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1" r:id="rId3"/>
    <p:sldId id="257" r:id="rId4"/>
    <p:sldId id="280" r:id="rId5"/>
    <p:sldId id="282" r:id="rId6"/>
    <p:sldId id="283" r:id="rId7"/>
    <p:sldId id="284" r:id="rId8"/>
    <p:sldId id="260" r:id="rId9"/>
    <p:sldId id="259" r:id="rId10"/>
    <p:sldId id="261" r:id="rId11"/>
    <p:sldId id="262" r:id="rId12"/>
    <p:sldId id="263" r:id="rId13"/>
    <p:sldId id="264" r:id="rId14"/>
    <p:sldId id="268" r:id="rId15"/>
    <p:sldId id="269" r:id="rId16"/>
    <p:sldId id="279" r:id="rId17"/>
    <p:sldId id="270" r:id="rId18"/>
    <p:sldId id="267" r:id="rId19"/>
    <p:sldId id="271" r:id="rId20"/>
    <p:sldId id="272" r:id="rId21"/>
    <p:sldId id="274" r:id="rId22"/>
    <p:sldId id="275" r:id="rId23"/>
    <p:sldId id="285" r:id="rId24"/>
    <p:sldId id="286" r:id="rId25"/>
    <p:sldId id="287" r:id="rId26"/>
    <p:sldId id="288" r:id="rId27"/>
    <p:sldId id="289" r:id="rId28"/>
    <p:sldId id="292" r:id="rId29"/>
    <p:sldId id="290" r:id="rId30"/>
    <p:sldId id="293" r:id="rId31"/>
    <p:sldId id="294" r:id="rId32"/>
    <p:sldId id="295" r:id="rId33"/>
    <p:sldId id="296" r:id="rId34"/>
    <p:sldId id="297" r:id="rId35"/>
    <p:sldId id="298" r:id="rId36"/>
    <p:sldId id="299" r:id="rId37"/>
    <p:sldId id="300" r:id="rId38"/>
    <p:sldId id="303" r:id="rId39"/>
    <p:sldId id="276" r:id="rId40"/>
    <p:sldId id="277" r:id="rId41"/>
    <p:sldId id="278" r:id="rId42"/>
    <p:sldId id="304" r:id="rId43"/>
    <p:sldId id="36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88"/>
  </p:normalViewPr>
  <p:slideViewPr>
    <p:cSldViewPr snapToGrid="0" snapToObjects="1">
      <p:cViewPr varScale="1">
        <p:scale>
          <a:sx n="112" d="100"/>
          <a:sy n="112" d="100"/>
        </p:scale>
        <p:origin x="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2B4266C-0BF2-8E4E-8D17-2F0D37FEC163}"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194086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2B4266C-0BF2-8E4E-8D17-2F0D37FEC163}"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11689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2B4266C-0BF2-8E4E-8D17-2F0D37FEC163}"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42DED10-60B4-8640-8C12-86BAD249F458}"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4932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2B4266C-0BF2-8E4E-8D17-2F0D37FEC163}" type="datetimeFigureOut">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229772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2B4266C-0BF2-8E4E-8D17-2F0D37FEC163}" type="datetimeFigureOut">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42DED10-60B4-8640-8C12-86BAD249F458}"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230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2B4266C-0BF2-8E4E-8D17-2F0D37FEC163}" type="datetimeFigureOut">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18649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2B4266C-0BF2-8E4E-8D17-2F0D37FEC163}"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1685418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2B4266C-0BF2-8E4E-8D17-2F0D37FEC163}"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214954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2B4266C-0BF2-8E4E-8D17-2F0D37FEC163}"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75554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2B4266C-0BF2-8E4E-8D17-2F0D37FEC163}" type="datetimeFigureOut">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104828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2B4266C-0BF2-8E4E-8D17-2F0D37FEC163}" type="datetimeFigureOut">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144865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2B4266C-0BF2-8E4E-8D17-2F0D37FEC163}" type="datetimeFigureOut">
              <a:rPr lang="fr-FR" smtClean="0"/>
              <a:t>17/10/2023</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127179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2B4266C-0BF2-8E4E-8D17-2F0D37FEC163}" type="datetimeFigureOut">
              <a:rPr lang="fr-FR" smtClean="0"/>
              <a:t>17/10/2023</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230999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4266C-0BF2-8E4E-8D17-2F0D37FEC163}" type="datetimeFigureOut">
              <a:rPr lang="fr-FR" smtClean="0"/>
              <a:t>17/10/2023</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21451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B4266C-0BF2-8E4E-8D17-2F0D37FEC163}" type="datetimeFigureOut">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331202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B4266C-0BF2-8E4E-8D17-2F0D37FEC163}" type="datetimeFigureOut">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42DED10-60B4-8640-8C12-86BAD249F458}" type="slidenum">
              <a:rPr lang="fr-FR" smtClean="0"/>
              <a:t>‹N°›</a:t>
            </a:fld>
            <a:endParaRPr lang="fr-FR"/>
          </a:p>
        </p:txBody>
      </p:sp>
    </p:spTree>
    <p:extLst>
      <p:ext uri="{BB962C8B-B14F-4D97-AF65-F5344CB8AC3E}">
        <p14:creationId xmlns:p14="http://schemas.microsoft.com/office/powerpoint/2010/main" val="258609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B4266C-0BF2-8E4E-8D17-2F0D37FEC163}" type="datetimeFigureOut">
              <a:rPr lang="fr-FR" smtClean="0"/>
              <a:t>17/10/2023</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42DED10-60B4-8640-8C12-86BAD249F458}" type="slidenum">
              <a:rPr lang="fr-FR" smtClean="0"/>
              <a:t>‹N°›</a:t>
            </a:fld>
            <a:endParaRPr lang="fr-FR"/>
          </a:p>
        </p:txBody>
      </p:sp>
    </p:spTree>
    <p:extLst>
      <p:ext uri="{BB962C8B-B14F-4D97-AF65-F5344CB8AC3E}">
        <p14:creationId xmlns:p14="http://schemas.microsoft.com/office/powerpoint/2010/main" val="675534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659B12-FC2B-271F-465E-AC04104C00E1}"/>
              </a:ext>
            </a:extLst>
          </p:cNvPr>
          <p:cNvSpPr>
            <a:spLocks noGrp="1"/>
          </p:cNvSpPr>
          <p:nvPr>
            <p:ph type="ctrTitle"/>
          </p:nvPr>
        </p:nvSpPr>
        <p:spPr>
          <a:xfrm>
            <a:off x="2394903" y="731520"/>
            <a:ext cx="8915399" cy="2262781"/>
          </a:xfrm>
        </p:spPr>
        <p:txBody>
          <a:bodyPr>
            <a:normAutofit fontScale="90000"/>
          </a:bodyPr>
          <a:lstStyle/>
          <a:p>
            <a:r>
              <a:rPr lang="fr-FR" b="1" dirty="0"/>
              <a:t>Peut-on aborder les enjeux controversés sans sombrer dans la polémique? </a:t>
            </a:r>
          </a:p>
        </p:txBody>
      </p:sp>
      <p:sp>
        <p:nvSpPr>
          <p:cNvPr id="3" name="Sous-titre 2">
            <a:extLst>
              <a:ext uri="{FF2B5EF4-FFF2-40B4-BE49-F238E27FC236}">
                <a16:creationId xmlns:a16="http://schemas.microsoft.com/office/drawing/2014/main" id="{B8AAB011-EA01-2732-5804-3E99FCE2B7D1}"/>
              </a:ext>
            </a:extLst>
          </p:cNvPr>
          <p:cNvSpPr>
            <a:spLocks noGrp="1"/>
          </p:cNvSpPr>
          <p:nvPr>
            <p:ph type="subTitle" idx="1"/>
          </p:nvPr>
        </p:nvSpPr>
        <p:spPr/>
        <p:txBody>
          <a:bodyPr/>
          <a:lstStyle/>
          <a:p>
            <a:endParaRPr lang="fr-FR"/>
          </a:p>
        </p:txBody>
      </p:sp>
      <p:pic>
        <p:nvPicPr>
          <p:cNvPr id="5" name="Picture 1" descr="page6image5627200">
            <a:extLst>
              <a:ext uri="{FF2B5EF4-FFF2-40B4-BE49-F238E27FC236}">
                <a16:creationId xmlns:a16="http://schemas.microsoft.com/office/drawing/2014/main" id="{8A69078F-D515-A5EA-6354-1DDF0BFD2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653" y="3200400"/>
            <a:ext cx="5356764" cy="352044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6image5627200">
            <a:extLst>
              <a:ext uri="{FF2B5EF4-FFF2-40B4-BE49-F238E27FC236}">
                <a16:creationId xmlns:a16="http://schemas.microsoft.com/office/drawing/2014/main" id="{0B3DDB03-2C22-F310-4889-A28946C9C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373100" cy="944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73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668E29F-604B-213F-B2FC-A3CB0FEAF3F7}"/>
              </a:ext>
            </a:extLst>
          </p:cNvPr>
          <p:cNvSpPr>
            <a:spLocks noGrp="1"/>
          </p:cNvSpPr>
          <p:nvPr>
            <p:ph type="title"/>
          </p:nvPr>
        </p:nvSpPr>
        <p:spPr>
          <a:xfrm>
            <a:off x="1434416" y="0"/>
            <a:ext cx="10235614" cy="1090390"/>
          </a:xfrm>
        </p:spPr>
        <p:txBody>
          <a:bodyPr>
            <a:normAutofit fontScale="90000"/>
          </a:bodyPr>
          <a:lstStyle/>
          <a:p>
            <a:r>
              <a:rPr lang="fr-FR" b="1" dirty="0"/>
              <a:t>Des questions socialement vives aux controverses</a:t>
            </a:r>
          </a:p>
        </p:txBody>
      </p:sp>
      <p:pic>
        <p:nvPicPr>
          <p:cNvPr id="7" name="Espace réservé du contenu 6">
            <a:extLst>
              <a:ext uri="{FF2B5EF4-FFF2-40B4-BE49-F238E27FC236}">
                <a16:creationId xmlns:a16="http://schemas.microsoft.com/office/drawing/2014/main" id="{D4712987-E043-1AA2-34BF-969A49465996}"/>
              </a:ext>
            </a:extLst>
          </p:cNvPr>
          <p:cNvPicPr>
            <a:picLocks noGrp="1" noChangeAspect="1"/>
          </p:cNvPicPr>
          <p:nvPr>
            <p:ph idx="1"/>
          </p:nvPr>
        </p:nvPicPr>
        <p:blipFill>
          <a:blip r:embed="rId2"/>
          <a:stretch>
            <a:fillRect/>
          </a:stretch>
        </p:blipFill>
        <p:spPr>
          <a:xfrm>
            <a:off x="937260" y="708660"/>
            <a:ext cx="11029950" cy="6149340"/>
          </a:xfrm>
          <a:prstGeom prst="rect">
            <a:avLst/>
          </a:prstGeom>
        </p:spPr>
      </p:pic>
    </p:spTree>
    <p:extLst>
      <p:ext uri="{BB962C8B-B14F-4D97-AF65-F5344CB8AC3E}">
        <p14:creationId xmlns:p14="http://schemas.microsoft.com/office/powerpoint/2010/main" val="274040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B34B9-6293-9DB7-FCDF-67971A9ECC8A}"/>
              </a:ext>
            </a:extLst>
          </p:cNvPr>
          <p:cNvSpPr>
            <a:spLocks noGrp="1"/>
          </p:cNvSpPr>
          <p:nvPr>
            <p:ph type="title"/>
          </p:nvPr>
        </p:nvSpPr>
        <p:spPr/>
        <p:txBody>
          <a:bodyPr>
            <a:normAutofit fontScale="90000"/>
          </a:bodyPr>
          <a:lstStyle/>
          <a:p>
            <a:r>
              <a:rPr lang="fr-FR" sz="3200" b="1" dirty="0"/>
              <a:t>QUELLES SONT LES COMPÉTENCES TRAVAILLÉES</a:t>
            </a:r>
            <a:br>
              <a:rPr lang="fr-FR" sz="3200" b="1" dirty="0"/>
            </a:br>
            <a:r>
              <a:rPr lang="fr-FR" sz="3200" b="1" dirty="0"/>
              <a:t>ET EXIGÉES DANS LES SITUATIONS CONTROVERSÉES ? </a:t>
            </a:r>
            <a:br>
              <a:rPr lang="fr-FR" sz="3200" b="1" dirty="0"/>
            </a:br>
            <a:endParaRPr lang="fr-FR" sz="3200" b="1" dirty="0"/>
          </a:p>
        </p:txBody>
      </p:sp>
      <p:sp>
        <p:nvSpPr>
          <p:cNvPr id="3" name="Espace réservé du contenu 2">
            <a:extLst>
              <a:ext uri="{FF2B5EF4-FFF2-40B4-BE49-F238E27FC236}">
                <a16:creationId xmlns:a16="http://schemas.microsoft.com/office/drawing/2014/main" id="{C034930B-82CC-0FB0-61BB-5D1937A36DED}"/>
              </a:ext>
            </a:extLst>
          </p:cNvPr>
          <p:cNvSpPr>
            <a:spLocks noGrp="1"/>
          </p:cNvSpPr>
          <p:nvPr>
            <p:ph sz="half" idx="1"/>
          </p:nvPr>
        </p:nvSpPr>
        <p:spPr>
          <a:xfrm>
            <a:off x="1794510" y="2133600"/>
            <a:ext cx="5257800" cy="4724400"/>
          </a:xfrm>
        </p:spPr>
        <p:txBody>
          <a:bodyPr>
            <a:normAutofit/>
          </a:bodyPr>
          <a:lstStyle/>
          <a:p>
            <a:r>
              <a:rPr lang="fr-FR" sz="1800" dirty="0">
                <a:effectLst/>
                <a:latin typeface="Archer"/>
              </a:rPr>
              <a:t>En tant que cadres, les </a:t>
            </a:r>
            <a:r>
              <a:rPr lang="fr-FR" sz="1800" dirty="0" err="1">
                <a:effectLst/>
                <a:latin typeface="Archer"/>
              </a:rPr>
              <a:t>ingénieur·e·s</a:t>
            </a:r>
            <a:r>
              <a:rPr lang="fr-FR" sz="1800" dirty="0">
                <a:effectLst/>
                <a:latin typeface="Archer"/>
              </a:rPr>
              <a:t> ont une certaine marge d’autonomie, qui peut varier suivant leur place organisationnelle dans les structures</a:t>
            </a:r>
            <a:r>
              <a:rPr lang="fr-FR" sz="1800" b="1" dirty="0">
                <a:effectLst/>
                <a:latin typeface="Archer"/>
              </a:rPr>
              <a:t>. </a:t>
            </a:r>
          </a:p>
          <a:p>
            <a:r>
              <a:rPr lang="fr-FR" sz="1800" b="1" dirty="0">
                <a:effectLst/>
                <a:latin typeface="Archer"/>
              </a:rPr>
              <a:t>Cette autonomie implique une prise de </a:t>
            </a:r>
            <a:r>
              <a:rPr lang="fr-FR" sz="1800" b="1" dirty="0" err="1">
                <a:effectLst/>
                <a:latin typeface="Archer"/>
              </a:rPr>
              <a:t>responsabilités</a:t>
            </a:r>
            <a:r>
              <a:rPr lang="fr-FR" sz="1800" b="1" dirty="0">
                <a:effectLst/>
                <a:latin typeface="Archer"/>
              </a:rPr>
              <a:t> </a:t>
            </a:r>
            <a:r>
              <a:rPr lang="fr-FR" sz="1800" dirty="0">
                <a:effectLst/>
                <a:latin typeface="Archer"/>
              </a:rPr>
              <a:t>et les deux vont de pair dans les deux </a:t>
            </a:r>
            <a:r>
              <a:rPr lang="fr-FR" sz="1800" dirty="0" err="1">
                <a:effectLst/>
                <a:latin typeface="Archer"/>
              </a:rPr>
              <a:t>compétences</a:t>
            </a:r>
            <a:r>
              <a:rPr lang="fr-FR" sz="1800" dirty="0">
                <a:effectLst/>
                <a:latin typeface="Archer"/>
              </a:rPr>
              <a:t> principales mises en avant par les observatoires de l’emploi et les descriptifs de postes de cadres. La marge d’autonomie est fonction du </a:t>
            </a:r>
            <a:r>
              <a:rPr lang="fr-FR" sz="1800" dirty="0" err="1">
                <a:effectLst/>
                <a:latin typeface="Archer"/>
              </a:rPr>
              <a:t>périmètre</a:t>
            </a:r>
            <a:r>
              <a:rPr lang="fr-FR" sz="1800" dirty="0">
                <a:effectLst/>
                <a:latin typeface="Archer"/>
              </a:rPr>
              <a:t> de </a:t>
            </a:r>
            <a:r>
              <a:rPr lang="fr-FR" sz="1800" dirty="0" err="1">
                <a:effectLst/>
                <a:latin typeface="Archer"/>
              </a:rPr>
              <a:t>responsabilités</a:t>
            </a:r>
            <a:r>
              <a:rPr lang="fr-FR" sz="1800" dirty="0">
                <a:effectLst/>
                <a:latin typeface="Archer"/>
              </a:rPr>
              <a:t>. </a:t>
            </a:r>
            <a:endParaRPr lang="fr-FR" dirty="0"/>
          </a:p>
        </p:txBody>
      </p:sp>
      <p:pic>
        <p:nvPicPr>
          <p:cNvPr id="5" name="Espace réservé du contenu 4">
            <a:extLst>
              <a:ext uri="{FF2B5EF4-FFF2-40B4-BE49-F238E27FC236}">
                <a16:creationId xmlns:a16="http://schemas.microsoft.com/office/drawing/2014/main" id="{3AB48A03-1B1E-FC91-2E9A-BAA6E4F89899}"/>
              </a:ext>
            </a:extLst>
          </p:cNvPr>
          <p:cNvPicPr>
            <a:picLocks noGrp="1" noChangeAspect="1"/>
          </p:cNvPicPr>
          <p:nvPr>
            <p:ph sz="half" idx="2"/>
          </p:nvPr>
        </p:nvPicPr>
        <p:blipFill>
          <a:blip r:embed="rId2"/>
          <a:stretch>
            <a:fillRect/>
          </a:stretch>
        </p:blipFill>
        <p:spPr>
          <a:xfrm>
            <a:off x="7658248" y="2125663"/>
            <a:ext cx="4194662" cy="4408476"/>
          </a:xfrm>
          <a:prstGeom prst="rect">
            <a:avLst/>
          </a:prstGeom>
        </p:spPr>
      </p:pic>
    </p:spTree>
    <p:extLst>
      <p:ext uri="{BB962C8B-B14F-4D97-AF65-F5344CB8AC3E}">
        <p14:creationId xmlns:p14="http://schemas.microsoft.com/office/powerpoint/2010/main" val="369460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098057E-58E7-B5F8-569C-89B6F6B96CEF}"/>
              </a:ext>
            </a:extLst>
          </p:cNvPr>
          <p:cNvSpPr>
            <a:spLocks noGrp="1"/>
          </p:cNvSpPr>
          <p:nvPr>
            <p:ph type="title"/>
          </p:nvPr>
        </p:nvSpPr>
        <p:spPr/>
        <p:txBody>
          <a:bodyPr/>
          <a:lstStyle/>
          <a:p>
            <a:endParaRPr lang="fr-FR"/>
          </a:p>
        </p:txBody>
      </p:sp>
      <p:sp>
        <p:nvSpPr>
          <p:cNvPr id="6" name="Espace réservé du contenu 5">
            <a:extLst>
              <a:ext uri="{FF2B5EF4-FFF2-40B4-BE49-F238E27FC236}">
                <a16:creationId xmlns:a16="http://schemas.microsoft.com/office/drawing/2014/main" id="{A929CEC5-9EDC-12C8-5D69-AE73060AC0C4}"/>
              </a:ext>
            </a:extLst>
          </p:cNvPr>
          <p:cNvSpPr>
            <a:spLocks noGrp="1"/>
          </p:cNvSpPr>
          <p:nvPr>
            <p:ph idx="1"/>
          </p:nvPr>
        </p:nvSpPr>
        <p:spPr/>
        <p:txBody>
          <a:bodyPr/>
          <a:lstStyle/>
          <a:p>
            <a:endParaRPr lang="fr-FR"/>
          </a:p>
        </p:txBody>
      </p:sp>
      <p:pic>
        <p:nvPicPr>
          <p:cNvPr id="7" name="Image 6">
            <a:extLst>
              <a:ext uri="{FF2B5EF4-FFF2-40B4-BE49-F238E27FC236}">
                <a16:creationId xmlns:a16="http://schemas.microsoft.com/office/drawing/2014/main" id="{1A6E16B3-7270-C02F-849E-B697E0B23868}"/>
              </a:ext>
            </a:extLst>
          </p:cNvPr>
          <p:cNvPicPr>
            <a:picLocks noChangeAspect="1"/>
          </p:cNvPicPr>
          <p:nvPr/>
        </p:nvPicPr>
        <p:blipFill>
          <a:blip r:embed="rId2"/>
          <a:stretch>
            <a:fillRect/>
          </a:stretch>
        </p:blipFill>
        <p:spPr>
          <a:xfrm>
            <a:off x="2980403" y="0"/>
            <a:ext cx="6231194" cy="6858000"/>
          </a:xfrm>
          <a:prstGeom prst="rect">
            <a:avLst/>
          </a:prstGeom>
        </p:spPr>
      </p:pic>
    </p:spTree>
    <p:extLst>
      <p:ext uri="{BB962C8B-B14F-4D97-AF65-F5344CB8AC3E}">
        <p14:creationId xmlns:p14="http://schemas.microsoft.com/office/powerpoint/2010/main" val="391056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07AAC46-7258-151B-BEB7-057D026E7AB9}"/>
              </a:ext>
            </a:extLst>
          </p:cNvPr>
          <p:cNvSpPr>
            <a:spLocks noGrp="1"/>
          </p:cNvSpPr>
          <p:nvPr>
            <p:ph type="title"/>
          </p:nvPr>
        </p:nvSpPr>
        <p:spPr/>
        <p:txBody>
          <a:bodyPr/>
          <a:lstStyle/>
          <a:p>
            <a:r>
              <a:rPr lang="fr-FR" b="1" dirty="0"/>
              <a:t>Deux compétences centrales pour les </a:t>
            </a:r>
            <a:r>
              <a:rPr lang="fr-FR" b="1" dirty="0" err="1"/>
              <a:t>ingénieur.e.s</a:t>
            </a:r>
            <a:r>
              <a:rPr lang="fr-FR" b="1" dirty="0"/>
              <a:t> </a:t>
            </a:r>
          </a:p>
        </p:txBody>
      </p:sp>
      <p:pic>
        <p:nvPicPr>
          <p:cNvPr id="7" name="Espace réservé du contenu 6">
            <a:extLst>
              <a:ext uri="{FF2B5EF4-FFF2-40B4-BE49-F238E27FC236}">
                <a16:creationId xmlns:a16="http://schemas.microsoft.com/office/drawing/2014/main" id="{FECB5688-E05A-4F5D-43E9-B94EF37BBD6C}"/>
              </a:ext>
            </a:extLst>
          </p:cNvPr>
          <p:cNvPicPr>
            <a:picLocks noGrp="1" noChangeAspect="1"/>
          </p:cNvPicPr>
          <p:nvPr>
            <p:ph sz="half" idx="1"/>
          </p:nvPr>
        </p:nvPicPr>
        <p:blipFill>
          <a:blip r:embed="rId2"/>
          <a:stretch>
            <a:fillRect/>
          </a:stretch>
        </p:blipFill>
        <p:spPr>
          <a:xfrm>
            <a:off x="4674869" y="3429000"/>
            <a:ext cx="3405605" cy="3260090"/>
          </a:xfrm>
          <a:prstGeom prst="rect">
            <a:avLst/>
          </a:prstGeom>
        </p:spPr>
      </p:pic>
      <p:pic>
        <p:nvPicPr>
          <p:cNvPr id="8" name="Espace réservé du contenu 7">
            <a:extLst>
              <a:ext uri="{FF2B5EF4-FFF2-40B4-BE49-F238E27FC236}">
                <a16:creationId xmlns:a16="http://schemas.microsoft.com/office/drawing/2014/main" id="{7FB82A5C-DFF4-7D3E-3E08-E09323F79508}"/>
              </a:ext>
            </a:extLst>
          </p:cNvPr>
          <p:cNvPicPr>
            <a:picLocks noGrp="1" noChangeAspect="1"/>
          </p:cNvPicPr>
          <p:nvPr>
            <p:ph sz="half" idx="2"/>
          </p:nvPr>
        </p:nvPicPr>
        <p:blipFill>
          <a:blip r:embed="rId3"/>
          <a:stretch>
            <a:fillRect/>
          </a:stretch>
        </p:blipFill>
        <p:spPr>
          <a:xfrm>
            <a:off x="8115300" y="1551702"/>
            <a:ext cx="3887094" cy="2493068"/>
          </a:xfrm>
          <a:prstGeom prst="rect">
            <a:avLst/>
          </a:prstGeom>
        </p:spPr>
      </p:pic>
      <p:pic>
        <p:nvPicPr>
          <p:cNvPr id="10" name="Espace réservé du contenu 8">
            <a:extLst>
              <a:ext uri="{FF2B5EF4-FFF2-40B4-BE49-F238E27FC236}">
                <a16:creationId xmlns:a16="http://schemas.microsoft.com/office/drawing/2014/main" id="{6F1F31B9-69AA-7CD0-E688-255CE3ED8B6F}"/>
              </a:ext>
            </a:extLst>
          </p:cNvPr>
          <p:cNvPicPr>
            <a:picLocks noChangeAspect="1"/>
          </p:cNvPicPr>
          <p:nvPr/>
        </p:nvPicPr>
        <p:blipFill>
          <a:blip r:embed="rId4"/>
          <a:stretch>
            <a:fillRect/>
          </a:stretch>
        </p:blipFill>
        <p:spPr>
          <a:xfrm>
            <a:off x="-22839" y="2307050"/>
            <a:ext cx="3722067" cy="3778250"/>
          </a:xfrm>
          <a:prstGeom prst="rect">
            <a:avLst/>
          </a:prstGeom>
        </p:spPr>
      </p:pic>
      <p:cxnSp>
        <p:nvCxnSpPr>
          <p:cNvPr id="14" name="Connecteur droit 13">
            <a:extLst>
              <a:ext uri="{FF2B5EF4-FFF2-40B4-BE49-F238E27FC236}">
                <a16:creationId xmlns:a16="http://schemas.microsoft.com/office/drawing/2014/main" id="{3AA82E74-9712-CC4B-307E-C1333CD7F037}"/>
              </a:ext>
            </a:extLst>
          </p:cNvPr>
          <p:cNvCxnSpPr/>
          <p:nvPr/>
        </p:nvCxnSpPr>
        <p:spPr>
          <a:xfrm>
            <a:off x="3851910" y="5408200"/>
            <a:ext cx="64008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èche vers la droite 14">
            <a:extLst>
              <a:ext uri="{FF2B5EF4-FFF2-40B4-BE49-F238E27FC236}">
                <a16:creationId xmlns:a16="http://schemas.microsoft.com/office/drawing/2014/main" id="{9342EE83-6B66-5862-1BCC-113A87458C2F}"/>
              </a:ext>
            </a:extLst>
          </p:cNvPr>
          <p:cNvSpPr/>
          <p:nvPr/>
        </p:nvSpPr>
        <p:spPr>
          <a:xfrm>
            <a:off x="3722088" y="5165884"/>
            <a:ext cx="989838" cy="484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a droite 15">
            <a:extLst>
              <a:ext uri="{FF2B5EF4-FFF2-40B4-BE49-F238E27FC236}">
                <a16:creationId xmlns:a16="http://schemas.microsoft.com/office/drawing/2014/main" id="{479D0615-B98E-4771-D868-FC6337A65626}"/>
              </a:ext>
            </a:extLst>
          </p:cNvPr>
          <p:cNvSpPr/>
          <p:nvPr/>
        </p:nvSpPr>
        <p:spPr>
          <a:xfrm rot="18897421">
            <a:off x="8115300" y="4469130"/>
            <a:ext cx="1245870" cy="589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601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1B826-C6E3-D1D6-DF78-700C4F41CEC1}"/>
              </a:ext>
            </a:extLst>
          </p:cNvPr>
          <p:cNvSpPr>
            <a:spLocks noGrp="1"/>
          </p:cNvSpPr>
          <p:nvPr>
            <p:ph type="title"/>
          </p:nvPr>
        </p:nvSpPr>
        <p:spPr>
          <a:xfrm>
            <a:off x="1766252" y="1859071"/>
            <a:ext cx="8915399" cy="1468800"/>
          </a:xfrm>
        </p:spPr>
        <p:txBody>
          <a:bodyPr>
            <a:normAutofit fontScale="90000"/>
          </a:bodyPr>
          <a:lstStyle/>
          <a:p>
            <a:r>
              <a:rPr lang="fr-FR" b="1" dirty="0"/>
              <a:t>Construire et déconstruire les discours pour analyser les controverses</a:t>
            </a:r>
          </a:p>
        </p:txBody>
      </p:sp>
      <p:sp>
        <p:nvSpPr>
          <p:cNvPr id="4" name="Espace réservé du texte 3">
            <a:extLst>
              <a:ext uri="{FF2B5EF4-FFF2-40B4-BE49-F238E27FC236}">
                <a16:creationId xmlns:a16="http://schemas.microsoft.com/office/drawing/2014/main" id="{ADA7E45D-8FC3-FF59-DC64-FB69DF33FFC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09409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700B563-7035-479A-1317-D42D52A0B16C}"/>
              </a:ext>
            </a:extLst>
          </p:cNvPr>
          <p:cNvSpPr>
            <a:spLocks noGrp="1"/>
          </p:cNvSpPr>
          <p:nvPr>
            <p:ph type="title"/>
          </p:nvPr>
        </p:nvSpPr>
        <p:spPr/>
        <p:txBody>
          <a:bodyPr/>
          <a:lstStyle/>
          <a:p>
            <a:r>
              <a:rPr lang="fr-FR" sz="2900" b="1" dirty="0"/>
              <a:t>Choisir les bons arguments? </a:t>
            </a:r>
          </a:p>
        </p:txBody>
      </p:sp>
      <p:sp>
        <p:nvSpPr>
          <p:cNvPr id="5" name="Espace réservé du contenu 4">
            <a:extLst>
              <a:ext uri="{FF2B5EF4-FFF2-40B4-BE49-F238E27FC236}">
                <a16:creationId xmlns:a16="http://schemas.microsoft.com/office/drawing/2014/main" id="{335F73BC-8F4B-0273-295B-7E4193811BF6}"/>
              </a:ext>
            </a:extLst>
          </p:cNvPr>
          <p:cNvSpPr>
            <a:spLocks noGrp="1"/>
          </p:cNvSpPr>
          <p:nvPr>
            <p:ph idx="1"/>
          </p:nvPr>
        </p:nvSpPr>
        <p:spPr>
          <a:xfrm>
            <a:off x="2103120" y="2133600"/>
            <a:ext cx="9555480" cy="4004310"/>
          </a:xfrm>
        </p:spPr>
        <p:txBody>
          <a:bodyPr/>
          <a:lstStyle/>
          <a:p>
            <a:r>
              <a:rPr lang="fr-FR" sz="1800" dirty="0" err="1">
                <a:effectLst/>
                <a:latin typeface="LiberationSerif"/>
              </a:rPr>
              <a:t>Commençons</a:t>
            </a:r>
            <a:r>
              <a:rPr lang="fr-FR" sz="1800" dirty="0">
                <a:effectLst/>
                <a:latin typeface="LiberationSerif"/>
              </a:rPr>
              <a:t> par poser quelques </a:t>
            </a:r>
            <a:r>
              <a:rPr lang="fr-FR" sz="1800" dirty="0" err="1">
                <a:effectLst/>
                <a:latin typeface="LiberationSerif"/>
              </a:rPr>
              <a:t>définitions</a:t>
            </a:r>
            <a:r>
              <a:rPr lang="fr-FR" sz="1800" dirty="0">
                <a:effectLst/>
                <a:latin typeface="LiberationSerif"/>
              </a:rPr>
              <a:t> simples. Un </a:t>
            </a:r>
            <a:r>
              <a:rPr lang="fr-FR" sz="1800" b="1" dirty="0">
                <a:effectLst/>
                <a:latin typeface="LiberationSerif"/>
              </a:rPr>
              <a:t>argument</a:t>
            </a:r>
            <a:r>
              <a:rPr lang="fr-FR" sz="1800" dirty="0">
                <a:effectLst/>
                <a:latin typeface="LiberationSerif"/>
              </a:rPr>
              <a:t>, c’est une preuve </a:t>
            </a:r>
            <a:r>
              <a:rPr lang="fr-FR" sz="1800" dirty="0" err="1">
                <a:effectLst/>
                <a:latin typeface="LiberationSerif"/>
              </a:rPr>
              <a:t>avancée</a:t>
            </a:r>
            <a:r>
              <a:rPr lang="fr-FR" sz="1800" dirty="0">
                <a:effectLst/>
                <a:latin typeface="LiberationSerif"/>
              </a:rPr>
              <a:t> à l’appui d’une proposition. Un </a:t>
            </a:r>
            <a:r>
              <a:rPr lang="fr-FR" sz="1800" b="1" dirty="0">
                <a:effectLst/>
                <a:latin typeface="LiberationSerif"/>
              </a:rPr>
              <a:t>contre-argument</a:t>
            </a:r>
            <a:r>
              <a:rPr lang="fr-FR" sz="1800" dirty="0">
                <a:effectLst/>
                <a:latin typeface="LiberationSerif"/>
              </a:rPr>
              <a:t>, c’est une preuve </a:t>
            </a:r>
            <a:r>
              <a:rPr lang="fr-FR" sz="1800" dirty="0" err="1">
                <a:effectLst/>
                <a:latin typeface="LiberationSerif"/>
              </a:rPr>
              <a:t>avancée</a:t>
            </a:r>
            <a:r>
              <a:rPr lang="fr-FR" sz="1800" dirty="0">
                <a:effectLst/>
                <a:latin typeface="LiberationSerif"/>
              </a:rPr>
              <a:t> en </a:t>
            </a:r>
            <a:r>
              <a:rPr lang="fr-FR" sz="1800" dirty="0" err="1">
                <a:effectLst/>
                <a:latin typeface="LiberationSerif"/>
              </a:rPr>
              <a:t>démenti</a:t>
            </a:r>
            <a:r>
              <a:rPr lang="fr-FR" sz="1800" dirty="0">
                <a:effectLst/>
                <a:latin typeface="LiberationSerif"/>
              </a:rPr>
              <a:t> d’une proposition. Une </a:t>
            </a:r>
            <a:r>
              <a:rPr lang="fr-FR" sz="1800" b="1" dirty="0">
                <a:effectLst/>
                <a:latin typeface="LiberationSerif"/>
              </a:rPr>
              <a:t>objection</a:t>
            </a:r>
            <a:r>
              <a:rPr lang="fr-FR" sz="1800" dirty="0">
                <a:effectLst/>
                <a:latin typeface="LiberationSerif"/>
              </a:rPr>
              <a:t>, c’est une preuve </a:t>
            </a:r>
            <a:r>
              <a:rPr lang="fr-FR" sz="1800" dirty="0" err="1">
                <a:effectLst/>
                <a:latin typeface="LiberationSerif"/>
              </a:rPr>
              <a:t>avancée</a:t>
            </a:r>
            <a:r>
              <a:rPr lang="fr-FR" sz="1800" dirty="0">
                <a:effectLst/>
                <a:latin typeface="LiberationSerif"/>
              </a:rPr>
              <a:t> en </a:t>
            </a:r>
            <a:r>
              <a:rPr lang="fr-FR" sz="1800" dirty="0" err="1">
                <a:effectLst/>
                <a:latin typeface="LiberationSerif"/>
              </a:rPr>
              <a:t>démenti</a:t>
            </a:r>
            <a:r>
              <a:rPr lang="fr-FR" sz="1800" dirty="0">
                <a:effectLst/>
                <a:latin typeface="LiberationSerif"/>
              </a:rPr>
              <a:t> d’un autre argument. </a:t>
            </a:r>
            <a:endParaRPr lang="fr-FR" dirty="0">
              <a:effectLst/>
            </a:endParaRPr>
          </a:p>
          <a:p>
            <a:r>
              <a:rPr lang="fr-FR" sz="1800" dirty="0">
                <a:effectLst/>
                <a:latin typeface="LiberationSerif"/>
              </a:rPr>
              <a:t>Ces </a:t>
            </a:r>
            <a:r>
              <a:rPr lang="fr-FR" sz="1800" dirty="0" err="1">
                <a:effectLst/>
                <a:latin typeface="LiberationSerif"/>
              </a:rPr>
              <a:t>préalables</a:t>
            </a:r>
            <a:r>
              <a:rPr lang="fr-FR" sz="1800" dirty="0">
                <a:effectLst/>
                <a:latin typeface="LiberationSerif"/>
              </a:rPr>
              <a:t> </a:t>
            </a:r>
            <a:r>
              <a:rPr lang="fr-FR" sz="1800" dirty="0" err="1">
                <a:effectLst/>
                <a:latin typeface="LiberationSerif"/>
              </a:rPr>
              <a:t>étant</a:t>
            </a:r>
            <a:r>
              <a:rPr lang="fr-FR" sz="1800" dirty="0">
                <a:effectLst/>
                <a:latin typeface="LiberationSerif"/>
              </a:rPr>
              <a:t> </a:t>
            </a:r>
            <a:r>
              <a:rPr lang="fr-FR" sz="1800" dirty="0" err="1">
                <a:effectLst/>
                <a:latin typeface="LiberationSerif"/>
              </a:rPr>
              <a:t>établis</a:t>
            </a:r>
            <a:r>
              <a:rPr lang="fr-FR" sz="1800" dirty="0">
                <a:effectLst/>
                <a:latin typeface="LiberationSerif"/>
              </a:rPr>
              <a:t>, il nous reste à examiner une question plus </a:t>
            </a:r>
            <a:r>
              <a:rPr lang="fr-FR" sz="1800" dirty="0" err="1">
                <a:effectLst/>
                <a:latin typeface="LiberationSerif"/>
              </a:rPr>
              <a:t>délicate</a:t>
            </a:r>
            <a:r>
              <a:rPr lang="fr-FR" sz="1800" dirty="0">
                <a:effectLst/>
                <a:latin typeface="LiberationSerif"/>
              </a:rPr>
              <a:t> qu’il n’y </a:t>
            </a:r>
            <a:r>
              <a:rPr lang="fr-FR" sz="1800" dirty="0" err="1">
                <a:effectLst/>
                <a:latin typeface="LiberationSerif"/>
              </a:rPr>
              <a:t>paraît</a:t>
            </a:r>
            <a:r>
              <a:rPr lang="fr-FR" sz="1800" dirty="0">
                <a:effectLst/>
                <a:latin typeface="LiberationSerif"/>
              </a:rPr>
              <a:t> : </a:t>
            </a:r>
            <a:r>
              <a:rPr lang="fr-FR" sz="1800" b="1" dirty="0">
                <a:effectLst/>
                <a:latin typeface="LiberationSerif"/>
              </a:rPr>
              <a:t>qu’entend-on exactement par « bon » argument ? </a:t>
            </a:r>
          </a:p>
          <a:p>
            <a:r>
              <a:rPr lang="fr-FR" sz="1800" dirty="0">
                <a:effectLst/>
                <a:latin typeface="LiberationSerif"/>
              </a:rPr>
              <a:t>Par « bon argument », nous pouvons tout d’abord </a:t>
            </a:r>
            <a:r>
              <a:rPr lang="fr-FR" sz="1800" dirty="0" err="1">
                <a:effectLst/>
                <a:latin typeface="LiberationSerif"/>
              </a:rPr>
              <a:t>désigner</a:t>
            </a:r>
            <a:r>
              <a:rPr lang="fr-FR" sz="1800" dirty="0">
                <a:effectLst/>
                <a:latin typeface="LiberationSerif"/>
              </a:rPr>
              <a:t> un argument </a:t>
            </a:r>
            <a:r>
              <a:rPr lang="fr-FR" sz="1800" i="1" dirty="0">
                <a:effectLst/>
                <a:latin typeface="LiberationSerif"/>
              </a:rPr>
              <a:t>rigoureux</a:t>
            </a:r>
            <a:r>
              <a:rPr lang="fr-FR" sz="1800" dirty="0">
                <a:effectLst/>
                <a:latin typeface="LiberationSerif"/>
              </a:rPr>
              <a:t>. Il respecte les </a:t>
            </a:r>
            <a:r>
              <a:rPr lang="fr-FR" sz="1800" dirty="0" err="1">
                <a:effectLst/>
                <a:latin typeface="LiberationSerif"/>
              </a:rPr>
              <a:t>règles</a:t>
            </a:r>
            <a:r>
              <a:rPr lang="fr-FR" sz="1800" dirty="0">
                <a:effectLst/>
                <a:latin typeface="LiberationSerif"/>
              </a:rPr>
              <a:t> du raisonnement logique. Il est conforme à la </a:t>
            </a:r>
            <a:r>
              <a:rPr lang="fr-FR" sz="1800" dirty="0" err="1">
                <a:effectLst/>
                <a:latin typeface="LiberationSerif"/>
              </a:rPr>
              <a:t>réalite</a:t>
            </a:r>
            <a:r>
              <a:rPr lang="fr-FR" sz="1800" dirty="0">
                <a:effectLst/>
                <a:latin typeface="LiberationSerif"/>
              </a:rPr>
              <a:t>́ observable et aux </a:t>
            </a:r>
            <a:r>
              <a:rPr lang="fr-FR" sz="1800" dirty="0" err="1">
                <a:effectLst/>
                <a:latin typeface="LiberationSerif"/>
              </a:rPr>
              <a:t>données</a:t>
            </a:r>
            <a:r>
              <a:rPr lang="fr-FR" sz="1800" dirty="0">
                <a:effectLst/>
                <a:latin typeface="LiberationSerif"/>
              </a:rPr>
              <a:t> </a:t>
            </a:r>
            <a:r>
              <a:rPr lang="fr-FR" sz="1800" dirty="0" err="1">
                <a:effectLst/>
                <a:latin typeface="LiberationSerif"/>
              </a:rPr>
              <a:t>vérifiables</a:t>
            </a:r>
            <a:r>
              <a:rPr lang="fr-FR" sz="1800" dirty="0">
                <a:effectLst/>
                <a:latin typeface="LiberationSerif"/>
              </a:rPr>
              <a:t>. Attention : </a:t>
            </a:r>
            <a:r>
              <a:rPr lang="fr-FR" sz="1800" b="1" dirty="0">
                <a:effectLst/>
                <a:latin typeface="LiberationSerif"/>
              </a:rPr>
              <a:t>cela ne signifie ni qu’il soit objectif ni qu’il soit vrai, mais simplement bien construit et bien informé </a:t>
            </a:r>
            <a:endParaRPr lang="fr-FR" b="1" dirty="0">
              <a:effectLst/>
            </a:endParaRPr>
          </a:p>
          <a:p>
            <a:endParaRPr lang="fr-FR" dirty="0">
              <a:effectLst/>
            </a:endParaRPr>
          </a:p>
          <a:p>
            <a:endParaRPr lang="fr-FR" dirty="0"/>
          </a:p>
        </p:txBody>
      </p:sp>
    </p:spTree>
    <p:extLst>
      <p:ext uri="{BB962C8B-B14F-4D97-AF65-F5344CB8AC3E}">
        <p14:creationId xmlns:p14="http://schemas.microsoft.com/office/powerpoint/2010/main" val="245860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1CA8E07-4FA3-A25F-F66C-35B17636304A}"/>
              </a:ext>
            </a:extLst>
          </p:cNvPr>
          <p:cNvSpPr>
            <a:spLocks noGrp="1"/>
          </p:cNvSpPr>
          <p:nvPr>
            <p:ph type="title"/>
          </p:nvPr>
        </p:nvSpPr>
        <p:spPr/>
        <p:txBody>
          <a:bodyPr/>
          <a:lstStyle/>
          <a:p>
            <a:r>
              <a:rPr lang="fr-FR" sz="4000" b="1" dirty="0">
                <a:effectLst/>
                <a:latin typeface="LiberationSerif"/>
              </a:rPr>
              <a:t>LES DIFFÉRENTS TYPES D’ARGUMENTS</a:t>
            </a:r>
            <a:endParaRPr lang="fr-FR" dirty="0"/>
          </a:p>
        </p:txBody>
      </p:sp>
      <p:sp>
        <p:nvSpPr>
          <p:cNvPr id="5" name="Espace réservé du texte 4">
            <a:extLst>
              <a:ext uri="{FF2B5EF4-FFF2-40B4-BE49-F238E27FC236}">
                <a16:creationId xmlns:a16="http://schemas.microsoft.com/office/drawing/2014/main" id="{791F6B9F-1891-C4E7-0E90-2FF7361D1AE5}"/>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6520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12F3E-68BB-5037-52D5-965613301D86}"/>
              </a:ext>
            </a:extLst>
          </p:cNvPr>
          <p:cNvSpPr>
            <a:spLocks noGrp="1"/>
          </p:cNvSpPr>
          <p:nvPr>
            <p:ph type="title"/>
          </p:nvPr>
        </p:nvSpPr>
        <p:spPr>
          <a:xfrm>
            <a:off x="1929985" y="306333"/>
            <a:ext cx="8911687" cy="1280890"/>
          </a:xfrm>
        </p:spPr>
        <p:txBody>
          <a:bodyPr>
            <a:normAutofit fontScale="90000"/>
          </a:bodyPr>
          <a:lstStyle/>
          <a:p>
            <a:r>
              <a:rPr lang="fr-FR" sz="3200" b="1" dirty="0"/>
              <a:t>Les arguments de cadrage </a:t>
            </a:r>
            <a:br>
              <a:rPr lang="fr-FR" sz="1050" dirty="0">
                <a:effectLst/>
              </a:rPr>
            </a:br>
            <a:br>
              <a:rPr lang="fr-FR" dirty="0">
                <a:effectLst/>
              </a:rPr>
            </a:br>
            <a:endParaRPr lang="fr-FR" dirty="0"/>
          </a:p>
        </p:txBody>
      </p:sp>
      <p:sp>
        <p:nvSpPr>
          <p:cNvPr id="3" name="Espace réservé du contenu 2">
            <a:extLst>
              <a:ext uri="{FF2B5EF4-FFF2-40B4-BE49-F238E27FC236}">
                <a16:creationId xmlns:a16="http://schemas.microsoft.com/office/drawing/2014/main" id="{4C1709B7-6089-C62E-9637-AFBCE0BB1871}"/>
              </a:ext>
            </a:extLst>
          </p:cNvPr>
          <p:cNvSpPr>
            <a:spLocks noGrp="1"/>
          </p:cNvSpPr>
          <p:nvPr>
            <p:ph idx="1"/>
          </p:nvPr>
        </p:nvSpPr>
        <p:spPr>
          <a:xfrm>
            <a:off x="1377632" y="2053590"/>
            <a:ext cx="10246678" cy="3777622"/>
          </a:xfrm>
        </p:spPr>
        <p:txBody>
          <a:bodyPr/>
          <a:lstStyle/>
          <a:p>
            <a:r>
              <a:rPr lang="fr-FR" sz="1800" dirty="0">
                <a:effectLst/>
                <a:latin typeface="LiberationSerif"/>
              </a:rPr>
              <a:t>Les arguments de cadrage consistent à </a:t>
            </a:r>
            <a:r>
              <a:rPr lang="fr-FR" sz="1800" b="1" dirty="0">
                <a:effectLst/>
                <a:latin typeface="LiberationSerif"/>
              </a:rPr>
              <a:t>fonder la </a:t>
            </a:r>
            <a:r>
              <a:rPr lang="fr-FR" sz="1800" b="1" dirty="0" err="1">
                <a:effectLst/>
                <a:latin typeface="LiberationSerif"/>
              </a:rPr>
              <a:t>validite</a:t>
            </a:r>
            <a:r>
              <a:rPr lang="fr-FR" sz="1800" b="1" dirty="0">
                <a:effectLst/>
                <a:latin typeface="LiberationSerif"/>
              </a:rPr>
              <a:t>́ d’une proposition sur la structure du </a:t>
            </a:r>
            <a:r>
              <a:rPr lang="fr-FR" sz="1800" b="1" dirty="0" err="1">
                <a:effectLst/>
                <a:latin typeface="LiberationSerif"/>
              </a:rPr>
              <a:t>réel</a:t>
            </a:r>
            <a:r>
              <a:rPr lang="fr-FR" sz="1800" b="1" dirty="0">
                <a:effectLst/>
                <a:latin typeface="LiberationSerif"/>
              </a:rPr>
              <a:t> ou, du moins, sur la </a:t>
            </a:r>
            <a:r>
              <a:rPr lang="fr-FR" sz="1800" b="1" dirty="0" err="1">
                <a:effectLst/>
                <a:latin typeface="LiberationSerif"/>
              </a:rPr>
              <a:t>présentation</a:t>
            </a:r>
            <a:r>
              <a:rPr lang="fr-FR" sz="1800" b="1" dirty="0">
                <a:effectLst/>
                <a:latin typeface="LiberationSerif"/>
              </a:rPr>
              <a:t> que nous en donnons</a:t>
            </a:r>
            <a:r>
              <a:rPr lang="fr-FR" sz="1800" dirty="0">
                <a:effectLst/>
                <a:latin typeface="LiberationSerif"/>
              </a:rPr>
              <a:t>. </a:t>
            </a:r>
          </a:p>
          <a:p>
            <a:r>
              <a:rPr lang="fr-FR" sz="1800" b="1" dirty="0">
                <a:effectLst/>
                <a:latin typeface="LiberationSerif"/>
              </a:rPr>
              <a:t>Nous allons mettre en avant les aspects de la </a:t>
            </a:r>
            <a:r>
              <a:rPr lang="fr-FR" sz="1800" b="1" dirty="0" err="1">
                <a:effectLst/>
                <a:latin typeface="LiberationSerif"/>
              </a:rPr>
              <a:t>réalite</a:t>
            </a:r>
            <a:r>
              <a:rPr lang="fr-FR" sz="1800" b="1" dirty="0">
                <a:effectLst/>
                <a:latin typeface="LiberationSerif"/>
              </a:rPr>
              <a:t>́ qui nous arrangent</a:t>
            </a:r>
            <a:r>
              <a:rPr lang="fr-FR" sz="1800" dirty="0">
                <a:effectLst/>
                <a:latin typeface="LiberationSerif"/>
              </a:rPr>
              <a:t>, afin que notre </a:t>
            </a:r>
            <a:r>
              <a:rPr lang="fr-FR" sz="1800" dirty="0" err="1">
                <a:effectLst/>
                <a:latin typeface="LiberationSerif"/>
              </a:rPr>
              <a:t>thèse</a:t>
            </a:r>
            <a:r>
              <a:rPr lang="fr-FR" sz="1800" dirty="0">
                <a:effectLst/>
                <a:latin typeface="LiberationSerif"/>
              </a:rPr>
              <a:t> semble tout simplement soutenue par les faits. Et, bien </a:t>
            </a:r>
            <a:r>
              <a:rPr lang="fr-FR" sz="1800" dirty="0" err="1">
                <a:effectLst/>
                <a:latin typeface="LiberationSerif"/>
              </a:rPr>
              <a:t>sûr</a:t>
            </a:r>
            <a:r>
              <a:rPr lang="fr-FR" sz="1800" dirty="0">
                <a:effectLst/>
                <a:latin typeface="LiberationSerif"/>
              </a:rPr>
              <a:t>, nous cherchons à rejeter dans l’ombre tous les autres points de vue, qui pourraient conduire à </a:t>
            </a:r>
            <a:r>
              <a:rPr lang="fr-FR" sz="1800" dirty="0" err="1">
                <a:effectLst/>
                <a:latin typeface="LiberationSerif"/>
              </a:rPr>
              <a:t>préférer</a:t>
            </a:r>
            <a:r>
              <a:rPr lang="fr-FR" sz="1800" dirty="0">
                <a:effectLst/>
                <a:latin typeface="LiberationSerif"/>
              </a:rPr>
              <a:t> une </a:t>
            </a:r>
            <a:r>
              <a:rPr lang="fr-FR" sz="1800" dirty="0" err="1">
                <a:effectLst/>
                <a:latin typeface="LiberationSerif"/>
              </a:rPr>
              <a:t>thèse</a:t>
            </a:r>
            <a:r>
              <a:rPr lang="fr-FR" sz="1800" dirty="0">
                <a:effectLst/>
                <a:latin typeface="LiberationSerif"/>
              </a:rPr>
              <a:t> </a:t>
            </a:r>
            <a:r>
              <a:rPr lang="fr-FR" sz="1800" dirty="0" err="1">
                <a:effectLst/>
                <a:latin typeface="LiberationSerif"/>
              </a:rPr>
              <a:t>différente</a:t>
            </a:r>
            <a:r>
              <a:rPr lang="fr-FR" sz="1800" dirty="0">
                <a:effectLst/>
                <a:latin typeface="LiberationSerif"/>
              </a:rPr>
              <a:t>. </a:t>
            </a:r>
          </a:p>
          <a:p>
            <a:r>
              <a:rPr lang="fr-FR" dirty="0">
                <a:latin typeface="LiberationSerif"/>
              </a:rPr>
              <a:t>Il y a de très nombreux arguments de cadrage différents en fonction des situations</a:t>
            </a:r>
            <a:endParaRPr lang="fr-FR" dirty="0">
              <a:effectLst/>
            </a:endParaRPr>
          </a:p>
          <a:p>
            <a:endParaRPr lang="fr-FR" dirty="0"/>
          </a:p>
        </p:txBody>
      </p:sp>
    </p:spTree>
    <p:extLst>
      <p:ext uri="{BB962C8B-B14F-4D97-AF65-F5344CB8AC3E}">
        <p14:creationId xmlns:p14="http://schemas.microsoft.com/office/powerpoint/2010/main" val="397350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6FB034-9BE4-335D-E94D-88EF362968BD}"/>
              </a:ext>
            </a:extLst>
          </p:cNvPr>
          <p:cNvSpPr>
            <a:spLocks noGrp="1"/>
          </p:cNvSpPr>
          <p:nvPr>
            <p:ph type="title"/>
          </p:nvPr>
        </p:nvSpPr>
        <p:spPr/>
        <p:txBody>
          <a:bodyPr/>
          <a:lstStyle/>
          <a:p>
            <a:r>
              <a:rPr lang="fr-FR" b="1" dirty="0"/>
              <a:t>Les différents types d’arguments de cadrage (1/2)</a:t>
            </a:r>
          </a:p>
        </p:txBody>
      </p:sp>
      <p:sp>
        <p:nvSpPr>
          <p:cNvPr id="3" name="Espace réservé du contenu 2">
            <a:extLst>
              <a:ext uri="{FF2B5EF4-FFF2-40B4-BE49-F238E27FC236}">
                <a16:creationId xmlns:a16="http://schemas.microsoft.com/office/drawing/2014/main" id="{E38F7024-B211-30C1-84E2-787AAED9F3F9}"/>
              </a:ext>
            </a:extLst>
          </p:cNvPr>
          <p:cNvSpPr>
            <a:spLocks noGrp="1"/>
          </p:cNvSpPr>
          <p:nvPr>
            <p:ph idx="1"/>
          </p:nvPr>
        </p:nvSpPr>
        <p:spPr>
          <a:xfrm>
            <a:off x="1783080" y="2133600"/>
            <a:ext cx="9721532" cy="4392930"/>
          </a:xfrm>
        </p:spPr>
        <p:txBody>
          <a:bodyPr>
            <a:normAutofit fontScale="92500" lnSpcReduction="20000"/>
          </a:bodyPr>
          <a:lstStyle/>
          <a:p>
            <a:r>
              <a:rPr lang="fr-FR" sz="1800" b="1" i="1" dirty="0">
                <a:effectLst/>
                <a:latin typeface="LiberationSerif"/>
              </a:rPr>
              <a:t>Argument par le fait rapporté </a:t>
            </a:r>
            <a:r>
              <a:rPr lang="fr-FR" sz="1800" dirty="0">
                <a:effectLst/>
                <a:latin typeface="LiberationSerif"/>
              </a:rPr>
              <a:t>: « Il y a trente ans, lorsque je voyageais en voiture l’</a:t>
            </a:r>
            <a:r>
              <a:rPr lang="fr-FR" sz="1800" dirty="0" err="1">
                <a:effectLst/>
                <a:latin typeface="LiberationSerif"/>
              </a:rPr>
              <a:t>éte</a:t>
            </a:r>
            <a:r>
              <a:rPr lang="fr-FR" sz="1800" dirty="0">
                <a:effectLst/>
                <a:latin typeface="LiberationSerif"/>
              </a:rPr>
              <a:t>́, des dizaines de mouches et de moustiques s’</a:t>
            </a:r>
            <a:r>
              <a:rPr lang="fr-FR" sz="1800" dirty="0" err="1">
                <a:effectLst/>
                <a:latin typeface="LiberationSerif"/>
              </a:rPr>
              <a:t>écrasaient</a:t>
            </a:r>
            <a:r>
              <a:rPr lang="fr-FR" sz="1800" dirty="0">
                <a:effectLst/>
                <a:latin typeface="LiberationSerif"/>
              </a:rPr>
              <a:t> sur mon pare-brise. Aujourd’hui, il n’y en a presque plus. C’est bien la preuve que la masse d’insectes a drastiquement diminué, que l’environnement est en danger, et qu’il est urgent d’agir. » </a:t>
            </a:r>
            <a:endParaRPr lang="fr-FR" dirty="0">
              <a:effectLst/>
            </a:endParaRPr>
          </a:p>
          <a:p>
            <a:r>
              <a:rPr lang="fr-FR" sz="1800" b="1" i="1" dirty="0">
                <a:effectLst/>
                <a:latin typeface="LiberationSerif"/>
              </a:rPr>
              <a:t>Argument par la </a:t>
            </a:r>
            <a:r>
              <a:rPr lang="fr-FR" sz="1800" b="1" i="1" dirty="0" err="1">
                <a:effectLst/>
                <a:latin typeface="LiberationSerif"/>
              </a:rPr>
              <a:t>donnée</a:t>
            </a:r>
            <a:r>
              <a:rPr lang="fr-FR" sz="1800" b="1" i="1" dirty="0">
                <a:effectLst/>
                <a:latin typeface="LiberationSerif"/>
              </a:rPr>
              <a:t> statistique </a:t>
            </a:r>
            <a:r>
              <a:rPr lang="fr-FR" sz="1800" dirty="0">
                <a:effectLst/>
                <a:latin typeface="LiberationSerif"/>
              </a:rPr>
              <a:t>: « Selon des </a:t>
            </a:r>
            <a:r>
              <a:rPr lang="fr-FR" sz="1800" dirty="0" err="1">
                <a:effectLst/>
                <a:latin typeface="LiberationSerif"/>
              </a:rPr>
              <a:t>données</a:t>
            </a:r>
            <a:r>
              <a:rPr lang="fr-FR" sz="1800" dirty="0">
                <a:effectLst/>
                <a:latin typeface="LiberationSerif"/>
              </a:rPr>
              <a:t> </a:t>
            </a:r>
            <a:r>
              <a:rPr lang="fr-FR" sz="1800" dirty="0" err="1">
                <a:effectLst/>
                <a:latin typeface="LiberationSerif"/>
              </a:rPr>
              <a:t>publiées</a:t>
            </a:r>
            <a:r>
              <a:rPr lang="fr-FR" sz="1800" dirty="0">
                <a:effectLst/>
                <a:latin typeface="LiberationSerif"/>
              </a:rPr>
              <a:t> dans la revue </a:t>
            </a:r>
            <a:r>
              <a:rPr lang="fr-FR" sz="1800" i="1" dirty="0">
                <a:effectLst/>
                <a:latin typeface="LiberationSerif"/>
              </a:rPr>
              <a:t>Nature</a:t>
            </a:r>
            <a:r>
              <a:rPr lang="fr-FR" sz="1800" dirty="0">
                <a:effectLst/>
                <a:latin typeface="LiberationSerif"/>
              </a:rPr>
              <a:t>, entre 2007 et 2018, la masse d’insectes a diminué de 78 % dans certaines </a:t>
            </a:r>
            <a:r>
              <a:rPr lang="fr-FR" sz="1800" dirty="0" err="1">
                <a:effectLst/>
                <a:latin typeface="LiberationSerif"/>
              </a:rPr>
              <a:t>régions</a:t>
            </a:r>
            <a:r>
              <a:rPr lang="fr-FR" sz="1800" dirty="0">
                <a:effectLst/>
                <a:latin typeface="LiberationSerif"/>
              </a:rPr>
              <a:t> d’Europe. C’est bien la preuve que l’environnement est en danger, et qu’il est urgent d’agir. » </a:t>
            </a:r>
            <a:endParaRPr lang="fr-FR" dirty="0">
              <a:effectLst/>
            </a:endParaRPr>
          </a:p>
          <a:p>
            <a:r>
              <a:rPr lang="fr-FR" sz="1800" b="1" i="1" dirty="0">
                <a:effectLst/>
                <a:latin typeface="LiberationSerif"/>
              </a:rPr>
              <a:t>Argument par </a:t>
            </a:r>
            <a:r>
              <a:rPr lang="fr-FR" sz="1800" b="1" i="1" dirty="0" err="1">
                <a:effectLst/>
                <a:latin typeface="LiberationSerif"/>
              </a:rPr>
              <a:t>définition</a:t>
            </a:r>
            <a:r>
              <a:rPr lang="fr-FR" sz="1800" b="1" i="1" dirty="0">
                <a:effectLst/>
                <a:latin typeface="LiberationSerif"/>
              </a:rPr>
              <a:t> </a:t>
            </a:r>
            <a:r>
              <a:rPr lang="fr-FR" sz="1800" dirty="0">
                <a:effectLst/>
                <a:latin typeface="LiberationSerif"/>
              </a:rPr>
              <a:t>: « On parle avec insouciance du </a:t>
            </a:r>
            <a:r>
              <a:rPr lang="fr-FR" sz="1800" dirty="0" err="1">
                <a:effectLst/>
                <a:latin typeface="LiberationSerif"/>
              </a:rPr>
              <a:t>réchauffement</a:t>
            </a:r>
            <a:r>
              <a:rPr lang="fr-FR" sz="1800" dirty="0">
                <a:effectLst/>
                <a:latin typeface="LiberationSerif"/>
              </a:rPr>
              <a:t> climatique. Mais savons-nous vraiment ce qu’il signifie ? Des millions de personnes </a:t>
            </a:r>
            <a:r>
              <a:rPr lang="fr-FR" sz="1800" dirty="0" err="1">
                <a:effectLst/>
                <a:latin typeface="LiberationSerif"/>
              </a:rPr>
              <a:t>obligées</a:t>
            </a:r>
            <a:r>
              <a:rPr lang="fr-FR" sz="1800" dirty="0">
                <a:effectLst/>
                <a:latin typeface="LiberationSerif"/>
              </a:rPr>
              <a:t> de fuir des terres englouties par les </a:t>
            </a:r>
            <a:r>
              <a:rPr lang="fr-FR" sz="1800" dirty="0" err="1">
                <a:effectLst/>
                <a:latin typeface="LiberationSerif"/>
              </a:rPr>
              <a:t>océans</a:t>
            </a:r>
            <a:r>
              <a:rPr lang="fr-FR" sz="1800" dirty="0">
                <a:effectLst/>
                <a:latin typeface="LiberationSerif"/>
              </a:rPr>
              <a:t>. Des pays entiers où les habitants mourront de faim et de soif. Partout : la privation, la violence, la guerre. Voilà ce qu’est vraiment le </a:t>
            </a:r>
            <a:r>
              <a:rPr lang="fr-FR" sz="1800" dirty="0" err="1">
                <a:effectLst/>
                <a:latin typeface="LiberationSerif"/>
              </a:rPr>
              <a:t>réchauffement</a:t>
            </a:r>
            <a:r>
              <a:rPr lang="fr-FR" sz="1800" dirty="0">
                <a:effectLst/>
                <a:latin typeface="LiberationSerif"/>
              </a:rPr>
              <a:t> climatique. Voilà pourquoi il est urgent d’agir. » </a:t>
            </a:r>
            <a:endParaRPr lang="fr-FR" dirty="0">
              <a:effectLst/>
            </a:endParaRPr>
          </a:p>
          <a:p>
            <a:r>
              <a:rPr lang="fr-FR" sz="1800" b="1" i="1" dirty="0">
                <a:effectLst/>
                <a:latin typeface="LiberationSerif"/>
              </a:rPr>
              <a:t>Argument par association </a:t>
            </a:r>
            <a:r>
              <a:rPr lang="fr-FR" sz="1800" dirty="0">
                <a:effectLst/>
                <a:latin typeface="LiberationSerif"/>
              </a:rPr>
              <a:t>: « La </a:t>
            </a:r>
            <a:r>
              <a:rPr lang="fr-FR" sz="1800" dirty="0" err="1">
                <a:effectLst/>
                <a:latin typeface="LiberationSerif"/>
              </a:rPr>
              <a:t>déforestation</a:t>
            </a:r>
            <a:r>
              <a:rPr lang="fr-FR" sz="1800" dirty="0">
                <a:effectLst/>
                <a:latin typeface="LiberationSerif"/>
              </a:rPr>
              <a:t> est en partie responsable de l’</a:t>
            </a:r>
            <a:r>
              <a:rPr lang="fr-FR" sz="1800" dirty="0" err="1">
                <a:effectLst/>
                <a:latin typeface="LiberationSerif"/>
              </a:rPr>
              <a:t>émergence</a:t>
            </a:r>
            <a:r>
              <a:rPr lang="fr-FR" sz="1800" dirty="0">
                <a:effectLst/>
                <a:latin typeface="LiberationSerif"/>
              </a:rPr>
              <a:t> de nouvelles </a:t>
            </a:r>
            <a:r>
              <a:rPr lang="fr-FR" sz="1800" dirty="0" err="1">
                <a:effectLst/>
                <a:latin typeface="LiberationSerif"/>
              </a:rPr>
              <a:t>épidémies</a:t>
            </a:r>
            <a:r>
              <a:rPr lang="fr-FR" sz="1800" dirty="0">
                <a:effectLst/>
                <a:latin typeface="LiberationSerif"/>
              </a:rPr>
              <a:t>. Laisser l’environnement se </a:t>
            </a:r>
            <a:r>
              <a:rPr lang="fr-FR" sz="1800" dirty="0" err="1">
                <a:effectLst/>
                <a:latin typeface="LiberationSerif"/>
              </a:rPr>
              <a:t>dégrader</a:t>
            </a:r>
            <a:r>
              <a:rPr lang="fr-FR" sz="1800" dirty="0">
                <a:effectLst/>
                <a:latin typeface="LiberationSerif"/>
              </a:rPr>
              <a:t>, c’est donc augmenter les risques de </a:t>
            </a:r>
            <a:r>
              <a:rPr lang="fr-FR" sz="1800" dirty="0" err="1">
                <a:effectLst/>
                <a:latin typeface="LiberationSerif"/>
              </a:rPr>
              <a:t>connaître</a:t>
            </a:r>
            <a:r>
              <a:rPr lang="fr-FR" sz="1800" dirty="0">
                <a:effectLst/>
                <a:latin typeface="LiberationSerif"/>
              </a:rPr>
              <a:t> une seconde </a:t>
            </a:r>
            <a:r>
              <a:rPr lang="fr-FR" sz="1800" dirty="0" err="1">
                <a:effectLst/>
                <a:latin typeface="LiberationSerif"/>
              </a:rPr>
              <a:t>pandémie</a:t>
            </a:r>
            <a:r>
              <a:rPr lang="fr-FR" sz="1800" dirty="0">
                <a:effectLst/>
                <a:latin typeface="LiberationSerif"/>
              </a:rPr>
              <a:t> : ces deux questions ne peuvent </a:t>
            </a:r>
            <a:r>
              <a:rPr lang="fr-FR" sz="1800" dirty="0" err="1">
                <a:effectLst/>
                <a:latin typeface="LiberationSerif"/>
              </a:rPr>
              <a:t>être</a:t>
            </a:r>
            <a:r>
              <a:rPr lang="fr-FR" sz="1800" dirty="0">
                <a:effectLst/>
                <a:latin typeface="LiberationSerif"/>
              </a:rPr>
              <a:t> </a:t>
            </a:r>
            <a:r>
              <a:rPr lang="fr-FR" sz="1800" dirty="0" err="1">
                <a:effectLst/>
                <a:latin typeface="LiberationSerif"/>
              </a:rPr>
              <a:t>traitées</a:t>
            </a:r>
            <a:r>
              <a:rPr lang="fr-FR" sz="1800" dirty="0">
                <a:effectLst/>
                <a:latin typeface="LiberationSerif"/>
              </a:rPr>
              <a:t> </a:t>
            </a:r>
            <a:r>
              <a:rPr lang="fr-FR" sz="1800" dirty="0" err="1">
                <a:effectLst/>
                <a:latin typeface="LiberationSerif"/>
              </a:rPr>
              <a:t>séparément</a:t>
            </a:r>
            <a:r>
              <a:rPr lang="fr-FR" sz="1800" dirty="0">
                <a:effectLst/>
                <a:latin typeface="LiberationSerif"/>
              </a:rPr>
              <a:t>. » </a:t>
            </a:r>
            <a:endParaRPr lang="fr-FR" dirty="0">
              <a:effectLst/>
            </a:endParaRPr>
          </a:p>
          <a:p>
            <a:r>
              <a:rPr lang="fr-FR" sz="1800" b="1" i="1" dirty="0">
                <a:effectLst/>
                <a:latin typeface="LiberationSerif"/>
              </a:rPr>
              <a:t>Argument par dissociation </a:t>
            </a:r>
            <a:r>
              <a:rPr lang="fr-FR" sz="1800" dirty="0">
                <a:effectLst/>
                <a:latin typeface="LiberationSerif"/>
              </a:rPr>
              <a:t>: « </a:t>
            </a:r>
            <a:r>
              <a:rPr lang="fr-FR" sz="1800" dirty="0" err="1">
                <a:effectLst/>
                <a:latin typeface="LiberationSerif"/>
              </a:rPr>
              <a:t>Défendre</a:t>
            </a:r>
            <a:r>
              <a:rPr lang="fr-FR" sz="1800" dirty="0">
                <a:effectLst/>
                <a:latin typeface="LiberationSerif"/>
              </a:rPr>
              <a:t> la </a:t>
            </a:r>
            <a:r>
              <a:rPr lang="fr-FR" sz="1800" dirty="0" err="1">
                <a:effectLst/>
                <a:latin typeface="LiberationSerif"/>
              </a:rPr>
              <a:t>généralisation</a:t>
            </a:r>
            <a:r>
              <a:rPr lang="fr-FR" sz="1800" dirty="0">
                <a:effectLst/>
                <a:latin typeface="LiberationSerif"/>
              </a:rPr>
              <a:t> des transports </a:t>
            </a:r>
            <a:r>
              <a:rPr lang="fr-FR" sz="1800" dirty="0" err="1">
                <a:effectLst/>
                <a:latin typeface="LiberationSerif"/>
              </a:rPr>
              <a:t>écoresponsables</a:t>
            </a:r>
            <a:r>
              <a:rPr lang="fr-FR" sz="1800" dirty="0">
                <a:effectLst/>
                <a:latin typeface="LiberationSerif"/>
              </a:rPr>
              <a:t> ne signifie pas imposer le </a:t>
            </a:r>
            <a:r>
              <a:rPr lang="fr-FR" sz="1800" dirty="0" err="1">
                <a:effectLst/>
                <a:latin typeface="LiberationSerif"/>
              </a:rPr>
              <a:t>vélo</a:t>
            </a:r>
            <a:r>
              <a:rPr lang="fr-FR" sz="1800" dirty="0">
                <a:effectLst/>
                <a:latin typeface="LiberationSerif"/>
              </a:rPr>
              <a:t> à tout le monde. La situation n’est pas la </a:t>
            </a:r>
            <a:r>
              <a:rPr lang="fr-FR" sz="1800" dirty="0" err="1">
                <a:effectLst/>
                <a:latin typeface="LiberationSerif"/>
              </a:rPr>
              <a:t>même</a:t>
            </a:r>
            <a:r>
              <a:rPr lang="fr-FR" sz="1800" dirty="0">
                <a:effectLst/>
                <a:latin typeface="LiberationSerif"/>
              </a:rPr>
              <a:t> dans les villes, où les trajets sont courts et les </a:t>
            </a:r>
            <a:r>
              <a:rPr lang="fr-FR" sz="1800" dirty="0" err="1">
                <a:effectLst/>
                <a:latin typeface="LiberationSerif"/>
              </a:rPr>
              <a:t>réseaux</a:t>
            </a:r>
            <a:r>
              <a:rPr lang="fr-FR" sz="1800" dirty="0">
                <a:effectLst/>
                <a:latin typeface="LiberationSerif"/>
              </a:rPr>
              <a:t> de transports en commun </a:t>
            </a:r>
            <a:r>
              <a:rPr lang="fr-FR" sz="1800" dirty="0" err="1">
                <a:effectLst/>
                <a:latin typeface="LiberationSerif"/>
              </a:rPr>
              <a:t>très</a:t>
            </a:r>
            <a:r>
              <a:rPr lang="fr-FR" sz="1800" dirty="0">
                <a:effectLst/>
                <a:latin typeface="LiberationSerif"/>
              </a:rPr>
              <a:t> denses, et dans les campagnes, où la voiture est souvent le seul moyen de parcourir les longues distances. Ces deux questions doivent </a:t>
            </a:r>
            <a:r>
              <a:rPr lang="fr-FR" sz="1800" dirty="0" err="1">
                <a:effectLst/>
                <a:latin typeface="LiberationSerif"/>
              </a:rPr>
              <a:t>être</a:t>
            </a:r>
            <a:r>
              <a:rPr lang="fr-FR" sz="1800" dirty="0">
                <a:effectLst/>
                <a:latin typeface="LiberationSerif"/>
              </a:rPr>
              <a:t> </a:t>
            </a:r>
            <a:r>
              <a:rPr lang="fr-FR" sz="1800" dirty="0" err="1">
                <a:effectLst/>
                <a:latin typeface="LiberationSerif"/>
              </a:rPr>
              <a:t>traitées</a:t>
            </a:r>
            <a:r>
              <a:rPr lang="fr-FR" sz="1800" dirty="0">
                <a:effectLst/>
                <a:latin typeface="LiberationSerif"/>
              </a:rPr>
              <a:t> </a:t>
            </a:r>
            <a:r>
              <a:rPr lang="fr-FR" sz="1800" dirty="0" err="1">
                <a:effectLst/>
                <a:latin typeface="LiberationSerif"/>
              </a:rPr>
              <a:t>séparément</a:t>
            </a:r>
            <a:r>
              <a:rPr lang="fr-FR" sz="1800" dirty="0">
                <a:effectLst/>
                <a:latin typeface="LiberationSerif"/>
              </a:rPr>
              <a:t>. » </a:t>
            </a:r>
            <a:endParaRPr lang="fr-FR" dirty="0">
              <a:effectLst/>
            </a:endParaRPr>
          </a:p>
          <a:p>
            <a:endParaRPr lang="fr-FR" dirty="0">
              <a:effectLst/>
            </a:endParaRPr>
          </a:p>
          <a:p>
            <a:endParaRPr lang="fr-FR" dirty="0"/>
          </a:p>
        </p:txBody>
      </p:sp>
    </p:spTree>
    <p:extLst>
      <p:ext uri="{BB962C8B-B14F-4D97-AF65-F5344CB8AC3E}">
        <p14:creationId xmlns:p14="http://schemas.microsoft.com/office/powerpoint/2010/main" val="12092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B5CA4-0EE1-EAA5-1748-7F9C3AAD2663}"/>
              </a:ext>
            </a:extLst>
          </p:cNvPr>
          <p:cNvSpPr>
            <a:spLocks noGrp="1"/>
          </p:cNvSpPr>
          <p:nvPr>
            <p:ph type="title"/>
          </p:nvPr>
        </p:nvSpPr>
        <p:spPr/>
        <p:txBody>
          <a:bodyPr/>
          <a:lstStyle/>
          <a:p>
            <a:r>
              <a:rPr lang="fr-FR" b="1" dirty="0"/>
              <a:t>Les différents types d’arguments de cadrage (2/2)</a:t>
            </a:r>
            <a:endParaRPr lang="fr-FR" dirty="0"/>
          </a:p>
        </p:txBody>
      </p:sp>
      <p:sp>
        <p:nvSpPr>
          <p:cNvPr id="3" name="Espace réservé du contenu 2">
            <a:extLst>
              <a:ext uri="{FF2B5EF4-FFF2-40B4-BE49-F238E27FC236}">
                <a16:creationId xmlns:a16="http://schemas.microsoft.com/office/drawing/2014/main" id="{0F855A9E-470B-00C5-212F-191DC44C7F84}"/>
              </a:ext>
            </a:extLst>
          </p:cNvPr>
          <p:cNvSpPr>
            <a:spLocks noGrp="1"/>
          </p:cNvSpPr>
          <p:nvPr>
            <p:ph idx="1"/>
          </p:nvPr>
        </p:nvSpPr>
        <p:spPr>
          <a:xfrm>
            <a:off x="1521874" y="2045970"/>
            <a:ext cx="10445335" cy="4583430"/>
          </a:xfrm>
        </p:spPr>
        <p:txBody>
          <a:bodyPr>
            <a:normAutofit fontScale="92500" lnSpcReduction="10000"/>
          </a:bodyPr>
          <a:lstStyle/>
          <a:p>
            <a:r>
              <a:rPr lang="fr-FR" sz="1800" b="1" i="1" dirty="0">
                <a:effectLst/>
                <a:latin typeface="LiberationSerif"/>
              </a:rPr>
              <a:t>Argument par la comparaison historique </a:t>
            </a:r>
            <a:r>
              <a:rPr lang="fr-FR" sz="1800" dirty="0">
                <a:effectLst/>
                <a:latin typeface="LiberationSerif"/>
              </a:rPr>
              <a:t>: « Jamais, dans l’histoire, l’homme n’a </a:t>
            </a:r>
            <a:r>
              <a:rPr lang="fr-FR" sz="1800" dirty="0" err="1">
                <a:effectLst/>
                <a:latin typeface="LiberationSerif"/>
              </a:rPr>
              <a:t>éte</a:t>
            </a:r>
            <a:r>
              <a:rPr lang="fr-FR" sz="1800" dirty="0">
                <a:effectLst/>
                <a:latin typeface="LiberationSerif"/>
              </a:rPr>
              <a:t>́ en mesure de mettre en danger les conditions de sa propre survie sur toute la </a:t>
            </a:r>
            <a:r>
              <a:rPr lang="fr-FR" sz="1800" dirty="0" err="1">
                <a:effectLst/>
                <a:latin typeface="LiberationSerif"/>
              </a:rPr>
              <a:t>planète</a:t>
            </a:r>
            <a:r>
              <a:rPr lang="fr-FR" sz="1800" dirty="0">
                <a:effectLst/>
                <a:latin typeface="LiberationSerif"/>
              </a:rPr>
              <a:t>. Il nous faut donc consentir des efforts sans </a:t>
            </a:r>
            <a:r>
              <a:rPr lang="fr-FR" sz="1800" dirty="0" err="1">
                <a:effectLst/>
                <a:latin typeface="LiberationSerif"/>
              </a:rPr>
              <a:t>précédent</a:t>
            </a:r>
            <a:r>
              <a:rPr lang="fr-FR" sz="1800" dirty="0">
                <a:effectLst/>
                <a:latin typeface="LiberationSerif"/>
              </a:rPr>
              <a:t>, si l’on veut faire face à ce danger </a:t>
            </a:r>
            <a:r>
              <a:rPr lang="fr-FR" sz="1800" dirty="0" err="1">
                <a:effectLst/>
                <a:latin typeface="LiberationSerif"/>
              </a:rPr>
              <a:t>inédit</a:t>
            </a:r>
            <a:r>
              <a:rPr lang="fr-FR" sz="1800" dirty="0">
                <a:effectLst/>
                <a:latin typeface="LiberationSerif"/>
              </a:rPr>
              <a:t>. » </a:t>
            </a:r>
            <a:endParaRPr lang="fr-FR" dirty="0">
              <a:effectLst/>
            </a:endParaRPr>
          </a:p>
          <a:p>
            <a:r>
              <a:rPr lang="fr-FR" sz="1800" b="1" i="1" dirty="0">
                <a:effectLst/>
                <a:latin typeface="LiberationSerif"/>
              </a:rPr>
              <a:t>Argument par la comparaison </a:t>
            </a:r>
            <a:r>
              <a:rPr lang="fr-FR" sz="1800" b="1" i="1" dirty="0" err="1">
                <a:effectLst/>
                <a:latin typeface="LiberationSerif"/>
              </a:rPr>
              <a:t>géographique</a:t>
            </a:r>
            <a:r>
              <a:rPr lang="fr-FR" sz="1800" b="1" i="1" dirty="0">
                <a:effectLst/>
                <a:latin typeface="LiberationSerif"/>
              </a:rPr>
              <a:t> </a:t>
            </a:r>
            <a:r>
              <a:rPr lang="fr-FR" sz="1800" dirty="0">
                <a:effectLst/>
                <a:latin typeface="LiberationSerif"/>
              </a:rPr>
              <a:t>: « Notre pays se </a:t>
            </a:r>
            <a:r>
              <a:rPr lang="fr-FR" sz="1800" dirty="0" err="1">
                <a:effectLst/>
                <a:latin typeface="LiberationSerif"/>
              </a:rPr>
              <a:t>présente</a:t>
            </a:r>
            <a:r>
              <a:rPr lang="fr-FR" sz="1800" dirty="0">
                <a:effectLst/>
                <a:latin typeface="LiberationSerif"/>
              </a:rPr>
              <a:t> comme un champion de l’environnement. Pourtant, d’autres </a:t>
            </a:r>
            <a:r>
              <a:rPr lang="fr-FR" sz="1800" dirty="0" err="1">
                <a:effectLst/>
                <a:latin typeface="LiberationSerif"/>
              </a:rPr>
              <a:t>États</a:t>
            </a:r>
            <a:r>
              <a:rPr lang="fr-FR" sz="1800" dirty="0">
                <a:effectLst/>
                <a:latin typeface="LiberationSerif"/>
              </a:rPr>
              <a:t> </a:t>
            </a:r>
            <a:r>
              <a:rPr lang="fr-FR" sz="1800" dirty="0" err="1">
                <a:effectLst/>
                <a:latin typeface="LiberationSerif"/>
              </a:rPr>
              <a:t>européens</a:t>
            </a:r>
            <a:r>
              <a:rPr lang="fr-FR" sz="1800" dirty="0">
                <a:effectLst/>
                <a:latin typeface="LiberationSerif"/>
              </a:rPr>
              <a:t> ont pris des mesures autrement plus </a:t>
            </a:r>
            <a:r>
              <a:rPr lang="fr-FR" sz="1800" dirty="0" err="1">
                <a:effectLst/>
                <a:latin typeface="LiberationSerif"/>
              </a:rPr>
              <a:t>conséquentes</a:t>
            </a:r>
            <a:r>
              <a:rPr lang="fr-FR" sz="1800" dirty="0">
                <a:effectLst/>
                <a:latin typeface="LiberationSerif"/>
              </a:rPr>
              <a:t> que les </a:t>
            </a:r>
            <a:r>
              <a:rPr lang="fr-FR" sz="1800" dirty="0" err="1">
                <a:effectLst/>
                <a:latin typeface="LiberationSerif"/>
              </a:rPr>
              <a:t>nôtres</a:t>
            </a:r>
            <a:r>
              <a:rPr lang="fr-FR" sz="1800" dirty="0">
                <a:effectLst/>
                <a:latin typeface="LiberationSerif"/>
              </a:rPr>
              <a:t>. Si nous voulons </a:t>
            </a:r>
            <a:r>
              <a:rPr lang="fr-FR" sz="1800" dirty="0" err="1">
                <a:effectLst/>
                <a:latin typeface="LiberationSerif"/>
              </a:rPr>
              <a:t>être</a:t>
            </a:r>
            <a:r>
              <a:rPr lang="fr-FR" sz="1800" dirty="0">
                <a:effectLst/>
                <a:latin typeface="LiberationSerif"/>
              </a:rPr>
              <a:t> </a:t>
            </a:r>
            <a:r>
              <a:rPr lang="fr-FR" sz="1800" dirty="0" err="1">
                <a:effectLst/>
                <a:latin typeface="LiberationSerif"/>
              </a:rPr>
              <a:t>fidèles</a:t>
            </a:r>
            <a:r>
              <a:rPr lang="fr-FR" sz="1800" dirty="0">
                <a:effectLst/>
                <a:latin typeface="LiberationSerif"/>
              </a:rPr>
              <a:t> à notre ambition, le gouvernement va devoir revoir sa politique</a:t>
            </a:r>
            <a:r>
              <a:rPr lang="fr-FR" sz="1800" i="1" dirty="0">
                <a:effectLst/>
                <a:latin typeface="LiberationSerif"/>
              </a:rPr>
              <a:t>. </a:t>
            </a:r>
            <a:r>
              <a:rPr lang="fr-FR" sz="1800" dirty="0">
                <a:effectLst/>
                <a:latin typeface="LiberationSerif"/>
              </a:rPr>
              <a:t>» </a:t>
            </a:r>
            <a:endParaRPr lang="fr-FR" dirty="0">
              <a:effectLst/>
            </a:endParaRPr>
          </a:p>
          <a:p>
            <a:r>
              <a:rPr lang="fr-FR" sz="1800" b="1" i="1" dirty="0">
                <a:effectLst/>
                <a:latin typeface="LiberationSerif"/>
              </a:rPr>
              <a:t>Argument par la comparaison entre individus ou institutions </a:t>
            </a:r>
            <a:r>
              <a:rPr lang="fr-FR" sz="1800" dirty="0">
                <a:effectLst/>
                <a:latin typeface="LiberationSerif"/>
              </a:rPr>
              <a:t>: « Cette grande compagnie agroalimentaire met en avant la </a:t>
            </a:r>
            <a:r>
              <a:rPr lang="fr-FR" sz="1800" dirty="0" err="1">
                <a:effectLst/>
                <a:latin typeface="LiberationSerif"/>
              </a:rPr>
              <a:t>responsabilite</a:t>
            </a:r>
            <a:r>
              <a:rPr lang="fr-FR" sz="1800" dirty="0">
                <a:effectLst/>
                <a:latin typeface="LiberationSerif"/>
              </a:rPr>
              <a:t>́ </a:t>
            </a:r>
            <a:r>
              <a:rPr lang="fr-FR" sz="1800" dirty="0" err="1">
                <a:effectLst/>
                <a:latin typeface="LiberationSerif"/>
              </a:rPr>
              <a:t>écologique</a:t>
            </a:r>
            <a:r>
              <a:rPr lang="fr-FR" sz="1800" dirty="0">
                <a:effectLst/>
                <a:latin typeface="LiberationSerif"/>
              </a:rPr>
              <a:t> de ses produits. Par son importation d’huile de palme, elle participe pourtant davantage à la </a:t>
            </a:r>
            <a:r>
              <a:rPr lang="fr-FR" sz="1800" dirty="0" err="1">
                <a:effectLst/>
                <a:latin typeface="LiberationSerif"/>
              </a:rPr>
              <a:t>déforestation</a:t>
            </a:r>
            <a:r>
              <a:rPr lang="fr-FR" sz="1800" dirty="0">
                <a:effectLst/>
                <a:latin typeface="LiberationSerif"/>
              </a:rPr>
              <a:t> que ses concurrentes. Tant qu’elle ne met pas ses actes en accord avec sa communication, nous devrions la boycotter. » </a:t>
            </a:r>
            <a:endParaRPr lang="fr-FR" dirty="0">
              <a:effectLst/>
            </a:endParaRPr>
          </a:p>
          <a:p>
            <a:r>
              <a:rPr lang="fr-FR" sz="1800" b="1" i="1" dirty="0">
                <a:effectLst/>
                <a:latin typeface="LiberationSerif"/>
              </a:rPr>
              <a:t>Argument par le </a:t>
            </a:r>
            <a:r>
              <a:rPr lang="fr-FR" sz="1800" b="1" i="1" dirty="0" err="1">
                <a:effectLst/>
                <a:latin typeface="LiberationSerif"/>
              </a:rPr>
              <a:t>précédent</a:t>
            </a:r>
            <a:r>
              <a:rPr lang="fr-FR" sz="1800" b="1" i="1" dirty="0">
                <a:effectLst/>
                <a:latin typeface="LiberationSerif"/>
              </a:rPr>
              <a:t> </a:t>
            </a:r>
            <a:r>
              <a:rPr lang="fr-FR" sz="1800" dirty="0">
                <a:effectLst/>
                <a:latin typeface="LiberationSerif"/>
              </a:rPr>
              <a:t>: « Pour faire face à l’</a:t>
            </a:r>
            <a:r>
              <a:rPr lang="fr-FR" sz="1800" dirty="0" err="1">
                <a:effectLst/>
                <a:latin typeface="LiberationSerif"/>
              </a:rPr>
              <a:t>épidémie</a:t>
            </a:r>
            <a:r>
              <a:rPr lang="fr-FR" sz="1800" dirty="0">
                <a:effectLst/>
                <a:latin typeface="LiberationSerif"/>
              </a:rPr>
              <a:t> de coronavirus, le gouvernement a accepté de laisser filer les </a:t>
            </a:r>
            <a:r>
              <a:rPr lang="fr-FR" sz="1800" dirty="0" err="1">
                <a:effectLst/>
                <a:latin typeface="LiberationSerif"/>
              </a:rPr>
              <a:t>déficits</a:t>
            </a:r>
            <a:r>
              <a:rPr lang="fr-FR" sz="1800" dirty="0">
                <a:effectLst/>
                <a:latin typeface="LiberationSerif"/>
              </a:rPr>
              <a:t> </a:t>
            </a:r>
            <a:r>
              <a:rPr lang="fr-FR" sz="1800" dirty="0" err="1">
                <a:effectLst/>
                <a:latin typeface="LiberationSerif"/>
              </a:rPr>
              <a:t>budgétaires</a:t>
            </a:r>
            <a:r>
              <a:rPr lang="fr-FR" sz="1800" dirty="0">
                <a:effectLst/>
                <a:latin typeface="LiberationSerif"/>
              </a:rPr>
              <a:t>. C’est donc bien qu’il est possible de s’appuyer sur la dette publique, quand les circonstances l’exigent. Nous n’avons plus qu’à faire de </a:t>
            </a:r>
            <a:r>
              <a:rPr lang="fr-FR" sz="1800" dirty="0" err="1">
                <a:effectLst/>
                <a:latin typeface="LiberationSerif"/>
              </a:rPr>
              <a:t>même</a:t>
            </a:r>
            <a:r>
              <a:rPr lang="fr-FR" sz="1800" dirty="0">
                <a:effectLst/>
                <a:latin typeface="LiberationSerif"/>
              </a:rPr>
              <a:t> pour lutter contre le </a:t>
            </a:r>
            <a:r>
              <a:rPr lang="fr-FR" sz="1800" dirty="0" err="1">
                <a:effectLst/>
                <a:latin typeface="LiberationSerif"/>
              </a:rPr>
              <a:t>réchauffement</a:t>
            </a:r>
            <a:r>
              <a:rPr lang="fr-FR" sz="1800" dirty="0">
                <a:effectLst/>
                <a:latin typeface="LiberationSerif"/>
              </a:rPr>
              <a:t> climatique, qui menace directement notre survie. » </a:t>
            </a:r>
            <a:endParaRPr lang="fr-FR" dirty="0">
              <a:effectLst/>
            </a:endParaRPr>
          </a:p>
          <a:p>
            <a:r>
              <a:rPr lang="fr-FR" sz="1800" b="1" i="1" dirty="0">
                <a:effectLst/>
                <a:latin typeface="LiberationSerif"/>
              </a:rPr>
              <a:t>Argument par le droit </a:t>
            </a:r>
            <a:r>
              <a:rPr lang="fr-FR" sz="1800" dirty="0">
                <a:effectLst/>
                <a:latin typeface="LiberationSerif"/>
              </a:rPr>
              <a:t>: « Lors de la COP21, les pays d’Europe se sont </a:t>
            </a:r>
            <a:r>
              <a:rPr lang="fr-FR" sz="1800" dirty="0" err="1">
                <a:effectLst/>
                <a:latin typeface="LiberationSerif"/>
              </a:rPr>
              <a:t>engagés</a:t>
            </a:r>
            <a:r>
              <a:rPr lang="fr-FR" sz="1800" dirty="0">
                <a:effectLst/>
                <a:latin typeface="LiberationSerif"/>
              </a:rPr>
              <a:t> à </a:t>
            </a:r>
            <a:r>
              <a:rPr lang="fr-FR" sz="1800" dirty="0" err="1">
                <a:effectLst/>
                <a:latin typeface="LiberationSerif"/>
              </a:rPr>
              <a:t>réduire</a:t>
            </a:r>
            <a:r>
              <a:rPr lang="fr-FR" sz="1800" dirty="0">
                <a:effectLst/>
                <a:latin typeface="LiberationSerif"/>
              </a:rPr>
              <a:t> radicalement leurs </a:t>
            </a:r>
            <a:r>
              <a:rPr lang="fr-FR" sz="1800" dirty="0" err="1">
                <a:effectLst/>
                <a:latin typeface="LiberationSerif"/>
              </a:rPr>
              <a:t>émissions</a:t>
            </a:r>
            <a:r>
              <a:rPr lang="fr-FR" sz="1800" dirty="0">
                <a:effectLst/>
                <a:latin typeface="LiberationSerif"/>
              </a:rPr>
              <a:t> de gaz à effet de serre. </a:t>
            </a:r>
            <a:endParaRPr lang="fr-FR" dirty="0">
              <a:effectLst/>
            </a:endParaRPr>
          </a:p>
          <a:p>
            <a:endParaRPr lang="fr-FR" dirty="0"/>
          </a:p>
        </p:txBody>
      </p:sp>
    </p:spTree>
    <p:extLst>
      <p:ext uri="{BB962C8B-B14F-4D97-AF65-F5344CB8AC3E}">
        <p14:creationId xmlns:p14="http://schemas.microsoft.com/office/powerpoint/2010/main" val="270907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38F20-9F63-A780-D103-2A9A6F862A84}"/>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5457AAAC-5BA3-A686-7868-855A92C632BF}"/>
              </a:ext>
            </a:extLst>
          </p:cNvPr>
          <p:cNvPicPr>
            <a:picLocks noChangeAspect="1"/>
          </p:cNvPicPr>
          <p:nvPr/>
        </p:nvPicPr>
        <p:blipFill>
          <a:blip r:embed="rId2"/>
          <a:stretch>
            <a:fillRect/>
          </a:stretch>
        </p:blipFill>
        <p:spPr>
          <a:xfrm>
            <a:off x="81821" y="3429000"/>
            <a:ext cx="5244559" cy="3325129"/>
          </a:xfrm>
          <a:prstGeom prst="rect">
            <a:avLst/>
          </a:prstGeom>
        </p:spPr>
      </p:pic>
      <p:pic>
        <p:nvPicPr>
          <p:cNvPr id="7" name="Image 6">
            <a:extLst>
              <a:ext uri="{FF2B5EF4-FFF2-40B4-BE49-F238E27FC236}">
                <a16:creationId xmlns:a16="http://schemas.microsoft.com/office/drawing/2014/main" id="{1485D698-C9E0-12C7-1092-12B28BAC81AC}"/>
              </a:ext>
            </a:extLst>
          </p:cNvPr>
          <p:cNvPicPr>
            <a:picLocks noChangeAspect="1"/>
          </p:cNvPicPr>
          <p:nvPr/>
        </p:nvPicPr>
        <p:blipFill>
          <a:blip r:embed="rId3"/>
          <a:stretch>
            <a:fillRect/>
          </a:stretch>
        </p:blipFill>
        <p:spPr>
          <a:xfrm>
            <a:off x="2373604" y="169910"/>
            <a:ext cx="6274282" cy="3048001"/>
          </a:xfrm>
          <a:prstGeom prst="rect">
            <a:avLst/>
          </a:prstGeom>
        </p:spPr>
      </p:pic>
      <p:pic>
        <p:nvPicPr>
          <p:cNvPr id="8" name="Image 7">
            <a:extLst>
              <a:ext uri="{FF2B5EF4-FFF2-40B4-BE49-F238E27FC236}">
                <a16:creationId xmlns:a16="http://schemas.microsoft.com/office/drawing/2014/main" id="{C4B5B0CD-09B2-1DEA-E49C-68CBB37653C1}"/>
              </a:ext>
            </a:extLst>
          </p:cNvPr>
          <p:cNvPicPr>
            <a:picLocks noChangeAspect="1"/>
          </p:cNvPicPr>
          <p:nvPr/>
        </p:nvPicPr>
        <p:blipFill>
          <a:blip r:embed="rId4"/>
          <a:stretch>
            <a:fillRect/>
          </a:stretch>
        </p:blipFill>
        <p:spPr>
          <a:xfrm>
            <a:off x="5577840" y="3429000"/>
            <a:ext cx="6614160" cy="3205480"/>
          </a:xfrm>
          <a:prstGeom prst="rect">
            <a:avLst/>
          </a:prstGeom>
        </p:spPr>
      </p:pic>
    </p:spTree>
    <p:extLst>
      <p:ext uri="{BB962C8B-B14F-4D97-AF65-F5344CB8AC3E}">
        <p14:creationId xmlns:p14="http://schemas.microsoft.com/office/powerpoint/2010/main" val="322130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38C03-945C-57B3-EF4B-4A55A6C15259}"/>
              </a:ext>
            </a:extLst>
          </p:cNvPr>
          <p:cNvSpPr>
            <a:spLocks noGrp="1"/>
          </p:cNvSpPr>
          <p:nvPr>
            <p:ph type="title"/>
          </p:nvPr>
        </p:nvSpPr>
        <p:spPr/>
        <p:txBody>
          <a:bodyPr/>
          <a:lstStyle/>
          <a:p>
            <a:r>
              <a:rPr lang="fr-FR" sz="3600" b="1" dirty="0">
                <a:effectLst/>
                <a:latin typeface="LiberationSerif"/>
              </a:rPr>
              <a:t>Les arguments d’</a:t>
            </a:r>
            <a:r>
              <a:rPr lang="fr-FR" sz="3600" b="1" dirty="0" err="1">
                <a:effectLst/>
                <a:latin typeface="LiberationSerif"/>
              </a:rPr>
              <a:t>autorite</a:t>
            </a:r>
            <a:r>
              <a:rPr lang="fr-FR" sz="3600" b="1" dirty="0">
                <a:effectLst/>
                <a:latin typeface="LiberationSerif"/>
              </a:rPr>
              <a:t>́ </a:t>
            </a:r>
            <a:br>
              <a:rPr lang="fr-FR" dirty="0">
                <a:effectLst/>
              </a:rPr>
            </a:br>
            <a:endParaRPr lang="fr-FR" dirty="0"/>
          </a:p>
        </p:txBody>
      </p:sp>
      <p:sp>
        <p:nvSpPr>
          <p:cNvPr id="3" name="Espace réservé du contenu 2">
            <a:extLst>
              <a:ext uri="{FF2B5EF4-FFF2-40B4-BE49-F238E27FC236}">
                <a16:creationId xmlns:a16="http://schemas.microsoft.com/office/drawing/2014/main" id="{0847EC52-9714-BA3B-843B-6E3E6F176CD9}"/>
              </a:ext>
            </a:extLst>
          </p:cNvPr>
          <p:cNvSpPr>
            <a:spLocks noGrp="1"/>
          </p:cNvSpPr>
          <p:nvPr>
            <p:ph idx="1"/>
          </p:nvPr>
        </p:nvSpPr>
        <p:spPr>
          <a:xfrm>
            <a:off x="1268730" y="1634490"/>
            <a:ext cx="10923270" cy="5223510"/>
          </a:xfrm>
        </p:spPr>
        <p:txBody>
          <a:bodyPr>
            <a:normAutofit/>
          </a:bodyPr>
          <a:lstStyle/>
          <a:p>
            <a:r>
              <a:rPr lang="fr-FR" sz="1800" b="1" dirty="0">
                <a:effectLst/>
                <a:latin typeface="LiberationSerif"/>
              </a:rPr>
              <a:t>Les arguments d’</a:t>
            </a:r>
            <a:r>
              <a:rPr lang="fr-FR" sz="1800" b="1" dirty="0" err="1">
                <a:effectLst/>
                <a:latin typeface="LiberationSerif"/>
              </a:rPr>
              <a:t>autorite</a:t>
            </a:r>
            <a:r>
              <a:rPr lang="fr-FR" sz="1800" b="1" dirty="0">
                <a:effectLst/>
                <a:latin typeface="LiberationSerif"/>
              </a:rPr>
              <a:t>́ consistent à fonder la </a:t>
            </a:r>
            <a:r>
              <a:rPr lang="fr-FR" sz="1800" b="1" dirty="0" err="1">
                <a:effectLst/>
                <a:latin typeface="LiberationSerif"/>
              </a:rPr>
              <a:t>validite</a:t>
            </a:r>
            <a:r>
              <a:rPr lang="fr-FR" sz="1800" b="1" dirty="0">
                <a:effectLst/>
                <a:latin typeface="LiberationSerif"/>
              </a:rPr>
              <a:t>́ d’une proposition sur la </a:t>
            </a:r>
            <a:r>
              <a:rPr lang="fr-FR" sz="1800" b="1" dirty="0" err="1">
                <a:effectLst/>
                <a:latin typeface="LiberationSerif"/>
              </a:rPr>
              <a:t>crédibilite</a:t>
            </a:r>
            <a:r>
              <a:rPr lang="fr-FR" sz="1800" b="1" dirty="0">
                <a:effectLst/>
                <a:latin typeface="LiberationSerif"/>
              </a:rPr>
              <a:t>́ d’une personne ou d’une institution</a:t>
            </a:r>
            <a:r>
              <a:rPr lang="fr-FR" sz="1800" dirty="0">
                <a:effectLst/>
                <a:latin typeface="LiberationSerif"/>
              </a:rPr>
              <a:t>, qui se voit </a:t>
            </a:r>
            <a:r>
              <a:rPr lang="fr-FR" sz="1800" dirty="0" err="1">
                <a:effectLst/>
                <a:latin typeface="LiberationSerif"/>
              </a:rPr>
              <a:t>invoquée</a:t>
            </a:r>
            <a:r>
              <a:rPr lang="fr-FR" sz="1800" dirty="0">
                <a:effectLst/>
                <a:latin typeface="LiberationSerif"/>
              </a:rPr>
              <a:t> au sein de l’argumentation. Si ce que nous </a:t>
            </a:r>
            <a:r>
              <a:rPr lang="fr-FR" sz="1800" dirty="0" err="1">
                <a:effectLst/>
                <a:latin typeface="LiberationSerif"/>
              </a:rPr>
              <a:t>avançons</a:t>
            </a:r>
            <a:r>
              <a:rPr lang="fr-FR" sz="1800" dirty="0">
                <a:effectLst/>
                <a:latin typeface="LiberationSerif"/>
              </a:rPr>
              <a:t> est pertinent, c’est parce que c’est </a:t>
            </a:r>
            <a:r>
              <a:rPr lang="fr-FR" sz="1800" dirty="0" err="1">
                <a:effectLst/>
                <a:latin typeface="LiberationSerif"/>
              </a:rPr>
              <a:t>également</a:t>
            </a:r>
            <a:r>
              <a:rPr lang="fr-FR" sz="1800" dirty="0">
                <a:effectLst/>
                <a:latin typeface="LiberationSerif"/>
              </a:rPr>
              <a:t> ce que </a:t>
            </a:r>
            <a:r>
              <a:rPr lang="fr-FR" sz="1800" dirty="0" err="1">
                <a:effectLst/>
                <a:latin typeface="LiberationSerif"/>
              </a:rPr>
              <a:t>prétend</a:t>
            </a:r>
            <a:r>
              <a:rPr lang="fr-FR" sz="1800" dirty="0">
                <a:effectLst/>
                <a:latin typeface="LiberationSerif"/>
              </a:rPr>
              <a:t> une source en laquelle il est possible d’avoir confiance. </a:t>
            </a:r>
          </a:p>
          <a:p>
            <a:endParaRPr lang="fr-FR" sz="1800" dirty="0">
              <a:effectLst/>
              <a:latin typeface="LiberationSerif"/>
            </a:endParaRPr>
          </a:p>
          <a:p>
            <a:pPr lvl="1"/>
            <a:r>
              <a:rPr lang="fr-FR" b="1" i="1" dirty="0">
                <a:effectLst/>
                <a:latin typeface="LiberationSerif"/>
              </a:rPr>
              <a:t>Argument par le </a:t>
            </a:r>
            <a:r>
              <a:rPr lang="fr-FR" b="1" i="1" dirty="0" err="1">
                <a:effectLst/>
                <a:latin typeface="LiberationSerif"/>
              </a:rPr>
              <a:t>témoignage</a:t>
            </a:r>
            <a:r>
              <a:rPr lang="fr-FR" b="1" i="1" dirty="0">
                <a:effectLst/>
                <a:latin typeface="LiberationSerif"/>
              </a:rPr>
              <a:t> </a:t>
            </a:r>
            <a:r>
              <a:rPr lang="fr-FR" dirty="0">
                <a:effectLst/>
                <a:latin typeface="LiberationSerif"/>
              </a:rPr>
              <a:t>: « Cet alpiniste nous raconte qu’en trente ans de </a:t>
            </a:r>
            <a:r>
              <a:rPr lang="fr-FR" dirty="0" err="1">
                <a:effectLst/>
                <a:latin typeface="LiberationSerif"/>
              </a:rPr>
              <a:t>randonnées</a:t>
            </a:r>
            <a:r>
              <a:rPr lang="fr-FR" dirty="0">
                <a:effectLst/>
                <a:latin typeface="LiberationSerif"/>
              </a:rPr>
              <a:t> sur le mont Blanc, il n’a jamais vu les neiges </a:t>
            </a:r>
            <a:r>
              <a:rPr lang="fr-FR" dirty="0" err="1">
                <a:effectLst/>
                <a:latin typeface="LiberationSerif"/>
              </a:rPr>
              <a:t>éternelles</a:t>
            </a:r>
            <a:r>
              <a:rPr lang="fr-FR" dirty="0">
                <a:effectLst/>
                <a:latin typeface="LiberationSerif"/>
              </a:rPr>
              <a:t> reculer aussi loin que cet </a:t>
            </a:r>
            <a:r>
              <a:rPr lang="fr-FR" dirty="0" err="1">
                <a:effectLst/>
                <a:latin typeface="LiberationSerif"/>
              </a:rPr>
              <a:t>éte</a:t>
            </a:r>
            <a:r>
              <a:rPr lang="fr-FR" dirty="0">
                <a:effectLst/>
                <a:latin typeface="LiberationSerif"/>
              </a:rPr>
              <a:t>́. Le </a:t>
            </a:r>
            <a:r>
              <a:rPr lang="fr-FR" dirty="0" err="1">
                <a:effectLst/>
                <a:latin typeface="LiberationSerif"/>
              </a:rPr>
              <a:t>réchauffement</a:t>
            </a:r>
            <a:r>
              <a:rPr lang="fr-FR" dirty="0">
                <a:effectLst/>
                <a:latin typeface="LiberationSerif"/>
              </a:rPr>
              <a:t> climatique est une </a:t>
            </a:r>
            <a:r>
              <a:rPr lang="fr-FR" dirty="0" err="1">
                <a:effectLst/>
                <a:latin typeface="LiberationSerif"/>
              </a:rPr>
              <a:t>réalite</a:t>
            </a:r>
            <a:r>
              <a:rPr lang="fr-FR" dirty="0">
                <a:effectLst/>
                <a:latin typeface="LiberationSerif"/>
              </a:rPr>
              <a:t>́, il est urgent d’agir</a:t>
            </a:r>
            <a:r>
              <a:rPr lang="fr-FR" i="1" dirty="0">
                <a:effectLst/>
                <a:latin typeface="LiberationSerif"/>
              </a:rPr>
              <a:t>. </a:t>
            </a:r>
            <a:r>
              <a:rPr lang="fr-FR" dirty="0">
                <a:effectLst/>
                <a:latin typeface="LiberationSerif"/>
              </a:rPr>
              <a:t>» </a:t>
            </a:r>
          </a:p>
          <a:p>
            <a:pPr lvl="1"/>
            <a:r>
              <a:rPr lang="fr-FR" b="1" i="1" dirty="0">
                <a:effectLst/>
                <a:latin typeface="LiberationSerif"/>
              </a:rPr>
              <a:t>Argument par l’expertise </a:t>
            </a:r>
            <a:r>
              <a:rPr lang="fr-FR" dirty="0">
                <a:effectLst/>
                <a:latin typeface="LiberationSerif"/>
              </a:rPr>
              <a:t>: </a:t>
            </a:r>
            <a:r>
              <a:rPr lang="fr-FR" i="1" dirty="0">
                <a:effectLst/>
                <a:latin typeface="LiberationSerif"/>
              </a:rPr>
              <a:t>« </a:t>
            </a:r>
            <a:r>
              <a:rPr lang="fr-FR" dirty="0">
                <a:effectLst/>
                <a:latin typeface="LiberationSerif"/>
              </a:rPr>
              <a:t>Cet universitaire, reconnu par ses pairs, nous affirme que la vie sur terre deviendra difficilement supportable si nous n’acceptons pas de profonds changements dans nos modes vie et de consommation. » </a:t>
            </a:r>
            <a:endParaRPr lang="fr-FR" dirty="0">
              <a:effectLst/>
            </a:endParaRPr>
          </a:p>
          <a:p>
            <a:pPr lvl="1"/>
            <a:r>
              <a:rPr lang="fr-FR" b="1" i="1" dirty="0">
                <a:effectLst/>
                <a:latin typeface="LiberationSerif"/>
              </a:rPr>
              <a:t>Argument par la science </a:t>
            </a:r>
            <a:r>
              <a:rPr lang="fr-FR" dirty="0">
                <a:effectLst/>
                <a:latin typeface="LiberationSerif"/>
              </a:rPr>
              <a:t>: « Ce bilan de la </a:t>
            </a:r>
            <a:r>
              <a:rPr lang="fr-FR" dirty="0" err="1">
                <a:effectLst/>
                <a:latin typeface="LiberationSerif"/>
              </a:rPr>
              <a:t>littérature</a:t>
            </a:r>
            <a:r>
              <a:rPr lang="fr-FR" dirty="0">
                <a:effectLst/>
                <a:latin typeface="LiberationSerif"/>
              </a:rPr>
              <a:t> scientifique montre que l’immense </a:t>
            </a:r>
            <a:r>
              <a:rPr lang="fr-FR" dirty="0" err="1">
                <a:effectLst/>
                <a:latin typeface="LiberationSerif"/>
              </a:rPr>
              <a:t>majorite</a:t>
            </a:r>
            <a:r>
              <a:rPr lang="fr-FR" dirty="0">
                <a:effectLst/>
                <a:latin typeface="LiberationSerif"/>
              </a:rPr>
              <a:t>́ des articles </a:t>
            </a:r>
            <a:r>
              <a:rPr lang="fr-FR" dirty="0" err="1">
                <a:effectLst/>
                <a:latin typeface="LiberationSerif"/>
              </a:rPr>
              <a:t>publiés</a:t>
            </a:r>
            <a:r>
              <a:rPr lang="fr-FR" dirty="0">
                <a:effectLst/>
                <a:latin typeface="LiberationSerif"/>
              </a:rPr>
              <a:t> dans les grandes revues internationales convergent vers une </a:t>
            </a:r>
            <a:r>
              <a:rPr lang="fr-FR" dirty="0" err="1">
                <a:effectLst/>
                <a:latin typeface="LiberationSerif"/>
              </a:rPr>
              <a:t>même</a:t>
            </a:r>
            <a:r>
              <a:rPr lang="fr-FR" dirty="0">
                <a:effectLst/>
                <a:latin typeface="LiberationSerif"/>
              </a:rPr>
              <a:t> conclusion : la vie sur terre deviendra difficilement supportable si nous n’acceptons pas de profonds changements dans nos modes de vie et de consommation. » </a:t>
            </a:r>
            <a:endParaRPr lang="fr-FR" dirty="0">
              <a:effectLst/>
            </a:endParaRPr>
          </a:p>
          <a:p>
            <a:endParaRPr lang="fr-FR" dirty="0">
              <a:effectLst/>
            </a:endParaRPr>
          </a:p>
          <a:p>
            <a:endParaRPr lang="fr-FR" dirty="0"/>
          </a:p>
        </p:txBody>
      </p:sp>
    </p:spTree>
    <p:extLst>
      <p:ext uri="{BB962C8B-B14F-4D97-AF65-F5344CB8AC3E}">
        <p14:creationId xmlns:p14="http://schemas.microsoft.com/office/powerpoint/2010/main" val="566847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A0615-41B0-DE6E-AD39-B327D4155A3C}"/>
              </a:ext>
            </a:extLst>
          </p:cNvPr>
          <p:cNvSpPr>
            <a:spLocks noGrp="1"/>
          </p:cNvSpPr>
          <p:nvPr>
            <p:ph type="title"/>
          </p:nvPr>
        </p:nvSpPr>
        <p:spPr/>
        <p:txBody>
          <a:bodyPr/>
          <a:lstStyle/>
          <a:p>
            <a:r>
              <a:rPr lang="fr-FR" sz="3600" b="1" dirty="0">
                <a:effectLst/>
                <a:latin typeface="LiberationSerif"/>
              </a:rPr>
              <a:t>Les arguments par analogie </a:t>
            </a:r>
            <a:br>
              <a:rPr lang="fr-FR" dirty="0">
                <a:effectLst/>
              </a:rPr>
            </a:br>
            <a:endParaRPr lang="fr-FR" dirty="0"/>
          </a:p>
        </p:txBody>
      </p:sp>
      <p:sp>
        <p:nvSpPr>
          <p:cNvPr id="3" name="Espace réservé du contenu 2">
            <a:extLst>
              <a:ext uri="{FF2B5EF4-FFF2-40B4-BE49-F238E27FC236}">
                <a16:creationId xmlns:a16="http://schemas.microsoft.com/office/drawing/2014/main" id="{DEEA9713-F448-CA02-999D-5DBCE516B2CB}"/>
              </a:ext>
            </a:extLst>
          </p:cNvPr>
          <p:cNvSpPr>
            <a:spLocks noGrp="1"/>
          </p:cNvSpPr>
          <p:nvPr>
            <p:ph idx="1"/>
          </p:nvPr>
        </p:nvSpPr>
        <p:spPr>
          <a:xfrm>
            <a:off x="1085850" y="2023110"/>
            <a:ext cx="10938510" cy="4834890"/>
          </a:xfrm>
        </p:spPr>
        <p:txBody>
          <a:bodyPr>
            <a:normAutofit/>
          </a:bodyPr>
          <a:lstStyle/>
          <a:p>
            <a:r>
              <a:rPr lang="fr-FR" sz="1800" b="1" dirty="0">
                <a:effectLst/>
                <a:latin typeface="LiberationSerif"/>
              </a:rPr>
              <a:t>Les arguments par analogie consistent à fonder la </a:t>
            </a:r>
            <a:r>
              <a:rPr lang="fr-FR" sz="1800" b="1" dirty="0" err="1">
                <a:effectLst/>
                <a:latin typeface="LiberationSerif"/>
              </a:rPr>
              <a:t>validite</a:t>
            </a:r>
            <a:r>
              <a:rPr lang="fr-FR" sz="1800" b="1" dirty="0">
                <a:effectLst/>
                <a:latin typeface="LiberationSerif"/>
              </a:rPr>
              <a:t>́ d’une proposition sur un rapprochement </a:t>
            </a:r>
            <a:r>
              <a:rPr lang="fr-FR" sz="1800" b="1" dirty="0" err="1">
                <a:effectLst/>
                <a:latin typeface="LiberationSerif"/>
              </a:rPr>
              <a:t>opére</a:t>
            </a:r>
            <a:r>
              <a:rPr lang="fr-FR" sz="1800" b="1" dirty="0">
                <a:effectLst/>
                <a:latin typeface="LiberationSerif"/>
              </a:rPr>
              <a:t>́ entre la situation </a:t>
            </a:r>
            <a:r>
              <a:rPr lang="fr-FR" sz="1800" b="1" dirty="0" err="1">
                <a:effectLst/>
                <a:latin typeface="LiberationSerif"/>
              </a:rPr>
              <a:t>présente</a:t>
            </a:r>
            <a:r>
              <a:rPr lang="fr-FR" sz="1800" b="1" dirty="0">
                <a:effectLst/>
                <a:latin typeface="LiberationSerif"/>
              </a:rPr>
              <a:t> et une autre, qui est </a:t>
            </a:r>
            <a:r>
              <a:rPr lang="fr-FR" sz="1800" b="1" dirty="0" err="1">
                <a:effectLst/>
                <a:latin typeface="LiberationSerif"/>
              </a:rPr>
              <a:t>considérée</a:t>
            </a:r>
            <a:r>
              <a:rPr lang="fr-FR" sz="1800" b="1" dirty="0">
                <a:effectLst/>
                <a:latin typeface="LiberationSerif"/>
              </a:rPr>
              <a:t> comme similaire</a:t>
            </a:r>
            <a:r>
              <a:rPr lang="fr-FR" sz="1800" dirty="0">
                <a:effectLst/>
                <a:latin typeface="LiberationSerif"/>
              </a:rPr>
              <a:t>. Ce qui vaut pour la seconde vaudrait donc </a:t>
            </a:r>
            <a:r>
              <a:rPr lang="fr-FR" sz="1800" dirty="0" err="1">
                <a:effectLst/>
                <a:latin typeface="LiberationSerif"/>
              </a:rPr>
              <a:t>également</a:t>
            </a:r>
            <a:r>
              <a:rPr lang="fr-FR" sz="1800" dirty="0">
                <a:effectLst/>
                <a:latin typeface="LiberationSerif"/>
              </a:rPr>
              <a:t> pour la </a:t>
            </a:r>
            <a:r>
              <a:rPr lang="fr-FR" sz="1800" dirty="0" err="1">
                <a:effectLst/>
                <a:latin typeface="LiberationSerif"/>
              </a:rPr>
              <a:t>première</a:t>
            </a:r>
            <a:r>
              <a:rPr lang="fr-FR" sz="1800" dirty="0">
                <a:effectLst/>
                <a:latin typeface="LiberationSerif"/>
              </a:rPr>
              <a:t>. Notons qu’il est important de bien faire la </a:t>
            </a:r>
            <a:r>
              <a:rPr lang="fr-FR" sz="1800" dirty="0" err="1">
                <a:effectLst/>
                <a:latin typeface="LiberationSerif"/>
              </a:rPr>
              <a:t>différence</a:t>
            </a:r>
            <a:r>
              <a:rPr lang="fr-FR" sz="1800" dirty="0">
                <a:effectLst/>
                <a:latin typeface="LiberationSerif"/>
              </a:rPr>
              <a:t> entre </a:t>
            </a:r>
            <a:r>
              <a:rPr lang="fr-FR" sz="1800" i="1" dirty="0">
                <a:effectLst/>
                <a:latin typeface="LiberationSerif"/>
              </a:rPr>
              <a:t>arguments par analogie </a:t>
            </a:r>
            <a:r>
              <a:rPr lang="fr-FR" sz="1800" dirty="0">
                <a:effectLst/>
                <a:latin typeface="LiberationSerif"/>
              </a:rPr>
              <a:t>et </a:t>
            </a:r>
            <a:r>
              <a:rPr lang="fr-FR" sz="1800" i="1" dirty="0">
                <a:effectLst/>
                <a:latin typeface="LiberationSerif"/>
              </a:rPr>
              <a:t>arguments par comparaison</a:t>
            </a:r>
            <a:r>
              <a:rPr lang="fr-FR" sz="1800" dirty="0">
                <a:effectLst/>
                <a:latin typeface="LiberationSerif"/>
              </a:rPr>
              <a:t>. </a:t>
            </a:r>
          </a:p>
          <a:p>
            <a:r>
              <a:rPr lang="fr-FR" sz="1800" b="1" dirty="0">
                <a:effectLst/>
                <a:latin typeface="LiberationSerif"/>
              </a:rPr>
              <a:t>Ces derniers sont de simples arguments de cadrage de la </a:t>
            </a:r>
            <a:r>
              <a:rPr lang="fr-FR" sz="1800" b="1" dirty="0" err="1">
                <a:effectLst/>
                <a:latin typeface="LiberationSerif"/>
              </a:rPr>
              <a:t>réalite</a:t>
            </a:r>
            <a:r>
              <a:rPr lang="fr-FR" sz="1800" b="1" dirty="0">
                <a:effectLst/>
                <a:latin typeface="LiberationSerif"/>
              </a:rPr>
              <a:t>́</a:t>
            </a:r>
            <a:r>
              <a:rPr lang="fr-FR" sz="1800" dirty="0">
                <a:effectLst/>
                <a:latin typeface="LiberationSerif"/>
              </a:rPr>
              <a:t>. Ils se bornent à rapprocher deux situations </a:t>
            </a:r>
            <a:r>
              <a:rPr lang="fr-FR" sz="1800" dirty="0" err="1">
                <a:effectLst/>
                <a:latin typeface="LiberationSerif"/>
              </a:rPr>
              <a:t>équivalentes</a:t>
            </a:r>
            <a:r>
              <a:rPr lang="fr-FR" sz="1800" dirty="0">
                <a:effectLst/>
                <a:latin typeface="LiberationSerif"/>
              </a:rPr>
              <a:t> appartenant à un </a:t>
            </a:r>
            <a:r>
              <a:rPr lang="fr-FR" sz="1800" dirty="0" err="1">
                <a:effectLst/>
                <a:latin typeface="LiberationSerif"/>
              </a:rPr>
              <a:t>même</a:t>
            </a:r>
            <a:r>
              <a:rPr lang="fr-FR" sz="1800" dirty="0">
                <a:effectLst/>
                <a:latin typeface="LiberationSerif"/>
              </a:rPr>
              <a:t> ensemble </a:t>
            </a:r>
            <a:r>
              <a:rPr lang="fr-FR" sz="1800" dirty="0" err="1">
                <a:effectLst/>
                <a:latin typeface="LiberationSerif"/>
              </a:rPr>
              <a:t>homogène</a:t>
            </a:r>
            <a:r>
              <a:rPr lang="fr-FR" sz="1800" dirty="0">
                <a:effectLst/>
                <a:latin typeface="LiberationSerif"/>
              </a:rPr>
              <a:t> : deux pays entre eux, deux </a:t>
            </a:r>
            <a:r>
              <a:rPr lang="fr-FR" sz="1800" dirty="0" err="1">
                <a:effectLst/>
                <a:latin typeface="LiberationSerif"/>
              </a:rPr>
              <a:t>époques</a:t>
            </a:r>
            <a:r>
              <a:rPr lang="fr-FR" sz="1800" dirty="0">
                <a:effectLst/>
                <a:latin typeface="LiberationSerif"/>
              </a:rPr>
              <a:t> entre elles... Dans le cas des arguments par analogie, </a:t>
            </a:r>
            <a:r>
              <a:rPr lang="fr-FR" sz="1800" b="1" dirty="0">
                <a:effectLst/>
                <a:latin typeface="LiberationSerif"/>
              </a:rPr>
              <a:t>c’est nous qui </a:t>
            </a:r>
            <a:r>
              <a:rPr lang="fr-FR" sz="1800" b="1" dirty="0" err="1">
                <a:effectLst/>
                <a:latin typeface="LiberationSerif"/>
              </a:rPr>
              <a:t>créons</a:t>
            </a:r>
            <a:r>
              <a:rPr lang="fr-FR" sz="1800" b="1" dirty="0">
                <a:effectLst/>
                <a:latin typeface="LiberationSerif"/>
              </a:rPr>
              <a:t> le rapprochement de toutes </a:t>
            </a:r>
            <a:r>
              <a:rPr lang="fr-FR" sz="1800" b="1" dirty="0" err="1">
                <a:effectLst/>
                <a:latin typeface="LiberationSerif"/>
              </a:rPr>
              <a:t>pièces</a:t>
            </a:r>
            <a:r>
              <a:rPr lang="fr-FR" sz="1800" b="1" dirty="0">
                <a:effectLst/>
                <a:latin typeface="LiberationSerif"/>
              </a:rPr>
              <a:t> : il n’allait pas de soi avant que nous ne le mettions en avant</a:t>
            </a:r>
            <a:r>
              <a:rPr lang="fr-FR" sz="1800" dirty="0">
                <a:effectLst/>
                <a:latin typeface="LiberationSerif"/>
              </a:rPr>
              <a:t>. </a:t>
            </a:r>
          </a:p>
          <a:p>
            <a:r>
              <a:rPr lang="fr-FR" sz="1800" dirty="0">
                <a:effectLst/>
                <a:latin typeface="LiberationSerif"/>
              </a:rPr>
              <a:t>Ce qui va </a:t>
            </a:r>
            <a:r>
              <a:rPr lang="fr-FR" sz="1800" dirty="0" err="1">
                <a:effectLst/>
                <a:latin typeface="LiberationSerif"/>
              </a:rPr>
              <a:t>décider</a:t>
            </a:r>
            <a:r>
              <a:rPr lang="fr-FR" sz="1800" dirty="0">
                <a:effectLst/>
                <a:latin typeface="LiberationSerif"/>
              </a:rPr>
              <a:t> de son </a:t>
            </a:r>
            <a:r>
              <a:rPr lang="fr-FR" sz="1800" dirty="0" err="1">
                <a:effectLst/>
                <a:latin typeface="LiberationSerif"/>
              </a:rPr>
              <a:t>efficacite</a:t>
            </a:r>
            <a:r>
              <a:rPr lang="fr-FR" sz="1800" dirty="0">
                <a:effectLst/>
                <a:latin typeface="LiberationSerif"/>
              </a:rPr>
              <a:t>́, ce sera notre capacité à produire une association à la fois </a:t>
            </a:r>
            <a:r>
              <a:rPr lang="fr-FR" sz="1800" dirty="0" err="1">
                <a:effectLst/>
                <a:latin typeface="LiberationSerif"/>
              </a:rPr>
              <a:t>évidente</a:t>
            </a:r>
            <a:r>
              <a:rPr lang="fr-FR" sz="1800" dirty="0">
                <a:effectLst/>
                <a:latin typeface="LiberationSerif"/>
              </a:rPr>
              <a:t>, </a:t>
            </a:r>
            <a:r>
              <a:rPr lang="fr-FR" sz="1800" dirty="0" err="1">
                <a:effectLst/>
                <a:latin typeface="LiberationSerif"/>
              </a:rPr>
              <a:t>étonnante</a:t>
            </a:r>
            <a:r>
              <a:rPr lang="fr-FR" sz="1800" dirty="0">
                <a:effectLst/>
                <a:latin typeface="LiberationSerif"/>
              </a:rPr>
              <a:t> et </a:t>
            </a:r>
            <a:r>
              <a:rPr lang="fr-FR" sz="1800" dirty="0" err="1">
                <a:effectLst/>
                <a:latin typeface="LiberationSerif"/>
              </a:rPr>
              <a:t>éclairante</a:t>
            </a:r>
            <a:r>
              <a:rPr lang="fr-FR" sz="1800" dirty="0">
                <a:effectLst/>
                <a:latin typeface="LiberationSerif"/>
              </a:rPr>
              <a:t>. Contrairement aux autres familles d’arguments, </a:t>
            </a:r>
            <a:r>
              <a:rPr lang="fr-FR" sz="1800" b="1" dirty="0">
                <a:effectLst/>
                <a:latin typeface="LiberationSerif"/>
              </a:rPr>
              <a:t>les arguments par analogie sont relativement uniformes</a:t>
            </a:r>
            <a:r>
              <a:rPr lang="fr-FR" sz="1800" dirty="0">
                <a:effectLst/>
                <a:latin typeface="LiberationSerif"/>
              </a:rPr>
              <a:t> : il n’est pas </a:t>
            </a:r>
            <a:r>
              <a:rPr lang="fr-FR" sz="1800" dirty="0" err="1">
                <a:effectLst/>
                <a:latin typeface="LiberationSerif"/>
              </a:rPr>
              <a:t>nécessaire</a:t>
            </a:r>
            <a:r>
              <a:rPr lang="fr-FR" sz="1800" dirty="0">
                <a:effectLst/>
                <a:latin typeface="LiberationSerif"/>
              </a:rPr>
              <a:t> d’y faire la distinction entre </a:t>
            </a:r>
            <a:r>
              <a:rPr lang="fr-FR" sz="1800" dirty="0" err="1">
                <a:effectLst/>
                <a:latin typeface="LiberationSerif"/>
              </a:rPr>
              <a:t>différentes</a:t>
            </a:r>
            <a:r>
              <a:rPr lang="fr-FR" sz="1800" dirty="0">
                <a:effectLst/>
                <a:latin typeface="LiberationSerif"/>
              </a:rPr>
              <a:t> </a:t>
            </a:r>
            <a:r>
              <a:rPr lang="fr-FR" sz="1800" dirty="0" err="1">
                <a:effectLst/>
                <a:latin typeface="LiberationSerif"/>
              </a:rPr>
              <a:t>catégories</a:t>
            </a:r>
            <a:r>
              <a:rPr lang="fr-FR" sz="1800" dirty="0">
                <a:effectLst/>
                <a:latin typeface="LiberationSerif"/>
              </a:rPr>
              <a:t>. </a:t>
            </a:r>
            <a:endParaRPr lang="fr-FR" dirty="0">
              <a:effectLst/>
            </a:endParaRPr>
          </a:p>
          <a:p>
            <a:endParaRPr lang="fr-FR" dirty="0"/>
          </a:p>
        </p:txBody>
      </p:sp>
    </p:spTree>
    <p:extLst>
      <p:ext uri="{BB962C8B-B14F-4D97-AF65-F5344CB8AC3E}">
        <p14:creationId xmlns:p14="http://schemas.microsoft.com/office/powerpoint/2010/main" val="425763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16DF9-3FE4-1056-1E14-209ED787FB6B}"/>
              </a:ext>
            </a:extLst>
          </p:cNvPr>
          <p:cNvSpPr>
            <a:spLocks noGrp="1"/>
          </p:cNvSpPr>
          <p:nvPr>
            <p:ph type="title"/>
          </p:nvPr>
        </p:nvSpPr>
        <p:spPr/>
        <p:txBody>
          <a:bodyPr/>
          <a:lstStyle/>
          <a:p>
            <a:r>
              <a:rPr lang="fr-FR" b="1" dirty="0"/>
              <a:t>Exemples d’arguments par analogie</a:t>
            </a:r>
          </a:p>
        </p:txBody>
      </p:sp>
      <p:sp>
        <p:nvSpPr>
          <p:cNvPr id="3" name="Espace réservé du contenu 2">
            <a:extLst>
              <a:ext uri="{FF2B5EF4-FFF2-40B4-BE49-F238E27FC236}">
                <a16:creationId xmlns:a16="http://schemas.microsoft.com/office/drawing/2014/main" id="{FE66E297-B366-32E4-D8FA-DC03B1644FCE}"/>
              </a:ext>
            </a:extLst>
          </p:cNvPr>
          <p:cNvSpPr>
            <a:spLocks noGrp="1"/>
          </p:cNvSpPr>
          <p:nvPr>
            <p:ph idx="1"/>
          </p:nvPr>
        </p:nvSpPr>
        <p:spPr>
          <a:xfrm>
            <a:off x="1611630" y="2034540"/>
            <a:ext cx="10492740" cy="4903470"/>
          </a:xfrm>
        </p:spPr>
        <p:txBody>
          <a:bodyPr>
            <a:normAutofit/>
          </a:bodyPr>
          <a:lstStyle/>
          <a:p>
            <a:r>
              <a:rPr lang="fr-FR" sz="1800" dirty="0">
                <a:effectLst/>
                <a:latin typeface="LiberationSerif"/>
              </a:rPr>
              <a:t>EXEMPLE No 1 : « Notre maison </a:t>
            </a:r>
            <a:r>
              <a:rPr lang="fr-FR" sz="1800" dirty="0" err="1">
                <a:effectLst/>
                <a:latin typeface="LiberationSerif"/>
              </a:rPr>
              <a:t>brûle</a:t>
            </a:r>
            <a:r>
              <a:rPr lang="fr-FR" sz="1800" dirty="0">
                <a:effectLst/>
                <a:latin typeface="LiberationSerif"/>
              </a:rPr>
              <a:t>, et nous regardons ailleurs. Voilà exactement quelle est notre attitude à l’</a:t>
            </a:r>
            <a:r>
              <a:rPr lang="fr-FR" sz="1800" dirty="0" err="1">
                <a:effectLst/>
                <a:latin typeface="LiberationSerif"/>
              </a:rPr>
              <a:t>égard</a:t>
            </a:r>
            <a:r>
              <a:rPr lang="fr-FR" sz="1800" dirty="0">
                <a:effectLst/>
                <a:latin typeface="LiberationSerif"/>
              </a:rPr>
              <a:t> du climat. » </a:t>
            </a:r>
            <a:endParaRPr lang="fr-FR" dirty="0">
              <a:effectLst/>
            </a:endParaRPr>
          </a:p>
          <a:p>
            <a:r>
              <a:rPr lang="fr-FR" sz="1800" dirty="0">
                <a:effectLst/>
                <a:latin typeface="LiberationSerif"/>
              </a:rPr>
              <a:t>EXEMPLE No 2 : « Face aux nouvelles technologies, nous agissons comme des adolescents capricieux, qui exigent sans cesse de nouveaux jouets, sans se demander s’ils les utiliseront, ou si leurs parents ont les moyens de les acheter. Il en va de </a:t>
            </a:r>
            <a:r>
              <a:rPr lang="fr-FR" sz="1800" dirty="0" err="1">
                <a:effectLst/>
                <a:latin typeface="LiberationSerif"/>
              </a:rPr>
              <a:t>même</a:t>
            </a:r>
            <a:r>
              <a:rPr lang="fr-FR" sz="1800" dirty="0">
                <a:effectLst/>
                <a:latin typeface="LiberationSerif"/>
              </a:rPr>
              <a:t>, aujourd’hui, pour la 5 G : nous la </a:t>
            </a:r>
            <a:r>
              <a:rPr lang="fr-FR" sz="1800" dirty="0" err="1">
                <a:effectLst/>
                <a:latin typeface="LiberationSerif"/>
              </a:rPr>
              <a:t>déployons</a:t>
            </a:r>
            <a:r>
              <a:rPr lang="fr-FR" sz="1800" dirty="0">
                <a:effectLst/>
                <a:latin typeface="LiberationSerif"/>
              </a:rPr>
              <a:t> sans </a:t>
            </a:r>
            <a:r>
              <a:rPr lang="fr-FR" sz="1800" dirty="0" err="1">
                <a:effectLst/>
                <a:latin typeface="LiberationSerif"/>
              </a:rPr>
              <a:t>même</a:t>
            </a:r>
            <a:r>
              <a:rPr lang="fr-FR" sz="1800" dirty="0">
                <a:effectLst/>
                <a:latin typeface="LiberationSerif"/>
              </a:rPr>
              <a:t> savoir si nous en avons </a:t>
            </a:r>
            <a:r>
              <a:rPr lang="fr-FR" sz="1800" dirty="0" err="1">
                <a:effectLst/>
                <a:latin typeface="LiberationSerif"/>
              </a:rPr>
              <a:t>véritablement</a:t>
            </a:r>
            <a:r>
              <a:rPr lang="fr-FR" sz="1800" dirty="0">
                <a:effectLst/>
                <a:latin typeface="LiberationSerif"/>
              </a:rPr>
              <a:t> besoin. Et sans nous </a:t>
            </a:r>
            <a:r>
              <a:rPr lang="fr-FR" sz="1800" dirty="0" err="1">
                <a:effectLst/>
                <a:latin typeface="LiberationSerif"/>
              </a:rPr>
              <a:t>être</a:t>
            </a:r>
            <a:r>
              <a:rPr lang="fr-FR" sz="1800" dirty="0">
                <a:effectLst/>
                <a:latin typeface="LiberationSerif"/>
              </a:rPr>
              <a:t> posé la question de son impact environnemental. » </a:t>
            </a:r>
            <a:endParaRPr lang="fr-FR" dirty="0">
              <a:effectLst/>
            </a:endParaRPr>
          </a:p>
          <a:p>
            <a:endParaRPr lang="fr-FR" sz="1800" dirty="0">
              <a:effectLst/>
              <a:latin typeface="LiberationSerif"/>
            </a:endParaRPr>
          </a:p>
          <a:p>
            <a:r>
              <a:rPr lang="fr-FR" sz="1800" b="1" dirty="0">
                <a:effectLst/>
                <a:latin typeface="LiberationSerif"/>
              </a:rPr>
              <a:t>Dans ces deux exemples, ce sont bien les analogies qui soutiennent l’essentiel de l’argumentation</a:t>
            </a:r>
            <a:r>
              <a:rPr lang="fr-FR" sz="1800" dirty="0">
                <a:effectLst/>
                <a:latin typeface="LiberationSerif"/>
              </a:rPr>
              <a:t>, en orientant le jugement porté sur la situation </a:t>
            </a:r>
            <a:r>
              <a:rPr lang="fr-FR" sz="1800" dirty="0" err="1">
                <a:effectLst/>
                <a:latin typeface="LiberationSerif"/>
              </a:rPr>
              <a:t>présente</a:t>
            </a:r>
            <a:r>
              <a:rPr lang="fr-FR" sz="1800" dirty="0">
                <a:effectLst/>
                <a:latin typeface="LiberationSerif"/>
              </a:rPr>
              <a:t>. </a:t>
            </a:r>
            <a:r>
              <a:rPr lang="fr-FR" sz="1800" b="1" dirty="0">
                <a:effectLst/>
                <a:latin typeface="LiberationSerif"/>
              </a:rPr>
              <a:t>En l’occurrence, celle-ci est </a:t>
            </a:r>
            <a:r>
              <a:rPr lang="fr-FR" sz="1800" b="1" dirty="0" err="1">
                <a:effectLst/>
                <a:latin typeface="LiberationSerif"/>
              </a:rPr>
              <a:t>présentée</a:t>
            </a:r>
            <a:r>
              <a:rPr lang="fr-FR" sz="1800" b="1" dirty="0">
                <a:effectLst/>
                <a:latin typeface="LiberationSerif"/>
              </a:rPr>
              <a:t> comme absurde dans le premier cas, et irresponsable dans le second</a:t>
            </a:r>
            <a:r>
              <a:rPr lang="fr-FR" sz="1800" dirty="0">
                <a:effectLst/>
                <a:latin typeface="LiberationSerif"/>
              </a:rPr>
              <a:t>.</a:t>
            </a:r>
          </a:p>
          <a:p>
            <a:r>
              <a:rPr lang="fr-FR" sz="1800" dirty="0">
                <a:effectLst/>
                <a:latin typeface="LiberationSerif"/>
              </a:rPr>
              <a:t> Il s’agit d’une des </a:t>
            </a:r>
            <a:r>
              <a:rPr lang="fr-FR" sz="1800" dirty="0" err="1">
                <a:effectLst/>
                <a:latin typeface="LiberationSerif"/>
              </a:rPr>
              <a:t>caractéristiques</a:t>
            </a:r>
            <a:r>
              <a:rPr lang="fr-FR" sz="1800" dirty="0">
                <a:effectLst/>
                <a:latin typeface="LiberationSerif"/>
              </a:rPr>
              <a:t> principales des analogies : elles permettent de condenser du sens sur une image. À ce titre, il est souvent possible de les </a:t>
            </a:r>
            <a:r>
              <a:rPr lang="fr-FR" sz="1800" dirty="0" err="1">
                <a:effectLst/>
                <a:latin typeface="LiberationSerif"/>
              </a:rPr>
              <a:t>déplier</a:t>
            </a:r>
            <a:r>
              <a:rPr lang="fr-FR" sz="1800" dirty="0">
                <a:effectLst/>
                <a:latin typeface="LiberationSerif"/>
              </a:rPr>
              <a:t>, de les expliciter, afin de </a:t>
            </a:r>
            <a:r>
              <a:rPr lang="fr-FR" sz="1800" dirty="0" err="1">
                <a:effectLst/>
                <a:latin typeface="LiberationSerif"/>
              </a:rPr>
              <a:t>révéler</a:t>
            </a:r>
            <a:r>
              <a:rPr lang="fr-FR" sz="1800" dirty="0">
                <a:effectLst/>
                <a:latin typeface="LiberationSerif"/>
              </a:rPr>
              <a:t> les raisonnements qui les sous-tendent et les structurent. </a:t>
            </a:r>
            <a:r>
              <a:rPr lang="fr-FR" sz="1800" b="1" dirty="0" err="1">
                <a:effectLst/>
                <a:latin typeface="LiberationSerif"/>
              </a:rPr>
              <a:t>Derrière</a:t>
            </a:r>
            <a:r>
              <a:rPr lang="fr-FR" sz="1800" b="1" dirty="0">
                <a:effectLst/>
                <a:latin typeface="LiberationSerif"/>
              </a:rPr>
              <a:t> les analogies, se cachent souvent des arguments non </a:t>
            </a:r>
            <a:r>
              <a:rPr lang="fr-FR" sz="1800" b="1" dirty="0" err="1">
                <a:effectLst/>
                <a:latin typeface="LiberationSerif"/>
              </a:rPr>
              <a:t>formulés</a:t>
            </a:r>
            <a:r>
              <a:rPr lang="fr-FR" sz="1800" dirty="0">
                <a:effectLst/>
                <a:latin typeface="LiberationSerif"/>
              </a:rPr>
              <a:t> </a:t>
            </a:r>
            <a:endParaRPr lang="fr-FR" dirty="0">
              <a:effectLst/>
            </a:endParaRPr>
          </a:p>
          <a:p>
            <a:endParaRPr lang="fr-FR" dirty="0"/>
          </a:p>
        </p:txBody>
      </p:sp>
    </p:spTree>
    <p:extLst>
      <p:ext uri="{BB962C8B-B14F-4D97-AF65-F5344CB8AC3E}">
        <p14:creationId xmlns:p14="http://schemas.microsoft.com/office/powerpoint/2010/main" val="324778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FB23B6-AFB2-7C23-2754-89F137CB6B1E}"/>
              </a:ext>
            </a:extLst>
          </p:cNvPr>
          <p:cNvSpPr>
            <a:spLocks noGrp="1"/>
          </p:cNvSpPr>
          <p:nvPr>
            <p:ph type="title"/>
          </p:nvPr>
        </p:nvSpPr>
        <p:spPr/>
        <p:txBody>
          <a:bodyPr/>
          <a:lstStyle/>
          <a:p>
            <a:r>
              <a:rPr lang="fr-FR" b="1" dirty="0"/>
              <a:t>Contre-argumenter </a:t>
            </a:r>
          </a:p>
        </p:txBody>
      </p:sp>
      <p:sp>
        <p:nvSpPr>
          <p:cNvPr id="3" name="Espace réservé du contenu 2">
            <a:extLst>
              <a:ext uri="{FF2B5EF4-FFF2-40B4-BE49-F238E27FC236}">
                <a16:creationId xmlns:a16="http://schemas.microsoft.com/office/drawing/2014/main" id="{4A0FD52B-4074-5F2E-5314-4CAC1FEC7152}"/>
              </a:ext>
            </a:extLst>
          </p:cNvPr>
          <p:cNvSpPr>
            <a:spLocks noGrp="1"/>
          </p:cNvSpPr>
          <p:nvPr>
            <p:ph idx="1"/>
          </p:nvPr>
        </p:nvSpPr>
        <p:spPr>
          <a:xfrm>
            <a:off x="687388" y="1703070"/>
            <a:ext cx="11176952" cy="5154930"/>
          </a:xfrm>
        </p:spPr>
        <p:txBody>
          <a:bodyPr>
            <a:normAutofit/>
          </a:bodyPr>
          <a:lstStyle/>
          <a:p>
            <a:r>
              <a:rPr lang="fr-FR" sz="1800" b="1" dirty="0">
                <a:effectLst/>
                <a:latin typeface="LiberationSerif"/>
              </a:rPr>
              <a:t>l’argumentation est, toujours, un mouvement dynamique. Tout ce que nous disons peut </a:t>
            </a:r>
            <a:r>
              <a:rPr lang="fr-FR" sz="1800" b="1" dirty="0" err="1">
                <a:effectLst/>
                <a:latin typeface="LiberationSerif"/>
              </a:rPr>
              <a:t>être</a:t>
            </a:r>
            <a:r>
              <a:rPr lang="fr-FR" sz="1800" b="1" dirty="0">
                <a:effectLst/>
                <a:latin typeface="LiberationSerif"/>
              </a:rPr>
              <a:t> contredit</a:t>
            </a:r>
            <a:r>
              <a:rPr lang="fr-FR" sz="1800" dirty="0">
                <a:effectLst/>
                <a:latin typeface="LiberationSerif"/>
              </a:rPr>
              <a:t>. L’adversaire que nous tentons de pourfendre en </a:t>
            </a:r>
            <a:r>
              <a:rPr lang="fr-FR" sz="1800" dirty="0" err="1">
                <a:effectLst/>
                <a:latin typeface="LiberationSerif"/>
              </a:rPr>
              <a:t>débat</a:t>
            </a:r>
            <a:r>
              <a:rPr lang="fr-FR" sz="1800" dirty="0">
                <a:effectLst/>
                <a:latin typeface="LiberationSerif"/>
              </a:rPr>
              <a:t> ne manquera pas de nous opposer une lutte vigoureuse. L’interlocuteur que nous cherchons à rallier à notre position ne se privera pas de la mettre à l’</a:t>
            </a:r>
            <a:r>
              <a:rPr lang="fr-FR" sz="1800" dirty="0" err="1">
                <a:effectLst/>
                <a:latin typeface="LiberationSerif"/>
              </a:rPr>
              <a:t>épreuve</a:t>
            </a:r>
            <a:r>
              <a:rPr lang="fr-FR" sz="1800" dirty="0">
                <a:effectLst/>
                <a:latin typeface="LiberationSerif"/>
              </a:rPr>
              <a:t>. Les auditeurs qui nous </a:t>
            </a:r>
            <a:r>
              <a:rPr lang="fr-FR" sz="1800" dirty="0" err="1">
                <a:effectLst/>
                <a:latin typeface="LiberationSerif"/>
              </a:rPr>
              <a:t>écoutent</a:t>
            </a:r>
            <a:r>
              <a:rPr lang="fr-FR" sz="1800" dirty="0">
                <a:effectLst/>
                <a:latin typeface="LiberationSerif"/>
              </a:rPr>
              <a:t> silencieusement ne s’abstiendront pas, en leur for </a:t>
            </a:r>
            <a:r>
              <a:rPr lang="fr-FR" sz="1800" dirty="0" err="1">
                <a:effectLst/>
                <a:latin typeface="LiberationSerif"/>
              </a:rPr>
              <a:t>intérieur</a:t>
            </a:r>
            <a:r>
              <a:rPr lang="fr-FR" sz="1800" dirty="0">
                <a:effectLst/>
                <a:latin typeface="LiberationSerif"/>
              </a:rPr>
              <a:t>, de nous </a:t>
            </a:r>
            <a:r>
              <a:rPr lang="fr-FR" sz="1800" dirty="0" err="1">
                <a:effectLst/>
                <a:latin typeface="LiberationSerif"/>
              </a:rPr>
              <a:t>répondre</a:t>
            </a:r>
            <a:r>
              <a:rPr lang="fr-FR" sz="1800" dirty="0">
                <a:effectLst/>
                <a:latin typeface="LiberationSerif"/>
              </a:rPr>
              <a:t> pied à pied. </a:t>
            </a:r>
            <a:endParaRPr lang="fr-FR" dirty="0">
              <a:effectLst/>
            </a:endParaRPr>
          </a:p>
          <a:p>
            <a:r>
              <a:rPr lang="fr-FR" sz="1800" b="1" dirty="0">
                <a:effectLst/>
                <a:latin typeface="LiberationSerif"/>
              </a:rPr>
              <a:t>Quand nous argumentons face à quelqu’un, nous devons garder à l’esprit qu’une force contraire existe en lui, </a:t>
            </a:r>
            <a:r>
              <a:rPr lang="fr-FR" sz="1800" b="1" dirty="0" err="1">
                <a:effectLst/>
                <a:latin typeface="LiberationSerif"/>
              </a:rPr>
              <a:t>c</a:t>
            </a:r>
            <a:r>
              <a:rPr lang="fr-FR" sz="1800" dirty="0" err="1">
                <a:effectLst/>
                <a:latin typeface="LiberationSerif"/>
              </a:rPr>
              <a:t>omposée</a:t>
            </a:r>
            <a:r>
              <a:rPr lang="fr-FR" sz="1800" dirty="0">
                <a:effectLst/>
                <a:latin typeface="LiberationSerif"/>
              </a:rPr>
              <a:t> d’un ensemble d’arguments </a:t>
            </a:r>
            <a:r>
              <a:rPr lang="fr-FR" sz="1800" dirty="0" err="1">
                <a:effectLst/>
                <a:latin typeface="LiberationSerif"/>
              </a:rPr>
              <a:t>symétriques</a:t>
            </a:r>
            <a:r>
              <a:rPr lang="fr-FR" sz="1800" dirty="0">
                <a:effectLst/>
                <a:latin typeface="LiberationSerif"/>
              </a:rPr>
              <a:t> aux </a:t>
            </a:r>
            <a:r>
              <a:rPr lang="fr-FR" sz="1800" dirty="0" err="1">
                <a:effectLst/>
                <a:latin typeface="LiberationSerif"/>
              </a:rPr>
              <a:t>nôtres</a:t>
            </a:r>
            <a:r>
              <a:rPr lang="fr-FR" sz="1800" dirty="0">
                <a:effectLst/>
                <a:latin typeface="LiberationSerif"/>
              </a:rPr>
              <a:t> et susceptibles de les neutraliser. Inversement, nous devons </a:t>
            </a:r>
            <a:r>
              <a:rPr lang="fr-FR" sz="1800" dirty="0" err="1">
                <a:effectLst/>
                <a:latin typeface="LiberationSerif"/>
              </a:rPr>
              <a:t>nous-mêmes</a:t>
            </a:r>
            <a:r>
              <a:rPr lang="fr-FR" sz="1800" dirty="0">
                <a:effectLst/>
                <a:latin typeface="LiberationSerif"/>
              </a:rPr>
              <a:t> </a:t>
            </a:r>
            <a:r>
              <a:rPr lang="fr-FR" sz="1800" dirty="0" err="1">
                <a:effectLst/>
                <a:latin typeface="LiberationSerif"/>
              </a:rPr>
              <a:t>être</a:t>
            </a:r>
            <a:r>
              <a:rPr lang="fr-FR" sz="1800" dirty="0">
                <a:effectLst/>
                <a:latin typeface="LiberationSerif"/>
              </a:rPr>
              <a:t> capables de nous opposer à une proposition qui </a:t>
            </a:r>
            <a:r>
              <a:rPr lang="fr-FR" sz="1800" dirty="0" err="1">
                <a:effectLst/>
                <a:latin typeface="LiberationSerif"/>
              </a:rPr>
              <a:t>soulève</a:t>
            </a:r>
            <a:r>
              <a:rPr lang="fr-FR" sz="1800" dirty="0">
                <a:effectLst/>
                <a:latin typeface="LiberationSerif"/>
              </a:rPr>
              <a:t> en nous un doute, une </a:t>
            </a:r>
            <a:r>
              <a:rPr lang="fr-FR" sz="1800" dirty="0" err="1">
                <a:effectLst/>
                <a:latin typeface="LiberationSerif"/>
              </a:rPr>
              <a:t>réserve</a:t>
            </a:r>
            <a:r>
              <a:rPr lang="fr-FR" sz="1800" dirty="0">
                <a:effectLst/>
                <a:latin typeface="LiberationSerif"/>
              </a:rPr>
              <a:t> ou un </a:t>
            </a:r>
            <a:r>
              <a:rPr lang="fr-FR" sz="1800" dirty="0" err="1">
                <a:effectLst/>
                <a:latin typeface="LiberationSerif"/>
              </a:rPr>
              <a:t>désaccord</a:t>
            </a:r>
            <a:r>
              <a:rPr lang="fr-FR" sz="1800" dirty="0">
                <a:effectLst/>
                <a:latin typeface="LiberationSerif"/>
              </a:rPr>
              <a:t>. </a:t>
            </a:r>
          </a:p>
          <a:p>
            <a:r>
              <a:rPr lang="fr-FR" sz="1800" dirty="0">
                <a:effectLst/>
                <a:latin typeface="LiberationSerif"/>
              </a:rPr>
              <a:t>C’est là un </a:t>
            </a:r>
            <a:r>
              <a:rPr lang="fr-FR" sz="1800" dirty="0" err="1">
                <a:effectLst/>
                <a:latin typeface="LiberationSerif"/>
              </a:rPr>
              <a:t>élément</a:t>
            </a:r>
            <a:r>
              <a:rPr lang="fr-FR" sz="1800" dirty="0">
                <a:effectLst/>
                <a:latin typeface="LiberationSerif"/>
              </a:rPr>
              <a:t> essentiel : </a:t>
            </a:r>
            <a:r>
              <a:rPr lang="fr-FR" sz="1800" b="1" dirty="0">
                <a:effectLst/>
                <a:latin typeface="LiberationSerif"/>
              </a:rPr>
              <a:t>on ne contredit pas </a:t>
            </a:r>
            <a:r>
              <a:rPr lang="fr-FR" sz="1800" b="1" dirty="0" err="1">
                <a:effectLst/>
                <a:latin typeface="LiberationSerif"/>
              </a:rPr>
              <a:t>forcément</a:t>
            </a:r>
            <a:r>
              <a:rPr lang="fr-FR" sz="1800" b="1" dirty="0">
                <a:effectLst/>
                <a:latin typeface="LiberationSerif"/>
              </a:rPr>
              <a:t> dans l’objectif de </a:t>
            </a:r>
            <a:r>
              <a:rPr lang="fr-FR" sz="1800" b="1" dirty="0" err="1">
                <a:effectLst/>
                <a:latin typeface="LiberationSerif"/>
              </a:rPr>
              <a:t>détruire</a:t>
            </a:r>
            <a:r>
              <a:rPr lang="fr-FR" sz="1800" b="1" dirty="0">
                <a:effectLst/>
                <a:latin typeface="LiberationSerif"/>
              </a:rPr>
              <a:t> la position de l’interlocuteur.</a:t>
            </a:r>
            <a:r>
              <a:rPr lang="fr-FR" sz="1800" dirty="0">
                <a:effectLst/>
                <a:latin typeface="LiberationSerif"/>
              </a:rPr>
              <a:t> Nous pouvons </a:t>
            </a:r>
            <a:r>
              <a:rPr lang="fr-FR" sz="1800" dirty="0" err="1">
                <a:effectLst/>
                <a:latin typeface="LiberationSerif"/>
              </a:rPr>
              <a:t>également</a:t>
            </a:r>
            <a:r>
              <a:rPr lang="fr-FR" sz="1800" dirty="0">
                <a:effectLst/>
                <a:latin typeface="LiberationSerif"/>
              </a:rPr>
              <a:t> chercher à y introduire une correction, une variation ou une </a:t>
            </a:r>
            <a:r>
              <a:rPr lang="fr-FR" sz="1800" dirty="0" err="1">
                <a:effectLst/>
                <a:latin typeface="LiberationSerif"/>
              </a:rPr>
              <a:t>précision</a:t>
            </a:r>
            <a:r>
              <a:rPr lang="fr-FR" sz="1800" dirty="0">
                <a:effectLst/>
                <a:latin typeface="LiberationSerif"/>
              </a:rPr>
              <a:t>. Voire, simplement, vouloir l’</a:t>
            </a:r>
            <a:r>
              <a:rPr lang="fr-FR" sz="1800" dirty="0" err="1">
                <a:effectLst/>
                <a:latin typeface="LiberationSerif"/>
              </a:rPr>
              <a:t>éprouver</a:t>
            </a:r>
            <a:r>
              <a:rPr lang="fr-FR" sz="1800" dirty="0">
                <a:effectLst/>
                <a:latin typeface="LiberationSerif"/>
              </a:rPr>
              <a:t> au fer de nos objections. En </a:t>
            </a:r>
            <a:r>
              <a:rPr lang="fr-FR" sz="1800" dirty="0" err="1">
                <a:effectLst/>
                <a:latin typeface="LiberationSerif"/>
              </a:rPr>
              <a:t>vérifier</a:t>
            </a:r>
            <a:r>
              <a:rPr lang="fr-FR" sz="1800" dirty="0">
                <a:effectLst/>
                <a:latin typeface="LiberationSerif"/>
              </a:rPr>
              <a:t> la rigueur, la </a:t>
            </a:r>
            <a:r>
              <a:rPr lang="fr-FR" sz="1800" dirty="0" err="1">
                <a:effectLst/>
                <a:latin typeface="LiberationSerif"/>
              </a:rPr>
              <a:t>solidite</a:t>
            </a:r>
            <a:r>
              <a:rPr lang="fr-FR" sz="1800" dirty="0">
                <a:effectLst/>
                <a:latin typeface="LiberationSerif"/>
              </a:rPr>
              <a:t>́, la pertinence. </a:t>
            </a:r>
            <a:r>
              <a:rPr lang="fr-FR" sz="1800" b="1" dirty="0">
                <a:effectLst/>
                <a:latin typeface="LiberationSerif"/>
              </a:rPr>
              <a:t>Il faut bien comprendre ceci : la contre- argumentation n’a, en </a:t>
            </a:r>
            <a:r>
              <a:rPr lang="fr-FR" sz="1800" b="1" dirty="0" err="1">
                <a:effectLst/>
                <a:latin typeface="LiberationSerif"/>
              </a:rPr>
              <a:t>elle-même</a:t>
            </a:r>
            <a:r>
              <a:rPr lang="fr-FR" sz="1800" b="1" dirty="0">
                <a:effectLst/>
                <a:latin typeface="LiberationSerif"/>
              </a:rPr>
              <a:t>, rien de conflictuel. </a:t>
            </a:r>
            <a:endParaRPr lang="fr-FR" b="1" dirty="0">
              <a:effectLst/>
            </a:endParaRPr>
          </a:p>
          <a:p>
            <a:endParaRPr lang="fr-FR" dirty="0"/>
          </a:p>
        </p:txBody>
      </p:sp>
    </p:spTree>
    <p:extLst>
      <p:ext uri="{BB962C8B-B14F-4D97-AF65-F5344CB8AC3E}">
        <p14:creationId xmlns:p14="http://schemas.microsoft.com/office/powerpoint/2010/main" val="128893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68F9A-ED4D-C503-A35A-0BED144772B4}"/>
              </a:ext>
            </a:extLst>
          </p:cNvPr>
          <p:cNvSpPr>
            <a:spLocks noGrp="1"/>
          </p:cNvSpPr>
          <p:nvPr>
            <p:ph type="title"/>
          </p:nvPr>
        </p:nvSpPr>
        <p:spPr/>
        <p:txBody>
          <a:bodyPr/>
          <a:lstStyle/>
          <a:p>
            <a:r>
              <a:rPr lang="fr-FR" sz="3600" b="1" dirty="0">
                <a:effectLst/>
                <a:latin typeface="LiberationSerif"/>
              </a:rPr>
              <a:t>LES OBJECTIONS AD REM </a:t>
            </a:r>
            <a:br>
              <a:rPr lang="fr-FR" dirty="0">
                <a:effectLst/>
              </a:rPr>
            </a:br>
            <a:endParaRPr lang="fr-FR" dirty="0"/>
          </a:p>
        </p:txBody>
      </p:sp>
      <p:sp>
        <p:nvSpPr>
          <p:cNvPr id="3" name="Espace réservé du contenu 2">
            <a:extLst>
              <a:ext uri="{FF2B5EF4-FFF2-40B4-BE49-F238E27FC236}">
                <a16:creationId xmlns:a16="http://schemas.microsoft.com/office/drawing/2014/main" id="{71E61EBC-C233-38F8-91E9-002684554A57}"/>
              </a:ext>
            </a:extLst>
          </p:cNvPr>
          <p:cNvSpPr>
            <a:spLocks noGrp="1"/>
          </p:cNvSpPr>
          <p:nvPr>
            <p:ph idx="1"/>
          </p:nvPr>
        </p:nvSpPr>
        <p:spPr>
          <a:xfrm>
            <a:off x="788670" y="1623060"/>
            <a:ext cx="11315700" cy="4960620"/>
          </a:xfrm>
        </p:spPr>
        <p:txBody>
          <a:bodyPr>
            <a:normAutofit/>
          </a:bodyPr>
          <a:lstStyle/>
          <a:p>
            <a:pPr algn="just"/>
            <a:r>
              <a:rPr lang="fr-FR" sz="1800" b="1" dirty="0">
                <a:effectLst/>
                <a:latin typeface="LiberationSerif"/>
              </a:rPr>
              <a:t>Soulever une objection </a:t>
            </a:r>
            <a:r>
              <a:rPr lang="fr-FR" sz="1800" b="1" i="1" dirty="0">
                <a:effectLst/>
                <a:latin typeface="LiberationSerif"/>
              </a:rPr>
              <a:t>ad rem </a:t>
            </a:r>
            <a:r>
              <a:rPr lang="fr-FR" sz="1800" b="1" dirty="0">
                <a:effectLst/>
                <a:latin typeface="LiberationSerif"/>
              </a:rPr>
              <a:t>consiste à attaquer directement les arguments </a:t>
            </a:r>
            <a:r>
              <a:rPr lang="fr-FR" sz="1800" b="1" dirty="0" err="1">
                <a:effectLst/>
                <a:latin typeface="LiberationSerif"/>
              </a:rPr>
              <a:t>déployés</a:t>
            </a:r>
            <a:r>
              <a:rPr lang="fr-FR" sz="1800" b="1" dirty="0">
                <a:effectLst/>
                <a:latin typeface="LiberationSerif"/>
              </a:rPr>
              <a:t> par notre interlocuteur</a:t>
            </a:r>
            <a:r>
              <a:rPr lang="fr-FR" sz="1800" dirty="0">
                <a:effectLst/>
                <a:latin typeface="LiberationSerif"/>
              </a:rPr>
              <a:t>. Il s’agit de la pierre angulaire de toute contre-argumentation. L’outil que chaque oratrice et orateur doit apprendre à </a:t>
            </a:r>
            <a:r>
              <a:rPr lang="fr-FR" sz="1800" dirty="0" err="1">
                <a:effectLst/>
                <a:latin typeface="LiberationSerif"/>
              </a:rPr>
              <a:t>maîtriser</a:t>
            </a:r>
            <a:r>
              <a:rPr lang="fr-FR" sz="1800" dirty="0">
                <a:effectLst/>
                <a:latin typeface="LiberationSerif"/>
              </a:rPr>
              <a:t>. Il existe, pour cela, trois </a:t>
            </a:r>
            <a:r>
              <a:rPr lang="fr-FR" sz="1800" dirty="0" err="1">
                <a:effectLst/>
                <a:latin typeface="LiberationSerif"/>
              </a:rPr>
              <a:t>précisions</a:t>
            </a:r>
            <a:r>
              <a:rPr lang="fr-FR" sz="1800" dirty="0">
                <a:effectLst/>
                <a:latin typeface="LiberationSerif"/>
              </a:rPr>
              <a:t> qu’il est </a:t>
            </a:r>
            <a:r>
              <a:rPr lang="fr-FR" sz="1800" dirty="0" err="1">
                <a:effectLst/>
                <a:latin typeface="LiberationSerif"/>
              </a:rPr>
              <a:t>nécessaire</a:t>
            </a:r>
            <a:r>
              <a:rPr lang="fr-FR" sz="1800" dirty="0">
                <a:effectLst/>
                <a:latin typeface="LiberationSerif"/>
              </a:rPr>
              <a:t> de bien </a:t>
            </a:r>
            <a:r>
              <a:rPr lang="fr-FR" sz="1800" dirty="0" err="1">
                <a:effectLst/>
                <a:latin typeface="LiberationSerif"/>
              </a:rPr>
              <a:t>appréhender</a:t>
            </a:r>
            <a:r>
              <a:rPr lang="fr-FR" sz="1800" dirty="0">
                <a:effectLst/>
                <a:latin typeface="LiberationSerif"/>
              </a:rPr>
              <a:t>. </a:t>
            </a:r>
            <a:endParaRPr lang="fr-FR" dirty="0">
              <a:effectLst/>
            </a:endParaRPr>
          </a:p>
          <a:p>
            <a:pPr lvl="1"/>
            <a:r>
              <a:rPr lang="fr-FR" b="1" dirty="0" err="1">
                <a:effectLst/>
                <a:latin typeface="LiberationSerif"/>
              </a:rPr>
              <a:t>Première</a:t>
            </a:r>
            <a:r>
              <a:rPr lang="fr-FR" b="1" dirty="0">
                <a:effectLst/>
                <a:latin typeface="LiberationSerif"/>
              </a:rPr>
              <a:t> </a:t>
            </a:r>
            <a:r>
              <a:rPr lang="fr-FR" b="1" dirty="0" err="1">
                <a:effectLst/>
                <a:latin typeface="LiberationSerif"/>
              </a:rPr>
              <a:t>précision</a:t>
            </a:r>
            <a:r>
              <a:rPr lang="fr-FR" b="1" dirty="0">
                <a:effectLst/>
                <a:latin typeface="LiberationSerif"/>
              </a:rPr>
              <a:t> : les objections </a:t>
            </a:r>
            <a:r>
              <a:rPr lang="fr-FR" b="1" i="1" dirty="0">
                <a:effectLst/>
                <a:latin typeface="LiberationSerif"/>
              </a:rPr>
              <a:t>ad rem </a:t>
            </a:r>
            <a:r>
              <a:rPr lang="fr-FR" b="1" dirty="0">
                <a:effectLst/>
                <a:latin typeface="LiberationSerif"/>
              </a:rPr>
              <a:t>peuvent </a:t>
            </a:r>
            <a:r>
              <a:rPr lang="fr-FR" b="1" dirty="0" err="1">
                <a:effectLst/>
                <a:latin typeface="LiberationSerif"/>
              </a:rPr>
              <a:t>être</a:t>
            </a:r>
            <a:r>
              <a:rPr lang="fr-FR" b="1" dirty="0">
                <a:effectLst/>
                <a:latin typeface="LiberationSerif"/>
              </a:rPr>
              <a:t> </a:t>
            </a:r>
            <a:r>
              <a:rPr lang="fr-FR" b="1" dirty="0" err="1">
                <a:effectLst/>
                <a:latin typeface="LiberationSerif"/>
              </a:rPr>
              <a:t>utilisées</a:t>
            </a:r>
            <a:r>
              <a:rPr lang="fr-FR" b="1" dirty="0">
                <a:effectLst/>
                <a:latin typeface="LiberationSerif"/>
              </a:rPr>
              <a:t> aussi bien pour </a:t>
            </a:r>
            <a:r>
              <a:rPr lang="fr-FR" b="1" dirty="0" err="1">
                <a:effectLst/>
                <a:latin typeface="LiberationSerif"/>
              </a:rPr>
              <a:t>évaluer</a:t>
            </a:r>
            <a:r>
              <a:rPr lang="fr-FR" b="1" dirty="0">
                <a:effectLst/>
                <a:latin typeface="LiberationSerif"/>
              </a:rPr>
              <a:t> la </a:t>
            </a:r>
            <a:r>
              <a:rPr lang="fr-FR" b="1" dirty="0" err="1">
                <a:effectLst/>
                <a:latin typeface="LiberationSerif"/>
              </a:rPr>
              <a:t>résistance</a:t>
            </a:r>
            <a:r>
              <a:rPr lang="fr-FR" b="1" dirty="0">
                <a:effectLst/>
                <a:latin typeface="LiberationSerif"/>
              </a:rPr>
              <a:t> d’un argument que pour en discuter la pertinence, ou en contrecarrer l’influence</a:t>
            </a:r>
            <a:r>
              <a:rPr lang="fr-FR" dirty="0">
                <a:effectLst/>
                <a:latin typeface="LiberationSerif"/>
              </a:rPr>
              <a:t>. Elles s’</a:t>
            </a:r>
            <a:r>
              <a:rPr lang="fr-FR" dirty="0" err="1">
                <a:effectLst/>
                <a:latin typeface="LiberationSerif"/>
              </a:rPr>
              <a:t>insèrent</a:t>
            </a:r>
            <a:r>
              <a:rPr lang="fr-FR" dirty="0">
                <a:effectLst/>
                <a:latin typeface="LiberationSerif"/>
              </a:rPr>
              <a:t> donc aussi bien dans une dynamique </a:t>
            </a:r>
            <a:r>
              <a:rPr lang="fr-FR" dirty="0" err="1">
                <a:effectLst/>
                <a:latin typeface="LiberationSerif"/>
              </a:rPr>
              <a:t>délibérative</a:t>
            </a:r>
            <a:r>
              <a:rPr lang="fr-FR" dirty="0">
                <a:effectLst/>
                <a:latin typeface="LiberationSerif"/>
              </a:rPr>
              <a:t> que </a:t>
            </a:r>
            <a:r>
              <a:rPr lang="fr-FR" dirty="0" err="1">
                <a:effectLst/>
                <a:latin typeface="LiberationSerif"/>
              </a:rPr>
              <a:t>compétitive</a:t>
            </a:r>
            <a:r>
              <a:rPr lang="fr-FR" dirty="0">
                <a:effectLst/>
                <a:latin typeface="LiberationSerif"/>
              </a:rPr>
              <a:t>. Elles peuvent </a:t>
            </a:r>
            <a:r>
              <a:rPr lang="fr-FR" dirty="0" err="1">
                <a:effectLst/>
                <a:latin typeface="LiberationSerif"/>
              </a:rPr>
              <a:t>être</a:t>
            </a:r>
            <a:r>
              <a:rPr lang="fr-FR" dirty="0">
                <a:effectLst/>
                <a:latin typeface="LiberationSerif"/>
              </a:rPr>
              <a:t> autant </a:t>
            </a:r>
            <a:r>
              <a:rPr lang="fr-FR" dirty="0" err="1">
                <a:effectLst/>
                <a:latin typeface="LiberationSerif"/>
              </a:rPr>
              <a:t>utilisées</a:t>
            </a:r>
            <a:r>
              <a:rPr lang="fr-FR" dirty="0">
                <a:effectLst/>
                <a:latin typeface="LiberationSerif"/>
              </a:rPr>
              <a:t> pour convaincre un interlocuteur que pour vaincre un adversaire. Pour produire de l’intelligence collective que pour faire triompher une position personnelle. </a:t>
            </a:r>
            <a:endParaRPr lang="fr-FR" dirty="0">
              <a:effectLst/>
            </a:endParaRPr>
          </a:p>
          <a:p>
            <a:pPr lvl="1"/>
            <a:r>
              <a:rPr lang="fr-FR" b="1" dirty="0" err="1">
                <a:effectLst/>
                <a:latin typeface="LiberationSerif"/>
              </a:rPr>
              <a:t>Deuxième</a:t>
            </a:r>
            <a:r>
              <a:rPr lang="fr-FR" b="1" dirty="0">
                <a:effectLst/>
                <a:latin typeface="LiberationSerif"/>
              </a:rPr>
              <a:t> </a:t>
            </a:r>
            <a:r>
              <a:rPr lang="fr-FR" b="1" dirty="0" err="1">
                <a:effectLst/>
                <a:latin typeface="LiberationSerif"/>
              </a:rPr>
              <a:t>précision</a:t>
            </a:r>
            <a:r>
              <a:rPr lang="fr-FR" b="1" dirty="0">
                <a:effectLst/>
                <a:latin typeface="LiberationSerif"/>
              </a:rPr>
              <a:t> : une objection </a:t>
            </a:r>
            <a:r>
              <a:rPr lang="fr-FR" b="1" i="1" dirty="0">
                <a:effectLst/>
                <a:latin typeface="LiberationSerif"/>
              </a:rPr>
              <a:t>ad rem </a:t>
            </a:r>
            <a:r>
              <a:rPr lang="fr-FR" b="1" dirty="0">
                <a:effectLst/>
                <a:latin typeface="LiberationSerif"/>
              </a:rPr>
              <a:t>n’aura pas le </a:t>
            </a:r>
            <a:r>
              <a:rPr lang="fr-FR" b="1" dirty="0" err="1">
                <a:effectLst/>
                <a:latin typeface="LiberationSerif"/>
              </a:rPr>
              <a:t>même</a:t>
            </a:r>
            <a:r>
              <a:rPr lang="fr-FR" b="1" dirty="0">
                <a:effectLst/>
                <a:latin typeface="LiberationSerif"/>
              </a:rPr>
              <a:t> effet si elle conteste un argument sur sa rigueur ou son </a:t>
            </a:r>
            <a:r>
              <a:rPr lang="fr-FR" b="1" dirty="0" err="1">
                <a:effectLst/>
                <a:latin typeface="LiberationSerif"/>
              </a:rPr>
              <a:t>efficacite</a:t>
            </a:r>
            <a:r>
              <a:rPr lang="fr-FR" b="1" dirty="0">
                <a:effectLst/>
                <a:latin typeface="LiberationSerif"/>
              </a:rPr>
              <a:t>́</a:t>
            </a:r>
            <a:r>
              <a:rPr lang="fr-FR" dirty="0">
                <a:effectLst/>
                <a:latin typeface="LiberationSerif"/>
              </a:rPr>
              <a:t>. Un argument attaqué sur sa rigueur court le risque d’</a:t>
            </a:r>
            <a:r>
              <a:rPr lang="fr-FR" dirty="0" err="1">
                <a:effectLst/>
                <a:latin typeface="LiberationSerif"/>
              </a:rPr>
              <a:t>être</a:t>
            </a:r>
            <a:r>
              <a:rPr lang="fr-FR" dirty="0">
                <a:effectLst/>
                <a:latin typeface="LiberationSerif"/>
              </a:rPr>
              <a:t> totalement balayé. Si notre interlocuteur parvient à montrer que ce que nous venons de dire est contraire aux faits ou à la logique, et que nous ne parvenons pas à lui </a:t>
            </a:r>
            <a:r>
              <a:rPr lang="fr-FR" dirty="0" err="1">
                <a:effectLst/>
                <a:latin typeface="LiberationSerif"/>
              </a:rPr>
              <a:t>répondre</a:t>
            </a:r>
            <a:r>
              <a:rPr lang="fr-FR" dirty="0">
                <a:effectLst/>
                <a:latin typeface="LiberationSerif"/>
              </a:rPr>
              <a:t>, il deviendra </a:t>
            </a:r>
            <a:r>
              <a:rPr lang="fr-FR" dirty="0" err="1">
                <a:effectLst/>
                <a:latin typeface="LiberationSerif"/>
              </a:rPr>
              <a:t>très</a:t>
            </a:r>
            <a:r>
              <a:rPr lang="fr-FR" dirty="0">
                <a:effectLst/>
                <a:latin typeface="LiberationSerif"/>
              </a:rPr>
              <a:t> compliqué pour nous de ne pas nous </a:t>
            </a:r>
            <a:r>
              <a:rPr lang="fr-FR" dirty="0" err="1">
                <a:effectLst/>
                <a:latin typeface="LiberationSerif"/>
              </a:rPr>
              <a:t>rétracter</a:t>
            </a:r>
            <a:r>
              <a:rPr lang="fr-FR" dirty="0">
                <a:effectLst/>
                <a:latin typeface="LiberationSerif"/>
              </a:rPr>
              <a:t>. En maintenant nos propos, nous risquerions d’</a:t>
            </a:r>
            <a:r>
              <a:rPr lang="fr-FR" dirty="0" err="1">
                <a:effectLst/>
                <a:latin typeface="LiberationSerif"/>
              </a:rPr>
              <a:t>être</a:t>
            </a:r>
            <a:r>
              <a:rPr lang="fr-FR" dirty="0">
                <a:effectLst/>
                <a:latin typeface="LiberationSerif"/>
              </a:rPr>
              <a:t> </a:t>
            </a:r>
            <a:r>
              <a:rPr lang="fr-FR" dirty="0" err="1">
                <a:effectLst/>
                <a:latin typeface="LiberationSerif"/>
              </a:rPr>
              <a:t>accusés</a:t>
            </a:r>
            <a:r>
              <a:rPr lang="fr-FR" dirty="0">
                <a:effectLst/>
                <a:latin typeface="LiberationSerif"/>
              </a:rPr>
              <a:t> de mauvaise foi ou, pire, d’idiotie. En revanche, un argument attaqué sur son </a:t>
            </a:r>
            <a:r>
              <a:rPr lang="fr-FR" dirty="0" err="1">
                <a:effectLst/>
                <a:latin typeface="LiberationSerif"/>
              </a:rPr>
              <a:t>efficacite</a:t>
            </a:r>
            <a:r>
              <a:rPr lang="fr-FR" dirty="0">
                <a:effectLst/>
                <a:latin typeface="LiberationSerif"/>
              </a:rPr>
              <a:t>́ ne sera jamais totalement disqualifié : il se contentera de perdre en impact. Notre interlocuteur peut bien arguer que ce que nous venons de dire est </a:t>
            </a:r>
            <a:r>
              <a:rPr lang="fr-FR" dirty="0" err="1">
                <a:effectLst/>
                <a:latin typeface="LiberationSerif"/>
              </a:rPr>
              <a:t>réducteur</a:t>
            </a:r>
            <a:r>
              <a:rPr lang="fr-FR" dirty="0">
                <a:effectLst/>
                <a:latin typeface="LiberationSerif"/>
              </a:rPr>
              <a:t>, incomplet, simpliste, superficiel, futile, partial : cela ne nous </a:t>
            </a:r>
            <a:r>
              <a:rPr lang="fr-FR" dirty="0" err="1">
                <a:effectLst/>
                <a:latin typeface="LiberationSerif"/>
              </a:rPr>
              <a:t>empêche</a:t>
            </a:r>
            <a:r>
              <a:rPr lang="fr-FR" dirty="0">
                <a:effectLst/>
                <a:latin typeface="LiberationSerif"/>
              </a:rPr>
              <a:t> en rien de camper sur notre position. Tout en prenant garde : si l’objection a </a:t>
            </a:r>
            <a:r>
              <a:rPr lang="fr-FR" dirty="0" err="1">
                <a:effectLst/>
                <a:latin typeface="LiberationSerif"/>
              </a:rPr>
              <a:t>éte</a:t>
            </a:r>
            <a:r>
              <a:rPr lang="fr-FR" dirty="0">
                <a:effectLst/>
                <a:latin typeface="LiberationSerif"/>
              </a:rPr>
              <a:t>́ </a:t>
            </a:r>
            <a:r>
              <a:rPr lang="fr-FR" dirty="0" err="1">
                <a:effectLst/>
                <a:latin typeface="LiberationSerif"/>
              </a:rPr>
              <a:t>portée</a:t>
            </a:r>
            <a:r>
              <a:rPr lang="fr-FR" dirty="0">
                <a:effectLst/>
                <a:latin typeface="LiberationSerif"/>
              </a:rPr>
              <a:t> avec </a:t>
            </a:r>
            <a:r>
              <a:rPr lang="fr-FR" dirty="0" err="1">
                <a:effectLst/>
                <a:latin typeface="LiberationSerif"/>
              </a:rPr>
              <a:t>habilete</a:t>
            </a:r>
            <a:r>
              <a:rPr lang="fr-FR" dirty="0">
                <a:effectLst/>
                <a:latin typeface="LiberationSerif"/>
              </a:rPr>
              <a:t>́, notre argument risque de perdre grandement en </a:t>
            </a:r>
            <a:r>
              <a:rPr lang="fr-FR" dirty="0" err="1">
                <a:effectLst/>
                <a:latin typeface="LiberationSerif"/>
              </a:rPr>
              <a:t>efficacite</a:t>
            </a:r>
            <a:r>
              <a:rPr lang="fr-FR" dirty="0">
                <a:effectLst/>
                <a:latin typeface="LiberationSerif"/>
              </a:rPr>
              <a:t>́. </a:t>
            </a:r>
            <a:endParaRPr lang="fr-FR" dirty="0">
              <a:effectLst/>
            </a:endParaRPr>
          </a:p>
          <a:p>
            <a:pPr lvl="1"/>
            <a:r>
              <a:rPr lang="fr-FR" b="1" dirty="0" err="1">
                <a:effectLst/>
                <a:latin typeface="LiberationSerif"/>
              </a:rPr>
              <a:t>Troisième</a:t>
            </a:r>
            <a:r>
              <a:rPr lang="fr-FR" b="1" dirty="0">
                <a:effectLst/>
                <a:latin typeface="LiberationSerif"/>
              </a:rPr>
              <a:t> </a:t>
            </a:r>
            <a:r>
              <a:rPr lang="fr-FR" b="1" dirty="0" err="1">
                <a:effectLst/>
                <a:latin typeface="LiberationSerif"/>
              </a:rPr>
              <a:t>précision</a:t>
            </a:r>
            <a:r>
              <a:rPr lang="fr-FR" b="1" dirty="0">
                <a:effectLst/>
                <a:latin typeface="LiberationSerif"/>
              </a:rPr>
              <a:t> : une objection </a:t>
            </a:r>
            <a:r>
              <a:rPr lang="fr-FR" b="1" i="1" dirty="0">
                <a:effectLst/>
                <a:latin typeface="LiberationSerif"/>
              </a:rPr>
              <a:t>ad rem </a:t>
            </a:r>
            <a:r>
              <a:rPr lang="fr-FR" b="1" dirty="0">
                <a:effectLst/>
                <a:latin typeface="LiberationSerif"/>
              </a:rPr>
              <a:t>peut se voir </a:t>
            </a:r>
            <a:r>
              <a:rPr lang="fr-FR" b="1" dirty="0" err="1">
                <a:effectLst/>
                <a:latin typeface="LiberationSerif"/>
              </a:rPr>
              <a:t>elle-même</a:t>
            </a:r>
            <a:r>
              <a:rPr lang="fr-FR" b="1" dirty="0">
                <a:effectLst/>
                <a:latin typeface="LiberationSerif"/>
              </a:rPr>
              <a:t> contredite par une autre objection </a:t>
            </a:r>
            <a:r>
              <a:rPr lang="fr-FR" b="1" i="1" dirty="0">
                <a:effectLst/>
                <a:latin typeface="LiberationSerif"/>
              </a:rPr>
              <a:t>ad rem</a:t>
            </a:r>
            <a:r>
              <a:rPr lang="fr-FR" b="1" dirty="0">
                <a:effectLst/>
                <a:latin typeface="LiberationSerif"/>
              </a:rPr>
              <a:t>... et ainsi de suite ! </a:t>
            </a:r>
            <a:r>
              <a:rPr lang="fr-FR" dirty="0">
                <a:effectLst/>
                <a:latin typeface="LiberationSerif"/>
              </a:rPr>
              <a:t>Les contre- arguments ne cessent de s’entrecroiser, en attaque ou en </a:t>
            </a:r>
            <a:r>
              <a:rPr lang="fr-FR" dirty="0" err="1">
                <a:effectLst/>
                <a:latin typeface="LiberationSerif"/>
              </a:rPr>
              <a:t>défense</a:t>
            </a:r>
            <a:r>
              <a:rPr lang="fr-FR" dirty="0">
                <a:effectLst/>
                <a:latin typeface="LiberationSerif"/>
              </a:rPr>
              <a:t> d’une </a:t>
            </a:r>
            <a:r>
              <a:rPr lang="fr-FR" dirty="0" err="1">
                <a:effectLst/>
                <a:latin typeface="LiberationSerif"/>
              </a:rPr>
              <a:t>même</a:t>
            </a:r>
            <a:r>
              <a:rPr lang="fr-FR" dirty="0">
                <a:effectLst/>
                <a:latin typeface="LiberationSerif"/>
              </a:rPr>
              <a:t> proposition. L’issue de ce ballet ne comporte que deux </a:t>
            </a:r>
            <a:r>
              <a:rPr lang="fr-FR" dirty="0" err="1">
                <a:effectLst/>
                <a:latin typeface="LiberationSerif"/>
              </a:rPr>
              <a:t>modalités</a:t>
            </a:r>
            <a:r>
              <a:rPr lang="fr-FR" dirty="0">
                <a:effectLst/>
                <a:latin typeface="LiberationSerif"/>
              </a:rPr>
              <a:t> : </a:t>
            </a:r>
            <a:r>
              <a:rPr lang="fr-FR" dirty="0" err="1">
                <a:effectLst/>
                <a:latin typeface="LiberationSerif"/>
              </a:rPr>
              <a:t>réussir</a:t>
            </a:r>
            <a:r>
              <a:rPr lang="fr-FR" dirty="0">
                <a:effectLst/>
                <a:latin typeface="LiberationSerif"/>
              </a:rPr>
              <a:t> ou </a:t>
            </a:r>
            <a:r>
              <a:rPr lang="fr-FR" dirty="0" err="1">
                <a:effectLst/>
                <a:latin typeface="LiberationSerif"/>
              </a:rPr>
              <a:t>échouer</a:t>
            </a:r>
            <a:r>
              <a:rPr lang="fr-FR" dirty="0">
                <a:effectLst/>
                <a:latin typeface="LiberationSerif"/>
              </a:rPr>
              <a:t> à emporter la conviction. </a:t>
            </a:r>
            <a:endParaRPr lang="fr-FR" dirty="0">
              <a:effectLst/>
            </a:endParaRPr>
          </a:p>
          <a:p>
            <a:endParaRPr lang="fr-FR" dirty="0"/>
          </a:p>
        </p:txBody>
      </p:sp>
    </p:spTree>
    <p:extLst>
      <p:ext uri="{BB962C8B-B14F-4D97-AF65-F5344CB8AC3E}">
        <p14:creationId xmlns:p14="http://schemas.microsoft.com/office/powerpoint/2010/main" val="215439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32A69A-54CD-A49B-DC67-3B8728A2B6CF}"/>
              </a:ext>
            </a:extLst>
          </p:cNvPr>
          <p:cNvSpPr>
            <a:spLocks noGrp="1"/>
          </p:cNvSpPr>
          <p:nvPr>
            <p:ph type="title"/>
          </p:nvPr>
        </p:nvSpPr>
        <p:spPr/>
        <p:txBody>
          <a:bodyPr/>
          <a:lstStyle/>
          <a:p>
            <a:r>
              <a:rPr lang="fr-FR" b="1" dirty="0"/>
              <a:t>Etude de cas (1/2)</a:t>
            </a:r>
          </a:p>
        </p:txBody>
      </p:sp>
      <p:sp>
        <p:nvSpPr>
          <p:cNvPr id="3" name="Espace réservé du contenu 2">
            <a:extLst>
              <a:ext uri="{FF2B5EF4-FFF2-40B4-BE49-F238E27FC236}">
                <a16:creationId xmlns:a16="http://schemas.microsoft.com/office/drawing/2014/main" id="{3CB5FEE2-2C32-BE2C-E7EF-510AF1E94F02}"/>
              </a:ext>
            </a:extLst>
          </p:cNvPr>
          <p:cNvSpPr>
            <a:spLocks noGrp="1"/>
          </p:cNvSpPr>
          <p:nvPr>
            <p:ph idx="1"/>
          </p:nvPr>
        </p:nvSpPr>
        <p:spPr>
          <a:xfrm>
            <a:off x="1531620" y="1680210"/>
            <a:ext cx="10527030" cy="5097780"/>
          </a:xfrm>
        </p:spPr>
        <p:txBody>
          <a:bodyPr>
            <a:normAutofit/>
          </a:bodyPr>
          <a:lstStyle/>
          <a:p>
            <a:r>
              <a:rPr lang="fr-FR" sz="1800" dirty="0">
                <a:effectLst/>
                <a:latin typeface="LiberationSerif"/>
              </a:rPr>
              <a:t>Au terme d’une </a:t>
            </a:r>
            <a:r>
              <a:rPr lang="fr-FR" sz="1800" dirty="0" err="1">
                <a:effectLst/>
                <a:latin typeface="LiberationSerif"/>
              </a:rPr>
              <a:t>année</a:t>
            </a:r>
            <a:r>
              <a:rPr lang="fr-FR" sz="1800" dirty="0">
                <a:effectLst/>
                <a:latin typeface="LiberationSerif"/>
              </a:rPr>
              <a:t> </a:t>
            </a:r>
            <a:r>
              <a:rPr lang="fr-FR" sz="1800" dirty="0" err="1">
                <a:effectLst/>
                <a:latin typeface="LiberationSerif"/>
              </a:rPr>
              <a:t>passée</a:t>
            </a:r>
            <a:r>
              <a:rPr lang="fr-FR" sz="1800" dirty="0">
                <a:effectLst/>
                <a:latin typeface="LiberationSerif"/>
              </a:rPr>
              <a:t> dans une grande entreprise en tant que salarié junior, </a:t>
            </a:r>
            <a:r>
              <a:rPr lang="fr-FR" sz="1800" b="1" dirty="0">
                <a:effectLst/>
                <a:latin typeface="LiberationSerif"/>
              </a:rPr>
              <a:t>j’estime que je </a:t>
            </a:r>
            <a:r>
              <a:rPr lang="fr-FR" sz="1800" b="1" dirty="0" err="1">
                <a:effectLst/>
                <a:latin typeface="LiberationSerif"/>
              </a:rPr>
              <a:t>mérite</a:t>
            </a:r>
            <a:r>
              <a:rPr lang="fr-FR" sz="1800" b="1" dirty="0">
                <a:effectLst/>
                <a:latin typeface="LiberationSerif"/>
              </a:rPr>
              <a:t> une substantielle augmentation de salaire</a:t>
            </a:r>
            <a:r>
              <a:rPr lang="fr-FR" sz="1800" dirty="0">
                <a:effectLst/>
                <a:latin typeface="LiberationSerif"/>
              </a:rPr>
              <a:t>. Je sollicite un entretien avec le directeur des ressources humaines. </a:t>
            </a:r>
          </a:p>
          <a:p>
            <a:r>
              <a:rPr lang="fr-FR" sz="1800" dirty="0">
                <a:effectLst/>
                <a:latin typeface="LiberationSerif"/>
              </a:rPr>
              <a:t>Lorsqu’il me </a:t>
            </a:r>
            <a:r>
              <a:rPr lang="fr-FR" sz="1800" dirty="0" err="1">
                <a:effectLst/>
                <a:latin typeface="LiberationSerif"/>
              </a:rPr>
              <a:t>reçoit</a:t>
            </a:r>
            <a:r>
              <a:rPr lang="fr-FR" sz="1800" dirty="0">
                <a:effectLst/>
                <a:latin typeface="LiberationSerif"/>
              </a:rPr>
              <a:t>, je lui formule ma demande, en lui </a:t>
            </a:r>
            <a:r>
              <a:rPr lang="fr-FR" sz="1800" dirty="0" err="1">
                <a:effectLst/>
                <a:latin typeface="LiberationSerif"/>
              </a:rPr>
              <a:t>précisant</a:t>
            </a:r>
            <a:r>
              <a:rPr lang="fr-FR" sz="1800" dirty="0">
                <a:effectLst/>
                <a:latin typeface="LiberationSerif"/>
              </a:rPr>
              <a:t> que mes </a:t>
            </a:r>
            <a:r>
              <a:rPr lang="fr-FR" sz="1800" dirty="0" err="1">
                <a:effectLst/>
                <a:latin typeface="LiberationSerif"/>
              </a:rPr>
              <a:t>résultats</a:t>
            </a:r>
            <a:r>
              <a:rPr lang="fr-FR" sz="1800" dirty="0">
                <a:effectLst/>
                <a:latin typeface="LiberationSerif"/>
              </a:rPr>
              <a:t> sont </a:t>
            </a:r>
            <a:r>
              <a:rPr lang="fr-FR" sz="1800" dirty="0" err="1">
                <a:effectLst/>
                <a:latin typeface="LiberationSerif"/>
              </a:rPr>
              <a:t>supérieurs</a:t>
            </a:r>
            <a:r>
              <a:rPr lang="fr-FR" sz="1800" dirty="0">
                <a:effectLst/>
                <a:latin typeface="LiberationSerif"/>
              </a:rPr>
              <a:t> de 12 % à la moyenne de mon service, alors que je suis le salarié le moins bien payé (</a:t>
            </a:r>
            <a:r>
              <a:rPr lang="fr-FR" sz="1800" i="1" dirty="0">
                <a:effectLst/>
                <a:latin typeface="LiberationSerif"/>
              </a:rPr>
              <a:t>argument initial fondé sur une comparaison entre individus</a:t>
            </a:r>
            <a:r>
              <a:rPr lang="fr-FR" sz="1800" dirty="0">
                <a:effectLst/>
                <a:latin typeface="LiberationSerif"/>
              </a:rPr>
              <a:t>). </a:t>
            </a:r>
            <a:r>
              <a:rPr lang="fr-FR" sz="1800" dirty="0" err="1">
                <a:effectLst/>
                <a:latin typeface="LiberationSerif"/>
              </a:rPr>
              <a:t>Après</a:t>
            </a:r>
            <a:r>
              <a:rPr lang="fr-FR" sz="1800" dirty="0">
                <a:effectLst/>
                <a:latin typeface="LiberationSerif"/>
              </a:rPr>
              <a:t> m’avoir </a:t>
            </a:r>
            <a:r>
              <a:rPr lang="fr-FR" sz="1800" dirty="0" err="1">
                <a:effectLst/>
                <a:latin typeface="LiberationSerif"/>
              </a:rPr>
              <a:t>écoute</a:t>
            </a:r>
            <a:r>
              <a:rPr lang="fr-FR" sz="1800" dirty="0">
                <a:effectLst/>
                <a:latin typeface="LiberationSerif"/>
              </a:rPr>
              <a:t>́ attentivement, mon interlocuteur opine : mes </a:t>
            </a:r>
            <a:r>
              <a:rPr lang="fr-FR" sz="1800" dirty="0" err="1">
                <a:effectLst/>
                <a:latin typeface="LiberationSerif"/>
              </a:rPr>
              <a:t>résultats</a:t>
            </a:r>
            <a:r>
              <a:rPr lang="fr-FR" sz="1800" dirty="0">
                <a:effectLst/>
                <a:latin typeface="LiberationSerif"/>
              </a:rPr>
              <a:t> sont certes encourageants (</a:t>
            </a:r>
            <a:r>
              <a:rPr lang="fr-FR" sz="1800" i="1" dirty="0">
                <a:effectLst/>
                <a:latin typeface="LiberationSerif"/>
              </a:rPr>
              <a:t>accord sur les faits</a:t>
            </a:r>
            <a:r>
              <a:rPr lang="fr-FR" sz="1800" dirty="0">
                <a:effectLst/>
                <a:latin typeface="LiberationSerif"/>
              </a:rPr>
              <a:t>). Toutefois, dans cette entreprise, les salaires sont </a:t>
            </a:r>
            <a:r>
              <a:rPr lang="fr-FR" sz="1800" dirty="0" err="1">
                <a:effectLst/>
                <a:latin typeface="LiberationSerif"/>
              </a:rPr>
              <a:t>déterminés</a:t>
            </a:r>
            <a:r>
              <a:rPr lang="fr-FR" sz="1800" dirty="0">
                <a:effectLst/>
                <a:latin typeface="LiberationSerif"/>
              </a:rPr>
              <a:t> par l’</a:t>
            </a:r>
            <a:r>
              <a:rPr lang="fr-FR" sz="1800" dirty="0" err="1">
                <a:effectLst/>
                <a:latin typeface="LiberationSerif"/>
              </a:rPr>
              <a:t>anciennete</a:t>
            </a:r>
            <a:r>
              <a:rPr lang="fr-FR" sz="1800" dirty="0">
                <a:effectLst/>
                <a:latin typeface="LiberationSerif"/>
              </a:rPr>
              <a:t>́ : une augmentation exceptionnelle serait contraire aux usages (</a:t>
            </a:r>
            <a:r>
              <a:rPr lang="fr-FR" sz="1800" i="1" dirty="0">
                <a:effectLst/>
                <a:latin typeface="LiberationSerif"/>
              </a:rPr>
              <a:t>objection </a:t>
            </a:r>
            <a:r>
              <a:rPr lang="fr-FR" sz="1800" dirty="0">
                <a:effectLst/>
                <a:latin typeface="LiberationSerif"/>
              </a:rPr>
              <a:t>ad rem </a:t>
            </a:r>
            <a:r>
              <a:rPr lang="fr-FR" sz="1800" i="1" dirty="0">
                <a:effectLst/>
                <a:latin typeface="LiberationSerif"/>
              </a:rPr>
              <a:t>attaquant l’</a:t>
            </a:r>
            <a:r>
              <a:rPr lang="fr-FR" sz="1800" i="1" dirty="0" err="1">
                <a:effectLst/>
                <a:latin typeface="LiberationSerif"/>
              </a:rPr>
              <a:t>efficacite</a:t>
            </a:r>
            <a:r>
              <a:rPr lang="fr-FR" sz="1800" i="1" dirty="0">
                <a:effectLst/>
                <a:latin typeface="LiberationSerif"/>
              </a:rPr>
              <a:t>́ par la tradition</a:t>
            </a:r>
            <a:r>
              <a:rPr lang="fr-FR" sz="1800" dirty="0">
                <a:effectLst/>
                <a:latin typeface="LiberationSerif"/>
              </a:rPr>
              <a:t>). </a:t>
            </a:r>
          </a:p>
          <a:p>
            <a:r>
              <a:rPr lang="fr-FR" sz="1800" b="1" dirty="0">
                <a:effectLst/>
                <a:latin typeface="LiberationSerif"/>
              </a:rPr>
              <a:t>Je m’</a:t>
            </a:r>
            <a:r>
              <a:rPr lang="fr-FR" sz="1800" b="1" dirty="0" err="1">
                <a:effectLst/>
                <a:latin typeface="LiberationSerif"/>
              </a:rPr>
              <a:t>étonne</a:t>
            </a:r>
            <a:r>
              <a:rPr lang="fr-FR" sz="1800" b="1" dirty="0">
                <a:effectLst/>
                <a:latin typeface="LiberationSerif"/>
              </a:rPr>
              <a:t> : trois ans plus </a:t>
            </a:r>
            <a:r>
              <a:rPr lang="fr-FR" sz="1800" b="1" dirty="0" err="1">
                <a:effectLst/>
                <a:latin typeface="LiberationSerif"/>
              </a:rPr>
              <a:t>tôt</a:t>
            </a:r>
            <a:r>
              <a:rPr lang="fr-FR" sz="1800" b="1" dirty="0">
                <a:effectLst/>
                <a:latin typeface="LiberationSerif"/>
              </a:rPr>
              <a:t>, un de mes </a:t>
            </a:r>
            <a:r>
              <a:rPr lang="fr-FR" sz="1800" b="1" dirty="0" err="1">
                <a:effectLst/>
                <a:latin typeface="LiberationSerif"/>
              </a:rPr>
              <a:t>collègues</a:t>
            </a:r>
            <a:r>
              <a:rPr lang="fr-FR" sz="1800" b="1" dirty="0">
                <a:effectLst/>
                <a:latin typeface="LiberationSerif"/>
              </a:rPr>
              <a:t> n’a-t-il pas </a:t>
            </a:r>
            <a:r>
              <a:rPr lang="fr-FR" sz="1800" b="1" dirty="0" err="1">
                <a:effectLst/>
                <a:latin typeface="LiberationSerif"/>
              </a:rPr>
              <a:t>bénéficie</a:t>
            </a:r>
            <a:r>
              <a:rPr lang="fr-FR" sz="1800" b="1" dirty="0">
                <a:effectLst/>
                <a:latin typeface="LiberationSerif"/>
              </a:rPr>
              <a:t>́ d’une grosse augmentation alors qu’il n’avait qu’un an d’</a:t>
            </a:r>
            <a:r>
              <a:rPr lang="fr-FR" sz="1800" b="1" dirty="0" err="1">
                <a:effectLst/>
                <a:latin typeface="LiberationSerif"/>
              </a:rPr>
              <a:t>anciennete</a:t>
            </a:r>
            <a:r>
              <a:rPr lang="fr-FR" sz="1800" b="1" dirty="0">
                <a:effectLst/>
                <a:latin typeface="LiberationSerif"/>
              </a:rPr>
              <a:t>́ </a:t>
            </a:r>
            <a:r>
              <a:rPr lang="fr-FR" sz="1800" dirty="0">
                <a:effectLst/>
                <a:latin typeface="LiberationSerif"/>
              </a:rPr>
              <a:t>(</a:t>
            </a:r>
            <a:r>
              <a:rPr lang="fr-FR" sz="1800" i="1" dirty="0">
                <a:effectLst/>
                <a:latin typeface="LiberationSerif"/>
              </a:rPr>
              <a:t>objection </a:t>
            </a:r>
            <a:r>
              <a:rPr lang="fr-FR" sz="1800" dirty="0">
                <a:effectLst/>
                <a:latin typeface="LiberationSerif"/>
              </a:rPr>
              <a:t>ad rem </a:t>
            </a:r>
            <a:r>
              <a:rPr lang="fr-FR" sz="1800" i="1" dirty="0">
                <a:effectLst/>
                <a:latin typeface="LiberationSerif"/>
              </a:rPr>
              <a:t>attaquant la rigueur par le </a:t>
            </a:r>
            <a:r>
              <a:rPr lang="fr-FR" sz="1800" i="1" dirty="0" err="1">
                <a:effectLst/>
                <a:latin typeface="LiberationSerif"/>
              </a:rPr>
              <a:t>précédent</a:t>
            </a:r>
            <a:r>
              <a:rPr lang="fr-FR" sz="1800" dirty="0">
                <a:effectLst/>
                <a:latin typeface="LiberationSerif"/>
              </a:rPr>
              <a:t>) ? Mon interlocuteur semble mal à l’aise, </a:t>
            </a:r>
            <a:r>
              <a:rPr lang="fr-FR" sz="1800" dirty="0" err="1">
                <a:effectLst/>
                <a:latin typeface="LiberationSerif"/>
              </a:rPr>
              <a:t>hésite</a:t>
            </a:r>
            <a:r>
              <a:rPr lang="fr-FR" sz="1800" dirty="0">
                <a:effectLst/>
                <a:latin typeface="LiberationSerif"/>
              </a:rPr>
              <a:t>, puis </a:t>
            </a:r>
            <a:r>
              <a:rPr lang="fr-FR" sz="1800" dirty="0" err="1">
                <a:effectLst/>
                <a:latin typeface="LiberationSerif"/>
              </a:rPr>
              <a:t>concède</a:t>
            </a:r>
            <a:r>
              <a:rPr lang="fr-FR" sz="1800" dirty="0">
                <a:effectLst/>
                <a:latin typeface="LiberationSerif"/>
              </a:rPr>
              <a:t> : c’est vrai qu’il y a eu des exceptions par le passé (</a:t>
            </a:r>
            <a:r>
              <a:rPr lang="fr-FR" sz="1800" i="1" dirty="0">
                <a:effectLst/>
                <a:latin typeface="LiberationSerif"/>
              </a:rPr>
              <a:t>objection par la tradition </a:t>
            </a:r>
            <a:r>
              <a:rPr lang="fr-FR" sz="1800" i="1" dirty="0" err="1">
                <a:effectLst/>
                <a:latin typeface="LiberationSerif"/>
              </a:rPr>
              <a:t>abandonnée</a:t>
            </a:r>
            <a:r>
              <a:rPr lang="fr-FR" sz="1800" i="1" dirty="0">
                <a:effectLst/>
                <a:latin typeface="LiberationSerif"/>
              </a:rPr>
              <a:t>, faute de rigueur</a:t>
            </a:r>
            <a:r>
              <a:rPr lang="fr-FR" sz="1800" dirty="0">
                <a:effectLst/>
                <a:latin typeface="LiberationSerif"/>
              </a:rPr>
              <a:t>). Mais cela ne change rien : la situation </a:t>
            </a:r>
            <a:r>
              <a:rPr lang="fr-FR" sz="1800" dirty="0" err="1">
                <a:effectLst/>
                <a:latin typeface="LiberationSerif"/>
              </a:rPr>
              <a:t>économique</a:t>
            </a:r>
            <a:r>
              <a:rPr lang="fr-FR" sz="1800" dirty="0">
                <a:effectLst/>
                <a:latin typeface="LiberationSerif"/>
              </a:rPr>
              <a:t> de l’entreprise </a:t>
            </a:r>
            <a:r>
              <a:rPr lang="fr-FR" sz="1800" dirty="0" err="1">
                <a:effectLst/>
                <a:latin typeface="LiberationSerif"/>
              </a:rPr>
              <a:t>étant</a:t>
            </a:r>
            <a:r>
              <a:rPr lang="fr-FR" sz="1800" dirty="0">
                <a:effectLst/>
                <a:latin typeface="LiberationSerif"/>
              </a:rPr>
              <a:t> </a:t>
            </a:r>
            <a:r>
              <a:rPr lang="fr-FR" sz="1800" dirty="0" err="1">
                <a:effectLst/>
                <a:latin typeface="LiberationSerif"/>
              </a:rPr>
              <a:t>très</a:t>
            </a:r>
            <a:r>
              <a:rPr lang="fr-FR" sz="1800" dirty="0">
                <a:effectLst/>
                <a:latin typeface="LiberationSerif"/>
              </a:rPr>
              <a:t> difficile, il sera impossible d’accorder une augmentation exceptionnelle cette </a:t>
            </a:r>
            <a:r>
              <a:rPr lang="fr-FR" sz="1800" dirty="0" err="1">
                <a:effectLst/>
                <a:latin typeface="LiberationSerif"/>
              </a:rPr>
              <a:t>année</a:t>
            </a:r>
            <a:r>
              <a:rPr lang="fr-FR" sz="1800" dirty="0">
                <a:effectLst/>
                <a:latin typeface="LiberationSerif"/>
              </a:rPr>
              <a:t> (</a:t>
            </a:r>
            <a:r>
              <a:rPr lang="fr-FR" sz="1800" i="1" dirty="0">
                <a:effectLst/>
                <a:latin typeface="LiberationSerif"/>
              </a:rPr>
              <a:t>nouvelle objection </a:t>
            </a:r>
            <a:r>
              <a:rPr lang="fr-FR" sz="1800" dirty="0">
                <a:effectLst/>
                <a:latin typeface="LiberationSerif"/>
              </a:rPr>
              <a:t>ad rem </a:t>
            </a:r>
            <a:r>
              <a:rPr lang="fr-FR" sz="1800" i="1" dirty="0">
                <a:effectLst/>
                <a:latin typeface="LiberationSerif"/>
              </a:rPr>
              <a:t>attaquant l’</a:t>
            </a:r>
            <a:r>
              <a:rPr lang="fr-FR" sz="1800" i="1" dirty="0" err="1">
                <a:effectLst/>
                <a:latin typeface="LiberationSerif"/>
              </a:rPr>
              <a:t>efficacite</a:t>
            </a:r>
            <a:r>
              <a:rPr lang="fr-FR" sz="1800" i="1" dirty="0">
                <a:effectLst/>
                <a:latin typeface="LiberationSerif"/>
              </a:rPr>
              <a:t>́ de mon argument initial par l’</a:t>
            </a:r>
            <a:r>
              <a:rPr lang="fr-FR" sz="1800" i="1" dirty="0" err="1">
                <a:effectLst/>
                <a:latin typeface="LiberationSerif"/>
              </a:rPr>
              <a:t>économie</a:t>
            </a:r>
            <a:r>
              <a:rPr lang="fr-FR" sz="1800" dirty="0">
                <a:effectLst/>
                <a:latin typeface="LiberationSerif"/>
              </a:rPr>
              <a:t>). </a:t>
            </a:r>
          </a:p>
        </p:txBody>
      </p:sp>
    </p:spTree>
    <p:extLst>
      <p:ext uri="{BB962C8B-B14F-4D97-AF65-F5344CB8AC3E}">
        <p14:creationId xmlns:p14="http://schemas.microsoft.com/office/powerpoint/2010/main" val="860944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0CA35-0E55-6129-ED95-D7DA32B239CD}"/>
              </a:ext>
            </a:extLst>
          </p:cNvPr>
          <p:cNvSpPr>
            <a:spLocks noGrp="1"/>
          </p:cNvSpPr>
          <p:nvPr>
            <p:ph type="title"/>
          </p:nvPr>
        </p:nvSpPr>
        <p:spPr/>
        <p:txBody>
          <a:bodyPr/>
          <a:lstStyle/>
          <a:p>
            <a:r>
              <a:rPr lang="fr-FR" b="1" dirty="0"/>
              <a:t>Etude de cas (1/2)</a:t>
            </a:r>
          </a:p>
        </p:txBody>
      </p:sp>
      <p:sp>
        <p:nvSpPr>
          <p:cNvPr id="3" name="Espace réservé du contenu 2">
            <a:extLst>
              <a:ext uri="{FF2B5EF4-FFF2-40B4-BE49-F238E27FC236}">
                <a16:creationId xmlns:a16="http://schemas.microsoft.com/office/drawing/2014/main" id="{012D2CAF-DEC7-EA9B-F241-B99D8778BF81}"/>
              </a:ext>
            </a:extLst>
          </p:cNvPr>
          <p:cNvSpPr>
            <a:spLocks noGrp="1"/>
          </p:cNvSpPr>
          <p:nvPr>
            <p:ph idx="1"/>
          </p:nvPr>
        </p:nvSpPr>
        <p:spPr>
          <a:xfrm>
            <a:off x="1897380" y="1783080"/>
            <a:ext cx="10058400" cy="5074920"/>
          </a:xfrm>
        </p:spPr>
        <p:txBody>
          <a:bodyPr/>
          <a:lstStyle/>
          <a:p>
            <a:r>
              <a:rPr lang="fr-FR" sz="1800" dirty="0">
                <a:effectLst/>
                <a:latin typeface="LiberationSerif"/>
              </a:rPr>
              <a:t>Je garde le silence. Et </a:t>
            </a:r>
            <a:r>
              <a:rPr lang="fr-FR" sz="1800" dirty="0" err="1">
                <a:effectLst/>
                <a:latin typeface="LiberationSerif"/>
              </a:rPr>
              <a:t>réfléchis</a:t>
            </a:r>
            <a:r>
              <a:rPr lang="fr-FR" sz="1800" dirty="0">
                <a:effectLst/>
                <a:latin typeface="LiberationSerif"/>
              </a:rPr>
              <a:t> soigneusement à ce que je vais </a:t>
            </a:r>
            <a:r>
              <a:rPr lang="fr-FR" sz="1800" dirty="0" err="1">
                <a:effectLst/>
                <a:latin typeface="LiberationSerif"/>
              </a:rPr>
              <a:t>répondre</a:t>
            </a:r>
            <a:r>
              <a:rPr lang="fr-FR" sz="1800" dirty="0">
                <a:effectLst/>
                <a:latin typeface="LiberationSerif"/>
              </a:rPr>
              <a:t>... A l’issue de cette discussion, que </a:t>
            </a:r>
            <a:r>
              <a:rPr lang="fr-FR" sz="1800" dirty="0" err="1">
                <a:effectLst/>
                <a:latin typeface="LiberationSerif"/>
              </a:rPr>
              <a:t>déciderons-nous</a:t>
            </a:r>
            <a:r>
              <a:rPr lang="fr-FR" sz="1800" dirty="0">
                <a:effectLst/>
                <a:latin typeface="LiberationSerif"/>
              </a:rPr>
              <a:t> de faire ? Accepterons-nous de nous laisser convaincre par l’argument du directeur des ressources humaines ? Ou bien reviendrons-nous à notre argument initial, dont la rigueur n’a jamais </a:t>
            </a:r>
            <a:r>
              <a:rPr lang="fr-FR" sz="1800" dirty="0" err="1">
                <a:effectLst/>
                <a:latin typeface="LiberationSerif"/>
              </a:rPr>
              <a:t>éte</a:t>
            </a:r>
            <a:r>
              <a:rPr lang="fr-FR" sz="1800" dirty="0">
                <a:effectLst/>
                <a:latin typeface="LiberationSerif"/>
              </a:rPr>
              <a:t>́ contredite : dans la mesure où nos </a:t>
            </a:r>
            <a:r>
              <a:rPr lang="fr-FR" sz="1800" dirty="0" err="1">
                <a:effectLst/>
                <a:latin typeface="LiberationSerif"/>
              </a:rPr>
              <a:t>résultats</a:t>
            </a:r>
            <a:r>
              <a:rPr lang="fr-FR" sz="1800" dirty="0">
                <a:effectLst/>
                <a:latin typeface="LiberationSerif"/>
              </a:rPr>
              <a:t> sont extraordinaires, nous sollicitons une exception ? </a:t>
            </a:r>
          </a:p>
          <a:p>
            <a:r>
              <a:rPr lang="fr-FR" sz="1800" b="1" dirty="0">
                <a:effectLst/>
                <a:latin typeface="LiberationSerif"/>
              </a:rPr>
              <a:t>Attention, c’est une voie sur laquelle nous ne devrions nous engager qu’</a:t>
            </a:r>
            <a:r>
              <a:rPr lang="fr-FR" sz="1800" b="1" dirty="0" err="1">
                <a:effectLst/>
                <a:latin typeface="LiberationSerif"/>
              </a:rPr>
              <a:t>après</a:t>
            </a:r>
            <a:r>
              <a:rPr lang="fr-FR" sz="1800" b="1" dirty="0">
                <a:effectLst/>
                <a:latin typeface="LiberationSerif"/>
              </a:rPr>
              <a:t> </a:t>
            </a:r>
            <a:r>
              <a:rPr lang="fr-FR" sz="1800" b="1" dirty="0" err="1">
                <a:effectLst/>
                <a:latin typeface="LiberationSerif"/>
              </a:rPr>
              <a:t>mûre</a:t>
            </a:r>
            <a:r>
              <a:rPr lang="fr-FR" sz="1800" b="1" dirty="0">
                <a:effectLst/>
                <a:latin typeface="LiberationSerif"/>
              </a:rPr>
              <a:t> </a:t>
            </a:r>
            <a:r>
              <a:rPr lang="fr-FR" sz="1800" b="1" dirty="0" err="1">
                <a:effectLst/>
                <a:latin typeface="LiberationSerif"/>
              </a:rPr>
              <a:t>réflexion</a:t>
            </a:r>
            <a:r>
              <a:rPr lang="fr-FR" sz="1800" dirty="0">
                <a:effectLst/>
                <a:latin typeface="LiberationSerif"/>
              </a:rPr>
              <a:t>. Nous risquons de buter sur un </a:t>
            </a:r>
            <a:r>
              <a:rPr lang="fr-FR" sz="1800" dirty="0" err="1">
                <a:effectLst/>
                <a:latin typeface="LiberationSerif"/>
              </a:rPr>
              <a:t>désaccord</a:t>
            </a:r>
            <a:r>
              <a:rPr lang="fr-FR" sz="1800" dirty="0">
                <a:effectLst/>
                <a:latin typeface="LiberationSerif"/>
              </a:rPr>
              <a:t> </a:t>
            </a:r>
            <a:r>
              <a:rPr lang="fr-FR" sz="1800" dirty="0" err="1">
                <a:effectLst/>
                <a:latin typeface="LiberationSerif"/>
              </a:rPr>
              <a:t>irréductible</a:t>
            </a:r>
            <a:r>
              <a:rPr lang="fr-FR" sz="1800" dirty="0">
                <a:effectLst/>
                <a:latin typeface="LiberationSerif"/>
              </a:rPr>
              <a:t> avec notre interlocuteur, chacun d’entre nous campant sur des arguments rigoureux mais divergents. </a:t>
            </a:r>
          </a:p>
          <a:p>
            <a:r>
              <a:rPr lang="fr-FR" sz="1800" dirty="0">
                <a:effectLst/>
                <a:latin typeface="LiberationSerif"/>
              </a:rPr>
              <a:t>Nous n’aurions alors d’autre choix, pour </a:t>
            </a:r>
            <a:r>
              <a:rPr lang="fr-FR" sz="1800" dirty="0" err="1">
                <a:effectLst/>
                <a:latin typeface="LiberationSerif"/>
              </a:rPr>
              <a:t>résoudre</a:t>
            </a:r>
            <a:r>
              <a:rPr lang="fr-FR" sz="1800" dirty="0">
                <a:effectLst/>
                <a:latin typeface="LiberationSerif"/>
              </a:rPr>
              <a:t> ce </a:t>
            </a:r>
            <a:r>
              <a:rPr lang="fr-FR" sz="1800" dirty="0" err="1">
                <a:effectLst/>
                <a:latin typeface="LiberationSerif"/>
              </a:rPr>
              <a:t>désaccord</a:t>
            </a:r>
            <a:r>
              <a:rPr lang="fr-FR" sz="1800" dirty="0">
                <a:effectLst/>
                <a:latin typeface="LiberationSerif"/>
              </a:rPr>
              <a:t>, que de faire intervenir le rapport de force : si nous n’obtenons pas satisfaction, nous allons commencer à chercher du travail ailleurs. L’interaction quitterait le domaine de la </a:t>
            </a:r>
            <a:r>
              <a:rPr lang="fr-FR" sz="1800" dirty="0" err="1">
                <a:effectLst/>
                <a:latin typeface="LiberationSerif"/>
              </a:rPr>
              <a:t>rhétorique</a:t>
            </a:r>
            <a:r>
              <a:rPr lang="fr-FR" sz="1800" dirty="0">
                <a:effectLst/>
                <a:latin typeface="LiberationSerif"/>
              </a:rPr>
              <a:t>, pour entrer dans celui de la </a:t>
            </a:r>
            <a:r>
              <a:rPr lang="fr-FR" sz="1800" dirty="0" err="1">
                <a:effectLst/>
                <a:latin typeface="LiberationSerif"/>
              </a:rPr>
              <a:t>négociation</a:t>
            </a:r>
            <a:r>
              <a:rPr lang="fr-FR" sz="1800" dirty="0">
                <a:effectLst/>
                <a:latin typeface="LiberationSerif"/>
              </a:rPr>
              <a:t>. </a:t>
            </a:r>
          </a:p>
          <a:p>
            <a:r>
              <a:rPr lang="fr-FR" sz="1800" dirty="0">
                <a:effectLst/>
                <a:latin typeface="LiberationSerif"/>
              </a:rPr>
              <a:t>Avec un risque à </a:t>
            </a:r>
            <a:r>
              <a:rPr lang="fr-FR" sz="1800" dirty="0" err="1">
                <a:effectLst/>
                <a:latin typeface="LiberationSerif"/>
              </a:rPr>
              <a:t>considérer</a:t>
            </a:r>
            <a:r>
              <a:rPr lang="fr-FR" sz="1800" dirty="0">
                <a:effectLst/>
                <a:latin typeface="LiberationSerif"/>
              </a:rPr>
              <a:t> : celle d’</a:t>
            </a:r>
            <a:r>
              <a:rPr lang="fr-FR" sz="1800" dirty="0" err="1">
                <a:effectLst/>
                <a:latin typeface="LiberationSerif"/>
              </a:rPr>
              <a:t>échouer</a:t>
            </a:r>
            <a:r>
              <a:rPr lang="fr-FR" sz="1800" dirty="0">
                <a:effectLst/>
                <a:latin typeface="LiberationSerif"/>
              </a:rPr>
              <a:t> à faire triompher notre position. Et nous retrouver sans emploi au terme de la discussion. </a:t>
            </a:r>
            <a:endParaRPr lang="fr-FR" dirty="0">
              <a:effectLst/>
            </a:endParaRPr>
          </a:p>
          <a:p>
            <a:endParaRPr lang="fr-FR" dirty="0"/>
          </a:p>
        </p:txBody>
      </p:sp>
    </p:spTree>
    <p:extLst>
      <p:ext uri="{BB962C8B-B14F-4D97-AF65-F5344CB8AC3E}">
        <p14:creationId xmlns:p14="http://schemas.microsoft.com/office/powerpoint/2010/main" val="167311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49A17-7D98-7EDD-123F-FDB5560184FC}"/>
              </a:ext>
            </a:extLst>
          </p:cNvPr>
          <p:cNvSpPr>
            <a:spLocks noGrp="1"/>
          </p:cNvSpPr>
          <p:nvPr>
            <p:ph type="title"/>
          </p:nvPr>
        </p:nvSpPr>
        <p:spPr/>
        <p:txBody>
          <a:bodyPr/>
          <a:lstStyle/>
          <a:p>
            <a:r>
              <a:rPr lang="fr-FR" sz="3600" b="1" dirty="0">
                <a:effectLst/>
                <a:latin typeface="LiberationSerif"/>
              </a:rPr>
              <a:t>LES OBJECTIONS AD HOMINEM</a:t>
            </a:r>
            <a:endParaRPr lang="fr-FR" dirty="0"/>
          </a:p>
        </p:txBody>
      </p:sp>
      <p:sp>
        <p:nvSpPr>
          <p:cNvPr id="3" name="Espace réservé du contenu 2">
            <a:extLst>
              <a:ext uri="{FF2B5EF4-FFF2-40B4-BE49-F238E27FC236}">
                <a16:creationId xmlns:a16="http://schemas.microsoft.com/office/drawing/2014/main" id="{FBCEBD1A-A60C-8644-AC60-25A15C54AF49}"/>
              </a:ext>
            </a:extLst>
          </p:cNvPr>
          <p:cNvSpPr>
            <a:spLocks noGrp="1"/>
          </p:cNvSpPr>
          <p:nvPr>
            <p:ph idx="1"/>
          </p:nvPr>
        </p:nvSpPr>
        <p:spPr>
          <a:xfrm>
            <a:off x="1531620" y="1680210"/>
            <a:ext cx="10660380" cy="5177790"/>
          </a:xfrm>
        </p:spPr>
        <p:txBody>
          <a:bodyPr>
            <a:normAutofit/>
          </a:bodyPr>
          <a:lstStyle/>
          <a:p>
            <a:r>
              <a:rPr lang="fr-FR" sz="1800" b="1" dirty="0">
                <a:effectLst/>
                <a:latin typeface="LiberationSerif"/>
              </a:rPr>
              <a:t>Soulever une objection </a:t>
            </a:r>
            <a:r>
              <a:rPr lang="fr-FR" sz="1800" b="1" i="1" dirty="0">
                <a:effectLst/>
                <a:latin typeface="LiberationSerif"/>
              </a:rPr>
              <a:t>ad hominem </a:t>
            </a:r>
            <a:r>
              <a:rPr lang="fr-FR" sz="1800" b="1" dirty="0">
                <a:effectLst/>
                <a:latin typeface="LiberationSerif"/>
              </a:rPr>
              <a:t>consiste à attaquer la </a:t>
            </a:r>
            <a:r>
              <a:rPr lang="fr-FR" sz="1800" b="1" dirty="0" err="1">
                <a:effectLst/>
                <a:latin typeface="LiberationSerif"/>
              </a:rPr>
              <a:t>cohérence</a:t>
            </a:r>
            <a:r>
              <a:rPr lang="fr-FR" sz="1800" b="1" dirty="0">
                <a:effectLst/>
                <a:latin typeface="LiberationSerif"/>
              </a:rPr>
              <a:t> de la ligne argumentative </a:t>
            </a:r>
            <a:r>
              <a:rPr lang="fr-FR" sz="1800" b="1" dirty="0" err="1">
                <a:effectLst/>
                <a:latin typeface="LiberationSerif"/>
              </a:rPr>
              <a:t>déployée</a:t>
            </a:r>
            <a:r>
              <a:rPr lang="fr-FR" sz="1800" b="1" dirty="0">
                <a:effectLst/>
                <a:latin typeface="LiberationSerif"/>
              </a:rPr>
              <a:t> par notre interlocuteur</a:t>
            </a:r>
            <a:r>
              <a:rPr lang="fr-FR" sz="1800" dirty="0">
                <a:effectLst/>
                <a:latin typeface="LiberationSerif"/>
              </a:rPr>
              <a:t>. Il ne s’agit plus de travailler sur les arguments </a:t>
            </a:r>
            <a:r>
              <a:rPr lang="fr-FR" sz="1800" dirty="0" err="1">
                <a:effectLst/>
                <a:latin typeface="LiberationSerif"/>
              </a:rPr>
              <a:t>eux-mêmes</a:t>
            </a:r>
            <a:r>
              <a:rPr lang="fr-FR" sz="1800" dirty="0">
                <a:effectLst/>
                <a:latin typeface="LiberationSerif"/>
              </a:rPr>
              <a:t>, individuellement, en contestant leur pertinence ou leur rigueur. Mais </a:t>
            </a:r>
            <a:r>
              <a:rPr lang="fr-FR" sz="1800" dirty="0" err="1">
                <a:effectLst/>
                <a:latin typeface="LiberationSerif"/>
              </a:rPr>
              <a:t>plutôt</a:t>
            </a:r>
            <a:r>
              <a:rPr lang="fr-FR" sz="1800" dirty="0">
                <a:effectLst/>
                <a:latin typeface="LiberationSerif"/>
              </a:rPr>
              <a:t> de chercher à montrer que, mis bout à bout, ils constituent un ensemble contradictoire, inconsistant. </a:t>
            </a:r>
          </a:p>
          <a:p>
            <a:r>
              <a:rPr lang="fr-FR" sz="1800" dirty="0">
                <a:effectLst/>
                <a:latin typeface="LiberationSerif"/>
              </a:rPr>
              <a:t>En cela, </a:t>
            </a:r>
            <a:r>
              <a:rPr lang="fr-FR" sz="1800" b="1" dirty="0">
                <a:effectLst/>
                <a:latin typeface="LiberationSerif"/>
              </a:rPr>
              <a:t>les objections </a:t>
            </a:r>
            <a:r>
              <a:rPr lang="fr-FR" sz="1800" b="1" i="1" dirty="0">
                <a:effectLst/>
                <a:latin typeface="LiberationSerif"/>
              </a:rPr>
              <a:t>ad hominem </a:t>
            </a:r>
            <a:r>
              <a:rPr lang="fr-FR" sz="1800" b="1" dirty="0">
                <a:effectLst/>
                <a:latin typeface="LiberationSerif"/>
              </a:rPr>
              <a:t>sont des outils redoutables</a:t>
            </a:r>
            <a:r>
              <a:rPr lang="fr-FR" sz="1800" dirty="0">
                <a:effectLst/>
                <a:latin typeface="LiberationSerif"/>
              </a:rPr>
              <a:t>. Car, soyons francs : il peut se </a:t>
            </a:r>
            <a:r>
              <a:rPr lang="fr-FR" sz="1800" dirty="0" err="1">
                <a:effectLst/>
                <a:latin typeface="LiberationSerif"/>
              </a:rPr>
              <a:t>révéler</a:t>
            </a:r>
            <a:r>
              <a:rPr lang="fr-FR" sz="1800" dirty="0">
                <a:effectLst/>
                <a:latin typeface="LiberationSerif"/>
              </a:rPr>
              <a:t> fastidieux de s’attaquer directement aux arguments, de les </a:t>
            </a:r>
            <a:r>
              <a:rPr lang="fr-FR" sz="1800" dirty="0" err="1">
                <a:effectLst/>
                <a:latin typeface="LiberationSerif"/>
              </a:rPr>
              <a:t>déconstruire</a:t>
            </a:r>
            <a:r>
              <a:rPr lang="fr-FR" sz="1800" dirty="0">
                <a:effectLst/>
                <a:latin typeface="LiberationSerif"/>
              </a:rPr>
              <a:t> un à un, pied à pied, dans un palabre </a:t>
            </a:r>
            <a:r>
              <a:rPr lang="fr-FR" sz="1800" dirty="0" err="1">
                <a:effectLst/>
                <a:latin typeface="LiberationSerif"/>
              </a:rPr>
              <a:t>éprouvant</a:t>
            </a:r>
            <a:r>
              <a:rPr lang="fr-FR" sz="1800" dirty="0">
                <a:effectLst/>
                <a:latin typeface="LiberationSerif"/>
              </a:rPr>
              <a:t>.</a:t>
            </a:r>
          </a:p>
          <a:p>
            <a:r>
              <a:rPr lang="fr-FR" sz="1800" dirty="0">
                <a:effectLst/>
                <a:latin typeface="LiberationSerif"/>
              </a:rPr>
              <a:t> </a:t>
            </a:r>
            <a:r>
              <a:rPr lang="fr-FR" sz="1800" b="1" dirty="0">
                <a:effectLst/>
                <a:latin typeface="LiberationSerif"/>
              </a:rPr>
              <a:t>En revanche, si nous percevons une </a:t>
            </a:r>
            <a:r>
              <a:rPr lang="fr-FR" sz="1800" b="1" dirty="0" err="1">
                <a:effectLst/>
                <a:latin typeface="LiberationSerif"/>
              </a:rPr>
              <a:t>incohérence</a:t>
            </a:r>
            <a:r>
              <a:rPr lang="fr-FR" sz="1800" b="1" dirty="0">
                <a:effectLst/>
                <a:latin typeface="LiberationSerif"/>
              </a:rPr>
              <a:t> dans les propos de notre contradicteur, quelques phrases suffiront </a:t>
            </a:r>
            <a:r>
              <a:rPr lang="fr-FR" sz="1800" b="1" dirty="0" err="1">
                <a:effectLst/>
                <a:latin typeface="LiberationSerif"/>
              </a:rPr>
              <a:t>généralement</a:t>
            </a:r>
            <a:r>
              <a:rPr lang="fr-FR" sz="1800" b="1" dirty="0">
                <a:effectLst/>
                <a:latin typeface="LiberationSerif"/>
              </a:rPr>
              <a:t> pour la mettre en valeur</a:t>
            </a:r>
            <a:r>
              <a:rPr lang="fr-FR" sz="1800" dirty="0">
                <a:effectLst/>
                <a:latin typeface="LiberationSerif"/>
              </a:rPr>
              <a:t>. Que celui-ci ne parvienne pas à nous </a:t>
            </a:r>
            <a:r>
              <a:rPr lang="fr-FR" sz="1800" dirty="0" err="1">
                <a:effectLst/>
                <a:latin typeface="LiberationSerif"/>
              </a:rPr>
              <a:t>répondre</a:t>
            </a:r>
            <a:r>
              <a:rPr lang="fr-FR" sz="1800" dirty="0">
                <a:effectLst/>
                <a:latin typeface="LiberationSerif"/>
              </a:rPr>
              <a:t>, pour lever l’</a:t>
            </a:r>
            <a:r>
              <a:rPr lang="fr-FR" sz="1800" dirty="0" err="1">
                <a:effectLst/>
                <a:latin typeface="LiberationSerif"/>
              </a:rPr>
              <a:t>ambiguïte</a:t>
            </a:r>
            <a:r>
              <a:rPr lang="fr-FR" sz="1800" dirty="0">
                <a:effectLst/>
                <a:latin typeface="LiberationSerif"/>
              </a:rPr>
              <a:t>́ ou </a:t>
            </a:r>
            <a:r>
              <a:rPr lang="fr-FR" sz="1800" dirty="0" err="1">
                <a:effectLst/>
                <a:latin typeface="LiberationSerif"/>
              </a:rPr>
              <a:t>résoudre</a:t>
            </a:r>
            <a:r>
              <a:rPr lang="fr-FR" sz="1800" dirty="0">
                <a:effectLst/>
                <a:latin typeface="LiberationSerif"/>
              </a:rPr>
              <a:t> la contradiction, et c’est toute sa ligne argumentative qui sera </a:t>
            </a:r>
            <a:r>
              <a:rPr lang="fr-FR" sz="1800" dirty="0" err="1">
                <a:effectLst/>
                <a:latin typeface="LiberationSerif"/>
              </a:rPr>
              <a:t>menacée</a:t>
            </a:r>
            <a:r>
              <a:rPr lang="fr-FR" sz="1800" dirty="0">
                <a:effectLst/>
                <a:latin typeface="LiberationSerif"/>
              </a:rPr>
              <a:t> de </a:t>
            </a:r>
            <a:r>
              <a:rPr lang="fr-FR" sz="1800" dirty="0" err="1">
                <a:effectLst/>
                <a:latin typeface="LiberationSerif"/>
              </a:rPr>
              <a:t>désagrégation</a:t>
            </a:r>
            <a:r>
              <a:rPr lang="fr-FR" sz="1800" dirty="0">
                <a:effectLst/>
                <a:latin typeface="LiberationSerif"/>
              </a:rPr>
              <a:t>. Le </a:t>
            </a:r>
            <a:r>
              <a:rPr lang="fr-FR" sz="1800" dirty="0" err="1">
                <a:effectLst/>
                <a:latin typeface="LiberationSerif"/>
              </a:rPr>
              <a:t>procéde</a:t>
            </a:r>
            <a:r>
              <a:rPr lang="fr-FR" sz="1800" dirty="0">
                <a:effectLst/>
                <a:latin typeface="LiberationSerif"/>
              </a:rPr>
              <a:t>́ est </a:t>
            </a:r>
            <a:r>
              <a:rPr lang="fr-FR" sz="1800" dirty="0" err="1">
                <a:effectLst/>
                <a:latin typeface="LiberationSerif"/>
              </a:rPr>
              <a:t>particulièrement</a:t>
            </a:r>
            <a:r>
              <a:rPr lang="fr-FR" sz="1800" dirty="0">
                <a:effectLst/>
                <a:latin typeface="LiberationSerif"/>
              </a:rPr>
              <a:t> puissant – ou dangereux, si c’est nous qui le subissons </a:t>
            </a:r>
            <a:endParaRPr lang="fr-FR" dirty="0">
              <a:effectLst/>
            </a:endParaRPr>
          </a:p>
          <a:p>
            <a:endParaRPr lang="fr-FR" dirty="0"/>
          </a:p>
        </p:txBody>
      </p:sp>
    </p:spTree>
    <p:extLst>
      <p:ext uri="{BB962C8B-B14F-4D97-AF65-F5344CB8AC3E}">
        <p14:creationId xmlns:p14="http://schemas.microsoft.com/office/powerpoint/2010/main" val="1357818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A498B-ABA2-04F3-14CC-5662D9ABCFEA}"/>
              </a:ext>
            </a:extLst>
          </p:cNvPr>
          <p:cNvSpPr>
            <a:spLocks noGrp="1"/>
          </p:cNvSpPr>
          <p:nvPr>
            <p:ph type="title"/>
          </p:nvPr>
        </p:nvSpPr>
        <p:spPr>
          <a:xfrm>
            <a:off x="1520191" y="212630"/>
            <a:ext cx="10671810" cy="1280890"/>
          </a:xfrm>
        </p:spPr>
        <p:txBody>
          <a:bodyPr/>
          <a:lstStyle/>
          <a:p>
            <a:r>
              <a:rPr lang="fr-FR" b="1" dirty="0">
                <a:latin typeface="LiberationSerif"/>
              </a:rPr>
              <a:t>Il existe deux types d’objections ad hominem </a:t>
            </a:r>
            <a:r>
              <a:rPr lang="fr-FR" b="1" dirty="0" err="1">
                <a:latin typeface="LiberationSerif"/>
              </a:rPr>
              <a:t>très</a:t>
            </a:r>
            <a:r>
              <a:rPr lang="fr-FR" sz="3600" dirty="0">
                <a:effectLst/>
                <a:latin typeface="LiberationSerif"/>
              </a:rPr>
              <a:t> </a:t>
            </a:r>
            <a:r>
              <a:rPr lang="fr-FR" b="1" dirty="0" err="1">
                <a:latin typeface="LiberationSerif"/>
              </a:rPr>
              <a:t>différentes</a:t>
            </a:r>
            <a:r>
              <a:rPr lang="fr-FR" sz="3600" dirty="0">
                <a:effectLst/>
                <a:latin typeface="LiberationSerif"/>
              </a:rPr>
              <a:t>.</a:t>
            </a:r>
            <a:endParaRPr lang="fr-FR" dirty="0"/>
          </a:p>
        </p:txBody>
      </p:sp>
      <p:sp>
        <p:nvSpPr>
          <p:cNvPr id="3" name="Espace réservé du contenu 2">
            <a:extLst>
              <a:ext uri="{FF2B5EF4-FFF2-40B4-BE49-F238E27FC236}">
                <a16:creationId xmlns:a16="http://schemas.microsoft.com/office/drawing/2014/main" id="{89179CE3-BC1B-D43A-A298-D7755CE029D7}"/>
              </a:ext>
            </a:extLst>
          </p:cNvPr>
          <p:cNvSpPr>
            <a:spLocks noGrp="1"/>
          </p:cNvSpPr>
          <p:nvPr>
            <p:ph idx="1"/>
          </p:nvPr>
        </p:nvSpPr>
        <p:spPr>
          <a:xfrm>
            <a:off x="765810" y="1394460"/>
            <a:ext cx="11426190" cy="5577840"/>
          </a:xfrm>
        </p:spPr>
        <p:txBody>
          <a:bodyPr>
            <a:normAutofit lnSpcReduction="10000"/>
          </a:bodyPr>
          <a:lstStyle/>
          <a:p>
            <a:r>
              <a:rPr lang="fr-FR" sz="1800" b="1" dirty="0">
                <a:effectLst/>
                <a:latin typeface="LiberationSerif"/>
              </a:rPr>
              <a:t>Les </a:t>
            </a:r>
            <a:r>
              <a:rPr lang="fr-FR" sz="1800" b="1" dirty="0" err="1">
                <a:effectLst/>
                <a:latin typeface="LiberationSerif"/>
              </a:rPr>
              <a:t>premières</a:t>
            </a:r>
            <a:r>
              <a:rPr lang="fr-FR" sz="1800" b="1" dirty="0">
                <a:effectLst/>
                <a:latin typeface="LiberationSerif"/>
              </a:rPr>
              <a:t>, que l’on appellera objections </a:t>
            </a:r>
            <a:r>
              <a:rPr lang="fr-FR" sz="1800" b="1" i="1" dirty="0">
                <a:effectLst/>
                <a:latin typeface="LiberationSerif"/>
              </a:rPr>
              <a:t>ad hominem </a:t>
            </a:r>
            <a:r>
              <a:rPr lang="fr-FR" sz="1800" b="1" dirty="0">
                <a:effectLst/>
                <a:latin typeface="LiberationSerif"/>
              </a:rPr>
              <a:t>internes</a:t>
            </a:r>
            <a:r>
              <a:rPr lang="fr-FR" sz="1800" dirty="0">
                <a:effectLst/>
                <a:latin typeface="LiberationSerif"/>
              </a:rPr>
              <a:t>, </a:t>
            </a:r>
            <a:r>
              <a:rPr lang="fr-FR" sz="1800" b="1" dirty="0">
                <a:effectLst/>
                <a:latin typeface="LiberationSerif"/>
              </a:rPr>
              <a:t>consistent à mettre en </a:t>
            </a:r>
            <a:r>
              <a:rPr lang="fr-FR" sz="1800" b="1" dirty="0" err="1">
                <a:effectLst/>
                <a:latin typeface="LiberationSerif"/>
              </a:rPr>
              <a:t>lumière</a:t>
            </a:r>
            <a:r>
              <a:rPr lang="fr-FR" sz="1800" b="1" dirty="0">
                <a:effectLst/>
                <a:latin typeface="LiberationSerif"/>
              </a:rPr>
              <a:t> une contradiction </a:t>
            </a:r>
            <a:r>
              <a:rPr lang="fr-FR" sz="1800" b="1" dirty="0" err="1">
                <a:effectLst/>
                <a:latin typeface="LiberationSerif"/>
              </a:rPr>
              <a:t>endogène</a:t>
            </a:r>
            <a:r>
              <a:rPr lang="fr-FR" sz="1800" b="1" dirty="0">
                <a:effectLst/>
                <a:latin typeface="LiberationSerif"/>
              </a:rPr>
              <a:t> à l’argumentation de notre interlocuteur</a:t>
            </a:r>
            <a:r>
              <a:rPr lang="fr-FR" sz="1800" dirty="0">
                <a:effectLst/>
                <a:latin typeface="LiberationSerif"/>
              </a:rPr>
              <a:t>. Nous allons montrer que sa ligne argumentative abrite deux </a:t>
            </a:r>
            <a:r>
              <a:rPr lang="fr-FR" sz="1800" dirty="0" err="1">
                <a:effectLst/>
                <a:latin typeface="LiberationSerif"/>
              </a:rPr>
              <a:t>éléments</a:t>
            </a:r>
            <a:r>
              <a:rPr lang="fr-FR" sz="1800" dirty="0">
                <a:effectLst/>
                <a:latin typeface="LiberationSerif"/>
              </a:rPr>
              <a:t> qui ne devraient pas pouvoir cohabiter. L’objection </a:t>
            </a:r>
            <a:r>
              <a:rPr lang="fr-FR" sz="1800" i="1" dirty="0">
                <a:effectLst/>
                <a:latin typeface="LiberationSerif"/>
              </a:rPr>
              <a:t>ad hominem </a:t>
            </a:r>
            <a:r>
              <a:rPr lang="fr-FR" sz="1800" dirty="0">
                <a:effectLst/>
                <a:latin typeface="LiberationSerif"/>
              </a:rPr>
              <a:t>interne remet donc en cause la rigueur de la ligne argumentative, telle qu’elle a </a:t>
            </a:r>
            <a:r>
              <a:rPr lang="fr-FR" sz="1800" dirty="0" err="1">
                <a:effectLst/>
                <a:latin typeface="LiberationSerif"/>
              </a:rPr>
              <a:t>éte</a:t>
            </a:r>
            <a:r>
              <a:rPr lang="fr-FR" sz="1800" dirty="0">
                <a:effectLst/>
                <a:latin typeface="LiberationSerif"/>
              </a:rPr>
              <a:t>́ construite. </a:t>
            </a:r>
          </a:p>
          <a:p>
            <a:r>
              <a:rPr lang="fr-FR" sz="1800" b="1" dirty="0">
                <a:effectLst/>
                <a:latin typeface="LiberationSerif"/>
              </a:rPr>
              <a:t>À l’inverse, les objections </a:t>
            </a:r>
            <a:r>
              <a:rPr lang="fr-FR" sz="1800" b="1" i="1" dirty="0">
                <a:effectLst/>
                <a:latin typeface="LiberationSerif"/>
              </a:rPr>
              <a:t>ad hominem </a:t>
            </a:r>
            <a:r>
              <a:rPr lang="fr-FR" sz="1800" b="1" dirty="0">
                <a:effectLst/>
                <a:latin typeface="LiberationSerif"/>
              </a:rPr>
              <a:t>externes consistent à souligner une </a:t>
            </a:r>
            <a:r>
              <a:rPr lang="fr-FR" sz="1800" b="1" dirty="0" err="1">
                <a:effectLst/>
                <a:latin typeface="LiberationSerif"/>
              </a:rPr>
              <a:t>incohérence</a:t>
            </a:r>
            <a:r>
              <a:rPr lang="fr-FR" sz="1800" b="1" dirty="0">
                <a:effectLst/>
                <a:latin typeface="LiberationSerif"/>
              </a:rPr>
              <a:t> entre la ligne argumentative de notre interlocuteur et d’autres </a:t>
            </a:r>
            <a:r>
              <a:rPr lang="fr-FR" sz="1800" b="1" dirty="0" err="1">
                <a:effectLst/>
                <a:latin typeface="LiberationSerif"/>
              </a:rPr>
              <a:t>éléments</a:t>
            </a:r>
            <a:r>
              <a:rPr lang="fr-FR" sz="1800" b="1" dirty="0">
                <a:effectLst/>
                <a:latin typeface="LiberationSerif"/>
              </a:rPr>
              <a:t> qui lui sont </a:t>
            </a:r>
            <a:r>
              <a:rPr lang="fr-FR" sz="1800" b="1" dirty="0" err="1">
                <a:effectLst/>
                <a:latin typeface="LiberationSerif"/>
              </a:rPr>
              <a:t>exogènes</a:t>
            </a:r>
            <a:r>
              <a:rPr lang="fr-FR" sz="1800" b="1" dirty="0">
                <a:effectLst/>
                <a:latin typeface="LiberationSerif"/>
              </a:rPr>
              <a:t>. </a:t>
            </a:r>
            <a:r>
              <a:rPr lang="fr-FR" sz="1800" dirty="0">
                <a:effectLst/>
                <a:latin typeface="LiberationSerif"/>
              </a:rPr>
              <a:t>Cela revient à montrer que ce qu’il dit, ici et maintenant, est ostensiblement contredit par ce qu’il disait ou faisait, ailleurs ou hier. Soulever une objection </a:t>
            </a:r>
            <a:r>
              <a:rPr lang="fr-FR" sz="1800" i="1" dirty="0">
                <a:effectLst/>
                <a:latin typeface="LiberationSerif"/>
              </a:rPr>
              <a:t>ad hominem </a:t>
            </a:r>
            <a:r>
              <a:rPr lang="fr-FR" sz="1800" dirty="0">
                <a:effectLst/>
                <a:latin typeface="LiberationSerif"/>
              </a:rPr>
              <a:t>externe, cela revient donc à chercher une </a:t>
            </a:r>
            <a:r>
              <a:rPr lang="fr-FR" sz="1800" dirty="0" err="1">
                <a:effectLst/>
                <a:latin typeface="LiberationSerif"/>
              </a:rPr>
              <a:t>incohérence</a:t>
            </a:r>
            <a:r>
              <a:rPr lang="fr-FR" sz="1800" dirty="0">
                <a:effectLst/>
                <a:latin typeface="LiberationSerif"/>
              </a:rPr>
              <a:t> entre </a:t>
            </a:r>
            <a:r>
              <a:rPr lang="fr-FR" sz="1800" dirty="0" err="1">
                <a:effectLst/>
                <a:latin typeface="LiberationSerif"/>
              </a:rPr>
              <a:t>différentes</a:t>
            </a:r>
            <a:r>
              <a:rPr lang="fr-FR" sz="1800" dirty="0">
                <a:effectLst/>
                <a:latin typeface="LiberationSerif"/>
              </a:rPr>
              <a:t> paroles, ou entre des paroles et des actes. </a:t>
            </a:r>
            <a:endParaRPr lang="fr-FR" dirty="0">
              <a:effectLst/>
            </a:endParaRPr>
          </a:p>
          <a:p>
            <a:r>
              <a:rPr lang="fr-FR" sz="1800" b="1" dirty="0">
                <a:effectLst/>
                <a:latin typeface="LiberationSerif"/>
              </a:rPr>
              <a:t>l’utilisation d’une objection </a:t>
            </a:r>
            <a:r>
              <a:rPr lang="fr-FR" sz="1800" b="1" i="1" dirty="0">
                <a:effectLst/>
                <a:latin typeface="LiberationSerif"/>
              </a:rPr>
              <a:t>ad hominem </a:t>
            </a:r>
            <a:r>
              <a:rPr lang="fr-FR" sz="1800" b="1" dirty="0">
                <a:effectLst/>
                <a:latin typeface="LiberationSerif"/>
              </a:rPr>
              <a:t>varie beaucoup selon que nous nous trouvons dans un contexte </a:t>
            </a:r>
            <a:r>
              <a:rPr lang="fr-FR" sz="1800" b="1" dirty="0" err="1">
                <a:effectLst/>
                <a:latin typeface="LiberationSerif"/>
              </a:rPr>
              <a:t>délibératif</a:t>
            </a:r>
            <a:r>
              <a:rPr lang="fr-FR" sz="1800" b="1" dirty="0">
                <a:effectLst/>
                <a:latin typeface="LiberationSerif"/>
              </a:rPr>
              <a:t> ou </a:t>
            </a:r>
            <a:r>
              <a:rPr lang="fr-FR" sz="1800" b="1" dirty="0" err="1">
                <a:effectLst/>
                <a:latin typeface="LiberationSerif"/>
              </a:rPr>
              <a:t>compétitif</a:t>
            </a:r>
            <a:r>
              <a:rPr lang="fr-FR" sz="1800" b="1" dirty="0">
                <a:effectLst/>
                <a:latin typeface="LiberationSerif"/>
              </a:rPr>
              <a:t>. Au sein d’une dynamique </a:t>
            </a:r>
            <a:r>
              <a:rPr lang="fr-FR" sz="1800" b="1" dirty="0" err="1">
                <a:effectLst/>
                <a:latin typeface="LiberationSerif"/>
              </a:rPr>
              <a:t>délibérative</a:t>
            </a:r>
            <a:r>
              <a:rPr lang="fr-FR" sz="1800" dirty="0">
                <a:effectLst/>
                <a:latin typeface="LiberationSerif"/>
              </a:rPr>
              <a:t>, ce </a:t>
            </a:r>
            <a:r>
              <a:rPr lang="fr-FR" sz="1800" dirty="0" err="1">
                <a:effectLst/>
                <a:latin typeface="LiberationSerif"/>
              </a:rPr>
              <a:t>procéde</a:t>
            </a:r>
            <a:r>
              <a:rPr lang="fr-FR" sz="1800" dirty="0">
                <a:effectLst/>
                <a:latin typeface="LiberationSerif"/>
              </a:rPr>
              <a:t>́ peut se </a:t>
            </a:r>
            <a:r>
              <a:rPr lang="fr-FR" sz="1800" dirty="0" err="1">
                <a:effectLst/>
                <a:latin typeface="LiberationSerif"/>
              </a:rPr>
              <a:t>révéler</a:t>
            </a:r>
            <a:r>
              <a:rPr lang="fr-FR" sz="1800" dirty="0">
                <a:effectLst/>
                <a:latin typeface="LiberationSerif"/>
              </a:rPr>
              <a:t> parfaitement </a:t>
            </a:r>
            <a:r>
              <a:rPr lang="fr-FR" sz="1800" dirty="0" err="1">
                <a:effectLst/>
                <a:latin typeface="LiberationSerif"/>
              </a:rPr>
              <a:t>légitime</a:t>
            </a:r>
            <a:r>
              <a:rPr lang="fr-FR" sz="1800" dirty="0">
                <a:effectLst/>
                <a:latin typeface="LiberationSerif"/>
              </a:rPr>
              <a:t>, et terriblement efficace. Face à un interlocuteur qui cherchait à emporter notre conviction, si nous parvenons à pointer une contradiction à laquelle il n’est pas capable de </a:t>
            </a:r>
            <a:r>
              <a:rPr lang="fr-FR" sz="1800" dirty="0" err="1">
                <a:effectLst/>
                <a:latin typeface="LiberationSerif"/>
              </a:rPr>
              <a:t>répondre</a:t>
            </a:r>
            <a:r>
              <a:rPr lang="fr-FR" sz="1800" dirty="0">
                <a:effectLst/>
                <a:latin typeface="LiberationSerif"/>
              </a:rPr>
              <a:t>, nous avons toutes les raisons de douter de sa proposition. La </a:t>
            </a:r>
            <a:r>
              <a:rPr lang="fr-FR" sz="1800" dirty="0" err="1">
                <a:effectLst/>
                <a:latin typeface="LiberationSerif"/>
              </a:rPr>
              <a:t>réciproque</a:t>
            </a:r>
            <a:r>
              <a:rPr lang="fr-FR" sz="1800" dirty="0">
                <a:effectLst/>
                <a:latin typeface="LiberationSerif"/>
              </a:rPr>
              <a:t> est </a:t>
            </a:r>
            <a:r>
              <a:rPr lang="fr-FR" sz="1800" dirty="0" err="1">
                <a:effectLst/>
                <a:latin typeface="LiberationSerif"/>
              </a:rPr>
              <a:t>évidemment</a:t>
            </a:r>
            <a:r>
              <a:rPr lang="fr-FR" sz="1800" dirty="0">
                <a:effectLst/>
                <a:latin typeface="LiberationSerif"/>
              </a:rPr>
              <a:t> vraie : lorsque </a:t>
            </a:r>
            <a:r>
              <a:rPr lang="fr-FR" sz="1800" dirty="0" err="1">
                <a:effectLst/>
                <a:latin typeface="LiberationSerif"/>
              </a:rPr>
              <a:t>nous-même</a:t>
            </a:r>
            <a:r>
              <a:rPr lang="fr-FR" sz="1800" dirty="0">
                <a:effectLst/>
                <a:latin typeface="LiberationSerif"/>
              </a:rPr>
              <a:t> subissons une objection </a:t>
            </a:r>
            <a:r>
              <a:rPr lang="fr-FR" sz="1800" i="1" dirty="0">
                <a:effectLst/>
                <a:latin typeface="LiberationSerif"/>
              </a:rPr>
              <a:t>ad hominem</a:t>
            </a:r>
            <a:r>
              <a:rPr lang="fr-FR" sz="1800" dirty="0">
                <a:effectLst/>
                <a:latin typeface="LiberationSerif"/>
              </a:rPr>
              <a:t>, il faut trouver un moyen de la lever sur-le-champ, sous peine de nous voir amputer d’une grande partie de nos chances de conviction. </a:t>
            </a:r>
            <a:endParaRPr lang="fr-FR" dirty="0">
              <a:effectLst/>
            </a:endParaRPr>
          </a:p>
          <a:p>
            <a:r>
              <a:rPr lang="fr-FR" sz="1800" b="1" dirty="0">
                <a:effectLst/>
                <a:latin typeface="LiberationSerif"/>
              </a:rPr>
              <a:t>Au sein d’une dynamique </a:t>
            </a:r>
            <a:r>
              <a:rPr lang="fr-FR" sz="1800" b="1" dirty="0" err="1">
                <a:effectLst/>
                <a:latin typeface="LiberationSerif"/>
              </a:rPr>
              <a:t>compétitive</a:t>
            </a:r>
            <a:r>
              <a:rPr lang="fr-FR" sz="1800" b="1" dirty="0">
                <a:effectLst/>
                <a:latin typeface="LiberationSerif"/>
              </a:rPr>
              <a:t>, l’utilisation de l’objection </a:t>
            </a:r>
            <a:r>
              <a:rPr lang="fr-FR" sz="1800" b="1" i="1" dirty="0">
                <a:effectLst/>
                <a:latin typeface="LiberationSerif"/>
              </a:rPr>
              <a:t>ad hominem </a:t>
            </a:r>
            <a:r>
              <a:rPr lang="fr-FR" sz="1800" b="1" dirty="0">
                <a:effectLst/>
                <a:latin typeface="LiberationSerif"/>
              </a:rPr>
              <a:t>se teinte, bien souvent, de nuances plus conflictuelles</a:t>
            </a:r>
            <a:r>
              <a:rPr lang="fr-FR" sz="1800" dirty="0">
                <a:effectLst/>
                <a:latin typeface="LiberationSerif"/>
              </a:rPr>
              <a:t>. Notre interlocuteur est alors un adversaire. Mettre en </a:t>
            </a:r>
            <a:r>
              <a:rPr lang="fr-FR" sz="1800" dirty="0" err="1">
                <a:effectLst/>
                <a:latin typeface="LiberationSerif"/>
              </a:rPr>
              <a:t>évidence</a:t>
            </a:r>
            <a:r>
              <a:rPr lang="fr-FR" sz="1800" dirty="0">
                <a:effectLst/>
                <a:latin typeface="LiberationSerif"/>
              </a:rPr>
              <a:t> une </a:t>
            </a:r>
            <a:r>
              <a:rPr lang="fr-FR" sz="1800" dirty="0" err="1">
                <a:effectLst/>
                <a:latin typeface="LiberationSerif"/>
              </a:rPr>
              <a:t>incohérence</a:t>
            </a:r>
            <a:r>
              <a:rPr lang="fr-FR" sz="1800" dirty="0">
                <a:effectLst/>
                <a:latin typeface="LiberationSerif"/>
              </a:rPr>
              <a:t> de sa part n’aura pas seulement pour </a:t>
            </a:r>
            <a:r>
              <a:rPr lang="fr-FR" sz="1800" dirty="0" err="1">
                <a:effectLst/>
                <a:latin typeface="LiberationSerif"/>
              </a:rPr>
              <a:t>conséquence</a:t>
            </a:r>
            <a:r>
              <a:rPr lang="fr-FR" sz="1800" dirty="0">
                <a:effectLst/>
                <a:latin typeface="LiberationSerif"/>
              </a:rPr>
              <a:t> de fissurer sa ligne argumentative. Cela participera aussi à saper la confiance que les auditeurs placent en lui. </a:t>
            </a:r>
            <a:endParaRPr lang="fr-FR" dirty="0">
              <a:effectLst/>
            </a:endParaRPr>
          </a:p>
          <a:p>
            <a:endParaRPr lang="fr-FR" dirty="0"/>
          </a:p>
        </p:txBody>
      </p:sp>
    </p:spTree>
    <p:extLst>
      <p:ext uri="{BB962C8B-B14F-4D97-AF65-F5344CB8AC3E}">
        <p14:creationId xmlns:p14="http://schemas.microsoft.com/office/powerpoint/2010/main" val="4177902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163B6-265E-4047-2C3F-1F87B4F207A6}"/>
              </a:ext>
            </a:extLst>
          </p:cNvPr>
          <p:cNvSpPr>
            <a:spLocks noGrp="1"/>
          </p:cNvSpPr>
          <p:nvPr>
            <p:ph type="title"/>
          </p:nvPr>
        </p:nvSpPr>
        <p:spPr/>
        <p:txBody>
          <a:bodyPr/>
          <a:lstStyle/>
          <a:p>
            <a:r>
              <a:rPr lang="fr-FR" sz="3600" b="1" dirty="0">
                <a:effectLst/>
                <a:latin typeface="LiberationSerif"/>
              </a:rPr>
              <a:t>ÉTUDE DE CAS</a:t>
            </a:r>
            <a:endParaRPr lang="fr-FR" b="1" dirty="0"/>
          </a:p>
        </p:txBody>
      </p:sp>
      <p:sp>
        <p:nvSpPr>
          <p:cNvPr id="3" name="Espace réservé du contenu 2">
            <a:extLst>
              <a:ext uri="{FF2B5EF4-FFF2-40B4-BE49-F238E27FC236}">
                <a16:creationId xmlns:a16="http://schemas.microsoft.com/office/drawing/2014/main" id="{0A59FCB4-44BE-518D-EA0E-735FE3E8EBBE}"/>
              </a:ext>
            </a:extLst>
          </p:cNvPr>
          <p:cNvSpPr>
            <a:spLocks noGrp="1"/>
          </p:cNvSpPr>
          <p:nvPr>
            <p:ph idx="1"/>
          </p:nvPr>
        </p:nvSpPr>
        <p:spPr>
          <a:xfrm>
            <a:off x="1463040" y="1497330"/>
            <a:ext cx="10641330" cy="5166360"/>
          </a:xfrm>
        </p:spPr>
        <p:txBody>
          <a:bodyPr>
            <a:normAutofit/>
          </a:bodyPr>
          <a:lstStyle/>
          <a:p>
            <a:r>
              <a:rPr lang="fr-FR" sz="1800" dirty="0">
                <a:effectLst/>
                <a:latin typeface="LiberationSerif"/>
              </a:rPr>
              <a:t>Lors d’un </a:t>
            </a:r>
            <a:r>
              <a:rPr lang="fr-FR" sz="1800" dirty="0" err="1">
                <a:effectLst/>
                <a:latin typeface="LiberationSerif"/>
              </a:rPr>
              <a:t>dîner</a:t>
            </a:r>
            <a:r>
              <a:rPr lang="fr-FR" sz="1800" dirty="0">
                <a:effectLst/>
                <a:latin typeface="LiberationSerif"/>
              </a:rPr>
              <a:t> chez des amis, </a:t>
            </a:r>
            <a:r>
              <a:rPr lang="fr-FR" sz="1800" b="1" dirty="0">
                <a:effectLst/>
                <a:latin typeface="LiberationSerif"/>
              </a:rPr>
              <a:t>mon voisin de table m’explique que tous les citoyens devraient faire des efforts drastiques pour limiter leur empreinte carbone</a:t>
            </a:r>
            <a:r>
              <a:rPr lang="fr-FR" sz="1800" dirty="0">
                <a:effectLst/>
                <a:latin typeface="LiberationSerif"/>
              </a:rPr>
              <a:t>.</a:t>
            </a:r>
          </a:p>
          <a:p>
            <a:r>
              <a:rPr lang="fr-FR" sz="1800" dirty="0">
                <a:effectLst/>
                <a:latin typeface="LiberationSerif"/>
              </a:rPr>
              <a:t> </a:t>
            </a:r>
            <a:r>
              <a:rPr lang="fr-FR" sz="1800" dirty="0" err="1">
                <a:effectLst/>
                <a:latin typeface="LiberationSerif"/>
              </a:rPr>
              <a:t>Lui-même</a:t>
            </a:r>
            <a:r>
              <a:rPr lang="fr-FR" sz="1800" dirty="0">
                <a:effectLst/>
                <a:latin typeface="LiberationSerif"/>
              </a:rPr>
              <a:t> m’annonce qu’il va au travail à </a:t>
            </a:r>
            <a:r>
              <a:rPr lang="fr-FR" sz="1800" dirty="0" err="1">
                <a:effectLst/>
                <a:latin typeface="LiberationSerif"/>
              </a:rPr>
              <a:t>vélo</a:t>
            </a:r>
            <a:r>
              <a:rPr lang="fr-FR" sz="1800" dirty="0">
                <a:effectLst/>
                <a:latin typeface="LiberationSerif"/>
              </a:rPr>
              <a:t>, n’allume presque plus ses radiateurs et a adopté une alimentation </a:t>
            </a:r>
            <a:r>
              <a:rPr lang="fr-FR" sz="1800" dirty="0" err="1">
                <a:effectLst/>
                <a:latin typeface="LiberationSerif"/>
              </a:rPr>
              <a:t>végétalienne</a:t>
            </a:r>
            <a:r>
              <a:rPr lang="fr-FR" sz="1800" dirty="0">
                <a:effectLst/>
                <a:latin typeface="LiberationSerif"/>
              </a:rPr>
              <a:t>. Face à mon assiette, dans laquelle </a:t>
            </a:r>
            <a:r>
              <a:rPr lang="fr-FR" sz="1800" dirty="0" err="1">
                <a:effectLst/>
                <a:latin typeface="LiberationSerif"/>
              </a:rPr>
              <a:t>trône</a:t>
            </a:r>
            <a:r>
              <a:rPr lang="fr-FR" sz="1800" dirty="0">
                <a:effectLst/>
                <a:latin typeface="LiberationSerif"/>
              </a:rPr>
              <a:t> une magistrale </a:t>
            </a:r>
            <a:r>
              <a:rPr lang="fr-FR" sz="1800" dirty="0" err="1">
                <a:effectLst/>
                <a:latin typeface="LiberationSerif"/>
              </a:rPr>
              <a:t>pièce</a:t>
            </a:r>
            <a:r>
              <a:rPr lang="fr-FR" sz="1800" dirty="0">
                <a:effectLst/>
                <a:latin typeface="LiberationSerif"/>
              </a:rPr>
              <a:t> de bœuf, je ressens un </a:t>
            </a:r>
            <a:r>
              <a:rPr lang="fr-FR" sz="1800" dirty="0" err="1">
                <a:effectLst/>
                <a:latin typeface="LiberationSerif"/>
              </a:rPr>
              <a:t>élan</a:t>
            </a:r>
            <a:r>
              <a:rPr lang="fr-FR" sz="1800" dirty="0">
                <a:effectLst/>
                <a:latin typeface="LiberationSerif"/>
              </a:rPr>
              <a:t> de </a:t>
            </a:r>
            <a:r>
              <a:rPr lang="fr-FR" sz="1800" dirty="0" err="1">
                <a:effectLst/>
                <a:latin typeface="LiberationSerif"/>
              </a:rPr>
              <a:t>culpabilite</a:t>
            </a:r>
            <a:r>
              <a:rPr lang="fr-FR" sz="1800" dirty="0">
                <a:effectLst/>
                <a:latin typeface="LiberationSerif"/>
              </a:rPr>
              <a:t>́. Mon interlocuteur ajoute que, bien </a:t>
            </a:r>
            <a:r>
              <a:rPr lang="fr-FR" sz="1800" dirty="0" err="1">
                <a:effectLst/>
                <a:latin typeface="LiberationSerif"/>
              </a:rPr>
              <a:t>sûr</a:t>
            </a:r>
            <a:r>
              <a:rPr lang="fr-FR" sz="1800" dirty="0">
                <a:effectLst/>
                <a:latin typeface="LiberationSerif"/>
              </a:rPr>
              <a:t>, la seule exception, c’est l’avion. Lui continue de faire deux beaux voyages par an. Mais bon, il travaille beaucoup, a aussi le droit de se </a:t>
            </a:r>
            <a:r>
              <a:rPr lang="fr-FR" sz="1800" dirty="0" err="1">
                <a:effectLst/>
                <a:latin typeface="LiberationSerif"/>
              </a:rPr>
              <a:t>détendre</a:t>
            </a:r>
            <a:r>
              <a:rPr lang="fr-FR" sz="1800" dirty="0">
                <a:effectLst/>
                <a:latin typeface="LiberationSerif"/>
              </a:rPr>
              <a:t>, et puis on ne peut pas non plus interdire aux gens de </a:t>
            </a:r>
            <a:r>
              <a:rPr lang="fr-FR" sz="1800" dirty="0" err="1">
                <a:effectLst/>
                <a:latin typeface="LiberationSerif"/>
              </a:rPr>
              <a:t>découvrir</a:t>
            </a:r>
            <a:r>
              <a:rPr lang="fr-FR" sz="1800" dirty="0">
                <a:effectLst/>
                <a:latin typeface="LiberationSerif"/>
              </a:rPr>
              <a:t> le monde. </a:t>
            </a:r>
          </a:p>
          <a:p>
            <a:r>
              <a:rPr lang="fr-FR" sz="1800" dirty="0">
                <a:effectLst/>
                <a:latin typeface="LiberationSerif"/>
              </a:rPr>
              <a:t>Je lui </a:t>
            </a:r>
            <a:r>
              <a:rPr lang="fr-FR" sz="1800" dirty="0" err="1">
                <a:effectLst/>
                <a:latin typeface="LiberationSerif"/>
              </a:rPr>
              <a:t>réponds</a:t>
            </a:r>
            <a:r>
              <a:rPr lang="fr-FR" sz="1800" dirty="0">
                <a:effectLst/>
                <a:latin typeface="LiberationSerif"/>
              </a:rPr>
              <a:t> que tous ces arguments sont parfaitement </a:t>
            </a:r>
            <a:r>
              <a:rPr lang="fr-FR" sz="1800" dirty="0" err="1">
                <a:effectLst/>
                <a:latin typeface="LiberationSerif"/>
              </a:rPr>
              <a:t>compréhensibles</a:t>
            </a:r>
            <a:r>
              <a:rPr lang="fr-FR" sz="1800" dirty="0">
                <a:effectLst/>
                <a:latin typeface="LiberationSerif"/>
              </a:rPr>
              <a:t>. Mais qu’avec quatre trajets en avion chaque </a:t>
            </a:r>
            <a:r>
              <a:rPr lang="fr-FR" sz="1800" dirty="0" err="1">
                <a:effectLst/>
                <a:latin typeface="LiberationSerif"/>
              </a:rPr>
              <a:t>année</a:t>
            </a:r>
            <a:r>
              <a:rPr lang="fr-FR" sz="1800" dirty="0">
                <a:effectLst/>
                <a:latin typeface="LiberationSerif"/>
              </a:rPr>
              <a:t>, il </a:t>
            </a:r>
            <a:r>
              <a:rPr lang="fr-FR" sz="1800" dirty="0" err="1">
                <a:effectLst/>
                <a:latin typeface="LiberationSerif"/>
              </a:rPr>
              <a:t>émet</a:t>
            </a:r>
            <a:r>
              <a:rPr lang="fr-FR" sz="1800" dirty="0">
                <a:effectLst/>
                <a:latin typeface="LiberationSerif"/>
              </a:rPr>
              <a:t> </a:t>
            </a:r>
            <a:r>
              <a:rPr lang="fr-FR" sz="1800" dirty="0" err="1">
                <a:effectLst/>
                <a:latin typeface="LiberationSerif"/>
              </a:rPr>
              <a:t>déja</a:t>
            </a:r>
            <a:r>
              <a:rPr lang="fr-FR" sz="1800" dirty="0">
                <a:effectLst/>
                <a:latin typeface="LiberationSerif"/>
              </a:rPr>
              <a:t>̀ plus de carbone que 90 % des Terriens. Je ne conteste aucunement son envie de voyager. En revanche, je souligne qu’elle me semble difficilement compatible avec de grandes </a:t>
            </a:r>
            <a:r>
              <a:rPr lang="fr-FR" sz="1800" dirty="0" err="1">
                <a:effectLst/>
                <a:latin typeface="LiberationSerif"/>
              </a:rPr>
              <a:t>leçons</a:t>
            </a:r>
            <a:r>
              <a:rPr lang="fr-FR" sz="1800" dirty="0">
                <a:effectLst/>
                <a:latin typeface="LiberationSerif"/>
              </a:rPr>
              <a:t> sur l’</a:t>
            </a:r>
            <a:r>
              <a:rPr lang="fr-FR" sz="1800" dirty="0" err="1">
                <a:effectLst/>
                <a:latin typeface="LiberationSerif"/>
              </a:rPr>
              <a:t>écologie</a:t>
            </a:r>
            <a:r>
              <a:rPr lang="fr-FR" sz="1800" dirty="0">
                <a:effectLst/>
                <a:latin typeface="LiberationSerif"/>
              </a:rPr>
              <a:t>. Mon interlocuteur bredouille quelques paroles </a:t>
            </a:r>
            <a:r>
              <a:rPr lang="fr-FR" sz="1800" dirty="0" err="1">
                <a:effectLst/>
                <a:latin typeface="LiberationSerif"/>
              </a:rPr>
              <a:t>inarticulées</a:t>
            </a:r>
            <a:r>
              <a:rPr lang="fr-FR" sz="1800" dirty="0">
                <a:effectLst/>
                <a:latin typeface="LiberationSerif"/>
              </a:rPr>
              <a:t>... et replonge dans son assiette de </a:t>
            </a:r>
            <a:r>
              <a:rPr lang="fr-FR" sz="1800" dirty="0" err="1">
                <a:effectLst/>
                <a:latin typeface="LiberationSerif"/>
              </a:rPr>
              <a:t>crudités</a:t>
            </a:r>
            <a:r>
              <a:rPr lang="fr-FR" sz="1800" dirty="0">
                <a:effectLst/>
                <a:latin typeface="LiberationSerif"/>
              </a:rPr>
              <a:t>. </a:t>
            </a:r>
          </a:p>
          <a:p>
            <a:r>
              <a:rPr lang="fr-FR" sz="1800" dirty="0">
                <a:effectLst/>
                <a:latin typeface="LiberationSerif"/>
              </a:rPr>
              <a:t>DÉCRYPTAGE : </a:t>
            </a:r>
            <a:r>
              <a:rPr lang="fr-FR" sz="1800" b="1" dirty="0">
                <a:effectLst/>
                <a:latin typeface="LiberationSerif"/>
              </a:rPr>
              <a:t>Nous avons </a:t>
            </a:r>
            <a:r>
              <a:rPr lang="fr-FR" sz="1800" b="1" dirty="0" err="1">
                <a:effectLst/>
                <a:latin typeface="LiberationSerif"/>
              </a:rPr>
              <a:t>souleve</a:t>
            </a:r>
            <a:r>
              <a:rPr lang="fr-FR" sz="1800" b="1" dirty="0">
                <a:effectLst/>
                <a:latin typeface="LiberationSerif"/>
              </a:rPr>
              <a:t>́ une objection </a:t>
            </a:r>
            <a:r>
              <a:rPr lang="fr-FR" sz="1800" b="1" i="1" dirty="0">
                <a:effectLst/>
                <a:latin typeface="LiberationSerif"/>
              </a:rPr>
              <a:t>ad hominem </a:t>
            </a:r>
            <a:r>
              <a:rPr lang="fr-FR" sz="1800" b="1" dirty="0">
                <a:effectLst/>
                <a:latin typeface="LiberationSerif"/>
              </a:rPr>
              <a:t>interne en contexte </a:t>
            </a:r>
            <a:r>
              <a:rPr lang="fr-FR" sz="1800" b="1" dirty="0" err="1">
                <a:effectLst/>
                <a:latin typeface="LiberationSerif"/>
              </a:rPr>
              <a:t>délibératif</a:t>
            </a:r>
            <a:r>
              <a:rPr lang="fr-FR" sz="1800" b="1" dirty="0">
                <a:effectLst/>
                <a:latin typeface="LiberationSerif"/>
              </a:rPr>
              <a:t>, puisque nous nous sommes </a:t>
            </a:r>
            <a:r>
              <a:rPr lang="fr-FR" sz="1800" b="1" dirty="0" err="1">
                <a:effectLst/>
                <a:latin typeface="LiberationSerif"/>
              </a:rPr>
              <a:t>contentés</a:t>
            </a:r>
            <a:r>
              <a:rPr lang="fr-FR" sz="1800" b="1" dirty="0">
                <a:effectLst/>
                <a:latin typeface="LiberationSerif"/>
              </a:rPr>
              <a:t> de pointer une contradiction au sein </a:t>
            </a:r>
            <a:r>
              <a:rPr lang="fr-FR" sz="1800" b="1" dirty="0" err="1">
                <a:effectLst/>
                <a:latin typeface="LiberationSerif"/>
              </a:rPr>
              <a:t>même</a:t>
            </a:r>
            <a:r>
              <a:rPr lang="fr-FR" sz="1800" b="1" dirty="0">
                <a:effectLst/>
                <a:latin typeface="LiberationSerif"/>
              </a:rPr>
              <a:t> du discours de notre interlo</a:t>
            </a:r>
            <a:r>
              <a:rPr lang="fr-FR" sz="1800" dirty="0">
                <a:effectLst/>
                <a:latin typeface="LiberationSerif"/>
              </a:rPr>
              <a:t>cuteur. Pris de court, celui-ci s’est retrouvé fauché en plein </a:t>
            </a:r>
            <a:r>
              <a:rPr lang="fr-FR" sz="1800" dirty="0" err="1">
                <a:effectLst/>
                <a:latin typeface="LiberationSerif"/>
              </a:rPr>
              <a:t>élan</a:t>
            </a:r>
            <a:r>
              <a:rPr lang="fr-FR" sz="1800" dirty="0">
                <a:effectLst/>
                <a:latin typeface="LiberationSerif"/>
              </a:rPr>
              <a:t>. Un exemple </a:t>
            </a:r>
            <a:r>
              <a:rPr lang="fr-FR" sz="1800" dirty="0" err="1">
                <a:effectLst/>
                <a:latin typeface="LiberationSerif"/>
              </a:rPr>
              <a:t>éloquent</a:t>
            </a:r>
            <a:r>
              <a:rPr lang="fr-FR" sz="1800" dirty="0">
                <a:effectLst/>
                <a:latin typeface="LiberationSerif"/>
              </a:rPr>
              <a:t>, qui devrait nous inciter à faire attention : lorsque nous argumentons, la </a:t>
            </a:r>
            <a:r>
              <a:rPr lang="fr-FR" sz="1800" dirty="0" err="1">
                <a:effectLst/>
                <a:latin typeface="LiberationSerif"/>
              </a:rPr>
              <a:t>cohérence</a:t>
            </a:r>
            <a:r>
              <a:rPr lang="fr-FR" sz="1800" dirty="0">
                <a:effectLst/>
                <a:latin typeface="LiberationSerif"/>
              </a:rPr>
              <a:t> de notre ligne ne saurait souffrir la moindre fissure. </a:t>
            </a:r>
            <a:endParaRPr lang="fr-FR" dirty="0">
              <a:effectLst/>
            </a:endParaRPr>
          </a:p>
          <a:p>
            <a:endParaRPr lang="fr-FR" dirty="0">
              <a:effectLst/>
            </a:endParaRPr>
          </a:p>
          <a:p>
            <a:endParaRPr lang="fr-FR" dirty="0"/>
          </a:p>
        </p:txBody>
      </p:sp>
    </p:spTree>
    <p:extLst>
      <p:ext uri="{BB962C8B-B14F-4D97-AF65-F5344CB8AC3E}">
        <p14:creationId xmlns:p14="http://schemas.microsoft.com/office/powerpoint/2010/main" val="200896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C9CD3-6B7F-DAF6-DA49-03121FB13263}"/>
              </a:ext>
            </a:extLst>
          </p:cNvPr>
          <p:cNvSpPr>
            <a:spLocks noGrp="1"/>
          </p:cNvSpPr>
          <p:nvPr>
            <p:ph type="title"/>
          </p:nvPr>
        </p:nvSpPr>
        <p:spPr>
          <a:xfrm>
            <a:off x="1793667" y="0"/>
            <a:ext cx="8911687" cy="1280890"/>
          </a:xfrm>
        </p:spPr>
        <p:txBody>
          <a:bodyPr/>
          <a:lstStyle/>
          <a:p>
            <a:r>
              <a:rPr lang="fr-FR" b="1" dirty="0">
                <a:latin typeface="LiberationSerif"/>
              </a:rPr>
              <a:t>Pourquoi s’</a:t>
            </a:r>
            <a:r>
              <a:rPr lang="fr-FR" b="1" dirty="0" err="1">
                <a:latin typeface="LiberationSerif"/>
              </a:rPr>
              <a:t>intéresser</a:t>
            </a:r>
            <a:r>
              <a:rPr lang="fr-FR" b="1" dirty="0">
                <a:latin typeface="LiberationSerif"/>
              </a:rPr>
              <a:t> aux controverses avec les </a:t>
            </a:r>
            <a:r>
              <a:rPr lang="fr-FR" b="1" dirty="0" err="1">
                <a:latin typeface="LiberationSerif"/>
              </a:rPr>
              <a:t>ingénieur.e.s</a:t>
            </a:r>
            <a:r>
              <a:rPr lang="fr-FR" b="1" dirty="0">
                <a:latin typeface="LiberationSerif"/>
              </a:rPr>
              <a:t> ? </a:t>
            </a:r>
          </a:p>
        </p:txBody>
      </p:sp>
      <p:sp>
        <p:nvSpPr>
          <p:cNvPr id="3" name="Espace réservé du contenu 2">
            <a:extLst>
              <a:ext uri="{FF2B5EF4-FFF2-40B4-BE49-F238E27FC236}">
                <a16:creationId xmlns:a16="http://schemas.microsoft.com/office/drawing/2014/main" id="{89845CAE-047D-21D8-7F3C-39364A1F8CF6}"/>
              </a:ext>
            </a:extLst>
          </p:cNvPr>
          <p:cNvSpPr>
            <a:spLocks noGrp="1"/>
          </p:cNvSpPr>
          <p:nvPr>
            <p:ph idx="1"/>
          </p:nvPr>
        </p:nvSpPr>
        <p:spPr>
          <a:xfrm>
            <a:off x="937260" y="1280890"/>
            <a:ext cx="11254740" cy="5577110"/>
          </a:xfrm>
        </p:spPr>
        <p:txBody>
          <a:bodyPr>
            <a:normAutofit/>
          </a:bodyPr>
          <a:lstStyle/>
          <a:p>
            <a:pPr algn="just"/>
            <a:r>
              <a:rPr lang="fr-FR" sz="1800" dirty="0">
                <a:effectLst/>
                <a:latin typeface="Helvetica" pitchFamily="2" charset="0"/>
              </a:rPr>
              <a:t>D’abord pour former des </a:t>
            </a:r>
            <a:r>
              <a:rPr lang="fr-FR" sz="1800" dirty="0" err="1">
                <a:effectLst/>
                <a:latin typeface="Helvetica" pitchFamily="2" charset="0"/>
              </a:rPr>
              <a:t>ingénieurs</a:t>
            </a:r>
            <a:r>
              <a:rPr lang="fr-FR" sz="1800" dirty="0">
                <a:effectLst/>
                <a:latin typeface="Helvetica" pitchFamily="2" charset="0"/>
              </a:rPr>
              <a:t> et des managers qui auront des </a:t>
            </a:r>
            <a:r>
              <a:rPr lang="fr-FR" sz="1800" b="1" dirty="0" err="1">
                <a:effectLst/>
                <a:latin typeface="Helvetica" pitchFamily="2" charset="0"/>
              </a:rPr>
              <a:t>responsabilités</a:t>
            </a:r>
            <a:r>
              <a:rPr lang="fr-FR" sz="1800" b="1" dirty="0">
                <a:effectLst/>
                <a:latin typeface="Helvetica" pitchFamily="2" charset="0"/>
              </a:rPr>
              <a:t> </a:t>
            </a:r>
            <a:r>
              <a:rPr lang="fr-FR" sz="1800" dirty="0">
                <a:effectLst/>
                <a:latin typeface="Helvetica" pitchFamily="2" charset="0"/>
              </a:rPr>
              <a:t>dans leur vie professionnelle. Ils seront </a:t>
            </a:r>
            <a:r>
              <a:rPr lang="fr-FR" sz="1800" dirty="0" err="1">
                <a:effectLst/>
                <a:latin typeface="Helvetica" pitchFamily="2" charset="0"/>
              </a:rPr>
              <a:t>confrontés</a:t>
            </a:r>
            <a:r>
              <a:rPr lang="fr-FR" sz="1800" dirty="0">
                <a:effectLst/>
                <a:latin typeface="Helvetica" pitchFamily="2" charset="0"/>
              </a:rPr>
              <a:t> à l’expression d’arguments (pas seulement les leurs) et à la </a:t>
            </a:r>
            <a:r>
              <a:rPr lang="fr-FR" sz="1800" b="1" dirty="0">
                <a:effectLst/>
                <a:latin typeface="Helvetica" pitchFamily="2" charset="0"/>
              </a:rPr>
              <a:t>prise de </a:t>
            </a:r>
            <a:r>
              <a:rPr lang="fr-FR" sz="1800" b="1" dirty="0" err="1">
                <a:effectLst/>
                <a:latin typeface="Helvetica" pitchFamily="2" charset="0"/>
              </a:rPr>
              <a:t>décision</a:t>
            </a:r>
            <a:r>
              <a:rPr lang="fr-FR" sz="1800" b="1" dirty="0">
                <a:effectLst/>
                <a:latin typeface="Helvetica" pitchFamily="2" charset="0"/>
              </a:rPr>
              <a:t> </a:t>
            </a:r>
            <a:r>
              <a:rPr lang="fr-FR" sz="1800" dirty="0">
                <a:effectLst/>
                <a:latin typeface="Helvetica" pitchFamily="2" charset="0"/>
              </a:rPr>
              <a:t>dans des situations qui pourront </a:t>
            </a:r>
            <a:r>
              <a:rPr lang="fr-FR" sz="1800" dirty="0" err="1">
                <a:effectLst/>
                <a:latin typeface="Helvetica" pitchFamily="2" charset="0"/>
              </a:rPr>
              <a:t>être</a:t>
            </a:r>
            <a:r>
              <a:rPr lang="fr-FR" sz="1800" dirty="0">
                <a:effectLst/>
                <a:latin typeface="Helvetica" pitchFamily="2" charset="0"/>
              </a:rPr>
              <a:t> plus ou moins </a:t>
            </a:r>
            <a:r>
              <a:rPr lang="fr-FR" sz="1800" dirty="0" err="1">
                <a:effectLst/>
                <a:latin typeface="Helvetica" pitchFamily="2" charset="0"/>
              </a:rPr>
              <a:t>controversées</a:t>
            </a:r>
            <a:r>
              <a:rPr lang="fr-FR" sz="1800" dirty="0">
                <a:effectLst/>
                <a:latin typeface="Helvetica" pitchFamily="2" charset="0"/>
              </a:rPr>
              <a:t>. Il est donc important de travailler sur le </a:t>
            </a:r>
            <a:r>
              <a:rPr lang="fr-FR" sz="1800" dirty="0" err="1">
                <a:effectLst/>
                <a:latin typeface="Helvetica" pitchFamily="2" charset="0"/>
              </a:rPr>
              <a:t>développement</a:t>
            </a:r>
            <a:r>
              <a:rPr lang="fr-FR" sz="1800" dirty="0">
                <a:effectLst/>
                <a:latin typeface="Helvetica" pitchFamily="2" charset="0"/>
              </a:rPr>
              <a:t> de </a:t>
            </a:r>
            <a:r>
              <a:rPr lang="fr-FR" sz="1800" dirty="0" err="1">
                <a:effectLst/>
                <a:latin typeface="Helvetica" pitchFamily="2" charset="0"/>
              </a:rPr>
              <a:t>compétences</a:t>
            </a:r>
            <a:r>
              <a:rPr lang="fr-FR" sz="1800" dirty="0">
                <a:effectLst/>
                <a:latin typeface="Helvetica" pitchFamily="2" charset="0"/>
              </a:rPr>
              <a:t> </a:t>
            </a:r>
            <a:r>
              <a:rPr lang="fr-FR" sz="1800" dirty="0" err="1">
                <a:effectLst/>
                <a:latin typeface="Helvetica" pitchFamily="2" charset="0"/>
              </a:rPr>
              <a:t>spécifiques</a:t>
            </a:r>
            <a:r>
              <a:rPr lang="fr-FR" sz="1800" dirty="0">
                <a:effectLst/>
                <a:latin typeface="Helvetica" pitchFamily="2" charset="0"/>
              </a:rPr>
              <a:t> dans le curricula des </a:t>
            </a:r>
            <a:r>
              <a:rPr lang="fr-FR" sz="1800" dirty="0" err="1">
                <a:effectLst/>
                <a:latin typeface="Helvetica" pitchFamily="2" charset="0"/>
              </a:rPr>
              <a:t>étudiants</a:t>
            </a:r>
            <a:r>
              <a:rPr lang="fr-FR" sz="1800" dirty="0">
                <a:effectLst/>
                <a:latin typeface="Helvetica" pitchFamily="2" charset="0"/>
              </a:rPr>
              <a:t>. </a:t>
            </a:r>
          </a:p>
          <a:p>
            <a:pPr algn="just"/>
            <a:endParaRPr lang="fr-FR" sz="1800" dirty="0">
              <a:effectLst/>
              <a:latin typeface="Helvetica" pitchFamily="2" charset="0"/>
            </a:endParaRPr>
          </a:p>
          <a:p>
            <a:pPr algn="just"/>
            <a:r>
              <a:rPr lang="fr-FR" sz="1800" dirty="0">
                <a:effectLst/>
                <a:latin typeface="Helvetica" pitchFamily="2" charset="0"/>
              </a:rPr>
              <a:t>Ensuite </a:t>
            </a:r>
            <a:r>
              <a:rPr lang="fr-FR" sz="1800" b="1" dirty="0">
                <a:effectLst/>
                <a:latin typeface="Helvetica" pitchFamily="2" charset="0"/>
              </a:rPr>
              <a:t>le contexte de </a:t>
            </a:r>
            <a:r>
              <a:rPr lang="fr-FR" sz="1800" b="1" dirty="0" err="1">
                <a:effectLst/>
                <a:latin typeface="Helvetica" pitchFamily="2" charset="0"/>
              </a:rPr>
              <a:t>décision</a:t>
            </a:r>
            <a:r>
              <a:rPr lang="fr-FR" sz="1800" b="1" dirty="0">
                <a:effectLst/>
                <a:latin typeface="Helvetica" pitchFamily="2" charset="0"/>
              </a:rPr>
              <a:t> </a:t>
            </a:r>
            <a:r>
              <a:rPr lang="fr-FR" sz="1800" b="1" dirty="0" err="1">
                <a:effectLst/>
                <a:latin typeface="Helvetica" pitchFamily="2" charset="0"/>
              </a:rPr>
              <a:t>évolue</a:t>
            </a:r>
            <a:r>
              <a:rPr lang="fr-FR" sz="1800" b="1" dirty="0">
                <a:effectLst/>
                <a:latin typeface="Helvetica" pitchFamily="2" charset="0"/>
              </a:rPr>
              <a:t> vers des situations de plus en plus </a:t>
            </a:r>
            <a:r>
              <a:rPr lang="fr-FR" sz="1800" b="1" dirty="0" err="1">
                <a:effectLst/>
                <a:latin typeface="Helvetica" pitchFamily="2" charset="0"/>
              </a:rPr>
              <a:t>controversées</a:t>
            </a:r>
            <a:r>
              <a:rPr lang="fr-FR" sz="1800" b="1" dirty="0">
                <a:effectLst/>
                <a:latin typeface="Helvetica" pitchFamily="2" charset="0"/>
              </a:rPr>
              <a:t>. </a:t>
            </a:r>
            <a:r>
              <a:rPr lang="fr-FR" sz="1800" dirty="0">
                <a:effectLst/>
                <a:latin typeface="Helvetica" pitchFamily="2" charset="0"/>
              </a:rPr>
              <a:t>La guerre en Ukraine et ses </a:t>
            </a:r>
            <a:r>
              <a:rPr lang="fr-FR" sz="1800" dirty="0" err="1">
                <a:effectLst/>
                <a:latin typeface="Helvetica" pitchFamily="2" charset="0"/>
              </a:rPr>
              <a:t>conséquences</a:t>
            </a:r>
            <a:r>
              <a:rPr lang="fr-FR" sz="1800" dirty="0">
                <a:effectLst/>
                <a:latin typeface="Helvetica" pitchFamily="2" charset="0"/>
              </a:rPr>
              <a:t> en sont un exemple, tout autant que la transition </a:t>
            </a:r>
            <a:r>
              <a:rPr lang="fr-FR" sz="1800" dirty="0" err="1">
                <a:effectLst/>
                <a:latin typeface="Helvetica" pitchFamily="2" charset="0"/>
              </a:rPr>
              <a:t>écologique</a:t>
            </a:r>
            <a:r>
              <a:rPr lang="fr-FR" sz="1800" dirty="0">
                <a:effectLst/>
                <a:latin typeface="Helvetica" pitchFamily="2" charset="0"/>
              </a:rPr>
              <a:t>, sociale et </a:t>
            </a:r>
            <a:r>
              <a:rPr lang="fr-FR" sz="1800" dirty="0" err="1">
                <a:effectLst/>
                <a:latin typeface="Helvetica" pitchFamily="2" charset="0"/>
              </a:rPr>
              <a:t>sociétale</a:t>
            </a:r>
            <a:r>
              <a:rPr lang="fr-FR" sz="1800" dirty="0">
                <a:effectLst/>
                <a:latin typeface="Helvetica" pitchFamily="2" charset="0"/>
              </a:rPr>
              <a:t>. Les choix </a:t>
            </a:r>
            <a:r>
              <a:rPr lang="fr-FR" sz="1800" dirty="0" err="1">
                <a:effectLst/>
                <a:latin typeface="Helvetica" pitchFamily="2" charset="0"/>
              </a:rPr>
              <a:t>managériaux</a:t>
            </a:r>
            <a:r>
              <a:rPr lang="fr-FR" sz="1800" dirty="0">
                <a:effectLst/>
                <a:latin typeface="Helvetica" pitchFamily="2" charset="0"/>
              </a:rPr>
              <a:t> et technologiques sont pris dans des enjeux plus larges, « </a:t>
            </a:r>
            <a:r>
              <a:rPr lang="fr-FR" sz="1800" dirty="0" err="1">
                <a:effectLst/>
                <a:latin typeface="Helvetica" pitchFamily="2" charset="0"/>
              </a:rPr>
              <a:t>controversés</a:t>
            </a:r>
            <a:r>
              <a:rPr lang="fr-FR" sz="1800" dirty="0">
                <a:effectLst/>
                <a:latin typeface="Helvetica" pitchFamily="2" charset="0"/>
              </a:rPr>
              <a:t> » : nous devons comprendre ce que cela signifie et ce que nous pouvons mettre en place pour y faire face. </a:t>
            </a:r>
          </a:p>
          <a:p>
            <a:pPr algn="just"/>
            <a:endParaRPr lang="fr-FR" sz="1800" dirty="0">
              <a:effectLst/>
              <a:latin typeface="Helvetica" pitchFamily="2" charset="0"/>
            </a:endParaRPr>
          </a:p>
          <a:p>
            <a:pPr algn="just"/>
            <a:r>
              <a:rPr lang="fr-FR" dirty="0">
                <a:latin typeface="Helvetica" pitchFamily="2" charset="0"/>
              </a:rPr>
              <a:t>Par ailleurs, </a:t>
            </a:r>
            <a:r>
              <a:rPr lang="fr-FR" sz="1800" dirty="0">
                <a:effectLst/>
                <a:latin typeface="Helvetica" pitchFamily="2" charset="0"/>
              </a:rPr>
              <a:t>être capable </a:t>
            </a:r>
            <a:r>
              <a:rPr lang="fr-FR" sz="1800" b="1" dirty="0">
                <a:effectLst/>
                <a:latin typeface="Helvetica" pitchFamily="2" charset="0"/>
              </a:rPr>
              <a:t>d’adopter un « regard sociotechnique » </a:t>
            </a:r>
            <a:r>
              <a:rPr lang="fr-FR" sz="1800" dirty="0">
                <a:effectLst/>
                <a:latin typeface="Helvetica" pitchFamily="2" charset="0"/>
              </a:rPr>
              <a:t>sur les choses et sur les métiers de l’ingénierie devient central pour arrêter de les considérer comme des objets neutres. </a:t>
            </a:r>
          </a:p>
          <a:p>
            <a:pPr algn="just"/>
            <a:endParaRPr lang="fr-FR" sz="1800" dirty="0">
              <a:effectLst/>
              <a:latin typeface="Helvetica" pitchFamily="2" charset="0"/>
            </a:endParaRPr>
          </a:p>
          <a:p>
            <a:pPr algn="just"/>
            <a:r>
              <a:rPr lang="fr-FR" sz="1800" b="1" dirty="0">
                <a:effectLst/>
                <a:latin typeface="Helvetica" pitchFamily="2" charset="0"/>
              </a:rPr>
              <a:t>Beaucoup d’</a:t>
            </a:r>
            <a:r>
              <a:rPr lang="fr-FR" sz="1800" b="1" dirty="0" err="1">
                <a:effectLst/>
                <a:latin typeface="Helvetica" pitchFamily="2" charset="0"/>
              </a:rPr>
              <a:t>étudiants</a:t>
            </a:r>
            <a:r>
              <a:rPr lang="fr-FR" sz="1800" b="1" dirty="0">
                <a:effectLst/>
                <a:latin typeface="Helvetica" pitchFamily="2" charset="0"/>
              </a:rPr>
              <a:t> ont de nouvelles attentes</a:t>
            </a:r>
            <a:r>
              <a:rPr lang="fr-FR" sz="1800" dirty="0">
                <a:effectLst/>
                <a:latin typeface="Helvetica" pitchFamily="2" charset="0"/>
              </a:rPr>
              <a:t>, notamment au regard de cette transition </a:t>
            </a:r>
            <a:r>
              <a:rPr lang="fr-FR" sz="1800" dirty="0" err="1">
                <a:effectLst/>
                <a:latin typeface="Helvetica" pitchFamily="2" charset="0"/>
              </a:rPr>
              <a:t>écologique</a:t>
            </a:r>
            <a:r>
              <a:rPr lang="fr-FR" sz="1800" dirty="0">
                <a:effectLst/>
                <a:latin typeface="Helvetica" pitchFamily="2" charset="0"/>
              </a:rPr>
              <a:t> et </a:t>
            </a:r>
            <a:r>
              <a:rPr lang="fr-FR" sz="1800" dirty="0" err="1">
                <a:effectLst/>
                <a:latin typeface="Helvetica" pitchFamily="2" charset="0"/>
              </a:rPr>
              <a:t>sociétale</a:t>
            </a:r>
            <a:r>
              <a:rPr lang="fr-FR" sz="1800" dirty="0">
                <a:effectLst/>
                <a:latin typeface="Helvetica" pitchFamily="2" charset="0"/>
              </a:rPr>
              <a:t> qui est un mouvement de fond rapide nécessitant une adaptation urgente, novatrice, agile et parfois citoyenne des pratiques</a:t>
            </a:r>
            <a:endParaRPr lang="fr-FR" dirty="0"/>
          </a:p>
          <a:p>
            <a:pPr algn="just"/>
            <a:endParaRPr lang="fr-FR" dirty="0"/>
          </a:p>
          <a:p>
            <a:pPr algn="just"/>
            <a:endParaRPr lang="fr-FR" dirty="0"/>
          </a:p>
        </p:txBody>
      </p:sp>
    </p:spTree>
    <p:extLst>
      <p:ext uri="{BB962C8B-B14F-4D97-AF65-F5344CB8AC3E}">
        <p14:creationId xmlns:p14="http://schemas.microsoft.com/office/powerpoint/2010/main" val="1242209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1CD9-1028-FD90-E3BB-775DFCCC0A6A}"/>
              </a:ext>
            </a:extLst>
          </p:cNvPr>
          <p:cNvSpPr>
            <a:spLocks noGrp="1"/>
          </p:cNvSpPr>
          <p:nvPr>
            <p:ph type="title"/>
          </p:nvPr>
        </p:nvSpPr>
        <p:spPr/>
        <p:txBody>
          <a:bodyPr/>
          <a:lstStyle/>
          <a:p>
            <a:r>
              <a:rPr lang="fr-FR" sz="3600" b="1" dirty="0">
                <a:effectLst/>
                <a:latin typeface="LiberationSerif"/>
              </a:rPr>
              <a:t>DEVANCER LES OBJECTIONS </a:t>
            </a:r>
            <a:endParaRPr lang="fr-FR" dirty="0"/>
          </a:p>
        </p:txBody>
      </p:sp>
      <p:sp>
        <p:nvSpPr>
          <p:cNvPr id="3" name="Espace réservé du contenu 2">
            <a:extLst>
              <a:ext uri="{FF2B5EF4-FFF2-40B4-BE49-F238E27FC236}">
                <a16:creationId xmlns:a16="http://schemas.microsoft.com/office/drawing/2014/main" id="{9E7A2BEC-9235-822C-BDB0-5E02A208412F}"/>
              </a:ext>
            </a:extLst>
          </p:cNvPr>
          <p:cNvSpPr>
            <a:spLocks noGrp="1"/>
          </p:cNvSpPr>
          <p:nvPr>
            <p:ph idx="1"/>
          </p:nvPr>
        </p:nvSpPr>
        <p:spPr>
          <a:xfrm>
            <a:off x="1623060" y="1531620"/>
            <a:ext cx="10481310" cy="5234940"/>
          </a:xfrm>
        </p:spPr>
        <p:txBody>
          <a:bodyPr>
            <a:normAutofit/>
          </a:bodyPr>
          <a:lstStyle/>
          <a:p>
            <a:r>
              <a:rPr lang="fr-FR" sz="1800" b="1" dirty="0">
                <a:effectLst/>
                <a:latin typeface="LiberationSerif"/>
              </a:rPr>
              <a:t>La contradiction fait partie </a:t>
            </a:r>
            <a:r>
              <a:rPr lang="fr-FR" sz="1800" b="1" dirty="0" err="1">
                <a:effectLst/>
                <a:latin typeface="LiberationSerif"/>
              </a:rPr>
              <a:t>intégrante</a:t>
            </a:r>
            <a:r>
              <a:rPr lang="fr-FR" sz="1800" b="1" dirty="0">
                <a:effectLst/>
                <a:latin typeface="LiberationSerif"/>
              </a:rPr>
              <a:t> de l’argumentation</a:t>
            </a:r>
            <a:r>
              <a:rPr lang="fr-FR" sz="1800" dirty="0">
                <a:effectLst/>
                <a:latin typeface="LiberationSerif"/>
              </a:rPr>
              <a:t>. Pour l’oratrice ou l’orateur, il est essentiel d’</a:t>
            </a:r>
            <a:r>
              <a:rPr lang="fr-FR" sz="1800" dirty="0" err="1">
                <a:effectLst/>
                <a:latin typeface="LiberationSerif"/>
              </a:rPr>
              <a:t>être</a:t>
            </a:r>
            <a:r>
              <a:rPr lang="fr-FR" sz="1800" dirty="0">
                <a:effectLst/>
                <a:latin typeface="LiberationSerif"/>
              </a:rPr>
              <a:t> </a:t>
            </a:r>
            <a:r>
              <a:rPr lang="fr-FR" sz="1800" dirty="0" err="1">
                <a:effectLst/>
                <a:latin typeface="LiberationSerif"/>
              </a:rPr>
              <a:t>prêt</a:t>
            </a:r>
            <a:r>
              <a:rPr lang="fr-FR" sz="1800" dirty="0">
                <a:effectLst/>
                <a:latin typeface="LiberationSerif"/>
              </a:rPr>
              <a:t> à affronter les objections. Cela passe, nous l’avons vu, par un soigneux travail de </a:t>
            </a:r>
            <a:r>
              <a:rPr lang="fr-FR" sz="1800" dirty="0" err="1">
                <a:effectLst/>
                <a:latin typeface="LiberationSerif"/>
              </a:rPr>
              <a:t>préparation</a:t>
            </a:r>
            <a:r>
              <a:rPr lang="fr-FR" sz="1800" dirty="0">
                <a:effectLst/>
                <a:latin typeface="LiberationSerif"/>
              </a:rPr>
              <a:t> : plus nous aurons anticipé les contre-arguments, mieux nous saurons y </a:t>
            </a:r>
            <a:r>
              <a:rPr lang="fr-FR" sz="1800" dirty="0" err="1">
                <a:effectLst/>
                <a:latin typeface="LiberationSerif"/>
              </a:rPr>
              <a:t>répondre</a:t>
            </a:r>
            <a:r>
              <a:rPr lang="fr-FR" sz="1800" dirty="0">
                <a:effectLst/>
                <a:latin typeface="LiberationSerif"/>
              </a:rPr>
              <a:t>. </a:t>
            </a:r>
          </a:p>
          <a:p>
            <a:r>
              <a:rPr lang="fr-FR" sz="1800" b="1" dirty="0">
                <a:effectLst/>
                <a:latin typeface="LiberationSerif"/>
              </a:rPr>
              <a:t>Mais cela </a:t>
            </a:r>
            <a:r>
              <a:rPr lang="fr-FR" sz="1800" b="1" dirty="0" err="1">
                <a:effectLst/>
                <a:latin typeface="LiberationSerif"/>
              </a:rPr>
              <a:t>soulève</a:t>
            </a:r>
            <a:r>
              <a:rPr lang="fr-FR" sz="1800" b="1" dirty="0">
                <a:effectLst/>
                <a:latin typeface="LiberationSerif"/>
              </a:rPr>
              <a:t> </a:t>
            </a:r>
            <a:r>
              <a:rPr lang="fr-FR" sz="1800" b="1" dirty="0" err="1">
                <a:effectLst/>
                <a:latin typeface="LiberationSerif"/>
              </a:rPr>
              <a:t>également</a:t>
            </a:r>
            <a:r>
              <a:rPr lang="fr-FR" sz="1800" b="1" dirty="0">
                <a:effectLst/>
                <a:latin typeface="LiberationSerif"/>
              </a:rPr>
              <a:t> une question de </a:t>
            </a:r>
            <a:r>
              <a:rPr lang="fr-FR" sz="1800" b="1" dirty="0" err="1">
                <a:effectLst/>
                <a:latin typeface="LiberationSerif"/>
              </a:rPr>
              <a:t>stratégie</a:t>
            </a:r>
            <a:r>
              <a:rPr lang="fr-FR" sz="1800" dirty="0">
                <a:effectLst/>
                <a:latin typeface="LiberationSerif"/>
              </a:rPr>
              <a:t>. Et si la meilleure </a:t>
            </a:r>
            <a:r>
              <a:rPr lang="fr-FR" sz="1800" dirty="0" err="1">
                <a:effectLst/>
                <a:latin typeface="LiberationSerif"/>
              </a:rPr>
              <a:t>manière</a:t>
            </a:r>
            <a:r>
              <a:rPr lang="fr-FR" sz="1800" dirty="0">
                <a:effectLst/>
                <a:latin typeface="LiberationSerif"/>
              </a:rPr>
              <a:t> de </a:t>
            </a:r>
            <a:r>
              <a:rPr lang="fr-FR" sz="1800" dirty="0" err="1">
                <a:effectLst/>
                <a:latin typeface="LiberationSerif"/>
              </a:rPr>
              <a:t>répondre</a:t>
            </a:r>
            <a:r>
              <a:rPr lang="fr-FR" sz="1800" dirty="0">
                <a:effectLst/>
                <a:latin typeface="LiberationSerif"/>
              </a:rPr>
              <a:t> à la critique </a:t>
            </a:r>
            <a:r>
              <a:rPr lang="fr-FR" sz="1800" dirty="0" err="1">
                <a:effectLst/>
                <a:latin typeface="LiberationSerif"/>
              </a:rPr>
              <a:t>était</a:t>
            </a:r>
            <a:r>
              <a:rPr lang="fr-FR" sz="1800" dirty="0">
                <a:effectLst/>
                <a:latin typeface="LiberationSerif"/>
              </a:rPr>
              <a:t> encore de la devancer ? Anticiper les objections avant </a:t>
            </a:r>
            <a:r>
              <a:rPr lang="fr-FR" sz="1800" dirty="0" err="1">
                <a:effectLst/>
                <a:latin typeface="LiberationSerif"/>
              </a:rPr>
              <a:t>même</a:t>
            </a:r>
            <a:r>
              <a:rPr lang="fr-FR" sz="1800" dirty="0">
                <a:effectLst/>
                <a:latin typeface="LiberationSerif"/>
              </a:rPr>
              <a:t> qu’elles ne soient </a:t>
            </a:r>
            <a:r>
              <a:rPr lang="fr-FR" sz="1800" dirty="0" err="1">
                <a:effectLst/>
                <a:latin typeface="LiberationSerif"/>
              </a:rPr>
              <a:t>soulevées</a:t>
            </a:r>
            <a:r>
              <a:rPr lang="fr-FR" sz="1800" dirty="0">
                <a:effectLst/>
                <a:latin typeface="LiberationSerif"/>
              </a:rPr>
              <a:t> ? </a:t>
            </a:r>
            <a:r>
              <a:rPr lang="fr-FR" sz="1800" dirty="0" err="1">
                <a:effectLst/>
                <a:latin typeface="LiberationSerif"/>
              </a:rPr>
              <a:t>Empêcher</a:t>
            </a:r>
            <a:r>
              <a:rPr lang="fr-FR" sz="1800" dirty="0">
                <a:effectLst/>
                <a:latin typeface="LiberationSerif"/>
              </a:rPr>
              <a:t> les attaques d’</a:t>
            </a:r>
            <a:r>
              <a:rPr lang="fr-FR" sz="1800" dirty="0" err="1">
                <a:effectLst/>
                <a:latin typeface="LiberationSerif"/>
              </a:rPr>
              <a:t>être</a:t>
            </a:r>
            <a:r>
              <a:rPr lang="fr-FR" sz="1800" dirty="0">
                <a:effectLst/>
                <a:latin typeface="LiberationSerif"/>
              </a:rPr>
              <a:t> </a:t>
            </a:r>
            <a:r>
              <a:rPr lang="fr-FR" sz="1800" dirty="0" err="1">
                <a:effectLst/>
                <a:latin typeface="LiberationSerif"/>
              </a:rPr>
              <a:t>portées</a:t>
            </a:r>
            <a:r>
              <a:rPr lang="fr-FR" sz="1800" dirty="0">
                <a:effectLst/>
                <a:latin typeface="LiberationSerif"/>
              </a:rPr>
              <a:t>, afin d’en </a:t>
            </a:r>
            <a:r>
              <a:rPr lang="fr-FR" sz="1800" dirty="0" err="1">
                <a:effectLst/>
                <a:latin typeface="LiberationSerif"/>
              </a:rPr>
              <a:t>protéger</a:t>
            </a:r>
            <a:r>
              <a:rPr lang="fr-FR" sz="1800" dirty="0">
                <a:effectLst/>
                <a:latin typeface="LiberationSerif"/>
              </a:rPr>
              <a:t> nos arguments ? </a:t>
            </a:r>
          </a:p>
          <a:p>
            <a:r>
              <a:rPr lang="fr-FR" sz="1800" b="1" dirty="0">
                <a:effectLst/>
                <a:latin typeface="LiberationSerif"/>
              </a:rPr>
              <a:t>En </a:t>
            </a:r>
            <a:r>
              <a:rPr lang="fr-FR" sz="1800" b="1" dirty="0" err="1">
                <a:effectLst/>
                <a:latin typeface="LiberationSerif"/>
              </a:rPr>
              <a:t>rhétorique</a:t>
            </a:r>
            <a:r>
              <a:rPr lang="fr-FR" sz="1800" b="1" dirty="0">
                <a:effectLst/>
                <a:latin typeface="LiberationSerif"/>
              </a:rPr>
              <a:t>, une telle </a:t>
            </a:r>
            <a:r>
              <a:rPr lang="fr-FR" sz="1800" b="1" dirty="0" err="1">
                <a:effectLst/>
                <a:latin typeface="LiberationSerif"/>
              </a:rPr>
              <a:t>stratégie</a:t>
            </a:r>
            <a:r>
              <a:rPr lang="fr-FR" sz="1800" b="1" dirty="0">
                <a:effectLst/>
                <a:latin typeface="LiberationSerif"/>
              </a:rPr>
              <a:t> porte un nom : il s’agit d’une prolepse</a:t>
            </a:r>
            <a:r>
              <a:rPr lang="fr-FR" sz="1800" dirty="0">
                <a:effectLst/>
                <a:latin typeface="LiberationSerif"/>
              </a:rPr>
              <a:t>. La prolepse est le </a:t>
            </a:r>
            <a:r>
              <a:rPr lang="fr-FR" sz="1800" dirty="0" err="1">
                <a:effectLst/>
                <a:latin typeface="LiberationSerif"/>
              </a:rPr>
              <a:t>procéde</a:t>
            </a:r>
            <a:r>
              <a:rPr lang="fr-FR" sz="1800" dirty="0">
                <a:effectLst/>
                <a:latin typeface="LiberationSerif"/>
              </a:rPr>
              <a:t>́ qui consiste à formuler l’objection de l’interlocuteur à sa place, afin d’y </a:t>
            </a:r>
            <a:r>
              <a:rPr lang="fr-FR" sz="1800" dirty="0" err="1">
                <a:effectLst/>
                <a:latin typeface="LiberationSerif"/>
              </a:rPr>
              <a:t>répondre</a:t>
            </a:r>
            <a:r>
              <a:rPr lang="fr-FR" sz="1800" dirty="0">
                <a:effectLst/>
                <a:latin typeface="LiberationSerif"/>
              </a:rPr>
              <a:t> avant qu’elle ait pu </a:t>
            </a:r>
            <a:r>
              <a:rPr lang="fr-FR" sz="1800" dirty="0" err="1">
                <a:effectLst/>
                <a:latin typeface="LiberationSerif"/>
              </a:rPr>
              <a:t>être</a:t>
            </a:r>
            <a:r>
              <a:rPr lang="fr-FR" sz="1800" dirty="0">
                <a:effectLst/>
                <a:latin typeface="LiberationSerif"/>
              </a:rPr>
              <a:t> </a:t>
            </a:r>
            <a:r>
              <a:rPr lang="fr-FR" sz="1800" dirty="0" err="1">
                <a:effectLst/>
                <a:latin typeface="LiberationSerif"/>
              </a:rPr>
              <a:t>énoncée</a:t>
            </a:r>
            <a:r>
              <a:rPr lang="fr-FR" sz="1800" dirty="0">
                <a:effectLst/>
                <a:latin typeface="LiberationSerif"/>
              </a:rPr>
              <a:t>. Elle s’incarne dans des structures telles que : « Bien </a:t>
            </a:r>
            <a:r>
              <a:rPr lang="fr-FR" sz="1800" dirty="0" err="1">
                <a:effectLst/>
                <a:latin typeface="LiberationSerif"/>
              </a:rPr>
              <a:t>sûr</a:t>
            </a:r>
            <a:r>
              <a:rPr lang="fr-FR" sz="1800" dirty="0">
                <a:effectLst/>
                <a:latin typeface="LiberationSerif"/>
              </a:rPr>
              <a:t>, on me dira que... mais à cela je </a:t>
            </a:r>
            <a:r>
              <a:rPr lang="fr-FR" sz="1800" dirty="0" err="1">
                <a:effectLst/>
                <a:latin typeface="LiberationSerif"/>
              </a:rPr>
              <a:t>répondrai</a:t>
            </a:r>
            <a:r>
              <a:rPr lang="fr-FR" sz="1800" dirty="0">
                <a:effectLst/>
                <a:latin typeface="LiberationSerif"/>
              </a:rPr>
              <a:t> que... » ; « Vous m’objecterez que... et pourtant il faut bien </a:t>
            </a:r>
            <a:r>
              <a:rPr lang="fr-FR" sz="1800" dirty="0" err="1">
                <a:effectLst/>
                <a:latin typeface="LiberationSerif"/>
              </a:rPr>
              <a:t>reconnaître</a:t>
            </a:r>
            <a:r>
              <a:rPr lang="fr-FR" sz="1800" dirty="0">
                <a:effectLst/>
                <a:latin typeface="LiberationSerif"/>
              </a:rPr>
              <a:t> que... » ; « J’entends ceux qui pensent que... mais n’oubliez pas que... ». </a:t>
            </a:r>
          </a:p>
          <a:p>
            <a:r>
              <a:rPr lang="fr-FR" sz="1800" b="1" dirty="0">
                <a:effectLst/>
                <a:latin typeface="LiberationSerif"/>
              </a:rPr>
              <a:t>Toutes ces formulations </a:t>
            </a:r>
            <a:r>
              <a:rPr lang="fr-FR" sz="1800" b="1" dirty="0" err="1">
                <a:effectLst/>
                <a:latin typeface="LiberationSerif"/>
              </a:rPr>
              <a:t>relèvent</a:t>
            </a:r>
            <a:r>
              <a:rPr lang="fr-FR" sz="1800" b="1" dirty="0">
                <a:effectLst/>
                <a:latin typeface="LiberationSerif"/>
              </a:rPr>
              <a:t> d’une </a:t>
            </a:r>
            <a:r>
              <a:rPr lang="fr-FR" sz="1800" b="1" dirty="0" err="1">
                <a:effectLst/>
                <a:latin typeface="LiberationSerif"/>
              </a:rPr>
              <a:t>même</a:t>
            </a:r>
            <a:r>
              <a:rPr lang="fr-FR" sz="1800" b="1" dirty="0">
                <a:effectLst/>
                <a:latin typeface="LiberationSerif"/>
              </a:rPr>
              <a:t> dynamique : priver l’interlocuteur de l’occasion de nous contrecarrer</a:t>
            </a:r>
            <a:r>
              <a:rPr lang="fr-FR" sz="1800" dirty="0">
                <a:effectLst/>
                <a:latin typeface="LiberationSerif"/>
              </a:rPr>
              <a:t>. Elles lui coupent l’herbe sous le pied, et l’amputent des saillies qu’il nous </a:t>
            </a:r>
            <a:r>
              <a:rPr lang="fr-FR" sz="1800" dirty="0" err="1">
                <a:effectLst/>
                <a:latin typeface="LiberationSerif"/>
              </a:rPr>
              <a:t>réservait</a:t>
            </a:r>
            <a:r>
              <a:rPr lang="fr-FR" sz="1800" dirty="0">
                <a:effectLst/>
                <a:latin typeface="LiberationSerif"/>
              </a:rPr>
              <a:t> sournoisement. En cela, la prolepse constitue un outil de choix, que nous devons apprendre à manier avec finesse. </a:t>
            </a:r>
            <a:endParaRPr lang="fr-FR" dirty="0">
              <a:effectLst/>
            </a:endParaRPr>
          </a:p>
          <a:p>
            <a:endParaRPr lang="fr-FR" dirty="0"/>
          </a:p>
        </p:txBody>
      </p:sp>
    </p:spTree>
    <p:extLst>
      <p:ext uri="{BB962C8B-B14F-4D97-AF65-F5344CB8AC3E}">
        <p14:creationId xmlns:p14="http://schemas.microsoft.com/office/powerpoint/2010/main" val="2780448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81D7F9C-17BD-7B5F-2449-34FFF42697CE}"/>
              </a:ext>
            </a:extLst>
          </p:cNvPr>
          <p:cNvSpPr>
            <a:spLocks noGrp="1"/>
          </p:cNvSpPr>
          <p:nvPr>
            <p:ph type="title"/>
          </p:nvPr>
        </p:nvSpPr>
        <p:spPr/>
        <p:txBody>
          <a:bodyPr/>
          <a:lstStyle/>
          <a:p>
            <a:r>
              <a:rPr lang="fr-FR" b="1" dirty="0"/>
              <a:t>Construire son discours</a:t>
            </a:r>
          </a:p>
        </p:txBody>
      </p:sp>
      <p:sp>
        <p:nvSpPr>
          <p:cNvPr id="5" name="Espace réservé du texte 4">
            <a:extLst>
              <a:ext uri="{FF2B5EF4-FFF2-40B4-BE49-F238E27FC236}">
                <a16:creationId xmlns:a16="http://schemas.microsoft.com/office/drawing/2014/main" id="{F557D611-DB36-73EF-A7C1-36C871EC0276}"/>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590494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85F670D-A504-53AA-C543-8DBBA4876E30}"/>
              </a:ext>
            </a:extLst>
          </p:cNvPr>
          <p:cNvSpPr>
            <a:spLocks noGrp="1"/>
          </p:cNvSpPr>
          <p:nvPr>
            <p:ph type="title"/>
          </p:nvPr>
        </p:nvSpPr>
        <p:spPr>
          <a:xfrm>
            <a:off x="2044285" y="509810"/>
            <a:ext cx="8911687" cy="1280890"/>
          </a:xfrm>
        </p:spPr>
        <p:txBody>
          <a:bodyPr/>
          <a:lstStyle/>
          <a:p>
            <a:r>
              <a:rPr lang="fr-FR" b="1" dirty="0">
                <a:latin typeface="LiberationSerif"/>
              </a:rPr>
              <a:t>Cadrer son propos </a:t>
            </a:r>
            <a:br>
              <a:rPr lang="fr-FR" dirty="0">
                <a:effectLst/>
              </a:rPr>
            </a:br>
            <a:endParaRPr lang="fr-FR" dirty="0"/>
          </a:p>
        </p:txBody>
      </p:sp>
      <p:sp>
        <p:nvSpPr>
          <p:cNvPr id="5" name="Espace réservé du contenu 4">
            <a:extLst>
              <a:ext uri="{FF2B5EF4-FFF2-40B4-BE49-F238E27FC236}">
                <a16:creationId xmlns:a16="http://schemas.microsoft.com/office/drawing/2014/main" id="{D3629987-071B-B5E3-A3BE-60E810AF210B}"/>
              </a:ext>
            </a:extLst>
          </p:cNvPr>
          <p:cNvSpPr>
            <a:spLocks noGrp="1"/>
          </p:cNvSpPr>
          <p:nvPr>
            <p:ph idx="1"/>
          </p:nvPr>
        </p:nvSpPr>
        <p:spPr/>
        <p:txBody>
          <a:bodyPr/>
          <a:lstStyle/>
          <a:p>
            <a:r>
              <a:rPr lang="fr-FR" sz="1800" dirty="0">
                <a:effectLst/>
                <a:latin typeface="LiberationSerif"/>
              </a:rPr>
              <a:t>Cadrer, c’est répondre à des </a:t>
            </a:r>
            <a:r>
              <a:rPr lang="fr-FR" dirty="0">
                <a:latin typeface="LiberationSerif"/>
              </a:rPr>
              <a:t>questions : </a:t>
            </a:r>
          </a:p>
          <a:p>
            <a:pPr lvl="1"/>
            <a:r>
              <a:rPr lang="fr-FR" dirty="0">
                <a:effectLst/>
                <a:latin typeface="LiberationSerif"/>
              </a:rPr>
              <a:t>Comment formuler notre </a:t>
            </a:r>
            <a:r>
              <a:rPr lang="fr-FR" dirty="0" err="1">
                <a:effectLst/>
                <a:latin typeface="LiberationSerif"/>
              </a:rPr>
              <a:t>idée</a:t>
            </a:r>
            <a:r>
              <a:rPr lang="fr-FR" dirty="0">
                <a:effectLst/>
                <a:latin typeface="LiberationSerif"/>
              </a:rPr>
              <a:t> directrice ? </a:t>
            </a:r>
          </a:p>
          <a:p>
            <a:pPr lvl="1"/>
            <a:r>
              <a:rPr lang="fr-FR" dirty="0">
                <a:effectLst/>
                <a:latin typeface="LiberationSerif"/>
              </a:rPr>
              <a:t>Combien d’arguments allons-nous choisir de </a:t>
            </a:r>
            <a:r>
              <a:rPr lang="fr-FR" dirty="0" err="1">
                <a:effectLst/>
                <a:latin typeface="LiberationSerif"/>
              </a:rPr>
              <a:t>déployer</a:t>
            </a:r>
            <a:r>
              <a:rPr lang="fr-FR" dirty="0">
                <a:effectLst/>
                <a:latin typeface="LiberationSerif"/>
              </a:rPr>
              <a:t> ? </a:t>
            </a:r>
          </a:p>
          <a:p>
            <a:pPr lvl="1"/>
            <a:r>
              <a:rPr lang="fr-FR" dirty="0">
                <a:effectLst/>
                <a:latin typeface="LiberationSerif"/>
              </a:rPr>
              <a:t>À quelles </a:t>
            </a:r>
            <a:r>
              <a:rPr lang="fr-FR" dirty="0" err="1">
                <a:effectLst/>
                <a:latin typeface="LiberationSerif"/>
              </a:rPr>
              <a:t>qualités</a:t>
            </a:r>
            <a:r>
              <a:rPr lang="fr-FR" dirty="0">
                <a:effectLst/>
                <a:latin typeface="LiberationSerif"/>
              </a:rPr>
              <a:t> devons-nous donner la </a:t>
            </a:r>
            <a:r>
              <a:rPr lang="fr-FR" dirty="0" err="1">
                <a:effectLst/>
                <a:latin typeface="LiberationSerif"/>
              </a:rPr>
              <a:t>priorite</a:t>
            </a:r>
            <a:r>
              <a:rPr lang="fr-FR" dirty="0">
                <a:effectLst/>
                <a:latin typeface="LiberationSerif"/>
              </a:rPr>
              <a:t>́ : la </a:t>
            </a:r>
            <a:r>
              <a:rPr lang="fr-FR" dirty="0" err="1">
                <a:effectLst/>
                <a:latin typeface="LiberationSerif"/>
              </a:rPr>
              <a:t>clarte</a:t>
            </a:r>
            <a:r>
              <a:rPr lang="fr-FR" dirty="0">
                <a:effectLst/>
                <a:latin typeface="LiberationSerif"/>
              </a:rPr>
              <a:t>́, l’</a:t>
            </a:r>
            <a:r>
              <a:rPr lang="fr-FR" dirty="0" err="1">
                <a:effectLst/>
                <a:latin typeface="LiberationSerif"/>
              </a:rPr>
              <a:t>élégance</a:t>
            </a:r>
            <a:r>
              <a:rPr lang="fr-FR" dirty="0">
                <a:effectLst/>
                <a:latin typeface="LiberationSerif"/>
              </a:rPr>
              <a:t>, la concision, l’</a:t>
            </a:r>
            <a:r>
              <a:rPr lang="fr-FR" dirty="0" err="1">
                <a:effectLst/>
                <a:latin typeface="LiberationSerif"/>
              </a:rPr>
              <a:t>exhaustivite</a:t>
            </a:r>
            <a:r>
              <a:rPr lang="fr-FR" dirty="0">
                <a:effectLst/>
                <a:latin typeface="LiberationSerif"/>
              </a:rPr>
              <a:t>́ ? </a:t>
            </a:r>
          </a:p>
          <a:p>
            <a:r>
              <a:rPr lang="fr-FR" dirty="0">
                <a:effectLst/>
                <a:latin typeface="LiberationSerif"/>
              </a:rPr>
              <a:t>Autant d’interrogations dont </a:t>
            </a:r>
            <a:r>
              <a:rPr lang="fr-FR" dirty="0" err="1">
                <a:effectLst/>
                <a:latin typeface="LiberationSerif"/>
              </a:rPr>
              <a:t>dépendent</a:t>
            </a:r>
            <a:r>
              <a:rPr lang="fr-FR" dirty="0">
                <a:effectLst/>
                <a:latin typeface="LiberationSerif"/>
              </a:rPr>
              <a:t>, en partie, nos chances de </a:t>
            </a:r>
            <a:r>
              <a:rPr lang="fr-FR" dirty="0" err="1">
                <a:effectLst/>
                <a:latin typeface="LiberationSerif"/>
              </a:rPr>
              <a:t>succès</a:t>
            </a:r>
            <a:r>
              <a:rPr lang="fr-FR" dirty="0">
                <a:effectLst/>
                <a:latin typeface="LiberationSerif"/>
              </a:rPr>
              <a:t>. </a:t>
            </a:r>
            <a:endParaRPr lang="fr-FR" dirty="0">
              <a:effectLst/>
            </a:endParaRPr>
          </a:p>
          <a:p>
            <a:endParaRPr lang="fr-FR" dirty="0"/>
          </a:p>
        </p:txBody>
      </p:sp>
    </p:spTree>
    <p:extLst>
      <p:ext uri="{BB962C8B-B14F-4D97-AF65-F5344CB8AC3E}">
        <p14:creationId xmlns:p14="http://schemas.microsoft.com/office/powerpoint/2010/main" val="46396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7BC0E-F7FD-E0DF-A5E0-510F87AFB802}"/>
              </a:ext>
            </a:extLst>
          </p:cNvPr>
          <p:cNvSpPr>
            <a:spLocks noGrp="1"/>
          </p:cNvSpPr>
          <p:nvPr>
            <p:ph type="title"/>
          </p:nvPr>
        </p:nvSpPr>
        <p:spPr/>
        <p:txBody>
          <a:bodyPr/>
          <a:lstStyle/>
          <a:p>
            <a:r>
              <a:rPr lang="fr-FR" b="1" dirty="0"/>
              <a:t>Identifier une idée directrice</a:t>
            </a:r>
          </a:p>
        </p:txBody>
      </p:sp>
      <p:sp>
        <p:nvSpPr>
          <p:cNvPr id="3" name="Espace réservé du contenu 2">
            <a:extLst>
              <a:ext uri="{FF2B5EF4-FFF2-40B4-BE49-F238E27FC236}">
                <a16:creationId xmlns:a16="http://schemas.microsoft.com/office/drawing/2014/main" id="{1C14D944-8418-A36A-A529-FA99CAD927A1}"/>
              </a:ext>
            </a:extLst>
          </p:cNvPr>
          <p:cNvSpPr>
            <a:spLocks noGrp="1"/>
          </p:cNvSpPr>
          <p:nvPr>
            <p:ph idx="1"/>
          </p:nvPr>
        </p:nvSpPr>
        <p:spPr/>
        <p:txBody>
          <a:bodyPr/>
          <a:lstStyle/>
          <a:p>
            <a:r>
              <a:rPr lang="fr-FR" sz="1800" dirty="0">
                <a:effectLst/>
                <a:latin typeface="LiberationSerif"/>
              </a:rPr>
              <a:t>La recherche de la conviction peut prendre bien des formes. Des plus concises aux plus longues. Des plus formelles aux plus </a:t>
            </a:r>
            <a:r>
              <a:rPr lang="fr-FR" sz="1800" dirty="0" err="1">
                <a:effectLst/>
                <a:latin typeface="LiberationSerif"/>
              </a:rPr>
              <a:t>relâchées</a:t>
            </a:r>
            <a:r>
              <a:rPr lang="fr-FR" sz="1800" dirty="0">
                <a:effectLst/>
                <a:latin typeface="LiberationSerif"/>
              </a:rPr>
              <a:t>. Des plus libres aux plus </a:t>
            </a:r>
            <a:r>
              <a:rPr lang="fr-FR" sz="1800" dirty="0" err="1">
                <a:effectLst/>
                <a:latin typeface="LiberationSerif"/>
              </a:rPr>
              <a:t>codifiées</a:t>
            </a:r>
            <a:r>
              <a:rPr lang="fr-FR" sz="1800" dirty="0">
                <a:effectLst/>
                <a:latin typeface="LiberationSerif"/>
              </a:rPr>
              <a:t>. Toutes, </a:t>
            </a:r>
            <a:r>
              <a:rPr lang="fr-FR" sz="1800" dirty="0" err="1">
                <a:effectLst/>
                <a:latin typeface="LiberationSerif"/>
              </a:rPr>
              <a:t>néanmoins</a:t>
            </a:r>
            <a:r>
              <a:rPr lang="fr-FR" sz="1800" dirty="0">
                <a:effectLst/>
                <a:latin typeface="LiberationSerif"/>
              </a:rPr>
              <a:t>, ont une chose en commun : elles sont </a:t>
            </a:r>
            <a:r>
              <a:rPr lang="fr-FR" sz="1800" dirty="0" err="1">
                <a:effectLst/>
                <a:latin typeface="LiberationSerif"/>
              </a:rPr>
              <a:t>guidées</a:t>
            </a:r>
            <a:r>
              <a:rPr lang="fr-FR" sz="1800" dirty="0">
                <a:effectLst/>
                <a:latin typeface="LiberationSerif"/>
              </a:rPr>
              <a:t> par une </a:t>
            </a:r>
            <a:r>
              <a:rPr lang="fr-FR" sz="1800" dirty="0" err="1">
                <a:effectLst/>
                <a:latin typeface="LiberationSerif"/>
              </a:rPr>
              <a:t>idée</a:t>
            </a:r>
            <a:r>
              <a:rPr lang="fr-FR" sz="1800" dirty="0">
                <a:effectLst/>
                <a:latin typeface="LiberationSerif"/>
              </a:rPr>
              <a:t> directrice. Une ligne de force, un fil rouge qui va traverser l’intervention et venir cristalliser, en seulement quelques mots, la position </a:t>
            </a:r>
            <a:r>
              <a:rPr lang="fr-FR" sz="1800" dirty="0" err="1">
                <a:effectLst/>
                <a:latin typeface="LiberationSerif"/>
              </a:rPr>
              <a:t>défendue</a:t>
            </a:r>
            <a:r>
              <a:rPr lang="fr-FR" sz="1800" dirty="0">
                <a:effectLst/>
                <a:latin typeface="LiberationSerif"/>
              </a:rPr>
              <a:t>. </a:t>
            </a:r>
            <a:endParaRPr lang="fr-FR" dirty="0">
              <a:effectLst/>
            </a:endParaRPr>
          </a:p>
          <a:p>
            <a:r>
              <a:rPr lang="fr-FR" sz="1800" b="1" dirty="0" err="1">
                <a:effectLst/>
                <a:latin typeface="LiberationSerif"/>
              </a:rPr>
              <a:t>Très</a:t>
            </a:r>
            <a:r>
              <a:rPr lang="fr-FR" sz="1800" b="1" dirty="0">
                <a:effectLst/>
                <a:latin typeface="LiberationSerif"/>
              </a:rPr>
              <a:t> </a:t>
            </a:r>
            <a:r>
              <a:rPr lang="fr-FR" sz="1800" b="1" dirty="0" err="1">
                <a:effectLst/>
                <a:latin typeface="LiberationSerif"/>
              </a:rPr>
              <a:t>concrètement</a:t>
            </a:r>
            <a:r>
              <a:rPr lang="fr-FR" sz="1800" b="1" dirty="0">
                <a:effectLst/>
                <a:latin typeface="LiberationSerif"/>
              </a:rPr>
              <a:t>, cela implique que nous devrions </a:t>
            </a:r>
            <a:r>
              <a:rPr lang="fr-FR" sz="1800" b="1" dirty="0" err="1">
                <a:effectLst/>
                <a:latin typeface="LiberationSerif"/>
              </a:rPr>
              <a:t>être</a:t>
            </a:r>
            <a:r>
              <a:rPr lang="fr-FR" sz="1800" b="1" dirty="0">
                <a:effectLst/>
                <a:latin typeface="LiberationSerif"/>
              </a:rPr>
              <a:t> capables de formaliser notre position en une seule et unique phrase. </a:t>
            </a:r>
            <a:r>
              <a:rPr lang="fr-FR" sz="1800" dirty="0">
                <a:effectLst/>
                <a:latin typeface="LiberationSerif"/>
              </a:rPr>
              <a:t>Une phrase pour exprimer ce dont nous voulons convaincre. Une phrase pour condenser notre </a:t>
            </a:r>
            <a:r>
              <a:rPr lang="fr-FR" sz="1800" dirty="0" err="1">
                <a:effectLst/>
                <a:latin typeface="LiberationSerif"/>
              </a:rPr>
              <a:t>pensée</a:t>
            </a:r>
            <a:r>
              <a:rPr lang="fr-FR" sz="1800" dirty="0">
                <a:effectLst/>
                <a:latin typeface="LiberationSerif"/>
              </a:rPr>
              <a:t> </a:t>
            </a:r>
            <a:endParaRPr lang="fr-FR" dirty="0">
              <a:effectLst/>
            </a:endParaRPr>
          </a:p>
          <a:p>
            <a:endParaRPr lang="fr-FR" dirty="0"/>
          </a:p>
        </p:txBody>
      </p:sp>
    </p:spTree>
    <p:extLst>
      <p:ext uri="{BB962C8B-B14F-4D97-AF65-F5344CB8AC3E}">
        <p14:creationId xmlns:p14="http://schemas.microsoft.com/office/powerpoint/2010/main" val="1690244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A522A-6486-BD0B-5B5C-5F0EB68EF0F5}"/>
              </a:ext>
            </a:extLst>
          </p:cNvPr>
          <p:cNvSpPr>
            <a:spLocks noGrp="1"/>
          </p:cNvSpPr>
          <p:nvPr>
            <p:ph type="title"/>
          </p:nvPr>
        </p:nvSpPr>
        <p:spPr/>
        <p:txBody>
          <a:bodyPr>
            <a:normAutofit fontScale="90000"/>
          </a:bodyPr>
          <a:lstStyle/>
          <a:p>
            <a:r>
              <a:rPr lang="fr-FR" b="1" dirty="0"/>
              <a:t>CHOISIR LE BON NOMBRE D’ARGUMENTS </a:t>
            </a:r>
            <a:br>
              <a:rPr lang="fr-FR" dirty="0">
                <a:effectLst/>
              </a:rPr>
            </a:br>
            <a:endParaRPr lang="fr-FR" dirty="0"/>
          </a:p>
        </p:txBody>
      </p:sp>
      <p:sp>
        <p:nvSpPr>
          <p:cNvPr id="3" name="Espace réservé du contenu 2">
            <a:extLst>
              <a:ext uri="{FF2B5EF4-FFF2-40B4-BE49-F238E27FC236}">
                <a16:creationId xmlns:a16="http://schemas.microsoft.com/office/drawing/2014/main" id="{2D825DEC-A1C4-8179-D33A-6B6943E80482}"/>
              </a:ext>
            </a:extLst>
          </p:cNvPr>
          <p:cNvSpPr>
            <a:spLocks noGrp="1"/>
          </p:cNvSpPr>
          <p:nvPr>
            <p:ph idx="1"/>
          </p:nvPr>
        </p:nvSpPr>
        <p:spPr/>
        <p:txBody>
          <a:bodyPr/>
          <a:lstStyle/>
          <a:p>
            <a:r>
              <a:rPr lang="fr-FR" sz="1800" dirty="0">
                <a:effectLst/>
                <a:latin typeface="LiberationSerif"/>
              </a:rPr>
              <a:t>Deux critères :</a:t>
            </a:r>
          </a:p>
          <a:p>
            <a:r>
              <a:rPr lang="fr-FR" sz="1800" b="1" dirty="0">
                <a:effectLst/>
                <a:latin typeface="LiberationSerif"/>
              </a:rPr>
              <a:t>En premier lieu, le contexte</a:t>
            </a:r>
            <a:r>
              <a:rPr lang="fr-FR" sz="1800" dirty="0">
                <a:effectLst/>
                <a:latin typeface="LiberationSerif"/>
              </a:rPr>
              <a:t>. Il est bien </a:t>
            </a:r>
            <a:r>
              <a:rPr lang="fr-FR" sz="1800" dirty="0" err="1">
                <a:effectLst/>
                <a:latin typeface="LiberationSerif"/>
              </a:rPr>
              <a:t>évident</a:t>
            </a:r>
            <a:r>
              <a:rPr lang="fr-FR" sz="1800" dirty="0">
                <a:effectLst/>
                <a:latin typeface="LiberationSerif"/>
              </a:rPr>
              <a:t> que, pour </a:t>
            </a:r>
            <a:r>
              <a:rPr lang="fr-FR" sz="1800" dirty="0" err="1">
                <a:effectLst/>
                <a:latin typeface="LiberationSerif"/>
              </a:rPr>
              <a:t>défendre</a:t>
            </a:r>
            <a:r>
              <a:rPr lang="fr-FR" sz="1800" dirty="0">
                <a:effectLst/>
                <a:latin typeface="LiberationSerif"/>
              </a:rPr>
              <a:t> une position </a:t>
            </a:r>
            <a:r>
              <a:rPr lang="fr-FR" sz="1800" dirty="0" err="1">
                <a:effectLst/>
                <a:latin typeface="LiberationSerif"/>
              </a:rPr>
              <a:t>donnée</a:t>
            </a:r>
            <a:r>
              <a:rPr lang="fr-FR" sz="1800" dirty="0">
                <a:effectLst/>
                <a:latin typeface="LiberationSerif"/>
              </a:rPr>
              <a:t>, nous n’allons pas employer la </a:t>
            </a:r>
            <a:r>
              <a:rPr lang="fr-FR" sz="1800" dirty="0" err="1">
                <a:effectLst/>
                <a:latin typeface="LiberationSerif"/>
              </a:rPr>
              <a:t>même</a:t>
            </a:r>
            <a:r>
              <a:rPr lang="fr-FR" sz="1800" dirty="0">
                <a:effectLst/>
                <a:latin typeface="LiberationSerif"/>
              </a:rPr>
              <a:t> argumentation si nous disposons d’une minute ou d’une heure, de dix lignes ou de dix pages. </a:t>
            </a:r>
            <a:endParaRPr lang="fr-FR" dirty="0">
              <a:effectLst/>
            </a:endParaRPr>
          </a:p>
          <a:p>
            <a:r>
              <a:rPr lang="fr-FR" sz="1800" b="1" dirty="0">
                <a:effectLst/>
                <a:latin typeface="LiberationSerif"/>
              </a:rPr>
              <a:t>En second lieu, le sujet de l’intervention</a:t>
            </a:r>
            <a:r>
              <a:rPr lang="fr-FR" sz="1800" dirty="0">
                <a:effectLst/>
                <a:latin typeface="LiberationSerif"/>
              </a:rPr>
              <a:t>. Lorsque nous </a:t>
            </a:r>
            <a:r>
              <a:rPr lang="fr-FR" sz="1800" dirty="0" err="1">
                <a:effectLst/>
                <a:latin typeface="LiberationSerif"/>
              </a:rPr>
              <a:t>élaborons</a:t>
            </a:r>
            <a:r>
              <a:rPr lang="fr-FR" sz="1800" dirty="0">
                <a:effectLst/>
                <a:latin typeface="LiberationSerif"/>
              </a:rPr>
              <a:t> notre ligne argumentative, il se peut qu’elle finisse par se ramener, en tout et pour tout, à deux ou trois arguments, dont nous estimons qu’ils sont susceptibles d’avoir de l’impact sur notre auditoire. </a:t>
            </a:r>
          </a:p>
          <a:p>
            <a:r>
              <a:rPr lang="fr-FR" sz="1800" dirty="0">
                <a:effectLst/>
                <a:latin typeface="LiberationSerif"/>
              </a:rPr>
              <a:t>Il peut </a:t>
            </a:r>
            <a:r>
              <a:rPr lang="fr-FR" sz="1800" dirty="0" err="1">
                <a:effectLst/>
                <a:latin typeface="LiberationSerif"/>
              </a:rPr>
              <a:t>également</a:t>
            </a:r>
            <a:r>
              <a:rPr lang="fr-FR" sz="1800" dirty="0">
                <a:effectLst/>
                <a:latin typeface="LiberationSerif"/>
              </a:rPr>
              <a:t> arriver qu’elle soit beaucoup plus </a:t>
            </a:r>
            <a:r>
              <a:rPr lang="fr-FR" sz="1800" dirty="0" err="1">
                <a:effectLst/>
                <a:latin typeface="LiberationSerif"/>
              </a:rPr>
              <a:t>étendue</a:t>
            </a:r>
            <a:r>
              <a:rPr lang="fr-FR" sz="1800" dirty="0">
                <a:effectLst/>
                <a:latin typeface="LiberationSerif"/>
              </a:rPr>
              <a:t> : quatre, cinq, sept arguments... Mais c’est rare!</a:t>
            </a:r>
            <a:endParaRPr lang="fr-FR" dirty="0"/>
          </a:p>
        </p:txBody>
      </p:sp>
    </p:spTree>
    <p:extLst>
      <p:ext uri="{BB962C8B-B14F-4D97-AF65-F5344CB8AC3E}">
        <p14:creationId xmlns:p14="http://schemas.microsoft.com/office/powerpoint/2010/main" val="438112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967F0-0D96-30C5-0D57-F722C506862D}"/>
              </a:ext>
            </a:extLst>
          </p:cNvPr>
          <p:cNvSpPr>
            <a:spLocks noGrp="1"/>
          </p:cNvSpPr>
          <p:nvPr>
            <p:ph type="title"/>
          </p:nvPr>
        </p:nvSpPr>
        <p:spPr/>
        <p:txBody>
          <a:bodyPr/>
          <a:lstStyle/>
          <a:p>
            <a:r>
              <a:rPr lang="fr-FR" b="1" dirty="0"/>
              <a:t>Etude de cas</a:t>
            </a:r>
          </a:p>
        </p:txBody>
      </p:sp>
      <p:sp>
        <p:nvSpPr>
          <p:cNvPr id="3" name="Espace réservé du contenu 2">
            <a:extLst>
              <a:ext uri="{FF2B5EF4-FFF2-40B4-BE49-F238E27FC236}">
                <a16:creationId xmlns:a16="http://schemas.microsoft.com/office/drawing/2014/main" id="{5EC4E675-C992-D607-B5A5-166B0931892E}"/>
              </a:ext>
            </a:extLst>
          </p:cNvPr>
          <p:cNvSpPr>
            <a:spLocks noGrp="1"/>
          </p:cNvSpPr>
          <p:nvPr>
            <p:ph idx="1"/>
          </p:nvPr>
        </p:nvSpPr>
        <p:spPr>
          <a:xfrm>
            <a:off x="1588770" y="1924050"/>
            <a:ext cx="9997440" cy="4953000"/>
          </a:xfrm>
        </p:spPr>
        <p:txBody>
          <a:bodyPr>
            <a:normAutofit/>
          </a:bodyPr>
          <a:lstStyle/>
          <a:p>
            <a:r>
              <a:rPr lang="fr-FR" sz="1800" dirty="0">
                <a:effectLst/>
                <a:latin typeface="LiberationSerif"/>
              </a:rPr>
              <a:t>En sortant du travail, avec quelques </a:t>
            </a:r>
            <a:r>
              <a:rPr lang="fr-FR" sz="1800" dirty="0" err="1">
                <a:effectLst/>
                <a:latin typeface="LiberationSerif"/>
              </a:rPr>
              <a:t>collègues</a:t>
            </a:r>
            <a:r>
              <a:rPr lang="fr-FR" sz="1800" dirty="0">
                <a:effectLst/>
                <a:latin typeface="LiberationSerif"/>
              </a:rPr>
              <a:t>, nous </a:t>
            </a:r>
            <a:r>
              <a:rPr lang="fr-FR" sz="1800" dirty="0" err="1">
                <a:effectLst/>
                <a:latin typeface="LiberationSerif"/>
              </a:rPr>
              <a:t>décidons</a:t>
            </a:r>
            <a:r>
              <a:rPr lang="fr-FR" sz="1800" dirty="0">
                <a:effectLst/>
                <a:latin typeface="LiberationSerif"/>
              </a:rPr>
              <a:t> d’aller boire un verre. La discussion </a:t>
            </a:r>
            <a:r>
              <a:rPr lang="fr-FR" sz="1800" dirty="0" err="1">
                <a:effectLst/>
                <a:latin typeface="LiberationSerif"/>
              </a:rPr>
              <a:t>dérive</a:t>
            </a:r>
            <a:r>
              <a:rPr lang="fr-FR" sz="1800" dirty="0">
                <a:effectLst/>
                <a:latin typeface="LiberationSerif"/>
              </a:rPr>
              <a:t> et, de bouteille de vin en planche de fromages </a:t>
            </a:r>
            <a:r>
              <a:rPr lang="fr-FR" sz="1800" u="sng" dirty="0">
                <a:effectLst/>
                <a:latin typeface="LiberationSerif"/>
              </a:rPr>
              <a:t>(ou de bières au PIC)</a:t>
            </a:r>
            <a:r>
              <a:rPr lang="fr-FR" sz="1800" dirty="0">
                <a:effectLst/>
                <a:latin typeface="LiberationSerif"/>
              </a:rPr>
              <a:t>, finit par accoster sur un sujet sensible : la peine de mort.</a:t>
            </a:r>
          </a:p>
          <a:p>
            <a:r>
              <a:rPr lang="fr-FR" sz="1800" b="1" dirty="0">
                <a:effectLst/>
                <a:latin typeface="LiberationSerif"/>
              </a:rPr>
              <a:t>Comme l’immense </a:t>
            </a:r>
            <a:r>
              <a:rPr lang="fr-FR" sz="1800" b="1" dirty="0" err="1">
                <a:effectLst/>
                <a:latin typeface="LiberationSerif"/>
              </a:rPr>
              <a:t>majorite</a:t>
            </a:r>
            <a:r>
              <a:rPr lang="fr-FR" sz="1800" b="1" dirty="0">
                <a:effectLst/>
                <a:latin typeface="LiberationSerif"/>
              </a:rPr>
              <a:t>́ des personnes </a:t>
            </a:r>
            <a:r>
              <a:rPr lang="fr-FR" sz="1800" b="1" dirty="0" err="1">
                <a:effectLst/>
                <a:latin typeface="LiberationSerif"/>
              </a:rPr>
              <a:t>présentes</a:t>
            </a:r>
            <a:r>
              <a:rPr lang="fr-FR" sz="1800" b="1" dirty="0">
                <a:effectLst/>
                <a:latin typeface="LiberationSerif"/>
              </a:rPr>
              <a:t>, j’y suis opposé</a:t>
            </a:r>
            <a:r>
              <a:rPr lang="fr-FR" sz="1800" dirty="0">
                <a:effectLst/>
                <a:latin typeface="LiberationSerif"/>
              </a:rPr>
              <a:t>. L’un des convives </a:t>
            </a:r>
            <a:r>
              <a:rPr lang="fr-FR" sz="1800" dirty="0" err="1">
                <a:effectLst/>
                <a:latin typeface="LiberationSerif"/>
              </a:rPr>
              <a:t>déclare</a:t>
            </a:r>
            <a:r>
              <a:rPr lang="fr-FR" sz="1800" dirty="0">
                <a:effectLst/>
                <a:latin typeface="LiberationSerif"/>
              </a:rPr>
              <a:t> qu’il est au contraire pour son </a:t>
            </a:r>
            <a:r>
              <a:rPr lang="fr-FR" sz="1800" dirty="0" err="1">
                <a:effectLst/>
                <a:latin typeface="LiberationSerif"/>
              </a:rPr>
              <a:t>rétablissement</a:t>
            </a:r>
            <a:r>
              <a:rPr lang="fr-FR" sz="1800" dirty="0">
                <a:effectLst/>
                <a:latin typeface="LiberationSerif"/>
              </a:rPr>
              <a:t> et </a:t>
            </a:r>
            <a:r>
              <a:rPr lang="fr-FR" sz="1800" dirty="0" err="1">
                <a:effectLst/>
                <a:latin typeface="LiberationSerif"/>
              </a:rPr>
              <a:t>défend</a:t>
            </a:r>
            <a:r>
              <a:rPr lang="fr-FR" sz="1800" dirty="0">
                <a:effectLst/>
                <a:latin typeface="LiberationSerif"/>
              </a:rPr>
              <a:t> son propos avec fougue. Voyant qu’une partie des auditeurs ne sont pas insensibles à ses arguments, je </a:t>
            </a:r>
            <a:r>
              <a:rPr lang="fr-FR" sz="1800" dirty="0" err="1">
                <a:effectLst/>
                <a:latin typeface="LiberationSerif"/>
              </a:rPr>
              <a:t>décide</a:t>
            </a:r>
            <a:r>
              <a:rPr lang="fr-FR" sz="1800" dirty="0">
                <a:effectLst/>
                <a:latin typeface="LiberationSerif"/>
              </a:rPr>
              <a:t> de m’en </a:t>
            </a:r>
            <a:r>
              <a:rPr lang="fr-FR" sz="1800" dirty="0" err="1">
                <a:effectLst/>
                <a:latin typeface="LiberationSerif"/>
              </a:rPr>
              <a:t>mêler</a:t>
            </a:r>
            <a:r>
              <a:rPr lang="fr-FR" sz="1800" dirty="0">
                <a:effectLst/>
                <a:latin typeface="LiberationSerif"/>
              </a:rPr>
              <a:t>. Je pourrais, bien </a:t>
            </a:r>
            <a:r>
              <a:rPr lang="fr-FR" sz="1800" dirty="0" err="1">
                <a:effectLst/>
                <a:latin typeface="LiberationSerif"/>
              </a:rPr>
              <a:t>sûr</a:t>
            </a:r>
            <a:r>
              <a:rPr lang="fr-FR" sz="1800" dirty="0">
                <a:effectLst/>
                <a:latin typeface="LiberationSerif"/>
              </a:rPr>
              <a:t>, commencer par disserter sur l’absence de valeur dissuasive de la peine de mort, </a:t>
            </a:r>
            <a:r>
              <a:rPr lang="fr-FR" sz="1800" dirty="0" err="1">
                <a:effectLst/>
                <a:latin typeface="LiberationSerif"/>
              </a:rPr>
              <a:t>enchaîner</a:t>
            </a:r>
            <a:r>
              <a:rPr lang="fr-FR" sz="1800" dirty="0">
                <a:effectLst/>
                <a:latin typeface="LiberationSerif"/>
              </a:rPr>
              <a:t> en </a:t>
            </a:r>
            <a:r>
              <a:rPr lang="fr-FR" sz="1800" dirty="0" err="1">
                <a:effectLst/>
                <a:latin typeface="LiberationSerif"/>
              </a:rPr>
              <a:t>ébauchant</a:t>
            </a:r>
            <a:r>
              <a:rPr lang="fr-FR" sz="1800" dirty="0">
                <a:effectLst/>
                <a:latin typeface="LiberationSerif"/>
              </a:rPr>
              <a:t> une grande comparaison internationale, et conclure en </a:t>
            </a:r>
            <a:r>
              <a:rPr lang="fr-FR" sz="1800" dirty="0" err="1">
                <a:effectLst/>
                <a:latin typeface="LiberationSerif"/>
              </a:rPr>
              <a:t>évoquant</a:t>
            </a:r>
            <a:r>
              <a:rPr lang="fr-FR" sz="1800" dirty="0">
                <a:effectLst/>
                <a:latin typeface="LiberationSerif"/>
              </a:rPr>
              <a:t> la valeur </a:t>
            </a:r>
            <a:r>
              <a:rPr lang="fr-FR" sz="1800" dirty="0" err="1">
                <a:effectLst/>
                <a:latin typeface="LiberationSerif"/>
              </a:rPr>
              <a:t>sacrée</a:t>
            </a:r>
            <a:r>
              <a:rPr lang="fr-FR" sz="1800" dirty="0">
                <a:effectLst/>
                <a:latin typeface="LiberationSerif"/>
              </a:rPr>
              <a:t> de la vie humaine. Mais tous ces arguments </a:t>
            </a:r>
            <a:r>
              <a:rPr lang="fr-FR" sz="1800" dirty="0" err="1">
                <a:effectLst/>
                <a:latin typeface="LiberationSerif"/>
              </a:rPr>
              <a:t>nécessitent</a:t>
            </a:r>
            <a:r>
              <a:rPr lang="fr-FR" sz="1800" dirty="0">
                <a:effectLst/>
                <a:latin typeface="LiberationSerif"/>
              </a:rPr>
              <a:t> du temps et de la </a:t>
            </a:r>
            <a:r>
              <a:rPr lang="fr-FR" sz="1800" dirty="0" err="1">
                <a:effectLst/>
                <a:latin typeface="LiberationSerif"/>
              </a:rPr>
              <a:t>précaution</a:t>
            </a:r>
            <a:r>
              <a:rPr lang="fr-FR" sz="1800" dirty="0">
                <a:effectLst/>
                <a:latin typeface="LiberationSerif"/>
              </a:rPr>
              <a:t> pour </a:t>
            </a:r>
            <a:r>
              <a:rPr lang="fr-FR" sz="1800" dirty="0" err="1">
                <a:effectLst/>
                <a:latin typeface="LiberationSerif"/>
              </a:rPr>
              <a:t>être</a:t>
            </a:r>
            <a:r>
              <a:rPr lang="fr-FR" sz="1800" dirty="0">
                <a:effectLst/>
                <a:latin typeface="LiberationSerif"/>
              </a:rPr>
              <a:t> </a:t>
            </a:r>
            <a:r>
              <a:rPr lang="fr-FR" sz="1800" dirty="0" err="1">
                <a:effectLst/>
                <a:latin typeface="LiberationSerif"/>
              </a:rPr>
              <a:t>déployés</a:t>
            </a:r>
            <a:r>
              <a:rPr lang="fr-FR" sz="1800" dirty="0">
                <a:effectLst/>
                <a:latin typeface="LiberationSerif"/>
              </a:rPr>
              <a:t> efficacement. </a:t>
            </a:r>
          </a:p>
          <a:p>
            <a:r>
              <a:rPr lang="fr-FR" sz="1800" b="1" dirty="0">
                <a:effectLst/>
                <a:latin typeface="LiberationSerif"/>
              </a:rPr>
              <a:t>Ici, dans un bar, je peux </a:t>
            </a:r>
            <a:r>
              <a:rPr lang="fr-FR" sz="1800" b="1" dirty="0" err="1">
                <a:effectLst/>
                <a:latin typeface="LiberationSerif"/>
              </a:rPr>
              <a:t>déja</a:t>
            </a:r>
            <a:r>
              <a:rPr lang="fr-FR" sz="1800" b="1" dirty="0">
                <a:effectLst/>
                <a:latin typeface="LiberationSerif"/>
              </a:rPr>
              <a:t>̀ anticiper ce qui va se passer : je serais coupé, caricaturé, ridiculisé et vaincu</a:t>
            </a:r>
            <a:r>
              <a:rPr lang="fr-FR" sz="1800" dirty="0">
                <a:effectLst/>
                <a:latin typeface="LiberationSerif"/>
              </a:rPr>
              <a:t>. Je </a:t>
            </a:r>
            <a:r>
              <a:rPr lang="fr-FR" sz="1800" dirty="0" err="1">
                <a:effectLst/>
                <a:latin typeface="LiberationSerif"/>
              </a:rPr>
              <a:t>décide</a:t>
            </a:r>
            <a:r>
              <a:rPr lang="fr-FR" sz="1800" dirty="0">
                <a:effectLst/>
                <a:latin typeface="LiberationSerif"/>
              </a:rPr>
              <a:t> donc de me retrancher sur l’argument abolitionniste qui me semble le plus simple et le plus percutant : « Aucun tribunal n’</a:t>
            </a:r>
            <a:r>
              <a:rPr lang="fr-FR" sz="1800" dirty="0" err="1">
                <a:effectLst/>
                <a:latin typeface="LiberationSerif"/>
              </a:rPr>
              <a:t>étant</a:t>
            </a:r>
            <a:r>
              <a:rPr lang="fr-FR" sz="1800" dirty="0">
                <a:effectLst/>
                <a:latin typeface="LiberationSerif"/>
              </a:rPr>
              <a:t> infaillible, une justice qui </a:t>
            </a:r>
            <a:r>
              <a:rPr lang="fr-FR" sz="1800" dirty="0" err="1">
                <a:effectLst/>
                <a:latin typeface="LiberationSerif"/>
              </a:rPr>
              <a:t>exécute</a:t>
            </a:r>
            <a:r>
              <a:rPr lang="fr-FR" sz="1800" dirty="0">
                <a:effectLst/>
                <a:latin typeface="LiberationSerif"/>
              </a:rPr>
              <a:t> les coupables assassine aussi des innocents. Personne ne peut le nier, et personne ne devrait l’accepter. » Je ferai de cet unique argument mon bastion. Tant que mon interlocuteur ne parviendra pas à l’</a:t>
            </a:r>
            <a:r>
              <a:rPr lang="fr-FR" sz="1800" dirty="0" err="1">
                <a:effectLst/>
                <a:latin typeface="LiberationSerif"/>
              </a:rPr>
              <a:t>ébranler</a:t>
            </a:r>
            <a:r>
              <a:rPr lang="fr-FR" sz="1800" dirty="0">
                <a:effectLst/>
                <a:latin typeface="LiberationSerif"/>
              </a:rPr>
              <a:t>, ce qui n’est pas chose </a:t>
            </a:r>
            <a:r>
              <a:rPr lang="fr-FR" sz="1800" dirty="0" err="1">
                <a:effectLst/>
                <a:latin typeface="LiberationSerif"/>
              </a:rPr>
              <a:t>aisée</a:t>
            </a:r>
            <a:r>
              <a:rPr lang="fr-FR" sz="1800" dirty="0">
                <a:effectLst/>
                <a:latin typeface="LiberationSerif"/>
              </a:rPr>
              <a:t>, je devrais conserver la faveur des auditeurs. </a:t>
            </a:r>
            <a:endParaRPr lang="fr-FR" dirty="0">
              <a:effectLst/>
            </a:endParaRPr>
          </a:p>
          <a:p>
            <a:endParaRPr lang="fr-FR" dirty="0"/>
          </a:p>
        </p:txBody>
      </p:sp>
    </p:spTree>
    <p:extLst>
      <p:ext uri="{BB962C8B-B14F-4D97-AF65-F5344CB8AC3E}">
        <p14:creationId xmlns:p14="http://schemas.microsoft.com/office/powerpoint/2010/main" val="1659181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B6625-97E5-395F-6593-8982DED6A7C4}"/>
              </a:ext>
            </a:extLst>
          </p:cNvPr>
          <p:cNvSpPr>
            <a:spLocks noGrp="1"/>
          </p:cNvSpPr>
          <p:nvPr>
            <p:ph type="title"/>
          </p:nvPr>
        </p:nvSpPr>
        <p:spPr/>
        <p:txBody>
          <a:bodyPr/>
          <a:lstStyle/>
          <a:p>
            <a:r>
              <a:rPr lang="fr-FR" b="1" dirty="0"/>
              <a:t>Décryptage</a:t>
            </a:r>
          </a:p>
        </p:txBody>
      </p:sp>
      <p:sp>
        <p:nvSpPr>
          <p:cNvPr id="3" name="Espace réservé du contenu 2">
            <a:extLst>
              <a:ext uri="{FF2B5EF4-FFF2-40B4-BE49-F238E27FC236}">
                <a16:creationId xmlns:a16="http://schemas.microsoft.com/office/drawing/2014/main" id="{7C0C7945-4B61-5393-A3D0-8330A1865957}"/>
              </a:ext>
            </a:extLst>
          </p:cNvPr>
          <p:cNvSpPr>
            <a:spLocks noGrp="1"/>
          </p:cNvSpPr>
          <p:nvPr>
            <p:ph idx="1"/>
          </p:nvPr>
        </p:nvSpPr>
        <p:spPr/>
        <p:txBody>
          <a:bodyPr/>
          <a:lstStyle/>
          <a:p>
            <a:r>
              <a:rPr lang="fr-FR" sz="1800" dirty="0">
                <a:effectLst/>
                <a:latin typeface="LiberationSerif"/>
              </a:rPr>
              <a:t>Dans cette situation, nous ne pourrons </a:t>
            </a:r>
            <a:r>
              <a:rPr lang="fr-FR" sz="1800" dirty="0" err="1">
                <a:effectLst/>
                <a:latin typeface="LiberationSerif"/>
              </a:rPr>
              <a:t>évidemment</a:t>
            </a:r>
            <a:r>
              <a:rPr lang="fr-FR" sz="1800" dirty="0">
                <a:effectLst/>
                <a:latin typeface="LiberationSerif"/>
              </a:rPr>
              <a:t> pas nous contenter de </a:t>
            </a:r>
            <a:r>
              <a:rPr lang="fr-FR" sz="1800" dirty="0" err="1">
                <a:effectLst/>
                <a:latin typeface="LiberationSerif"/>
              </a:rPr>
              <a:t>répéter</a:t>
            </a:r>
            <a:r>
              <a:rPr lang="fr-FR" sz="1800" dirty="0">
                <a:effectLst/>
                <a:latin typeface="LiberationSerif"/>
              </a:rPr>
              <a:t> notre argument en boucle. Si nous ne voulons pas donner l’impression de radoter, il nous faudra introduire sans cesse de nouvelles variations : diversifier nos formules, convoquer de nombreux exemples, forger des </a:t>
            </a:r>
            <a:r>
              <a:rPr lang="fr-FR" sz="1800" dirty="0" err="1">
                <a:effectLst/>
                <a:latin typeface="LiberationSerif"/>
              </a:rPr>
              <a:t>métaphores</a:t>
            </a:r>
            <a:r>
              <a:rPr lang="fr-FR" sz="1800" dirty="0">
                <a:effectLst/>
                <a:latin typeface="LiberationSerif"/>
              </a:rPr>
              <a:t>, trouver des citations... De cette capacité à renouveler notre argumentation </a:t>
            </a:r>
            <a:r>
              <a:rPr lang="fr-FR" sz="1800" dirty="0" err="1">
                <a:effectLst/>
                <a:latin typeface="LiberationSerif"/>
              </a:rPr>
              <a:t>dépendront</a:t>
            </a:r>
            <a:r>
              <a:rPr lang="fr-FR" sz="1800" dirty="0">
                <a:effectLst/>
                <a:latin typeface="LiberationSerif"/>
              </a:rPr>
              <a:t> nos chances d’emporter la conviction. Employer un seul argument n’implique pas de ne dire qu’une seule chose ! </a:t>
            </a:r>
            <a:endParaRPr lang="fr-FR" dirty="0">
              <a:effectLst/>
            </a:endParaRPr>
          </a:p>
          <a:p>
            <a:endParaRPr lang="fr-FR" dirty="0"/>
          </a:p>
        </p:txBody>
      </p:sp>
    </p:spTree>
    <p:extLst>
      <p:ext uri="{BB962C8B-B14F-4D97-AF65-F5344CB8AC3E}">
        <p14:creationId xmlns:p14="http://schemas.microsoft.com/office/powerpoint/2010/main" val="41946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F7619-78DA-137E-83AD-C0139A51A0BA}"/>
              </a:ext>
            </a:extLst>
          </p:cNvPr>
          <p:cNvSpPr>
            <a:spLocks noGrp="1"/>
          </p:cNvSpPr>
          <p:nvPr>
            <p:ph type="title"/>
          </p:nvPr>
        </p:nvSpPr>
        <p:spPr/>
        <p:txBody>
          <a:bodyPr/>
          <a:lstStyle/>
          <a:p>
            <a:r>
              <a:rPr lang="fr-FR" sz="3600" b="1" dirty="0">
                <a:effectLst/>
                <a:latin typeface="LiberationSerif"/>
              </a:rPr>
              <a:t>LES SIX ÉTAPES DU DISCOURS </a:t>
            </a:r>
            <a:br>
              <a:rPr lang="fr-FR" dirty="0">
                <a:effectLst/>
              </a:rPr>
            </a:br>
            <a:endParaRPr lang="fr-FR" dirty="0"/>
          </a:p>
        </p:txBody>
      </p:sp>
      <p:sp>
        <p:nvSpPr>
          <p:cNvPr id="3" name="Espace réservé du contenu 2">
            <a:extLst>
              <a:ext uri="{FF2B5EF4-FFF2-40B4-BE49-F238E27FC236}">
                <a16:creationId xmlns:a16="http://schemas.microsoft.com/office/drawing/2014/main" id="{E60B1632-E2B2-277E-209C-953158B48E52}"/>
              </a:ext>
            </a:extLst>
          </p:cNvPr>
          <p:cNvSpPr>
            <a:spLocks noGrp="1"/>
          </p:cNvSpPr>
          <p:nvPr>
            <p:ph idx="1"/>
          </p:nvPr>
        </p:nvSpPr>
        <p:spPr>
          <a:xfrm>
            <a:off x="2114550" y="2133600"/>
            <a:ext cx="9390062" cy="4450080"/>
          </a:xfrm>
        </p:spPr>
        <p:txBody>
          <a:bodyPr>
            <a:normAutofit fontScale="92500" lnSpcReduction="20000"/>
          </a:bodyPr>
          <a:lstStyle/>
          <a:p>
            <a:r>
              <a:rPr lang="fr-FR" sz="1800" dirty="0">
                <a:effectLst/>
                <a:latin typeface="LiberationSerif"/>
              </a:rPr>
              <a:t>Depuis </a:t>
            </a:r>
            <a:r>
              <a:rPr lang="fr-FR" sz="1800" dirty="0" err="1">
                <a:effectLst/>
                <a:latin typeface="LiberationSerif"/>
              </a:rPr>
              <a:t>Cicéron</a:t>
            </a:r>
            <a:r>
              <a:rPr lang="fr-FR" sz="1800" dirty="0">
                <a:effectLst/>
                <a:latin typeface="LiberationSerif"/>
              </a:rPr>
              <a:t>, on </a:t>
            </a:r>
            <a:r>
              <a:rPr lang="fr-FR" sz="1800" dirty="0" err="1">
                <a:effectLst/>
                <a:latin typeface="LiberationSerif"/>
              </a:rPr>
              <a:t>considère</a:t>
            </a:r>
            <a:r>
              <a:rPr lang="fr-FR" sz="1800" dirty="0">
                <a:effectLst/>
                <a:latin typeface="LiberationSerif"/>
              </a:rPr>
              <a:t> que </a:t>
            </a:r>
            <a:r>
              <a:rPr lang="fr-FR" sz="1800" b="1" dirty="0">
                <a:effectLst/>
                <a:latin typeface="LiberationSerif"/>
              </a:rPr>
              <a:t>tout discours doit </a:t>
            </a:r>
            <a:r>
              <a:rPr lang="fr-FR" sz="1800" b="1" dirty="0" err="1">
                <a:effectLst/>
                <a:latin typeface="LiberationSerif"/>
              </a:rPr>
              <a:t>être</a:t>
            </a:r>
            <a:r>
              <a:rPr lang="fr-FR" sz="1800" b="1" dirty="0">
                <a:effectLst/>
                <a:latin typeface="LiberationSerif"/>
              </a:rPr>
              <a:t> constitué de six parties </a:t>
            </a:r>
            <a:r>
              <a:rPr lang="fr-FR" sz="1800" dirty="0">
                <a:effectLst/>
                <a:latin typeface="LiberationSerif"/>
              </a:rPr>
              <a:t>:</a:t>
            </a:r>
          </a:p>
          <a:p>
            <a:pPr lvl="1">
              <a:buFont typeface="+mj-lt"/>
              <a:buAutoNum type="arabicPeriod"/>
            </a:pPr>
            <a:r>
              <a:rPr lang="fr-FR" dirty="0">
                <a:effectLst/>
                <a:latin typeface="LiberationSerif"/>
              </a:rPr>
              <a:t> D’abord l’</a:t>
            </a:r>
            <a:r>
              <a:rPr lang="fr-FR" i="1" dirty="0">
                <a:effectLst/>
                <a:latin typeface="LiberationSerif"/>
              </a:rPr>
              <a:t>exorde</a:t>
            </a:r>
            <a:r>
              <a:rPr lang="fr-FR" dirty="0">
                <a:effectLst/>
                <a:latin typeface="LiberationSerif"/>
              </a:rPr>
              <a:t>, où il nous faut introduire le propos, capter l’attention de l’auditoire et susciter sa bienveillance. </a:t>
            </a:r>
          </a:p>
          <a:p>
            <a:pPr lvl="1">
              <a:buFont typeface="+mj-lt"/>
              <a:buAutoNum type="arabicPeriod"/>
            </a:pPr>
            <a:r>
              <a:rPr lang="fr-FR" dirty="0">
                <a:effectLst/>
                <a:latin typeface="LiberationSerif"/>
              </a:rPr>
              <a:t>Puis la </a:t>
            </a:r>
            <a:r>
              <a:rPr lang="fr-FR" i="1" dirty="0">
                <a:effectLst/>
                <a:latin typeface="LiberationSerif"/>
              </a:rPr>
              <a:t>narration</a:t>
            </a:r>
            <a:r>
              <a:rPr lang="fr-FR" dirty="0">
                <a:effectLst/>
                <a:latin typeface="LiberationSerif"/>
              </a:rPr>
              <a:t>, pour exposer les faits, la situation ou le </a:t>
            </a:r>
            <a:r>
              <a:rPr lang="fr-FR" dirty="0" err="1">
                <a:effectLst/>
                <a:latin typeface="LiberationSerif"/>
              </a:rPr>
              <a:t>problème</a:t>
            </a:r>
            <a:r>
              <a:rPr lang="fr-FR" dirty="0">
                <a:effectLst/>
                <a:latin typeface="LiberationSerif"/>
              </a:rPr>
              <a:t>. </a:t>
            </a:r>
          </a:p>
          <a:p>
            <a:pPr lvl="1">
              <a:buFont typeface="+mj-lt"/>
              <a:buAutoNum type="arabicPeriod"/>
            </a:pPr>
            <a:r>
              <a:rPr lang="fr-FR" dirty="0">
                <a:effectLst/>
                <a:latin typeface="LiberationSerif"/>
              </a:rPr>
              <a:t>La </a:t>
            </a:r>
            <a:r>
              <a:rPr lang="fr-FR" i="1" dirty="0">
                <a:effectLst/>
                <a:latin typeface="LiberationSerif"/>
              </a:rPr>
              <a:t>division</a:t>
            </a:r>
            <a:r>
              <a:rPr lang="fr-FR" dirty="0">
                <a:effectLst/>
                <a:latin typeface="LiberationSerif"/>
              </a:rPr>
              <a:t>, pour tracer les contours de la question, rappeler les points qui ont </a:t>
            </a:r>
            <a:r>
              <a:rPr lang="fr-FR" dirty="0" err="1">
                <a:effectLst/>
                <a:latin typeface="LiberationSerif"/>
              </a:rPr>
              <a:t>déja</a:t>
            </a:r>
            <a:r>
              <a:rPr lang="fr-FR" dirty="0">
                <a:effectLst/>
                <a:latin typeface="LiberationSerif"/>
              </a:rPr>
              <a:t>̀ </a:t>
            </a:r>
            <a:r>
              <a:rPr lang="fr-FR" dirty="0" err="1">
                <a:effectLst/>
                <a:latin typeface="LiberationSerif"/>
              </a:rPr>
              <a:t>éte</a:t>
            </a:r>
            <a:r>
              <a:rPr lang="fr-FR" dirty="0">
                <a:effectLst/>
                <a:latin typeface="LiberationSerif"/>
              </a:rPr>
              <a:t>́ </a:t>
            </a:r>
            <a:r>
              <a:rPr lang="fr-FR" dirty="0" err="1">
                <a:effectLst/>
                <a:latin typeface="LiberationSerif"/>
              </a:rPr>
              <a:t>tranchés</a:t>
            </a:r>
            <a:r>
              <a:rPr lang="fr-FR" dirty="0">
                <a:effectLst/>
                <a:latin typeface="LiberationSerif"/>
              </a:rPr>
              <a:t>, </a:t>
            </a:r>
            <a:r>
              <a:rPr lang="fr-FR" dirty="0" err="1">
                <a:effectLst/>
                <a:latin typeface="LiberationSerif"/>
              </a:rPr>
              <a:t>écarter</a:t>
            </a:r>
            <a:r>
              <a:rPr lang="fr-FR" dirty="0">
                <a:effectLst/>
                <a:latin typeface="LiberationSerif"/>
              </a:rPr>
              <a:t> les </a:t>
            </a:r>
            <a:r>
              <a:rPr lang="fr-FR" dirty="0" err="1">
                <a:effectLst/>
                <a:latin typeface="LiberationSerif"/>
              </a:rPr>
              <a:t>éléments</a:t>
            </a:r>
            <a:r>
              <a:rPr lang="fr-FR" dirty="0">
                <a:effectLst/>
                <a:latin typeface="LiberationSerif"/>
              </a:rPr>
              <a:t> hors sujet et </a:t>
            </a:r>
            <a:r>
              <a:rPr lang="fr-FR" dirty="0" err="1">
                <a:effectLst/>
                <a:latin typeface="LiberationSerif"/>
              </a:rPr>
              <a:t>préciser</a:t>
            </a:r>
            <a:r>
              <a:rPr lang="fr-FR" dirty="0">
                <a:effectLst/>
                <a:latin typeface="LiberationSerif"/>
              </a:rPr>
              <a:t> ce qu’il reste à examiner. </a:t>
            </a:r>
          </a:p>
          <a:p>
            <a:pPr lvl="1">
              <a:buFont typeface="+mj-lt"/>
              <a:buAutoNum type="arabicPeriod"/>
            </a:pPr>
            <a:r>
              <a:rPr lang="fr-FR" dirty="0">
                <a:effectLst/>
                <a:latin typeface="LiberationSerif"/>
              </a:rPr>
              <a:t>La </a:t>
            </a:r>
            <a:r>
              <a:rPr lang="fr-FR" i="1" dirty="0">
                <a:effectLst/>
                <a:latin typeface="LiberationSerif"/>
              </a:rPr>
              <a:t>confirmation</a:t>
            </a:r>
            <a:r>
              <a:rPr lang="fr-FR" dirty="0">
                <a:effectLst/>
                <a:latin typeface="LiberationSerif"/>
              </a:rPr>
              <a:t>, pour avancer les arguments et </a:t>
            </a:r>
            <a:r>
              <a:rPr lang="fr-FR" dirty="0" err="1">
                <a:effectLst/>
                <a:latin typeface="LiberationSerif"/>
              </a:rPr>
              <a:t>présenter</a:t>
            </a:r>
            <a:r>
              <a:rPr lang="fr-FR" dirty="0">
                <a:effectLst/>
                <a:latin typeface="LiberationSerif"/>
              </a:rPr>
              <a:t> les preuves. </a:t>
            </a:r>
          </a:p>
          <a:p>
            <a:pPr lvl="1">
              <a:buFont typeface="+mj-lt"/>
              <a:buAutoNum type="arabicPeriod"/>
            </a:pPr>
            <a:r>
              <a:rPr lang="fr-FR" dirty="0">
                <a:effectLst/>
                <a:latin typeface="LiberationSerif"/>
              </a:rPr>
              <a:t>La </a:t>
            </a:r>
            <a:r>
              <a:rPr lang="fr-FR" i="1" dirty="0" err="1">
                <a:effectLst/>
                <a:latin typeface="LiberationSerif"/>
              </a:rPr>
              <a:t>réfutation</a:t>
            </a:r>
            <a:r>
              <a:rPr lang="fr-FR" dirty="0">
                <a:effectLst/>
                <a:latin typeface="LiberationSerif"/>
              </a:rPr>
              <a:t>, pour lever les objections qui ont </a:t>
            </a:r>
            <a:r>
              <a:rPr lang="fr-FR" dirty="0" err="1">
                <a:effectLst/>
                <a:latin typeface="LiberationSerif"/>
              </a:rPr>
              <a:t>éte</a:t>
            </a:r>
            <a:r>
              <a:rPr lang="fr-FR" dirty="0">
                <a:effectLst/>
                <a:latin typeface="LiberationSerif"/>
              </a:rPr>
              <a:t>́ </a:t>
            </a:r>
            <a:r>
              <a:rPr lang="fr-FR" dirty="0" err="1">
                <a:effectLst/>
                <a:latin typeface="LiberationSerif"/>
              </a:rPr>
              <a:t>opposées</a:t>
            </a:r>
            <a:r>
              <a:rPr lang="fr-FR" dirty="0">
                <a:effectLst/>
                <a:latin typeface="LiberationSerif"/>
              </a:rPr>
              <a:t>. </a:t>
            </a:r>
          </a:p>
          <a:p>
            <a:pPr lvl="1">
              <a:buFont typeface="+mj-lt"/>
              <a:buAutoNum type="arabicPeriod"/>
            </a:pPr>
            <a:r>
              <a:rPr lang="fr-FR" dirty="0">
                <a:effectLst/>
                <a:latin typeface="LiberationSerif"/>
              </a:rPr>
              <a:t>Et enfin la </a:t>
            </a:r>
            <a:r>
              <a:rPr lang="fr-FR" i="1" dirty="0" err="1">
                <a:effectLst/>
                <a:latin typeface="LiberationSerif"/>
              </a:rPr>
              <a:t>péroraison</a:t>
            </a:r>
            <a:r>
              <a:rPr lang="fr-FR" dirty="0">
                <a:effectLst/>
                <a:latin typeface="LiberationSerif"/>
              </a:rPr>
              <a:t>, pour </a:t>
            </a:r>
            <a:r>
              <a:rPr lang="fr-FR" dirty="0" err="1">
                <a:effectLst/>
                <a:latin typeface="LiberationSerif"/>
              </a:rPr>
              <a:t>résumer</a:t>
            </a:r>
            <a:r>
              <a:rPr lang="fr-FR" dirty="0">
                <a:effectLst/>
                <a:latin typeface="LiberationSerif"/>
              </a:rPr>
              <a:t> le propos et le conclure avec </a:t>
            </a:r>
            <a:r>
              <a:rPr lang="fr-FR" dirty="0" err="1">
                <a:effectLst/>
                <a:latin typeface="LiberationSerif"/>
              </a:rPr>
              <a:t>élégance</a:t>
            </a:r>
            <a:r>
              <a:rPr lang="fr-FR" dirty="0">
                <a:effectLst/>
                <a:latin typeface="LiberationSerif"/>
              </a:rPr>
              <a:t>. </a:t>
            </a:r>
            <a:endParaRPr lang="fr-FR" dirty="0">
              <a:effectLst/>
            </a:endParaRPr>
          </a:p>
          <a:p>
            <a:r>
              <a:rPr lang="fr-FR" sz="1800" dirty="0">
                <a:effectLst/>
                <a:latin typeface="LiberationSerif"/>
              </a:rPr>
              <a:t>Contrairement à ce qui est souvent </a:t>
            </a:r>
            <a:r>
              <a:rPr lang="fr-FR" sz="1800" dirty="0" err="1">
                <a:effectLst/>
                <a:latin typeface="LiberationSerif"/>
              </a:rPr>
              <a:t>écrit</a:t>
            </a:r>
            <a:r>
              <a:rPr lang="fr-FR" sz="1800" dirty="0">
                <a:effectLst/>
                <a:latin typeface="LiberationSerif"/>
              </a:rPr>
              <a:t>, ces six parties ne constituent pas un plan. Elles sont d’ailleurs, par nature, de tailles </a:t>
            </a:r>
            <a:r>
              <a:rPr lang="fr-FR" sz="1800" dirty="0" err="1">
                <a:effectLst/>
                <a:latin typeface="LiberationSerif"/>
              </a:rPr>
              <a:t>très</a:t>
            </a:r>
            <a:r>
              <a:rPr lang="fr-FR" sz="1800" dirty="0">
                <a:effectLst/>
                <a:latin typeface="LiberationSerif"/>
              </a:rPr>
              <a:t> </a:t>
            </a:r>
            <a:r>
              <a:rPr lang="fr-FR" sz="1800" dirty="0" err="1">
                <a:effectLst/>
                <a:latin typeface="LiberationSerif"/>
              </a:rPr>
              <a:t>déséquilibrées</a:t>
            </a:r>
            <a:r>
              <a:rPr lang="fr-FR" sz="1800" dirty="0">
                <a:effectLst/>
                <a:latin typeface="LiberationSerif"/>
              </a:rPr>
              <a:t>. </a:t>
            </a:r>
            <a:endParaRPr lang="fr-FR" dirty="0">
              <a:effectLst/>
            </a:endParaRPr>
          </a:p>
          <a:p>
            <a:r>
              <a:rPr lang="fr-FR" sz="1800" dirty="0">
                <a:effectLst/>
                <a:latin typeface="LiberationSerif"/>
              </a:rPr>
              <a:t>L’exorde peut parfaitement se condenser en quelques mots, de </a:t>
            </a:r>
            <a:r>
              <a:rPr lang="fr-FR" sz="1800" dirty="0" err="1">
                <a:effectLst/>
                <a:latin typeface="LiberationSerif"/>
              </a:rPr>
              <a:t>même</a:t>
            </a:r>
            <a:r>
              <a:rPr lang="fr-FR" sz="1800" dirty="0">
                <a:effectLst/>
                <a:latin typeface="LiberationSerif"/>
              </a:rPr>
              <a:t> que la division et la </a:t>
            </a:r>
            <a:r>
              <a:rPr lang="fr-FR" sz="1800" dirty="0" err="1">
                <a:effectLst/>
                <a:latin typeface="LiberationSerif"/>
              </a:rPr>
              <a:t>péroraison</a:t>
            </a:r>
            <a:r>
              <a:rPr lang="fr-FR" sz="1800" dirty="0">
                <a:effectLst/>
                <a:latin typeface="LiberationSerif"/>
              </a:rPr>
              <a:t>. À l’inverse, la confirmation constituera souvent tout le corps du discours, puisqu’elle renvoie, au fond, à l’exposé de notre ligne argumentative. </a:t>
            </a:r>
          </a:p>
          <a:p>
            <a:r>
              <a:rPr lang="fr-FR" dirty="0">
                <a:latin typeface="LiberationSerif"/>
              </a:rPr>
              <a:t>Bien commencer et bien finir est essentiel! </a:t>
            </a:r>
            <a:endParaRPr lang="fr-FR" dirty="0">
              <a:effectLst/>
            </a:endParaRPr>
          </a:p>
          <a:p>
            <a:endParaRPr lang="fr-FR" dirty="0"/>
          </a:p>
        </p:txBody>
      </p:sp>
    </p:spTree>
    <p:extLst>
      <p:ext uri="{BB962C8B-B14F-4D97-AF65-F5344CB8AC3E}">
        <p14:creationId xmlns:p14="http://schemas.microsoft.com/office/powerpoint/2010/main" val="2539091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D648A93-8545-D59F-6559-7DD6F79F4F75}"/>
              </a:ext>
            </a:extLst>
          </p:cNvPr>
          <p:cNvSpPr>
            <a:spLocks noGrp="1"/>
          </p:cNvSpPr>
          <p:nvPr>
            <p:ph type="title"/>
          </p:nvPr>
        </p:nvSpPr>
        <p:spPr/>
        <p:txBody>
          <a:bodyPr/>
          <a:lstStyle/>
          <a:p>
            <a:r>
              <a:rPr lang="fr-FR" b="1" dirty="0"/>
              <a:t>Mobiliser les émotions? S’opposer à la raison? </a:t>
            </a:r>
          </a:p>
        </p:txBody>
      </p:sp>
      <p:sp>
        <p:nvSpPr>
          <p:cNvPr id="5" name="Espace réservé du contenu 4">
            <a:extLst>
              <a:ext uri="{FF2B5EF4-FFF2-40B4-BE49-F238E27FC236}">
                <a16:creationId xmlns:a16="http://schemas.microsoft.com/office/drawing/2014/main" id="{CF273FCF-E9E0-B4D6-751C-BBB886EA63B2}"/>
              </a:ext>
            </a:extLst>
          </p:cNvPr>
          <p:cNvSpPr>
            <a:spLocks noGrp="1"/>
          </p:cNvSpPr>
          <p:nvPr>
            <p:ph idx="1"/>
          </p:nvPr>
        </p:nvSpPr>
        <p:spPr>
          <a:xfrm>
            <a:off x="1303020" y="2125980"/>
            <a:ext cx="10504170" cy="4949190"/>
          </a:xfrm>
        </p:spPr>
        <p:txBody>
          <a:bodyPr>
            <a:normAutofit/>
          </a:bodyPr>
          <a:lstStyle/>
          <a:p>
            <a:r>
              <a:rPr lang="fr-FR" sz="1800" dirty="0">
                <a:effectLst/>
                <a:latin typeface="LiberationSerif"/>
              </a:rPr>
              <a:t>Le postulat d’un </a:t>
            </a:r>
            <a:r>
              <a:rPr lang="fr-FR" sz="1800" dirty="0" err="1">
                <a:effectLst/>
                <a:latin typeface="LiberationSerif"/>
              </a:rPr>
              <a:t>être</a:t>
            </a:r>
            <a:r>
              <a:rPr lang="fr-FR" sz="1800" dirty="0">
                <a:effectLst/>
                <a:latin typeface="LiberationSerif"/>
              </a:rPr>
              <a:t> humain scindé entre raison et </a:t>
            </a:r>
            <a:r>
              <a:rPr lang="fr-FR" sz="1800" dirty="0" err="1">
                <a:effectLst/>
                <a:latin typeface="LiberationSerif"/>
              </a:rPr>
              <a:t>émotions</a:t>
            </a:r>
            <a:r>
              <a:rPr lang="fr-FR" sz="1800" dirty="0">
                <a:effectLst/>
                <a:latin typeface="LiberationSerif"/>
              </a:rPr>
              <a:t> a culminé, au cours du XXe </a:t>
            </a:r>
            <a:r>
              <a:rPr lang="fr-FR" sz="1800" dirty="0" err="1">
                <a:effectLst/>
                <a:latin typeface="LiberationSerif"/>
              </a:rPr>
              <a:t>siècle</a:t>
            </a:r>
            <a:r>
              <a:rPr lang="fr-FR" sz="1800" dirty="0">
                <a:effectLst/>
                <a:latin typeface="LiberationSerif"/>
              </a:rPr>
              <a:t>, avec les sciences </a:t>
            </a:r>
            <a:r>
              <a:rPr lang="fr-FR" sz="1800" dirty="0" err="1">
                <a:effectLst/>
                <a:latin typeface="LiberationSerif"/>
              </a:rPr>
              <a:t>économiques</a:t>
            </a:r>
            <a:r>
              <a:rPr lang="fr-FR" sz="1800" dirty="0">
                <a:effectLst/>
                <a:latin typeface="LiberationSerif"/>
              </a:rPr>
              <a:t>. Dans le </a:t>
            </a:r>
            <a:r>
              <a:rPr lang="fr-FR" sz="1800" dirty="0" err="1">
                <a:effectLst/>
                <a:latin typeface="LiberationSerif"/>
              </a:rPr>
              <a:t>modèle</a:t>
            </a:r>
            <a:r>
              <a:rPr lang="fr-FR" sz="1800" dirty="0">
                <a:effectLst/>
                <a:latin typeface="LiberationSerif"/>
              </a:rPr>
              <a:t> qui s’y impose, l’individu est conceptualisé comme un </a:t>
            </a:r>
            <a:r>
              <a:rPr lang="fr-FR" sz="1800" i="1" dirty="0">
                <a:effectLst/>
                <a:latin typeface="LiberationSerif"/>
              </a:rPr>
              <a:t>homo economicus</a:t>
            </a:r>
            <a:r>
              <a:rPr lang="fr-FR" sz="1800" dirty="0">
                <a:effectLst/>
                <a:latin typeface="LiberationSerif"/>
              </a:rPr>
              <a:t>, qui cherche à satisfaire au mieux ses </a:t>
            </a:r>
            <a:r>
              <a:rPr lang="fr-FR" sz="1800" dirty="0" err="1">
                <a:effectLst/>
                <a:latin typeface="LiberationSerif"/>
              </a:rPr>
              <a:t>préférences</a:t>
            </a:r>
            <a:r>
              <a:rPr lang="fr-FR" sz="1800" dirty="0">
                <a:effectLst/>
                <a:latin typeface="LiberationSerif"/>
              </a:rPr>
              <a:t> compte tenu des contraintes qui s’imposent à lui et des informations dont il dispose. </a:t>
            </a:r>
          </a:p>
          <a:p>
            <a:r>
              <a:rPr lang="fr-FR" sz="1800" dirty="0">
                <a:effectLst/>
                <a:latin typeface="LiberationSerif"/>
              </a:rPr>
              <a:t>Tous autant que nous sommes, nous </a:t>
            </a:r>
            <a:r>
              <a:rPr lang="fr-FR" sz="1800" dirty="0" err="1">
                <a:effectLst/>
                <a:latin typeface="LiberationSerif"/>
              </a:rPr>
              <a:t>arrêterions</a:t>
            </a:r>
            <a:r>
              <a:rPr lang="fr-FR" sz="1800" dirty="0">
                <a:effectLst/>
                <a:latin typeface="LiberationSerif"/>
              </a:rPr>
              <a:t> nos </a:t>
            </a:r>
            <a:r>
              <a:rPr lang="fr-FR" sz="1800" dirty="0" err="1">
                <a:effectLst/>
                <a:latin typeface="LiberationSerif"/>
              </a:rPr>
              <a:t>décisions</a:t>
            </a:r>
            <a:r>
              <a:rPr lang="fr-FR" sz="1800" dirty="0">
                <a:effectLst/>
                <a:latin typeface="LiberationSerif"/>
              </a:rPr>
              <a:t> au terme d’un calcul entre les </a:t>
            </a:r>
            <a:r>
              <a:rPr lang="fr-FR" sz="1800" dirty="0" err="1">
                <a:effectLst/>
                <a:latin typeface="LiberationSerif"/>
              </a:rPr>
              <a:t>coûts</a:t>
            </a:r>
            <a:r>
              <a:rPr lang="fr-FR" sz="1800" dirty="0">
                <a:effectLst/>
                <a:latin typeface="LiberationSerif"/>
              </a:rPr>
              <a:t>, les </a:t>
            </a:r>
            <a:r>
              <a:rPr lang="fr-FR" sz="1800" dirty="0" err="1">
                <a:effectLst/>
                <a:latin typeface="LiberationSerif"/>
              </a:rPr>
              <a:t>bénéfices</a:t>
            </a:r>
            <a:r>
              <a:rPr lang="fr-FR" sz="1800" dirty="0">
                <a:effectLst/>
                <a:latin typeface="LiberationSerif"/>
              </a:rPr>
              <a:t> et les risques. Pourtant, les </a:t>
            </a:r>
            <a:r>
              <a:rPr lang="fr-FR" sz="1800" dirty="0" err="1">
                <a:effectLst/>
                <a:latin typeface="LiberationSerif"/>
              </a:rPr>
              <a:t>économistes</a:t>
            </a:r>
            <a:r>
              <a:rPr lang="fr-FR" sz="1800" dirty="0">
                <a:effectLst/>
                <a:latin typeface="LiberationSerif"/>
              </a:rPr>
              <a:t> observent bien que, en pratique, il nous arrive </a:t>
            </a:r>
            <a:r>
              <a:rPr lang="fr-FR" sz="1800" dirty="0" err="1">
                <a:effectLst/>
                <a:latin typeface="LiberationSerif"/>
              </a:rPr>
              <a:t>fréquemment</a:t>
            </a:r>
            <a:r>
              <a:rPr lang="fr-FR" sz="1800" dirty="0">
                <a:effectLst/>
                <a:latin typeface="LiberationSerif"/>
              </a:rPr>
              <a:t> de nous comporter de </a:t>
            </a:r>
            <a:r>
              <a:rPr lang="fr-FR" sz="1800" dirty="0" err="1">
                <a:effectLst/>
                <a:latin typeface="LiberationSerif"/>
              </a:rPr>
              <a:t>manière</a:t>
            </a:r>
            <a:r>
              <a:rPr lang="fr-FR" dirty="0">
                <a:latin typeface="LiberationSerif"/>
              </a:rPr>
              <a:t> </a:t>
            </a:r>
            <a:r>
              <a:rPr lang="fr-FR" sz="1800" dirty="0">
                <a:effectLst/>
                <a:latin typeface="LiberationSerif"/>
              </a:rPr>
              <a:t>irrationnelle. Nous prenons des risques </a:t>
            </a:r>
            <a:r>
              <a:rPr lang="fr-FR" sz="1800" dirty="0" err="1">
                <a:effectLst/>
                <a:latin typeface="LiberationSerif"/>
              </a:rPr>
              <a:t>inconsidérés</a:t>
            </a:r>
            <a:r>
              <a:rPr lang="fr-FR" sz="1800" dirty="0">
                <a:effectLst/>
                <a:latin typeface="LiberationSerif"/>
              </a:rPr>
              <a:t> ou, à l’inverse, restons </a:t>
            </a:r>
            <a:r>
              <a:rPr lang="fr-FR" sz="1800" dirty="0" err="1">
                <a:effectLst/>
                <a:latin typeface="LiberationSerif"/>
              </a:rPr>
              <a:t>paralysés</a:t>
            </a:r>
            <a:r>
              <a:rPr lang="fr-FR" sz="1800" dirty="0">
                <a:effectLst/>
                <a:latin typeface="LiberationSerif"/>
              </a:rPr>
              <a:t> </a:t>
            </a:r>
            <a:r>
              <a:rPr lang="fr-FR" sz="1800" dirty="0" err="1">
                <a:effectLst/>
                <a:latin typeface="LiberationSerif"/>
              </a:rPr>
              <a:t>malgre</a:t>
            </a:r>
            <a:r>
              <a:rPr lang="fr-FR" sz="1800" dirty="0">
                <a:effectLst/>
                <a:latin typeface="LiberationSerif"/>
              </a:rPr>
              <a:t>́ des conditions favorables. Nous surestimons ou sous- estimons </a:t>
            </a:r>
            <a:r>
              <a:rPr lang="fr-FR" sz="1800" dirty="0" err="1">
                <a:effectLst/>
                <a:latin typeface="LiberationSerif"/>
              </a:rPr>
              <a:t>fréquemment</a:t>
            </a:r>
            <a:r>
              <a:rPr lang="fr-FR" sz="1800" dirty="0">
                <a:effectLst/>
                <a:latin typeface="LiberationSerif"/>
              </a:rPr>
              <a:t> nos chances de </a:t>
            </a:r>
            <a:r>
              <a:rPr lang="fr-FR" sz="1800" dirty="0" err="1">
                <a:effectLst/>
                <a:latin typeface="LiberationSerif"/>
              </a:rPr>
              <a:t>succès</a:t>
            </a:r>
            <a:r>
              <a:rPr lang="fr-FR" sz="1800" dirty="0">
                <a:effectLst/>
                <a:latin typeface="LiberationSerif"/>
              </a:rPr>
              <a:t>. Nous agissons au </a:t>
            </a:r>
            <a:r>
              <a:rPr lang="fr-FR" sz="1800" dirty="0" err="1">
                <a:effectLst/>
                <a:latin typeface="LiberationSerif"/>
              </a:rPr>
              <a:t>mépris</a:t>
            </a:r>
            <a:r>
              <a:rPr lang="fr-FR" sz="1800" dirty="0">
                <a:effectLst/>
                <a:latin typeface="LiberationSerif"/>
              </a:rPr>
              <a:t> des </a:t>
            </a:r>
            <a:r>
              <a:rPr lang="fr-FR" sz="1800" dirty="0" err="1">
                <a:effectLst/>
                <a:latin typeface="LiberationSerif"/>
              </a:rPr>
              <a:t>probabilités</a:t>
            </a:r>
            <a:r>
              <a:rPr lang="fr-FR" sz="1800" dirty="0">
                <a:effectLst/>
                <a:latin typeface="LiberationSerif"/>
              </a:rPr>
              <a:t>. D’où vient-il, alors, que certains de nos choix se </a:t>
            </a:r>
            <a:r>
              <a:rPr lang="fr-FR" sz="1800" dirty="0" err="1">
                <a:effectLst/>
                <a:latin typeface="LiberationSerif"/>
              </a:rPr>
              <a:t>révèlent</a:t>
            </a:r>
            <a:r>
              <a:rPr lang="fr-FR" sz="1800" dirty="0">
                <a:effectLst/>
                <a:latin typeface="LiberationSerif"/>
              </a:rPr>
              <a:t>, </a:t>
            </a:r>
            <a:r>
              <a:rPr lang="fr-FR" sz="1800" dirty="0" err="1">
                <a:effectLst/>
                <a:latin typeface="LiberationSerif"/>
              </a:rPr>
              <a:t>concrètement</a:t>
            </a:r>
            <a:r>
              <a:rPr lang="fr-FR" sz="1800" dirty="0">
                <a:effectLst/>
                <a:latin typeface="LiberationSerif"/>
              </a:rPr>
              <a:t>, contraires à ce qu’un calcul d’</a:t>
            </a:r>
            <a:r>
              <a:rPr lang="fr-FR" sz="1800" dirty="0" err="1">
                <a:effectLst/>
                <a:latin typeface="LiberationSerif"/>
              </a:rPr>
              <a:t>utilite</a:t>
            </a:r>
            <a:r>
              <a:rPr lang="fr-FR" sz="1800" dirty="0">
                <a:effectLst/>
                <a:latin typeface="LiberationSerif"/>
              </a:rPr>
              <a:t>́ devrait nous dicter ? </a:t>
            </a:r>
          </a:p>
          <a:p>
            <a:r>
              <a:rPr lang="fr-FR" sz="1800" b="1" dirty="0">
                <a:effectLst/>
                <a:latin typeface="LiberationSerif"/>
              </a:rPr>
              <a:t>il est effectivement </a:t>
            </a:r>
            <a:r>
              <a:rPr lang="fr-FR" sz="1800" b="1" dirty="0" err="1">
                <a:effectLst/>
                <a:latin typeface="LiberationSerif"/>
              </a:rPr>
              <a:t>nécessaire</a:t>
            </a:r>
            <a:r>
              <a:rPr lang="fr-FR" sz="1800" b="1" dirty="0">
                <a:effectLst/>
                <a:latin typeface="LiberationSerif"/>
              </a:rPr>
              <a:t> de tracer une distinction entre deux </a:t>
            </a:r>
            <a:r>
              <a:rPr lang="fr-FR" sz="1800" b="1" dirty="0" err="1">
                <a:effectLst/>
                <a:latin typeface="LiberationSerif"/>
              </a:rPr>
              <a:t>éléments</a:t>
            </a:r>
            <a:r>
              <a:rPr lang="fr-FR" sz="1800" b="1" dirty="0">
                <a:effectLst/>
                <a:latin typeface="LiberationSerif"/>
              </a:rPr>
              <a:t> </a:t>
            </a:r>
            <a:r>
              <a:rPr lang="fr-FR" sz="1800" dirty="0">
                <a:effectLst/>
                <a:latin typeface="LiberationSerif"/>
              </a:rPr>
              <a:t>: d’une part, la dimension </a:t>
            </a:r>
            <a:r>
              <a:rPr lang="fr-FR" sz="1800" dirty="0" err="1">
                <a:effectLst/>
                <a:latin typeface="LiberationSerif"/>
              </a:rPr>
              <a:t>émotionnelle</a:t>
            </a:r>
            <a:r>
              <a:rPr lang="fr-FR" sz="1800" dirty="0">
                <a:effectLst/>
                <a:latin typeface="LiberationSerif"/>
              </a:rPr>
              <a:t> qui est </a:t>
            </a:r>
            <a:r>
              <a:rPr lang="fr-FR" sz="1800" dirty="0" err="1">
                <a:effectLst/>
                <a:latin typeface="LiberationSerif"/>
              </a:rPr>
              <a:t>inhérente</a:t>
            </a:r>
            <a:r>
              <a:rPr lang="fr-FR" sz="1800" dirty="0">
                <a:effectLst/>
                <a:latin typeface="LiberationSerif"/>
              </a:rPr>
              <a:t> à la prise de </a:t>
            </a:r>
            <a:r>
              <a:rPr lang="fr-FR" sz="1800" dirty="0" err="1">
                <a:effectLst/>
                <a:latin typeface="LiberationSerif"/>
              </a:rPr>
              <a:t>décision</a:t>
            </a:r>
            <a:r>
              <a:rPr lang="fr-FR" sz="1800" dirty="0">
                <a:effectLst/>
                <a:latin typeface="LiberationSerif"/>
              </a:rPr>
              <a:t>, et que l’on retrouve donc dans toute entreprise de conviction ; d’autre part, les </a:t>
            </a:r>
            <a:r>
              <a:rPr lang="fr-FR" sz="1800" dirty="0" err="1">
                <a:effectLst/>
                <a:latin typeface="LiberationSerif"/>
              </a:rPr>
              <a:t>émotions</a:t>
            </a:r>
            <a:r>
              <a:rPr lang="fr-FR" sz="1800" dirty="0">
                <a:effectLst/>
                <a:latin typeface="LiberationSerif"/>
              </a:rPr>
              <a:t> qui sont sciemment </a:t>
            </a:r>
            <a:r>
              <a:rPr lang="fr-FR" sz="1800" dirty="0" err="1">
                <a:effectLst/>
                <a:latin typeface="LiberationSerif"/>
              </a:rPr>
              <a:t>suscitées</a:t>
            </a:r>
            <a:r>
              <a:rPr lang="fr-FR" sz="1800" dirty="0">
                <a:effectLst/>
                <a:latin typeface="LiberationSerif"/>
              </a:rPr>
              <a:t> par les oratrices ou les orateurs. </a:t>
            </a:r>
            <a:endParaRPr lang="fr-FR" dirty="0">
              <a:effectLst/>
            </a:endParaRPr>
          </a:p>
          <a:p>
            <a:endParaRPr lang="fr-FR" dirty="0">
              <a:effectLst/>
            </a:endParaRPr>
          </a:p>
          <a:p>
            <a:endParaRPr lang="fr-FR" dirty="0"/>
          </a:p>
        </p:txBody>
      </p:sp>
    </p:spTree>
    <p:extLst>
      <p:ext uri="{BB962C8B-B14F-4D97-AF65-F5344CB8AC3E}">
        <p14:creationId xmlns:p14="http://schemas.microsoft.com/office/powerpoint/2010/main" val="362435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03CCE-9A06-C6FB-E565-D86ACC038D2C}"/>
              </a:ext>
            </a:extLst>
          </p:cNvPr>
          <p:cNvSpPr>
            <a:spLocks noGrp="1"/>
          </p:cNvSpPr>
          <p:nvPr>
            <p:ph type="title"/>
          </p:nvPr>
        </p:nvSpPr>
        <p:spPr/>
        <p:txBody>
          <a:bodyPr/>
          <a:lstStyle/>
          <a:p>
            <a:r>
              <a:rPr lang="fr-FR" b="1" dirty="0"/>
              <a:t>Construire une ligne argumentaire</a:t>
            </a:r>
          </a:p>
        </p:txBody>
      </p:sp>
      <p:sp>
        <p:nvSpPr>
          <p:cNvPr id="3" name="Espace réservé du contenu 2">
            <a:extLst>
              <a:ext uri="{FF2B5EF4-FFF2-40B4-BE49-F238E27FC236}">
                <a16:creationId xmlns:a16="http://schemas.microsoft.com/office/drawing/2014/main" id="{0AFB707C-5698-51A8-C6FB-8C9FAB9464C0}"/>
              </a:ext>
            </a:extLst>
          </p:cNvPr>
          <p:cNvSpPr>
            <a:spLocks noGrp="1"/>
          </p:cNvSpPr>
          <p:nvPr>
            <p:ph idx="1"/>
          </p:nvPr>
        </p:nvSpPr>
        <p:spPr>
          <a:xfrm>
            <a:off x="1668780" y="2133600"/>
            <a:ext cx="9835832" cy="4541520"/>
          </a:xfrm>
        </p:spPr>
        <p:txBody>
          <a:bodyPr/>
          <a:lstStyle/>
          <a:p>
            <a:r>
              <a:rPr lang="fr-FR" sz="1800" dirty="0">
                <a:effectLst/>
                <a:latin typeface="LiberationSerif"/>
              </a:rPr>
              <a:t>Construire sa ligne argumentaire </a:t>
            </a:r>
            <a:r>
              <a:rPr lang="fr-FR" sz="1800" b="1" dirty="0">
                <a:effectLst/>
                <a:latin typeface="LiberationSerif"/>
              </a:rPr>
              <a:t>c’est proposer un ensemble d’arguments </a:t>
            </a:r>
            <a:r>
              <a:rPr lang="fr-FR" sz="1800" b="1" dirty="0" err="1">
                <a:effectLst/>
                <a:latin typeface="LiberationSerif"/>
              </a:rPr>
              <a:t>cohérents</a:t>
            </a:r>
            <a:r>
              <a:rPr lang="fr-FR" sz="1800" b="1" dirty="0">
                <a:effectLst/>
                <a:latin typeface="LiberationSerif"/>
              </a:rPr>
              <a:t> les uns à l’</a:t>
            </a:r>
            <a:r>
              <a:rPr lang="fr-FR" sz="1800" b="1" dirty="0" err="1">
                <a:effectLst/>
                <a:latin typeface="LiberationSerif"/>
              </a:rPr>
              <a:t>égard</a:t>
            </a:r>
            <a:r>
              <a:rPr lang="fr-FR" sz="1800" b="1" dirty="0">
                <a:effectLst/>
                <a:latin typeface="LiberationSerif"/>
              </a:rPr>
              <a:t> des autres et </a:t>
            </a:r>
            <a:r>
              <a:rPr lang="fr-FR" sz="1800" b="1" dirty="0" err="1">
                <a:effectLst/>
                <a:latin typeface="LiberationSerif"/>
              </a:rPr>
              <a:t>adaptés</a:t>
            </a:r>
            <a:r>
              <a:rPr lang="fr-FR" sz="1800" b="1" dirty="0">
                <a:effectLst/>
                <a:latin typeface="LiberationSerif"/>
              </a:rPr>
              <a:t> à l’auditoire</a:t>
            </a:r>
            <a:r>
              <a:rPr lang="fr-FR" sz="1800" dirty="0">
                <a:effectLst/>
                <a:latin typeface="LiberationSerif"/>
              </a:rPr>
              <a:t>. </a:t>
            </a:r>
            <a:endParaRPr lang="fr-FR" dirty="0">
              <a:effectLst/>
            </a:endParaRPr>
          </a:p>
          <a:p>
            <a:r>
              <a:rPr lang="fr-FR" sz="1800" dirty="0">
                <a:effectLst/>
                <a:latin typeface="LiberationSerif"/>
              </a:rPr>
              <a:t>À cette fin, on peut proposer une </a:t>
            </a:r>
            <a:r>
              <a:rPr lang="fr-FR" sz="1800" dirty="0" err="1">
                <a:effectLst/>
                <a:latin typeface="LiberationSerif"/>
              </a:rPr>
              <a:t>méthode</a:t>
            </a:r>
            <a:r>
              <a:rPr lang="fr-FR" sz="1800" dirty="0">
                <a:effectLst/>
                <a:latin typeface="LiberationSerif"/>
              </a:rPr>
              <a:t> en trois </a:t>
            </a:r>
            <a:r>
              <a:rPr lang="fr-FR" sz="1800" dirty="0" err="1">
                <a:effectLst/>
                <a:latin typeface="LiberationSerif"/>
              </a:rPr>
              <a:t>étapes</a:t>
            </a:r>
            <a:r>
              <a:rPr lang="fr-FR" dirty="0">
                <a:latin typeface="LiberationSerif"/>
              </a:rPr>
              <a:t> : </a:t>
            </a:r>
            <a:r>
              <a:rPr lang="fr-FR" sz="1800" dirty="0">
                <a:effectLst/>
                <a:latin typeface="LiberationSerif"/>
              </a:rPr>
              <a:t> </a:t>
            </a:r>
          </a:p>
          <a:p>
            <a:pPr lvl="1"/>
            <a:r>
              <a:rPr lang="fr-FR" dirty="0">
                <a:effectLst/>
                <a:latin typeface="LiberationSerif"/>
              </a:rPr>
              <a:t>Dans un premier temps, nous faisons </a:t>
            </a:r>
            <a:r>
              <a:rPr lang="fr-FR" b="1" dirty="0">
                <a:effectLst/>
                <a:latin typeface="LiberationSerif"/>
              </a:rPr>
              <a:t>l’inventaire</a:t>
            </a:r>
            <a:r>
              <a:rPr lang="fr-FR" dirty="0">
                <a:effectLst/>
                <a:latin typeface="LiberationSerif"/>
              </a:rPr>
              <a:t> de tous les arguments disponibles et </a:t>
            </a:r>
            <a:r>
              <a:rPr lang="fr-FR" dirty="0" err="1">
                <a:effectLst/>
                <a:latin typeface="LiberationSerif"/>
              </a:rPr>
              <a:t>déterminons</a:t>
            </a:r>
            <a:r>
              <a:rPr lang="fr-FR" dirty="0">
                <a:effectLst/>
                <a:latin typeface="LiberationSerif"/>
              </a:rPr>
              <a:t> leur </a:t>
            </a:r>
            <a:r>
              <a:rPr lang="fr-FR" dirty="0" err="1">
                <a:effectLst/>
                <a:latin typeface="LiberationSerif"/>
              </a:rPr>
              <a:t>degre</a:t>
            </a:r>
            <a:r>
              <a:rPr lang="fr-FR" dirty="0">
                <a:effectLst/>
                <a:latin typeface="LiberationSerif"/>
              </a:rPr>
              <a:t>́ de rigueur. </a:t>
            </a:r>
          </a:p>
          <a:p>
            <a:pPr lvl="1"/>
            <a:r>
              <a:rPr lang="fr-FR" dirty="0">
                <a:effectLst/>
                <a:latin typeface="LiberationSerif"/>
              </a:rPr>
              <a:t>Dans un </a:t>
            </a:r>
            <a:r>
              <a:rPr lang="fr-FR" dirty="0" err="1">
                <a:effectLst/>
                <a:latin typeface="LiberationSerif"/>
              </a:rPr>
              <a:t>deuxième</a:t>
            </a:r>
            <a:r>
              <a:rPr lang="fr-FR" dirty="0">
                <a:effectLst/>
                <a:latin typeface="LiberationSerif"/>
              </a:rPr>
              <a:t> temps, nous </a:t>
            </a:r>
            <a:r>
              <a:rPr lang="fr-FR" b="1" dirty="0" err="1">
                <a:effectLst/>
                <a:latin typeface="LiberationSerif"/>
              </a:rPr>
              <a:t>étudions</a:t>
            </a:r>
            <a:r>
              <a:rPr lang="fr-FR" b="1" dirty="0">
                <a:effectLst/>
                <a:latin typeface="LiberationSerif"/>
              </a:rPr>
              <a:t> notre auditoire</a:t>
            </a:r>
            <a:r>
              <a:rPr lang="fr-FR" dirty="0">
                <a:effectLst/>
                <a:latin typeface="LiberationSerif"/>
              </a:rPr>
              <a:t>, afin d’</a:t>
            </a:r>
            <a:r>
              <a:rPr lang="fr-FR" dirty="0" err="1">
                <a:effectLst/>
                <a:latin typeface="LiberationSerif"/>
              </a:rPr>
              <a:t>évaluer</a:t>
            </a:r>
            <a:r>
              <a:rPr lang="fr-FR" dirty="0">
                <a:effectLst/>
                <a:latin typeface="LiberationSerif"/>
              </a:rPr>
              <a:t> quels arguments </a:t>
            </a:r>
            <a:r>
              <a:rPr lang="fr-FR" dirty="0" err="1">
                <a:effectLst/>
                <a:latin typeface="LiberationSerif"/>
              </a:rPr>
              <a:t>présentent</a:t>
            </a:r>
            <a:r>
              <a:rPr lang="fr-FR" dirty="0">
                <a:effectLst/>
                <a:latin typeface="LiberationSerif"/>
              </a:rPr>
              <a:t> le plus haut </a:t>
            </a:r>
            <a:r>
              <a:rPr lang="fr-FR" dirty="0" err="1">
                <a:effectLst/>
                <a:latin typeface="LiberationSerif"/>
              </a:rPr>
              <a:t>degre</a:t>
            </a:r>
            <a:r>
              <a:rPr lang="fr-FR" dirty="0">
                <a:effectLst/>
                <a:latin typeface="LiberationSerif"/>
              </a:rPr>
              <a:t>́ d’</a:t>
            </a:r>
            <a:r>
              <a:rPr lang="fr-FR" dirty="0" err="1">
                <a:effectLst/>
                <a:latin typeface="LiberationSerif"/>
              </a:rPr>
              <a:t>efficacite</a:t>
            </a:r>
            <a:r>
              <a:rPr lang="fr-FR" dirty="0">
                <a:effectLst/>
                <a:latin typeface="LiberationSerif"/>
              </a:rPr>
              <a:t>́ face à lui. </a:t>
            </a:r>
          </a:p>
          <a:p>
            <a:pPr lvl="1"/>
            <a:r>
              <a:rPr lang="fr-FR" dirty="0">
                <a:effectLst/>
                <a:latin typeface="LiberationSerif"/>
              </a:rPr>
              <a:t>Dans un </a:t>
            </a:r>
            <a:r>
              <a:rPr lang="fr-FR" dirty="0" err="1">
                <a:effectLst/>
                <a:latin typeface="LiberationSerif"/>
              </a:rPr>
              <a:t>troisième</a:t>
            </a:r>
            <a:r>
              <a:rPr lang="fr-FR" dirty="0">
                <a:effectLst/>
                <a:latin typeface="LiberationSerif"/>
              </a:rPr>
              <a:t> temps, </a:t>
            </a:r>
            <a:r>
              <a:rPr lang="fr-FR" b="1" dirty="0">
                <a:effectLst/>
                <a:latin typeface="LiberationSerif"/>
              </a:rPr>
              <a:t>nous construisons une ligne </a:t>
            </a:r>
            <a:r>
              <a:rPr lang="fr-FR" b="1" dirty="0" err="1">
                <a:effectLst/>
                <a:latin typeface="LiberationSerif"/>
              </a:rPr>
              <a:t>ordonnée</a:t>
            </a:r>
            <a:r>
              <a:rPr lang="fr-FR" dirty="0">
                <a:effectLst/>
                <a:latin typeface="LiberationSerif"/>
              </a:rPr>
              <a:t>, en prenant en compte tout à la fois la rigueur des arguments, leur </a:t>
            </a:r>
            <a:r>
              <a:rPr lang="fr-FR" dirty="0" err="1">
                <a:effectLst/>
                <a:latin typeface="LiberationSerif"/>
              </a:rPr>
              <a:t>efficacite</a:t>
            </a:r>
            <a:r>
              <a:rPr lang="fr-FR" dirty="0">
                <a:effectLst/>
                <a:latin typeface="LiberationSerif"/>
              </a:rPr>
              <a:t>́, ainsi que notre propre </a:t>
            </a:r>
            <a:r>
              <a:rPr lang="fr-FR" dirty="0" err="1">
                <a:effectLst/>
                <a:latin typeface="LiberationSerif"/>
              </a:rPr>
              <a:t>subjectivite</a:t>
            </a:r>
            <a:r>
              <a:rPr lang="fr-FR" dirty="0">
                <a:effectLst/>
                <a:latin typeface="LiberationSerif"/>
              </a:rPr>
              <a:t>́. </a:t>
            </a:r>
            <a:endParaRPr lang="fr-FR" dirty="0">
              <a:effectLst/>
            </a:endParaRPr>
          </a:p>
          <a:p>
            <a:endParaRPr lang="fr-FR" dirty="0"/>
          </a:p>
        </p:txBody>
      </p:sp>
    </p:spTree>
    <p:extLst>
      <p:ext uri="{BB962C8B-B14F-4D97-AF65-F5344CB8AC3E}">
        <p14:creationId xmlns:p14="http://schemas.microsoft.com/office/powerpoint/2010/main" val="253651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ECBD7B5-6936-1358-822E-75BF02D70B35}"/>
              </a:ext>
            </a:extLst>
          </p:cNvPr>
          <p:cNvSpPr>
            <a:spLocks noGrp="1"/>
          </p:cNvSpPr>
          <p:nvPr>
            <p:ph type="title"/>
          </p:nvPr>
        </p:nvSpPr>
        <p:spPr/>
        <p:txBody>
          <a:bodyPr/>
          <a:lstStyle/>
          <a:p>
            <a:r>
              <a:rPr lang="fr-FR" sz="3600" b="1" dirty="0">
                <a:effectLst/>
                <a:latin typeface="LiberationSerif"/>
              </a:rPr>
              <a:t>COMPRENDRE L’EXISTENCE DU DÉSACCORD </a:t>
            </a:r>
            <a:br>
              <a:rPr lang="fr-FR" dirty="0">
                <a:effectLst/>
              </a:rPr>
            </a:br>
            <a:endParaRPr lang="fr-FR" dirty="0"/>
          </a:p>
        </p:txBody>
      </p:sp>
      <p:sp>
        <p:nvSpPr>
          <p:cNvPr id="5" name="Espace réservé du contenu 4">
            <a:extLst>
              <a:ext uri="{FF2B5EF4-FFF2-40B4-BE49-F238E27FC236}">
                <a16:creationId xmlns:a16="http://schemas.microsoft.com/office/drawing/2014/main" id="{BD7CEDFF-5169-9BC5-FE46-61A06104B06B}"/>
              </a:ext>
            </a:extLst>
          </p:cNvPr>
          <p:cNvSpPr>
            <a:spLocks noGrp="1"/>
          </p:cNvSpPr>
          <p:nvPr>
            <p:ph idx="1"/>
          </p:nvPr>
        </p:nvSpPr>
        <p:spPr>
          <a:xfrm>
            <a:off x="1954530" y="1905000"/>
            <a:ext cx="9550082" cy="4632960"/>
          </a:xfrm>
        </p:spPr>
        <p:txBody>
          <a:bodyPr/>
          <a:lstStyle/>
          <a:p>
            <a:r>
              <a:rPr lang="fr-FR" sz="1800" dirty="0">
                <a:effectLst/>
                <a:latin typeface="LiberationSerif"/>
              </a:rPr>
              <a:t>Si les arguments </a:t>
            </a:r>
            <a:r>
              <a:rPr lang="fr-FR" sz="1800" dirty="0" err="1">
                <a:effectLst/>
                <a:latin typeface="LiberationSerif"/>
              </a:rPr>
              <a:t>présentent</a:t>
            </a:r>
            <a:r>
              <a:rPr lang="fr-FR" sz="1800" dirty="0">
                <a:effectLst/>
                <a:latin typeface="LiberationSerif"/>
              </a:rPr>
              <a:t> tous un </a:t>
            </a:r>
            <a:r>
              <a:rPr lang="fr-FR" sz="1800" dirty="0" err="1">
                <a:effectLst/>
                <a:latin typeface="LiberationSerif"/>
              </a:rPr>
              <a:t>degre</a:t>
            </a:r>
            <a:r>
              <a:rPr lang="fr-FR" sz="1800" dirty="0">
                <a:effectLst/>
                <a:latin typeface="LiberationSerif"/>
              </a:rPr>
              <a:t>́ de rigueur bien </a:t>
            </a:r>
            <a:r>
              <a:rPr lang="fr-FR" sz="1800" dirty="0" err="1">
                <a:effectLst/>
                <a:latin typeface="LiberationSerif"/>
              </a:rPr>
              <a:t>établi</a:t>
            </a:r>
            <a:r>
              <a:rPr lang="fr-FR" sz="1800" dirty="0">
                <a:effectLst/>
                <a:latin typeface="LiberationSerif"/>
              </a:rPr>
              <a:t>... pourquoi nous arrive-t-il alors d’</a:t>
            </a:r>
            <a:r>
              <a:rPr lang="fr-FR" sz="1800" dirty="0" err="1">
                <a:effectLst/>
                <a:latin typeface="LiberationSerif"/>
              </a:rPr>
              <a:t>être</a:t>
            </a:r>
            <a:r>
              <a:rPr lang="fr-FR" sz="1800" dirty="0">
                <a:effectLst/>
                <a:latin typeface="LiberationSerif"/>
              </a:rPr>
              <a:t> en </a:t>
            </a:r>
            <a:r>
              <a:rPr lang="fr-FR" sz="1800" dirty="0" err="1">
                <a:effectLst/>
                <a:latin typeface="LiberationSerif"/>
              </a:rPr>
              <a:t>désaccord</a:t>
            </a:r>
            <a:r>
              <a:rPr lang="fr-FR" sz="1800" dirty="0">
                <a:effectLst/>
                <a:latin typeface="LiberationSerif"/>
              </a:rPr>
              <a:t> ? </a:t>
            </a:r>
          </a:p>
          <a:p>
            <a:r>
              <a:rPr lang="fr-FR" sz="1800" dirty="0">
                <a:effectLst/>
                <a:latin typeface="LiberationSerif"/>
              </a:rPr>
              <a:t>Ne suffirait-il pas, pour chaque </a:t>
            </a:r>
            <a:r>
              <a:rPr lang="fr-FR" sz="1800" dirty="0" err="1">
                <a:effectLst/>
                <a:latin typeface="LiberationSerif"/>
              </a:rPr>
              <a:t>problème</a:t>
            </a:r>
            <a:r>
              <a:rPr lang="fr-FR" sz="1800" dirty="0">
                <a:effectLst/>
                <a:latin typeface="LiberationSerif"/>
              </a:rPr>
              <a:t>, d’identifier les arguments les plus rigoureux, et de nous en tenir à la position qu’ils soutiennent ? N’y aurait-il pas, ici, l’</a:t>
            </a:r>
            <a:r>
              <a:rPr lang="fr-FR" sz="1800" dirty="0" err="1">
                <a:effectLst/>
                <a:latin typeface="LiberationSerif"/>
              </a:rPr>
              <a:t>opportunite</a:t>
            </a:r>
            <a:r>
              <a:rPr lang="fr-FR" sz="1800" dirty="0">
                <a:effectLst/>
                <a:latin typeface="LiberationSerif"/>
              </a:rPr>
              <a:t>́ de quitter la </a:t>
            </a:r>
            <a:r>
              <a:rPr lang="fr-FR" sz="1800" dirty="0" err="1">
                <a:effectLst/>
                <a:latin typeface="LiberationSerif"/>
              </a:rPr>
              <a:t>sphère</a:t>
            </a:r>
            <a:r>
              <a:rPr lang="fr-FR" sz="1800" dirty="0">
                <a:effectLst/>
                <a:latin typeface="LiberationSerif"/>
              </a:rPr>
              <a:t> embarrassante de l’argumentation, pour revenir à la </a:t>
            </a:r>
            <a:r>
              <a:rPr lang="fr-FR" sz="1800" dirty="0" err="1">
                <a:effectLst/>
                <a:latin typeface="LiberationSerif"/>
              </a:rPr>
              <a:t>méthode</a:t>
            </a:r>
            <a:r>
              <a:rPr lang="fr-FR" sz="1800" dirty="0">
                <a:effectLst/>
                <a:latin typeface="LiberationSerif"/>
              </a:rPr>
              <a:t> rassurante de la </a:t>
            </a:r>
            <a:r>
              <a:rPr lang="fr-FR" sz="1800" dirty="0" err="1">
                <a:effectLst/>
                <a:latin typeface="LiberationSerif"/>
              </a:rPr>
              <a:t>démonstration</a:t>
            </a:r>
            <a:r>
              <a:rPr lang="fr-FR" sz="1800" dirty="0">
                <a:effectLst/>
                <a:latin typeface="LiberationSerif"/>
              </a:rPr>
              <a:t>, dans laquelle un raisonnement </a:t>
            </a:r>
            <a:r>
              <a:rPr lang="fr-FR" sz="1800" dirty="0" err="1">
                <a:effectLst/>
                <a:latin typeface="LiberationSerif"/>
              </a:rPr>
              <a:t>irréfutable</a:t>
            </a:r>
            <a:r>
              <a:rPr lang="fr-FR" sz="1800" dirty="0">
                <a:effectLst/>
                <a:latin typeface="LiberationSerif"/>
              </a:rPr>
              <a:t> permet d’aboutir à une conclusion </a:t>
            </a:r>
            <a:r>
              <a:rPr lang="fr-FR" sz="1800" dirty="0" err="1">
                <a:effectLst/>
                <a:latin typeface="LiberationSerif"/>
              </a:rPr>
              <a:t>inéluctable</a:t>
            </a:r>
            <a:r>
              <a:rPr lang="fr-FR" sz="1800" dirty="0">
                <a:effectLst/>
                <a:latin typeface="LiberationSerif"/>
              </a:rPr>
              <a:t> ? </a:t>
            </a:r>
          </a:p>
          <a:p>
            <a:endParaRPr lang="fr-FR" sz="1800" dirty="0">
              <a:effectLst/>
              <a:latin typeface="LiberationSerif"/>
            </a:endParaRPr>
          </a:p>
          <a:p>
            <a:r>
              <a:rPr lang="fr-FR" sz="1800" b="1" dirty="0">
                <a:effectLst/>
                <a:latin typeface="LiberationSerif"/>
              </a:rPr>
              <a:t>Bien </a:t>
            </a:r>
            <a:r>
              <a:rPr lang="fr-FR" sz="1800" b="1" dirty="0" err="1">
                <a:effectLst/>
                <a:latin typeface="LiberationSerif"/>
              </a:rPr>
              <a:t>sûr</a:t>
            </a:r>
            <a:r>
              <a:rPr lang="fr-FR" sz="1800" b="1" dirty="0">
                <a:effectLst/>
                <a:latin typeface="LiberationSerif"/>
              </a:rPr>
              <a:t>, ce n’est pas si simple</a:t>
            </a:r>
            <a:r>
              <a:rPr lang="fr-FR" sz="1800" dirty="0">
                <a:effectLst/>
                <a:latin typeface="LiberationSerif"/>
              </a:rPr>
              <a:t>. Si un </a:t>
            </a:r>
            <a:r>
              <a:rPr lang="fr-FR" sz="1800" dirty="0" err="1">
                <a:effectLst/>
                <a:latin typeface="LiberationSerif"/>
              </a:rPr>
              <a:t>problème</a:t>
            </a:r>
            <a:r>
              <a:rPr lang="fr-FR" sz="1800" dirty="0">
                <a:effectLst/>
                <a:latin typeface="LiberationSerif"/>
              </a:rPr>
              <a:t> auquel nous sommes </a:t>
            </a:r>
            <a:r>
              <a:rPr lang="fr-FR" sz="1800" dirty="0" err="1">
                <a:effectLst/>
                <a:latin typeface="LiberationSerif"/>
              </a:rPr>
              <a:t>confrontés</a:t>
            </a:r>
            <a:r>
              <a:rPr lang="fr-FR" sz="1800" dirty="0">
                <a:effectLst/>
                <a:latin typeface="LiberationSerif"/>
              </a:rPr>
              <a:t> </a:t>
            </a:r>
            <a:r>
              <a:rPr lang="fr-FR" sz="1800" dirty="0" err="1">
                <a:effectLst/>
                <a:latin typeface="LiberationSerif"/>
              </a:rPr>
              <a:t>nécessite</a:t>
            </a:r>
            <a:r>
              <a:rPr lang="fr-FR" sz="1800" dirty="0">
                <a:effectLst/>
                <a:latin typeface="LiberationSerif"/>
              </a:rPr>
              <a:t> d’avoir recours à l’argumentation pour </a:t>
            </a:r>
            <a:r>
              <a:rPr lang="fr-FR" sz="1800" dirty="0" err="1">
                <a:effectLst/>
                <a:latin typeface="LiberationSerif"/>
              </a:rPr>
              <a:t>être</a:t>
            </a:r>
            <a:r>
              <a:rPr lang="fr-FR" sz="1800" dirty="0">
                <a:effectLst/>
                <a:latin typeface="LiberationSerif"/>
              </a:rPr>
              <a:t> tranché, </a:t>
            </a:r>
            <a:r>
              <a:rPr lang="fr-FR" sz="1800" b="1" dirty="0">
                <a:effectLst/>
                <a:latin typeface="LiberationSerif"/>
              </a:rPr>
              <a:t>c’est </a:t>
            </a:r>
            <a:r>
              <a:rPr lang="fr-FR" sz="1800" b="1" dirty="0" err="1">
                <a:effectLst/>
                <a:latin typeface="LiberationSerif"/>
              </a:rPr>
              <a:t>précisément</a:t>
            </a:r>
            <a:r>
              <a:rPr lang="fr-FR" sz="1800" b="1" dirty="0">
                <a:effectLst/>
                <a:latin typeface="LiberationSerif"/>
              </a:rPr>
              <a:t> le signe qu’il est sous- tendu par un ensemble d’arguments tout à la fois rigoureux et incompatibles entre eux</a:t>
            </a:r>
            <a:r>
              <a:rPr lang="fr-FR" sz="1800" dirty="0">
                <a:effectLst/>
                <a:latin typeface="LiberationSerif"/>
              </a:rPr>
              <a:t>. </a:t>
            </a:r>
            <a:endParaRPr lang="fr-FR" dirty="0">
              <a:effectLst/>
            </a:endParaRPr>
          </a:p>
          <a:p>
            <a:endParaRPr lang="fr-FR" dirty="0"/>
          </a:p>
        </p:txBody>
      </p:sp>
    </p:spTree>
    <p:extLst>
      <p:ext uri="{BB962C8B-B14F-4D97-AF65-F5344CB8AC3E}">
        <p14:creationId xmlns:p14="http://schemas.microsoft.com/office/powerpoint/2010/main" val="255286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15AAA2-E16F-5256-9742-DE3589620D31}"/>
              </a:ext>
            </a:extLst>
          </p:cNvPr>
          <p:cNvSpPr>
            <a:spLocks noGrp="1"/>
          </p:cNvSpPr>
          <p:nvPr>
            <p:ph type="title"/>
          </p:nvPr>
        </p:nvSpPr>
        <p:spPr>
          <a:xfrm>
            <a:off x="2227165" y="330740"/>
            <a:ext cx="8911687" cy="1280890"/>
          </a:xfrm>
        </p:spPr>
        <p:txBody>
          <a:bodyPr/>
          <a:lstStyle/>
          <a:p>
            <a:r>
              <a:rPr lang="fr-FR" b="1" dirty="0"/>
              <a:t>Exemple</a:t>
            </a:r>
          </a:p>
        </p:txBody>
      </p:sp>
      <p:sp>
        <p:nvSpPr>
          <p:cNvPr id="3" name="Espace réservé du contenu 2">
            <a:extLst>
              <a:ext uri="{FF2B5EF4-FFF2-40B4-BE49-F238E27FC236}">
                <a16:creationId xmlns:a16="http://schemas.microsoft.com/office/drawing/2014/main" id="{71B8896E-8E21-291B-B887-20EC4BE1409F}"/>
              </a:ext>
            </a:extLst>
          </p:cNvPr>
          <p:cNvSpPr>
            <a:spLocks noGrp="1"/>
          </p:cNvSpPr>
          <p:nvPr>
            <p:ph idx="1"/>
          </p:nvPr>
        </p:nvSpPr>
        <p:spPr>
          <a:xfrm>
            <a:off x="525780" y="1611630"/>
            <a:ext cx="11772900" cy="5417820"/>
          </a:xfrm>
        </p:spPr>
        <p:txBody>
          <a:bodyPr>
            <a:normAutofit fontScale="85000" lnSpcReduction="10000"/>
          </a:bodyPr>
          <a:lstStyle/>
          <a:p>
            <a:r>
              <a:rPr lang="fr-FR" sz="1800" b="1" dirty="0">
                <a:effectLst/>
                <a:latin typeface="LiberationSerif"/>
              </a:rPr>
              <a:t>Lors d’une </a:t>
            </a:r>
            <a:r>
              <a:rPr lang="fr-FR" sz="1800" b="1" dirty="0" err="1">
                <a:effectLst/>
                <a:latin typeface="LiberationSerif"/>
              </a:rPr>
              <a:t>soirée</a:t>
            </a:r>
            <a:r>
              <a:rPr lang="fr-FR" sz="1800" b="1" dirty="0">
                <a:effectLst/>
                <a:latin typeface="LiberationSerif"/>
              </a:rPr>
              <a:t> avec des amis, je tente de les convaincre que nous devrions supprimer la viande de notre alimentation. Il existe, à l’appui de cette position, trois arguments principaux</a:t>
            </a:r>
            <a:r>
              <a:rPr lang="fr-FR" sz="1800" dirty="0">
                <a:effectLst/>
                <a:latin typeface="LiberationSerif"/>
              </a:rPr>
              <a:t>. </a:t>
            </a:r>
          </a:p>
          <a:p>
            <a:pPr lvl="1"/>
            <a:r>
              <a:rPr lang="fr-FR" dirty="0">
                <a:effectLst/>
                <a:latin typeface="LiberationSerif"/>
              </a:rPr>
              <a:t>Tout d’abord, </a:t>
            </a:r>
            <a:r>
              <a:rPr lang="fr-FR" b="1" dirty="0">
                <a:effectLst/>
                <a:latin typeface="LiberationSerif"/>
              </a:rPr>
              <a:t>un argument par l’</a:t>
            </a:r>
            <a:r>
              <a:rPr lang="fr-FR" b="1" dirty="0" err="1">
                <a:effectLst/>
                <a:latin typeface="LiberationSerif"/>
              </a:rPr>
              <a:t>écologie</a:t>
            </a:r>
            <a:r>
              <a:rPr lang="fr-FR" dirty="0">
                <a:effectLst/>
                <a:latin typeface="LiberationSerif"/>
              </a:rPr>
              <a:t>, </a:t>
            </a:r>
            <a:r>
              <a:rPr lang="fr-FR" dirty="0" err="1">
                <a:effectLst/>
                <a:latin typeface="LiberationSerif"/>
              </a:rPr>
              <a:t>très</a:t>
            </a:r>
            <a:r>
              <a:rPr lang="fr-FR" dirty="0">
                <a:effectLst/>
                <a:latin typeface="LiberationSerif"/>
              </a:rPr>
              <a:t> rigoureux : de nombreuses </a:t>
            </a:r>
            <a:r>
              <a:rPr lang="fr-FR" dirty="0" err="1">
                <a:effectLst/>
                <a:latin typeface="LiberationSerif"/>
              </a:rPr>
              <a:t>études</a:t>
            </a:r>
            <a:r>
              <a:rPr lang="fr-FR" dirty="0">
                <a:effectLst/>
                <a:latin typeface="LiberationSerif"/>
              </a:rPr>
              <a:t> s’accordent sur le fait que la consommation de viande est une source importante de gaz à effet de serre. </a:t>
            </a:r>
          </a:p>
          <a:p>
            <a:pPr lvl="1"/>
            <a:r>
              <a:rPr lang="fr-FR" dirty="0">
                <a:effectLst/>
                <a:latin typeface="LiberationSerif"/>
              </a:rPr>
              <a:t>Ensuite, </a:t>
            </a:r>
            <a:r>
              <a:rPr lang="fr-FR" b="1" dirty="0">
                <a:effectLst/>
                <a:latin typeface="LiberationSerif"/>
              </a:rPr>
              <a:t>un argument par la morale</a:t>
            </a:r>
            <a:r>
              <a:rPr lang="fr-FR" dirty="0">
                <a:effectLst/>
                <a:latin typeface="LiberationSerif"/>
              </a:rPr>
              <a:t>, tout aussi rigoureux : des centaines de documents montrent que l’abattage des animaux et, souvent, leur </a:t>
            </a:r>
            <a:r>
              <a:rPr lang="fr-FR" dirty="0" err="1">
                <a:effectLst/>
                <a:latin typeface="LiberationSerif"/>
              </a:rPr>
              <a:t>élevage</a:t>
            </a:r>
            <a:r>
              <a:rPr lang="fr-FR" dirty="0">
                <a:effectLst/>
                <a:latin typeface="LiberationSerif"/>
              </a:rPr>
              <a:t> se </a:t>
            </a:r>
            <a:r>
              <a:rPr lang="fr-FR" dirty="0" err="1">
                <a:effectLst/>
                <a:latin typeface="LiberationSerif"/>
              </a:rPr>
              <a:t>déroulent</a:t>
            </a:r>
            <a:r>
              <a:rPr lang="fr-FR" dirty="0">
                <a:effectLst/>
                <a:latin typeface="LiberationSerif"/>
              </a:rPr>
              <a:t> dans des conditions d’</a:t>
            </a:r>
            <a:r>
              <a:rPr lang="fr-FR" dirty="0" err="1">
                <a:effectLst/>
                <a:latin typeface="LiberationSerif"/>
              </a:rPr>
              <a:t>extrême</a:t>
            </a:r>
            <a:r>
              <a:rPr lang="fr-FR" dirty="0">
                <a:effectLst/>
                <a:latin typeface="LiberationSerif"/>
              </a:rPr>
              <a:t> souffrance. </a:t>
            </a:r>
          </a:p>
          <a:p>
            <a:pPr lvl="1"/>
            <a:r>
              <a:rPr lang="fr-FR" dirty="0">
                <a:effectLst/>
                <a:latin typeface="LiberationSerif"/>
              </a:rPr>
              <a:t>Enfin, </a:t>
            </a:r>
            <a:r>
              <a:rPr lang="fr-FR" b="1" dirty="0">
                <a:effectLst/>
                <a:latin typeface="LiberationSerif"/>
              </a:rPr>
              <a:t>un argument par la santé </a:t>
            </a:r>
            <a:r>
              <a:rPr lang="fr-FR" dirty="0">
                <a:effectLst/>
                <a:latin typeface="LiberationSerif"/>
              </a:rPr>
              <a:t>: une consommation de viande trop importante exposerait à de nombreux </a:t>
            </a:r>
            <a:r>
              <a:rPr lang="fr-FR" dirty="0" err="1">
                <a:effectLst/>
                <a:latin typeface="LiberationSerif"/>
              </a:rPr>
              <a:t>problèmes</a:t>
            </a:r>
            <a:r>
              <a:rPr lang="fr-FR" dirty="0">
                <a:effectLst/>
                <a:latin typeface="LiberationSerif"/>
              </a:rPr>
              <a:t> </a:t>
            </a:r>
            <a:r>
              <a:rPr lang="fr-FR" dirty="0" err="1">
                <a:effectLst/>
                <a:latin typeface="LiberationSerif"/>
              </a:rPr>
              <a:t>médicaux</a:t>
            </a:r>
            <a:r>
              <a:rPr lang="fr-FR" dirty="0">
                <a:effectLst/>
                <a:latin typeface="LiberationSerif"/>
              </a:rPr>
              <a:t>. Il est, lui, davantage contestable : s’il est vrai qu’une alimentation </a:t>
            </a:r>
            <a:r>
              <a:rPr lang="fr-FR" dirty="0" err="1">
                <a:effectLst/>
                <a:latin typeface="LiberationSerif"/>
              </a:rPr>
              <a:t>végétarienne</a:t>
            </a:r>
            <a:r>
              <a:rPr lang="fr-FR" dirty="0">
                <a:effectLst/>
                <a:latin typeface="LiberationSerif"/>
              </a:rPr>
              <a:t> peut </a:t>
            </a:r>
            <a:r>
              <a:rPr lang="fr-FR" dirty="0" err="1">
                <a:effectLst/>
                <a:latin typeface="LiberationSerif"/>
              </a:rPr>
              <a:t>être</a:t>
            </a:r>
            <a:r>
              <a:rPr lang="fr-FR" dirty="0">
                <a:effectLst/>
                <a:latin typeface="LiberationSerif"/>
              </a:rPr>
              <a:t> parfaitement </a:t>
            </a:r>
            <a:r>
              <a:rPr lang="fr-FR" dirty="0" err="1">
                <a:effectLst/>
                <a:latin typeface="LiberationSerif"/>
              </a:rPr>
              <a:t>équilibrée</a:t>
            </a:r>
            <a:r>
              <a:rPr lang="fr-FR" dirty="0">
                <a:effectLst/>
                <a:latin typeface="LiberationSerif"/>
              </a:rPr>
              <a:t>, il en va de </a:t>
            </a:r>
            <a:r>
              <a:rPr lang="fr-FR" dirty="0" err="1">
                <a:effectLst/>
                <a:latin typeface="LiberationSerif"/>
              </a:rPr>
              <a:t>même</a:t>
            </a:r>
            <a:r>
              <a:rPr lang="fr-FR" dirty="0">
                <a:effectLst/>
                <a:latin typeface="LiberationSerif"/>
              </a:rPr>
              <a:t> pour un </a:t>
            </a:r>
            <a:r>
              <a:rPr lang="fr-FR" dirty="0" err="1">
                <a:effectLst/>
                <a:latin typeface="LiberationSerif"/>
              </a:rPr>
              <a:t>régime</a:t>
            </a:r>
            <a:r>
              <a:rPr lang="fr-FR" dirty="0">
                <a:effectLst/>
                <a:latin typeface="LiberationSerif"/>
              </a:rPr>
              <a:t> carné. </a:t>
            </a:r>
            <a:endParaRPr lang="fr-FR" dirty="0">
              <a:effectLst/>
            </a:endParaRPr>
          </a:p>
          <a:p>
            <a:r>
              <a:rPr lang="fr-FR" sz="1800" dirty="0">
                <a:effectLst/>
                <a:latin typeface="LiberationSerif"/>
              </a:rPr>
              <a:t>Imaginons maintenant que, à titre personnel, </a:t>
            </a:r>
            <a:r>
              <a:rPr lang="fr-FR" sz="1800" b="1" dirty="0">
                <a:effectLst/>
                <a:latin typeface="LiberationSerif"/>
              </a:rPr>
              <a:t>ce soit l’enjeu </a:t>
            </a:r>
            <a:r>
              <a:rPr lang="fr-FR" sz="1800" b="1" dirty="0" err="1">
                <a:effectLst/>
                <a:latin typeface="LiberationSerif"/>
              </a:rPr>
              <a:t>écologique</a:t>
            </a:r>
            <a:r>
              <a:rPr lang="fr-FR" sz="1800" b="1" dirty="0">
                <a:effectLst/>
                <a:latin typeface="LiberationSerif"/>
              </a:rPr>
              <a:t> qui m’ait </a:t>
            </a:r>
            <a:r>
              <a:rPr lang="fr-FR" sz="1800" b="1" dirty="0" err="1">
                <a:effectLst/>
                <a:latin typeface="LiberationSerif"/>
              </a:rPr>
              <a:t>amene</a:t>
            </a:r>
            <a:r>
              <a:rPr lang="fr-FR" sz="1800" b="1" dirty="0">
                <a:effectLst/>
                <a:latin typeface="LiberationSerif"/>
              </a:rPr>
              <a:t>́ à </a:t>
            </a:r>
            <a:r>
              <a:rPr lang="fr-FR" sz="1800" b="1" dirty="0" err="1">
                <a:effectLst/>
                <a:latin typeface="LiberationSerif"/>
              </a:rPr>
              <a:t>arrêter</a:t>
            </a:r>
            <a:r>
              <a:rPr lang="fr-FR" sz="1800" b="1" dirty="0">
                <a:effectLst/>
                <a:latin typeface="LiberationSerif"/>
              </a:rPr>
              <a:t> </a:t>
            </a:r>
            <a:r>
              <a:rPr lang="fr-FR" sz="1800" dirty="0">
                <a:effectLst/>
                <a:latin typeface="LiberationSerif"/>
              </a:rPr>
              <a:t>de consommer de la viande. </a:t>
            </a:r>
            <a:r>
              <a:rPr lang="fr-FR" sz="1800" dirty="0" err="1">
                <a:effectLst/>
                <a:latin typeface="LiberationSerif"/>
              </a:rPr>
              <a:t>Hélas</a:t>
            </a:r>
            <a:r>
              <a:rPr lang="fr-FR" sz="1800" dirty="0">
                <a:effectLst/>
                <a:latin typeface="LiberationSerif"/>
              </a:rPr>
              <a:t>, je connais mes amis : ils ne se sentent nullement </a:t>
            </a:r>
            <a:r>
              <a:rPr lang="fr-FR" sz="1800" dirty="0" err="1">
                <a:effectLst/>
                <a:latin typeface="LiberationSerif"/>
              </a:rPr>
              <a:t>concernés</a:t>
            </a:r>
            <a:r>
              <a:rPr lang="fr-FR" sz="1800" dirty="0">
                <a:effectLst/>
                <a:latin typeface="LiberationSerif"/>
              </a:rPr>
              <a:t> par le </a:t>
            </a:r>
            <a:r>
              <a:rPr lang="fr-FR" sz="1800" dirty="0" err="1">
                <a:effectLst/>
                <a:latin typeface="LiberationSerif"/>
              </a:rPr>
              <a:t>réchauffement</a:t>
            </a:r>
            <a:r>
              <a:rPr lang="fr-FR" sz="1800" dirty="0">
                <a:effectLst/>
                <a:latin typeface="LiberationSerif"/>
              </a:rPr>
              <a:t> climatique. </a:t>
            </a:r>
            <a:r>
              <a:rPr lang="fr-FR" sz="1800" dirty="0" err="1">
                <a:effectLst/>
                <a:latin typeface="LiberationSerif"/>
              </a:rPr>
              <a:t>Malgre</a:t>
            </a:r>
            <a:r>
              <a:rPr lang="fr-FR" sz="1800" dirty="0">
                <a:effectLst/>
                <a:latin typeface="LiberationSerif"/>
              </a:rPr>
              <a:t>́ sa rigueur, cet argument serait donc parfaitement inefficace. Pire : il risquerait de me faire passer pour un rabat-joie, et nuirait à mes chances d’emporter la conviction. Je sais, en revanche, qu’une partie de mes interlocuteurs se sentent </a:t>
            </a:r>
            <a:r>
              <a:rPr lang="fr-FR" sz="1800" dirty="0" err="1">
                <a:effectLst/>
                <a:latin typeface="LiberationSerif"/>
              </a:rPr>
              <a:t>touchés</a:t>
            </a:r>
            <a:r>
              <a:rPr lang="fr-FR" sz="1800" dirty="0">
                <a:effectLst/>
                <a:latin typeface="LiberationSerif"/>
              </a:rPr>
              <a:t> par la souffrance animale.</a:t>
            </a:r>
          </a:p>
          <a:p>
            <a:r>
              <a:rPr lang="fr-FR" sz="1800" dirty="0">
                <a:effectLst/>
                <a:latin typeface="LiberationSerif"/>
              </a:rPr>
              <a:t> </a:t>
            </a:r>
            <a:r>
              <a:rPr lang="fr-FR" sz="1800" b="1" dirty="0">
                <a:effectLst/>
                <a:latin typeface="LiberationSerif"/>
              </a:rPr>
              <a:t>Avec eux, je vais pouvoir m’appuyer sur l’argument moral, en attirant leur attention sur les conditions insupportables dans lesquelles les </a:t>
            </a:r>
            <a:r>
              <a:rPr lang="fr-FR" sz="1800" b="1" dirty="0" err="1">
                <a:effectLst/>
                <a:latin typeface="LiberationSerif"/>
              </a:rPr>
              <a:t>bêtes</a:t>
            </a:r>
            <a:r>
              <a:rPr lang="fr-FR" sz="1800" b="1" dirty="0">
                <a:effectLst/>
                <a:latin typeface="LiberationSerif"/>
              </a:rPr>
              <a:t> sont abattues</a:t>
            </a:r>
            <a:r>
              <a:rPr lang="fr-FR" sz="1800" dirty="0">
                <a:effectLst/>
                <a:latin typeface="LiberationSerif"/>
              </a:rPr>
              <a:t>. Il me reviendra, </a:t>
            </a:r>
            <a:r>
              <a:rPr lang="fr-FR" sz="1800" dirty="0" err="1">
                <a:effectLst/>
                <a:latin typeface="LiberationSerif"/>
              </a:rPr>
              <a:t>évidemment</a:t>
            </a:r>
            <a:r>
              <a:rPr lang="fr-FR" sz="1800" dirty="0">
                <a:effectLst/>
                <a:latin typeface="LiberationSerif"/>
              </a:rPr>
              <a:t>, de soulever ce point avec un </a:t>
            </a:r>
            <a:r>
              <a:rPr lang="fr-FR" sz="1800" dirty="0" err="1">
                <a:effectLst/>
                <a:latin typeface="LiberationSerif"/>
              </a:rPr>
              <a:t>mélange</a:t>
            </a:r>
            <a:r>
              <a:rPr lang="fr-FR" sz="1800" dirty="0">
                <a:effectLst/>
                <a:latin typeface="LiberationSerif"/>
              </a:rPr>
              <a:t> de </a:t>
            </a:r>
            <a:r>
              <a:rPr lang="fr-FR" sz="1800" dirty="0" err="1">
                <a:effectLst/>
                <a:latin typeface="LiberationSerif"/>
              </a:rPr>
              <a:t>subtilite</a:t>
            </a:r>
            <a:r>
              <a:rPr lang="fr-FR" sz="1800" dirty="0">
                <a:effectLst/>
                <a:latin typeface="LiberationSerif"/>
              </a:rPr>
              <a:t>́, pour ne pas brusquer mes auditeurs, et d’insistance, afin qu’il conserve tout son impact. </a:t>
            </a:r>
          </a:p>
          <a:p>
            <a:r>
              <a:rPr lang="fr-FR" sz="1800" b="1" dirty="0">
                <a:effectLst/>
                <a:latin typeface="LiberationSerif"/>
              </a:rPr>
              <a:t>Cela </a:t>
            </a:r>
            <a:r>
              <a:rPr lang="fr-FR" sz="1800" b="1" dirty="0" err="1">
                <a:effectLst/>
                <a:latin typeface="LiberationSerif"/>
              </a:rPr>
              <a:t>étant</a:t>
            </a:r>
            <a:r>
              <a:rPr lang="fr-FR" sz="1800" b="1" dirty="0">
                <a:effectLst/>
                <a:latin typeface="LiberationSerif"/>
              </a:rPr>
              <a:t> fait, il me restera encore à m’adresser à mes amis qui ne se </a:t>
            </a:r>
            <a:r>
              <a:rPr lang="fr-FR" sz="1800" b="1" dirty="0" err="1">
                <a:effectLst/>
                <a:latin typeface="LiberationSerif"/>
              </a:rPr>
              <a:t>préoccupent</a:t>
            </a:r>
            <a:r>
              <a:rPr lang="fr-FR" sz="1800" b="1" dirty="0">
                <a:effectLst/>
                <a:latin typeface="LiberationSerif"/>
              </a:rPr>
              <a:t> ni de l’environnement ni du </a:t>
            </a:r>
            <a:r>
              <a:rPr lang="fr-FR" sz="1800" b="1" dirty="0" err="1">
                <a:effectLst/>
                <a:latin typeface="LiberationSerif"/>
              </a:rPr>
              <a:t>bien-être</a:t>
            </a:r>
            <a:r>
              <a:rPr lang="fr-FR" sz="1800" b="1" dirty="0">
                <a:effectLst/>
                <a:latin typeface="LiberationSerif"/>
              </a:rPr>
              <a:t> animal</a:t>
            </a:r>
            <a:r>
              <a:rPr lang="fr-FR" sz="1800" dirty="0">
                <a:effectLst/>
                <a:latin typeface="LiberationSerif"/>
              </a:rPr>
              <a:t>. Avec eux, je peux toujours </a:t>
            </a:r>
            <a:r>
              <a:rPr lang="fr-FR" sz="1800" b="1" dirty="0">
                <a:effectLst/>
                <a:latin typeface="LiberationSerif"/>
              </a:rPr>
              <a:t>soulever l’argument de santé publique</a:t>
            </a:r>
            <a:r>
              <a:rPr lang="fr-FR" sz="1800" dirty="0">
                <a:effectLst/>
                <a:latin typeface="LiberationSerif"/>
              </a:rPr>
              <a:t>, en leur expliquant que la consommation de viande nuit directement à leur </a:t>
            </a:r>
            <a:r>
              <a:rPr lang="fr-FR" sz="1800" dirty="0" err="1">
                <a:effectLst/>
                <a:latin typeface="LiberationSerif"/>
              </a:rPr>
              <a:t>espérance</a:t>
            </a:r>
            <a:r>
              <a:rPr lang="fr-FR" sz="1800" dirty="0">
                <a:effectLst/>
                <a:latin typeface="LiberationSerif"/>
              </a:rPr>
              <a:t> de vie. Il ne s’agirait pas, à proprement parler, d’un raisonnement </a:t>
            </a:r>
            <a:r>
              <a:rPr lang="fr-FR" sz="1800" dirty="0" err="1">
                <a:effectLst/>
                <a:latin typeface="LiberationSerif"/>
              </a:rPr>
              <a:t>errone</a:t>
            </a:r>
            <a:r>
              <a:rPr lang="fr-FR" sz="1800" dirty="0">
                <a:effectLst/>
                <a:latin typeface="LiberationSerif"/>
              </a:rPr>
              <a:t>́ : dans les pays occidentaux, de nombreuses personnes ont un </a:t>
            </a:r>
            <a:r>
              <a:rPr lang="fr-FR" sz="1800" dirty="0" err="1">
                <a:effectLst/>
                <a:latin typeface="LiberationSerif"/>
              </a:rPr>
              <a:t>régime</a:t>
            </a:r>
            <a:r>
              <a:rPr lang="fr-FR" sz="1800" dirty="0">
                <a:effectLst/>
                <a:latin typeface="LiberationSerif"/>
              </a:rPr>
              <a:t> trop carné. Mais il n’est pas rigoureux pour autant : mes amis pourraient </a:t>
            </a:r>
            <a:r>
              <a:rPr lang="fr-FR" sz="1800" dirty="0" err="1">
                <a:effectLst/>
                <a:latin typeface="LiberationSerif"/>
              </a:rPr>
              <a:t>rééquilibrer</a:t>
            </a:r>
            <a:r>
              <a:rPr lang="fr-FR" sz="1800" dirty="0">
                <a:effectLst/>
                <a:latin typeface="LiberationSerif"/>
              </a:rPr>
              <a:t> leur alimentation sans </a:t>
            </a:r>
            <a:r>
              <a:rPr lang="fr-FR" sz="1800" dirty="0" err="1">
                <a:effectLst/>
                <a:latin typeface="LiberationSerif"/>
              </a:rPr>
              <a:t>arrêter</a:t>
            </a:r>
            <a:r>
              <a:rPr lang="fr-FR" sz="1800" dirty="0">
                <a:effectLst/>
                <a:latin typeface="LiberationSerif"/>
              </a:rPr>
              <a:t> totalement la viande. L’argument est donc fragile, sinon </a:t>
            </a:r>
            <a:r>
              <a:rPr lang="fr-FR" sz="1800" dirty="0" err="1">
                <a:effectLst/>
                <a:latin typeface="LiberationSerif"/>
              </a:rPr>
              <a:t>même</a:t>
            </a:r>
            <a:r>
              <a:rPr lang="fr-FR" sz="1800" dirty="0">
                <a:effectLst/>
                <a:latin typeface="LiberationSerif"/>
              </a:rPr>
              <a:t> fallacieux. Vais-je l’utiliser </a:t>
            </a:r>
            <a:r>
              <a:rPr lang="fr-FR" sz="1800" dirty="0" err="1">
                <a:effectLst/>
                <a:latin typeface="LiberationSerif"/>
              </a:rPr>
              <a:t>malgre</a:t>
            </a:r>
            <a:r>
              <a:rPr lang="fr-FR" sz="1800" dirty="0">
                <a:effectLst/>
                <a:latin typeface="LiberationSerif"/>
              </a:rPr>
              <a:t>́ tout ? M’en servirai-je comme d’un levier pour convaincre d’une position que j’estime vertueuse, tout en ayant conscience de me compromettre avec une argumentation insidieuse ? Pris en tenailles entre mes auditeurs et mon </a:t>
            </a:r>
            <a:r>
              <a:rPr lang="fr-FR" sz="1800" dirty="0" err="1">
                <a:effectLst/>
                <a:latin typeface="LiberationSerif"/>
              </a:rPr>
              <a:t>éthique</a:t>
            </a:r>
            <a:r>
              <a:rPr lang="fr-FR" sz="1800" dirty="0">
                <a:effectLst/>
                <a:latin typeface="LiberationSerif"/>
              </a:rPr>
              <a:t>, il ne tient qu’à moi d’</a:t>
            </a:r>
            <a:r>
              <a:rPr lang="fr-FR" sz="1800" dirty="0" err="1">
                <a:effectLst/>
                <a:latin typeface="LiberationSerif"/>
              </a:rPr>
              <a:t>arrêter</a:t>
            </a:r>
            <a:r>
              <a:rPr lang="fr-FR" sz="1800" dirty="0">
                <a:effectLst/>
                <a:latin typeface="LiberationSerif"/>
              </a:rPr>
              <a:t> une position </a:t>
            </a:r>
            <a:r>
              <a:rPr lang="fr-FR" sz="1800" dirty="0" err="1">
                <a:effectLst/>
                <a:latin typeface="LiberationSerif"/>
              </a:rPr>
              <a:t>rhétorique</a:t>
            </a:r>
            <a:r>
              <a:rPr lang="fr-FR" sz="1800" dirty="0">
                <a:effectLst/>
                <a:latin typeface="LiberationSerif"/>
              </a:rPr>
              <a:t>. </a:t>
            </a:r>
            <a:endParaRPr lang="fr-FR" dirty="0">
              <a:effectLst/>
            </a:endParaRPr>
          </a:p>
          <a:p>
            <a:endParaRPr lang="fr-FR" dirty="0"/>
          </a:p>
        </p:txBody>
      </p:sp>
    </p:spTree>
    <p:extLst>
      <p:ext uri="{BB962C8B-B14F-4D97-AF65-F5344CB8AC3E}">
        <p14:creationId xmlns:p14="http://schemas.microsoft.com/office/powerpoint/2010/main" val="778209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34CB23-C964-0E0C-CAAC-2C327796C27D}"/>
              </a:ext>
            </a:extLst>
          </p:cNvPr>
          <p:cNvSpPr>
            <a:spLocks noGrp="1"/>
          </p:cNvSpPr>
          <p:nvPr>
            <p:ph type="title"/>
          </p:nvPr>
        </p:nvSpPr>
        <p:spPr/>
        <p:txBody>
          <a:bodyPr/>
          <a:lstStyle/>
          <a:p>
            <a:r>
              <a:rPr lang="fr-FR" b="1" dirty="0"/>
              <a:t>Deux remarques </a:t>
            </a:r>
          </a:p>
        </p:txBody>
      </p:sp>
      <p:sp>
        <p:nvSpPr>
          <p:cNvPr id="3" name="Espace réservé du contenu 2">
            <a:extLst>
              <a:ext uri="{FF2B5EF4-FFF2-40B4-BE49-F238E27FC236}">
                <a16:creationId xmlns:a16="http://schemas.microsoft.com/office/drawing/2014/main" id="{08BB7E23-B08B-DA29-045F-021786EC4682}"/>
              </a:ext>
            </a:extLst>
          </p:cNvPr>
          <p:cNvSpPr>
            <a:spLocks noGrp="1"/>
          </p:cNvSpPr>
          <p:nvPr>
            <p:ph idx="1"/>
          </p:nvPr>
        </p:nvSpPr>
        <p:spPr>
          <a:xfrm>
            <a:off x="1600200" y="1805940"/>
            <a:ext cx="10469880" cy="4880610"/>
          </a:xfrm>
        </p:spPr>
        <p:txBody>
          <a:bodyPr>
            <a:normAutofit/>
          </a:bodyPr>
          <a:lstStyle/>
          <a:p>
            <a:r>
              <a:rPr lang="fr-FR" sz="1800" dirty="0" err="1">
                <a:effectLst/>
                <a:latin typeface="LiberationSerif"/>
              </a:rPr>
              <a:t>Premièrement</a:t>
            </a:r>
            <a:r>
              <a:rPr lang="fr-FR" sz="1800" dirty="0">
                <a:effectLst/>
                <a:latin typeface="LiberationSerif"/>
              </a:rPr>
              <a:t> : si l’argument par la santé reste critiquable quand il est </a:t>
            </a:r>
            <a:r>
              <a:rPr lang="fr-FR" sz="1800" dirty="0" err="1">
                <a:effectLst/>
                <a:latin typeface="LiberationSerif"/>
              </a:rPr>
              <a:t>employe</a:t>
            </a:r>
            <a:r>
              <a:rPr lang="fr-FR" sz="1800" dirty="0">
                <a:effectLst/>
                <a:latin typeface="LiberationSerif"/>
              </a:rPr>
              <a:t>́ pour </a:t>
            </a:r>
            <a:r>
              <a:rPr lang="fr-FR" sz="1800" dirty="0" err="1">
                <a:effectLst/>
                <a:latin typeface="LiberationSerif"/>
              </a:rPr>
              <a:t>étayer</a:t>
            </a:r>
            <a:r>
              <a:rPr lang="fr-FR" sz="1800" dirty="0">
                <a:effectLst/>
                <a:latin typeface="LiberationSerif"/>
              </a:rPr>
              <a:t> ma proposition, </a:t>
            </a:r>
            <a:r>
              <a:rPr lang="fr-FR" sz="1800" b="1" dirty="0">
                <a:effectLst/>
                <a:latin typeface="LiberationSerif"/>
              </a:rPr>
              <a:t>il peut en revanche </a:t>
            </a:r>
            <a:r>
              <a:rPr lang="fr-FR" sz="1800" b="1" dirty="0" err="1">
                <a:effectLst/>
                <a:latin typeface="LiberationSerif"/>
              </a:rPr>
              <a:t>être</a:t>
            </a:r>
            <a:r>
              <a:rPr lang="fr-FR" sz="1800" b="1" dirty="0">
                <a:effectLst/>
                <a:latin typeface="LiberationSerif"/>
              </a:rPr>
              <a:t> utilisé en toute rigueur pour contrer certaines objections</a:t>
            </a:r>
            <a:r>
              <a:rPr lang="fr-FR" sz="1800" dirty="0">
                <a:effectLst/>
                <a:latin typeface="LiberationSerif"/>
              </a:rPr>
              <a:t>. Il s’agit, en effet, d’une </a:t>
            </a:r>
            <a:r>
              <a:rPr lang="fr-FR" sz="1800" dirty="0" err="1">
                <a:effectLst/>
                <a:latin typeface="LiberationSerif"/>
              </a:rPr>
              <a:t>réponse</a:t>
            </a:r>
            <a:r>
              <a:rPr lang="fr-FR" sz="1800" dirty="0">
                <a:effectLst/>
                <a:latin typeface="LiberationSerif"/>
              </a:rPr>
              <a:t> parfaitement admissible au contre-argument classique, mais </a:t>
            </a:r>
            <a:r>
              <a:rPr lang="fr-FR" sz="1800" dirty="0" err="1">
                <a:effectLst/>
                <a:latin typeface="LiberationSerif"/>
              </a:rPr>
              <a:t>errone</a:t>
            </a:r>
            <a:r>
              <a:rPr lang="fr-FR" sz="1800" dirty="0">
                <a:effectLst/>
                <a:latin typeface="LiberationSerif"/>
              </a:rPr>
              <a:t>́, selon lequel : « Il faut manger de la viande pour </a:t>
            </a:r>
            <a:r>
              <a:rPr lang="fr-FR" sz="1800" dirty="0" err="1">
                <a:effectLst/>
                <a:latin typeface="LiberationSerif"/>
              </a:rPr>
              <a:t>être</a:t>
            </a:r>
            <a:r>
              <a:rPr lang="fr-FR" sz="1800" dirty="0">
                <a:effectLst/>
                <a:latin typeface="LiberationSerif"/>
              </a:rPr>
              <a:t> fort et en bonne santé. » </a:t>
            </a:r>
          </a:p>
          <a:p>
            <a:r>
              <a:rPr lang="fr-FR" sz="1800" dirty="0" err="1">
                <a:effectLst/>
                <a:latin typeface="LiberationSerif"/>
              </a:rPr>
              <a:t>Deuxièmement</a:t>
            </a:r>
            <a:r>
              <a:rPr lang="fr-FR" sz="1800" dirty="0">
                <a:effectLst/>
                <a:latin typeface="LiberationSerif"/>
              </a:rPr>
              <a:t> : </a:t>
            </a:r>
            <a:r>
              <a:rPr lang="fr-FR" sz="1800" b="1" dirty="0">
                <a:effectLst/>
                <a:latin typeface="LiberationSerif"/>
              </a:rPr>
              <a:t>l’argument </a:t>
            </a:r>
            <a:r>
              <a:rPr lang="fr-FR" sz="1800" b="1" dirty="0" err="1">
                <a:effectLst/>
                <a:latin typeface="LiberationSerif"/>
              </a:rPr>
              <a:t>écologique</a:t>
            </a:r>
            <a:r>
              <a:rPr lang="fr-FR" sz="1800" b="1" dirty="0">
                <a:effectLst/>
                <a:latin typeface="LiberationSerif"/>
              </a:rPr>
              <a:t>, bien qu’inefficace dans le contexte que nous avons imaginé, n’est pas condamné pour autant à </a:t>
            </a:r>
            <a:r>
              <a:rPr lang="fr-FR" sz="1800" b="1" dirty="0" err="1">
                <a:effectLst/>
                <a:latin typeface="LiberationSerif"/>
              </a:rPr>
              <a:t>être</a:t>
            </a:r>
            <a:r>
              <a:rPr lang="fr-FR" sz="1800" b="1" dirty="0">
                <a:effectLst/>
                <a:latin typeface="LiberationSerif"/>
              </a:rPr>
              <a:t> banni de ma ligne argumentative</a:t>
            </a:r>
            <a:r>
              <a:rPr lang="fr-FR" sz="1800" dirty="0">
                <a:effectLst/>
                <a:latin typeface="LiberationSerif"/>
              </a:rPr>
              <a:t>. Si je sens que mon plaidoyer a eu de l’impact, que mes interlocuteurs ont </a:t>
            </a:r>
            <a:r>
              <a:rPr lang="fr-FR" sz="1800" dirty="0" err="1">
                <a:effectLst/>
                <a:latin typeface="LiberationSerif"/>
              </a:rPr>
              <a:t>déja</a:t>
            </a:r>
            <a:r>
              <a:rPr lang="fr-FR" sz="1800" dirty="0">
                <a:effectLst/>
                <a:latin typeface="LiberationSerif"/>
              </a:rPr>
              <a:t>̀ commencé à </a:t>
            </a:r>
            <a:r>
              <a:rPr lang="fr-FR" sz="1800" dirty="0" err="1">
                <a:effectLst/>
                <a:latin typeface="LiberationSerif"/>
              </a:rPr>
              <a:t>réviser</a:t>
            </a:r>
            <a:r>
              <a:rPr lang="fr-FR" sz="1800" dirty="0">
                <a:effectLst/>
                <a:latin typeface="LiberationSerif"/>
              </a:rPr>
              <a:t> leurs opinions initiales et qu’ils disposent encore d’un peu d’attention à me consacrer, je peux tenter de pousser mon avantage en mentionnant </a:t>
            </a:r>
            <a:r>
              <a:rPr lang="fr-FR" sz="1800" dirty="0" err="1">
                <a:effectLst/>
                <a:latin typeface="LiberationSerif"/>
              </a:rPr>
              <a:t>brièvement</a:t>
            </a:r>
            <a:r>
              <a:rPr lang="fr-FR" sz="1800" dirty="0">
                <a:effectLst/>
                <a:latin typeface="LiberationSerif"/>
              </a:rPr>
              <a:t> le fait qu’une alimentation </a:t>
            </a:r>
            <a:r>
              <a:rPr lang="fr-FR" sz="1800" dirty="0" err="1">
                <a:effectLst/>
                <a:latin typeface="LiberationSerif"/>
              </a:rPr>
              <a:t>végétarienne</a:t>
            </a:r>
            <a:r>
              <a:rPr lang="fr-FR" sz="1800" dirty="0">
                <a:effectLst/>
                <a:latin typeface="LiberationSerif"/>
              </a:rPr>
              <a:t> est bonne pour l’environnement. L’argument ne participera probablement pas à emporter la conviction. Mais il pourrait toutefois </a:t>
            </a:r>
            <a:r>
              <a:rPr lang="fr-FR" sz="1800" dirty="0" err="1">
                <a:effectLst/>
                <a:latin typeface="LiberationSerif"/>
              </a:rPr>
              <a:t>être</a:t>
            </a:r>
            <a:r>
              <a:rPr lang="fr-FR" sz="1800" dirty="0">
                <a:effectLst/>
                <a:latin typeface="LiberationSerif"/>
              </a:rPr>
              <a:t> </a:t>
            </a:r>
            <a:r>
              <a:rPr lang="fr-FR" sz="1800" dirty="0" err="1">
                <a:effectLst/>
                <a:latin typeface="LiberationSerif"/>
              </a:rPr>
              <a:t>reçu</a:t>
            </a:r>
            <a:r>
              <a:rPr lang="fr-FR" sz="1800" dirty="0">
                <a:effectLst/>
                <a:latin typeface="LiberationSerif"/>
              </a:rPr>
              <a:t> comme acceptable. </a:t>
            </a:r>
            <a:r>
              <a:rPr lang="fr-FR" sz="1800" b="1" dirty="0">
                <a:effectLst/>
                <a:latin typeface="LiberationSerif"/>
              </a:rPr>
              <a:t>J’aurai ainsi </a:t>
            </a:r>
            <a:r>
              <a:rPr lang="fr-FR" sz="1800" b="1" dirty="0" err="1">
                <a:effectLst/>
                <a:latin typeface="LiberationSerif"/>
              </a:rPr>
              <a:t>éte</a:t>
            </a:r>
            <a:r>
              <a:rPr lang="fr-FR" sz="1800" b="1" dirty="0">
                <a:effectLst/>
                <a:latin typeface="LiberationSerif"/>
              </a:rPr>
              <a:t>́ </a:t>
            </a:r>
            <a:r>
              <a:rPr lang="fr-FR" sz="1800" b="1" dirty="0" err="1">
                <a:effectLst/>
                <a:latin typeface="LiberationSerif"/>
              </a:rPr>
              <a:t>fidèle</a:t>
            </a:r>
            <a:r>
              <a:rPr lang="fr-FR" sz="1800" b="1" dirty="0">
                <a:effectLst/>
                <a:latin typeface="LiberationSerif"/>
              </a:rPr>
              <a:t> à mes opinions, en ne </a:t>
            </a:r>
            <a:r>
              <a:rPr lang="fr-FR" sz="1800" b="1" dirty="0" err="1">
                <a:effectLst/>
                <a:latin typeface="LiberationSerif"/>
              </a:rPr>
              <a:t>renonçant</a:t>
            </a:r>
            <a:r>
              <a:rPr lang="fr-FR" sz="1800" b="1" dirty="0">
                <a:effectLst/>
                <a:latin typeface="LiberationSerif"/>
              </a:rPr>
              <a:t> pas à mentionner mon argument du cœur</a:t>
            </a:r>
            <a:r>
              <a:rPr lang="fr-FR" sz="1800" dirty="0">
                <a:effectLst/>
                <a:latin typeface="LiberationSerif"/>
              </a:rPr>
              <a:t>. Mieux : sur le long terme, il s’agit d’une petite graine que je viens de planter. Qui sait si, dans quelques mois ou </a:t>
            </a:r>
            <a:r>
              <a:rPr lang="fr-FR" sz="1800" dirty="0" err="1">
                <a:effectLst/>
                <a:latin typeface="LiberationSerif"/>
              </a:rPr>
              <a:t>années</a:t>
            </a:r>
            <a:r>
              <a:rPr lang="fr-FR" sz="1800" dirty="0">
                <a:effectLst/>
                <a:latin typeface="LiberationSerif"/>
              </a:rPr>
              <a:t>, je n’aurai pas le plaisir de voir germer de nouvelles convictions </a:t>
            </a:r>
            <a:r>
              <a:rPr lang="fr-FR" sz="1800" dirty="0" err="1">
                <a:effectLst/>
                <a:latin typeface="LiberationSerif"/>
              </a:rPr>
              <a:t>écologiques</a:t>
            </a:r>
            <a:r>
              <a:rPr lang="fr-FR" sz="1800" dirty="0">
                <a:effectLst/>
                <a:latin typeface="LiberationSerif"/>
              </a:rPr>
              <a:t>. </a:t>
            </a:r>
            <a:endParaRPr lang="fr-FR" dirty="0">
              <a:effectLst/>
            </a:endParaRPr>
          </a:p>
          <a:p>
            <a:endParaRPr lang="fr-FR" dirty="0"/>
          </a:p>
        </p:txBody>
      </p:sp>
    </p:spTree>
    <p:extLst>
      <p:ext uri="{BB962C8B-B14F-4D97-AF65-F5344CB8AC3E}">
        <p14:creationId xmlns:p14="http://schemas.microsoft.com/office/powerpoint/2010/main" val="1741418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00601-ECA4-DB0B-0BE5-C41CB550A602}"/>
              </a:ext>
            </a:extLst>
          </p:cNvPr>
          <p:cNvSpPr>
            <a:spLocks noGrp="1"/>
          </p:cNvSpPr>
          <p:nvPr>
            <p:ph type="title"/>
          </p:nvPr>
        </p:nvSpPr>
        <p:spPr/>
        <p:txBody>
          <a:bodyPr/>
          <a:lstStyle/>
          <a:p>
            <a:r>
              <a:rPr lang="fr-FR" b="1" dirty="0"/>
              <a:t>Essayons! </a:t>
            </a:r>
          </a:p>
        </p:txBody>
      </p:sp>
      <p:sp>
        <p:nvSpPr>
          <p:cNvPr id="3" name="Espace réservé du contenu 2">
            <a:extLst>
              <a:ext uri="{FF2B5EF4-FFF2-40B4-BE49-F238E27FC236}">
                <a16:creationId xmlns:a16="http://schemas.microsoft.com/office/drawing/2014/main" id="{A75016D6-C0B7-A7D0-B6D1-6BB4E830CA79}"/>
              </a:ext>
            </a:extLst>
          </p:cNvPr>
          <p:cNvSpPr>
            <a:spLocks noGrp="1"/>
          </p:cNvSpPr>
          <p:nvPr>
            <p:ph idx="1"/>
          </p:nvPr>
        </p:nvSpPr>
        <p:spPr/>
        <p:txBody>
          <a:bodyPr/>
          <a:lstStyle/>
          <a:p>
            <a:r>
              <a:rPr lang="fr-FR" dirty="0"/>
              <a:t>Choisissons un sujet sur lequel l’on pourrait construire une ligne argumentative</a:t>
            </a:r>
          </a:p>
          <a:p>
            <a:r>
              <a:rPr lang="fr-FR" b="0" i="0" dirty="0">
                <a:solidFill>
                  <a:srgbClr val="74767E"/>
                </a:solidFill>
                <a:effectLst/>
                <a:latin typeface="Lato" panose="020F0502020204030203" pitchFamily="34" charset="0"/>
              </a:rPr>
              <a:t>Peut-on concilier croissance économique et préservation de l’environnement ?</a:t>
            </a:r>
          </a:p>
          <a:p>
            <a:r>
              <a:rPr lang="fr-FR" b="0" i="0" dirty="0">
                <a:solidFill>
                  <a:srgbClr val="74767E"/>
                </a:solidFill>
                <a:effectLst/>
                <a:latin typeface="Lato" panose="020F0502020204030203" pitchFamily="34" charset="0"/>
              </a:rPr>
              <a:t> Est-ce que la médiatisation de Greta </a:t>
            </a:r>
            <a:r>
              <a:rPr lang="fr-FR" b="0" i="0" dirty="0" err="1">
                <a:solidFill>
                  <a:srgbClr val="74767E"/>
                </a:solidFill>
                <a:effectLst/>
                <a:latin typeface="Lato" panose="020F0502020204030203" pitchFamily="34" charset="0"/>
              </a:rPr>
              <a:t>Thunberg</a:t>
            </a:r>
            <a:r>
              <a:rPr lang="fr-FR" b="0" i="0" dirty="0">
                <a:solidFill>
                  <a:srgbClr val="74767E"/>
                </a:solidFill>
                <a:effectLst/>
                <a:latin typeface="Lato" panose="020F0502020204030203" pitchFamily="34" charset="0"/>
              </a:rPr>
              <a:t> a permis au monde de prendre conscience du réchauffement climatique ?</a:t>
            </a:r>
            <a:endParaRPr lang="fr-FR" dirty="0"/>
          </a:p>
        </p:txBody>
      </p:sp>
    </p:spTree>
    <p:extLst>
      <p:ext uri="{BB962C8B-B14F-4D97-AF65-F5344CB8AC3E}">
        <p14:creationId xmlns:p14="http://schemas.microsoft.com/office/powerpoint/2010/main" val="652174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10CBF-5723-AD62-5BC5-018FE46AF80A}"/>
              </a:ext>
            </a:extLst>
          </p:cNvPr>
          <p:cNvSpPr>
            <a:spLocks noGrp="1"/>
          </p:cNvSpPr>
          <p:nvPr>
            <p:ph type="title"/>
          </p:nvPr>
        </p:nvSpPr>
        <p:spPr/>
        <p:txBody>
          <a:bodyPr/>
          <a:lstStyle/>
          <a:p>
            <a:r>
              <a:rPr lang="fr-FR" b="1" dirty="0"/>
              <a:t>Session </a:t>
            </a:r>
            <a:r>
              <a:rPr lang="fr-FR" b="1" dirty="0" err="1"/>
              <a:t>doggy</a:t>
            </a:r>
            <a:r>
              <a:rPr lang="fr-FR" b="1" dirty="0"/>
              <a:t> bag</a:t>
            </a:r>
          </a:p>
        </p:txBody>
      </p:sp>
      <p:pic>
        <p:nvPicPr>
          <p:cNvPr id="2050" name="Picture 2" descr="Handy Bag lance Doggy Bag, une idée qui a du chien !">
            <a:extLst>
              <a:ext uri="{FF2B5EF4-FFF2-40B4-BE49-F238E27FC236}">
                <a16:creationId xmlns:a16="http://schemas.microsoft.com/office/drawing/2014/main" id="{C5081494-9B28-A23A-B6D6-05CD007F14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259" y="2947090"/>
            <a:ext cx="3041931" cy="200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64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34654-281A-C4F3-D362-988C9275F7F4}"/>
              </a:ext>
            </a:extLst>
          </p:cNvPr>
          <p:cNvSpPr>
            <a:spLocks noGrp="1"/>
          </p:cNvSpPr>
          <p:nvPr>
            <p:ph type="title"/>
          </p:nvPr>
        </p:nvSpPr>
        <p:spPr>
          <a:xfrm>
            <a:off x="1783080" y="224060"/>
            <a:ext cx="10824209" cy="1280890"/>
          </a:xfrm>
        </p:spPr>
        <p:txBody>
          <a:bodyPr/>
          <a:lstStyle/>
          <a:p>
            <a:r>
              <a:rPr lang="fr-FR" b="1" dirty="0"/>
              <a:t>Des visions du monde qui intègrent le désaccord</a:t>
            </a:r>
          </a:p>
        </p:txBody>
      </p:sp>
      <p:sp>
        <p:nvSpPr>
          <p:cNvPr id="3" name="Espace réservé du contenu 2">
            <a:extLst>
              <a:ext uri="{FF2B5EF4-FFF2-40B4-BE49-F238E27FC236}">
                <a16:creationId xmlns:a16="http://schemas.microsoft.com/office/drawing/2014/main" id="{3194945A-6412-82EC-4A24-F91F22B2DF0C}"/>
              </a:ext>
            </a:extLst>
          </p:cNvPr>
          <p:cNvSpPr>
            <a:spLocks noGrp="1"/>
          </p:cNvSpPr>
          <p:nvPr>
            <p:ph idx="1"/>
          </p:nvPr>
        </p:nvSpPr>
        <p:spPr>
          <a:xfrm>
            <a:off x="1451610" y="1383030"/>
            <a:ext cx="10401300" cy="5474970"/>
          </a:xfrm>
        </p:spPr>
        <p:txBody>
          <a:bodyPr>
            <a:normAutofit/>
          </a:bodyPr>
          <a:lstStyle/>
          <a:p>
            <a:r>
              <a:rPr lang="fr-FR" sz="1800" b="1" dirty="0" err="1">
                <a:effectLst/>
                <a:latin typeface="LiberationSerif"/>
              </a:rPr>
              <a:t>Premièrement</a:t>
            </a:r>
            <a:r>
              <a:rPr lang="fr-FR" sz="1800" b="1" dirty="0">
                <a:effectLst/>
                <a:latin typeface="LiberationSerif"/>
              </a:rPr>
              <a:t>, nous ne </a:t>
            </a:r>
            <a:r>
              <a:rPr lang="fr-FR" sz="1800" b="1" dirty="0" err="1">
                <a:effectLst/>
                <a:latin typeface="LiberationSerif"/>
              </a:rPr>
              <a:t>hiérarchisons</a:t>
            </a:r>
            <a:r>
              <a:rPr lang="fr-FR" sz="1800" b="1" dirty="0">
                <a:effectLst/>
                <a:latin typeface="LiberationSerif"/>
              </a:rPr>
              <a:t> pas nos valeurs de la </a:t>
            </a:r>
            <a:r>
              <a:rPr lang="fr-FR" sz="1800" b="1" dirty="0" err="1">
                <a:effectLst/>
                <a:latin typeface="LiberationSerif"/>
              </a:rPr>
              <a:t>même</a:t>
            </a:r>
            <a:r>
              <a:rPr lang="fr-FR" sz="1800" b="1" dirty="0">
                <a:effectLst/>
                <a:latin typeface="LiberationSerif"/>
              </a:rPr>
              <a:t> </a:t>
            </a:r>
            <a:r>
              <a:rPr lang="fr-FR" sz="1800" b="1" dirty="0" err="1">
                <a:effectLst/>
                <a:latin typeface="LiberationSerif"/>
              </a:rPr>
              <a:t>manière</a:t>
            </a:r>
            <a:r>
              <a:rPr lang="fr-FR" sz="1800" dirty="0">
                <a:effectLst/>
                <a:latin typeface="LiberationSerif"/>
              </a:rPr>
              <a:t>. Bien </a:t>
            </a:r>
            <a:r>
              <a:rPr lang="fr-FR" sz="1800" dirty="0" err="1">
                <a:effectLst/>
                <a:latin typeface="LiberationSerif"/>
              </a:rPr>
              <a:t>sûr</a:t>
            </a:r>
            <a:r>
              <a:rPr lang="fr-FR" sz="1800" dirty="0">
                <a:effectLst/>
                <a:latin typeface="LiberationSerif"/>
              </a:rPr>
              <a:t>, il est probable que nous souscrivions tous plus ou moins au </a:t>
            </a:r>
            <a:r>
              <a:rPr lang="fr-FR" sz="1800" dirty="0" err="1">
                <a:effectLst/>
                <a:latin typeface="LiberationSerif"/>
              </a:rPr>
              <a:t>même</a:t>
            </a:r>
            <a:r>
              <a:rPr lang="fr-FR" sz="1800" dirty="0">
                <a:effectLst/>
                <a:latin typeface="LiberationSerif"/>
              </a:rPr>
              <a:t> corpus de valeurs fondamentales. Mais comment allons-nous les articuler entre elles ? Qu’est-ce qui aura le plus d’importance à nos yeux ? La </a:t>
            </a:r>
            <a:r>
              <a:rPr lang="fr-FR" sz="1800" dirty="0" err="1">
                <a:effectLst/>
                <a:latin typeface="LiberationSerif"/>
              </a:rPr>
              <a:t>liberte</a:t>
            </a:r>
            <a:r>
              <a:rPr lang="fr-FR" sz="1800" dirty="0">
                <a:effectLst/>
                <a:latin typeface="LiberationSerif"/>
              </a:rPr>
              <a:t>́ de chacun ou l’</a:t>
            </a:r>
            <a:r>
              <a:rPr lang="fr-FR" sz="1800" dirty="0" err="1">
                <a:effectLst/>
                <a:latin typeface="LiberationSerif"/>
              </a:rPr>
              <a:t>égalite</a:t>
            </a:r>
            <a:r>
              <a:rPr lang="fr-FR" sz="1800" dirty="0">
                <a:effectLst/>
                <a:latin typeface="LiberationSerif"/>
              </a:rPr>
              <a:t>́ de tous ? La sauvegarde des traditions ou le besoin d’innovation ? L’ouverture sur le monde ou la protection de la nation ? Ce type de questions ne </a:t>
            </a:r>
            <a:r>
              <a:rPr lang="fr-FR" sz="1800" dirty="0" err="1">
                <a:effectLst/>
                <a:latin typeface="LiberationSerif"/>
              </a:rPr>
              <a:t>possède</a:t>
            </a:r>
            <a:r>
              <a:rPr lang="fr-FR" sz="1800" dirty="0">
                <a:effectLst/>
                <a:latin typeface="LiberationSerif"/>
              </a:rPr>
              <a:t> pas de bonne </a:t>
            </a:r>
            <a:r>
              <a:rPr lang="fr-FR" sz="1800" dirty="0" err="1">
                <a:effectLst/>
                <a:latin typeface="LiberationSerif"/>
              </a:rPr>
              <a:t>réponse</a:t>
            </a:r>
            <a:r>
              <a:rPr lang="fr-FR" sz="1800" dirty="0">
                <a:effectLst/>
                <a:latin typeface="LiberationSerif"/>
              </a:rPr>
              <a:t> : </a:t>
            </a:r>
            <a:r>
              <a:rPr lang="fr-FR" sz="1800" b="1" dirty="0">
                <a:effectLst/>
                <a:latin typeface="LiberationSerif"/>
              </a:rPr>
              <a:t>seulement des </a:t>
            </a:r>
            <a:r>
              <a:rPr lang="fr-FR" sz="1800" b="1" dirty="0" err="1">
                <a:effectLst/>
                <a:latin typeface="LiberationSerif"/>
              </a:rPr>
              <a:t>réponses</a:t>
            </a:r>
            <a:r>
              <a:rPr lang="fr-FR" sz="1800" b="1" dirty="0">
                <a:effectLst/>
                <a:latin typeface="LiberationSerif"/>
              </a:rPr>
              <a:t> propres aux uns et aux autres</a:t>
            </a:r>
            <a:r>
              <a:rPr lang="fr-FR" sz="1800" dirty="0">
                <a:effectLst/>
                <a:latin typeface="LiberationSerif"/>
              </a:rPr>
              <a:t>. </a:t>
            </a:r>
          </a:p>
          <a:p>
            <a:r>
              <a:rPr lang="fr-FR" sz="1800" b="1" dirty="0" err="1">
                <a:effectLst/>
                <a:latin typeface="LiberationSerif"/>
              </a:rPr>
              <a:t>Deuxièmement</a:t>
            </a:r>
            <a:r>
              <a:rPr lang="fr-FR" sz="1800" b="1" dirty="0">
                <a:effectLst/>
                <a:latin typeface="LiberationSerif"/>
              </a:rPr>
              <a:t>, nous ne percevons pas le risque de la </a:t>
            </a:r>
            <a:r>
              <a:rPr lang="fr-FR" sz="1800" b="1" dirty="0" err="1">
                <a:effectLst/>
                <a:latin typeface="LiberationSerif"/>
              </a:rPr>
              <a:t>même</a:t>
            </a:r>
            <a:r>
              <a:rPr lang="fr-FR" sz="1800" b="1" dirty="0">
                <a:effectLst/>
                <a:latin typeface="LiberationSerif"/>
              </a:rPr>
              <a:t> </a:t>
            </a:r>
            <a:r>
              <a:rPr lang="fr-FR" sz="1800" b="1" dirty="0" err="1">
                <a:effectLst/>
                <a:latin typeface="LiberationSerif"/>
              </a:rPr>
              <a:t>manière</a:t>
            </a:r>
            <a:r>
              <a:rPr lang="fr-FR" sz="1800" dirty="0">
                <a:effectLst/>
                <a:latin typeface="LiberationSerif"/>
              </a:rPr>
              <a:t>. Il est souvent </a:t>
            </a:r>
            <a:r>
              <a:rPr lang="fr-FR" sz="1800" dirty="0" err="1">
                <a:effectLst/>
                <a:latin typeface="LiberationSerif"/>
              </a:rPr>
              <a:t>très</a:t>
            </a:r>
            <a:r>
              <a:rPr lang="fr-FR" sz="1800" dirty="0">
                <a:effectLst/>
                <a:latin typeface="LiberationSerif"/>
              </a:rPr>
              <a:t> difficile de s’accorder sur les </a:t>
            </a:r>
            <a:r>
              <a:rPr lang="fr-FR" sz="1800" dirty="0" err="1">
                <a:effectLst/>
                <a:latin typeface="LiberationSerif"/>
              </a:rPr>
              <a:t>probabilités</a:t>
            </a:r>
            <a:r>
              <a:rPr lang="fr-FR" sz="1800" dirty="0">
                <a:effectLst/>
                <a:latin typeface="LiberationSerif"/>
              </a:rPr>
              <a:t> qu’un </a:t>
            </a:r>
            <a:r>
              <a:rPr lang="fr-FR" sz="1800" dirty="0" err="1">
                <a:effectLst/>
                <a:latin typeface="LiberationSerif"/>
              </a:rPr>
              <a:t>événement</a:t>
            </a:r>
            <a:r>
              <a:rPr lang="fr-FR" sz="1800" dirty="0">
                <a:effectLst/>
                <a:latin typeface="LiberationSerif"/>
              </a:rPr>
              <a:t> se produise ou non. Quelles sont les chances qu’un krach boursier se produise ? Qu’un attentat ait lieu ? Qu’un pays </a:t>
            </a:r>
            <a:r>
              <a:rPr lang="fr-FR" sz="1800" dirty="0" err="1">
                <a:effectLst/>
                <a:latin typeface="LiberationSerif"/>
              </a:rPr>
              <a:t>déclare</a:t>
            </a:r>
            <a:r>
              <a:rPr lang="fr-FR" sz="1800" dirty="0">
                <a:effectLst/>
                <a:latin typeface="LiberationSerif"/>
              </a:rPr>
              <a:t> une guerre ? Il est possible de les </a:t>
            </a:r>
            <a:r>
              <a:rPr lang="fr-FR" sz="1800" dirty="0" err="1">
                <a:effectLst/>
                <a:latin typeface="LiberationSerif"/>
              </a:rPr>
              <a:t>évaluer</a:t>
            </a:r>
            <a:r>
              <a:rPr lang="fr-FR" sz="1800" dirty="0">
                <a:effectLst/>
                <a:latin typeface="LiberationSerif"/>
              </a:rPr>
              <a:t>, bien </a:t>
            </a:r>
            <a:r>
              <a:rPr lang="fr-FR" sz="1800" dirty="0" err="1">
                <a:effectLst/>
                <a:latin typeface="LiberationSerif"/>
              </a:rPr>
              <a:t>sûr</a:t>
            </a:r>
            <a:r>
              <a:rPr lang="fr-FR" sz="1800" dirty="0">
                <a:effectLst/>
                <a:latin typeface="LiberationSerif"/>
              </a:rPr>
              <a:t>. </a:t>
            </a:r>
            <a:r>
              <a:rPr lang="fr-FR" sz="1800" b="1" dirty="0">
                <a:effectLst/>
                <a:latin typeface="LiberationSerif"/>
              </a:rPr>
              <a:t>Il est plus </a:t>
            </a:r>
            <a:r>
              <a:rPr lang="fr-FR" sz="1800" b="1" dirty="0" err="1">
                <a:effectLst/>
                <a:latin typeface="LiberationSerif"/>
              </a:rPr>
              <a:t>délicat</a:t>
            </a:r>
            <a:r>
              <a:rPr lang="fr-FR" sz="1800" b="1" dirty="0">
                <a:effectLst/>
                <a:latin typeface="LiberationSerif"/>
              </a:rPr>
              <a:t> de parvenir au consensus quant à cette </a:t>
            </a:r>
            <a:r>
              <a:rPr lang="fr-FR" sz="1800" b="1" dirty="0" err="1">
                <a:effectLst/>
                <a:latin typeface="LiberationSerif"/>
              </a:rPr>
              <a:t>évaluation</a:t>
            </a:r>
            <a:r>
              <a:rPr lang="fr-FR" sz="1800" dirty="0">
                <a:effectLst/>
                <a:latin typeface="LiberationSerif"/>
              </a:rPr>
              <a:t>. Et quand bien </a:t>
            </a:r>
            <a:r>
              <a:rPr lang="fr-FR" sz="1800" dirty="0" err="1">
                <a:effectLst/>
                <a:latin typeface="LiberationSerif"/>
              </a:rPr>
              <a:t>même</a:t>
            </a:r>
            <a:r>
              <a:rPr lang="fr-FR" sz="1800" dirty="0">
                <a:effectLst/>
                <a:latin typeface="LiberationSerif"/>
              </a:rPr>
              <a:t> nous l’atteindrions, encore nous resterait-il à qualifier cette </a:t>
            </a:r>
            <a:r>
              <a:rPr lang="fr-FR" sz="1800" dirty="0" err="1">
                <a:effectLst/>
                <a:latin typeface="LiberationSerif"/>
              </a:rPr>
              <a:t>probabilite</a:t>
            </a:r>
            <a:r>
              <a:rPr lang="fr-FR" sz="1800" dirty="0">
                <a:effectLst/>
                <a:latin typeface="LiberationSerif"/>
              </a:rPr>
              <a:t>́. Trente pour cent de chances qu’un risque – quel qu’il soit – se produise : cela nous </a:t>
            </a:r>
            <a:r>
              <a:rPr lang="fr-FR" sz="1800" dirty="0" err="1">
                <a:effectLst/>
                <a:latin typeface="LiberationSerif"/>
              </a:rPr>
              <a:t>paraît-il</a:t>
            </a:r>
            <a:r>
              <a:rPr lang="fr-FR" sz="1800" dirty="0">
                <a:effectLst/>
                <a:latin typeface="LiberationSerif"/>
              </a:rPr>
              <a:t> acceptable ou inacceptable ? Rassurant ou effrayant ? Raisonnable ou </a:t>
            </a:r>
            <a:r>
              <a:rPr lang="fr-FR" sz="1800" dirty="0" err="1">
                <a:effectLst/>
                <a:latin typeface="LiberationSerif"/>
              </a:rPr>
              <a:t>délétère</a:t>
            </a:r>
            <a:r>
              <a:rPr lang="fr-FR" sz="1800" dirty="0">
                <a:effectLst/>
                <a:latin typeface="LiberationSerif"/>
              </a:rPr>
              <a:t> </a:t>
            </a:r>
            <a:r>
              <a:rPr lang="fr-FR" sz="1800" b="1" dirty="0">
                <a:effectLst/>
                <a:latin typeface="LiberationSerif"/>
              </a:rPr>
              <a:t>? Là encore, la </a:t>
            </a:r>
            <a:r>
              <a:rPr lang="fr-FR" sz="1800" b="1" dirty="0" err="1">
                <a:effectLst/>
                <a:latin typeface="LiberationSerif"/>
              </a:rPr>
              <a:t>réponse</a:t>
            </a:r>
            <a:r>
              <a:rPr lang="fr-FR" sz="1800" b="1" dirty="0">
                <a:effectLst/>
                <a:latin typeface="LiberationSerif"/>
              </a:rPr>
              <a:t> à ces questions ne peut </a:t>
            </a:r>
            <a:r>
              <a:rPr lang="fr-FR" sz="1800" b="1" dirty="0" err="1">
                <a:effectLst/>
                <a:latin typeface="LiberationSerif"/>
              </a:rPr>
              <a:t>être</a:t>
            </a:r>
            <a:r>
              <a:rPr lang="fr-FR" sz="1800" b="1" dirty="0">
                <a:effectLst/>
                <a:latin typeface="LiberationSerif"/>
              </a:rPr>
              <a:t> qu’</a:t>
            </a:r>
            <a:r>
              <a:rPr lang="fr-FR" sz="1800" b="1" dirty="0" err="1">
                <a:effectLst/>
                <a:latin typeface="LiberationSerif"/>
              </a:rPr>
              <a:t>éminemment</a:t>
            </a:r>
            <a:r>
              <a:rPr lang="fr-FR" sz="1800" b="1" dirty="0">
                <a:effectLst/>
                <a:latin typeface="LiberationSerif"/>
              </a:rPr>
              <a:t> personnelle </a:t>
            </a:r>
          </a:p>
          <a:p>
            <a:r>
              <a:rPr lang="fr-FR" sz="1800" b="1" dirty="0">
                <a:effectLst/>
                <a:latin typeface="LiberationSerif"/>
              </a:rPr>
              <a:t>Voilà pourquoi il n’existe pas de </a:t>
            </a:r>
            <a:r>
              <a:rPr lang="fr-FR" sz="1800" b="1" dirty="0" err="1">
                <a:effectLst/>
                <a:latin typeface="LiberationSerif"/>
              </a:rPr>
              <a:t>vérite</a:t>
            </a:r>
            <a:r>
              <a:rPr lang="fr-FR" sz="1800" b="1" dirty="0">
                <a:effectLst/>
                <a:latin typeface="LiberationSerif"/>
              </a:rPr>
              <a:t>́</a:t>
            </a:r>
            <a:r>
              <a:rPr lang="fr-FR" sz="1800" dirty="0">
                <a:effectLst/>
                <a:latin typeface="LiberationSerif"/>
              </a:rPr>
              <a:t>. Pas de position juste ou bonne. Selon la </a:t>
            </a:r>
            <a:r>
              <a:rPr lang="fr-FR" sz="1800" dirty="0" err="1">
                <a:effectLst/>
                <a:latin typeface="LiberationSerif"/>
              </a:rPr>
              <a:t>manière</a:t>
            </a:r>
            <a:r>
              <a:rPr lang="fr-FR" sz="1800" dirty="0">
                <a:effectLst/>
                <a:latin typeface="LiberationSerif"/>
              </a:rPr>
              <a:t> dont nous </a:t>
            </a:r>
            <a:r>
              <a:rPr lang="fr-FR" sz="1800" dirty="0" err="1">
                <a:effectLst/>
                <a:latin typeface="LiberationSerif"/>
              </a:rPr>
              <a:t>hiérarchisons</a:t>
            </a:r>
            <a:r>
              <a:rPr lang="fr-FR" sz="1800" dirty="0">
                <a:effectLst/>
                <a:latin typeface="LiberationSerif"/>
              </a:rPr>
              <a:t> les valeurs et percevons les risques, une ligne de raisonnement finit par nous </a:t>
            </a:r>
            <a:r>
              <a:rPr lang="fr-FR" sz="1800" dirty="0" err="1">
                <a:effectLst/>
                <a:latin typeface="LiberationSerif"/>
              </a:rPr>
              <a:t>apparaître</a:t>
            </a:r>
            <a:r>
              <a:rPr lang="fr-FR" sz="1800" dirty="0">
                <a:effectLst/>
                <a:latin typeface="LiberationSerif"/>
              </a:rPr>
              <a:t> comme </a:t>
            </a:r>
            <a:r>
              <a:rPr lang="fr-FR" sz="1800" i="1" dirty="0" err="1">
                <a:effectLst/>
                <a:latin typeface="LiberationSerif"/>
              </a:rPr>
              <a:t>préférable</a:t>
            </a:r>
            <a:r>
              <a:rPr lang="fr-FR" sz="1800" i="1" dirty="0">
                <a:effectLst/>
                <a:latin typeface="LiberationSerif"/>
              </a:rPr>
              <a:t> </a:t>
            </a:r>
            <a:r>
              <a:rPr lang="fr-FR" sz="1800" dirty="0">
                <a:effectLst/>
                <a:latin typeface="LiberationSerif"/>
              </a:rPr>
              <a:t>aux autres. </a:t>
            </a:r>
            <a:r>
              <a:rPr lang="fr-FR" sz="1800" b="1" dirty="0">
                <a:effectLst/>
                <a:latin typeface="LiberationSerif"/>
              </a:rPr>
              <a:t>Nous </a:t>
            </a:r>
            <a:r>
              <a:rPr lang="fr-FR" sz="1800" b="1" dirty="0" err="1">
                <a:effectLst/>
                <a:latin typeface="LiberationSerif"/>
              </a:rPr>
              <a:t>arrêtons</a:t>
            </a:r>
            <a:r>
              <a:rPr lang="fr-FR" sz="1800" b="1" dirty="0">
                <a:effectLst/>
                <a:latin typeface="LiberationSerif"/>
              </a:rPr>
              <a:t> notre position</a:t>
            </a:r>
            <a:r>
              <a:rPr lang="fr-FR" sz="1800" dirty="0">
                <a:effectLst/>
                <a:latin typeface="LiberationSerif"/>
              </a:rPr>
              <a:t>. Et constatons que, </a:t>
            </a:r>
            <a:r>
              <a:rPr lang="fr-FR" sz="1800" dirty="0" err="1">
                <a:effectLst/>
                <a:latin typeface="LiberationSerif"/>
              </a:rPr>
              <a:t>malgre</a:t>
            </a:r>
            <a:r>
              <a:rPr lang="fr-FR" sz="1800" dirty="0">
                <a:effectLst/>
                <a:latin typeface="LiberationSerif"/>
              </a:rPr>
              <a:t>́ tous nos efforts de rigueur, elle aura toujours ses contradicteurs. </a:t>
            </a:r>
            <a:endParaRPr lang="fr-FR" dirty="0">
              <a:effectLst/>
            </a:endParaRPr>
          </a:p>
          <a:p>
            <a:endParaRPr lang="fr-FR" dirty="0">
              <a:effectLst/>
            </a:endParaRPr>
          </a:p>
          <a:p>
            <a:endParaRPr lang="fr-FR" dirty="0"/>
          </a:p>
        </p:txBody>
      </p:sp>
    </p:spTree>
    <p:extLst>
      <p:ext uri="{BB962C8B-B14F-4D97-AF65-F5344CB8AC3E}">
        <p14:creationId xmlns:p14="http://schemas.microsoft.com/office/powerpoint/2010/main" val="235541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7340A-C5E6-FB17-6502-88B4D9895724}"/>
              </a:ext>
            </a:extLst>
          </p:cNvPr>
          <p:cNvSpPr>
            <a:spLocks noGrp="1"/>
          </p:cNvSpPr>
          <p:nvPr>
            <p:ph type="title"/>
          </p:nvPr>
        </p:nvSpPr>
        <p:spPr>
          <a:xfrm>
            <a:off x="1640156" y="490760"/>
            <a:ext cx="8911687" cy="1280890"/>
          </a:xfrm>
        </p:spPr>
        <p:txBody>
          <a:bodyPr/>
          <a:lstStyle/>
          <a:p>
            <a:r>
              <a:rPr lang="fr-FR" b="1" dirty="0">
                <a:latin typeface="LiberationSerif"/>
              </a:rPr>
              <a:t>Exemple : Je cherche à me forger une opinion sur la question de l’</a:t>
            </a:r>
            <a:r>
              <a:rPr lang="fr-FR" b="1" dirty="0" err="1">
                <a:latin typeface="LiberationSerif"/>
              </a:rPr>
              <a:t>énergie</a:t>
            </a:r>
            <a:r>
              <a:rPr lang="fr-FR" b="1" dirty="0">
                <a:latin typeface="LiberationSerif"/>
              </a:rPr>
              <a:t> </a:t>
            </a:r>
            <a:r>
              <a:rPr lang="fr-FR" b="1" dirty="0" err="1">
                <a:latin typeface="LiberationSerif"/>
              </a:rPr>
              <a:t>nucléaire</a:t>
            </a:r>
            <a:r>
              <a:rPr lang="fr-FR" b="1" dirty="0">
                <a:latin typeface="LiberationSerif"/>
              </a:rPr>
              <a:t>.</a:t>
            </a:r>
          </a:p>
        </p:txBody>
      </p:sp>
      <p:sp>
        <p:nvSpPr>
          <p:cNvPr id="3" name="Espace réservé du contenu 2">
            <a:extLst>
              <a:ext uri="{FF2B5EF4-FFF2-40B4-BE49-F238E27FC236}">
                <a16:creationId xmlns:a16="http://schemas.microsoft.com/office/drawing/2014/main" id="{0297BEC3-B8A9-9832-4B96-F95E85742797}"/>
              </a:ext>
            </a:extLst>
          </p:cNvPr>
          <p:cNvSpPr>
            <a:spLocks noGrp="1"/>
          </p:cNvSpPr>
          <p:nvPr>
            <p:ph idx="1"/>
          </p:nvPr>
        </p:nvSpPr>
        <p:spPr>
          <a:xfrm>
            <a:off x="1085850" y="1771650"/>
            <a:ext cx="10995660" cy="5086350"/>
          </a:xfrm>
        </p:spPr>
        <p:txBody>
          <a:bodyPr>
            <a:normAutofit/>
          </a:bodyPr>
          <a:lstStyle/>
          <a:p>
            <a:r>
              <a:rPr lang="fr-FR" sz="1800" dirty="0">
                <a:effectLst/>
                <a:latin typeface="LiberationSerif"/>
              </a:rPr>
              <a:t>Faut-il construire de nouvelles centrales, ou bien au contraire fermer progressivement celles qui existent ? Des arguments </a:t>
            </a:r>
            <a:r>
              <a:rPr lang="fr-FR" sz="1800" dirty="0" err="1">
                <a:effectLst/>
                <a:latin typeface="LiberationSerif"/>
              </a:rPr>
              <a:t>très</a:t>
            </a:r>
            <a:r>
              <a:rPr lang="fr-FR" sz="1800" dirty="0">
                <a:effectLst/>
                <a:latin typeface="LiberationSerif"/>
              </a:rPr>
              <a:t> rigoureux viennent à l’appui de chacune de ces positions. </a:t>
            </a:r>
          </a:p>
          <a:p>
            <a:pPr lvl="1"/>
            <a:r>
              <a:rPr lang="fr-FR" dirty="0">
                <a:effectLst/>
                <a:latin typeface="LiberationSerif"/>
              </a:rPr>
              <a:t>Du </a:t>
            </a:r>
            <a:r>
              <a:rPr lang="fr-FR" dirty="0" err="1">
                <a:effectLst/>
                <a:latin typeface="LiberationSerif"/>
              </a:rPr>
              <a:t>côte</a:t>
            </a:r>
            <a:r>
              <a:rPr lang="fr-FR" dirty="0">
                <a:effectLst/>
                <a:latin typeface="LiberationSerif"/>
              </a:rPr>
              <a:t>́ </a:t>
            </a:r>
            <a:r>
              <a:rPr lang="fr-FR" dirty="0" err="1">
                <a:effectLst/>
                <a:latin typeface="LiberationSerif"/>
              </a:rPr>
              <a:t>pronucléaire</a:t>
            </a:r>
            <a:r>
              <a:rPr lang="fr-FR" dirty="0">
                <a:effectLst/>
                <a:latin typeface="LiberationSerif"/>
              </a:rPr>
              <a:t>, on insistera notamment sur le fait qu’il s’agisse d’une </a:t>
            </a:r>
            <a:r>
              <a:rPr lang="fr-FR" dirty="0" err="1">
                <a:effectLst/>
                <a:latin typeface="LiberationSerif"/>
              </a:rPr>
              <a:t>énergie</a:t>
            </a:r>
            <a:r>
              <a:rPr lang="fr-FR" dirty="0">
                <a:effectLst/>
                <a:latin typeface="LiberationSerif"/>
              </a:rPr>
              <a:t> capable de produire en continu sans polluer l’</a:t>
            </a:r>
            <a:r>
              <a:rPr lang="fr-FR" dirty="0" err="1">
                <a:effectLst/>
                <a:latin typeface="LiberationSerif"/>
              </a:rPr>
              <a:t>atmosphère</a:t>
            </a:r>
            <a:r>
              <a:rPr lang="fr-FR" dirty="0">
                <a:effectLst/>
                <a:latin typeface="LiberationSerif"/>
              </a:rPr>
              <a:t> et en </a:t>
            </a:r>
            <a:r>
              <a:rPr lang="fr-FR" dirty="0" err="1">
                <a:effectLst/>
                <a:latin typeface="LiberationSerif"/>
              </a:rPr>
              <a:t>émettant</a:t>
            </a:r>
            <a:r>
              <a:rPr lang="fr-FR" dirty="0">
                <a:effectLst/>
                <a:latin typeface="LiberationSerif"/>
              </a:rPr>
              <a:t> </a:t>
            </a:r>
            <a:r>
              <a:rPr lang="fr-FR" dirty="0" err="1">
                <a:effectLst/>
                <a:latin typeface="LiberationSerif"/>
              </a:rPr>
              <a:t>très</a:t>
            </a:r>
            <a:r>
              <a:rPr lang="fr-FR" dirty="0">
                <a:effectLst/>
                <a:latin typeface="LiberationSerif"/>
              </a:rPr>
              <a:t> peu de CO2. </a:t>
            </a:r>
          </a:p>
          <a:p>
            <a:pPr lvl="1"/>
            <a:r>
              <a:rPr lang="fr-FR" dirty="0">
                <a:effectLst/>
                <a:latin typeface="LiberationSerif"/>
              </a:rPr>
              <a:t>Du </a:t>
            </a:r>
            <a:r>
              <a:rPr lang="fr-FR" dirty="0" err="1">
                <a:effectLst/>
                <a:latin typeface="LiberationSerif"/>
              </a:rPr>
              <a:t>côte</a:t>
            </a:r>
            <a:r>
              <a:rPr lang="fr-FR" dirty="0">
                <a:effectLst/>
                <a:latin typeface="LiberationSerif"/>
              </a:rPr>
              <a:t>́ </a:t>
            </a:r>
            <a:r>
              <a:rPr lang="fr-FR" dirty="0" err="1">
                <a:effectLst/>
                <a:latin typeface="LiberationSerif"/>
              </a:rPr>
              <a:t>antinucléaire</a:t>
            </a:r>
            <a:r>
              <a:rPr lang="fr-FR" dirty="0">
                <a:effectLst/>
                <a:latin typeface="LiberationSerif"/>
              </a:rPr>
              <a:t>, on rappellera au contraire que cette </a:t>
            </a:r>
            <a:r>
              <a:rPr lang="fr-FR" dirty="0" err="1">
                <a:effectLst/>
                <a:latin typeface="LiberationSerif"/>
              </a:rPr>
              <a:t>énergie</a:t>
            </a:r>
            <a:r>
              <a:rPr lang="fr-FR" dirty="0">
                <a:effectLst/>
                <a:latin typeface="LiberationSerif"/>
              </a:rPr>
              <a:t> a </a:t>
            </a:r>
            <a:r>
              <a:rPr lang="fr-FR" dirty="0" err="1">
                <a:effectLst/>
                <a:latin typeface="LiberationSerif"/>
              </a:rPr>
              <a:t>déja</a:t>
            </a:r>
            <a:r>
              <a:rPr lang="fr-FR" dirty="0">
                <a:effectLst/>
                <a:latin typeface="LiberationSerif"/>
              </a:rPr>
              <a:t>̀ causé trois accidents majeurs dans le monde, qu’elle produit des </a:t>
            </a:r>
            <a:r>
              <a:rPr lang="fr-FR" dirty="0" err="1">
                <a:effectLst/>
                <a:latin typeface="LiberationSerif"/>
              </a:rPr>
              <a:t>déchets</a:t>
            </a:r>
            <a:r>
              <a:rPr lang="fr-FR" dirty="0">
                <a:effectLst/>
                <a:latin typeface="LiberationSerif"/>
              </a:rPr>
              <a:t> dangereux pour des </a:t>
            </a:r>
            <a:r>
              <a:rPr lang="fr-FR" dirty="0" err="1">
                <a:effectLst/>
                <a:latin typeface="LiberationSerif"/>
              </a:rPr>
              <a:t>millénaires</a:t>
            </a:r>
            <a:r>
              <a:rPr lang="fr-FR" dirty="0">
                <a:effectLst/>
                <a:latin typeface="LiberationSerif"/>
              </a:rPr>
              <a:t> et qu’il devrait </a:t>
            </a:r>
            <a:r>
              <a:rPr lang="fr-FR" dirty="0" err="1">
                <a:effectLst/>
                <a:latin typeface="LiberationSerif"/>
              </a:rPr>
              <a:t>être</a:t>
            </a:r>
            <a:r>
              <a:rPr lang="fr-FR" dirty="0">
                <a:effectLst/>
                <a:latin typeface="LiberationSerif"/>
              </a:rPr>
              <a:t> possible de la remplacer progressivement par des </a:t>
            </a:r>
            <a:r>
              <a:rPr lang="fr-FR" dirty="0" err="1">
                <a:effectLst/>
                <a:latin typeface="LiberationSerif"/>
              </a:rPr>
              <a:t>énergies</a:t>
            </a:r>
            <a:r>
              <a:rPr lang="fr-FR" dirty="0">
                <a:effectLst/>
                <a:latin typeface="LiberationSerif"/>
              </a:rPr>
              <a:t> renouvelables. </a:t>
            </a:r>
          </a:p>
          <a:p>
            <a:r>
              <a:rPr lang="fr-FR" sz="1800" b="1" dirty="0">
                <a:effectLst/>
                <a:latin typeface="LiberationSerif"/>
              </a:rPr>
              <a:t>Tous ces arguments sont rigoureux</a:t>
            </a:r>
            <a:r>
              <a:rPr lang="fr-FR" sz="1800" dirty="0">
                <a:effectLst/>
                <a:latin typeface="LiberationSerif"/>
              </a:rPr>
              <a:t>. </a:t>
            </a:r>
            <a:r>
              <a:rPr lang="fr-FR" sz="1800" b="1" dirty="0" err="1">
                <a:effectLst/>
                <a:latin typeface="LiberationSerif"/>
              </a:rPr>
              <a:t>Dès</a:t>
            </a:r>
            <a:r>
              <a:rPr lang="fr-FR" sz="1800" b="1" dirty="0">
                <a:effectLst/>
                <a:latin typeface="LiberationSerif"/>
              </a:rPr>
              <a:t> lors, ce qui va </a:t>
            </a:r>
            <a:r>
              <a:rPr lang="fr-FR" sz="1800" b="1" dirty="0" err="1">
                <a:effectLst/>
                <a:latin typeface="LiberationSerif"/>
              </a:rPr>
              <a:t>décider</a:t>
            </a:r>
            <a:r>
              <a:rPr lang="fr-FR" sz="1800" b="1" dirty="0">
                <a:effectLst/>
                <a:latin typeface="LiberationSerif"/>
              </a:rPr>
              <a:t> de ma position, ce sont des </a:t>
            </a:r>
            <a:r>
              <a:rPr lang="fr-FR" sz="1800" b="1" dirty="0" err="1">
                <a:effectLst/>
                <a:latin typeface="LiberationSerif"/>
              </a:rPr>
              <a:t>considérations</a:t>
            </a:r>
            <a:r>
              <a:rPr lang="fr-FR" sz="1800" b="1" dirty="0">
                <a:effectLst/>
                <a:latin typeface="LiberationSerif"/>
              </a:rPr>
              <a:t> personnelles (mes valeurs)</a:t>
            </a:r>
            <a:r>
              <a:rPr lang="fr-FR" sz="1800" dirty="0">
                <a:effectLst/>
                <a:latin typeface="LiberationSerif"/>
              </a:rPr>
              <a:t>. Le risque d’un nouvel accident </a:t>
            </a:r>
            <a:r>
              <a:rPr lang="fr-FR" sz="1800" dirty="0" err="1">
                <a:effectLst/>
                <a:latin typeface="LiberationSerif"/>
              </a:rPr>
              <a:t>nucléaire</a:t>
            </a:r>
            <a:r>
              <a:rPr lang="fr-FR" sz="1800" dirty="0">
                <a:effectLst/>
                <a:latin typeface="LiberationSerif"/>
              </a:rPr>
              <a:t>, </a:t>
            </a:r>
            <a:r>
              <a:rPr lang="fr-FR" sz="1800" dirty="0" err="1">
                <a:effectLst/>
                <a:latin typeface="LiberationSerif"/>
              </a:rPr>
              <a:t>fût-il</a:t>
            </a:r>
            <a:r>
              <a:rPr lang="fr-FR" sz="1800" dirty="0">
                <a:effectLst/>
                <a:latin typeface="LiberationSerif"/>
              </a:rPr>
              <a:t> infime, me </a:t>
            </a:r>
            <a:r>
              <a:rPr lang="fr-FR" sz="1800" dirty="0" err="1">
                <a:effectLst/>
                <a:latin typeface="LiberationSerif"/>
              </a:rPr>
              <a:t>paraît-il</a:t>
            </a:r>
            <a:r>
              <a:rPr lang="fr-FR" sz="1800" dirty="0">
                <a:effectLst/>
                <a:latin typeface="LiberationSerif"/>
              </a:rPr>
              <a:t> acceptable ? Le fait de </a:t>
            </a:r>
            <a:r>
              <a:rPr lang="fr-FR" sz="1800" dirty="0" err="1">
                <a:effectLst/>
                <a:latin typeface="LiberationSerif"/>
              </a:rPr>
              <a:t>gérer</a:t>
            </a:r>
            <a:r>
              <a:rPr lang="fr-FR" sz="1800" dirty="0">
                <a:effectLst/>
                <a:latin typeface="LiberationSerif"/>
              </a:rPr>
              <a:t> les </a:t>
            </a:r>
            <a:r>
              <a:rPr lang="fr-FR" sz="1800" dirty="0" err="1">
                <a:effectLst/>
                <a:latin typeface="LiberationSerif"/>
              </a:rPr>
              <a:t>déchets</a:t>
            </a:r>
            <a:r>
              <a:rPr lang="fr-FR" sz="1800" dirty="0">
                <a:effectLst/>
                <a:latin typeface="LiberationSerif"/>
              </a:rPr>
              <a:t> radioactifs en les enfouissant sous terre, </a:t>
            </a:r>
            <a:r>
              <a:rPr lang="fr-FR" sz="1800" dirty="0" err="1">
                <a:effectLst/>
                <a:latin typeface="LiberationSerif"/>
              </a:rPr>
              <a:t>fût-ce</a:t>
            </a:r>
            <a:r>
              <a:rPr lang="fr-FR" sz="1800" dirty="0">
                <a:effectLst/>
                <a:latin typeface="LiberationSerif"/>
              </a:rPr>
              <a:t> dans des complexes hautement </a:t>
            </a:r>
            <a:r>
              <a:rPr lang="fr-FR" sz="1800" dirty="0" err="1">
                <a:effectLst/>
                <a:latin typeface="LiberationSerif"/>
              </a:rPr>
              <a:t>sécurisés</a:t>
            </a:r>
            <a:r>
              <a:rPr lang="fr-FR" sz="1800" dirty="0">
                <a:effectLst/>
                <a:latin typeface="LiberationSerif"/>
              </a:rPr>
              <a:t>, me semble-il </a:t>
            </a:r>
            <a:r>
              <a:rPr lang="fr-FR" sz="1800" dirty="0" err="1">
                <a:effectLst/>
                <a:latin typeface="LiberationSerif"/>
              </a:rPr>
              <a:t>tolérable</a:t>
            </a:r>
            <a:r>
              <a:rPr lang="fr-FR" sz="1800" dirty="0">
                <a:effectLst/>
                <a:latin typeface="LiberationSerif"/>
              </a:rPr>
              <a:t> ? L’</a:t>
            </a:r>
            <a:r>
              <a:rPr lang="fr-FR" sz="1800" dirty="0" err="1">
                <a:effectLst/>
                <a:latin typeface="LiberationSerif"/>
              </a:rPr>
              <a:t>hypothèse</a:t>
            </a:r>
            <a:r>
              <a:rPr lang="fr-FR" sz="1800" dirty="0">
                <a:effectLst/>
                <a:latin typeface="LiberationSerif"/>
              </a:rPr>
              <a:t> selon laquelle nous inventerons </a:t>
            </a:r>
            <a:r>
              <a:rPr lang="fr-FR" sz="1800" dirty="0" err="1">
                <a:effectLst/>
                <a:latin typeface="LiberationSerif"/>
              </a:rPr>
              <a:t>bientôt</a:t>
            </a:r>
            <a:r>
              <a:rPr lang="fr-FR" sz="1800" dirty="0">
                <a:effectLst/>
                <a:latin typeface="LiberationSerif"/>
              </a:rPr>
              <a:t> les technologies </a:t>
            </a:r>
            <a:r>
              <a:rPr lang="fr-FR" sz="1800" dirty="0" err="1">
                <a:effectLst/>
                <a:latin typeface="LiberationSerif"/>
              </a:rPr>
              <a:t>nécessaires</a:t>
            </a:r>
            <a:r>
              <a:rPr lang="fr-FR" sz="1800" dirty="0">
                <a:effectLst/>
                <a:latin typeface="LiberationSerif"/>
              </a:rPr>
              <a:t> pour passer au tout renouvelable, </a:t>
            </a:r>
            <a:r>
              <a:rPr lang="fr-FR" sz="1800" dirty="0" err="1">
                <a:effectLst/>
                <a:latin typeface="LiberationSerif"/>
              </a:rPr>
              <a:t>fût-elle</a:t>
            </a:r>
            <a:r>
              <a:rPr lang="fr-FR" sz="1800" dirty="0">
                <a:effectLst/>
                <a:latin typeface="LiberationSerif"/>
              </a:rPr>
              <a:t> incertaine, m’</a:t>
            </a:r>
            <a:r>
              <a:rPr lang="fr-FR" sz="1800" dirty="0" err="1">
                <a:effectLst/>
                <a:latin typeface="LiberationSerif"/>
              </a:rPr>
              <a:t>apparaît-elle</a:t>
            </a:r>
            <a:r>
              <a:rPr lang="fr-FR" sz="1800" dirty="0">
                <a:effectLst/>
                <a:latin typeface="LiberationSerif"/>
              </a:rPr>
              <a:t> comme raisonnable ? Au fond, où se situe pour moi la </a:t>
            </a:r>
            <a:r>
              <a:rPr lang="fr-FR" sz="1800" dirty="0" err="1">
                <a:effectLst/>
                <a:latin typeface="LiberationSerif"/>
              </a:rPr>
              <a:t>priorite</a:t>
            </a:r>
            <a:r>
              <a:rPr lang="fr-FR" sz="1800" dirty="0">
                <a:effectLst/>
                <a:latin typeface="LiberationSerif"/>
              </a:rPr>
              <a:t>́ ? Continuer à profiter d’une </a:t>
            </a:r>
            <a:r>
              <a:rPr lang="fr-FR" sz="1800" dirty="0" err="1">
                <a:effectLst/>
                <a:latin typeface="LiberationSerif"/>
              </a:rPr>
              <a:t>énergie</a:t>
            </a:r>
            <a:r>
              <a:rPr lang="fr-FR" sz="1800" dirty="0">
                <a:effectLst/>
                <a:latin typeface="LiberationSerif"/>
              </a:rPr>
              <a:t> </a:t>
            </a:r>
            <a:r>
              <a:rPr lang="fr-FR" sz="1800" dirty="0" err="1">
                <a:effectLst/>
                <a:latin typeface="LiberationSerif"/>
              </a:rPr>
              <a:t>décarbonée</a:t>
            </a:r>
            <a:r>
              <a:rPr lang="fr-FR" sz="1800" dirty="0">
                <a:effectLst/>
                <a:latin typeface="LiberationSerif"/>
              </a:rPr>
              <a:t> ? Ou renoncer à exploiter une technologie dangereuse ? </a:t>
            </a:r>
          </a:p>
          <a:p>
            <a:r>
              <a:rPr lang="fr-FR" sz="1800" b="1" dirty="0">
                <a:effectLst/>
                <a:latin typeface="LiberationSerif"/>
              </a:rPr>
              <a:t>Il est possible, en </a:t>
            </a:r>
            <a:r>
              <a:rPr lang="fr-FR" sz="1800" b="1" dirty="0" err="1">
                <a:effectLst/>
                <a:latin typeface="LiberationSerif"/>
              </a:rPr>
              <a:t>étant</a:t>
            </a:r>
            <a:r>
              <a:rPr lang="fr-FR" sz="1800" b="1" dirty="0">
                <a:effectLst/>
                <a:latin typeface="LiberationSerif"/>
              </a:rPr>
              <a:t> parfaitement </a:t>
            </a:r>
            <a:r>
              <a:rPr lang="fr-FR" sz="1800" b="1" dirty="0" err="1">
                <a:effectLst/>
                <a:latin typeface="LiberationSerif"/>
              </a:rPr>
              <a:t>honnête</a:t>
            </a:r>
            <a:r>
              <a:rPr lang="fr-FR" sz="1800" b="1" dirty="0">
                <a:effectLst/>
                <a:latin typeface="LiberationSerif"/>
              </a:rPr>
              <a:t>, de </a:t>
            </a:r>
            <a:r>
              <a:rPr lang="fr-FR" sz="1800" b="1" dirty="0" err="1">
                <a:effectLst/>
                <a:latin typeface="LiberationSerif"/>
              </a:rPr>
              <a:t>répondre</a:t>
            </a:r>
            <a:r>
              <a:rPr lang="fr-FR" sz="1800" b="1" dirty="0">
                <a:effectLst/>
                <a:latin typeface="LiberationSerif"/>
              </a:rPr>
              <a:t> à chacune de ces questions par l’affirmative comme par la </a:t>
            </a:r>
            <a:r>
              <a:rPr lang="fr-FR" sz="1800" b="1" dirty="0" err="1">
                <a:effectLst/>
                <a:latin typeface="LiberationSerif"/>
              </a:rPr>
              <a:t>négative</a:t>
            </a:r>
            <a:r>
              <a:rPr lang="fr-FR" sz="1800" b="1" dirty="0">
                <a:effectLst/>
                <a:latin typeface="LiberationSerif"/>
              </a:rPr>
              <a:t> </a:t>
            </a:r>
            <a:endParaRPr lang="fr-FR" b="1" dirty="0">
              <a:effectLst/>
            </a:endParaRPr>
          </a:p>
          <a:p>
            <a:endParaRPr lang="fr-FR" dirty="0">
              <a:effectLst/>
            </a:endParaRPr>
          </a:p>
          <a:p>
            <a:endParaRPr lang="fr-FR" dirty="0"/>
          </a:p>
        </p:txBody>
      </p:sp>
    </p:spTree>
    <p:extLst>
      <p:ext uri="{BB962C8B-B14F-4D97-AF65-F5344CB8AC3E}">
        <p14:creationId xmlns:p14="http://schemas.microsoft.com/office/powerpoint/2010/main" val="312158759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2E6158-8E80-6905-490A-69BEF9A9560D}"/>
              </a:ext>
            </a:extLst>
          </p:cNvPr>
          <p:cNvSpPr>
            <a:spLocks noGrp="1"/>
          </p:cNvSpPr>
          <p:nvPr>
            <p:ph type="title"/>
          </p:nvPr>
        </p:nvSpPr>
        <p:spPr/>
        <p:txBody>
          <a:bodyPr/>
          <a:lstStyle/>
          <a:p>
            <a:r>
              <a:rPr lang="fr-FR" b="1" dirty="0">
                <a:latin typeface="LiberationSerif"/>
              </a:rPr>
              <a:t>Décryptage </a:t>
            </a:r>
          </a:p>
        </p:txBody>
      </p:sp>
      <p:sp>
        <p:nvSpPr>
          <p:cNvPr id="3" name="Espace réservé du contenu 2">
            <a:extLst>
              <a:ext uri="{FF2B5EF4-FFF2-40B4-BE49-F238E27FC236}">
                <a16:creationId xmlns:a16="http://schemas.microsoft.com/office/drawing/2014/main" id="{D694EE2A-B21D-CDCF-2CDA-00FB96731556}"/>
              </a:ext>
            </a:extLst>
          </p:cNvPr>
          <p:cNvSpPr>
            <a:spLocks noGrp="1"/>
          </p:cNvSpPr>
          <p:nvPr>
            <p:ph idx="1"/>
          </p:nvPr>
        </p:nvSpPr>
        <p:spPr>
          <a:xfrm>
            <a:off x="1074420" y="2133600"/>
            <a:ext cx="10430192" cy="4598670"/>
          </a:xfrm>
        </p:spPr>
        <p:txBody>
          <a:bodyPr/>
          <a:lstStyle/>
          <a:p>
            <a:r>
              <a:rPr lang="fr-FR" sz="1800" dirty="0">
                <a:effectLst/>
                <a:latin typeface="LiberationSerif"/>
              </a:rPr>
              <a:t>Comme pour toutes les questions </a:t>
            </a:r>
            <a:r>
              <a:rPr lang="fr-FR" sz="1800" dirty="0" err="1">
                <a:effectLst/>
                <a:latin typeface="LiberationSerif"/>
              </a:rPr>
              <a:t>controversées</a:t>
            </a:r>
            <a:r>
              <a:rPr lang="fr-FR" sz="1800" dirty="0">
                <a:effectLst/>
                <a:latin typeface="LiberationSerif"/>
              </a:rPr>
              <a:t>, </a:t>
            </a:r>
            <a:r>
              <a:rPr lang="fr-FR" sz="1800" b="1" dirty="0">
                <a:effectLst/>
                <a:latin typeface="LiberationSerif"/>
              </a:rPr>
              <a:t>il n’existe pas ici de bonne ou de mauvaise solution</a:t>
            </a:r>
            <a:r>
              <a:rPr lang="fr-FR" sz="1800" dirty="0">
                <a:effectLst/>
                <a:latin typeface="LiberationSerif"/>
              </a:rPr>
              <a:t>. Pas de position vraie ou fausse. </a:t>
            </a:r>
            <a:r>
              <a:rPr lang="fr-FR" sz="1800" b="1" dirty="0">
                <a:effectLst/>
                <a:latin typeface="LiberationSerif"/>
              </a:rPr>
              <a:t>Seulement une </a:t>
            </a:r>
            <a:r>
              <a:rPr lang="fr-FR" sz="1800" b="1" dirty="0" err="1">
                <a:effectLst/>
                <a:latin typeface="LiberationSerif"/>
              </a:rPr>
              <a:t>appréciation</a:t>
            </a:r>
            <a:r>
              <a:rPr lang="fr-FR" sz="1800" b="1" dirty="0">
                <a:effectLst/>
                <a:latin typeface="LiberationSerif"/>
              </a:rPr>
              <a:t> du </a:t>
            </a:r>
            <a:r>
              <a:rPr lang="fr-FR" sz="1800" b="1" dirty="0" err="1">
                <a:effectLst/>
                <a:latin typeface="LiberationSerif"/>
              </a:rPr>
              <a:t>préférable</a:t>
            </a:r>
            <a:r>
              <a:rPr lang="fr-FR" sz="1800" b="1" dirty="0">
                <a:effectLst/>
                <a:latin typeface="LiberationSerif"/>
              </a:rPr>
              <a:t> </a:t>
            </a:r>
            <a:r>
              <a:rPr lang="fr-FR" sz="1800" dirty="0">
                <a:effectLst/>
                <a:latin typeface="LiberationSerif"/>
              </a:rPr>
              <a:t>qui est propre à chacun d’entre nous, et va </a:t>
            </a:r>
            <a:r>
              <a:rPr lang="fr-FR" sz="1800" dirty="0" err="1">
                <a:effectLst/>
                <a:latin typeface="LiberationSerif"/>
              </a:rPr>
              <a:t>déterminer</a:t>
            </a:r>
            <a:r>
              <a:rPr lang="fr-FR" sz="1800" dirty="0">
                <a:effectLst/>
                <a:latin typeface="LiberationSerif"/>
              </a:rPr>
              <a:t> la </a:t>
            </a:r>
            <a:r>
              <a:rPr lang="fr-FR" sz="1800" dirty="0" err="1">
                <a:effectLst/>
                <a:latin typeface="LiberationSerif"/>
              </a:rPr>
              <a:t>manière</a:t>
            </a:r>
            <a:r>
              <a:rPr lang="fr-FR" sz="1800" dirty="0">
                <a:effectLst/>
                <a:latin typeface="LiberationSerif"/>
              </a:rPr>
              <a:t> dont nous </a:t>
            </a:r>
            <a:r>
              <a:rPr lang="fr-FR" sz="1800" dirty="0" err="1">
                <a:effectLst/>
                <a:latin typeface="LiberationSerif"/>
              </a:rPr>
              <a:t>hiérarchisons</a:t>
            </a:r>
            <a:r>
              <a:rPr lang="fr-FR" sz="1800" dirty="0">
                <a:effectLst/>
                <a:latin typeface="LiberationSerif"/>
              </a:rPr>
              <a:t> entre eux les </a:t>
            </a:r>
            <a:r>
              <a:rPr lang="fr-FR" sz="1800" dirty="0" err="1">
                <a:effectLst/>
                <a:latin typeface="LiberationSerif"/>
              </a:rPr>
              <a:t>différents</a:t>
            </a:r>
            <a:r>
              <a:rPr lang="fr-FR" sz="1800" dirty="0">
                <a:effectLst/>
                <a:latin typeface="LiberationSerif"/>
              </a:rPr>
              <a:t> arguments. </a:t>
            </a:r>
          </a:p>
          <a:p>
            <a:r>
              <a:rPr lang="fr-FR" sz="1800" b="1" dirty="0">
                <a:effectLst/>
                <a:latin typeface="LiberationSerif"/>
              </a:rPr>
              <a:t>Cela ne signifie pas, pour autant, que tous les raisonnements se valent</a:t>
            </a:r>
            <a:r>
              <a:rPr lang="fr-FR" sz="1800" dirty="0">
                <a:effectLst/>
                <a:latin typeface="LiberationSerif"/>
              </a:rPr>
              <a:t>. Ils peuvent </a:t>
            </a:r>
            <a:r>
              <a:rPr lang="fr-FR" sz="1800" dirty="0" err="1">
                <a:effectLst/>
                <a:latin typeface="LiberationSerif"/>
              </a:rPr>
              <a:t>être</a:t>
            </a:r>
            <a:r>
              <a:rPr lang="fr-FR" sz="1800" dirty="0">
                <a:effectLst/>
                <a:latin typeface="LiberationSerif"/>
              </a:rPr>
              <a:t> plus ou moins solides, selon qu’ils s’appuient exclusivement sur des arguments rigoureux ou qu’ils </a:t>
            </a:r>
            <a:r>
              <a:rPr lang="fr-FR" sz="1800" dirty="0" err="1">
                <a:effectLst/>
                <a:latin typeface="LiberationSerif"/>
              </a:rPr>
              <a:t>intègrent</a:t>
            </a:r>
            <a:r>
              <a:rPr lang="fr-FR" sz="1800" dirty="0">
                <a:effectLst/>
                <a:latin typeface="LiberationSerif"/>
              </a:rPr>
              <a:t>, au contraire, des </a:t>
            </a:r>
            <a:r>
              <a:rPr lang="fr-FR" sz="1800" dirty="0" err="1">
                <a:effectLst/>
                <a:latin typeface="LiberationSerif"/>
              </a:rPr>
              <a:t>éléments</a:t>
            </a:r>
            <a:r>
              <a:rPr lang="fr-FR" sz="1800" dirty="0">
                <a:effectLst/>
                <a:latin typeface="LiberationSerif"/>
              </a:rPr>
              <a:t> contestables, </a:t>
            </a:r>
            <a:r>
              <a:rPr lang="fr-FR" sz="1800" dirty="0" err="1">
                <a:effectLst/>
                <a:latin typeface="LiberationSerif"/>
              </a:rPr>
              <a:t>erronés</a:t>
            </a:r>
            <a:r>
              <a:rPr lang="fr-FR" sz="1800" dirty="0">
                <a:effectLst/>
                <a:latin typeface="LiberationSerif"/>
              </a:rPr>
              <a:t>, voire fallacieux.</a:t>
            </a:r>
          </a:p>
          <a:p>
            <a:r>
              <a:rPr lang="fr-FR" sz="1800" dirty="0">
                <a:effectLst/>
                <a:latin typeface="LiberationSerif"/>
              </a:rPr>
              <a:t> Sur un sujet controversé, ce qui est condamnable, ce n’est jamais la position que nous tenons. Mais la </a:t>
            </a:r>
            <a:r>
              <a:rPr lang="fr-FR" sz="1800" dirty="0" err="1">
                <a:effectLst/>
                <a:latin typeface="LiberationSerif"/>
              </a:rPr>
              <a:t>manière</a:t>
            </a:r>
            <a:r>
              <a:rPr lang="fr-FR" sz="1800" dirty="0">
                <a:effectLst/>
                <a:latin typeface="LiberationSerif"/>
              </a:rPr>
              <a:t> que nous avons de l’argumenter. </a:t>
            </a:r>
            <a:r>
              <a:rPr lang="fr-FR" sz="1800" b="1" dirty="0">
                <a:effectLst/>
                <a:latin typeface="LiberationSerif"/>
              </a:rPr>
              <a:t>Or, plus nos arguments sont fragiles, et moins ils ont de chance de </a:t>
            </a:r>
            <a:r>
              <a:rPr lang="fr-FR" sz="1800" b="1" dirty="0" err="1">
                <a:effectLst/>
                <a:latin typeface="LiberationSerif"/>
              </a:rPr>
              <a:t>résister</a:t>
            </a:r>
            <a:r>
              <a:rPr lang="fr-FR" sz="1800" b="1" dirty="0">
                <a:effectLst/>
                <a:latin typeface="LiberationSerif"/>
              </a:rPr>
              <a:t> à la contradiction</a:t>
            </a:r>
            <a:r>
              <a:rPr lang="fr-FR" sz="1800" dirty="0">
                <a:effectLst/>
                <a:latin typeface="LiberationSerif"/>
              </a:rPr>
              <a:t>. Rechercher la rigueur n’est donc pas qu’une exigence </a:t>
            </a:r>
            <a:r>
              <a:rPr lang="fr-FR" sz="1800" dirty="0" err="1">
                <a:effectLst/>
                <a:latin typeface="LiberationSerif"/>
              </a:rPr>
              <a:t>éthique</a:t>
            </a:r>
            <a:r>
              <a:rPr lang="fr-FR" sz="1800" dirty="0">
                <a:effectLst/>
                <a:latin typeface="LiberationSerif"/>
              </a:rPr>
              <a:t>. C’est aussi, et surtout, une </a:t>
            </a:r>
            <a:r>
              <a:rPr lang="fr-FR" sz="1800" dirty="0" err="1">
                <a:effectLst/>
                <a:latin typeface="LiberationSerif"/>
              </a:rPr>
              <a:t>nécessite</a:t>
            </a:r>
            <a:r>
              <a:rPr lang="fr-FR" sz="1800" dirty="0">
                <a:effectLst/>
                <a:latin typeface="LiberationSerif"/>
              </a:rPr>
              <a:t>́ </a:t>
            </a:r>
            <a:r>
              <a:rPr lang="fr-FR" sz="1800" dirty="0" err="1">
                <a:effectLst/>
                <a:latin typeface="LiberationSerif"/>
              </a:rPr>
              <a:t>stratégique</a:t>
            </a:r>
            <a:r>
              <a:rPr lang="fr-FR" sz="1800" dirty="0">
                <a:effectLst/>
                <a:latin typeface="LiberationSerif"/>
              </a:rPr>
              <a:t>. </a:t>
            </a:r>
            <a:endParaRPr lang="fr-FR" dirty="0">
              <a:effectLst/>
            </a:endParaRPr>
          </a:p>
          <a:p>
            <a:endParaRPr lang="fr-FR" dirty="0"/>
          </a:p>
        </p:txBody>
      </p:sp>
    </p:spTree>
    <p:extLst>
      <p:ext uri="{BB962C8B-B14F-4D97-AF65-F5344CB8AC3E}">
        <p14:creationId xmlns:p14="http://schemas.microsoft.com/office/powerpoint/2010/main" val="310997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3D0A353-477F-8960-F843-3704D1201D4C}"/>
              </a:ext>
            </a:extLst>
          </p:cNvPr>
          <p:cNvSpPr>
            <a:spLocks noGrp="1"/>
          </p:cNvSpPr>
          <p:nvPr>
            <p:ph type="title"/>
          </p:nvPr>
        </p:nvSpPr>
        <p:spPr>
          <a:xfrm>
            <a:off x="2509202" y="3018870"/>
            <a:ext cx="8915399" cy="1468800"/>
          </a:xfrm>
        </p:spPr>
        <p:txBody>
          <a:bodyPr>
            <a:normAutofit fontScale="90000"/>
          </a:bodyPr>
          <a:lstStyle/>
          <a:p>
            <a:r>
              <a:rPr lang="fr-FR" sz="3600" b="1" dirty="0"/>
              <a:t>COMMENT QUALIFIER DE MANIÈRE PRÉCISE UNE SITUATION CONTROVERSÉE ? </a:t>
            </a:r>
            <a:br>
              <a:rPr lang="fr-FR" sz="3600" b="1" dirty="0"/>
            </a:br>
            <a:endParaRPr lang="fr-FR" sz="3600" b="1" dirty="0"/>
          </a:p>
        </p:txBody>
      </p:sp>
    </p:spTree>
    <p:extLst>
      <p:ext uri="{BB962C8B-B14F-4D97-AF65-F5344CB8AC3E}">
        <p14:creationId xmlns:p14="http://schemas.microsoft.com/office/powerpoint/2010/main" val="401210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E64284-B1B3-1CD7-7BDC-EDB13A2268F8}"/>
              </a:ext>
            </a:extLst>
          </p:cNvPr>
          <p:cNvSpPr>
            <a:spLocks noGrp="1"/>
          </p:cNvSpPr>
          <p:nvPr>
            <p:ph type="title"/>
          </p:nvPr>
        </p:nvSpPr>
        <p:spPr>
          <a:xfrm>
            <a:off x="2044284" y="224060"/>
            <a:ext cx="8911687" cy="1280890"/>
          </a:xfrm>
        </p:spPr>
        <p:txBody>
          <a:bodyPr/>
          <a:lstStyle/>
          <a:p>
            <a:r>
              <a:rPr lang="fr-FR" b="1" dirty="0">
                <a:latin typeface="LiberationSerif"/>
              </a:rPr>
              <a:t>QU’EST-CE QU’UNE CONTROVERSE ? </a:t>
            </a:r>
            <a:br>
              <a:rPr lang="fr-FR" dirty="0"/>
            </a:br>
            <a:endParaRPr lang="fr-FR" dirty="0"/>
          </a:p>
        </p:txBody>
      </p:sp>
      <p:sp>
        <p:nvSpPr>
          <p:cNvPr id="3" name="Espace réservé du contenu 2">
            <a:extLst>
              <a:ext uri="{FF2B5EF4-FFF2-40B4-BE49-F238E27FC236}">
                <a16:creationId xmlns:a16="http://schemas.microsoft.com/office/drawing/2014/main" id="{E0104EA5-323D-5FFF-F5EE-78B254861531}"/>
              </a:ext>
            </a:extLst>
          </p:cNvPr>
          <p:cNvSpPr>
            <a:spLocks noGrp="1"/>
          </p:cNvSpPr>
          <p:nvPr>
            <p:ph sz="half" idx="1"/>
          </p:nvPr>
        </p:nvSpPr>
        <p:spPr>
          <a:xfrm>
            <a:off x="6308295" y="1078848"/>
            <a:ext cx="5442898" cy="3777622"/>
          </a:xfrm>
        </p:spPr>
        <p:txBody>
          <a:bodyPr>
            <a:normAutofit/>
          </a:bodyPr>
          <a:lstStyle/>
          <a:p>
            <a:r>
              <a:rPr lang="fr-FR" sz="1800" dirty="0">
                <a:solidFill>
                  <a:schemeClr val="tx1"/>
                </a:solidFill>
                <a:effectLst/>
                <a:latin typeface="Helvetica" pitchFamily="2" charset="0"/>
              </a:rPr>
              <a:t>« une controverse est une </a:t>
            </a:r>
            <a:r>
              <a:rPr lang="fr-FR" sz="1800" b="1" dirty="0">
                <a:solidFill>
                  <a:schemeClr val="tx1"/>
                </a:solidFill>
                <a:effectLst/>
                <a:latin typeface="Helvetica" pitchFamily="2" charset="0"/>
              </a:rPr>
              <a:t>situation</a:t>
            </a:r>
            <a:r>
              <a:rPr lang="fr-FR" sz="1800" dirty="0">
                <a:solidFill>
                  <a:schemeClr val="tx1"/>
                </a:solidFill>
                <a:effectLst/>
                <a:latin typeface="Helvetica" pitchFamily="2" charset="0"/>
              </a:rPr>
              <a:t> dans laquelle un </a:t>
            </a:r>
            <a:r>
              <a:rPr lang="fr-FR" sz="1800" b="1" dirty="0" err="1">
                <a:solidFill>
                  <a:schemeClr val="tx1"/>
                </a:solidFill>
                <a:effectLst/>
                <a:latin typeface="Helvetica" pitchFamily="2" charset="0"/>
              </a:rPr>
              <a:t>différend</a:t>
            </a:r>
            <a:r>
              <a:rPr lang="fr-FR" sz="1800" b="1" dirty="0">
                <a:solidFill>
                  <a:schemeClr val="tx1"/>
                </a:solidFill>
                <a:effectLst/>
                <a:latin typeface="Helvetica" pitchFamily="2" charset="0"/>
              </a:rPr>
              <a:t>/</a:t>
            </a:r>
            <a:r>
              <a:rPr lang="fr-FR" sz="1800" b="1" dirty="0" err="1">
                <a:solidFill>
                  <a:schemeClr val="tx1"/>
                </a:solidFill>
                <a:effectLst/>
                <a:latin typeface="Helvetica" pitchFamily="2" charset="0"/>
              </a:rPr>
              <a:t>désaccord</a:t>
            </a:r>
            <a:r>
              <a:rPr lang="fr-FR" sz="1800" b="1" dirty="0">
                <a:solidFill>
                  <a:schemeClr val="tx1"/>
                </a:solidFill>
                <a:effectLst/>
                <a:latin typeface="Helvetica" pitchFamily="2" charset="0"/>
              </a:rPr>
              <a:t> </a:t>
            </a:r>
            <a:r>
              <a:rPr lang="fr-FR" sz="1800" dirty="0">
                <a:solidFill>
                  <a:schemeClr val="tx1"/>
                </a:solidFill>
                <a:effectLst/>
                <a:latin typeface="Helvetica" pitchFamily="2" charset="0"/>
              </a:rPr>
              <a:t>entre plusieurs parties – chaque partie engageant des </a:t>
            </a:r>
            <a:r>
              <a:rPr lang="fr-FR" sz="1800" b="1" dirty="0">
                <a:solidFill>
                  <a:schemeClr val="tx1"/>
                </a:solidFill>
                <a:effectLst/>
                <a:latin typeface="Helvetica" pitchFamily="2" charset="0"/>
              </a:rPr>
              <a:t>savoirs </a:t>
            </a:r>
            <a:r>
              <a:rPr lang="fr-FR" sz="1800" b="1" dirty="0" err="1">
                <a:solidFill>
                  <a:schemeClr val="tx1"/>
                </a:solidFill>
                <a:effectLst/>
                <a:latin typeface="Helvetica" pitchFamily="2" charset="0"/>
              </a:rPr>
              <a:t>spécialisés</a:t>
            </a:r>
            <a:r>
              <a:rPr lang="fr-FR" sz="1800" dirty="0">
                <a:solidFill>
                  <a:schemeClr val="tx1"/>
                </a:solidFill>
                <a:effectLst/>
                <a:latin typeface="Helvetica" pitchFamily="2" charset="0"/>
              </a:rPr>
              <a:t> et aucune ne parvenant à imposer des certitudes – est </a:t>
            </a:r>
            <a:r>
              <a:rPr lang="fr-FR" sz="1800" b="1" dirty="0">
                <a:solidFill>
                  <a:schemeClr val="tx1"/>
                </a:solidFill>
                <a:effectLst/>
                <a:latin typeface="Helvetica" pitchFamily="2" charset="0"/>
              </a:rPr>
              <a:t>mis en </a:t>
            </a:r>
            <a:r>
              <a:rPr lang="fr-FR" sz="1800" b="1" dirty="0" err="1">
                <a:solidFill>
                  <a:schemeClr val="tx1"/>
                </a:solidFill>
                <a:effectLst/>
                <a:latin typeface="Helvetica" pitchFamily="2" charset="0"/>
              </a:rPr>
              <a:t>scène</a:t>
            </a:r>
            <a:r>
              <a:rPr lang="fr-FR" sz="1800" b="1" dirty="0">
                <a:solidFill>
                  <a:schemeClr val="tx1"/>
                </a:solidFill>
                <a:effectLst/>
                <a:latin typeface="Helvetica" pitchFamily="2" charset="0"/>
              </a:rPr>
              <a:t> devant un tiers</a:t>
            </a:r>
            <a:r>
              <a:rPr lang="fr-FR" sz="1800" dirty="0">
                <a:solidFill>
                  <a:schemeClr val="tx1"/>
                </a:solidFill>
                <a:effectLst/>
                <a:latin typeface="Helvetica" pitchFamily="2" charset="0"/>
              </a:rPr>
              <a:t>. </a:t>
            </a:r>
          </a:p>
          <a:p>
            <a:r>
              <a:rPr lang="fr-FR" sz="1800" dirty="0">
                <a:solidFill>
                  <a:schemeClr val="tx1"/>
                </a:solidFill>
                <a:effectLst/>
                <a:latin typeface="Helvetica" pitchFamily="2" charset="0"/>
              </a:rPr>
              <a:t>Une controverse est </a:t>
            </a:r>
            <a:r>
              <a:rPr lang="fr-FR" sz="1800" dirty="0" err="1">
                <a:solidFill>
                  <a:schemeClr val="tx1"/>
                </a:solidFill>
                <a:effectLst/>
                <a:latin typeface="Helvetica" pitchFamily="2" charset="0"/>
              </a:rPr>
              <a:t>caractérisée</a:t>
            </a:r>
            <a:r>
              <a:rPr lang="fr-FR" sz="1800" dirty="0">
                <a:solidFill>
                  <a:schemeClr val="tx1"/>
                </a:solidFill>
                <a:effectLst/>
                <a:latin typeface="Helvetica" pitchFamily="2" charset="0"/>
              </a:rPr>
              <a:t> par un </a:t>
            </a:r>
            <a:r>
              <a:rPr lang="fr-FR" sz="1800" b="1" dirty="0" err="1">
                <a:solidFill>
                  <a:schemeClr val="tx1"/>
                </a:solidFill>
                <a:effectLst/>
                <a:latin typeface="Helvetica" pitchFamily="2" charset="0"/>
              </a:rPr>
              <a:t>enchevêtrement</a:t>
            </a:r>
            <a:r>
              <a:rPr lang="fr-FR" sz="1800" b="1" dirty="0">
                <a:solidFill>
                  <a:schemeClr val="tx1"/>
                </a:solidFill>
                <a:effectLst/>
                <a:latin typeface="Helvetica" pitchFamily="2" charset="0"/>
              </a:rPr>
              <a:t> d’enjeux </a:t>
            </a:r>
            <a:r>
              <a:rPr lang="fr-FR" sz="1800" b="1" dirty="0" err="1">
                <a:solidFill>
                  <a:schemeClr val="tx1"/>
                </a:solidFill>
                <a:effectLst/>
                <a:latin typeface="Helvetica" pitchFamily="2" charset="0"/>
              </a:rPr>
              <a:t>variés</a:t>
            </a:r>
            <a:r>
              <a:rPr lang="fr-FR" sz="1800" dirty="0">
                <a:solidFill>
                  <a:schemeClr val="tx1"/>
                </a:solidFill>
                <a:effectLst/>
                <a:latin typeface="Helvetica" pitchFamily="2" charset="0"/>
              </a:rPr>
              <a:t>, de faits et de valeurs ainsi que par le fait que s’y jouent </a:t>
            </a:r>
            <a:r>
              <a:rPr lang="fr-FR" sz="1800" dirty="0" err="1">
                <a:solidFill>
                  <a:schemeClr val="tx1"/>
                </a:solidFill>
                <a:effectLst/>
                <a:latin typeface="Helvetica" pitchFamily="2" charset="0"/>
              </a:rPr>
              <a:t>simultanément</a:t>
            </a:r>
            <a:r>
              <a:rPr lang="fr-FR" sz="1800" dirty="0">
                <a:solidFill>
                  <a:schemeClr val="tx1"/>
                </a:solidFill>
                <a:effectLst/>
                <a:latin typeface="Helvetica" pitchFamily="2" charset="0"/>
              </a:rPr>
              <a:t> une </a:t>
            </a:r>
            <a:r>
              <a:rPr lang="fr-FR" sz="1800" dirty="0" err="1">
                <a:solidFill>
                  <a:schemeClr val="tx1"/>
                </a:solidFill>
                <a:effectLst/>
                <a:latin typeface="Helvetica" pitchFamily="2" charset="0"/>
              </a:rPr>
              <a:t>définition</a:t>
            </a:r>
            <a:r>
              <a:rPr lang="fr-FR" sz="1800" dirty="0">
                <a:solidFill>
                  <a:schemeClr val="tx1"/>
                </a:solidFill>
                <a:effectLst/>
                <a:latin typeface="Helvetica" pitchFamily="2" charset="0"/>
              </a:rPr>
              <a:t> de la technique et du social »  </a:t>
            </a:r>
            <a:endParaRPr lang="fr-FR" dirty="0">
              <a:solidFill>
                <a:schemeClr val="tx1"/>
              </a:solidFill>
            </a:endParaRPr>
          </a:p>
          <a:p>
            <a:endParaRPr lang="fr-FR" dirty="0">
              <a:solidFill>
                <a:schemeClr val="tx1"/>
              </a:solidFill>
            </a:endParaRPr>
          </a:p>
        </p:txBody>
      </p:sp>
      <p:pic>
        <p:nvPicPr>
          <p:cNvPr id="3073" name="Picture 1" descr="page14image5731536">
            <a:extLst>
              <a:ext uri="{FF2B5EF4-FFF2-40B4-BE49-F238E27FC236}">
                <a16:creationId xmlns:a16="http://schemas.microsoft.com/office/drawing/2014/main" id="{30C41FB6-B7AE-78B3-4B6A-9E3A8A72BF4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6141" y="1244628"/>
            <a:ext cx="4313238" cy="304857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936B5D46-CF57-EC09-D9FB-26F26759EB94}"/>
              </a:ext>
            </a:extLst>
          </p:cNvPr>
          <p:cNvPicPr>
            <a:picLocks noChangeAspect="1"/>
          </p:cNvPicPr>
          <p:nvPr/>
        </p:nvPicPr>
        <p:blipFill>
          <a:blip r:embed="rId3"/>
          <a:stretch>
            <a:fillRect/>
          </a:stretch>
        </p:blipFill>
        <p:spPr>
          <a:xfrm>
            <a:off x="246380" y="4430367"/>
            <a:ext cx="11504813" cy="2440800"/>
          </a:xfrm>
          <a:prstGeom prst="rect">
            <a:avLst/>
          </a:prstGeom>
        </p:spPr>
      </p:pic>
    </p:spTree>
    <p:extLst>
      <p:ext uri="{BB962C8B-B14F-4D97-AF65-F5344CB8AC3E}">
        <p14:creationId xmlns:p14="http://schemas.microsoft.com/office/powerpoint/2010/main" val="2753695902"/>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2116</TotalTime>
  <Words>6912</Words>
  <Application>Microsoft Macintosh PowerPoint</Application>
  <PresentationFormat>Grand écran</PresentationFormat>
  <Paragraphs>170</Paragraphs>
  <Slides>43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43</vt:i4>
      </vt:variant>
    </vt:vector>
  </HeadingPairs>
  <TitlesOfParts>
    <vt:vector size="51" baseType="lpstr">
      <vt:lpstr>Archer</vt:lpstr>
      <vt:lpstr>Arial</vt:lpstr>
      <vt:lpstr>Century Gothic</vt:lpstr>
      <vt:lpstr>Helvetica</vt:lpstr>
      <vt:lpstr>Lato</vt:lpstr>
      <vt:lpstr>LiberationSerif</vt:lpstr>
      <vt:lpstr>Wingdings 3</vt:lpstr>
      <vt:lpstr>Brin</vt:lpstr>
      <vt:lpstr>Peut-on aborder les enjeux controversés sans sombrer dans la polémique? </vt:lpstr>
      <vt:lpstr>Présentation PowerPoint</vt:lpstr>
      <vt:lpstr>Pourquoi s’intéresser aux controverses avec les ingénieur.e.s ? </vt:lpstr>
      <vt:lpstr>COMPRENDRE L’EXISTENCE DU DÉSACCORD  </vt:lpstr>
      <vt:lpstr>Des visions du monde qui intègrent le désaccord</vt:lpstr>
      <vt:lpstr>Exemple : Je cherche à me forger une opinion sur la question de l’énergie nucléaire.</vt:lpstr>
      <vt:lpstr>Décryptage </vt:lpstr>
      <vt:lpstr>COMMENT QUALIFIER DE MANIÈRE PRÉCISE UNE SITUATION CONTROVERSÉE ?  </vt:lpstr>
      <vt:lpstr>QU’EST-CE QU’UNE CONTROVERSE ?  </vt:lpstr>
      <vt:lpstr>Des questions socialement vives aux controverses</vt:lpstr>
      <vt:lpstr>QUELLES SONT LES COMPÉTENCES TRAVAILLÉES ET EXIGÉES DANS LES SITUATIONS CONTROVERSÉES ?  </vt:lpstr>
      <vt:lpstr>Présentation PowerPoint</vt:lpstr>
      <vt:lpstr>Deux compétences centrales pour les ingénieur.e.s </vt:lpstr>
      <vt:lpstr>Construire et déconstruire les discours pour analyser les controverses</vt:lpstr>
      <vt:lpstr>Choisir les bons arguments? </vt:lpstr>
      <vt:lpstr>LES DIFFÉRENTS TYPES D’ARGUMENTS</vt:lpstr>
      <vt:lpstr>Les arguments de cadrage   </vt:lpstr>
      <vt:lpstr>Les différents types d’arguments de cadrage (1/2)</vt:lpstr>
      <vt:lpstr>Les différents types d’arguments de cadrage (2/2)</vt:lpstr>
      <vt:lpstr>Les arguments d’autorité  </vt:lpstr>
      <vt:lpstr>Les arguments par analogie  </vt:lpstr>
      <vt:lpstr>Exemples d’arguments par analogie</vt:lpstr>
      <vt:lpstr>Contre-argumenter </vt:lpstr>
      <vt:lpstr>LES OBJECTIONS AD REM  </vt:lpstr>
      <vt:lpstr>Etude de cas (1/2)</vt:lpstr>
      <vt:lpstr>Etude de cas (1/2)</vt:lpstr>
      <vt:lpstr>LES OBJECTIONS AD HOMINEM</vt:lpstr>
      <vt:lpstr>Il existe deux types d’objections ad hominem très différentes.</vt:lpstr>
      <vt:lpstr>ÉTUDE DE CAS</vt:lpstr>
      <vt:lpstr>DEVANCER LES OBJECTIONS </vt:lpstr>
      <vt:lpstr>Construire son discours</vt:lpstr>
      <vt:lpstr>Cadrer son propos  </vt:lpstr>
      <vt:lpstr>Identifier une idée directrice</vt:lpstr>
      <vt:lpstr>CHOISIR LE BON NOMBRE D’ARGUMENTS  </vt:lpstr>
      <vt:lpstr>Etude de cas</vt:lpstr>
      <vt:lpstr>Décryptage</vt:lpstr>
      <vt:lpstr>LES SIX ÉTAPES DU DISCOURS  </vt:lpstr>
      <vt:lpstr>Mobiliser les émotions? S’opposer à la raison? </vt:lpstr>
      <vt:lpstr>Construire une ligne argumentaire</vt:lpstr>
      <vt:lpstr>Exemple</vt:lpstr>
      <vt:lpstr>Deux remarques </vt:lpstr>
      <vt:lpstr>Essayons! </vt:lpstr>
      <vt:lpstr>Session doggy bag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Peut-on aborder les enjeux controversés sans sombrer dans la polémique? </dc:title>
  <dc:creator>Microsoft Office User</dc:creator>
  <cp:lastModifiedBy>Microsoft Office User</cp:lastModifiedBy>
  <cp:revision>36</cp:revision>
  <dcterms:created xsi:type="dcterms:W3CDTF">2023-10-09T07:25:03Z</dcterms:created>
  <dcterms:modified xsi:type="dcterms:W3CDTF">2023-10-17T09:19:12Z</dcterms:modified>
</cp:coreProperties>
</file>