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handoutMasterIdLst>
    <p:handoutMasterId r:id="rId19"/>
  </p:handoutMasterIdLst>
  <p:sldIdLst>
    <p:sldId id="258" r:id="rId3"/>
    <p:sldId id="259" r:id="rId4"/>
    <p:sldId id="260" r:id="rId5"/>
    <p:sldId id="265" r:id="rId6"/>
    <p:sldId id="285" r:id="rId7"/>
    <p:sldId id="270" r:id="rId8"/>
    <p:sldId id="289" r:id="rId9"/>
    <p:sldId id="273" r:id="rId10"/>
    <p:sldId id="294" r:id="rId11"/>
    <p:sldId id="295" r:id="rId12"/>
    <p:sldId id="297" r:id="rId13"/>
    <p:sldId id="274" r:id="rId14"/>
    <p:sldId id="262" r:id="rId15"/>
    <p:sldId id="293" r:id="rId16"/>
    <p:sldId id="264" r:id="rId17"/>
  </p:sldIdLst>
  <p:sldSz cx="12192000" cy="6858000"/>
  <p:notesSz cx="6858000" cy="9144000"/>
  <p:embeddedFontLst>
    <p:embeddedFont>
      <p:font typeface="微软雅黑" panose="020B0503020204020204" pitchFamily="34" charset="-122"/>
      <p:regular r:id="rId20"/>
      <p:bold r:id="rId21"/>
    </p:embeddedFont>
    <p:embeddedFont>
      <p:font typeface="思源宋体 CN Bold" panose="020B0604020202020204" charset="-128"/>
      <p:bold r:id="rId22"/>
    </p:embeddedFont>
    <p:embeddedFont>
      <p:font typeface="思源宋体 CN Heavy" panose="020B0604020202020204" charset="-128"/>
      <p:bold r:id="rId23"/>
    </p:embeddedFont>
    <p:embeddedFont>
      <p:font typeface="思源宋体 CN Light" panose="020B0604020202020204" charset="-128"/>
      <p:regular r:id="rId24"/>
    </p:embeddedFont>
    <p:embeddedFont>
      <p:font typeface="Segoe Script" panose="030B0504020000000003" pitchFamily="66" charset="0"/>
      <p:regular r:id="rId25"/>
      <p:bold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8" userDrawn="1">
          <p15:clr>
            <a:srgbClr val="A4A3A4"/>
          </p15:clr>
        </p15:guide>
        <p15:guide id="2" pos="3872" userDrawn="1">
          <p15:clr>
            <a:srgbClr val="A4A3A4"/>
          </p15:clr>
        </p15:guide>
        <p15:guide id="3" pos="234" userDrawn="1">
          <p15:clr>
            <a:srgbClr val="A4A3A4"/>
          </p15:clr>
        </p15:guide>
        <p15:guide id="4" pos="7450" userDrawn="1">
          <p15:clr>
            <a:srgbClr val="A4A3A4"/>
          </p15:clr>
        </p15:guide>
        <p15:guide id="5" orient="horz" pos="240" userDrawn="1">
          <p15:clr>
            <a:srgbClr val="A4A3A4"/>
          </p15:clr>
        </p15:guide>
        <p15:guide id="7" orient="horz" pos="4099" userDrawn="1">
          <p15:clr>
            <a:srgbClr val="A4A3A4"/>
          </p15:clr>
        </p15:guide>
      </p15:sldGuideLst>
    </p:ext>
    <p:ext uri="{9B23C45E-6A9E-2F80-7F98-0CE583877B2C}">
      <wppc:sldGuideLockLst xmlns="" xmlns:wppc="http://www.wps.cn/officeDocument/PresentationCustomData">
        <wppc:guide id="1"/>
        <wppc:guide id="2"/>
        <wppc:guide id="3"/>
        <wppc:guide id="4"/>
        <wppc:guide id="5"/>
        <wppc:guide id="7"/>
      </wppc:sldGuideLock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8F6D"/>
    <a:srgbClr val="D6B9A4"/>
    <a:srgbClr val="FAF9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9" d="100"/>
          <a:sy n="79" d="100"/>
        </p:scale>
        <p:origin x="86" y="523"/>
      </p:cViewPr>
      <p:guideLst>
        <p:guide orient="horz" pos="2078"/>
        <p:guide pos="3872"/>
        <p:guide pos="234"/>
        <p:guide pos="7450"/>
        <p:guide orient="horz" pos="240"/>
        <p:guide orient="horz" pos="4099"/>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tags" Target="tags/tag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CN Light" panose="02020400000000000000" charset="-122"/>
              <a:ea typeface="思源宋体 CN Light" panose="0202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CN Light" panose="02020400000000000000" charset="-122"/>
                <a:ea typeface="思源宋体 CN Light" panose="02020400000000000000" charset="-122"/>
              </a:rPr>
              <a:t>2024/12/2</a:t>
            </a:fld>
            <a:endParaRPr lang="zh-CN" altLang="en-US">
              <a:latin typeface="思源宋体 CN Light" panose="02020400000000000000" charset="-122"/>
              <a:ea typeface="思源宋体 CN Light" panose="0202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CN Light" panose="02020400000000000000" charset="-122"/>
              <a:ea typeface="思源宋体 CN Light" panose="0202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CN Light" panose="02020400000000000000" charset="-122"/>
                <a:ea typeface="思源宋体 CN Light" panose="02020400000000000000" charset="-122"/>
              </a:rPr>
              <a:t>‹#›</a:t>
            </a:fld>
            <a:endParaRPr lang="zh-CN" altLang="en-US">
              <a:latin typeface="思源宋体 CN Light" panose="02020400000000000000" charset="-122"/>
              <a:ea typeface="思源宋体 CN Light" panose="020204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CN Light" panose="02020400000000000000" charset="-122"/>
                <a:ea typeface="思源宋体 CN Light" panose="0202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CN Light" panose="02020400000000000000" charset="-122"/>
                <a:ea typeface="思源宋体 CN Light" panose="02020400000000000000" charset="-122"/>
              </a:defRPr>
            </a:lvl1pPr>
          </a:lstStyle>
          <a:p>
            <a:fld id="{D2A48B96-639E-45A3-A0BA-2464DFDB1FAA}" type="datetimeFigureOut">
              <a:rPr lang="zh-CN" altLang="en-US" smtClean="0"/>
              <a:t>2024/12/2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CN Light" panose="02020400000000000000" charset="-122"/>
                <a:ea typeface="思源宋体 CN Light" panose="0202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CN Light" panose="02020400000000000000" charset="-122"/>
                <a:ea typeface="思源宋体 CN Light" panose="02020400000000000000"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CN Light" panose="02020400000000000000" charset="-122"/>
        <a:ea typeface="思源宋体 CN Light" panose="02020400000000000000" charset="-122"/>
        <a:cs typeface="+mn-cs"/>
      </a:defRPr>
    </a:lvl1pPr>
    <a:lvl2pPr marL="457200" algn="l" defTabSz="914400" rtl="0" eaLnBrk="1" latinLnBrk="0" hangingPunct="1">
      <a:defRPr sz="1200" kern="1200">
        <a:solidFill>
          <a:schemeClr val="tx1"/>
        </a:solidFill>
        <a:latin typeface="思源宋体 CN Light" panose="02020400000000000000" charset="-122"/>
        <a:ea typeface="思源宋体 CN Light" panose="02020400000000000000" charset="-122"/>
        <a:cs typeface="+mn-cs"/>
      </a:defRPr>
    </a:lvl2pPr>
    <a:lvl3pPr marL="914400" algn="l" defTabSz="914400" rtl="0" eaLnBrk="1" latinLnBrk="0" hangingPunct="1">
      <a:defRPr sz="1200" kern="1200">
        <a:solidFill>
          <a:schemeClr val="tx1"/>
        </a:solidFill>
        <a:latin typeface="思源宋体 CN Light" panose="02020400000000000000" charset="-122"/>
        <a:ea typeface="思源宋体 CN Light" panose="02020400000000000000" charset="-122"/>
        <a:cs typeface="+mn-cs"/>
      </a:defRPr>
    </a:lvl3pPr>
    <a:lvl4pPr marL="1371600" algn="l" defTabSz="914400" rtl="0" eaLnBrk="1" latinLnBrk="0" hangingPunct="1">
      <a:defRPr sz="1200" kern="1200">
        <a:solidFill>
          <a:schemeClr val="tx1"/>
        </a:solidFill>
        <a:latin typeface="思源宋体 CN Light" panose="02020400000000000000" charset="-122"/>
        <a:ea typeface="思源宋体 CN Light" panose="02020400000000000000" charset="-122"/>
        <a:cs typeface="+mn-cs"/>
      </a:defRPr>
    </a:lvl4pPr>
    <a:lvl5pPr marL="1828800" algn="l" defTabSz="914400" rtl="0" eaLnBrk="1" latinLnBrk="0" hangingPunct="1">
      <a:defRPr sz="1200" kern="1200">
        <a:solidFill>
          <a:schemeClr val="tx1"/>
        </a:solidFill>
        <a:latin typeface="思源宋体 CN Light" panose="02020400000000000000" charset="-122"/>
        <a:ea typeface="思源宋体 CN Light" panose="020204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400000000000000" charset="-122"/>
                <a:ea typeface="思源宋体 CN Light" panose="02020400000000000000" charset="-122"/>
              </a:defRPr>
            </a:lvl1p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400000000000000" charset="-122"/>
                <a:ea typeface="思源宋体 CN Light" panose="020204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400000000000000" charset="-122"/>
                <a:ea typeface="思源宋体 CN Light" panose="02020400000000000000" charset="-122"/>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思源宋体 CN Light" panose="02020400000000000000" charset="-122"/>
          <a:ea typeface="思源宋体 CN Light" panose="02020400000000000000"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400000000000000" charset="-122"/>
          <a:ea typeface="思源宋体 CN Light" panose="020204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400000000000000" charset="-122"/>
          <a:ea typeface="思源宋体 CN Light" panose="020204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400000000000000" charset="-122"/>
          <a:ea typeface="思源宋体 CN Light" panose="020204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400000000000000" charset="-122"/>
          <a:ea typeface="思源宋体 CN Light" panose="020204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400000000000000" charset="-122"/>
          <a:ea typeface="思源宋体 CN Light" panose="020204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400000000000000" charset="-122"/>
                <a:ea typeface="思源宋体 CN Light" panose="02020400000000000000" charset="-122"/>
              </a:defRPr>
            </a:lvl1p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400000000000000" charset="-122"/>
                <a:ea typeface="思源宋体 CN Light" panose="020204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400000000000000" charset="-122"/>
                <a:ea typeface="思源宋体 CN Light" panose="02020400000000000000" charset="-122"/>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思源宋体 CN Light" panose="02020400000000000000" charset="-122"/>
          <a:ea typeface="思源宋体 CN Light" panose="02020400000000000000"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400000000000000" charset="-122"/>
          <a:ea typeface="思源宋体 CN Light" panose="020204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400000000000000" charset="-122"/>
          <a:ea typeface="思源宋体 CN Light" panose="020204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400000000000000" charset="-122"/>
          <a:ea typeface="思源宋体 CN Light" panose="020204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400000000000000" charset="-122"/>
          <a:ea typeface="思源宋体 CN Light" panose="020204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400000000000000" charset="-122"/>
          <a:ea typeface="思源宋体 CN Light" panose="020204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png"/><Relationship Id="rId5" Type="http://schemas.openxmlformats.org/officeDocument/2006/relationships/tags" Target="../tags/tag6.xml"/><Relationship Id="rId10" Type="http://schemas.openxmlformats.org/officeDocument/2006/relationships/slideLayout" Target="../slideLayouts/slideLayout18.xml"/><Relationship Id="rId4" Type="http://schemas.openxmlformats.org/officeDocument/2006/relationships/tags" Target="../tags/tag5.xml"/><Relationship Id="rId9" Type="http://schemas.openxmlformats.org/officeDocument/2006/relationships/tags" Target="../tags/tag10.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3.jpeg"/><Relationship Id="rId5" Type="http://schemas.openxmlformats.org/officeDocument/2006/relationships/slideLayout" Target="../slideLayouts/slideLayout18.xml"/><Relationship Id="rId4" Type="http://schemas.openxmlformats.org/officeDocument/2006/relationships/tags" Target="../tags/tag8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15.jpeg"/><Relationship Id="rId4"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90.xml"/><Relationship Id="rId7" Type="http://schemas.openxmlformats.org/officeDocument/2006/relationships/tags" Target="../tags/tag94.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6.xml"/><Relationship Id="rId1" Type="http://schemas.openxmlformats.org/officeDocument/2006/relationships/tags" Target="../tags/tag95.xml"/></Relationships>
</file>

<file path=ppt/slides/_rels/slide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image" Target="../media/image2.jpe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slideLayout" Target="../slideLayouts/slideLayout18.xml"/><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image" Target="../media/image4.jpe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tags" Target="../tags/tag25.xml"/><Relationship Id="rId10" Type="http://schemas.openxmlformats.org/officeDocument/2006/relationships/tags" Target="../tags/tag20.xml"/><Relationship Id="rId19" Type="http://schemas.openxmlformats.org/officeDocument/2006/relationships/image" Target="../media/image3.jpe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10" Type="http://schemas.openxmlformats.org/officeDocument/2006/relationships/image" Target="../media/image6.png"/><Relationship Id="rId4" Type="http://schemas.openxmlformats.org/officeDocument/2006/relationships/tags" Target="../tags/tag32.xml"/><Relationship Id="rId9"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slideLayout" Target="../slideLayouts/slideLayout18.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tags" Target="../tags/tag48.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51.xml"/><Relationship Id="rId7" Type="http://schemas.openxmlformats.org/officeDocument/2006/relationships/tags" Target="../tags/tag5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tags" Target="../tags/tag63.xml"/><Relationship Id="rId3" Type="http://schemas.openxmlformats.org/officeDocument/2006/relationships/tags" Target="../tags/tag58.xml"/><Relationship Id="rId7" Type="http://schemas.openxmlformats.org/officeDocument/2006/relationships/tags" Target="../tags/tag6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10" Type="http://schemas.openxmlformats.org/officeDocument/2006/relationships/image" Target="../media/image9.png"/><Relationship Id="rId4" Type="http://schemas.openxmlformats.org/officeDocument/2006/relationships/tags" Target="../tags/tag59.xml"/><Relationship Id="rId9"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6.xml"/><Relationship Id="rId7" Type="http://schemas.openxmlformats.org/officeDocument/2006/relationships/slideLayout" Target="../slideLayouts/slideLayout1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rot="5400000">
            <a:off x="7453630" y="3054985"/>
            <a:ext cx="6857365" cy="748030"/>
          </a:xfrm>
          <a:prstGeom prst="rect">
            <a:avLst/>
          </a:prstGeom>
          <a:solidFill>
            <a:srgbClr val="D6B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C:/Users/Administrator/Desktop/巴黎 184210.png巴黎 184210"/>
          <p:cNvPicPr/>
          <p:nvPr>
            <p:custDataLst>
              <p:tags r:id="rId2"/>
            </p:custDataLst>
          </p:nvPr>
        </p:nvPicPr>
        <p:blipFill>
          <a:blip r:embed="rId11"/>
          <a:srcRect l="3791" r="3791"/>
          <a:stretch>
            <a:fillRect/>
          </a:stretch>
        </p:blipFill>
        <p:spPr>
          <a:xfrm>
            <a:off x="3942715" y="565538"/>
            <a:ext cx="7879080" cy="5726924"/>
          </a:xfrm>
          <a:prstGeom prst="rect">
            <a:avLst/>
          </a:prstGeom>
        </p:spPr>
      </p:pic>
      <p:sp>
        <p:nvSpPr>
          <p:cNvPr id="10" name="矩形 9"/>
          <p:cNvSpPr/>
          <p:nvPr>
            <p:custDataLst>
              <p:tags r:id="rId3"/>
            </p:custDataLst>
          </p:nvPr>
        </p:nvSpPr>
        <p:spPr>
          <a:xfrm>
            <a:off x="0" y="323850"/>
            <a:ext cx="829945" cy="90805"/>
          </a:xfrm>
          <a:prstGeom prst="rect">
            <a:avLst/>
          </a:prstGeom>
          <a:solidFill>
            <a:srgbClr val="D6B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829945" y="892810"/>
            <a:ext cx="3001010" cy="3138170"/>
          </a:xfrm>
          <a:prstGeom prst="rect">
            <a:avLst/>
          </a:prstGeom>
          <a:noFill/>
        </p:spPr>
        <p:txBody>
          <a:bodyPr vert="horz" wrap="square" rtlCol="0">
            <a:spAutoFit/>
          </a:bodyPr>
          <a:lstStyle/>
          <a:p>
            <a:r>
              <a:rPr lang="en-US" altLang="zh-CN" sz="6600" dirty="0">
                <a:solidFill>
                  <a:schemeClr val="accent3"/>
                </a:solidFill>
                <a:latin typeface="思源宋体 CN Heavy" panose="02020900000000000000" charset="-122"/>
                <a:ea typeface="思源宋体 CN Heavy" panose="02020900000000000000" charset="-122"/>
              </a:rPr>
              <a:t>ART DE PARIS</a:t>
            </a:r>
          </a:p>
        </p:txBody>
      </p:sp>
      <p:sp>
        <p:nvSpPr>
          <p:cNvPr id="5" name="文本框 4"/>
          <p:cNvSpPr txBox="1"/>
          <p:nvPr>
            <p:custDataLst>
              <p:tags r:id="rId4"/>
            </p:custDataLst>
          </p:nvPr>
        </p:nvSpPr>
        <p:spPr>
          <a:xfrm>
            <a:off x="266700" y="413385"/>
            <a:ext cx="978535" cy="337185"/>
          </a:xfrm>
          <a:prstGeom prst="rect">
            <a:avLst/>
          </a:prstGeom>
          <a:noFill/>
        </p:spPr>
        <p:txBody>
          <a:bodyPr wrap="square" rtlCol="0">
            <a:spAutoFit/>
          </a:bodyPr>
          <a:lstStyle/>
          <a:p>
            <a:pPr algn="dist"/>
            <a:r>
              <a:rPr lang="en-US" altLang="zh-CN" sz="1600" dirty="0">
                <a:solidFill>
                  <a:schemeClr val="tx1">
                    <a:lumMod val="75000"/>
                    <a:lumOff val="25000"/>
                  </a:schemeClr>
                </a:solidFill>
                <a:latin typeface="思源宋体 CN Light" panose="02020400000000000000" charset="-122"/>
                <a:ea typeface="思源宋体 CN Light" panose="02020400000000000000" charset="-122"/>
              </a:rPr>
              <a:t>ART</a:t>
            </a:r>
          </a:p>
        </p:txBody>
      </p:sp>
      <p:sp>
        <p:nvSpPr>
          <p:cNvPr id="14" name="文本框 13"/>
          <p:cNvSpPr txBox="1"/>
          <p:nvPr>
            <p:custDataLst>
              <p:tags r:id="rId5"/>
            </p:custDataLst>
          </p:nvPr>
        </p:nvSpPr>
        <p:spPr>
          <a:xfrm>
            <a:off x="695960" y="494030"/>
            <a:ext cx="1295400" cy="398780"/>
          </a:xfrm>
          <a:prstGeom prst="rect">
            <a:avLst/>
          </a:prstGeom>
          <a:noFill/>
        </p:spPr>
        <p:txBody>
          <a:bodyPr wrap="square" rtlCol="0">
            <a:spAutoFit/>
          </a:bodyPr>
          <a:lstStyle/>
          <a:p>
            <a:pPr algn="dist"/>
            <a:r>
              <a:rPr lang="en-US" altLang="zh-CN" sz="2000" dirty="0">
                <a:solidFill>
                  <a:schemeClr val="accent3">
                    <a:alpha val="25000"/>
                  </a:schemeClr>
                </a:solidFill>
                <a:latin typeface="思源宋体 CN Bold" panose="02020800000000000000" charset="-122"/>
                <a:ea typeface="思源宋体 CN Bold" panose="02020800000000000000" charset="-122"/>
              </a:rPr>
              <a:t>PARIS</a:t>
            </a:r>
          </a:p>
        </p:txBody>
      </p:sp>
      <p:sp>
        <p:nvSpPr>
          <p:cNvPr id="6" name="文本框 5"/>
          <p:cNvSpPr txBox="1"/>
          <p:nvPr>
            <p:custDataLst>
              <p:tags r:id="rId6"/>
            </p:custDataLst>
          </p:nvPr>
        </p:nvSpPr>
        <p:spPr>
          <a:xfrm>
            <a:off x="1642745" y="5939790"/>
            <a:ext cx="2108200" cy="306705"/>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思源宋体 CN Light" panose="02020400000000000000" charset="-122"/>
                <a:ea typeface="思源宋体 CN Light" panose="02020400000000000000" charset="-122"/>
              </a:rPr>
              <a:t>Wendi LI &amp; Shan HE</a:t>
            </a:r>
          </a:p>
        </p:txBody>
      </p:sp>
      <p:cxnSp>
        <p:nvCxnSpPr>
          <p:cNvPr id="8" name="直接连接符 7"/>
          <p:cNvCxnSpPr/>
          <p:nvPr>
            <p:custDataLst>
              <p:tags r:id="rId7"/>
            </p:custDataLst>
          </p:nvPr>
        </p:nvCxnSpPr>
        <p:spPr>
          <a:xfrm>
            <a:off x="1835150" y="5927090"/>
            <a:ext cx="181737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835150" y="6259195"/>
            <a:ext cx="181737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9"/>
            </p:custDataLst>
          </p:nvPr>
        </p:nvSpPr>
        <p:spPr>
          <a:xfrm>
            <a:off x="2102485" y="6294120"/>
            <a:ext cx="1511300" cy="337185"/>
          </a:xfrm>
          <a:prstGeom prst="rect">
            <a:avLst/>
          </a:prstGeom>
          <a:noFill/>
        </p:spPr>
        <p:txBody>
          <a:bodyPr wrap="square" rtlCol="0">
            <a:spAutoFit/>
          </a:bodyPr>
          <a:lstStyle/>
          <a:p>
            <a:pPr algn="dist"/>
            <a:r>
              <a:rPr lang="en-US" altLang="zh-CN" sz="1600" dirty="0">
                <a:solidFill>
                  <a:schemeClr val="tx1">
                    <a:lumMod val="75000"/>
                    <a:lumOff val="25000"/>
                  </a:schemeClr>
                </a:solidFill>
                <a:latin typeface="思源宋体 CN Bold" panose="02020800000000000000" charset="-122"/>
                <a:ea typeface="思源宋体 CN Bold" panose="02020800000000000000" charset="-122"/>
              </a:rPr>
              <a:t>2024.12.04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9977164" y="3429000"/>
            <a:ext cx="1980981" cy="202462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119336" y="1662664"/>
            <a:ext cx="5692885" cy="3742178"/>
          </a:xfrm>
          <a:prstGeom prst="rect">
            <a:avLst/>
          </a:prstGeom>
          <a:noFill/>
        </p:spPr>
        <p:txBody>
          <a:bodyPr wrap="square" rtlCol="0">
            <a:spAutoFit/>
          </a:bodyPr>
          <a:lstStyle/>
          <a:p>
            <a:pPr algn="just">
              <a:lnSpc>
                <a:spcPct val="150000"/>
              </a:lnSpc>
            </a:pPr>
            <a:r>
              <a:rPr lang="fr-FR" altLang="zh-CN" sz="1600" dirty="0">
                <a:solidFill>
                  <a:schemeClr val="tx1">
                    <a:lumMod val="75000"/>
                    <a:lumOff val="25000"/>
                  </a:schemeClr>
                </a:solidFill>
                <a:latin typeface="微软雅黑" panose="020B0503020204020204" charset="-122"/>
                <a:ea typeface="微软雅黑" panose="020B0503020204020204" charset="-122"/>
              </a:rPr>
              <a:t>"Jaune-Rouge-Bleu" est une œuvre emblématique de Wassily Kandinsky, créée en 1925. Cette peinture, caractérisée par l'utilisation des trois couleurs primaires et des formes géométriques, illustre l'harmonie et le contraste entre des éléments dynamiques et statiques. Kandinsky, pionnier de l'abstraction, y exprime sa vision d'un univers où couleurs et formes dialoguent pour transmettre des émotions profondes. Cette œuvre reflète son intérêt pour la synesthésie et la spiritualité en art.</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cxnSp>
        <p:nvCxnSpPr>
          <p:cNvPr id="31" name="直接连接符 30"/>
          <p:cNvCxnSpPr/>
          <p:nvPr>
            <p:custDataLst>
              <p:tags r:id="rId3"/>
            </p:custDataLst>
          </p:nvPr>
        </p:nvCxnSpPr>
        <p:spPr>
          <a:xfrm>
            <a:off x="239597" y="810435"/>
            <a:ext cx="528955" cy="0"/>
          </a:xfrm>
          <a:prstGeom prst="line">
            <a:avLst/>
          </a:prstGeom>
          <a:ln w="508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4"/>
            </p:custDataLst>
          </p:nvPr>
        </p:nvSpPr>
        <p:spPr>
          <a:xfrm>
            <a:off x="119337" y="882389"/>
            <a:ext cx="3853574" cy="521970"/>
          </a:xfrm>
          <a:prstGeom prst="rect">
            <a:avLst/>
          </a:prstGeom>
          <a:noFill/>
        </p:spPr>
        <p:txBody>
          <a:bodyPr wrap="square" rtlCol="0">
            <a:spAutoFit/>
          </a:bodyPr>
          <a:lstStyle/>
          <a:p>
            <a:r>
              <a:rPr lang="en-US" altLang="zh-CN" sz="2800" dirty="0">
                <a:solidFill>
                  <a:schemeClr val="accent3"/>
                </a:solidFill>
                <a:latin typeface="思源宋体 CN Bold" panose="02020800000000000000" charset="-122"/>
                <a:ea typeface="思源宋体 CN Bold" panose="02020800000000000000" charset="-122"/>
              </a:rPr>
              <a:t>Jaune-Rouge-Bleu</a:t>
            </a:r>
          </a:p>
        </p:txBody>
      </p:sp>
      <p:cxnSp>
        <p:nvCxnSpPr>
          <p:cNvPr id="9" name="直接连接符 8"/>
          <p:cNvCxnSpPr>
            <a:cxnSpLocks/>
          </p:cNvCxnSpPr>
          <p:nvPr>
            <p:custDataLst>
              <p:tags r:id="rId5"/>
            </p:custDataLst>
          </p:nvPr>
        </p:nvCxnSpPr>
        <p:spPr>
          <a:xfrm flipH="1">
            <a:off x="1" y="5832442"/>
            <a:ext cx="4067502"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a:spLocks noChangeAspect="1"/>
          </p:cNvSpPr>
          <p:nvPr>
            <p:custDataLst>
              <p:tags r:id="rId6"/>
            </p:custDataLst>
          </p:nvPr>
        </p:nvSpPr>
        <p:spPr>
          <a:xfrm>
            <a:off x="768552" y="6025666"/>
            <a:ext cx="306191" cy="3061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a:spLocks noChangeAspect="1"/>
          </p:cNvSpPr>
          <p:nvPr>
            <p:custDataLst>
              <p:tags r:id="rId7"/>
            </p:custDataLst>
          </p:nvPr>
        </p:nvSpPr>
        <p:spPr>
          <a:xfrm>
            <a:off x="478526" y="6331774"/>
            <a:ext cx="176570" cy="1765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Zoom: Yellow, Red, Blue of Vassily Kandinsky (1925)">
            <a:extLst>
              <a:ext uri="{FF2B5EF4-FFF2-40B4-BE49-F238E27FC236}">
                <a16:creationId xmlns:a16="http://schemas.microsoft.com/office/drawing/2014/main" id="{AB70CC2B-FC61-46CE-8EA0-1FD4985DBB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2221" y="1404359"/>
            <a:ext cx="5815584" cy="374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238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119336" y="1662664"/>
            <a:ext cx="6360292" cy="3372846"/>
          </a:xfrm>
          <a:prstGeom prst="rect">
            <a:avLst/>
          </a:prstGeom>
          <a:noFill/>
        </p:spPr>
        <p:txBody>
          <a:bodyPr wrap="square" rtlCol="0">
            <a:spAutoFit/>
          </a:bodyPr>
          <a:lstStyle/>
          <a:p>
            <a:pPr algn="just">
              <a:lnSpc>
                <a:spcPct val="150000"/>
              </a:lnSpc>
            </a:pPr>
            <a:r>
              <a:rPr lang="fr-FR" altLang="zh-CN" sz="1600" dirty="0">
                <a:solidFill>
                  <a:schemeClr val="tx1">
                    <a:lumMod val="75000"/>
                    <a:lumOff val="25000"/>
                  </a:schemeClr>
                </a:solidFill>
                <a:latin typeface="微软雅黑" panose="020B0503020204020204" charset="-122"/>
                <a:ea typeface="微软雅黑" panose="020B0503020204020204" charset="-122"/>
              </a:rPr>
              <a:t>"Roue de bicyclette" est une œuvre révolutionnaire de Marcel Duchamp, créée en 1913. Cette pièce, composée d'une roue de bicyclette fixée à un tabouret, est l'un des premiers exemples de "ready-made". Duchamp transforme des objets du quotidien en œuvres d'art, remettant en question les notions traditionnelles de créativité et d'esthétique. Avec cette œuvre, il propose une réflexion audacieuse sur la fonction de l'art et la place de l'artiste, ouvrant la voie à l'art conceptuel et aux mouvements avant-gardistes du XXe siècle.</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cxnSp>
        <p:nvCxnSpPr>
          <p:cNvPr id="31" name="直接连接符 30"/>
          <p:cNvCxnSpPr>
            <a:cxnSpLocks/>
          </p:cNvCxnSpPr>
          <p:nvPr>
            <p:custDataLst>
              <p:tags r:id="rId2"/>
            </p:custDataLst>
          </p:nvPr>
        </p:nvCxnSpPr>
        <p:spPr>
          <a:xfrm>
            <a:off x="239597" y="810435"/>
            <a:ext cx="3331293" cy="0"/>
          </a:xfrm>
          <a:prstGeom prst="line">
            <a:avLst/>
          </a:prstGeom>
          <a:ln w="508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3"/>
            </p:custDataLst>
          </p:nvPr>
        </p:nvSpPr>
        <p:spPr>
          <a:xfrm>
            <a:off x="119337" y="882389"/>
            <a:ext cx="3853574" cy="521970"/>
          </a:xfrm>
          <a:prstGeom prst="rect">
            <a:avLst/>
          </a:prstGeom>
          <a:noFill/>
        </p:spPr>
        <p:txBody>
          <a:bodyPr wrap="square" rtlCol="0">
            <a:spAutoFit/>
          </a:bodyPr>
          <a:lstStyle/>
          <a:p>
            <a:r>
              <a:rPr lang="fr-FR" altLang="zh-CN" sz="2800" dirty="0">
                <a:solidFill>
                  <a:schemeClr val="accent3"/>
                </a:solidFill>
                <a:latin typeface="思源宋体 CN Bold" panose="02020800000000000000" charset="-122"/>
                <a:ea typeface="思源宋体 CN Bold" panose="02020800000000000000" charset="-122"/>
              </a:rPr>
              <a:t>Roue de bicyclette</a:t>
            </a:r>
          </a:p>
        </p:txBody>
      </p:sp>
      <p:pic>
        <p:nvPicPr>
          <p:cNvPr id="2050" name="Picture 2" descr="Roue de bicyclette, 1913-1964, Marcel Duchamp. Centre Pompidou Metz.">
            <a:extLst>
              <a:ext uri="{FF2B5EF4-FFF2-40B4-BE49-F238E27FC236}">
                <a16:creationId xmlns:a16="http://schemas.microsoft.com/office/drawing/2014/main" id="{DDFD99CD-1E77-46A2-A1EC-8A447E4092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6082" y="1273260"/>
            <a:ext cx="2107566" cy="4559183"/>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37">
            <a:extLst>
              <a:ext uri="{FF2B5EF4-FFF2-40B4-BE49-F238E27FC236}">
                <a16:creationId xmlns:a16="http://schemas.microsoft.com/office/drawing/2014/main" id="{4843AC0F-18F1-43C5-AEA1-C8A404999535}"/>
              </a:ext>
            </a:extLst>
          </p:cNvPr>
          <p:cNvSpPr/>
          <p:nvPr>
            <p:custDataLst>
              <p:tags r:id="rId4"/>
            </p:custDataLst>
          </p:nvPr>
        </p:nvSpPr>
        <p:spPr>
          <a:xfrm rot="5400000">
            <a:off x="8526191" y="2477420"/>
            <a:ext cx="4602480" cy="210756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99953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395139" y="0"/>
            <a:ext cx="3796862" cy="6858000"/>
          </a:xfrm>
          <a:prstGeom prst="rect">
            <a:avLst/>
          </a:prstGeom>
          <a:solidFill>
            <a:schemeClr val="accent3">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a:spLocks noChangeAspect="1"/>
          </p:cNvSpPr>
          <p:nvPr>
            <p:custDataLst>
              <p:tags r:id="rId1"/>
            </p:custDataLst>
          </p:nvPr>
        </p:nvSpPr>
        <p:spPr>
          <a:xfrm rot="5400000">
            <a:off x="309245" y="63500"/>
            <a:ext cx="444500" cy="318770"/>
          </a:xfrm>
          <a:prstGeom prst="rect">
            <a:avLst/>
          </a:prstGeom>
          <a:solidFill>
            <a:srgbClr val="D6B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descr="法国东京宫旅游攻略 Palais de Tokyo - 必打卡景点、展览、书店等">
            <a:extLst>
              <a:ext uri="{FF2B5EF4-FFF2-40B4-BE49-F238E27FC236}">
                <a16:creationId xmlns:a16="http://schemas.microsoft.com/office/drawing/2014/main" id="{D1877BDF-7D8C-415B-B2F2-9C69F09F2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527" y="1762814"/>
            <a:ext cx="6273837" cy="3529034"/>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21">
            <a:extLst>
              <a:ext uri="{FF2B5EF4-FFF2-40B4-BE49-F238E27FC236}">
                <a16:creationId xmlns:a16="http://schemas.microsoft.com/office/drawing/2014/main" id="{37ACDF9A-2327-427B-8681-776DFD79BBDE}"/>
              </a:ext>
            </a:extLst>
          </p:cNvPr>
          <p:cNvSpPr txBox="1"/>
          <p:nvPr/>
        </p:nvSpPr>
        <p:spPr>
          <a:xfrm>
            <a:off x="690880" y="815584"/>
            <a:ext cx="5424236" cy="646331"/>
          </a:xfrm>
          <a:prstGeom prst="rect">
            <a:avLst/>
          </a:prstGeom>
          <a:noFill/>
        </p:spPr>
        <p:txBody>
          <a:bodyPr wrap="square" rtlCol="0">
            <a:spAutoFit/>
          </a:bodyPr>
          <a:lstStyle/>
          <a:p>
            <a:r>
              <a:rPr lang="en-US" altLang="zh-CN" sz="3600" b="1" dirty="0">
                <a:solidFill>
                  <a:schemeClr val="accent3"/>
                </a:solidFill>
                <a:latin typeface="Segoe Script" panose="030B0504020000000003" charset="0"/>
                <a:ea typeface="思源宋体 CN Heavy" panose="02020900000000000000" charset="-122"/>
                <a:cs typeface="Segoe Script" panose="030B0504020000000003" charset="0"/>
              </a:rPr>
              <a:t>Palais de Tokyo</a:t>
            </a:r>
          </a:p>
        </p:txBody>
      </p:sp>
      <p:sp>
        <p:nvSpPr>
          <p:cNvPr id="20" name="文本框 22">
            <a:extLst>
              <a:ext uri="{FF2B5EF4-FFF2-40B4-BE49-F238E27FC236}">
                <a16:creationId xmlns:a16="http://schemas.microsoft.com/office/drawing/2014/main" id="{00FD6074-5805-4E16-A944-84A0839E8A24}"/>
              </a:ext>
            </a:extLst>
          </p:cNvPr>
          <p:cNvSpPr txBox="1"/>
          <p:nvPr>
            <p:custDataLst>
              <p:tags r:id="rId2"/>
            </p:custDataLst>
          </p:nvPr>
        </p:nvSpPr>
        <p:spPr>
          <a:xfrm>
            <a:off x="531495" y="1762814"/>
            <a:ext cx="5127008" cy="4480842"/>
          </a:xfrm>
          <a:prstGeom prst="rect">
            <a:avLst/>
          </a:prstGeom>
          <a:noFill/>
        </p:spPr>
        <p:txBody>
          <a:bodyPr wrap="square" rtlCol="0">
            <a:spAutoFit/>
          </a:bodyPr>
          <a:lstStyle/>
          <a:p>
            <a:pPr algn="just">
              <a:lnSpc>
                <a:spcPct val="150000"/>
              </a:lnSpc>
            </a:pPr>
            <a:r>
              <a:rPr lang="fr-FR" altLang="zh-CN" sz="1600" dirty="0">
                <a:solidFill>
                  <a:schemeClr val="tx1">
                    <a:lumMod val="75000"/>
                    <a:lumOff val="25000"/>
                  </a:schemeClr>
                </a:solidFill>
                <a:latin typeface="微软雅黑" panose="020B0503020204020204" charset="-122"/>
                <a:ea typeface="微软雅黑" panose="020B0503020204020204" charset="-122"/>
              </a:rPr>
              <a:t>Le Palais de Tokyo, construit en 1937 à l’occasion de l’Exposition universelle de Paris, s’est transformé en 2002 pour devenir un haut lieu de l’art contemporain. Contrairement aux musées traditionnels, le Palais de Tokyo ne possède pas de collection permanente. Il se définit comme un espace ouvert et expérimental, offrant aux artistes du monde entier une scène où l’avant-garde et la créativité sans limites prennent vie. Ce lieu unique incarne une vision de l’art en perpétuel mouvement, en phase avec les enjeux et les innovations du XXIe siècle.</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rot="5400000">
            <a:off x="1065477" y="-33750"/>
            <a:ext cx="2703696" cy="4834650"/>
          </a:xfrm>
          <a:prstGeom prst="rect">
            <a:avLst/>
          </a:prstGeom>
          <a:solidFill>
            <a:srgbClr val="D6B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98" name="Picture 2" descr="DSC08104">
            <a:extLst>
              <a:ext uri="{FF2B5EF4-FFF2-40B4-BE49-F238E27FC236}">
                <a16:creationId xmlns:a16="http://schemas.microsoft.com/office/drawing/2014/main" id="{A15DC204-CDAD-4EF7-9EEE-30CEFEEA8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02" y="1587615"/>
            <a:ext cx="5239717" cy="3477047"/>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4D0C13A4-4CAC-4636-87D4-93837603D326}"/>
              </a:ext>
            </a:extLst>
          </p:cNvPr>
          <p:cNvSpPr txBox="1"/>
          <p:nvPr>
            <p:custDataLst>
              <p:tags r:id="rId2"/>
            </p:custDataLst>
          </p:nvPr>
        </p:nvSpPr>
        <p:spPr>
          <a:xfrm>
            <a:off x="5634919" y="1639715"/>
            <a:ext cx="6360292" cy="3372846"/>
          </a:xfrm>
          <a:prstGeom prst="rect">
            <a:avLst/>
          </a:prstGeom>
          <a:noFill/>
        </p:spPr>
        <p:txBody>
          <a:bodyPr wrap="square" rtlCol="0">
            <a:spAutoFit/>
          </a:bodyPr>
          <a:lstStyle/>
          <a:p>
            <a:pPr algn="just">
              <a:lnSpc>
                <a:spcPct val="150000"/>
              </a:lnSpc>
            </a:pPr>
            <a:r>
              <a:rPr lang="fr-FR" altLang="zh-CN" sz="1600" dirty="0">
                <a:solidFill>
                  <a:schemeClr val="tx1">
                    <a:lumMod val="75000"/>
                    <a:lumOff val="25000"/>
                  </a:schemeClr>
                </a:solidFill>
                <a:latin typeface="微软雅黑" panose="020B0503020204020204" charset="-122"/>
                <a:ea typeface="微软雅黑" panose="020B0503020204020204" charset="-122"/>
              </a:rPr>
              <a:t>L'œuvre intitulée "Toiles de Tension et d'Attention" est une installation composée de toiles d’araignées tissées par 76 espèces différentes. Reliées entre elles, ces toiles forment une sculpture flottante, reflétant le réseau sensoriel des araignées. Leurs vibrations, amplifiées par des microphones, deviennent audibles pour l’oreille humaine. Issues de plus de 500 araignées vivant au Palais de Tokyo, ces toiles invitent à réfléchir à la coexistence entre humains et ces créatures souvent négligées.</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sp>
        <p:nvSpPr>
          <p:cNvPr id="13" name="文本框 28">
            <a:extLst>
              <a:ext uri="{FF2B5EF4-FFF2-40B4-BE49-F238E27FC236}">
                <a16:creationId xmlns:a16="http://schemas.microsoft.com/office/drawing/2014/main" id="{A2B81ED6-BF4B-4157-BB17-978F5566C397}"/>
              </a:ext>
            </a:extLst>
          </p:cNvPr>
          <p:cNvSpPr txBox="1"/>
          <p:nvPr>
            <p:custDataLst>
              <p:tags r:id="rId3"/>
            </p:custDataLst>
          </p:nvPr>
        </p:nvSpPr>
        <p:spPr>
          <a:xfrm>
            <a:off x="6088731" y="508507"/>
            <a:ext cx="6103269" cy="523220"/>
          </a:xfrm>
          <a:prstGeom prst="rect">
            <a:avLst/>
          </a:prstGeom>
          <a:noFill/>
        </p:spPr>
        <p:txBody>
          <a:bodyPr wrap="square" rtlCol="0">
            <a:spAutoFit/>
          </a:bodyPr>
          <a:lstStyle/>
          <a:p>
            <a:pPr algn="r"/>
            <a:r>
              <a:rPr lang="fr-FR" altLang="zh-CN" sz="2800" dirty="0">
                <a:solidFill>
                  <a:schemeClr val="accent3"/>
                </a:solidFill>
                <a:latin typeface="思源宋体 CN Bold" panose="02020800000000000000" charset="-122"/>
                <a:ea typeface="思源宋体 CN Bold" panose="02020800000000000000" charset="-122"/>
              </a:rPr>
              <a:t>Toiles de Tension et d'Attention</a:t>
            </a:r>
            <a:endParaRPr lang="en-US" altLang="zh-CN" sz="2800" dirty="0">
              <a:solidFill>
                <a:schemeClr val="accent3"/>
              </a:solidFill>
              <a:latin typeface="思源宋体 CN Bold" panose="02020800000000000000" charset="-122"/>
              <a:ea typeface="思源宋体 CN Bold" panose="02020800000000000000"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517390" y="4074795"/>
            <a:ext cx="2425700" cy="460375"/>
          </a:xfrm>
          <a:prstGeom prst="rect">
            <a:avLst/>
          </a:prstGeom>
          <a:noFill/>
        </p:spPr>
        <p:txBody>
          <a:bodyPr wrap="square" rtlCol="0">
            <a:spAutoFit/>
          </a:bodyPr>
          <a:lstStyle/>
          <a:p>
            <a:pPr algn="dist"/>
            <a:r>
              <a:rPr lang="en-US" altLang="zh-CN" sz="2400">
                <a:solidFill>
                  <a:schemeClr val="bg1"/>
                </a:solidFill>
                <a:latin typeface="思源宋体 CN Bold" panose="02020800000000000000" charset="-122"/>
                <a:ea typeface="思源宋体 CN Bold" panose="02020800000000000000" charset="-122"/>
              </a:rPr>
              <a:t>MOUNTAINS</a:t>
            </a:r>
          </a:p>
        </p:txBody>
      </p:sp>
      <p:sp>
        <p:nvSpPr>
          <p:cNvPr id="6" name="文本框 5"/>
          <p:cNvSpPr txBox="1"/>
          <p:nvPr>
            <p:custDataLst>
              <p:tags r:id="rId2"/>
            </p:custDataLst>
          </p:nvPr>
        </p:nvSpPr>
        <p:spPr>
          <a:xfrm>
            <a:off x="5095875" y="4675505"/>
            <a:ext cx="1847215" cy="460375"/>
          </a:xfrm>
          <a:prstGeom prst="rect">
            <a:avLst/>
          </a:prstGeom>
          <a:noFill/>
        </p:spPr>
        <p:txBody>
          <a:bodyPr wrap="square" rtlCol="0">
            <a:spAutoFit/>
          </a:bodyPr>
          <a:lstStyle/>
          <a:p>
            <a:pPr algn="dist"/>
            <a:r>
              <a:rPr lang="en-US" altLang="zh-CN" sz="2400">
                <a:solidFill>
                  <a:schemeClr val="bg1"/>
                </a:solidFill>
                <a:latin typeface="思源宋体 CN Bold" panose="02020800000000000000" charset="-122"/>
                <a:ea typeface="思源宋体 CN Bold" panose="02020800000000000000" charset="-122"/>
              </a:rPr>
              <a:t>PAINTING</a:t>
            </a:r>
          </a:p>
        </p:txBody>
      </p:sp>
      <p:cxnSp>
        <p:nvCxnSpPr>
          <p:cNvPr id="31" name="直接连接符 30"/>
          <p:cNvCxnSpPr>
            <a:cxnSpLocks/>
          </p:cNvCxnSpPr>
          <p:nvPr>
            <p:custDataLst>
              <p:tags r:id="rId3"/>
            </p:custDataLst>
          </p:nvPr>
        </p:nvCxnSpPr>
        <p:spPr>
          <a:xfrm flipV="1">
            <a:off x="5639448" y="1430880"/>
            <a:ext cx="4843726" cy="10642"/>
          </a:xfrm>
          <a:prstGeom prst="line">
            <a:avLst/>
          </a:prstGeom>
          <a:ln w="508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20" name="矩形 19"/>
          <p:cNvSpPr>
            <a:spLocks noChangeAspect="1"/>
          </p:cNvSpPr>
          <p:nvPr>
            <p:custDataLst>
              <p:tags r:id="rId4"/>
            </p:custDataLst>
          </p:nvPr>
        </p:nvSpPr>
        <p:spPr>
          <a:xfrm>
            <a:off x="768552" y="6025666"/>
            <a:ext cx="306191" cy="3061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a:spLocks noChangeAspect="1"/>
          </p:cNvSpPr>
          <p:nvPr>
            <p:custDataLst>
              <p:tags r:id="rId5"/>
            </p:custDataLst>
          </p:nvPr>
        </p:nvSpPr>
        <p:spPr>
          <a:xfrm>
            <a:off x="478526" y="6331774"/>
            <a:ext cx="176570" cy="1765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Picture 2" descr="IMG_9912">
            <a:extLst>
              <a:ext uri="{FF2B5EF4-FFF2-40B4-BE49-F238E27FC236}">
                <a16:creationId xmlns:a16="http://schemas.microsoft.com/office/drawing/2014/main" id="{44C9F0AF-D4B0-43AE-9931-B8792E6FA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526" y="1430880"/>
            <a:ext cx="4677410" cy="3104290"/>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1">
            <a:extLst>
              <a:ext uri="{FF2B5EF4-FFF2-40B4-BE49-F238E27FC236}">
                <a16:creationId xmlns:a16="http://schemas.microsoft.com/office/drawing/2014/main" id="{9A795EE0-7DE6-4BA1-9B98-E63C512BA062}"/>
              </a:ext>
            </a:extLst>
          </p:cNvPr>
          <p:cNvSpPr txBox="1"/>
          <p:nvPr>
            <p:custDataLst>
              <p:tags r:id="rId6"/>
            </p:custDataLst>
          </p:nvPr>
        </p:nvSpPr>
        <p:spPr>
          <a:xfrm>
            <a:off x="5389123" y="1639715"/>
            <a:ext cx="6606088" cy="3372846"/>
          </a:xfrm>
          <a:prstGeom prst="rect">
            <a:avLst/>
          </a:prstGeom>
          <a:noFill/>
        </p:spPr>
        <p:txBody>
          <a:bodyPr wrap="square" rtlCol="0">
            <a:spAutoFit/>
          </a:bodyPr>
          <a:lstStyle/>
          <a:p>
            <a:pPr algn="just">
              <a:lnSpc>
                <a:spcPct val="150000"/>
              </a:lnSpc>
            </a:pPr>
            <a:r>
              <a:rPr lang="fr-FR" altLang="zh-CN" sz="1600" dirty="0">
                <a:solidFill>
                  <a:schemeClr val="tx1">
                    <a:lumMod val="75000"/>
                    <a:lumOff val="25000"/>
                  </a:schemeClr>
                </a:solidFill>
                <a:latin typeface="微软雅黑" panose="020B0503020204020204" charset="-122"/>
                <a:ea typeface="微软雅黑" panose="020B0503020204020204" charset="-122"/>
              </a:rPr>
              <a:t>L'œuvre intitulée "Algo-r(h)i(y)</a:t>
            </a:r>
            <a:r>
              <a:rPr lang="fr-FR" altLang="zh-CN" sz="1600" dirty="0" err="1">
                <a:solidFill>
                  <a:schemeClr val="tx1">
                    <a:lumMod val="75000"/>
                    <a:lumOff val="25000"/>
                  </a:schemeClr>
                </a:solidFill>
                <a:latin typeface="微软雅黑" panose="020B0503020204020204" charset="-122"/>
                <a:ea typeface="微软雅黑" panose="020B0503020204020204" charset="-122"/>
              </a:rPr>
              <a:t>thms</a:t>
            </a:r>
            <a:r>
              <a:rPr lang="fr-FR" altLang="zh-CN" sz="1600" dirty="0">
                <a:solidFill>
                  <a:schemeClr val="tx1">
                    <a:lumMod val="75000"/>
                    <a:lumOff val="25000"/>
                  </a:schemeClr>
                </a:solidFill>
                <a:latin typeface="微软雅黑" panose="020B0503020204020204" charset="-122"/>
                <a:ea typeface="微软雅黑" panose="020B0503020204020204" charset="-122"/>
              </a:rPr>
              <a:t>" est une installation immersive occupant un vaste espace blanc sur deux étages, où des structures tridimensionnelles de lignes noires – sphères, dodécaèdres et autres formes – se déploient. Chaque corde vibre à des fréquences variées, certaines audibles, d'autres perceptibles uniquement par les vibrations. Grâce à un amplificateur d'infrasons, le sol devient un haut-parleur, permettant aux visiteurs d'écouter avec leur corps et de transformer l’audition en une expérience tactile.</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sp>
        <p:nvSpPr>
          <p:cNvPr id="17" name="文本框 28">
            <a:extLst>
              <a:ext uri="{FF2B5EF4-FFF2-40B4-BE49-F238E27FC236}">
                <a16:creationId xmlns:a16="http://schemas.microsoft.com/office/drawing/2014/main" id="{33A0E04A-E9C9-4873-8070-48C9B53443A2}"/>
              </a:ext>
            </a:extLst>
          </p:cNvPr>
          <p:cNvSpPr txBox="1"/>
          <p:nvPr>
            <p:custDataLst>
              <p:tags r:id="rId7"/>
            </p:custDataLst>
          </p:nvPr>
        </p:nvSpPr>
        <p:spPr>
          <a:xfrm>
            <a:off x="8774349" y="508507"/>
            <a:ext cx="3417651" cy="523220"/>
          </a:xfrm>
          <a:prstGeom prst="rect">
            <a:avLst/>
          </a:prstGeom>
          <a:noFill/>
        </p:spPr>
        <p:txBody>
          <a:bodyPr wrap="square" rtlCol="0">
            <a:spAutoFit/>
          </a:bodyPr>
          <a:lstStyle/>
          <a:p>
            <a:pPr algn="r"/>
            <a:r>
              <a:rPr lang="pt-BR" altLang="zh-CN" sz="2800" dirty="0">
                <a:solidFill>
                  <a:schemeClr val="accent3"/>
                </a:solidFill>
                <a:latin typeface="思源宋体 CN Bold" panose="02020800000000000000" charset="-122"/>
                <a:ea typeface="思源宋体 CN Bold" panose="02020800000000000000" charset="-122"/>
              </a:rPr>
              <a:t>Algo-r(h)i(y)thms</a:t>
            </a:r>
            <a:endParaRPr lang="en-US" altLang="zh-CN" sz="2800" dirty="0">
              <a:solidFill>
                <a:schemeClr val="accent3"/>
              </a:solidFill>
              <a:latin typeface="思源宋体 CN Bold" panose="02020800000000000000" charset="-122"/>
              <a:ea typeface="思源宋体 CN Bold" panose="02020800000000000000"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rot="5400000">
            <a:off x="7453630" y="3054985"/>
            <a:ext cx="6857365" cy="748030"/>
          </a:xfrm>
          <a:prstGeom prst="rect">
            <a:avLst/>
          </a:prstGeom>
          <a:solidFill>
            <a:srgbClr val="D6B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2"/>
            </p:custDataLst>
          </p:nvPr>
        </p:nvSpPr>
        <p:spPr>
          <a:xfrm>
            <a:off x="3844426" y="2928937"/>
            <a:ext cx="4503148" cy="1000125"/>
          </a:xfrm>
          <a:prstGeom prst="rect">
            <a:avLst/>
          </a:prstGeom>
          <a:noFill/>
        </p:spPr>
        <p:txBody>
          <a:bodyPr wrap="square" rtlCol="0">
            <a:noAutofit/>
          </a:bodyPr>
          <a:lstStyle/>
          <a:p>
            <a:pPr algn="ctr"/>
            <a:r>
              <a:rPr lang="en-US" altLang="zh-CN" sz="6600" dirty="0">
                <a:solidFill>
                  <a:schemeClr val="tx1">
                    <a:lumMod val="75000"/>
                    <a:lumOff val="25000"/>
                  </a:schemeClr>
                </a:solidFill>
                <a:latin typeface="思源宋体 CN Bold" panose="02020800000000000000" charset="-122"/>
                <a:ea typeface="思源宋体 CN Bold" panose="02020800000000000000" charset="-122"/>
              </a:rPr>
              <a:t>Merci</a:t>
            </a:r>
            <a:endParaRPr lang="fr-FR" altLang="zh-CN" sz="6600" dirty="0">
              <a:solidFill>
                <a:schemeClr val="tx1">
                  <a:lumMod val="75000"/>
                  <a:lumOff val="25000"/>
                </a:schemeClr>
              </a:solidFill>
              <a:latin typeface="思源宋体 CN Bold" panose="02020800000000000000" charset="-122"/>
              <a:ea typeface="思源宋体 CN Bold" panose="020208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rot="5400000">
            <a:off x="1206500" y="-213995"/>
            <a:ext cx="4844415" cy="7285990"/>
          </a:xfrm>
          <a:prstGeom prst="rect">
            <a:avLst/>
          </a:prstGeom>
          <a:solidFill>
            <a:srgbClr val="D6B9A4">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2"/>
            </p:custDataLst>
          </p:nvPr>
        </p:nvSpPr>
        <p:spPr>
          <a:xfrm rot="16200000">
            <a:off x="-2049938" y="3298195"/>
            <a:ext cx="4844395" cy="261610"/>
          </a:xfrm>
          <a:prstGeom prst="rect">
            <a:avLst/>
          </a:prstGeom>
          <a:noFill/>
        </p:spPr>
        <p:txBody>
          <a:bodyPr vert="horz" wrap="square" rtlCol="0">
            <a:spAutoFit/>
          </a:bodyPr>
          <a:lstStyle/>
          <a:p>
            <a:pPr algn="dist"/>
            <a:r>
              <a:rPr lang="en-US" altLang="zh-CN" sz="1100">
                <a:solidFill>
                  <a:schemeClr val="tx1">
                    <a:lumMod val="75000"/>
                    <a:lumOff val="25000"/>
                  </a:schemeClr>
                </a:solidFill>
                <a:latin typeface="思源宋体 CN Light" panose="02020400000000000000" charset="-122"/>
                <a:ea typeface="思源宋体 CN Light" panose="02020400000000000000" charset="-122"/>
              </a:rPr>
              <a:t>MY PERSONAL PORTFOLIO OF OIL PANTINGS </a:t>
            </a:r>
          </a:p>
        </p:txBody>
      </p:sp>
      <p:cxnSp>
        <p:nvCxnSpPr>
          <p:cNvPr id="18" name="直接连接符 17"/>
          <p:cNvCxnSpPr/>
          <p:nvPr/>
        </p:nvCxnSpPr>
        <p:spPr>
          <a:xfrm>
            <a:off x="372259" y="0"/>
            <a:ext cx="0" cy="1006802"/>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72259" y="5851198"/>
            <a:ext cx="0" cy="1006802"/>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9948383" y="2016296"/>
            <a:ext cx="1328058" cy="21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3"/>
            </p:custDataLst>
          </p:nvPr>
        </p:nvSpPr>
        <p:spPr>
          <a:xfrm>
            <a:off x="6744420" y="1398707"/>
            <a:ext cx="4119522" cy="923330"/>
          </a:xfrm>
          <a:prstGeom prst="rect">
            <a:avLst/>
          </a:prstGeom>
          <a:noFill/>
        </p:spPr>
        <p:txBody>
          <a:bodyPr wrap="square" rtlCol="0">
            <a:spAutoFit/>
          </a:bodyPr>
          <a:lstStyle/>
          <a:p>
            <a:pPr algn="dist"/>
            <a:r>
              <a:rPr lang="en-US" altLang="zh-CN" sz="5400">
                <a:solidFill>
                  <a:schemeClr val="tx1">
                    <a:lumMod val="75000"/>
                    <a:lumOff val="25000"/>
                  </a:schemeClr>
                </a:solidFill>
                <a:latin typeface="思源宋体 CN Bold" panose="02020800000000000000" charset="-122"/>
                <a:ea typeface="思源宋体 CN Bold" panose="02020800000000000000" charset="-122"/>
              </a:rPr>
              <a:t>CONTENT</a:t>
            </a:r>
          </a:p>
        </p:txBody>
      </p:sp>
      <p:sp>
        <p:nvSpPr>
          <p:cNvPr id="7" name="椭圆 6"/>
          <p:cNvSpPr>
            <a:spLocks noChangeAspect="1"/>
          </p:cNvSpPr>
          <p:nvPr>
            <p:custDataLst>
              <p:tags r:id="rId4"/>
            </p:custDataLst>
          </p:nvPr>
        </p:nvSpPr>
        <p:spPr>
          <a:xfrm>
            <a:off x="7927946" y="2926136"/>
            <a:ext cx="215900" cy="2159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5"/>
            </p:custDataLst>
          </p:nvPr>
        </p:nvSpPr>
        <p:spPr>
          <a:xfrm>
            <a:off x="7894926" y="2898831"/>
            <a:ext cx="662305" cy="461645"/>
          </a:xfrm>
          <a:prstGeom prst="rect">
            <a:avLst/>
          </a:prstGeom>
          <a:noFill/>
        </p:spPr>
        <p:txBody>
          <a:bodyPr wrap="square" rtlCol="0">
            <a:spAutoFit/>
          </a:bodyPr>
          <a:lstStyle/>
          <a:p>
            <a:pPr algn="ctr"/>
            <a:r>
              <a:rPr lang="en-US" altLang="zh-CN" sz="2400">
                <a:solidFill>
                  <a:schemeClr val="tx1">
                    <a:lumMod val="75000"/>
                    <a:lumOff val="25000"/>
                  </a:schemeClr>
                </a:solidFill>
                <a:latin typeface="思源宋体 CN Bold" panose="02020800000000000000" charset="-122"/>
                <a:ea typeface="思源宋体 CN Bold" panose="02020800000000000000" charset="-122"/>
              </a:rPr>
              <a:t>01.</a:t>
            </a:r>
          </a:p>
        </p:txBody>
      </p:sp>
      <p:sp>
        <p:nvSpPr>
          <p:cNvPr id="8" name="文本框 7"/>
          <p:cNvSpPr txBox="1"/>
          <p:nvPr>
            <p:custDataLst>
              <p:tags r:id="rId6"/>
            </p:custDataLst>
          </p:nvPr>
        </p:nvSpPr>
        <p:spPr>
          <a:xfrm>
            <a:off x="8557231" y="2898831"/>
            <a:ext cx="2209800" cy="460375"/>
          </a:xfrm>
          <a:prstGeom prst="rect">
            <a:avLst/>
          </a:prstGeom>
          <a:noFill/>
        </p:spPr>
        <p:txBody>
          <a:bodyPr wrap="square" rtlCol="0">
            <a:spAutoFit/>
          </a:bodyPr>
          <a:lstStyle/>
          <a:p>
            <a:r>
              <a:rPr lang="en-US" altLang="zh-CN" sz="2400">
                <a:solidFill>
                  <a:schemeClr val="tx1">
                    <a:lumMod val="75000"/>
                    <a:lumOff val="25000"/>
                  </a:schemeClr>
                </a:solidFill>
                <a:latin typeface="思源宋体 CN Bold" panose="02020800000000000000" charset="-122"/>
                <a:ea typeface="思源宋体 CN Bold" panose="02020800000000000000" charset="-122"/>
              </a:rPr>
              <a:t>Le Louvre</a:t>
            </a:r>
          </a:p>
        </p:txBody>
      </p:sp>
      <p:sp>
        <p:nvSpPr>
          <p:cNvPr id="14" name="椭圆 13"/>
          <p:cNvSpPr>
            <a:spLocks noChangeAspect="1"/>
          </p:cNvSpPr>
          <p:nvPr>
            <p:custDataLst>
              <p:tags r:id="rId7"/>
            </p:custDataLst>
          </p:nvPr>
        </p:nvSpPr>
        <p:spPr>
          <a:xfrm>
            <a:off x="7927946" y="3825296"/>
            <a:ext cx="215900" cy="2159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custDataLst>
              <p:tags r:id="rId8"/>
            </p:custDataLst>
          </p:nvPr>
        </p:nvSpPr>
        <p:spPr>
          <a:xfrm>
            <a:off x="7894926" y="3797356"/>
            <a:ext cx="662305" cy="461645"/>
          </a:xfrm>
          <a:prstGeom prst="rect">
            <a:avLst/>
          </a:prstGeom>
          <a:noFill/>
        </p:spPr>
        <p:txBody>
          <a:bodyPr wrap="square" rtlCol="0">
            <a:spAutoFit/>
          </a:bodyPr>
          <a:lstStyle/>
          <a:p>
            <a:pPr algn="ctr"/>
            <a:r>
              <a:rPr lang="en-US" altLang="zh-CN" sz="2400">
                <a:solidFill>
                  <a:schemeClr val="tx1">
                    <a:lumMod val="75000"/>
                    <a:lumOff val="25000"/>
                  </a:schemeClr>
                </a:solidFill>
                <a:latin typeface="思源宋体 CN Bold" panose="02020800000000000000" charset="-122"/>
                <a:ea typeface="思源宋体 CN Bold" panose="02020800000000000000" charset="-122"/>
              </a:rPr>
              <a:t>02.</a:t>
            </a:r>
          </a:p>
        </p:txBody>
      </p:sp>
      <p:sp>
        <p:nvSpPr>
          <p:cNvPr id="16" name="文本框 15"/>
          <p:cNvSpPr txBox="1"/>
          <p:nvPr>
            <p:custDataLst>
              <p:tags r:id="rId9"/>
            </p:custDataLst>
          </p:nvPr>
        </p:nvSpPr>
        <p:spPr>
          <a:xfrm>
            <a:off x="8557231" y="3797356"/>
            <a:ext cx="3007995" cy="460375"/>
          </a:xfrm>
          <a:prstGeom prst="rect">
            <a:avLst/>
          </a:prstGeom>
          <a:noFill/>
        </p:spPr>
        <p:txBody>
          <a:bodyPr wrap="square" rtlCol="0">
            <a:spAutoFit/>
          </a:bodyPr>
          <a:lstStyle/>
          <a:p>
            <a:pPr algn="l">
              <a:buClrTx/>
              <a:buSzTx/>
              <a:buFontTx/>
            </a:pPr>
            <a:r>
              <a:rPr lang="zh-CN" altLang="en-US" sz="2400">
                <a:solidFill>
                  <a:schemeClr val="tx1">
                    <a:lumMod val="75000"/>
                    <a:lumOff val="25000"/>
                  </a:schemeClr>
                </a:solidFill>
                <a:latin typeface="思源宋体 CN Bold" panose="02020800000000000000" charset="-122"/>
                <a:ea typeface="思源宋体 CN Bold" panose="02020800000000000000" charset="-122"/>
                <a:sym typeface="+mn-ea"/>
              </a:rPr>
              <a:t>Le Musée d'Orsay</a:t>
            </a:r>
            <a:endParaRPr lang="zh-CN" altLang="en-US" sz="2400">
              <a:solidFill>
                <a:schemeClr val="tx1">
                  <a:lumMod val="75000"/>
                  <a:lumOff val="25000"/>
                </a:schemeClr>
              </a:solidFill>
              <a:latin typeface="思源宋体 CN Bold" panose="02020800000000000000" charset="-122"/>
              <a:ea typeface="思源宋体 CN Bold" panose="02020800000000000000" charset="-122"/>
            </a:endParaRPr>
          </a:p>
        </p:txBody>
      </p:sp>
      <p:sp>
        <p:nvSpPr>
          <p:cNvPr id="19" name="椭圆 18"/>
          <p:cNvSpPr>
            <a:spLocks noChangeAspect="1"/>
          </p:cNvSpPr>
          <p:nvPr>
            <p:custDataLst>
              <p:tags r:id="rId10"/>
            </p:custDataLst>
          </p:nvPr>
        </p:nvSpPr>
        <p:spPr>
          <a:xfrm>
            <a:off x="7927946" y="4723821"/>
            <a:ext cx="215900" cy="2159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11"/>
            </p:custDataLst>
          </p:nvPr>
        </p:nvSpPr>
        <p:spPr>
          <a:xfrm>
            <a:off x="7894926" y="4695881"/>
            <a:ext cx="662305" cy="461645"/>
          </a:xfrm>
          <a:prstGeom prst="rect">
            <a:avLst/>
          </a:prstGeom>
          <a:noFill/>
        </p:spPr>
        <p:txBody>
          <a:bodyPr wrap="square" rtlCol="0">
            <a:spAutoFit/>
          </a:bodyPr>
          <a:lstStyle/>
          <a:p>
            <a:pPr algn="ctr"/>
            <a:r>
              <a:rPr lang="en-US" altLang="zh-CN" sz="2400" dirty="0">
                <a:solidFill>
                  <a:schemeClr val="tx1">
                    <a:lumMod val="75000"/>
                    <a:lumOff val="25000"/>
                  </a:schemeClr>
                </a:solidFill>
                <a:latin typeface="思源宋体 CN Bold" panose="02020800000000000000" charset="-122"/>
                <a:ea typeface="思源宋体 CN Bold" panose="02020800000000000000" charset="-122"/>
              </a:rPr>
              <a:t>03.</a:t>
            </a:r>
          </a:p>
        </p:txBody>
      </p:sp>
      <p:sp>
        <p:nvSpPr>
          <p:cNvPr id="22" name="文本框 21"/>
          <p:cNvSpPr txBox="1"/>
          <p:nvPr>
            <p:custDataLst>
              <p:tags r:id="rId12"/>
            </p:custDataLst>
          </p:nvPr>
        </p:nvSpPr>
        <p:spPr>
          <a:xfrm>
            <a:off x="8557230" y="4721830"/>
            <a:ext cx="3405654" cy="461665"/>
          </a:xfrm>
          <a:prstGeom prst="rect">
            <a:avLst/>
          </a:prstGeom>
          <a:noFill/>
        </p:spPr>
        <p:txBody>
          <a:bodyPr wrap="square" rtlCol="0">
            <a:spAutoFit/>
          </a:bodyPr>
          <a:lstStyle/>
          <a:p>
            <a:r>
              <a:rPr lang="en-US" altLang="zh-CN" sz="2400" dirty="0">
                <a:solidFill>
                  <a:schemeClr val="tx1">
                    <a:lumMod val="75000"/>
                    <a:lumOff val="25000"/>
                  </a:schemeClr>
                </a:solidFill>
                <a:latin typeface="思源宋体 CN Bold" panose="02020800000000000000" charset="-122"/>
                <a:ea typeface="思源宋体 CN Bold" panose="02020800000000000000" charset="-122"/>
              </a:rPr>
              <a:t>Le Centre Pompidou</a:t>
            </a:r>
          </a:p>
        </p:txBody>
      </p:sp>
      <p:sp>
        <p:nvSpPr>
          <p:cNvPr id="27" name="矩形 26"/>
          <p:cNvSpPr>
            <a:spLocks noChangeAspect="1"/>
          </p:cNvSpPr>
          <p:nvPr/>
        </p:nvSpPr>
        <p:spPr>
          <a:xfrm>
            <a:off x="11412130" y="6357308"/>
            <a:ext cx="306191" cy="3061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a:spLocks noChangeAspect="1"/>
          </p:cNvSpPr>
          <p:nvPr/>
        </p:nvSpPr>
        <p:spPr>
          <a:xfrm>
            <a:off x="11786314" y="6192246"/>
            <a:ext cx="176570" cy="1765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birmingham-museums-trust-EdhYnPM_dbI-unsplash"/>
          <p:cNvPicPr/>
          <p:nvPr/>
        </p:nvPicPr>
        <p:blipFill>
          <a:blip r:embed="rId18"/>
          <a:stretch>
            <a:fillRect/>
          </a:stretch>
        </p:blipFill>
        <p:spPr>
          <a:xfrm>
            <a:off x="954407" y="1399540"/>
            <a:ext cx="3056255" cy="4058920"/>
          </a:xfrm>
          <a:prstGeom prst="rect">
            <a:avLst/>
          </a:prstGeom>
        </p:spPr>
      </p:pic>
      <p:pic>
        <p:nvPicPr>
          <p:cNvPr id="30" name="图片 29" descr="birmingham-museums-trust-HICEsSm6dM0-unsplash"/>
          <p:cNvPicPr/>
          <p:nvPr>
            <p:custDataLst>
              <p:tags r:id="rId13"/>
            </p:custDataLst>
          </p:nvPr>
        </p:nvPicPr>
        <p:blipFill>
          <a:blip r:embed="rId19"/>
          <a:stretch>
            <a:fillRect/>
          </a:stretch>
        </p:blipFill>
        <p:spPr>
          <a:xfrm>
            <a:off x="4201887" y="3216545"/>
            <a:ext cx="2703158" cy="2241915"/>
          </a:xfrm>
          <a:prstGeom prst="rect">
            <a:avLst/>
          </a:prstGeom>
        </p:spPr>
      </p:pic>
      <p:pic>
        <p:nvPicPr>
          <p:cNvPr id="31" name="图片 30" descr="europeana-Ce99fIKi4bc-unsplash"/>
          <p:cNvPicPr/>
          <p:nvPr/>
        </p:nvPicPr>
        <p:blipFill>
          <a:blip r:embed="rId20"/>
          <a:stretch>
            <a:fillRect/>
          </a:stretch>
        </p:blipFill>
        <p:spPr>
          <a:xfrm>
            <a:off x="4201795" y="1565910"/>
            <a:ext cx="2255520" cy="1519555"/>
          </a:xfrm>
          <a:prstGeom prst="rect">
            <a:avLst/>
          </a:prstGeom>
        </p:spPr>
      </p:pic>
      <p:sp>
        <p:nvSpPr>
          <p:cNvPr id="23" name="椭圆 18">
            <a:extLst>
              <a:ext uri="{FF2B5EF4-FFF2-40B4-BE49-F238E27FC236}">
                <a16:creationId xmlns:a16="http://schemas.microsoft.com/office/drawing/2014/main" id="{F5310B2B-81BC-4055-B481-FEF2692E3C71}"/>
              </a:ext>
            </a:extLst>
          </p:cNvPr>
          <p:cNvSpPr>
            <a:spLocks noChangeAspect="1"/>
          </p:cNvSpPr>
          <p:nvPr>
            <p:custDataLst>
              <p:tags r:id="rId14"/>
            </p:custDataLst>
          </p:nvPr>
        </p:nvSpPr>
        <p:spPr>
          <a:xfrm>
            <a:off x="7927946" y="5594406"/>
            <a:ext cx="215900" cy="2159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0">
            <a:extLst>
              <a:ext uri="{FF2B5EF4-FFF2-40B4-BE49-F238E27FC236}">
                <a16:creationId xmlns:a16="http://schemas.microsoft.com/office/drawing/2014/main" id="{D920D905-ADBD-47E2-B886-2C8936EE4437}"/>
              </a:ext>
            </a:extLst>
          </p:cNvPr>
          <p:cNvSpPr txBox="1"/>
          <p:nvPr>
            <p:custDataLst>
              <p:tags r:id="rId15"/>
            </p:custDataLst>
          </p:nvPr>
        </p:nvSpPr>
        <p:spPr>
          <a:xfrm>
            <a:off x="7894925" y="5620375"/>
            <a:ext cx="662305" cy="461645"/>
          </a:xfrm>
          <a:prstGeom prst="rect">
            <a:avLst/>
          </a:prstGeom>
          <a:noFill/>
        </p:spPr>
        <p:txBody>
          <a:bodyPr wrap="square" rtlCol="0">
            <a:spAutoFit/>
          </a:bodyPr>
          <a:lstStyle/>
          <a:p>
            <a:pPr algn="ctr"/>
            <a:r>
              <a:rPr lang="en-US" altLang="zh-CN" sz="2400" dirty="0">
                <a:solidFill>
                  <a:schemeClr val="tx1">
                    <a:lumMod val="75000"/>
                    <a:lumOff val="25000"/>
                  </a:schemeClr>
                </a:solidFill>
                <a:latin typeface="思源宋体 CN Bold" panose="02020800000000000000" charset="-122"/>
                <a:ea typeface="思源宋体 CN Bold" panose="02020800000000000000" charset="-122"/>
              </a:rPr>
              <a:t>04.</a:t>
            </a:r>
          </a:p>
        </p:txBody>
      </p:sp>
      <p:sp>
        <p:nvSpPr>
          <p:cNvPr id="25" name="文本框 21">
            <a:extLst>
              <a:ext uri="{FF2B5EF4-FFF2-40B4-BE49-F238E27FC236}">
                <a16:creationId xmlns:a16="http://schemas.microsoft.com/office/drawing/2014/main" id="{DFB330FA-7901-46FE-BDDF-F2F24D494887}"/>
              </a:ext>
            </a:extLst>
          </p:cNvPr>
          <p:cNvSpPr txBox="1"/>
          <p:nvPr>
            <p:custDataLst>
              <p:tags r:id="rId16"/>
            </p:custDataLst>
          </p:nvPr>
        </p:nvSpPr>
        <p:spPr>
          <a:xfrm>
            <a:off x="8557230" y="5616520"/>
            <a:ext cx="3405654" cy="461665"/>
          </a:xfrm>
          <a:prstGeom prst="rect">
            <a:avLst/>
          </a:prstGeom>
          <a:noFill/>
        </p:spPr>
        <p:txBody>
          <a:bodyPr wrap="square" rtlCol="0">
            <a:spAutoFit/>
          </a:bodyPr>
          <a:lstStyle/>
          <a:p>
            <a:r>
              <a:rPr lang="en-US" altLang="zh-CN" sz="2400" dirty="0">
                <a:solidFill>
                  <a:schemeClr val="tx1">
                    <a:lumMod val="75000"/>
                    <a:lumOff val="25000"/>
                  </a:schemeClr>
                </a:solidFill>
                <a:latin typeface="思源宋体 CN Bold" panose="02020800000000000000" charset="-122"/>
                <a:ea typeface="思源宋体 CN Bold" panose="02020800000000000000" charset="-122"/>
              </a:rPr>
              <a:t>Palais de Tokyo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rot="5400000">
            <a:off x="-2141460" y="3173185"/>
            <a:ext cx="4794548" cy="511629"/>
          </a:xfrm>
          <a:prstGeom prst="rect">
            <a:avLst/>
          </a:prstGeom>
          <a:solidFill>
            <a:srgbClr val="D6B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a:spLocks noChangeAspect="1"/>
          </p:cNvSpPr>
          <p:nvPr/>
        </p:nvSpPr>
        <p:spPr>
          <a:xfrm>
            <a:off x="11134927" y="640866"/>
            <a:ext cx="306191" cy="3061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a:spLocks noChangeAspect="1"/>
          </p:cNvSpPr>
          <p:nvPr/>
        </p:nvSpPr>
        <p:spPr>
          <a:xfrm>
            <a:off x="11509111" y="475804"/>
            <a:ext cx="176570" cy="1765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6785158" y="946501"/>
            <a:ext cx="4174537" cy="645160"/>
          </a:xfrm>
          <a:prstGeom prst="rect">
            <a:avLst/>
          </a:prstGeom>
          <a:noFill/>
        </p:spPr>
        <p:txBody>
          <a:bodyPr wrap="square" rtlCol="0">
            <a:spAutoFit/>
          </a:bodyPr>
          <a:lstStyle/>
          <a:p>
            <a:r>
              <a:rPr lang="en-US" altLang="zh-CN" sz="3600" b="1">
                <a:solidFill>
                  <a:schemeClr val="accent3"/>
                </a:solidFill>
                <a:latin typeface="Segoe Script" panose="030B0504020000000003" charset="0"/>
                <a:ea typeface="思源宋体 CN Heavy" panose="02020900000000000000" charset="-122"/>
                <a:cs typeface="Segoe Script" panose="030B0504020000000003" charset="0"/>
              </a:rPr>
              <a:t>LE LOUVRE</a:t>
            </a:r>
          </a:p>
        </p:txBody>
      </p:sp>
      <p:sp>
        <p:nvSpPr>
          <p:cNvPr id="23" name="文本框 22"/>
          <p:cNvSpPr txBox="1"/>
          <p:nvPr>
            <p:custDataLst>
              <p:tags r:id="rId2"/>
            </p:custDataLst>
          </p:nvPr>
        </p:nvSpPr>
        <p:spPr>
          <a:xfrm>
            <a:off x="6636385" y="2086610"/>
            <a:ext cx="5041900" cy="3784600"/>
          </a:xfrm>
          <a:prstGeom prst="rect">
            <a:avLst/>
          </a:prstGeom>
          <a:noFill/>
        </p:spPr>
        <p:txBody>
          <a:bodyPr wrap="square" rtlCol="0">
            <a:spAutoFit/>
          </a:bodyPr>
          <a:lstStyle/>
          <a:p>
            <a:pPr>
              <a:lnSpc>
                <a:spcPct val="150000"/>
              </a:lnSpc>
            </a:pPr>
            <a:r>
              <a:rPr lang="fr-FR" altLang="zh-CN" sz="1600" dirty="0">
                <a:solidFill>
                  <a:schemeClr val="tx1">
                    <a:lumMod val="75000"/>
                    <a:lumOff val="25000"/>
                  </a:schemeClr>
                </a:solidFill>
                <a:latin typeface="微软雅黑" panose="020B0503020204020204" charset="-122"/>
                <a:ea typeface="微软雅黑" panose="020B0503020204020204" charset="-122"/>
              </a:rPr>
              <a:t>Paris est la capitale mondiale de l’art, et le Louvre en est le joyau. En tant que l’un des plus grands musées du monde, le Louvre abrite des trésors artistiques provenant des quatre coins du globe. De l’Antiquité aux chefs-d’œuvre de la Renaissance jusqu’aux créations du XIXe siècle, ses collections reflètent l’importance de Paris en tant que centre culturel et artistique.</a:t>
            </a:r>
          </a:p>
          <a:p>
            <a:pPr>
              <a:lnSpc>
                <a:spcPct val="150000"/>
              </a:lnSpc>
            </a:pPr>
            <a:endParaRPr lang="fr-FR"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endParaRPr lang="fr-FR"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2" name="图片 1" descr="C:/Users/Administrator/Desktop/屏幕截图 2024-11-29 183810.png屏幕截图 2024-11-29 183810"/>
          <p:cNvPicPr/>
          <p:nvPr/>
        </p:nvPicPr>
        <p:blipFill>
          <a:blip r:embed="rId4"/>
          <a:srcRect l="10016" r="10016"/>
          <a:stretch>
            <a:fillRect/>
          </a:stretch>
        </p:blipFill>
        <p:spPr>
          <a:xfrm>
            <a:off x="683082" y="1031726"/>
            <a:ext cx="5782085" cy="47945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spect="1"/>
          </p:cNvSpPr>
          <p:nvPr>
            <p:custDataLst>
              <p:tags r:id="rId1"/>
            </p:custDataLst>
          </p:nvPr>
        </p:nvSpPr>
        <p:spPr>
          <a:xfrm rot="5400000">
            <a:off x="1143635" y="714375"/>
            <a:ext cx="1169035" cy="1169035"/>
          </a:xfrm>
          <a:prstGeom prst="rect">
            <a:avLst/>
          </a:prstGeom>
          <a:solidFill>
            <a:srgbClr val="D6B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C:/Users/Administrator/Desktop/蒙娜丽莎.png蒙娜丽莎"/>
          <p:cNvPicPr>
            <a:picLocks noChangeAspect="1"/>
          </p:cNvPicPr>
          <p:nvPr/>
        </p:nvPicPr>
        <p:blipFill>
          <a:blip r:embed="rId10"/>
          <a:srcRect l="1853" r="1853"/>
          <a:stretch>
            <a:fillRect/>
          </a:stretch>
        </p:blipFill>
        <p:spPr>
          <a:xfrm>
            <a:off x="1664970" y="1268730"/>
            <a:ext cx="3143250" cy="4643755"/>
          </a:xfrm>
          <a:prstGeom prst="rect">
            <a:avLst/>
          </a:prstGeom>
        </p:spPr>
      </p:pic>
      <p:sp>
        <p:nvSpPr>
          <p:cNvPr id="5" name="矩形 4"/>
          <p:cNvSpPr/>
          <p:nvPr>
            <p:custDataLst>
              <p:tags r:id="rId2"/>
            </p:custDataLst>
          </p:nvPr>
        </p:nvSpPr>
        <p:spPr>
          <a:xfrm rot="5400000">
            <a:off x="7532370" y="2656205"/>
            <a:ext cx="438785" cy="600583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3"/>
            </p:custDataLst>
          </p:nvPr>
        </p:nvSpPr>
        <p:spPr>
          <a:xfrm>
            <a:off x="5158105" y="1235075"/>
            <a:ext cx="5299075" cy="583565"/>
          </a:xfrm>
          <a:prstGeom prst="rect">
            <a:avLst/>
          </a:prstGeom>
          <a:noFill/>
        </p:spPr>
        <p:txBody>
          <a:bodyPr wrap="square" rtlCol="0">
            <a:spAutoFit/>
          </a:bodyPr>
          <a:lstStyle/>
          <a:p>
            <a:r>
              <a:rPr lang="en-US" altLang="zh-CN" sz="3200">
                <a:solidFill>
                  <a:schemeClr val="accent2">
                    <a:lumMod val="75000"/>
                  </a:schemeClr>
                </a:solidFill>
                <a:latin typeface="微软雅黑" panose="020B0503020204020204" charset="-122"/>
                <a:ea typeface="微软雅黑" panose="020B0503020204020204" charset="-122"/>
              </a:rPr>
              <a:t>La Joconde (Mona Lisa)</a:t>
            </a:r>
          </a:p>
        </p:txBody>
      </p:sp>
      <p:sp>
        <p:nvSpPr>
          <p:cNvPr id="23" name="文本框 22"/>
          <p:cNvSpPr txBox="1"/>
          <p:nvPr>
            <p:custDataLst>
              <p:tags r:id="rId4"/>
            </p:custDataLst>
          </p:nvPr>
        </p:nvSpPr>
        <p:spPr>
          <a:xfrm>
            <a:off x="5192395" y="2197100"/>
            <a:ext cx="6378860" cy="2264851"/>
          </a:xfrm>
          <a:prstGeom prst="rect">
            <a:avLst/>
          </a:prstGeom>
          <a:noFill/>
        </p:spPr>
        <p:txBody>
          <a:bodyPr wrap="square" rtlCol="0">
            <a:spAutoFit/>
          </a:bodyPr>
          <a:lstStyle/>
          <a:p>
            <a:pPr algn="just">
              <a:lnSpc>
                <a:spcPct val="150000"/>
              </a:lnSpc>
            </a:pPr>
            <a:r>
              <a:rPr lang="fr-FR" altLang="zh-CN" sz="1600" dirty="0">
                <a:solidFill>
                  <a:schemeClr val="tx1">
                    <a:lumMod val="75000"/>
                    <a:lumOff val="25000"/>
                  </a:schemeClr>
                </a:solidFill>
                <a:latin typeface="微软雅黑" panose="020B0503020204020204" charset="-122"/>
                <a:ea typeface="微软雅黑" panose="020B0503020204020204" charset="-122"/>
              </a:rPr>
              <a:t>Chef-d’œuvre de la Renaissance, La Joconde est célèbre pour son sourire énigmatique et le jeu subtil de lumière et d’ombre qui donne vie à son personnage. Réalisée par Léonard de Vinci, cette peinture reflète la quête de compréhension de la nature et de l’humanité propre à la Renaissance. Elle illustre également le rôle central de Paris dans le monde de l’art.</a:t>
            </a:r>
          </a:p>
        </p:txBody>
      </p:sp>
      <p:cxnSp>
        <p:nvCxnSpPr>
          <p:cNvPr id="7" name="直接连接符 6"/>
          <p:cNvCxnSpPr/>
          <p:nvPr/>
        </p:nvCxnSpPr>
        <p:spPr>
          <a:xfrm>
            <a:off x="5267325" y="1818640"/>
            <a:ext cx="528955" cy="0"/>
          </a:xfrm>
          <a:prstGeom prst="line">
            <a:avLst/>
          </a:prstGeom>
          <a:ln w="508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5"/>
            </p:custDataLst>
          </p:nvPr>
        </p:nvSpPr>
        <p:spPr>
          <a:xfrm rot="16200000">
            <a:off x="10412730" y="3298825"/>
            <a:ext cx="3037840" cy="260350"/>
          </a:xfrm>
          <a:prstGeom prst="rect">
            <a:avLst/>
          </a:prstGeom>
          <a:noFill/>
        </p:spPr>
        <p:txBody>
          <a:bodyPr vert="horz" wrap="square" rtlCol="0">
            <a:spAutoFit/>
          </a:bodyPr>
          <a:lstStyle/>
          <a:p>
            <a:pPr algn="dist"/>
            <a:r>
              <a:rPr lang="en-US" altLang="zh-CN" sz="1100">
                <a:solidFill>
                  <a:schemeClr val="tx1">
                    <a:lumMod val="75000"/>
                    <a:lumOff val="25000"/>
                  </a:schemeClr>
                </a:solidFill>
                <a:latin typeface="思源宋体 CN Light" panose="02020400000000000000" charset="-122"/>
                <a:ea typeface="思源宋体 CN Light" panose="02020400000000000000" charset="-122"/>
              </a:rPr>
              <a:t>  OIL PANTINGS </a:t>
            </a:r>
          </a:p>
        </p:txBody>
      </p:sp>
      <p:cxnSp>
        <p:nvCxnSpPr>
          <p:cNvPr id="18" name="直接连接符 17"/>
          <p:cNvCxnSpPr/>
          <p:nvPr>
            <p:custDataLst>
              <p:tags r:id="rId6"/>
            </p:custDataLst>
          </p:nvPr>
        </p:nvCxnSpPr>
        <p:spPr>
          <a:xfrm>
            <a:off x="11931164" y="-635"/>
            <a:ext cx="0" cy="1829435"/>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6" idx="1"/>
          </p:cNvCxnSpPr>
          <p:nvPr>
            <p:custDataLst>
              <p:tags r:id="rId7"/>
            </p:custDataLst>
          </p:nvPr>
        </p:nvCxnSpPr>
        <p:spPr>
          <a:xfrm flipH="1">
            <a:off x="11931164" y="4948228"/>
            <a:ext cx="635" cy="1909445"/>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矩形 16"/>
          <p:cNvSpPr>
            <a:spLocks noChangeAspect="1"/>
          </p:cNvSpPr>
          <p:nvPr>
            <p:custDataLst>
              <p:tags r:id="rId8"/>
            </p:custDataLst>
          </p:nvPr>
        </p:nvSpPr>
        <p:spPr>
          <a:xfrm rot="5400000">
            <a:off x="10808970" y="63500"/>
            <a:ext cx="444500" cy="318770"/>
          </a:xfrm>
          <a:prstGeom prst="rect">
            <a:avLst/>
          </a:prstGeom>
          <a:solidFill>
            <a:srgbClr val="D6B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strator/Desktop/雕塑.png雕塑"/>
          <p:cNvPicPr/>
          <p:nvPr/>
        </p:nvPicPr>
        <p:blipFill>
          <a:blip r:embed="rId14"/>
          <a:srcRect l="10717" r="10717"/>
          <a:stretch>
            <a:fillRect/>
          </a:stretch>
        </p:blipFill>
        <p:spPr>
          <a:xfrm>
            <a:off x="2947670" y="1128395"/>
            <a:ext cx="2767965" cy="4602480"/>
          </a:xfrm>
          <a:prstGeom prst="rect">
            <a:avLst/>
          </a:prstGeom>
        </p:spPr>
      </p:pic>
      <p:cxnSp>
        <p:nvCxnSpPr>
          <p:cNvPr id="6" name="直接连接符 5"/>
          <p:cNvCxnSpPr/>
          <p:nvPr>
            <p:custDataLst>
              <p:tags r:id="rId1"/>
            </p:custDataLst>
          </p:nvPr>
        </p:nvCxnSpPr>
        <p:spPr>
          <a:xfrm flipH="1">
            <a:off x="5931366" y="1453833"/>
            <a:ext cx="6260465"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矩形 37"/>
          <p:cNvSpPr/>
          <p:nvPr>
            <p:custDataLst>
              <p:tags r:id="rId2"/>
            </p:custDataLst>
          </p:nvPr>
        </p:nvSpPr>
        <p:spPr>
          <a:xfrm rot="5400000">
            <a:off x="-402590" y="2595880"/>
            <a:ext cx="4602480" cy="16675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custDataLst>
              <p:tags r:id="rId3"/>
            </p:custDataLst>
          </p:nvPr>
        </p:nvCxnSpPr>
        <p:spPr>
          <a:xfrm>
            <a:off x="1522730" y="1972945"/>
            <a:ext cx="488950" cy="0"/>
          </a:xfrm>
          <a:prstGeom prst="line">
            <a:avLst/>
          </a:prstGeom>
          <a:ln w="3810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4"/>
            </p:custDataLst>
          </p:nvPr>
        </p:nvSpPr>
        <p:spPr>
          <a:xfrm>
            <a:off x="1117600" y="2214245"/>
            <a:ext cx="1614170" cy="1374140"/>
          </a:xfrm>
          <a:prstGeom prst="rect">
            <a:avLst/>
          </a:prstGeom>
          <a:noFill/>
        </p:spPr>
        <p:txBody>
          <a:bodyPr wrap="square" rtlCol="0">
            <a:noAutofit/>
          </a:bodyPr>
          <a:lstStyle/>
          <a:p>
            <a:pPr algn="just">
              <a:lnSpc>
                <a:spcPct val="150000"/>
              </a:lnSpc>
            </a:pPr>
            <a:r>
              <a:rPr lang="en-US" altLang="zh-CN" sz="1600" b="1">
                <a:solidFill>
                  <a:schemeClr val="bg1"/>
                </a:solidFill>
                <a:latin typeface="微软雅黑" panose="020B0503020204020204" charset="-122"/>
                <a:ea typeface="微软雅黑" panose="020B0503020204020204" charset="-122"/>
              </a:rPr>
              <a:t>La Victoire de Samothrace</a:t>
            </a:r>
          </a:p>
        </p:txBody>
      </p:sp>
      <p:sp>
        <p:nvSpPr>
          <p:cNvPr id="16" name="文本框 15"/>
          <p:cNvSpPr txBox="1"/>
          <p:nvPr>
            <p:custDataLst>
              <p:tags r:id="rId5"/>
            </p:custDataLst>
          </p:nvPr>
        </p:nvSpPr>
        <p:spPr>
          <a:xfrm rot="16200000">
            <a:off x="-1276350" y="3298825"/>
            <a:ext cx="3037840" cy="260350"/>
          </a:xfrm>
          <a:prstGeom prst="rect">
            <a:avLst/>
          </a:prstGeom>
          <a:noFill/>
        </p:spPr>
        <p:txBody>
          <a:bodyPr vert="horz" wrap="square" rtlCol="0">
            <a:spAutoFit/>
          </a:bodyPr>
          <a:lstStyle/>
          <a:p>
            <a:pPr algn="dist"/>
            <a:r>
              <a:rPr lang="en-US" altLang="zh-CN" sz="1100">
                <a:solidFill>
                  <a:schemeClr val="tx1">
                    <a:lumMod val="75000"/>
                    <a:lumOff val="25000"/>
                  </a:schemeClr>
                </a:solidFill>
                <a:latin typeface="思源宋体 CN Light" panose="02020400000000000000" charset="-122"/>
                <a:ea typeface="思源宋体 CN Light" panose="02020400000000000000" charset="-122"/>
              </a:rPr>
              <a:t>  OIL PANTINGS </a:t>
            </a:r>
          </a:p>
        </p:txBody>
      </p:sp>
      <p:cxnSp>
        <p:nvCxnSpPr>
          <p:cNvPr id="18" name="直接连接符 17"/>
          <p:cNvCxnSpPr/>
          <p:nvPr>
            <p:custDataLst>
              <p:tags r:id="rId6"/>
            </p:custDataLst>
          </p:nvPr>
        </p:nvCxnSpPr>
        <p:spPr>
          <a:xfrm>
            <a:off x="242084" y="-635"/>
            <a:ext cx="0" cy="1829435"/>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6" idx="1"/>
          </p:cNvCxnSpPr>
          <p:nvPr>
            <p:custDataLst>
              <p:tags r:id="rId7"/>
            </p:custDataLst>
          </p:nvPr>
        </p:nvCxnSpPr>
        <p:spPr>
          <a:xfrm flipH="1">
            <a:off x="242084" y="4948228"/>
            <a:ext cx="635" cy="1909445"/>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8"/>
            </p:custDataLst>
          </p:nvPr>
        </p:nvCxnSpPr>
        <p:spPr>
          <a:xfrm>
            <a:off x="6444615" y="5262245"/>
            <a:ext cx="528955" cy="0"/>
          </a:xfrm>
          <a:prstGeom prst="line">
            <a:avLst/>
          </a:prstGeom>
          <a:ln w="508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9"/>
            </p:custDataLst>
          </p:nvPr>
        </p:nvSpPr>
        <p:spPr>
          <a:xfrm>
            <a:off x="9622790" y="993775"/>
            <a:ext cx="2569210" cy="460375"/>
          </a:xfrm>
          <a:prstGeom prst="rect">
            <a:avLst/>
          </a:prstGeom>
          <a:noFill/>
        </p:spPr>
        <p:txBody>
          <a:bodyPr wrap="square" rtlCol="0">
            <a:spAutoFit/>
          </a:bodyPr>
          <a:lstStyle/>
          <a:p>
            <a:pPr algn="dist"/>
            <a:r>
              <a:rPr lang="en-US" altLang="zh-CN" sz="2400">
                <a:solidFill>
                  <a:schemeClr val="tx1">
                    <a:lumMod val="75000"/>
                    <a:lumOff val="25000"/>
                  </a:schemeClr>
                </a:solidFill>
                <a:latin typeface="思源宋体 CN Bold" panose="02020800000000000000" charset="-122"/>
                <a:ea typeface="思源宋体 CN Bold" panose="02020800000000000000" charset="-122"/>
              </a:rPr>
              <a:t>SCULPTURE</a:t>
            </a:r>
          </a:p>
        </p:txBody>
      </p:sp>
      <p:sp>
        <p:nvSpPr>
          <p:cNvPr id="19" name="矩形 18"/>
          <p:cNvSpPr>
            <a:spLocks noChangeAspect="1"/>
          </p:cNvSpPr>
          <p:nvPr>
            <p:custDataLst>
              <p:tags r:id="rId10"/>
            </p:custDataLst>
          </p:nvPr>
        </p:nvSpPr>
        <p:spPr>
          <a:xfrm>
            <a:off x="6444817" y="1717826"/>
            <a:ext cx="306191" cy="3061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11"/>
            </p:custDataLst>
          </p:nvPr>
        </p:nvSpPr>
        <p:spPr>
          <a:xfrm>
            <a:off x="6550659" y="1847215"/>
            <a:ext cx="5276215" cy="3003515"/>
          </a:xfrm>
          <a:prstGeom prst="rect">
            <a:avLst/>
          </a:prstGeom>
          <a:noFill/>
        </p:spPr>
        <p:txBody>
          <a:bodyPr wrap="square" rtlCol="0">
            <a:spAutoFit/>
          </a:bodyPr>
          <a:lstStyle/>
          <a:p>
            <a:pPr algn="just">
              <a:lnSpc>
                <a:spcPct val="150000"/>
              </a:lnSpc>
            </a:pPr>
            <a:r>
              <a:rPr lang="fr-FR" altLang="zh-CN" sz="1600">
                <a:solidFill>
                  <a:schemeClr val="tx1">
                    <a:lumMod val="75000"/>
                    <a:lumOff val="25000"/>
                  </a:schemeClr>
                </a:solidFill>
                <a:latin typeface="微软雅黑" panose="020B0503020204020204" charset="-122"/>
                <a:ea typeface="微软雅黑" panose="020B0503020204020204" charset="-122"/>
              </a:rPr>
              <a:t>Cette sculpture grecque antique incarne une harmonie parfaite entre force et beauté. La déesse de la victoire, Niké, se tient fièrement, ailes déployées, avec une incroyable sensation de mouvement et de vitalité. Elle illustre l’idéal grec de l’union entre le divin et l’humain, tout en résonnant avec l’esprit de liberté et d’excellence qui caractérise Paris.</a:t>
            </a:r>
            <a:endParaRPr lang="fr-FR" altLang="zh-CN" sz="1600" dirty="0">
              <a:solidFill>
                <a:schemeClr val="tx1">
                  <a:lumMod val="75000"/>
                  <a:lumOff val="25000"/>
                </a:schemeClr>
              </a:solidFill>
              <a:latin typeface="微软雅黑" panose="020B0503020204020204" charset="-122"/>
              <a:ea typeface="微软雅黑" panose="020B0503020204020204" charset="-122"/>
            </a:endParaRPr>
          </a:p>
        </p:txBody>
      </p:sp>
      <p:sp>
        <p:nvSpPr>
          <p:cNvPr id="17" name="矩形 16"/>
          <p:cNvSpPr>
            <a:spLocks noChangeAspect="1"/>
          </p:cNvSpPr>
          <p:nvPr>
            <p:custDataLst>
              <p:tags r:id="rId12"/>
            </p:custDataLst>
          </p:nvPr>
        </p:nvSpPr>
        <p:spPr>
          <a:xfrm rot="5400000">
            <a:off x="11445240" y="62865"/>
            <a:ext cx="444500" cy="318770"/>
          </a:xfrm>
          <a:prstGeom prst="rect">
            <a:avLst/>
          </a:prstGeom>
          <a:solidFill>
            <a:srgbClr val="D6B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554990"/>
            <a:ext cx="1555115" cy="263525"/>
          </a:xfrm>
          <a:prstGeom prst="rect">
            <a:avLst/>
          </a:prstGeom>
          <a:solidFill>
            <a:srgbClr val="D6B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custDataLst>
              <p:tags r:id="rId2"/>
            </p:custDataLst>
          </p:nvPr>
        </p:nvSpPr>
        <p:spPr>
          <a:xfrm>
            <a:off x="248285" y="1102360"/>
            <a:ext cx="5368290" cy="768350"/>
          </a:xfrm>
          <a:prstGeom prst="rect">
            <a:avLst/>
          </a:prstGeom>
          <a:noFill/>
        </p:spPr>
        <p:txBody>
          <a:bodyPr wrap="square" rtlCol="0">
            <a:spAutoFit/>
          </a:bodyPr>
          <a:lstStyle/>
          <a:p>
            <a:pPr algn="l"/>
            <a:r>
              <a:rPr lang="en-US" altLang="zh-CN" sz="4400" b="1" dirty="0">
                <a:solidFill>
                  <a:schemeClr val="accent3"/>
                </a:solidFill>
                <a:latin typeface="Segoe Script" panose="030B0504020000000003" charset="0"/>
                <a:ea typeface="微软雅黑" panose="020B0503020204020204" charset="-122"/>
                <a:cs typeface="Segoe Script" panose="030B0504020000000003" charset="0"/>
              </a:rPr>
              <a:t>Le </a:t>
            </a:r>
            <a:r>
              <a:rPr lang="en-US" altLang="zh-CN" sz="4400" b="1" dirty="0" err="1">
                <a:solidFill>
                  <a:schemeClr val="accent3"/>
                </a:solidFill>
                <a:latin typeface="Segoe Script" panose="030B0504020000000003" charset="0"/>
                <a:ea typeface="微软雅黑" panose="020B0503020204020204" charset="-122"/>
                <a:cs typeface="Segoe Script" panose="030B0504020000000003" charset="0"/>
              </a:rPr>
              <a:t>Mus</a:t>
            </a:r>
            <a:r>
              <a:rPr lang="en-US" altLang="en-US" sz="4400" b="1" dirty="0" err="1">
                <a:solidFill>
                  <a:schemeClr val="accent3"/>
                </a:solidFill>
                <a:latin typeface="Segoe Script" panose="030B0504020000000003" charset="0"/>
                <a:ea typeface="微软雅黑" panose="020B0503020204020204" charset="-122"/>
                <a:cs typeface="Segoe Script" panose="030B0504020000000003" charset="0"/>
              </a:rPr>
              <a:t>é</a:t>
            </a:r>
            <a:r>
              <a:rPr lang="en-US" altLang="zh-CN" sz="4400" b="1" dirty="0" err="1">
                <a:solidFill>
                  <a:schemeClr val="accent3"/>
                </a:solidFill>
                <a:latin typeface="Segoe Script" panose="030B0504020000000003" charset="0"/>
                <a:ea typeface="微软雅黑" panose="020B0503020204020204" charset="-122"/>
                <a:cs typeface="Segoe Script" panose="030B0504020000000003" charset="0"/>
              </a:rPr>
              <a:t>e</a:t>
            </a:r>
            <a:r>
              <a:rPr lang="en-US" altLang="zh-CN" sz="4400" b="1" dirty="0">
                <a:solidFill>
                  <a:schemeClr val="accent3"/>
                </a:solidFill>
                <a:latin typeface="Segoe Script" panose="030B0504020000000003" charset="0"/>
                <a:ea typeface="微软雅黑" panose="020B0503020204020204" charset="-122"/>
                <a:cs typeface="Segoe Script" panose="030B0504020000000003" charset="0"/>
              </a:rPr>
              <a:t> d'Orsay</a:t>
            </a:r>
          </a:p>
        </p:txBody>
      </p:sp>
      <p:cxnSp>
        <p:nvCxnSpPr>
          <p:cNvPr id="18" name="直接连接符 17"/>
          <p:cNvCxnSpPr/>
          <p:nvPr>
            <p:custDataLst>
              <p:tags r:id="rId3"/>
            </p:custDataLst>
          </p:nvPr>
        </p:nvCxnSpPr>
        <p:spPr>
          <a:xfrm>
            <a:off x="5386854" y="2318385"/>
            <a:ext cx="0" cy="3347085"/>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4"/>
            </p:custDataLst>
          </p:nvPr>
        </p:nvSpPr>
        <p:spPr>
          <a:xfrm>
            <a:off x="5776594" y="2451735"/>
            <a:ext cx="5732501" cy="2634183"/>
          </a:xfrm>
          <a:prstGeom prst="rect">
            <a:avLst/>
          </a:prstGeom>
          <a:noFill/>
        </p:spPr>
        <p:txBody>
          <a:bodyPr wrap="square" rtlCol="0">
            <a:spAutoFit/>
          </a:bodyPr>
          <a:lstStyle/>
          <a:p>
            <a:pPr algn="just">
              <a:lnSpc>
                <a:spcPct val="150000"/>
              </a:lnSpc>
            </a:pPr>
            <a:r>
              <a:rPr lang="fr-FR"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Paris, berceau de l'art, trouve une expression éclatante au Musée d'Orsay. Situé au bord de la Seine, cet ancien bâtiment ferroviaire est aujourd’hui dédié à l’art du milieu du XIXᵉ au début du XXᵉ siècle. Renommé pour ses collections impressionnistes et postimpressionnistes, il offre un regard unique sur les origines de l’art moderne.</a:t>
            </a:r>
          </a:p>
        </p:txBody>
      </p:sp>
      <p:cxnSp>
        <p:nvCxnSpPr>
          <p:cNvPr id="7" name="直接连接符 6"/>
          <p:cNvCxnSpPr/>
          <p:nvPr>
            <p:custDataLst>
              <p:tags r:id="rId5"/>
            </p:custDataLst>
          </p:nvPr>
        </p:nvCxnSpPr>
        <p:spPr>
          <a:xfrm>
            <a:off x="5191760" y="1953260"/>
            <a:ext cx="424815" cy="0"/>
          </a:xfrm>
          <a:prstGeom prst="line">
            <a:avLst/>
          </a:prstGeom>
          <a:ln w="508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9205278" y="5569268"/>
            <a:ext cx="2216785" cy="275590"/>
          </a:xfrm>
          <a:prstGeom prst="rect">
            <a:avLst/>
          </a:prstGeom>
          <a:noFill/>
        </p:spPr>
        <p:txBody>
          <a:bodyPr wrap="square" rtlCol="0">
            <a:spAutoFit/>
          </a:bodyPr>
          <a:lstStyle/>
          <a:p>
            <a:pPr algn="dist"/>
            <a:r>
              <a:rPr lang="en-US" altLang="zh-CN" sz="1200">
                <a:solidFill>
                  <a:schemeClr val="bg1"/>
                </a:solidFill>
                <a:latin typeface="思源宋体 CN Light" panose="02020400000000000000" charset="-122"/>
                <a:ea typeface="思源宋体 CN Light" panose="02020400000000000000" charset="-122"/>
                <a:sym typeface="+mn-ea"/>
              </a:rPr>
              <a:t>OIL PANTINGS </a:t>
            </a:r>
          </a:p>
        </p:txBody>
      </p:sp>
      <p:pic>
        <p:nvPicPr>
          <p:cNvPr id="5" name="图片 4" descr="C:/Users/Administrator/Desktop/奥赛.png奥赛"/>
          <p:cNvPicPr/>
          <p:nvPr/>
        </p:nvPicPr>
        <p:blipFill>
          <a:blip r:embed="rId9"/>
          <a:srcRect l="15137" r="15137"/>
          <a:stretch>
            <a:fillRect/>
          </a:stretch>
        </p:blipFill>
        <p:spPr>
          <a:xfrm>
            <a:off x="502920" y="2317750"/>
            <a:ext cx="4616450" cy="3298190"/>
          </a:xfrm>
          <a:prstGeom prst="rect">
            <a:avLst/>
          </a:prstGeom>
        </p:spPr>
      </p:pic>
      <p:sp>
        <p:nvSpPr>
          <p:cNvPr id="32" name="矩形 31"/>
          <p:cNvSpPr>
            <a:spLocks noChangeAspect="1"/>
          </p:cNvSpPr>
          <p:nvPr>
            <p:custDataLst>
              <p:tags r:id="rId6"/>
            </p:custDataLst>
          </p:nvPr>
        </p:nvSpPr>
        <p:spPr>
          <a:xfrm>
            <a:off x="11134927" y="537996"/>
            <a:ext cx="306191" cy="3061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a:spLocks noChangeAspect="1"/>
          </p:cNvSpPr>
          <p:nvPr>
            <p:custDataLst>
              <p:tags r:id="rId7"/>
            </p:custDataLst>
          </p:nvPr>
        </p:nvSpPr>
        <p:spPr>
          <a:xfrm>
            <a:off x="11509111" y="372934"/>
            <a:ext cx="176570" cy="1765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4051935" y="3005455"/>
            <a:ext cx="2050415" cy="21386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C:/Users/Administrator/Desktop/晚餐.png晚餐"/>
          <p:cNvPicPr/>
          <p:nvPr/>
        </p:nvPicPr>
        <p:blipFill>
          <a:blip r:embed="rId10"/>
          <a:srcRect l="1067" r="1067"/>
          <a:stretch>
            <a:fillRect/>
          </a:stretch>
        </p:blipFill>
        <p:spPr>
          <a:xfrm>
            <a:off x="1073785" y="1188720"/>
            <a:ext cx="4641850" cy="3510280"/>
          </a:xfrm>
          <a:prstGeom prst="rect">
            <a:avLst/>
          </a:prstGeom>
        </p:spPr>
      </p:pic>
      <p:sp>
        <p:nvSpPr>
          <p:cNvPr id="12" name="文本框 11"/>
          <p:cNvSpPr txBox="1"/>
          <p:nvPr>
            <p:custDataLst>
              <p:tags r:id="rId2"/>
            </p:custDataLst>
          </p:nvPr>
        </p:nvSpPr>
        <p:spPr>
          <a:xfrm>
            <a:off x="6147435" y="2296160"/>
            <a:ext cx="5807075" cy="1895519"/>
          </a:xfrm>
          <a:prstGeom prst="rect">
            <a:avLst/>
          </a:prstGeom>
          <a:noFill/>
        </p:spPr>
        <p:txBody>
          <a:bodyPr wrap="square" rtlCol="0">
            <a:spAutoFit/>
          </a:bodyPr>
          <a:lstStyle/>
          <a:p>
            <a:pPr algn="just">
              <a:lnSpc>
                <a:spcPct val="150000"/>
              </a:lnSpc>
            </a:pPr>
            <a:r>
              <a:rPr lang="fr-FR" altLang="zh-CN" sz="1600" dirty="0">
                <a:solidFill>
                  <a:schemeClr val="tx1">
                    <a:lumMod val="75000"/>
                    <a:lumOff val="25000"/>
                  </a:schemeClr>
                </a:solidFill>
                <a:latin typeface="微软雅黑" panose="020B0503020204020204" charset="-122"/>
                <a:ea typeface="微软雅黑" panose="020B0503020204020204" charset="-122"/>
              </a:rPr>
              <a:t>Peint par Auguste Renoir, ce chef-d’œuvre capture l’atmosphère festive d’un bal parisien à Montmartre. Les jeux de lumière et les scènes animées reflètent l’aptitude des impressionnistes à immortaliser la beauté éphémère, incarnant l’esprit joyeux et artistique de Paris.</a:t>
            </a:r>
          </a:p>
        </p:txBody>
      </p:sp>
      <p:cxnSp>
        <p:nvCxnSpPr>
          <p:cNvPr id="31" name="直接连接符 30"/>
          <p:cNvCxnSpPr/>
          <p:nvPr>
            <p:custDataLst>
              <p:tags r:id="rId3"/>
            </p:custDataLst>
          </p:nvPr>
        </p:nvCxnSpPr>
        <p:spPr>
          <a:xfrm>
            <a:off x="6261735" y="1234440"/>
            <a:ext cx="528955" cy="0"/>
          </a:xfrm>
          <a:prstGeom prst="line">
            <a:avLst/>
          </a:prstGeom>
          <a:ln w="508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4"/>
            </p:custDataLst>
          </p:nvPr>
        </p:nvSpPr>
        <p:spPr>
          <a:xfrm>
            <a:off x="6102350" y="1328420"/>
            <a:ext cx="5807075" cy="521970"/>
          </a:xfrm>
          <a:prstGeom prst="rect">
            <a:avLst/>
          </a:prstGeom>
          <a:noFill/>
        </p:spPr>
        <p:txBody>
          <a:bodyPr wrap="square" rtlCol="0">
            <a:spAutoFit/>
          </a:bodyPr>
          <a:lstStyle/>
          <a:p>
            <a:pPr algn="l"/>
            <a:r>
              <a:rPr lang="en-US" altLang="zh-CN" sz="2800" dirty="0">
                <a:solidFill>
                  <a:schemeClr val="accent3"/>
                </a:solidFill>
                <a:latin typeface="思源宋体 CN Bold" panose="02020800000000000000" charset="-122"/>
                <a:ea typeface="思源宋体 CN Bold" panose="02020800000000000000" charset="-122"/>
              </a:rPr>
              <a:t>Le Bal du Moulin de la Galette</a:t>
            </a:r>
          </a:p>
        </p:txBody>
      </p:sp>
      <p:cxnSp>
        <p:nvCxnSpPr>
          <p:cNvPr id="9" name="直接连接符 8"/>
          <p:cNvCxnSpPr/>
          <p:nvPr>
            <p:custDataLst>
              <p:tags r:id="rId5"/>
            </p:custDataLst>
          </p:nvPr>
        </p:nvCxnSpPr>
        <p:spPr>
          <a:xfrm flipH="1">
            <a:off x="8933646" y="5461953"/>
            <a:ext cx="3258185"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a:spLocks noChangeAspect="1"/>
          </p:cNvSpPr>
          <p:nvPr>
            <p:custDataLst>
              <p:tags r:id="rId6"/>
            </p:custDataLst>
          </p:nvPr>
        </p:nvSpPr>
        <p:spPr>
          <a:xfrm>
            <a:off x="768552" y="6025666"/>
            <a:ext cx="306191" cy="3061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a:spLocks noChangeAspect="1"/>
          </p:cNvSpPr>
          <p:nvPr>
            <p:custDataLst>
              <p:tags r:id="rId7"/>
            </p:custDataLst>
          </p:nvPr>
        </p:nvSpPr>
        <p:spPr>
          <a:xfrm>
            <a:off x="478526" y="6331774"/>
            <a:ext cx="176570" cy="1765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8"/>
            </p:custDataLst>
          </p:nvPr>
        </p:nvSpPr>
        <p:spPr>
          <a:xfrm>
            <a:off x="768350" y="4857750"/>
            <a:ext cx="3052445" cy="398780"/>
          </a:xfrm>
          <a:prstGeom prst="rect">
            <a:avLst/>
          </a:prstGeom>
          <a:noFill/>
        </p:spPr>
        <p:txBody>
          <a:bodyPr wrap="square" rtlCol="0">
            <a:spAutoFit/>
          </a:bodyPr>
          <a:lstStyle/>
          <a:p>
            <a:pPr algn="dist">
              <a:buClrTx/>
              <a:buSzTx/>
              <a:buFontTx/>
            </a:pPr>
            <a:r>
              <a:rPr lang="en-US" altLang="zh-CN" sz="2000">
                <a:solidFill>
                  <a:schemeClr val="tx1">
                    <a:lumMod val="75000"/>
                    <a:lumOff val="25000"/>
                  </a:schemeClr>
                </a:solidFill>
                <a:latin typeface="思源宋体 CN Bold" panose="02020800000000000000" charset="-122"/>
                <a:ea typeface="思源宋体 CN Bold" panose="02020800000000000000" charset="-122"/>
                <a:sym typeface="+mn-ea"/>
              </a:rPr>
              <a:t>PAINTING</a:t>
            </a:r>
            <a:endParaRPr lang="en-US" altLang="zh-CN" sz="2000">
              <a:solidFill>
                <a:schemeClr val="tx1">
                  <a:lumMod val="75000"/>
                  <a:lumOff val="25000"/>
                </a:schemeClr>
              </a:solidFill>
              <a:latin typeface="思源宋体 CN Bold" panose="02020800000000000000" charset="-122"/>
              <a:ea typeface="思源宋体 CN Bold" panose="02020800000000000000"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custDataLst>
              <p:tags r:id="rId1"/>
            </p:custDataLst>
          </p:nvPr>
        </p:nvSpPr>
        <p:spPr>
          <a:xfrm rot="5400000">
            <a:off x="-2002155" y="2001520"/>
            <a:ext cx="6858635" cy="2854960"/>
          </a:xfrm>
          <a:prstGeom prst="rect">
            <a:avLst/>
          </a:prstGeom>
          <a:solidFill>
            <a:srgbClr val="D6B9A4">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C:/Users/Administrator/Desktop/星夜.png星夜"/>
          <p:cNvPicPr>
            <a:picLocks noChangeAspect="1"/>
          </p:cNvPicPr>
          <p:nvPr/>
        </p:nvPicPr>
        <p:blipFill>
          <a:blip r:embed="rId8"/>
          <a:srcRect l="7994" r="7994"/>
          <a:stretch>
            <a:fillRect/>
          </a:stretch>
        </p:blipFill>
        <p:spPr>
          <a:xfrm>
            <a:off x="485140" y="1795145"/>
            <a:ext cx="5063490" cy="4046855"/>
          </a:xfrm>
          <a:prstGeom prst="rect">
            <a:avLst/>
          </a:prstGeom>
        </p:spPr>
      </p:pic>
      <p:sp>
        <p:nvSpPr>
          <p:cNvPr id="12" name="文本框 11"/>
          <p:cNvSpPr txBox="1"/>
          <p:nvPr>
            <p:custDataLst>
              <p:tags r:id="rId2"/>
            </p:custDataLst>
          </p:nvPr>
        </p:nvSpPr>
        <p:spPr>
          <a:xfrm>
            <a:off x="6002655" y="2178685"/>
            <a:ext cx="5683026" cy="3179445"/>
          </a:xfrm>
          <a:prstGeom prst="rect">
            <a:avLst/>
          </a:prstGeom>
          <a:noFill/>
        </p:spPr>
        <p:txBody>
          <a:bodyPr wrap="square" rtlCol="0">
            <a:noAutofit/>
          </a:bodyPr>
          <a:lstStyle/>
          <a:p>
            <a:pPr algn="just">
              <a:lnSpc>
                <a:spcPct val="150000"/>
              </a:lnSpc>
            </a:pPr>
            <a:r>
              <a:rPr lang="fr-FR" altLang="zh-CN" sz="1600" dirty="0">
                <a:solidFill>
                  <a:schemeClr val="tx1">
                    <a:lumMod val="75000"/>
                    <a:lumOff val="25000"/>
                  </a:schemeClr>
                </a:solidFill>
                <a:latin typeface="微软雅黑" panose="020B0503020204020204" charset="-122"/>
                <a:ea typeface="微软雅黑" panose="020B0503020204020204" charset="-122"/>
              </a:rPr>
              <a:t>Dans ce tableau de Vincent van Gogh, les couleurs vibrantes et les touches expressives représentent les étoiles et leur reflet dans le Rhône. Ce chef-d’œuvre postimpressionniste traduit l’émotion et la quête de transcendance de l’artiste, tout en illustrant le rôle de Paris comme centre de l’innovation artistique.</a:t>
            </a:r>
          </a:p>
        </p:txBody>
      </p:sp>
      <p:sp>
        <p:nvSpPr>
          <p:cNvPr id="29" name="文本框 28"/>
          <p:cNvSpPr txBox="1"/>
          <p:nvPr>
            <p:custDataLst>
              <p:tags r:id="rId3"/>
            </p:custDataLst>
          </p:nvPr>
        </p:nvSpPr>
        <p:spPr>
          <a:xfrm>
            <a:off x="2085340" y="972820"/>
            <a:ext cx="7677150" cy="583565"/>
          </a:xfrm>
          <a:prstGeom prst="rect">
            <a:avLst/>
          </a:prstGeom>
          <a:noFill/>
        </p:spPr>
        <p:txBody>
          <a:bodyPr wrap="square" rtlCol="0">
            <a:spAutoFit/>
          </a:bodyPr>
          <a:lstStyle/>
          <a:p>
            <a:r>
              <a:rPr lang="en-US" altLang="zh-CN" sz="3200" dirty="0">
                <a:solidFill>
                  <a:schemeClr val="accent2">
                    <a:lumMod val="75000"/>
                  </a:schemeClr>
                </a:solidFill>
                <a:latin typeface="思源宋体 CN Bold" panose="02020800000000000000" charset="-122"/>
                <a:ea typeface="思源宋体 CN Bold" panose="02020800000000000000" charset="-122"/>
              </a:rPr>
              <a:t>La Nuit </a:t>
            </a:r>
            <a:r>
              <a:rPr lang="en-US" altLang="en-US" sz="3200" dirty="0" err="1">
                <a:solidFill>
                  <a:schemeClr val="accent2">
                    <a:lumMod val="75000"/>
                  </a:schemeClr>
                </a:solidFill>
                <a:latin typeface="思源宋体 CN Bold" panose="02020800000000000000" charset="-122"/>
                <a:ea typeface="思源宋体 CN Bold" panose="02020800000000000000" charset="-122"/>
              </a:rPr>
              <a:t>é</a:t>
            </a:r>
            <a:r>
              <a:rPr lang="en-US" altLang="zh-CN" sz="3200" dirty="0" err="1">
                <a:solidFill>
                  <a:schemeClr val="accent2">
                    <a:lumMod val="75000"/>
                  </a:schemeClr>
                </a:solidFill>
                <a:latin typeface="思源宋体 CN Bold" panose="02020800000000000000" charset="-122"/>
                <a:ea typeface="思源宋体 CN Bold" panose="02020800000000000000" charset="-122"/>
              </a:rPr>
              <a:t>toil</a:t>
            </a:r>
            <a:r>
              <a:rPr lang="en-US" altLang="en-US" sz="3200" dirty="0" err="1">
                <a:solidFill>
                  <a:schemeClr val="accent2">
                    <a:lumMod val="75000"/>
                  </a:schemeClr>
                </a:solidFill>
                <a:latin typeface="思源宋体 CN Bold" panose="02020800000000000000" charset="-122"/>
                <a:ea typeface="思源宋体 CN Bold" panose="02020800000000000000" charset="-122"/>
              </a:rPr>
              <a:t>é</a:t>
            </a:r>
            <a:r>
              <a:rPr lang="en-US" altLang="zh-CN" sz="3200" dirty="0" err="1">
                <a:solidFill>
                  <a:schemeClr val="accent2">
                    <a:lumMod val="75000"/>
                  </a:schemeClr>
                </a:solidFill>
                <a:latin typeface="思源宋体 CN Bold" panose="02020800000000000000" charset="-122"/>
                <a:ea typeface="思源宋体 CN Bold" panose="02020800000000000000" charset="-122"/>
              </a:rPr>
              <a:t>e</a:t>
            </a:r>
            <a:r>
              <a:rPr lang="en-US" altLang="zh-CN" sz="3200" dirty="0">
                <a:solidFill>
                  <a:schemeClr val="accent2">
                    <a:lumMod val="75000"/>
                  </a:schemeClr>
                </a:solidFill>
                <a:latin typeface="思源宋体 CN Bold" panose="02020800000000000000" charset="-122"/>
                <a:ea typeface="思源宋体 CN Bold" panose="02020800000000000000" charset="-122"/>
              </a:rPr>
              <a:t> sur le Rhône</a:t>
            </a:r>
          </a:p>
        </p:txBody>
      </p:sp>
      <p:cxnSp>
        <p:nvCxnSpPr>
          <p:cNvPr id="31" name="直接连接符 30"/>
          <p:cNvCxnSpPr/>
          <p:nvPr>
            <p:custDataLst>
              <p:tags r:id="rId4"/>
            </p:custDataLst>
          </p:nvPr>
        </p:nvCxnSpPr>
        <p:spPr>
          <a:xfrm>
            <a:off x="5125720" y="1612900"/>
            <a:ext cx="528955" cy="0"/>
          </a:xfrm>
          <a:prstGeom prst="line">
            <a:avLst/>
          </a:prstGeom>
          <a:ln w="508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2" name="矩形 31"/>
          <p:cNvSpPr>
            <a:spLocks noChangeAspect="1"/>
          </p:cNvSpPr>
          <p:nvPr>
            <p:custDataLst>
              <p:tags r:id="rId5"/>
            </p:custDataLst>
          </p:nvPr>
        </p:nvSpPr>
        <p:spPr>
          <a:xfrm>
            <a:off x="11134927" y="537996"/>
            <a:ext cx="306191" cy="3061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a:spLocks noChangeAspect="1"/>
          </p:cNvSpPr>
          <p:nvPr>
            <p:custDataLst>
              <p:tags r:id="rId6"/>
            </p:custDataLst>
          </p:nvPr>
        </p:nvSpPr>
        <p:spPr>
          <a:xfrm>
            <a:off x="11509111" y="372934"/>
            <a:ext cx="176570" cy="1765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rot="5400000">
            <a:off x="-1636487" y="3173186"/>
            <a:ext cx="3784601" cy="511629"/>
          </a:xfrm>
          <a:prstGeom prst="rect">
            <a:avLst/>
          </a:prstGeom>
          <a:solidFill>
            <a:srgbClr val="D6B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a:spLocks noChangeAspect="1"/>
          </p:cNvSpPr>
          <p:nvPr/>
        </p:nvSpPr>
        <p:spPr>
          <a:xfrm>
            <a:off x="11134927" y="640866"/>
            <a:ext cx="306191" cy="3061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a:spLocks noChangeAspect="1"/>
          </p:cNvSpPr>
          <p:nvPr/>
        </p:nvSpPr>
        <p:spPr>
          <a:xfrm>
            <a:off x="11509111" y="475804"/>
            <a:ext cx="176570" cy="1765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6636385" y="1046326"/>
            <a:ext cx="5424236" cy="646331"/>
          </a:xfrm>
          <a:prstGeom prst="rect">
            <a:avLst/>
          </a:prstGeom>
          <a:noFill/>
        </p:spPr>
        <p:txBody>
          <a:bodyPr wrap="square" rtlCol="0">
            <a:spAutoFit/>
          </a:bodyPr>
          <a:lstStyle/>
          <a:p>
            <a:r>
              <a:rPr lang="en-US" altLang="zh-CN" sz="3600" b="1" dirty="0">
                <a:solidFill>
                  <a:schemeClr val="accent3"/>
                </a:solidFill>
                <a:latin typeface="Segoe Script" panose="030B0504020000000003" charset="0"/>
                <a:ea typeface="思源宋体 CN Heavy" panose="02020900000000000000" charset="-122"/>
                <a:cs typeface="Segoe Script" panose="030B0504020000000003" charset="0"/>
              </a:rPr>
              <a:t>LE Centre Pompidou</a:t>
            </a:r>
          </a:p>
        </p:txBody>
      </p:sp>
      <p:sp>
        <p:nvSpPr>
          <p:cNvPr id="23" name="文本框 22"/>
          <p:cNvSpPr txBox="1"/>
          <p:nvPr>
            <p:custDataLst>
              <p:tags r:id="rId2"/>
            </p:custDataLst>
          </p:nvPr>
        </p:nvSpPr>
        <p:spPr>
          <a:xfrm>
            <a:off x="6636385" y="1579122"/>
            <a:ext cx="5424236" cy="3742178"/>
          </a:xfrm>
          <a:prstGeom prst="rect">
            <a:avLst/>
          </a:prstGeom>
          <a:noFill/>
        </p:spPr>
        <p:txBody>
          <a:bodyPr wrap="square" rtlCol="0">
            <a:spAutoFit/>
          </a:bodyPr>
          <a:lstStyle/>
          <a:p>
            <a:pPr algn="just">
              <a:lnSpc>
                <a:spcPct val="150000"/>
              </a:lnSpc>
            </a:pPr>
            <a:r>
              <a:rPr lang="fr-FR" altLang="zh-CN" sz="1600" dirty="0">
                <a:solidFill>
                  <a:schemeClr val="tx1">
                    <a:lumMod val="75000"/>
                    <a:lumOff val="25000"/>
                  </a:schemeClr>
                </a:solidFill>
                <a:latin typeface="微软雅黑" panose="020B0503020204020204" charset="-122"/>
                <a:ea typeface="微软雅黑" panose="020B0503020204020204" charset="-122"/>
              </a:rPr>
              <a:t>Paris est la capitale mondiale de l’art contemporain, et le Centre Pompidou en est l’icône. En tant qu’un des plus grands musées d’art moderne et contemporain au monde, le Centre Pompidou rassemble des chefs-d’œuvre emblématiques qui ont marqué le XXe siècle et continuent de façonner le XXIe siècle. De l’abstraction aux avant-gardes, du surréalisme à l’art conceptuel, ses collections et expositions reflètent le rôle de Paris comme laboratoire d’innovation artistique et culturelle.</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pic>
        <p:nvPicPr>
          <p:cNvPr id="8" name="Picture 2" descr="https://image.archiposition.com/2019/01/Centre-Pompidou_2018_GettyImages-535471213.jpg?x-oss-process=image/resize,w_1920,limit_1/watermark,image_MjAxOC8wMy9zaHVpeWluLnBuZw,t_100,x_18,y_18">
            <a:extLst>
              <a:ext uri="{FF2B5EF4-FFF2-40B4-BE49-F238E27FC236}">
                <a16:creationId xmlns:a16="http://schemas.microsoft.com/office/drawing/2014/main" id="{1EDD6A69-04E4-4C86-819F-654603FF4D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286" y="1536700"/>
            <a:ext cx="5668140" cy="378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4503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zE1ZTEyZjJiODllNzZlN2YzYzBlZTQ3MmM4ZmM5NjIifQ=="/>
  <p:tag name="KSO_WPP_MARK_KEY" val="839e2925-577c-4bf3-9f67-6bbd8512255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20.3,&quot;left&quot;:652.9,&quot;top&quot;:237.2,&quot;width&quot;:289}"/>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0.3,&quot;left&quot;:652.9,&quot;top&quot;:237.2,&quot;width&quot;:289}"/>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20.3,&quot;left&quot;:652.9,&quot;top&quot;:237.2,&quot;width&quot;:289}"/>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20.3,&quot;left&quot;:652.9,&quot;top&quot;:237.2,&quot;width&quot;:289}"/>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0.3,&quot;left&quot;:652.9,&quot;top&quot;:237.2,&quot;width&quot;:289}"/>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20.3,&quot;left&quot;:652.9,&quot;top&quot;:237.2,&quot;width&quot;:289}"/>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20.3,&quot;left&quot;:652.9,&quot;top&quot;:237.2,&quot;width&quot;:289}"/>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0.3,&quot;left&quot;:652.9,&quot;top&quot;:237.2,&quot;width&quot;:289}"/>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20.3,&quot;left&quot;:652.9,&quot;top&quot;:237.2,&quot;width&quot;:289}"/>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320.3,&quot;left&quot;:652.9,&quot;top&quot;:237.2,&quot;width&quot;:289}"/>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0.3,&quot;left&quot;:652.9,&quot;top&quot;:237.2,&quot;width&quot;:289}"/>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20.3,&quot;left&quot;:652.9,&quot;top&quot;:237.2,&quot;width&quot;:289}"/>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宋体 CN Light"/>
        <a:ea typeface=""/>
        <a:cs typeface=""/>
        <a:font script="Jpan" typeface="ＭＳ Ｐゴシック"/>
        <a:font script="Hang" typeface="맑은 고딕"/>
        <a:font script="Hans" typeface="思源宋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Light"/>
        <a:ea typeface=""/>
        <a:cs typeface=""/>
        <a:font script="Jpan" typeface="ＭＳ Ｐゴシック"/>
        <a:font script="Hang" typeface="맑은 고딕"/>
        <a:font script="Hans" typeface="思源宋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44546A"/>
      </a:dk2>
      <a:lt2>
        <a:srgbClr val="E7E6E6"/>
      </a:lt2>
      <a:accent1>
        <a:srgbClr val="FAF9F3"/>
      </a:accent1>
      <a:accent2>
        <a:srgbClr val="D6B9A4"/>
      </a:accent2>
      <a:accent3>
        <a:srgbClr val="BD8F6D"/>
      </a:accent3>
      <a:accent4>
        <a:srgbClr val="FFC000"/>
      </a:accent4>
      <a:accent5>
        <a:srgbClr val="4472C4"/>
      </a:accent5>
      <a:accent6>
        <a:srgbClr val="70AD47"/>
      </a:accent6>
      <a:hlink>
        <a:srgbClr val="0563C1"/>
      </a:hlink>
      <a:folHlink>
        <a:srgbClr val="954F72"/>
      </a:folHlink>
    </a:clrScheme>
    <a:fontScheme name="Office">
      <a:majorFont>
        <a:latin typeface="思源宋体 CN Light"/>
        <a:ea typeface=""/>
        <a:cs typeface=""/>
        <a:font script="Jpan" typeface="ＭＳ Ｐゴシック"/>
        <a:font script="Hang" typeface="맑은 고딕"/>
        <a:font script="Hans" typeface="思源宋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Light"/>
        <a:ea typeface=""/>
        <a:cs typeface=""/>
        <a:font script="Jpan" typeface="ＭＳ Ｐゴシック"/>
        <a:font script="Hang" typeface="맑은 고딕"/>
        <a:font script="Hans" typeface="思源宋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Light"/>
        <a:ea typeface=""/>
        <a:cs typeface=""/>
        <a:font script="Jpan" typeface="ＭＳ Ｐゴシック"/>
        <a:font script="Hang" typeface="맑은 고딕"/>
        <a:font script="Hans" typeface="思源宋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Light"/>
        <a:ea typeface=""/>
        <a:cs typeface=""/>
        <a:font script="Jpan" typeface="ＭＳ Ｐゴシック"/>
        <a:font script="Hang" typeface="맑은 고딕"/>
        <a:font script="Hans" typeface="思源宋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976</Words>
  <Application>Microsoft Office PowerPoint</Application>
  <PresentationFormat>Widescreen</PresentationFormat>
  <Paragraphs>47</Paragraphs>
  <Slides>15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Segoe Script</vt:lpstr>
      <vt:lpstr>思源宋体 CN Bold</vt:lpstr>
      <vt:lpstr>思源宋体 CN Light</vt:lpstr>
      <vt:lpstr>微软雅黑</vt:lpstr>
      <vt:lpstr>思源宋体 CN Heavy</vt:lpstr>
      <vt:lpstr>Arial</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heshan</cp:lastModifiedBy>
  <cp:revision>51</cp:revision>
  <dcterms:created xsi:type="dcterms:W3CDTF">2023-07-24T09:26:00Z</dcterms:created>
  <dcterms:modified xsi:type="dcterms:W3CDTF">2024-12-02T10:41:05Z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45FE3D69351B45B5A7CA3AC994FA6FC8_13</vt:lpwstr>
  </property>
  <property fmtid="{D5CDD505-2E9C-101B-9397-08002B2CF9AE}" pid="3" name="KSOProductBuildVer">
    <vt:lpwstr>2052-12.1.0.18912</vt:lpwstr>
  </property>
</Properties>
</file>