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13" r:id="rId2"/>
    <p:sldId id="282" r:id="rId3"/>
    <p:sldId id="305" r:id="rId4"/>
    <p:sldId id="310" r:id="rId5"/>
    <p:sldId id="306" r:id="rId6"/>
    <p:sldId id="300" r:id="rId7"/>
    <p:sldId id="307" r:id="rId8"/>
    <p:sldId id="292" r:id="rId9"/>
    <p:sldId id="309" r:id="rId10"/>
    <p:sldId id="308" r:id="rId11"/>
    <p:sldId id="303" r:id="rId12"/>
    <p:sldId id="315" r:id="rId13"/>
    <p:sldId id="289" r:id="rId14"/>
    <p:sldId id="293" r:id="rId15"/>
    <p:sldId id="298" r:id="rId16"/>
    <p:sldId id="299" r:id="rId17"/>
    <p:sldId id="314" r:id="rId18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1">
          <p15:clr>
            <a:srgbClr val="A4A3A4"/>
          </p15:clr>
        </p15:guide>
        <p15:guide id="2" orient="horz" pos="1122">
          <p15:clr>
            <a:srgbClr val="A4A3A4"/>
          </p15:clr>
        </p15:guide>
        <p15:guide id="3" pos="3863">
          <p15:clr>
            <a:srgbClr val="A4A3A4"/>
          </p15:clr>
        </p15:guide>
        <p15:guide id="4" pos="190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79">
          <p15:clr>
            <a:srgbClr val="A4A3A4"/>
          </p15:clr>
        </p15:guide>
        <p15:guide id="2" pos="219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洋 向" initials="洋向" lastIdx="1" clrIdx="0">
    <p:extLst>
      <p:ext uri="{19B8F6BF-5375-455C-9EA6-DF929625EA0E}">
        <p15:presenceInfo xmlns:p15="http://schemas.microsoft.com/office/powerpoint/2012/main" userId="92a289190e937f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4807"/>
    <a:srgbClr val="E46C0A"/>
    <a:srgbClr val="FFF2D8"/>
    <a:srgbClr val="F1A210"/>
    <a:srgbClr val="E0EA16"/>
    <a:srgbClr val="F79646"/>
    <a:srgbClr val="FDA907"/>
    <a:srgbClr val="FDCE4A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38980" autoAdjust="0"/>
  </p:normalViewPr>
  <p:slideViewPr>
    <p:cSldViewPr>
      <p:cViewPr varScale="1">
        <p:scale>
          <a:sx n="126" d="100"/>
          <a:sy n="126" d="100"/>
        </p:scale>
        <p:origin x="246" y="66"/>
      </p:cViewPr>
      <p:guideLst>
        <p:guide orient="horz" pos="2241"/>
        <p:guide orient="horz" pos="1122"/>
        <p:guide pos="3863"/>
        <p:guide pos="190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44" y="-84"/>
      </p:cViewPr>
      <p:guideLst>
        <p:guide orient="horz" pos="2879"/>
        <p:guide pos="219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56024-E033-460B-B461-F9C8C93C904B}" type="datetimeFigureOut">
              <a:rPr lang="zh-CN" altLang="en-US" smtClean="0"/>
              <a:t>2024/11/22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472FC-EDD4-43B4-B218-6888597E2A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03541-C361-4440-AA44-DBB6527DDBFB}" type="datetimeFigureOut">
              <a:rPr lang="zh-CN" altLang="en-US" smtClean="0"/>
              <a:t>2024/11/22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461BB-BB29-447B-86E6-652C097B04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3B208-2C83-45A0-9DBC-691ABCA55E2A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1A301-0DB9-4A76-B11A-E2E291EE6B00}" type="datetimeFigureOut">
              <a:rPr lang="en-US" altLang="zh-CN"/>
              <a:t>11/22/2024</a:t>
            </a:fld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99345-766E-4B33-86A2-F81027DE01CE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0" y="2706765"/>
            <a:ext cx="9144000" cy="1350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slow">
    <p:push dir="u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7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7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7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7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7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7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7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7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7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硬币, 纸币, 钱, 货币, 金融, 现金, 商业, 经济学, 银行业, 银行">
            <a:extLst>
              <a:ext uri="{FF2B5EF4-FFF2-40B4-BE49-F238E27FC236}">
                <a16:creationId xmlns:a16="http://schemas.microsoft.com/office/drawing/2014/main" id="{5E0657FF-25F8-D392-B5D7-51E556671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251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0" y="0"/>
            <a:ext cx="9144001" cy="261675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8516" y="2160898"/>
            <a:ext cx="9144000" cy="4500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4427985" y="2160898"/>
            <a:ext cx="44012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altLang="zh-CN" sz="2400" b="1" dirty="0">
                <a:solidFill>
                  <a:schemeClr val="bg1"/>
                </a:solidFill>
                <a:latin typeface="Microsoft YaHei Bold" panose="020B0502040204020203" charset="-122"/>
                <a:ea typeface="Microsoft YaHei Bold" panose="020B0502040204020203" charset="-122"/>
              </a:rPr>
              <a:t>Anal</a:t>
            </a:r>
            <a:r>
              <a:rPr lang="en-US" altLang="zh-CN" sz="2400" b="1" dirty="0">
                <a:solidFill>
                  <a:schemeClr val="bg1"/>
                </a:solidFill>
                <a:latin typeface="Microsoft YaHei Bold" panose="020B0502040204020203" charset="-122"/>
                <a:ea typeface="Microsoft YaHei Bold" panose="020B0502040204020203" charset="-122"/>
              </a:rPr>
              <a:t>y</a:t>
            </a:r>
            <a:r>
              <a:rPr lang="fr-FR" altLang="zh-CN" sz="2400" b="1" dirty="0">
                <a:solidFill>
                  <a:schemeClr val="bg1"/>
                </a:solidFill>
                <a:latin typeface="Microsoft YaHei Bold" panose="020B0502040204020203" charset="-122"/>
                <a:ea typeface="Microsoft YaHei Bold" panose="020B0502040204020203" charset="-122"/>
              </a:rPr>
              <a:t>se Développement</a:t>
            </a:r>
            <a:endParaRPr lang="zh-CN" altLang="en-US" sz="2400" b="1" dirty="0">
              <a:solidFill>
                <a:schemeClr val="bg1"/>
              </a:solidFill>
              <a:latin typeface="Microsoft YaHei Bold" panose="020B0502040204020203" charset="-122"/>
              <a:ea typeface="Microsoft YaHei Bold" panose="020B0502040204020203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66819" y="1397264"/>
            <a:ext cx="66624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fr-FR" altLang="zh-CN" sz="4400" b="1" dirty="0">
                <a:solidFill>
                  <a:schemeClr val="bg1"/>
                </a:solidFill>
                <a:latin typeface="Microsoft YaHei Bold" panose="020B0502040204020203" charset="-122"/>
                <a:ea typeface="Microsoft YaHei Bold" panose="020B0502040204020203" charset="-122"/>
              </a:rPr>
              <a:t>Economie de La France</a:t>
            </a:r>
            <a:endParaRPr lang="zh-CN" altLang="en-US" sz="4400" b="1" dirty="0">
              <a:solidFill>
                <a:schemeClr val="bg1"/>
              </a:solidFill>
              <a:latin typeface="Microsoft YaHei Bold" panose="020B0502040204020203" charset="-122"/>
              <a:ea typeface="Microsoft YaHei Bold" panose="020B0502040204020203" charset="-122"/>
            </a:endParaRPr>
          </a:p>
        </p:txBody>
      </p:sp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CA91E420-EC7D-8D87-A25C-72E1780CE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1217049" cy="30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F7E053EB-C20B-3CCF-478A-39D646464F78}"/>
              </a:ext>
            </a:extLst>
          </p:cNvPr>
          <p:cNvSpPr txBox="1"/>
          <p:nvPr/>
        </p:nvSpPr>
        <p:spPr>
          <a:xfrm>
            <a:off x="6012160" y="478129"/>
            <a:ext cx="2961149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fr-FR" altLang="zh-CN" sz="1600" b="1" i="1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</a:rPr>
              <a:t>Liberté, Égalité, Fraternité</a:t>
            </a:r>
            <a:endParaRPr lang="zh-CN" altLang="en-US" sz="1600" b="1" dirty="0">
              <a:solidFill>
                <a:schemeClr val="accent1">
                  <a:lumMod val="20000"/>
                  <a:lumOff val="80000"/>
                </a:schemeClr>
              </a:solidFill>
              <a:latin typeface="Microsoft YaHei Bold" panose="020B0502040204020203" charset="-122"/>
              <a:ea typeface="Microsoft YaHei Bold" panose="020B0502040204020203" charset="-122"/>
              <a:cs typeface="Microsoft YaHei Bold" panose="020B0502040204020203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" y="2166704"/>
            <a:ext cx="9144000" cy="450051"/>
          </a:xfrm>
          <a:prstGeom prst="rect">
            <a:avLst/>
          </a:prstGeom>
          <a:solidFill>
            <a:srgbClr val="FDC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579089" y="2155090"/>
            <a:ext cx="5178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400" b="1" dirty="0">
                <a:solidFill>
                  <a:schemeClr val="bg2"/>
                </a:solidFill>
              </a:rPr>
              <a:t> </a:t>
            </a:r>
            <a:r>
              <a:rPr lang="en-US" altLang="zh-CN" sz="2400" b="1" dirty="0" err="1">
                <a:solidFill>
                  <a:schemeClr val="bg2"/>
                </a:solidFill>
              </a:rPr>
              <a:t>Analyse</a:t>
            </a:r>
            <a:r>
              <a:rPr lang="en-US" altLang="zh-CN" sz="2400" b="1" dirty="0">
                <a:solidFill>
                  <a:schemeClr val="bg2"/>
                </a:solidFill>
              </a:rPr>
              <a:t> SWOT</a:t>
            </a:r>
            <a:endParaRPr lang="zh-CN" altLang="en-US" sz="2400" b="1" dirty="0">
              <a:solidFill>
                <a:schemeClr val="bg2"/>
              </a:solidFill>
            </a:endParaRPr>
          </a:p>
        </p:txBody>
      </p:sp>
      <p:pic>
        <p:nvPicPr>
          <p:cNvPr id="6" name="图片 5" descr="WechatIMG19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616835"/>
            <a:ext cx="9144000" cy="252666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6073909" y="1397264"/>
            <a:ext cx="26835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altLang="zh-CN" sz="4400" b="1" dirty="0">
                <a:solidFill>
                  <a:schemeClr val="bg1"/>
                </a:solidFill>
                <a:latin typeface="Arial Bold" panose="020B0704020202090204" charset="0"/>
                <a:cs typeface="Arial Bold" panose="020B0704020202090204" charset="0"/>
              </a:rPr>
              <a:t>PARTIE 4</a:t>
            </a:r>
            <a:endParaRPr lang="zh-CN" altLang="en-US" sz="4400" b="1" dirty="0">
              <a:solidFill>
                <a:schemeClr val="bg1"/>
              </a:solidFill>
              <a:latin typeface="Arial Bold" panose="020B0704020202090204" charset="0"/>
              <a:cs typeface="Arial Bold" panose="020B0704020202090204" charset="0"/>
            </a:endParaRPr>
          </a:p>
        </p:txBody>
      </p:sp>
      <p:sp>
        <p:nvSpPr>
          <p:cNvPr id="10" name="TextBox 3"/>
          <p:cNvSpPr txBox="1"/>
          <p:nvPr/>
        </p:nvSpPr>
        <p:spPr>
          <a:xfrm>
            <a:off x="26495" y="-1433695"/>
            <a:ext cx="3515706" cy="8094524"/>
          </a:xfrm>
          <a:prstGeom prst="rect">
            <a:avLst/>
          </a:prstGeom>
          <a:noFill/>
          <a:effectLst>
            <a:outerShdw blurRad="165100" dist="76200" dir="1200000" algn="tl" rotWithShape="0">
              <a:prstClr val="black">
                <a:alpha val="1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52000" dirty="0">
                <a:solidFill>
                  <a:schemeClr val="bg1"/>
                </a:solidFill>
                <a:latin typeface="+mj-lt"/>
              </a:rPr>
              <a:t>4</a:t>
            </a:r>
            <a:endParaRPr lang="zh-CN" altLang="en-US" sz="5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436096" y="1058545"/>
            <a:ext cx="3321189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fr-FR" altLang="zh-CN" sz="1600" b="1" i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Liberté, Égalité, Fraternité</a:t>
            </a:r>
            <a:endParaRPr lang="zh-CN" altLang="en-US" sz="1600" b="1" dirty="0">
              <a:solidFill>
                <a:schemeClr val="bg2"/>
              </a:solidFill>
              <a:latin typeface="Microsoft YaHei Bold" panose="020B0502040204020203" charset="-122"/>
              <a:ea typeface="Microsoft YaHei Bold" panose="020B0502040204020203" charset="-122"/>
              <a:cs typeface="Microsoft YaHei Bold" panose="020B0502040204020203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431541" y="1195641"/>
            <a:ext cx="2340258" cy="30729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b="1" dirty="0">
                <a:solidFill>
                  <a:schemeClr val="bg1"/>
                </a:solidFill>
                <a:latin typeface="+mj-ea"/>
              </a:rPr>
              <a:t>GDP</a:t>
            </a:r>
            <a:r>
              <a:rPr lang="zh-CN" altLang="en-US" sz="1400" b="1" dirty="0">
                <a:solidFill>
                  <a:schemeClr val="bg1"/>
                </a:solidFill>
                <a:latin typeface="+mj-ea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+mj-ea"/>
              </a:rPr>
              <a:t>de</a:t>
            </a:r>
            <a:r>
              <a:rPr lang="zh-CN" altLang="en-US" sz="1400" b="1" dirty="0">
                <a:solidFill>
                  <a:schemeClr val="bg1"/>
                </a:solidFill>
                <a:latin typeface="+mj-ea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+mj-ea"/>
              </a:rPr>
              <a:t>la</a:t>
            </a:r>
            <a:r>
              <a:rPr lang="zh-CN" altLang="en-US" sz="1400" b="1" dirty="0">
                <a:solidFill>
                  <a:schemeClr val="bg1"/>
                </a:solidFill>
                <a:latin typeface="+mj-ea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+mj-ea"/>
              </a:rPr>
              <a:t>France</a:t>
            </a:r>
          </a:p>
        </p:txBody>
      </p:sp>
      <p:sp>
        <p:nvSpPr>
          <p:cNvPr id="58" name="矩形 57"/>
          <p:cNvSpPr/>
          <p:nvPr/>
        </p:nvSpPr>
        <p:spPr>
          <a:xfrm>
            <a:off x="431540" y="1553764"/>
            <a:ext cx="2340259" cy="1443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altLang="zh-CN" sz="1200" dirty="0"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Après l'impact significatif de la pandémie de COVID-19 en 2020, l'économie française a démontré une capacité impressionnante de reprise.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2951820" y="1195641"/>
            <a:ext cx="0" cy="30603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 rot="10800000">
            <a:off x="8801756" y="4963098"/>
            <a:ext cx="105725" cy="180402"/>
            <a:chOff x="281524" y="0"/>
            <a:chExt cx="105725" cy="721610"/>
          </a:xfrm>
          <a:solidFill>
            <a:srgbClr val="E46C0A"/>
          </a:solidFill>
        </p:grpSpPr>
        <p:sp>
          <p:nvSpPr>
            <p:cNvPr id="23" name="矩形 22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539552" y="251067"/>
            <a:ext cx="130810" cy="511175"/>
            <a:chOff x="281524" y="0"/>
            <a:chExt cx="105725" cy="721610"/>
          </a:xfrm>
          <a:solidFill>
            <a:srgbClr val="E46C0A"/>
          </a:solidFill>
        </p:grpSpPr>
        <p:sp>
          <p:nvSpPr>
            <p:cNvPr id="88" name="矩形 87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矩形 91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93" name="直接连接符 92"/>
          <p:cNvCxnSpPr/>
          <p:nvPr/>
        </p:nvCxnSpPr>
        <p:spPr>
          <a:xfrm>
            <a:off x="868117" y="819392"/>
            <a:ext cx="204597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6"/>
          <p:cNvSpPr txBox="1"/>
          <p:nvPr/>
        </p:nvSpPr>
        <p:spPr>
          <a:xfrm>
            <a:off x="760532" y="194552"/>
            <a:ext cx="2712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‘Strengths’ de la France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  <a:ea typeface="+mj-ea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760802" y="548247"/>
            <a:ext cx="2428875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fr-FR" altLang="zh-CN" sz="1000" b="1" i="1" dirty="0">
                <a:effectLst/>
                <a:latin typeface="Arial" panose="020B0604020202020204" pitchFamily="34" charset="0"/>
              </a:rPr>
              <a:t>Analyse  SWOT</a:t>
            </a:r>
            <a:endParaRPr lang="zh-CN" altLang="en-US" sz="1000" b="1" dirty="0">
              <a:latin typeface="Microsoft YaHei Bold" panose="020B0502040204020203" charset="-122"/>
              <a:ea typeface="Microsoft YaHei Bold" panose="020B0502040204020203" charset="-122"/>
              <a:cs typeface="Microsoft YaHei Bold" panose="020B0502040204020203" charset="-122"/>
            </a:endParaRPr>
          </a:p>
        </p:txBody>
      </p:sp>
      <p:sp>
        <p:nvSpPr>
          <p:cNvPr id="128" name="文本框 127"/>
          <p:cNvSpPr txBox="1"/>
          <p:nvPr/>
        </p:nvSpPr>
        <p:spPr>
          <a:xfrm>
            <a:off x="7816850" y="325755"/>
            <a:ext cx="949325" cy="89037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fr-FR" altLang="zh-CN" sz="1200" b="1" i="1" dirty="0">
                <a:solidFill>
                  <a:schemeClr val="accent6"/>
                </a:solidFill>
                <a:effectLst/>
                <a:latin typeface="Arial" panose="020B0604020202020204" pitchFamily="34" charset="0"/>
              </a:rPr>
              <a:t>Liberté, Égalité, Fraternité</a:t>
            </a:r>
            <a:endParaRPr lang="zh-CN" altLang="en-US" sz="1200" b="1" dirty="0">
              <a:solidFill>
                <a:schemeClr val="accent6"/>
              </a:solidFill>
              <a:latin typeface="Microsoft YaHei Bold" panose="020B0502040204020203" charset="-122"/>
              <a:ea typeface="Microsoft YaHei Bold" panose="020B0502040204020203" charset="-122"/>
              <a:cs typeface="Microsoft YaHei Bold" panose="020B0502040204020203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4A7DDD6-09DA-DCD8-89A6-74729236E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40" y="3246033"/>
            <a:ext cx="4282440" cy="134747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18AE143-21CA-2EB4-5EA5-487FC61D4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2" y="1130879"/>
            <a:ext cx="5133529" cy="424786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62752-5392-6BD5-E7C9-AD91385D7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>
            <a:extLst>
              <a:ext uri="{FF2B5EF4-FFF2-40B4-BE49-F238E27FC236}">
                <a16:creationId xmlns:a16="http://schemas.microsoft.com/office/drawing/2014/main" id="{D03ED1C0-8109-5B07-6EF6-B31CD26CF59E}"/>
              </a:ext>
            </a:extLst>
          </p:cNvPr>
          <p:cNvSpPr/>
          <p:nvPr/>
        </p:nvSpPr>
        <p:spPr>
          <a:xfrm>
            <a:off x="431541" y="1195641"/>
            <a:ext cx="2340258" cy="30729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b="1" dirty="0">
                <a:solidFill>
                  <a:schemeClr val="bg1"/>
                </a:solidFill>
                <a:latin typeface="+mj-ea"/>
              </a:rPr>
              <a:t>‘</a:t>
            </a:r>
            <a:r>
              <a:rPr lang="en-US" altLang="zh-CN" sz="1400" b="1" dirty="0" err="1">
                <a:solidFill>
                  <a:schemeClr val="bg1"/>
                </a:solidFill>
                <a:latin typeface="+mj-ea"/>
              </a:rPr>
              <a:t>export’et‘import</a:t>
            </a:r>
            <a:r>
              <a:rPr lang="en-US" altLang="zh-CN" sz="1400" b="1" dirty="0">
                <a:solidFill>
                  <a:schemeClr val="bg1"/>
                </a:solidFill>
                <a:latin typeface="+mj-ea"/>
              </a:rPr>
              <a:t>’</a:t>
            </a: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827D90FB-9BED-8C55-D820-493CECCA02BC}"/>
              </a:ext>
            </a:extLst>
          </p:cNvPr>
          <p:cNvSpPr/>
          <p:nvPr/>
        </p:nvSpPr>
        <p:spPr>
          <a:xfrm>
            <a:off x="401320" y="1553764"/>
            <a:ext cx="25504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/>
            <a:endParaRPr lang="zh-CN" altLang="zh-CN" sz="14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fr-FR" altLang="zh-CN" sz="1400" kern="100" dirty="0">
                <a:effectLst/>
                <a:latin typeface="Arial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La France se distingue par ses industries fortes :</a:t>
            </a:r>
            <a:endParaRPr lang="zh-CN" altLang="zh-CN" sz="14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fr-FR" altLang="zh-CN" sz="1400" dirty="0"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Produits de luxe, Aéronautique, Agroalimentaire.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EF8BD260-D066-BECE-1F38-E30C4A6F9F67}"/>
              </a:ext>
            </a:extLst>
          </p:cNvPr>
          <p:cNvCxnSpPr/>
          <p:nvPr/>
        </p:nvCxnSpPr>
        <p:spPr>
          <a:xfrm>
            <a:off x="2951820" y="1195641"/>
            <a:ext cx="0" cy="30603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D39EA96F-282F-F231-63E4-E753AADCA4BC}"/>
              </a:ext>
            </a:extLst>
          </p:cNvPr>
          <p:cNvGrpSpPr/>
          <p:nvPr/>
        </p:nvGrpSpPr>
        <p:grpSpPr>
          <a:xfrm rot="10800000">
            <a:off x="8801756" y="4963098"/>
            <a:ext cx="105725" cy="180402"/>
            <a:chOff x="281524" y="0"/>
            <a:chExt cx="105725" cy="721610"/>
          </a:xfrm>
          <a:solidFill>
            <a:srgbClr val="E46C0A"/>
          </a:solidFill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EFB49DAA-D566-1FD0-8D80-74F79BF20DF7}"/>
                </a:ext>
              </a:extLst>
            </p:cNvPr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252CC72D-A243-0FA4-D2D8-8E35D749479D}"/>
                </a:ext>
              </a:extLst>
            </p:cNvPr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DF0EB623-FBCC-6F9E-22A6-E6A83F4F58FD}"/>
              </a:ext>
            </a:extLst>
          </p:cNvPr>
          <p:cNvGrpSpPr/>
          <p:nvPr/>
        </p:nvGrpSpPr>
        <p:grpSpPr>
          <a:xfrm>
            <a:off x="433215" y="295275"/>
            <a:ext cx="130810" cy="511175"/>
            <a:chOff x="281524" y="0"/>
            <a:chExt cx="105725" cy="721610"/>
          </a:xfrm>
          <a:solidFill>
            <a:srgbClr val="E46C0A"/>
          </a:solidFill>
        </p:grpSpPr>
        <p:sp>
          <p:nvSpPr>
            <p:cNvPr id="88" name="矩形 87">
              <a:extLst>
                <a:ext uri="{FF2B5EF4-FFF2-40B4-BE49-F238E27FC236}">
                  <a16:creationId xmlns:a16="http://schemas.microsoft.com/office/drawing/2014/main" id="{806D56F2-27C0-20B8-7EF6-C05F0D5EB00E}"/>
                </a:ext>
              </a:extLst>
            </p:cNvPr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矩形 91">
              <a:extLst>
                <a:ext uri="{FF2B5EF4-FFF2-40B4-BE49-F238E27FC236}">
                  <a16:creationId xmlns:a16="http://schemas.microsoft.com/office/drawing/2014/main" id="{BF29EC1E-3BDF-FC66-0D92-4366F24AE1A8}"/>
                </a:ext>
              </a:extLst>
            </p:cNvPr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93" name="直接连接符 92">
            <a:extLst>
              <a:ext uri="{FF2B5EF4-FFF2-40B4-BE49-F238E27FC236}">
                <a16:creationId xmlns:a16="http://schemas.microsoft.com/office/drawing/2014/main" id="{331C9A75-3185-579C-E6A6-5AB42C1E1E34}"/>
              </a:ext>
            </a:extLst>
          </p:cNvPr>
          <p:cNvCxnSpPr/>
          <p:nvPr/>
        </p:nvCxnSpPr>
        <p:spPr>
          <a:xfrm>
            <a:off x="761780" y="863600"/>
            <a:ext cx="204597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6">
            <a:extLst>
              <a:ext uri="{FF2B5EF4-FFF2-40B4-BE49-F238E27FC236}">
                <a16:creationId xmlns:a16="http://schemas.microsoft.com/office/drawing/2014/main" id="{2483ACB3-B359-EC6F-3E13-4C2BDBB50DAF}"/>
              </a:ext>
            </a:extLst>
          </p:cNvPr>
          <p:cNvSpPr txBox="1"/>
          <p:nvPr/>
        </p:nvSpPr>
        <p:spPr>
          <a:xfrm>
            <a:off x="654195" y="238760"/>
            <a:ext cx="2712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‘Strengths’ de la France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  <a:ea typeface="+mj-ea"/>
            </a:endParaRPr>
          </a:p>
        </p:txBody>
      </p:sp>
      <p:sp>
        <p:nvSpPr>
          <p:cNvPr id="95" name="矩形 94">
            <a:extLst>
              <a:ext uri="{FF2B5EF4-FFF2-40B4-BE49-F238E27FC236}">
                <a16:creationId xmlns:a16="http://schemas.microsoft.com/office/drawing/2014/main" id="{129E8119-46A8-8AB6-3DC3-9BE5DBE3A4DE}"/>
              </a:ext>
            </a:extLst>
          </p:cNvPr>
          <p:cNvSpPr/>
          <p:nvPr/>
        </p:nvSpPr>
        <p:spPr>
          <a:xfrm>
            <a:off x="654465" y="592455"/>
            <a:ext cx="2428875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fr-FR" altLang="zh-CN" sz="1000" b="1" i="1" dirty="0">
                <a:effectLst/>
                <a:latin typeface="Arial" panose="020B0604020202020204" pitchFamily="34" charset="0"/>
              </a:rPr>
              <a:t>Analyse  SWOT</a:t>
            </a:r>
            <a:endParaRPr lang="zh-CN" altLang="en-US" sz="1000" b="1" dirty="0">
              <a:latin typeface="Microsoft YaHei Bold" panose="020B0502040204020203" charset="-122"/>
              <a:ea typeface="Microsoft YaHei Bold" panose="020B0502040204020203" charset="-122"/>
              <a:cs typeface="Microsoft YaHei Bold" panose="020B0502040204020203" charset="-122"/>
            </a:endParaRPr>
          </a:p>
        </p:txBody>
      </p:sp>
      <p:sp>
        <p:nvSpPr>
          <p:cNvPr id="128" name="文本框 127">
            <a:extLst>
              <a:ext uri="{FF2B5EF4-FFF2-40B4-BE49-F238E27FC236}">
                <a16:creationId xmlns:a16="http://schemas.microsoft.com/office/drawing/2014/main" id="{E4DAFF5C-7B4E-1E43-BC0C-A32CC5011CFA}"/>
              </a:ext>
            </a:extLst>
          </p:cNvPr>
          <p:cNvSpPr txBox="1"/>
          <p:nvPr/>
        </p:nvSpPr>
        <p:spPr>
          <a:xfrm>
            <a:off x="7816850" y="325755"/>
            <a:ext cx="949325" cy="89037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fr-FR" altLang="zh-CN" sz="1200" b="1" i="1" dirty="0">
                <a:solidFill>
                  <a:schemeClr val="accent6"/>
                </a:solidFill>
                <a:effectLst/>
                <a:latin typeface="Arial" panose="020B0604020202020204" pitchFamily="34" charset="0"/>
              </a:rPr>
              <a:t>Liberté, Égalité, Fraternité</a:t>
            </a:r>
            <a:endParaRPr lang="zh-CN" altLang="en-US" sz="1200" b="1" dirty="0">
              <a:solidFill>
                <a:schemeClr val="accent6"/>
              </a:solidFill>
              <a:latin typeface="Microsoft YaHei Bold" panose="020B0502040204020203" charset="-122"/>
              <a:ea typeface="Microsoft YaHei Bold" panose="020B0502040204020203" charset="-122"/>
              <a:cs typeface="Microsoft YaHei Bold" panose="020B0502040204020203" charset="-122"/>
            </a:endParaRPr>
          </a:p>
        </p:txBody>
      </p:sp>
      <p:pic>
        <p:nvPicPr>
          <p:cNvPr id="1026" name="Picture 2" descr="想留学奢侈品专业~除了英美，还有哪些国家地区可以选择？_手机搜狐网">
            <a:extLst>
              <a:ext uri="{FF2B5EF4-FFF2-40B4-BE49-F238E27FC236}">
                <a16:creationId xmlns:a16="http://schemas.microsoft.com/office/drawing/2014/main" id="{DB88596E-6DD6-2557-DAD2-E1C7A32F0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791" y="1170669"/>
            <a:ext cx="2407477" cy="161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irbus crée AiBT, sa propre compagnie aérienne - ladepeche.fr">
            <a:extLst>
              <a:ext uri="{FF2B5EF4-FFF2-40B4-BE49-F238E27FC236}">
                <a16:creationId xmlns:a16="http://schemas.microsoft.com/office/drawing/2014/main" id="{ED678ADA-63C5-63BB-7CA8-BC7715465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043281"/>
            <a:ext cx="2576059" cy="171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lère des agriculteurs : quelle aide apportent les Chambres  départementales d'Agriculture et quel est leur rôle ?">
            <a:extLst>
              <a:ext uri="{FF2B5EF4-FFF2-40B4-BE49-F238E27FC236}">
                <a16:creationId xmlns:a16="http://schemas.microsoft.com/office/drawing/2014/main" id="{D160DC40-5982-B6FF-7D5B-3F5698EB2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340" y="3043281"/>
            <a:ext cx="2916325" cy="1640433"/>
          </a:xfrm>
          <a:prstGeom prst="rect">
            <a:avLst/>
          </a:prstGeom>
          <a:noFill/>
          <a:effectLst>
            <a:glow>
              <a:schemeClr val="accent1"/>
            </a:glo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6BCFF8A5-8205-A4EC-C12E-67447E27A4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248" y="80972"/>
            <a:ext cx="8257907" cy="3512544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31EF474F-4BD8-B017-B9D3-93E32BDD4FF2}"/>
              </a:ext>
            </a:extLst>
          </p:cNvPr>
          <p:cNvSpPr/>
          <p:nvPr/>
        </p:nvSpPr>
        <p:spPr>
          <a:xfrm>
            <a:off x="3242537" y="1236124"/>
            <a:ext cx="45512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Export&gt;Import</a:t>
            </a:r>
            <a:endParaRPr lang="zh-CN" alt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83159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矩形 70"/>
          <p:cNvSpPr/>
          <p:nvPr/>
        </p:nvSpPr>
        <p:spPr>
          <a:xfrm>
            <a:off x="411282" y="1202364"/>
            <a:ext cx="8387715" cy="3693795"/>
          </a:xfrm>
          <a:prstGeom prst="rect">
            <a:avLst/>
          </a:prstGeom>
          <a:solidFill>
            <a:srgbClr val="F1A210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TextBox 38"/>
          <p:cNvSpPr txBox="1"/>
          <p:nvPr/>
        </p:nvSpPr>
        <p:spPr>
          <a:xfrm>
            <a:off x="411282" y="3910568"/>
            <a:ext cx="39472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SzPts val="1000"/>
              <a:tabLst>
                <a:tab pos="457200" algn="l"/>
              </a:tabLst>
            </a:pPr>
            <a:r>
              <a:rPr lang="fr-FR" altLang="zh-CN" sz="1400" kern="100" dirty="0">
                <a:effectLst/>
                <a:latin typeface="Arial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Analyse de la baisse du taux de chômage en France : vers une tendance positive malgré des défis persistants</a:t>
            </a:r>
            <a:endParaRPr lang="zh-CN" altLang="zh-CN" sz="14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54" name="组合 53"/>
          <p:cNvGrpSpPr/>
          <p:nvPr/>
        </p:nvGrpSpPr>
        <p:grpSpPr>
          <a:xfrm rot="10800000">
            <a:off x="8801756" y="4963098"/>
            <a:ext cx="105725" cy="180402"/>
            <a:chOff x="281524" y="0"/>
            <a:chExt cx="105725" cy="721610"/>
          </a:xfrm>
          <a:solidFill>
            <a:srgbClr val="E46C0A"/>
          </a:solidFill>
        </p:grpSpPr>
        <p:sp>
          <p:nvSpPr>
            <p:cNvPr id="55" name="矩形 54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40719" y="295275"/>
            <a:ext cx="130810" cy="511175"/>
            <a:chOff x="281524" y="0"/>
            <a:chExt cx="105725" cy="721610"/>
          </a:xfrm>
          <a:solidFill>
            <a:srgbClr val="E46C0A"/>
          </a:solidFill>
        </p:grpSpPr>
        <p:sp>
          <p:nvSpPr>
            <p:cNvPr id="19" name="矩形 18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769284" y="863600"/>
            <a:ext cx="204597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6"/>
          <p:cNvSpPr txBox="1"/>
          <p:nvPr/>
        </p:nvSpPr>
        <p:spPr>
          <a:xfrm>
            <a:off x="661699" y="238760"/>
            <a:ext cx="3814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‘</a:t>
            </a:r>
            <a:r>
              <a:rPr lang="en-US" altLang="zh-CN" sz="1800" dirty="0"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Weaknesses</a:t>
            </a:r>
            <a:r>
              <a:rPr lang="en-US" altLang="zh-CN" sz="2000" dirty="0"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’ de la France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  <a:ea typeface="+mj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61969" y="592455"/>
            <a:ext cx="2428875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fr-FR" altLang="zh-CN" sz="1000" b="1" i="1" dirty="0">
                <a:effectLst/>
                <a:latin typeface="Arial" panose="020B0604020202020204" pitchFamily="34" charset="0"/>
              </a:rPr>
              <a:t>Analyse  SWOT</a:t>
            </a:r>
            <a:endParaRPr lang="zh-CN" altLang="en-US" sz="1000" b="1" dirty="0">
              <a:latin typeface="Microsoft YaHei Bold" panose="020B0502040204020203" charset="-122"/>
              <a:ea typeface="Microsoft YaHei Bold" panose="020B0502040204020203" charset="-122"/>
              <a:cs typeface="Microsoft YaHei Bold" panose="020B0502040204020203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7840980" y="274320"/>
            <a:ext cx="949325" cy="89037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fr-FR" altLang="zh-CN" sz="1200" b="1" i="1" dirty="0">
                <a:solidFill>
                  <a:schemeClr val="accent6"/>
                </a:solidFill>
                <a:effectLst/>
                <a:latin typeface="Arial" panose="020B0604020202020204" pitchFamily="34" charset="0"/>
              </a:rPr>
              <a:t>Liberté, Égalité, Fraternité</a:t>
            </a:r>
            <a:endParaRPr lang="zh-CN" altLang="en-US" sz="1200" b="1" dirty="0">
              <a:solidFill>
                <a:schemeClr val="accent6"/>
              </a:solidFill>
              <a:latin typeface="Microsoft YaHei Bold" panose="020B0502040204020203" charset="-122"/>
              <a:ea typeface="Microsoft YaHei Bold" panose="020B0502040204020203" charset="-122"/>
              <a:cs typeface="Microsoft YaHei Bold" panose="020B0502040204020203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3B97CDC-4497-F9BC-1F1E-51B4B3808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220" y="1007377"/>
            <a:ext cx="3674745" cy="283972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FDC3872-D232-FF31-79A9-8AEA92D3AC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2391" y="1207677"/>
            <a:ext cx="4327173" cy="3537165"/>
          </a:xfrm>
          <a:prstGeom prst="rect">
            <a:avLst/>
          </a:prstGeom>
        </p:spPr>
      </p:pic>
      <p:sp>
        <p:nvSpPr>
          <p:cNvPr id="30" name="矩形 29">
            <a:extLst>
              <a:ext uri="{FF2B5EF4-FFF2-40B4-BE49-F238E27FC236}">
                <a16:creationId xmlns:a16="http://schemas.microsoft.com/office/drawing/2014/main" id="{8CB54E27-E8A5-9F9A-C884-F6FB7C39DCDA}"/>
              </a:ext>
            </a:extLst>
          </p:cNvPr>
          <p:cNvSpPr/>
          <p:nvPr/>
        </p:nvSpPr>
        <p:spPr>
          <a:xfrm>
            <a:off x="5796136" y="2715766"/>
            <a:ext cx="2736304" cy="72008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/>
          <p:cNvSpPr/>
          <p:nvPr/>
        </p:nvSpPr>
        <p:spPr>
          <a:xfrm>
            <a:off x="4932040" y="1155223"/>
            <a:ext cx="26485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zh-CN" sz="1400" b="1" dirty="0">
                <a:solidFill>
                  <a:schemeClr val="accent6">
                    <a:lumMod val="75000"/>
                  </a:schemeClr>
                </a:solidFill>
              </a:rPr>
              <a:t>Une destination touristique mondiale</a:t>
            </a:r>
            <a:endParaRPr lang="en-US" altLang="zh-CN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860032" y="1699437"/>
            <a:ext cx="3600400" cy="1345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altLang="zh-CN" sz="1400" b="1" dirty="0"/>
              <a:t>En 2023, la France a accueilli plus de 100 millions de visiteurs internationaux, confirmant sa place de première destination touristique au monde.</a:t>
            </a:r>
            <a:endParaRPr lang="zh-CN" altLang="en-US" sz="14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4929917" y="3671034"/>
            <a:ext cx="3530515" cy="1021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altLang="zh-CN" sz="1400" b="1" dirty="0"/>
              <a:t>Les Jeux Olympiques de Paris en 2024 constituent une opportunité majeure pour stimuler le tourisme.</a:t>
            </a:r>
            <a:endParaRPr lang="zh-CN" altLang="en-US" sz="1400" b="1" dirty="0"/>
          </a:p>
        </p:txBody>
      </p:sp>
      <p:grpSp>
        <p:nvGrpSpPr>
          <p:cNvPr id="28" name="组合 27"/>
          <p:cNvGrpSpPr/>
          <p:nvPr/>
        </p:nvGrpSpPr>
        <p:grpSpPr>
          <a:xfrm rot="10800000">
            <a:off x="8801756" y="4963098"/>
            <a:ext cx="105725" cy="180402"/>
            <a:chOff x="281524" y="0"/>
            <a:chExt cx="105725" cy="721610"/>
          </a:xfrm>
          <a:solidFill>
            <a:srgbClr val="E46C0A"/>
          </a:solidFill>
        </p:grpSpPr>
        <p:sp>
          <p:nvSpPr>
            <p:cNvPr id="29" name="矩形 28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411282" y="295275"/>
            <a:ext cx="130810" cy="511175"/>
            <a:chOff x="281524" y="0"/>
            <a:chExt cx="105725" cy="721610"/>
          </a:xfrm>
          <a:solidFill>
            <a:srgbClr val="E46C0A"/>
          </a:solidFill>
        </p:grpSpPr>
        <p:sp>
          <p:nvSpPr>
            <p:cNvPr id="97" name="矩形 96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矩形 97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99" name="直接连接符 98"/>
          <p:cNvCxnSpPr/>
          <p:nvPr/>
        </p:nvCxnSpPr>
        <p:spPr>
          <a:xfrm>
            <a:off x="739847" y="863600"/>
            <a:ext cx="204597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6"/>
          <p:cNvSpPr txBox="1"/>
          <p:nvPr/>
        </p:nvSpPr>
        <p:spPr>
          <a:xfrm>
            <a:off x="632262" y="238760"/>
            <a:ext cx="3288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‘</a:t>
            </a:r>
            <a:r>
              <a:rPr lang="en-US" altLang="zh-CN" sz="1800" dirty="0"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Opportunities</a:t>
            </a:r>
            <a:r>
              <a:rPr lang="en-US" altLang="zh-CN" sz="2000" dirty="0"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’ de la France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  <a:ea typeface="+mj-ea"/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632532" y="592455"/>
            <a:ext cx="2428875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fr-FR" altLang="zh-CN" sz="1000" b="1" i="1" dirty="0">
                <a:effectLst/>
                <a:latin typeface="Arial" panose="020B0604020202020204" pitchFamily="34" charset="0"/>
              </a:rPr>
              <a:t>Analyse  SWOT</a:t>
            </a:r>
            <a:endParaRPr lang="zh-CN" altLang="en-US" sz="1000" b="1" dirty="0">
              <a:latin typeface="Microsoft YaHei Bold" panose="020B0502040204020203" charset="-122"/>
              <a:ea typeface="Microsoft YaHei Bold" panose="020B0502040204020203" charset="-122"/>
              <a:cs typeface="Microsoft YaHei Bold" panose="020B0502040204020203" charset="-122"/>
            </a:endParaRPr>
          </a:p>
        </p:txBody>
      </p:sp>
      <p:sp>
        <p:nvSpPr>
          <p:cNvPr id="134" name="文本框 133"/>
          <p:cNvSpPr txBox="1"/>
          <p:nvPr/>
        </p:nvSpPr>
        <p:spPr>
          <a:xfrm>
            <a:off x="7816850" y="325755"/>
            <a:ext cx="949325" cy="89037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fr-FR" altLang="zh-CN" sz="1200" b="1" i="1" dirty="0">
                <a:solidFill>
                  <a:schemeClr val="accent6"/>
                </a:solidFill>
                <a:effectLst/>
                <a:latin typeface="Arial" panose="020B0604020202020204" pitchFamily="34" charset="0"/>
              </a:rPr>
              <a:t>Liberté, Égalité, Fraternité</a:t>
            </a:r>
            <a:endParaRPr lang="zh-CN" altLang="en-US" sz="1200" b="1" dirty="0">
              <a:solidFill>
                <a:schemeClr val="accent6"/>
              </a:solidFill>
              <a:latin typeface="Microsoft YaHei Bold" panose="020B0502040204020203" charset="-122"/>
              <a:ea typeface="Microsoft YaHei Bold" panose="020B0502040204020203" charset="-122"/>
              <a:cs typeface="Microsoft YaHei Bold" panose="020B0502040204020203" charset="-122"/>
            </a:endParaRPr>
          </a:p>
        </p:txBody>
      </p:sp>
      <p:pic>
        <p:nvPicPr>
          <p:cNvPr id="2" name="图片 1" descr="2024年巴黎奥运会指南：前瞻、场馆、新项目、火炬、吉祥物及观看方式">
            <a:extLst>
              <a:ext uri="{FF2B5EF4-FFF2-40B4-BE49-F238E27FC236}">
                <a16:creationId xmlns:a16="http://schemas.microsoft.com/office/drawing/2014/main" id="{17D82A4B-60A5-8E61-E114-BB92648608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82" y="1155223"/>
            <a:ext cx="4016702" cy="3693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76B5E4DB-630A-D8AD-A05B-AF680877B54D}"/>
              </a:ext>
            </a:extLst>
          </p:cNvPr>
          <p:cNvSpPr/>
          <p:nvPr/>
        </p:nvSpPr>
        <p:spPr>
          <a:xfrm>
            <a:off x="4932040" y="3147814"/>
            <a:ext cx="26485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zh-CN" sz="1400" b="1" dirty="0">
                <a:solidFill>
                  <a:schemeClr val="accent6">
                    <a:lumMod val="75000"/>
                  </a:schemeClr>
                </a:solidFill>
              </a:rPr>
              <a:t>Un levier grâce aux Jeux Olympiques de 2024</a:t>
            </a:r>
            <a:endParaRPr lang="en-US" altLang="zh-CN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圆角矩形 27"/>
          <p:cNvSpPr/>
          <p:nvPr/>
        </p:nvSpPr>
        <p:spPr>
          <a:xfrm>
            <a:off x="853070" y="1161755"/>
            <a:ext cx="7409340" cy="959692"/>
          </a:xfrm>
          <a:prstGeom prst="roundRect">
            <a:avLst>
              <a:gd name="adj" fmla="val 9001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1776150" y="1161755"/>
            <a:ext cx="6306262" cy="9596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1826717" y="1273610"/>
            <a:ext cx="5490566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fr-FR" altLang="zh-CN" sz="1800" dirty="0">
                <a:solidFill>
                  <a:srgbClr val="E46C0A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Situation actuelle du vieillissement démographique</a:t>
            </a:r>
            <a:endParaRPr lang="en-US" altLang="zh-CN" sz="1400" b="1" dirty="0">
              <a:solidFill>
                <a:srgbClr val="E46C0A"/>
              </a:solidFill>
              <a:latin typeface="+mj-ea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826717" y="1496189"/>
            <a:ext cx="6075675" cy="69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altLang="zh-CN" sz="1400" dirty="0"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Selon les prévisions, d'ici 2040, la population de 65 ans et plus représentera environ un quart de la population totale, contre environ 20%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4" name="Picture 4" descr="C:\Documents and Settings\Administrator\桌面\图标\ico\verified-user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8085" y="1307943"/>
            <a:ext cx="667315" cy="66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圆角矩形 35"/>
          <p:cNvSpPr/>
          <p:nvPr/>
        </p:nvSpPr>
        <p:spPr>
          <a:xfrm>
            <a:off x="853070" y="2286880"/>
            <a:ext cx="7409340" cy="959692"/>
          </a:xfrm>
          <a:prstGeom prst="roundRect">
            <a:avLst>
              <a:gd name="adj" fmla="val 9001"/>
            </a:avLst>
          </a:prstGeom>
          <a:solidFill>
            <a:srgbClr val="FDA9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1776150" y="2286880"/>
            <a:ext cx="6306262" cy="9596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TextBox 38"/>
          <p:cNvSpPr txBox="1"/>
          <p:nvPr/>
        </p:nvSpPr>
        <p:spPr>
          <a:xfrm>
            <a:off x="1826717" y="2398735"/>
            <a:ext cx="4104456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fr-FR" altLang="zh-CN" sz="180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Pression sur le système de retraites</a:t>
            </a:r>
            <a:endParaRPr lang="zh-CN" altLang="en-US" sz="1400" b="1" dirty="0">
              <a:solidFill>
                <a:srgbClr val="FFC000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826717" y="2608088"/>
            <a:ext cx="6075675" cy="69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altLang="zh-CN" sz="1400" dirty="0"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 L'augmentation de la population retraitée et la diminution du nombre de travailleurs actifs mettent le système de retraites sous pression.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853070" y="3412005"/>
            <a:ext cx="7409340" cy="959692"/>
          </a:xfrm>
          <a:prstGeom prst="roundRect">
            <a:avLst>
              <a:gd name="adj" fmla="val 9001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1776150" y="3412005"/>
            <a:ext cx="6306262" cy="9596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1826717" y="3523860"/>
            <a:ext cx="4104456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fr-FR" altLang="zh-CN" sz="1800" dirty="0">
                <a:solidFill>
                  <a:srgbClr val="984807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Marché du travail</a:t>
            </a:r>
            <a:endParaRPr lang="en-US" altLang="zh-CN" sz="1400" b="1" dirty="0">
              <a:solidFill>
                <a:srgbClr val="984807"/>
              </a:solidFill>
              <a:latin typeface="+mj-ea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1826717" y="3749025"/>
            <a:ext cx="6075675" cy="69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altLang="zh-CN" sz="1400" dirty="0"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Le vieillissement entraîne une diminution du nombre de travailleurs actifs, ce qui pourrait ralentir la croissance économique et affecter la productivité.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5" name="Picture 3" descr="C:\Documents and Settings\Administrator\桌面\图标\ico\cloud-queue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5845" y="2433068"/>
            <a:ext cx="667315" cy="66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C:\Documents and Settings\Administrator\桌面\图标\ico\vpn-lock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5844" y="3558193"/>
            <a:ext cx="667315" cy="66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组合 22"/>
          <p:cNvGrpSpPr/>
          <p:nvPr/>
        </p:nvGrpSpPr>
        <p:grpSpPr>
          <a:xfrm rot="10800000">
            <a:off x="8801756" y="4963098"/>
            <a:ext cx="105725" cy="180402"/>
            <a:chOff x="281524" y="0"/>
            <a:chExt cx="105725" cy="721610"/>
          </a:xfrm>
          <a:solidFill>
            <a:srgbClr val="E46C0A"/>
          </a:solidFill>
        </p:grpSpPr>
        <p:sp>
          <p:nvSpPr>
            <p:cNvPr id="24" name="矩形 23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0" name="组合 129"/>
          <p:cNvGrpSpPr/>
          <p:nvPr/>
        </p:nvGrpSpPr>
        <p:grpSpPr>
          <a:xfrm>
            <a:off x="377825" y="295275"/>
            <a:ext cx="130810" cy="511175"/>
            <a:chOff x="281524" y="0"/>
            <a:chExt cx="105725" cy="721610"/>
          </a:xfrm>
          <a:solidFill>
            <a:srgbClr val="E46C0A"/>
          </a:solidFill>
        </p:grpSpPr>
        <p:sp>
          <p:nvSpPr>
            <p:cNvPr id="131" name="矩形 130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2" name="矩形 131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33" name="直接连接符 132"/>
          <p:cNvCxnSpPr/>
          <p:nvPr/>
        </p:nvCxnSpPr>
        <p:spPr>
          <a:xfrm>
            <a:off x="706390" y="863600"/>
            <a:ext cx="204597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6"/>
          <p:cNvSpPr txBox="1"/>
          <p:nvPr/>
        </p:nvSpPr>
        <p:spPr>
          <a:xfrm>
            <a:off x="598805" y="238760"/>
            <a:ext cx="330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‘</a:t>
            </a:r>
            <a:r>
              <a:rPr lang="en-US" altLang="zh-CN" sz="1800" dirty="0"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Threats</a:t>
            </a:r>
            <a:r>
              <a:rPr lang="en-US" altLang="zh-CN" sz="2000" dirty="0"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’ de la France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  <a:ea typeface="+mj-ea"/>
            </a:endParaRPr>
          </a:p>
        </p:txBody>
      </p:sp>
      <p:sp>
        <p:nvSpPr>
          <p:cNvPr id="135" name="矩形 134"/>
          <p:cNvSpPr/>
          <p:nvPr/>
        </p:nvSpPr>
        <p:spPr>
          <a:xfrm>
            <a:off x="599075" y="592455"/>
            <a:ext cx="2428875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fr-FR" altLang="zh-CN" sz="1000" b="1" i="1" dirty="0">
                <a:effectLst/>
                <a:latin typeface="Arial" panose="020B0604020202020204" pitchFamily="34" charset="0"/>
              </a:rPr>
              <a:t>Analyse  SWOT</a:t>
            </a:r>
            <a:endParaRPr lang="zh-CN" altLang="en-US" sz="1000" b="1" dirty="0">
              <a:latin typeface="Microsoft YaHei Bold" panose="020B0502040204020203" charset="-122"/>
              <a:ea typeface="Microsoft YaHei Bold" panose="020B0502040204020203" charset="-122"/>
              <a:cs typeface="Microsoft YaHei Bold" panose="020B0502040204020203" charset="-122"/>
            </a:endParaRPr>
          </a:p>
        </p:txBody>
      </p:sp>
      <p:sp>
        <p:nvSpPr>
          <p:cNvPr id="168" name="文本框 167"/>
          <p:cNvSpPr txBox="1"/>
          <p:nvPr/>
        </p:nvSpPr>
        <p:spPr>
          <a:xfrm>
            <a:off x="7816850" y="325755"/>
            <a:ext cx="949325" cy="89037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fr-FR" altLang="zh-CN" sz="1200" b="1" i="1" dirty="0">
                <a:solidFill>
                  <a:schemeClr val="accent6"/>
                </a:solidFill>
                <a:effectLst/>
                <a:latin typeface="Arial" panose="020B0604020202020204" pitchFamily="34" charset="0"/>
              </a:rPr>
              <a:t>Liberté, Égalité, Fraternité</a:t>
            </a:r>
            <a:endParaRPr lang="zh-CN" altLang="en-US" sz="1200" b="1" dirty="0">
              <a:solidFill>
                <a:schemeClr val="accent6"/>
              </a:solidFill>
              <a:latin typeface="Microsoft YaHei Bold" panose="020B0502040204020203" charset="-122"/>
              <a:ea typeface="Microsoft YaHei Bold" panose="020B0502040204020203" charset="-122"/>
              <a:cs typeface="Microsoft YaHei Bold" panose="020B0502040204020203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 rot="10800000">
            <a:off x="8801756" y="4963098"/>
            <a:ext cx="105725" cy="180402"/>
            <a:chOff x="281524" y="0"/>
            <a:chExt cx="105725" cy="721610"/>
          </a:xfrm>
          <a:solidFill>
            <a:srgbClr val="E46C0A"/>
          </a:solidFill>
        </p:grpSpPr>
        <p:sp>
          <p:nvSpPr>
            <p:cNvPr id="34" name="矩形 33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39552" y="295275"/>
            <a:ext cx="130810" cy="511175"/>
            <a:chOff x="281524" y="0"/>
            <a:chExt cx="105725" cy="721610"/>
          </a:xfrm>
          <a:solidFill>
            <a:srgbClr val="E46C0A"/>
          </a:solidFill>
        </p:grpSpPr>
        <p:sp>
          <p:nvSpPr>
            <p:cNvPr id="19" name="矩形 18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89" name="直接连接符 88"/>
          <p:cNvCxnSpPr/>
          <p:nvPr/>
        </p:nvCxnSpPr>
        <p:spPr>
          <a:xfrm>
            <a:off x="868117" y="863600"/>
            <a:ext cx="204597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6"/>
          <p:cNvSpPr txBox="1"/>
          <p:nvPr/>
        </p:nvSpPr>
        <p:spPr>
          <a:xfrm>
            <a:off x="760532" y="238760"/>
            <a:ext cx="2467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+mj-ea"/>
              </a:rPr>
              <a:t>Conclusion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  <a:ea typeface="+mj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816850" y="325755"/>
            <a:ext cx="949325" cy="89037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fr-FR" altLang="zh-CN" sz="1200" b="1" i="1" dirty="0">
                <a:solidFill>
                  <a:schemeClr val="accent6"/>
                </a:solidFill>
                <a:effectLst/>
                <a:latin typeface="Arial" panose="020B0604020202020204" pitchFamily="34" charset="0"/>
              </a:rPr>
              <a:t>Liberté, Égalité, Fraternité</a:t>
            </a:r>
            <a:endParaRPr lang="zh-CN" altLang="en-US" sz="1200" b="1" dirty="0">
              <a:solidFill>
                <a:schemeClr val="accent6"/>
              </a:solidFill>
              <a:latin typeface="Microsoft YaHei Bold" panose="020B0502040204020203" charset="-122"/>
              <a:ea typeface="Microsoft YaHei Bold" panose="020B0502040204020203" charset="-122"/>
              <a:cs typeface="Microsoft YaHei Bold" panose="020B0502040204020203" charset="-122"/>
            </a:endParaRPr>
          </a:p>
        </p:txBody>
      </p:sp>
      <p:sp>
        <p:nvSpPr>
          <p:cNvPr id="6" name="TextBox 59">
            <a:extLst>
              <a:ext uri="{FF2B5EF4-FFF2-40B4-BE49-F238E27FC236}">
                <a16:creationId xmlns:a16="http://schemas.microsoft.com/office/drawing/2014/main" id="{506A172F-3A7E-9E90-C815-4DC9206E71EA}"/>
              </a:ext>
            </a:extLst>
          </p:cNvPr>
          <p:cNvSpPr txBox="1"/>
          <p:nvPr/>
        </p:nvSpPr>
        <p:spPr>
          <a:xfrm>
            <a:off x="820898" y="1419622"/>
            <a:ext cx="74235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altLang="zh-CN" sz="1800" kern="100" dirty="0">
                <a:effectLst/>
                <a:latin typeface="Arial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La France, avec ses secteurs clés tels que le luxe, la technologie, l’exportation et une économie globale en croissance, traverse une période charnière. Tout en faisant face à des défis démographiques tels que le vieillissement de la population, le pays reste solide grâce à ses industries compétitives et sa résilience économique.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50" name="Picture 2" descr="France - United States Department of State">
            <a:extLst>
              <a:ext uri="{FF2B5EF4-FFF2-40B4-BE49-F238E27FC236}">
                <a16:creationId xmlns:a16="http://schemas.microsoft.com/office/drawing/2014/main" id="{02015C39-90D2-356E-47F2-20F960B9C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48" y="2800191"/>
            <a:ext cx="3240355" cy="216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rance Country Profile - National Geographic Kids">
            <a:extLst>
              <a:ext uri="{FF2B5EF4-FFF2-40B4-BE49-F238E27FC236}">
                <a16:creationId xmlns:a16="http://schemas.microsoft.com/office/drawing/2014/main" id="{6A0B930D-5257-9FD4-DA3D-5D4E99A53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578" y="2800191"/>
            <a:ext cx="3844769" cy="216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图片 7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" y="900700"/>
            <a:ext cx="9144001" cy="4242800"/>
          </a:xfrm>
          <a:prstGeom prst="rect">
            <a:avLst/>
          </a:prstGeom>
        </p:spPr>
      </p:pic>
      <p:sp>
        <p:nvSpPr>
          <p:cNvPr id="140" name="矩形 139"/>
          <p:cNvSpPr/>
          <p:nvPr/>
        </p:nvSpPr>
        <p:spPr>
          <a:xfrm>
            <a:off x="0" y="-15730"/>
            <a:ext cx="9144000" cy="5159230"/>
          </a:xfrm>
          <a:prstGeom prst="rect">
            <a:avLst/>
          </a:prstGeom>
          <a:solidFill>
            <a:srgbClr val="F4BB4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1" cy="2616755"/>
          </a:xfrm>
          <a:prstGeom prst="rect">
            <a:avLst/>
          </a:prstGeom>
          <a:solidFill>
            <a:srgbClr val="FDC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" y="2166704"/>
            <a:ext cx="9144000" cy="450051"/>
          </a:xfrm>
          <a:prstGeom prst="rect">
            <a:avLst/>
          </a:prstGeom>
          <a:solidFill>
            <a:srgbClr val="FDA9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245513" y="1397264"/>
            <a:ext cx="15119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altLang="zh-CN" sz="4400" dirty="0">
                <a:solidFill>
                  <a:schemeClr val="bg1"/>
                </a:solidFill>
                <a:latin typeface="Impact" panose="020B0806030902050204"/>
              </a:rPr>
              <a:t>Merci</a:t>
            </a:r>
            <a:endParaRPr lang="zh-CN" altLang="en-US" sz="4400" dirty="0">
              <a:solidFill>
                <a:schemeClr val="bg1"/>
              </a:solidFill>
              <a:latin typeface="Impact" panose="020B0806030902050204"/>
            </a:endParaRPr>
          </a:p>
        </p:txBody>
      </p:sp>
      <p:pic>
        <p:nvPicPr>
          <p:cNvPr id="5" name="Picture 4" descr="undefined">
            <a:extLst>
              <a:ext uri="{FF2B5EF4-FFF2-40B4-BE49-F238E27FC236}">
                <a16:creationId xmlns:a16="http://schemas.microsoft.com/office/drawing/2014/main" id="{998915E3-E311-081A-4E38-AB23C2243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1217049" cy="30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08C30DEF-B63A-65C7-AEF8-C636A84D4067}"/>
              </a:ext>
            </a:extLst>
          </p:cNvPr>
          <p:cNvSpPr txBox="1"/>
          <p:nvPr/>
        </p:nvSpPr>
        <p:spPr>
          <a:xfrm>
            <a:off x="5436096" y="1058545"/>
            <a:ext cx="3321189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fr-FR" altLang="zh-CN" sz="1600" b="1" i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Liberté, Égalité, Fraternité</a:t>
            </a:r>
            <a:endParaRPr lang="zh-CN" altLang="en-US" sz="1600" b="1" dirty="0">
              <a:solidFill>
                <a:schemeClr val="bg2"/>
              </a:solidFill>
              <a:latin typeface="Microsoft YaHei Bold" panose="020B0502040204020203" charset="-122"/>
              <a:ea typeface="Microsoft YaHei Bold" panose="020B0502040204020203" charset="-122"/>
              <a:cs typeface="Microsoft YaHei Bold" panose="020B0502040204020203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165811" y="983000"/>
            <a:ext cx="3638327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 </a:t>
            </a:r>
            <a:r>
              <a:rPr lang="fr-FR" altLang="zh-CN" sz="1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Présentation de la France</a:t>
            </a:r>
            <a:endParaRPr lang="en-US" altLang="zh-CN" sz="16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矩形 8"/>
          <p:cNvSpPr/>
          <p:nvPr/>
        </p:nvSpPr>
        <p:spPr>
          <a:xfrm>
            <a:off x="670047" y="963372"/>
            <a:ext cx="478941" cy="388931"/>
          </a:xfrm>
          <a:custGeom>
            <a:avLst/>
            <a:gdLst/>
            <a:ahLst/>
            <a:cxnLst/>
            <a:rect l="l" t="t" r="r" b="b"/>
            <a:pathLst>
              <a:path w="855095" h="855095">
                <a:moveTo>
                  <a:pt x="805897" y="427546"/>
                </a:moveTo>
                <a:lnTo>
                  <a:pt x="855095" y="427546"/>
                </a:lnTo>
                <a:lnTo>
                  <a:pt x="855095" y="855095"/>
                </a:lnTo>
                <a:lnTo>
                  <a:pt x="427546" y="855095"/>
                </a:lnTo>
                <a:lnTo>
                  <a:pt x="427546" y="805897"/>
                </a:lnTo>
                <a:lnTo>
                  <a:pt x="805897" y="805897"/>
                </a:lnTo>
                <a:close/>
                <a:moveTo>
                  <a:pt x="0" y="0"/>
                </a:moveTo>
                <a:lnTo>
                  <a:pt x="427546" y="0"/>
                </a:lnTo>
                <a:lnTo>
                  <a:pt x="427546" y="49196"/>
                </a:lnTo>
                <a:lnTo>
                  <a:pt x="49196" y="49196"/>
                </a:lnTo>
                <a:lnTo>
                  <a:pt x="49196" y="427546"/>
                </a:lnTo>
                <a:lnTo>
                  <a:pt x="0" y="427546"/>
                </a:lnTo>
                <a:close/>
              </a:path>
            </a:pathLst>
          </a:custGeom>
          <a:solidFill>
            <a:srgbClr val="FAC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01</a:t>
            </a:r>
            <a:endParaRPr lang="zh-CN" altLang="en-US" sz="1600" dirty="0"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52484" y="1703298"/>
            <a:ext cx="3638327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FDA907"/>
                </a:solidFill>
              </a:rPr>
              <a:t>  </a:t>
            </a:r>
            <a:r>
              <a:rPr lang="fr-FR" altLang="zh-CN" sz="1600" b="1" dirty="0">
                <a:solidFill>
                  <a:srgbClr val="FDA907"/>
                </a:solidFill>
              </a:rPr>
              <a:t>Vue</a:t>
            </a:r>
            <a:r>
              <a:rPr lang="zh-CN" altLang="en-US" sz="1600" b="1" dirty="0">
                <a:solidFill>
                  <a:srgbClr val="FDA907"/>
                </a:solidFill>
              </a:rPr>
              <a:t> </a:t>
            </a:r>
            <a:r>
              <a:rPr lang="fr-FR" altLang="zh-CN" sz="1600" b="1" dirty="0">
                <a:solidFill>
                  <a:srgbClr val="FDA907"/>
                </a:solidFill>
              </a:rPr>
              <a:t>d’ensemble</a:t>
            </a:r>
            <a:r>
              <a:rPr lang="zh-CN" altLang="en-US" sz="1600" b="1" dirty="0">
                <a:solidFill>
                  <a:srgbClr val="FDA907"/>
                </a:solidFill>
              </a:rPr>
              <a:t> </a:t>
            </a:r>
            <a:r>
              <a:rPr lang="fr-FR" altLang="zh-CN" sz="1600" b="1" dirty="0">
                <a:solidFill>
                  <a:srgbClr val="FDA907"/>
                </a:solidFill>
              </a:rPr>
              <a:t>de</a:t>
            </a:r>
            <a:r>
              <a:rPr lang="zh-CN" altLang="en-US" sz="1600" b="1" dirty="0">
                <a:solidFill>
                  <a:srgbClr val="FDA907"/>
                </a:solidFill>
              </a:rPr>
              <a:t> </a:t>
            </a:r>
            <a:r>
              <a:rPr lang="fr-FR" altLang="zh-CN" sz="1600" b="1" dirty="0">
                <a:solidFill>
                  <a:srgbClr val="FDA907"/>
                </a:solidFill>
              </a:rPr>
              <a:t>la</a:t>
            </a:r>
            <a:r>
              <a:rPr lang="zh-CN" altLang="en-US" sz="1600" b="1" dirty="0">
                <a:solidFill>
                  <a:srgbClr val="FDA907"/>
                </a:solidFill>
              </a:rPr>
              <a:t> </a:t>
            </a:r>
            <a:r>
              <a:rPr lang="fr-FR" altLang="zh-CN" sz="1600" b="1" dirty="0">
                <a:solidFill>
                  <a:srgbClr val="FDA907"/>
                </a:solidFill>
              </a:rPr>
              <a:t>France</a:t>
            </a:r>
            <a:endParaRPr lang="en-US" altLang="zh-CN" sz="1600" b="1" dirty="0">
              <a:solidFill>
                <a:srgbClr val="FDA907"/>
              </a:solidFill>
            </a:endParaRPr>
          </a:p>
          <a:p>
            <a:endParaRPr lang="zh-CN" altLang="en-US" sz="1600" b="1" dirty="0">
              <a:solidFill>
                <a:srgbClr val="FDA907"/>
              </a:solidFill>
            </a:endParaRPr>
          </a:p>
        </p:txBody>
      </p:sp>
      <p:sp>
        <p:nvSpPr>
          <p:cNvPr id="22" name="矩形 8"/>
          <p:cNvSpPr/>
          <p:nvPr/>
        </p:nvSpPr>
        <p:spPr>
          <a:xfrm>
            <a:off x="678808" y="1679749"/>
            <a:ext cx="478941" cy="388931"/>
          </a:xfrm>
          <a:custGeom>
            <a:avLst/>
            <a:gdLst/>
            <a:ahLst/>
            <a:cxnLst/>
            <a:rect l="l" t="t" r="r" b="b"/>
            <a:pathLst>
              <a:path w="855095" h="855095">
                <a:moveTo>
                  <a:pt x="805897" y="427546"/>
                </a:moveTo>
                <a:lnTo>
                  <a:pt x="855095" y="427546"/>
                </a:lnTo>
                <a:lnTo>
                  <a:pt x="855095" y="855095"/>
                </a:lnTo>
                <a:lnTo>
                  <a:pt x="427546" y="855095"/>
                </a:lnTo>
                <a:lnTo>
                  <a:pt x="427546" y="805897"/>
                </a:lnTo>
                <a:lnTo>
                  <a:pt x="805897" y="805897"/>
                </a:lnTo>
                <a:close/>
                <a:moveTo>
                  <a:pt x="0" y="0"/>
                </a:moveTo>
                <a:lnTo>
                  <a:pt x="427546" y="0"/>
                </a:lnTo>
                <a:lnTo>
                  <a:pt x="427546" y="49196"/>
                </a:lnTo>
                <a:lnTo>
                  <a:pt x="49196" y="49196"/>
                </a:lnTo>
                <a:lnTo>
                  <a:pt x="49196" y="427546"/>
                </a:lnTo>
                <a:lnTo>
                  <a:pt x="0" y="427546"/>
                </a:lnTo>
                <a:close/>
              </a:path>
            </a:pathLst>
          </a:custGeom>
          <a:solidFill>
            <a:srgbClr val="FDA9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FDA907"/>
                </a:solidFill>
                <a:latin typeface="+mj-lt"/>
              </a:rPr>
              <a:t>02</a:t>
            </a:r>
            <a:endParaRPr lang="zh-CN" altLang="en-US" sz="1600" dirty="0">
              <a:solidFill>
                <a:srgbClr val="FDA907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48987" y="2405754"/>
            <a:ext cx="3638327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fr-FR" altLang="zh-CN" sz="1600" b="1" dirty="0">
                <a:solidFill>
                  <a:schemeClr val="accent6">
                    <a:lumMod val="75000"/>
                  </a:schemeClr>
                </a:solidFill>
              </a:rPr>
              <a:t>Principaux</a:t>
            </a:r>
            <a:r>
              <a:rPr lang="zh-CN" altLang="en-US" sz="1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altLang="zh-CN" sz="1600" b="1" dirty="0">
                <a:solidFill>
                  <a:schemeClr val="accent6">
                    <a:lumMod val="75000"/>
                  </a:schemeClr>
                </a:solidFill>
              </a:rPr>
              <a:t>secteurs</a:t>
            </a:r>
            <a:r>
              <a:rPr lang="zh-CN" altLang="en-US" sz="1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altLang="zh-CN" sz="1600" b="1" dirty="0">
                <a:solidFill>
                  <a:schemeClr val="accent6">
                    <a:lumMod val="75000"/>
                  </a:schemeClr>
                </a:solidFill>
              </a:rPr>
              <a:t>et</a:t>
            </a:r>
            <a:r>
              <a:rPr lang="zh-CN" altLang="en-US" sz="1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altLang="zh-CN" sz="1600" b="1" dirty="0">
                <a:solidFill>
                  <a:schemeClr val="accent6">
                    <a:lumMod val="75000"/>
                  </a:schemeClr>
                </a:solidFill>
              </a:rPr>
              <a:t>impacts</a:t>
            </a:r>
            <a:endParaRPr lang="zh-CN" alt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矩形 8"/>
          <p:cNvSpPr/>
          <p:nvPr/>
        </p:nvSpPr>
        <p:spPr>
          <a:xfrm>
            <a:off x="670046" y="2390523"/>
            <a:ext cx="478941" cy="388931"/>
          </a:xfrm>
          <a:custGeom>
            <a:avLst/>
            <a:gdLst/>
            <a:ahLst/>
            <a:cxnLst/>
            <a:rect l="l" t="t" r="r" b="b"/>
            <a:pathLst>
              <a:path w="855095" h="855095">
                <a:moveTo>
                  <a:pt x="805897" y="427546"/>
                </a:moveTo>
                <a:lnTo>
                  <a:pt x="855095" y="427546"/>
                </a:lnTo>
                <a:lnTo>
                  <a:pt x="855095" y="855095"/>
                </a:lnTo>
                <a:lnTo>
                  <a:pt x="427546" y="855095"/>
                </a:lnTo>
                <a:lnTo>
                  <a:pt x="427546" y="805897"/>
                </a:lnTo>
                <a:lnTo>
                  <a:pt x="805897" y="805897"/>
                </a:lnTo>
                <a:close/>
                <a:moveTo>
                  <a:pt x="0" y="0"/>
                </a:moveTo>
                <a:lnTo>
                  <a:pt x="427546" y="0"/>
                </a:lnTo>
                <a:lnTo>
                  <a:pt x="427546" y="49196"/>
                </a:lnTo>
                <a:lnTo>
                  <a:pt x="49196" y="49196"/>
                </a:lnTo>
                <a:lnTo>
                  <a:pt x="49196" y="427546"/>
                </a:lnTo>
                <a:lnTo>
                  <a:pt x="0" y="427546"/>
                </a:lnTo>
                <a:close/>
              </a:path>
            </a:pathLst>
          </a:custGeom>
          <a:solidFill>
            <a:srgbClr val="E46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03</a:t>
            </a:r>
            <a:endParaRPr lang="zh-CN" altLang="en-US" sz="1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52302" y="3102702"/>
            <a:ext cx="3638327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BF3420"/>
                </a:solidFill>
              </a:rPr>
              <a:t>  </a:t>
            </a:r>
            <a:r>
              <a:rPr lang="en-US" altLang="zh-CN" sz="1600" b="1" dirty="0" err="1">
                <a:solidFill>
                  <a:srgbClr val="BF3420"/>
                </a:solidFill>
              </a:rPr>
              <a:t>Analyse</a:t>
            </a:r>
            <a:r>
              <a:rPr lang="en-US" altLang="zh-CN" sz="1600" b="1" dirty="0">
                <a:solidFill>
                  <a:srgbClr val="BF3420"/>
                </a:solidFill>
              </a:rPr>
              <a:t> SWOT</a:t>
            </a:r>
            <a:endParaRPr lang="zh-CN" altLang="en-US" sz="1600" b="1" dirty="0">
              <a:solidFill>
                <a:srgbClr val="BF3420"/>
              </a:solidFill>
            </a:endParaRPr>
          </a:p>
        </p:txBody>
      </p:sp>
      <p:sp>
        <p:nvSpPr>
          <p:cNvPr id="27" name="矩形 8"/>
          <p:cNvSpPr/>
          <p:nvPr/>
        </p:nvSpPr>
        <p:spPr>
          <a:xfrm>
            <a:off x="678807" y="3077514"/>
            <a:ext cx="478941" cy="388931"/>
          </a:xfrm>
          <a:custGeom>
            <a:avLst/>
            <a:gdLst/>
            <a:ahLst/>
            <a:cxnLst/>
            <a:rect l="l" t="t" r="r" b="b"/>
            <a:pathLst>
              <a:path w="855095" h="855095">
                <a:moveTo>
                  <a:pt x="805897" y="427546"/>
                </a:moveTo>
                <a:lnTo>
                  <a:pt x="855095" y="427546"/>
                </a:lnTo>
                <a:lnTo>
                  <a:pt x="855095" y="855095"/>
                </a:lnTo>
                <a:lnTo>
                  <a:pt x="427546" y="855095"/>
                </a:lnTo>
                <a:lnTo>
                  <a:pt x="427546" y="805897"/>
                </a:lnTo>
                <a:lnTo>
                  <a:pt x="805897" y="805897"/>
                </a:lnTo>
                <a:close/>
                <a:moveTo>
                  <a:pt x="0" y="0"/>
                </a:moveTo>
                <a:lnTo>
                  <a:pt x="427546" y="0"/>
                </a:lnTo>
                <a:lnTo>
                  <a:pt x="427546" y="49196"/>
                </a:lnTo>
                <a:lnTo>
                  <a:pt x="49196" y="49196"/>
                </a:lnTo>
                <a:lnTo>
                  <a:pt x="49196" y="427546"/>
                </a:lnTo>
                <a:lnTo>
                  <a:pt x="0" y="427546"/>
                </a:lnTo>
                <a:close/>
              </a:path>
            </a:pathLst>
          </a:custGeom>
          <a:solidFill>
            <a:srgbClr val="BF34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BF3420"/>
                </a:solidFill>
                <a:latin typeface="+mj-lt"/>
              </a:rPr>
              <a:t>04</a:t>
            </a:r>
            <a:endParaRPr lang="zh-CN" altLang="en-US" sz="1600" dirty="0">
              <a:solidFill>
                <a:srgbClr val="BF3420"/>
              </a:solidFill>
              <a:latin typeface="+mj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887036" y="0"/>
            <a:ext cx="4256964" cy="5143500"/>
            <a:chOff x="566555" y="877035"/>
            <a:chExt cx="2340260" cy="164545"/>
          </a:xfrm>
        </p:grpSpPr>
        <p:sp>
          <p:nvSpPr>
            <p:cNvPr id="12" name="矩形 11"/>
            <p:cNvSpPr/>
            <p:nvPr/>
          </p:nvSpPr>
          <p:spPr>
            <a:xfrm>
              <a:off x="566555" y="877035"/>
              <a:ext cx="585065" cy="164545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151620" y="877035"/>
              <a:ext cx="585065" cy="1645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736685" y="877035"/>
              <a:ext cx="585065" cy="16454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2321750" y="877035"/>
              <a:ext cx="585065" cy="1645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81524" y="0"/>
            <a:ext cx="105725" cy="721610"/>
            <a:chOff x="281524" y="0"/>
            <a:chExt cx="105725" cy="721610"/>
          </a:xfrm>
          <a:solidFill>
            <a:srgbClr val="E46C0A"/>
          </a:solidFill>
        </p:grpSpPr>
        <p:sp>
          <p:nvSpPr>
            <p:cNvPr id="17" name="矩形 16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 rot="10800000">
            <a:off x="8801756" y="4963098"/>
            <a:ext cx="105725" cy="180402"/>
            <a:chOff x="281524" y="0"/>
            <a:chExt cx="105725" cy="721610"/>
          </a:xfrm>
          <a:solidFill>
            <a:srgbClr val="E46C0A"/>
          </a:solidFill>
        </p:grpSpPr>
        <p:sp>
          <p:nvSpPr>
            <p:cNvPr id="28" name="矩形 27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4887036" y="1997305"/>
            <a:ext cx="4256964" cy="926956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Arial Bold" panose="020B0704020202090204" charset="0"/>
                <a:cs typeface="Arial Bold" panose="020B0704020202090204" charset="0"/>
              </a:rPr>
              <a:t>CONTENUS</a:t>
            </a:r>
            <a:endParaRPr lang="zh-CN" altLang="en-US" sz="3200" b="1" dirty="0">
              <a:solidFill>
                <a:schemeClr val="bg1"/>
              </a:solidFill>
              <a:latin typeface="Arial Bold" panose="020B0704020202090204" charset="0"/>
              <a:cs typeface="Arial Bold" panose="020B0704020202090204" charset="0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147E3B95-D2C1-344D-86A7-1AAA085E872E}"/>
              </a:ext>
            </a:extLst>
          </p:cNvPr>
          <p:cNvSpPr/>
          <p:nvPr/>
        </p:nvSpPr>
        <p:spPr>
          <a:xfrm>
            <a:off x="670046" y="3788288"/>
            <a:ext cx="478941" cy="388931"/>
          </a:xfrm>
          <a:custGeom>
            <a:avLst/>
            <a:gdLst/>
            <a:ahLst/>
            <a:cxnLst/>
            <a:rect l="l" t="t" r="r" b="b"/>
            <a:pathLst>
              <a:path w="855095" h="855095">
                <a:moveTo>
                  <a:pt x="805897" y="427546"/>
                </a:moveTo>
                <a:lnTo>
                  <a:pt x="855095" y="427546"/>
                </a:lnTo>
                <a:lnTo>
                  <a:pt x="855095" y="855095"/>
                </a:lnTo>
                <a:lnTo>
                  <a:pt x="427546" y="855095"/>
                </a:lnTo>
                <a:lnTo>
                  <a:pt x="427546" y="805897"/>
                </a:lnTo>
                <a:lnTo>
                  <a:pt x="805897" y="805897"/>
                </a:lnTo>
                <a:close/>
                <a:moveTo>
                  <a:pt x="0" y="0"/>
                </a:moveTo>
                <a:lnTo>
                  <a:pt x="427546" y="0"/>
                </a:lnTo>
                <a:lnTo>
                  <a:pt x="427546" y="49196"/>
                </a:lnTo>
                <a:lnTo>
                  <a:pt x="49196" y="49196"/>
                </a:lnTo>
                <a:lnTo>
                  <a:pt x="49196" y="427546"/>
                </a:lnTo>
                <a:lnTo>
                  <a:pt x="0" y="427546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05</a:t>
            </a:r>
            <a:endParaRPr lang="zh-CN" altLang="en-US" sz="16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TextBox 25">
            <a:extLst>
              <a:ext uri="{FF2B5EF4-FFF2-40B4-BE49-F238E27FC236}">
                <a16:creationId xmlns:a16="http://schemas.microsoft.com/office/drawing/2014/main" id="{48530E4C-0B30-222A-0DD5-9145A582EDAA}"/>
              </a:ext>
            </a:extLst>
          </p:cNvPr>
          <p:cNvSpPr txBox="1"/>
          <p:nvPr/>
        </p:nvSpPr>
        <p:spPr>
          <a:xfrm>
            <a:off x="1152302" y="3813476"/>
            <a:ext cx="3638327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en-US" altLang="zh-CN" sz="1600" b="1" dirty="0">
                <a:solidFill>
                  <a:schemeClr val="accent2">
                    <a:lumMod val="50000"/>
                  </a:schemeClr>
                </a:solidFill>
              </a:rPr>
              <a:t>Conclusion</a:t>
            </a:r>
            <a:endParaRPr lang="zh-CN" alt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E635136D-4AB0-508A-5472-F8BAE866E9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363" y="581"/>
            <a:ext cx="1047627" cy="1995686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25D869F6-E101-50D6-F7E8-20D9B087A9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567" y="2924261"/>
            <a:ext cx="1085102" cy="2218658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E7BF0E54-BD6D-0ABA-E9BA-B9A1E39ABF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231" y="0"/>
            <a:ext cx="1064241" cy="1995685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5E9B0402-FAE6-8F9D-0625-1AA92B376B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046" y="2924261"/>
            <a:ext cx="1060953" cy="223719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rgbClr val="FAC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DB8CA00C-A6E8-E6AB-D58F-E3BCD3FAB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0545" b="43411"/>
          <a:stretch/>
        </p:blipFill>
        <p:spPr>
          <a:xfrm>
            <a:off x="5898" y="-740618"/>
            <a:ext cx="9144000" cy="5904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" y="2166704"/>
            <a:ext cx="9144000" cy="450051"/>
          </a:xfrm>
          <a:prstGeom prst="rect">
            <a:avLst/>
          </a:prstGeom>
          <a:solidFill>
            <a:srgbClr val="FDA9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6495" y="-1433695"/>
            <a:ext cx="2723823" cy="8094524"/>
          </a:xfrm>
          <a:prstGeom prst="rect">
            <a:avLst/>
          </a:prstGeom>
          <a:noFill/>
          <a:effectLst>
            <a:outerShdw blurRad="165100" dist="76200" dir="1200000" algn="tl" rotWithShape="0">
              <a:prstClr val="black">
                <a:alpha val="1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52000" dirty="0">
                <a:solidFill>
                  <a:schemeClr val="bg1"/>
                </a:solidFill>
                <a:latin typeface="+mj-lt"/>
              </a:rPr>
              <a:t>1</a:t>
            </a:r>
            <a:endParaRPr lang="zh-CN" altLang="en-US" sz="5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79089" y="2155090"/>
            <a:ext cx="5178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altLang="zh-CN" sz="2400" b="1" dirty="0">
                <a:solidFill>
                  <a:schemeClr val="bg1"/>
                </a:solidFill>
              </a:rPr>
              <a:t>Présentation de la France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73909" y="1397264"/>
            <a:ext cx="26835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altLang="zh-CN" sz="4400" b="1" dirty="0">
                <a:solidFill>
                  <a:schemeClr val="bg1"/>
                </a:solidFill>
                <a:latin typeface="Arial Bold" panose="020B0704020202090204" charset="0"/>
                <a:cs typeface="Arial Bold" panose="020B0704020202090204" charset="0"/>
              </a:rPr>
              <a:t>PARTIE 1</a:t>
            </a:r>
            <a:endParaRPr lang="zh-CN" altLang="en-US" sz="4400" b="1" dirty="0">
              <a:solidFill>
                <a:schemeClr val="bg1"/>
              </a:solidFill>
              <a:latin typeface="Arial Bold" panose="020B0704020202090204" charset="0"/>
              <a:cs typeface="Arial Bold" panose="020B07040202020902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935112" y="489050"/>
            <a:ext cx="2961149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fr-FR" altLang="zh-CN" sz="1600" b="1" i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Liberté, Égalité, Fraternité</a:t>
            </a:r>
            <a:endParaRPr lang="zh-CN" altLang="en-US" sz="1600" b="1" dirty="0">
              <a:solidFill>
                <a:schemeClr val="accent6">
                  <a:lumMod val="75000"/>
                </a:schemeClr>
              </a:solidFill>
              <a:latin typeface="Microsoft YaHei Bold" panose="020B0502040204020203" charset="-122"/>
              <a:ea typeface="Microsoft YaHei Bold" panose="020B0502040204020203" charset="-122"/>
              <a:cs typeface="Microsoft YaHei Bold" panose="020B0502040204020203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2927350" y="1179676"/>
            <a:ext cx="3278188" cy="3278187"/>
          </a:xfrm>
          <a:custGeom>
            <a:avLst/>
            <a:gdLst>
              <a:gd name="connsiteX0" fmla="*/ 0 w 3277819"/>
              <a:gd name="connsiteY0" fmla="*/ 1638874 h 3277748"/>
              <a:gd name="connsiteX1" fmla="*/ 1638910 w 3277819"/>
              <a:gd name="connsiteY1" fmla="*/ 0 h 3277748"/>
              <a:gd name="connsiteX2" fmla="*/ 3277820 w 3277819"/>
              <a:gd name="connsiteY2" fmla="*/ 1638874 h 3277748"/>
              <a:gd name="connsiteX3" fmla="*/ 1638910 w 3277819"/>
              <a:gd name="connsiteY3" fmla="*/ 3277748 h 3277748"/>
              <a:gd name="connsiteX4" fmla="*/ 0 w 3277819"/>
              <a:gd name="connsiteY4" fmla="*/ 1638874 h 327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7819" h="3277748">
                <a:moveTo>
                  <a:pt x="0" y="1638874"/>
                </a:moveTo>
                <a:cubicBezTo>
                  <a:pt x="0" y="733749"/>
                  <a:pt x="733765" y="0"/>
                  <a:pt x="1638910" y="0"/>
                </a:cubicBezTo>
                <a:cubicBezTo>
                  <a:pt x="2544055" y="0"/>
                  <a:pt x="3277820" y="733749"/>
                  <a:pt x="3277820" y="1638874"/>
                </a:cubicBezTo>
                <a:cubicBezTo>
                  <a:pt x="3277820" y="2543999"/>
                  <a:pt x="2544055" y="3277748"/>
                  <a:pt x="1638910" y="3277748"/>
                </a:cubicBezTo>
                <a:cubicBezTo>
                  <a:pt x="733765" y="3277748"/>
                  <a:pt x="0" y="2543999"/>
                  <a:pt x="0" y="1638874"/>
                </a:cubicBezTo>
                <a:close/>
              </a:path>
            </a:pathLst>
          </a:custGeom>
          <a:solidFill>
            <a:srgbClr val="E46C0A"/>
          </a:solidFill>
          <a:ln w="635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32425" tIns="632415" rIns="632425" bIns="632415" spcCol="1270" anchor="ctr"/>
          <a:lstStyle/>
          <a:p>
            <a:pPr algn="ctr" defTabSz="1778000" fontAlgn="auto">
              <a:spcAft>
                <a:spcPts val="0"/>
              </a:spcAft>
              <a:defRPr/>
            </a:pPr>
            <a:r>
              <a:rPr lang="en-US" altLang="zh-CN" sz="3200" dirty="0"/>
              <a:t>Service</a:t>
            </a:r>
          </a:p>
          <a:p>
            <a:pPr algn="ctr" defTabSz="1778000" fontAlgn="auto">
              <a:spcAft>
                <a:spcPts val="0"/>
              </a:spcAft>
              <a:defRPr/>
            </a:pPr>
            <a:r>
              <a:rPr lang="en-US" altLang="zh-CN" sz="3200" dirty="0"/>
              <a:t>Moderne</a:t>
            </a:r>
            <a:endParaRPr lang="zh-CN" altLang="en-US" sz="3200" dirty="0"/>
          </a:p>
        </p:txBody>
      </p:sp>
      <p:sp>
        <p:nvSpPr>
          <p:cNvPr id="11" name="Freeform 10"/>
          <p:cNvSpPr/>
          <p:nvPr/>
        </p:nvSpPr>
        <p:spPr>
          <a:xfrm>
            <a:off x="2133600" y="1503526"/>
            <a:ext cx="1331913" cy="1331912"/>
          </a:xfrm>
          <a:custGeom>
            <a:avLst/>
            <a:gdLst>
              <a:gd name="connsiteX0" fmla="*/ 0 w 1332585"/>
              <a:gd name="connsiteY0" fmla="*/ 666080 h 1332159"/>
              <a:gd name="connsiteX1" fmla="*/ 666293 w 1332585"/>
              <a:gd name="connsiteY1" fmla="*/ 0 h 1332159"/>
              <a:gd name="connsiteX2" fmla="*/ 1332586 w 1332585"/>
              <a:gd name="connsiteY2" fmla="*/ 666080 h 1332159"/>
              <a:gd name="connsiteX3" fmla="*/ 666293 w 1332585"/>
              <a:gd name="connsiteY3" fmla="*/ 1332160 h 1332159"/>
              <a:gd name="connsiteX4" fmla="*/ 0 w 1332585"/>
              <a:gd name="connsiteY4" fmla="*/ 666080 h 133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2585" h="1332159">
                <a:moveTo>
                  <a:pt x="0" y="666080"/>
                </a:moveTo>
                <a:cubicBezTo>
                  <a:pt x="0" y="298214"/>
                  <a:pt x="298310" y="0"/>
                  <a:pt x="666293" y="0"/>
                </a:cubicBezTo>
                <a:cubicBezTo>
                  <a:pt x="1034276" y="0"/>
                  <a:pt x="1332586" y="298214"/>
                  <a:pt x="1332586" y="666080"/>
                </a:cubicBezTo>
                <a:cubicBezTo>
                  <a:pt x="1332586" y="1033946"/>
                  <a:pt x="1034276" y="1332160"/>
                  <a:pt x="666293" y="1332160"/>
                </a:cubicBezTo>
                <a:cubicBezTo>
                  <a:pt x="298310" y="1332160"/>
                  <a:pt x="0" y="1033946"/>
                  <a:pt x="0" y="666080"/>
                </a:cubicBezTo>
                <a:close/>
              </a:path>
            </a:pathLst>
          </a:custGeom>
          <a:solidFill>
            <a:srgbClr val="FDA907"/>
          </a:solidFill>
          <a:ln w="635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spcCol="1270" anchor="ctr"/>
          <a:lstStyle/>
          <a:p>
            <a:pPr algn="ctr" defTabSz="11112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800" dirty="0"/>
              <a:t>Airbus</a:t>
            </a:r>
          </a:p>
        </p:txBody>
      </p:sp>
      <p:sp>
        <p:nvSpPr>
          <p:cNvPr id="14" name="Freeform 13"/>
          <p:cNvSpPr/>
          <p:nvPr/>
        </p:nvSpPr>
        <p:spPr>
          <a:xfrm>
            <a:off x="6646864" y="758526"/>
            <a:ext cx="1574800" cy="1565737"/>
          </a:xfrm>
          <a:custGeom>
            <a:avLst/>
            <a:gdLst>
              <a:gd name="connsiteX0" fmla="*/ 0 w 1332585"/>
              <a:gd name="connsiteY0" fmla="*/ 666080 h 1332159"/>
              <a:gd name="connsiteX1" fmla="*/ 666293 w 1332585"/>
              <a:gd name="connsiteY1" fmla="*/ 0 h 1332159"/>
              <a:gd name="connsiteX2" fmla="*/ 1332586 w 1332585"/>
              <a:gd name="connsiteY2" fmla="*/ 666080 h 1332159"/>
              <a:gd name="connsiteX3" fmla="*/ 666293 w 1332585"/>
              <a:gd name="connsiteY3" fmla="*/ 1332160 h 1332159"/>
              <a:gd name="connsiteX4" fmla="*/ 0 w 1332585"/>
              <a:gd name="connsiteY4" fmla="*/ 666080 h 133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2585" h="1332159">
                <a:moveTo>
                  <a:pt x="0" y="666080"/>
                </a:moveTo>
                <a:cubicBezTo>
                  <a:pt x="0" y="298214"/>
                  <a:pt x="298310" y="0"/>
                  <a:pt x="666293" y="0"/>
                </a:cubicBezTo>
                <a:cubicBezTo>
                  <a:pt x="1034276" y="0"/>
                  <a:pt x="1332586" y="298214"/>
                  <a:pt x="1332586" y="666080"/>
                </a:cubicBezTo>
                <a:cubicBezTo>
                  <a:pt x="1332586" y="1033946"/>
                  <a:pt x="1034276" y="1332160"/>
                  <a:pt x="666293" y="1332160"/>
                </a:cubicBezTo>
                <a:cubicBezTo>
                  <a:pt x="298310" y="1332160"/>
                  <a:pt x="0" y="1033946"/>
                  <a:pt x="0" y="666080"/>
                </a:cubicBezTo>
                <a:close/>
              </a:path>
            </a:pathLst>
          </a:custGeom>
          <a:solidFill>
            <a:srgbClr val="FDA907"/>
          </a:solidFill>
          <a:ln w="635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spcCol="1270" anchor="ctr"/>
          <a:lstStyle/>
          <a:p>
            <a:pPr algn="ctr"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altLang="zh-CN" sz="2400" dirty="0"/>
              <a:t>Mode et accessoires</a:t>
            </a:r>
            <a:endParaRPr lang="en-US" sz="2400" dirty="0">
              <a:latin typeface="Gulim" panose="020B0600000101010101" pitchFamily="34" charset="-127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1801813" y="3011651"/>
            <a:ext cx="1125537" cy="1206660"/>
          </a:xfrm>
          <a:custGeom>
            <a:avLst/>
            <a:gdLst>
              <a:gd name="connsiteX0" fmla="*/ 0 w 1332585"/>
              <a:gd name="connsiteY0" fmla="*/ 666080 h 1332159"/>
              <a:gd name="connsiteX1" fmla="*/ 666293 w 1332585"/>
              <a:gd name="connsiteY1" fmla="*/ 0 h 1332159"/>
              <a:gd name="connsiteX2" fmla="*/ 1332586 w 1332585"/>
              <a:gd name="connsiteY2" fmla="*/ 666080 h 1332159"/>
              <a:gd name="connsiteX3" fmla="*/ 666293 w 1332585"/>
              <a:gd name="connsiteY3" fmla="*/ 1332160 h 1332159"/>
              <a:gd name="connsiteX4" fmla="*/ 0 w 1332585"/>
              <a:gd name="connsiteY4" fmla="*/ 666080 h 133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2585" h="1332159">
                <a:moveTo>
                  <a:pt x="0" y="666080"/>
                </a:moveTo>
                <a:cubicBezTo>
                  <a:pt x="0" y="298214"/>
                  <a:pt x="298310" y="0"/>
                  <a:pt x="666293" y="0"/>
                </a:cubicBezTo>
                <a:cubicBezTo>
                  <a:pt x="1034276" y="0"/>
                  <a:pt x="1332586" y="298214"/>
                  <a:pt x="1332586" y="666080"/>
                </a:cubicBezTo>
                <a:cubicBezTo>
                  <a:pt x="1332586" y="1033946"/>
                  <a:pt x="1034276" y="1332160"/>
                  <a:pt x="666293" y="1332160"/>
                </a:cubicBezTo>
                <a:cubicBezTo>
                  <a:pt x="298310" y="1332160"/>
                  <a:pt x="0" y="1033946"/>
                  <a:pt x="0" y="66608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635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spcCol="1270" anchor="ctr"/>
          <a:lstStyle/>
          <a:p>
            <a:pPr algn="ctr" defTabSz="11112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altLang="zh-CN" sz="2800" dirty="0"/>
              <a:t>Champagne</a:t>
            </a:r>
            <a:endParaRPr lang="en-US" sz="2500" dirty="0">
              <a:latin typeface="Gulim" panose="020B0600000101010101" pitchFamily="34" charset="-127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4538663" y="984413"/>
            <a:ext cx="1035050" cy="1035050"/>
          </a:xfrm>
          <a:custGeom>
            <a:avLst/>
            <a:gdLst>
              <a:gd name="connsiteX0" fmla="*/ 0 w 1332585"/>
              <a:gd name="connsiteY0" fmla="*/ 666080 h 1332159"/>
              <a:gd name="connsiteX1" fmla="*/ 666293 w 1332585"/>
              <a:gd name="connsiteY1" fmla="*/ 0 h 1332159"/>
              <a:gd name="connsiteX2" fmla="*/ 1332586 w 1332585"/>
              <a:gd name="connsiteY2" fmla="*/ 666080 h 1332159"/>
              <a:gd name="connsiteX3" fmla="*/ 666293 w 1332585"/>
              <a:gd name="connsiteY3" fmla="*/ 1332160 h 1332159"/>
              <a:gd name="connsiteX4" fmla="*/ 0 w 1332585"/>
              <a:gd name="connsiteY4" fmla="*/ 666080 h 133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2585" h="1332159">
                <a:moveTo>
                  <a:pt x="0" y="666080"/>
                </a:moveTo>
                <a:cubicBezTo>
                  <a:pt x="0" y="298214"/>
                  <a:pt x="298310" y="0"/>
                  <a:pt x="666293" y="0"/>
                </a:cubicBezTo>
                <a:cubicBezTo>
                  <a:pt x="1034276" y="0"/>
                  <a:pt x="1332586" y="298214"/>
                  <a:pt x="1332586" y="666080"/>
                </a:cubicBezTo>
                <a:cubicBezTo>
                  <a:pt x="1332586" y="1033946"/>
                  <a:pt x="1034276" y="1332160"/>
                  <a:pt x="666293" y="1332160"/>
                </a:cubicBezTo>
                <a:cubicBezTo>
                  <a:pt x="298310" y="1332160"/>
                  <a:pt x="0" y="1033946"/>
                  <a:pt x="0" y="66608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635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spcCol="1270" anchor="ctr"/>
          <a:lstStyle/>
          <a:p>
            <a:pPr algn="ctr"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altLang="zh-CN" sz="1600" dirty="0"/>
              <a:t>Roquefort</a:t>
            </a:r>
            <a:endParaRPr lang="en-US" sz="1600" dirty="0">
              <a:latin typeface="Gulim" panose="020B0600000101010101" pitchFamily="34" charset="-127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5289550" y="3657763"/>
            <a:ext cx="998538" cy="996950"/>
          </a:xfrm>
          <a:custGeom>
            <a:avLst/>
            <a:gdLst>
              <a:gd name="connsiteX0" fmla="*/ 0 w 1332585"/>
              <a:gd name="connsiteY0" fmla="*/ 666080 h 1332159"/>
              <a:gd name="connsiteX1" fmla="*/ 666293 w 1332585"/>
              <a:gd name="connsiteY1" fmla="*/ 0 h 1332159"/>
              <a:gd name="connsiteX2" fmla="*/ 1332586 w 1332585"/>
              <a:gd name="connsiteY2" fmla="*/ 666080 h 1332159"/>
              <a:gd name="connsiteX3" fmla="*/ 666293 w 1332585"/>
              <a:gd name="connsiteY3" fmla="*/ 1332160 h 1332159"/>
              <a:gd name="connsiteX4" fmla="*/ 0 w 1332585"/>
              <a:gd name="connsiteY4" fmla="*/ 666080 h 133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2585" h="1332159">
                <a:moveTo>
                  <a:pt x="0" y="666080"/>
                </a:moveTo>
                <a:cubicBezTo>
                  <a:pt x="0" y="298214"/>
                  <a:pt x="298310" y="0"/>
                  <a:pt x="666293" y="0"/>
                </a:cubicBezTo>
                <a:cubicBezTo>
                  <a:pt x="1034276" y="0"/>
                  <a:pt x="1332586" y="298214"/>
                  <a:pt x="1332586" y="666080"/>
                </a:cubicBezTo>
                <a:cubicBezTo>
                  <a:pt x="1332586" y="1033946"/>
                  <a:pt x="1034276" y="1332160"/>
                  <a:pt x="666293" y="1332160"/>
                </a:cubicBezTo>
                <a:cubicBezTo>
                  <a:pt x="298310" y="1332160"/>
                  <a:pt x="0" y="1033946"/>
                  <a:pt x="0" y="66608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635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spcCol="1270" anchor="ctr"/>
          <a:lstStyle/>
          <a:p>
            <a:pPr algn="ctr" defTabSz="11112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altLang="zh-CN" sz="1200" dirty="0"/>
              <a:t>Finance et assurance</a:t>
            </a:r>
            <a:endParaRPr lang="en-US" sz="1200" dirty="0">
              <a:latin typeface="Gulim" panose="020B0600000101010101" pitchFamily="34" charset="-127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914400" y="990763"/>
            <a:ext cx="998538" cy="998538"/>
          </a:xfrm>
          <a:custGeom>
            <a:avLst/>
            <a:gdLst>
              <a:gd name="connsiteX0" fmla="*/ 0 w 1332585"/>
              <a:gd name="connsiteY0" fmla="*/ 666080 h 1332159"/>
              <a:gd name="connsiteX1" fmla="*/ 666293 w 1332585"/>
              <a:gd name="connsiteY1" fmla="*/ 0 h 1332159"/>
              <a:gd name="connsiteX2" fmla="*/ 1332586 w 1332585"/>
              <a:gd name="connsiteY2" fmla="*/ 666080 h 1332159"/>
              <a:gd name="connsiteX3" fmla="*/ 666293 w 1332585"/>
              <a:gd name="connsiteY3" fmla="*/ 1332160 h 1332159"/>
              <a:gd name="connsiteX4" fmla="*/ 0 w 1332585"/>
              <a:gd name="connsiteY4" fmla="*/ 666080 h 133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2585" h="1332159">
                <a:moveTo>
                  <a:pt x="0" y="666080"/>
                </a:moveTo>
                <a:cubicBezTo>
                  <a:pt x="0" y="298214"/>
                  <a:pt x="298310" y="0"/>
                  <a:pt x="666293" y="0"/>
                </a:cubicBezTo>
                <a:cubicBezTo>
                  <a:pt x="1034276" y="0"/>
                  <a:pt x="1332586" y="298214"/>
                  <a:pt x="1332586" y="666080"/>
                </a:cubicBezTo>
                <a:cubicBezTo>
                  <a:pt x="1332586" y="1033946"/>
                  <a:pt x="1034276" y="1332160"/>
                  <a:pt x="666293" y="1332160"/>
                </a:cubicBezTo>
                <a:cubicBezTo>
                  <a:pt x="298310" y="1332160"/>
                  <a:pt x="0" y="1033946"/>
                  <a:pt x="0" y="66608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635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spcCol="1270" anchor="ctr"/>
          <a:lstStyle/>
          <a:p>
            <a:pPr algn="ctr" defTabSz="11112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altLang="zh-CN" dirty="0"/>
              <a:t>Renault</a:t>
            </a:r>
            <a:endParaRPr lang="zh-CN" altLang="en-US" dirty="0">
              <a:latin typeface="Gulim" panose="020B0600000101010101" pitchFamily="34" charset="-127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5702300" y="2441103"/>
            <a:ext cx="755650" cy="755650"/>
          </a:xfrm>
          <a:custGeom>
            <a:avLst/>
            <a:gdLst>
              <a:gd name="connsiteX0" fmla="*/ 0 w 1332585"/>
              <a:gd name="connsiteY0" fmla="*/ 666080 h 1332159"/>
              <a:gd name="connsiteX1" fmla="*/ 666293 w 1332585"/>
              <a:gd name="connsiteY1" fmla="*/ 0 h 1332159"/>
              <a:gd name="connsiteX2" fmla="*/ 1332586 w 1332585"/>
              <a:gd name="connsiteY2" fmla="*/ 666080 h 1332159"/>
              <a:gd name="connsiteX3" fmla="*/ 666293 w 1332585"/>
              <a:gd name="connsiteY3" fmla="*/ 1332160 h 1332159"/>
              <a:gd name="connsiteX4" fmla="*/ 0 w 1332585"/>
              <a:gd name="connsiteY4" fmla="*/ 666080 h 133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2585" h="1332159">
                <a:moveTo>
                  <a:pt x="0" y="666080"/>
                </a:moveTo>
                <a:cubicBezTo>
                  <a:pt x="0" y="298214"/>
                  <a:pt x="298310" y="0"/>
                  <a:pt x="666293" y="0"/>
                </a:cubicBezTo>
                <a:cubicBezTo>
                  <a:pt x="1034276" y="0"/>
                  <a:pt x="1332586" y="298214"/>
                  <a:pt x="1332586" y="666080"/>
                </a:cubicBezTo>
                <a:cubicBezTo>
                  <a:pt x="1332586" y="1033946"/>
                  <a:pt x="1034276" y="1332160"/>
                  <a:pt x="666293" y="1332160"/>
                </a:cubicBezTo>
                <a:cubicBezTo>
                  <a:pt x="298310" y="1332160"/>
                  <a:pt x="0" y="1033946"/>
                  <a:pt x="0" y="66608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635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spcCol="1270" anchor="ctr"/>
          <a:lstStyle/>
          <a:p>
            <a:pPr algn="ctr" defTabSz="111125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fr-FR" altLang="zh-CN" sz="1400" dirty="0"/>
              <a:t>Chanel</a:t>
            </a:r>
            <a:endParaRPr lang="en-US" sz="1400" dirty="0">
              <a:latin typeface="Gulim" panose="020B0600000101010101" pitchFamily="34" charset="-127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528834" y="3023539"/>
            <a:ext cx="1321593" cy="1378748"/>
          </a:xfrm>
          <a:custGeom>
            <a:avLst/>
            <a:gdLst>
              <a:gd name="connsiteX0" fmla="*/ 0 w 1332585"/>
              <a:gd name="connsiteY0" fmla="*/ 666080 h 1332159"/>
              <a:gd name="connsiteX1" fmla="*/ 666293 w 1332585"/>
              <a:gd name="connsiteY1" fmla="*/ 0 h 1332159"/>
              <a:gd name="connsiteX2" fmla="*/ 1332586 w 1332585"/>
              <a:gd name="connsiteY2" fmla="*/ 666080 h 1332159"/>
              <a:gd name="connsiteX3" fmla="*/ 666293 w 1332585"/>
              <a:gd name="connsiteY3" fmla="*/ 1332160 h 1332159"/>
              <a:gd name="connsiteX4" fmla="*/ 0 w 1332585"/>
              <a:gd name="connsiteY4" fmla="*/ 666080 h 133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2585" h="1332159">
                <a:moveTo>
                  <a:pt x="0" y="666080"/>
                </a:moveTo>
                <a:cubicBezTo>
                  <a:pt x="0" y="298214"/>
                  <a:pt x="298310" y="0"/>
                  <a:pt x="666293" y="0"/>
                </a:cubicBezTo>
                <a:cubicBezTo>
                  <a:pt x="1034276" y="0"/>
                  <a:pt x="1332586" y="298214"/>
                  <a:pt x="1332586" y="666080"/>
                </a:cubicBezTo>
                <a:cubicBezTo>
                  <a:pt x="1332586" y="1033946"/>
                  <a:pt x="1034276" y="1332160"/>
                  <a:pt x="666293" y="1332160"/>
                </a:cubicBezTo>
                <a:cubicBezTo>
                  <a:pt x="298310" y="1332160"/>
                  <a:pt x="0" y="1033946"/>
                  <a:pt x="0" y="66608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635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2880" tIns="182880" rIns="182880" bIns="182880" spcCol="1270" anchor="ctr"/>
          <a:lstStyle/>
          <a:p>
            <a:pPr algn="ctr"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altLang="zh-CN" dirty="0"/>
              <a:t>Société Générale</a:t>
            </a:r>
            <a:endParaRPr lang="en-US" dirty="0">
              <a:latin typeface="Gulim" panose="020B0600000101010101" pitchFamily="34" charset="-127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6457950" y="2071851"/>
            <a:ext cx="1752600" cy="1751012"/>
          </a:xfrm>
          <a:custGeom>
            <a:avLst/>
            <a:gdLst>
              <a:gd name="connsiteX0" fmla="*/ 0 w 1332585"/>
              <a:gd name="connsiteY0" fmla="*/ 666080 h 1332159"/>
              <a:gd name="connsiteX1" fmla="*/ 666293 w 1332585"/>
              <a:gd name="connsiteY1" fmla="*/ 0 h 1332159"/>
              <a:gd name="connsiteX2" fmla="*/ 1332586 w 1332585"/>
              <a:gd name="connsiteY2" fmla="*/ 666080 h 1332159"/>
              <a:gd name="connsiteX3" fmla="*/ 666293 w 1332585"/>
              <a:gd name="connsiteY3" fmla="*/ 1332160 h 1332159"/>
              <a:gd name="connsiteX4" fmla="*/ 0 w 1332585"/>
              <a:gd name="connsiteY4" fmla="*/ 666080 h 133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2585" h="1332159">
                <a:moveTo>
                  <a:pt x="0" y="666080"/>
                </a:moveTo>
                <a:cubicBezTo>
                  <a:pt x="0" y="298214"/>
                  <a:pt x="298310" y="0"/>
                  <a:pt x="666293" y="0"/>
                </a:cubicBezTo>
                <a:cubicBezTo>
                  <a:pt x="1034276" y="0"/>
                  <a:pt x="1332586" y="298214"/>
                  <a:pt x="1332586" y="666080"/>
                </a:cubicBezTo>
                <a:cubicBezTo>
                  <a:pt x="1332586" y="1033946"/>
                  <a:pt x="1034276" y="1332160"/>
                  <a:pt x="666293" y="1332160"/>
                </a:cubicBezTo>
                <a:cubicBezTo>
                  <a:pt x="298310" y="1332160"/>
                  <a:pt x="0" y="1033946"/>
                  <a:pt x="0" y="666080"/>
                </a:cubicBezTo>
                <a:close/>
              </a:path>
            </a:pathLst>
          </a:custGeom>
          <a:solidFill>
            <a:srgbClr val="FDA907"/>
          </a:solidFill>
          <a:ln w="635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spcCol="1270" anchor="ctr"/>
          <a:lstStyle/>
          <a:p>
            <a:pPr algn="ctr" defTabSz="11112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altLang="zh-CN" sz="3200" dirty="0"/>
              <a:t>Luxe et mode</a:t>
            </a:r>
            <a:endParaRPr lang="en-US" sz="3200" dirty="0">
              <a:latin typeface="Gulim" panose="020B0600000101010101" pitchFamily="34" charset="-127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1228725" y="2246476"/>
            <a:ext cx="755650" cy="755650"/>
          </a:xfrm>
          <a:custGeom>
            <a:avLst/>
            <a:gdLst>
              <a:gd name="connsiteX0" fmla="*/ 0 w 1332585"/>
              <a:gd name="connsiteY0" fmla="*/ 666080 h 1332159"/>
              <a:gd name="connsiteX1" fmla="*/ 666293 w 1332585"/>
              <a:gd name="connsiteY1" fmla="*/ 0 h 1332159"/>
              <a:gd name="connsiteX2" fmla="*/ 1332586 w 1332585"/>
              <a:gd name="connsiteY2" fmla="*/ 666080 h 1332159"/>
              <a:gd name="connsiteX3" fmla="*/ 666293 w 1332585"/>
              <a:gd name="connsiteY3" fmla="*/ 1332160 h 1332159"/>
              <a:gd name="connsiteX4" fmla="*/ 0 w 1332585"/>
              <a:gd name="connsiteY4" fmla="*/ 666080 h 133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2585" h="1332159">
                <a:moveTo>
                  <a:pt x="0" y="666080"/>
                </a:moveTo>
                <a:cubicBezTo>
                  <a:pt x="0" y="298214"/>
                  <a:pt x="298310" y="0"/>
                  <a:pt x="666293" y="0"/>
                </a:cubicBezTo>
                <a:cubicBezTo>
                  <a:pt x="1034276" y="0"/>
                  <a:pt x="1332586" y="298214"/>
                  <a:pt x="1332586" y="666080"/>
                </a:cubicBezTo>
                <a:cubicBezTo>
                  <a:pt x="1332586" y="1033946"/>
                  <a:pt x="1034276" y="1332160"/>
                  <a:pt x="666293" y="1332160"/>
                </a:cubicBezTo>
                <a:cubicBezTo>
                  <a:pt x="298310" y="1332160"/>
                  <a:pt x="0" y="1033946"/>
                  <a:pt x="0" y="66608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635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spcCol="1270" anchor="ctr"/>
          <a:lstStyle/>
          <a:p>
            <a:pPr algn="ctr" defTabSz="11112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altLang="zh-CN" dirty="0"/>
              <a:t>SNCF</a:t>
            </a:r>
            <a:endParaRPr lang="en-US" dirty="0">
              <a:latin typeface="Gulim" panose="020B0600000101010101" pitchFamily="34" charset="-127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5702300" y="1097127"/>
            <a:ext cx="1004888" cy="1035050"/>
          </a:xfrm>
          <a:custGeom>
            <a:avLst/>
            <a:gdLst>
              <a:gd name="connsiteX0" fmla="*/ 0 w 1332585"/>
              <a:gd name="connsiteY0" fmla="*/ 666080 h 1332159"/>
              <a:gd name="connsiteX1" fmla="*/ 666293 w 1332585"/>
              <a:gd name="connsiteY1" fmla="*/ 0 h 1332159"/>
              <a:gd name="connsiteX2" fmla="*/ 1332586 w 1332585"/>
              <a:gd name="connsiteY2" fmla="*/ 666080 h 1332159"/>
              <a:gd name="connsiteX3" fmla="*/ 666293 w 1332585"/>
              <a:gd name="connsiteY3" fmla="*/ 1332160 h 1332159"/>
              <a:gd name="connsiteX4" fmla="*/ 0 w 1332585"/>
              <a:gd name="connsiteY4" fmla="*/ 666080 h 133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2585" h="1332159">
                <a:moveTo>
                  <a:pt x="0" y="666080"/>
                </a:moveTo>
                <a:cubicBezTo>
                  <a:pt x="0" y="298214"/>
                  <a:pt x="298310" y="0"/>
                  <a:pt x="666293" y="0"/>
                </a:cubicBezTo>
                <a:cubicBezTo>
                  <a:pt x="1034276" y="0"/>
                  <a:pt x="1332586" y="298214"/>
                  <a:pt x="1332586" y="666080"/>
                </a:cubicBezTo>
                <a:cubicBezTo>
                  <a:pt x="1332586" y="1033946"/>
                  <a:pt x="1034276" y="1332160"/>
                  <a:pt x="666293" y="1332160"/>
                </a:cubicBezTo>
                <a:cubicBezTo>
                  <a:pt x="298310" y="1332160"/>
                  <a:pt x="0" y="1033946"/>
                  <a:pt x="0" y="66608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635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spcCol="1270" anchor="ctr"/>
          <a:lstStyle/>
          <a:p>
            <a:pPr algn="ctr" defTabSz="11112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altLang="zh-CN" sz="1600" dirty="0"/>
              <a:t>Parfumerie</a:t>
            </a:r>
            <a:endParaRPr lang="en-US" sz="1600" dirty="0">
              <a:latin typeface="Gulim" panose="020B0600000101010101" pitchFamily="34" charset="-127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7143750" y="3568508"/>
            <a:ext cx="1222375" cy="1295638"/>
          </a:xfrm>
          <a:custGeom>
            <a:avLst/>
            <a:gdLst>
              <a:gd name="connsiteX0" fmla="*/ 0 w 1332585"/>
              <a:gd name="connsiteY0" fmla="*/ 666080 h 1332159"/>
              <a:gd name="connsiteX1" fmla="*/ 666293 w 1332585"/>
              <a:gd name="connsiteY1" fmla="*/ 0 h 1332159"/>
              <a:gd name="connsiteX2" fmla="*/ 1332586 w 1332585"/>
              <a:gd name="connsiteY2" fmla="*/ 666080 h 1332159"/>
              <a:gd name="connsiteX3" fmla="*/ 666293 w 1332585"/>
              <a:gd name="connsiteY3" fmla="*/ 1332160 h 1332159"/>
              <a:gd name="connsiteX4" fmla="*/ 0 w 1332585"/>
              <a:gd name="connsiteY4" fmla="*/ 666080 h 133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2585" h="1332159">
                <a:moveTo>
                  <a:pt x="0" y="666080"/>
                </a:moveTo>
                <a:cubicBezTo>
                  <a:pt x="0" y="298214"/>
                  <a:pt x="298310" y="0"/>
                  <a:pt x="666293" y="0"/>
                </a:cubicBezTo>
                <a:cubicBezTo>
                  <a:pt x="1034276" y="0"/>
                  <a:pt x="1332586" y="298214"/>
                  <a:pt x="1332586" y="666080"/>
                </a:cubicBezTo>
                <a:cubicBezTo>
                  <a:pt x="1332586" y="1033946"/>
                  <a:pt x="1034276" y="1332160"/>
                  <a:pt x="666293" y="1332160"/>
                </a:cubicBezTo>
                <a:cubicBezTo>
                  <a:pt x="298310" y="1332160"/>
                  <a:pt x="0" y="1033946"/>
                  <a:pt x="0" y="66608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635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spcCol="1270" anchor="ctr"/>
          <a:lstStyle/>
          <a:p>
            <a:pPr algn="ctr" defTabSz="11112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altLang="zh-CN" sz="2400" dirty="0"/>
              <a:t>Énergie</a:t>
            </a:r>
            <a:endParaRPr lang="en-US" sz="2400" dirty="0">
              <a:latin typeface="Gulim" panose="020B0600000101010101" pitchFamily="34" charset="-127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2927350" y="3897476"/>
            <a:ext cx="755650" cy="755650"/>
          </a:xfrm>
          <a:custGeom>
            <a:avLst/>
            <a:gdLst>
              <a:gd name="connsiteX0" fmla="*/ 0 w 1332585"/>
              <a:gd name="connsiteY0" fmla="*/ 666080 h 1332159"/>
              <a:gd name="connsiteX1" fmla="*/ 666293 w 1332585"/>
              <a:gd name="connsiteY1" fmla="*/ 0 h 1332159"/>
              <a:gd name="connsiteX2" fmla="*/ 1332586 w 1332585"/>
              <a:gd name="connsiteY2" fmla="*/ 666080 h 1332159"/>
              <a:gd name="connsiteX3" fmla="*/ 666293 w 1332585"/>
              <a:gd name="connsiteY3" fmla="*/ 1332160 h 1332159"/>
              <a:gd name="connsiteX4" fmla="*/ 0 w 1332585"/>
              <a:gd name="connsiteY4" fmla="*/ 666080 h 133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2585" h="1332159">
                <a:moveTo>
                  <a:pt x="0" y="666080"/>
                </a:moveTo>
                <a:cubicBezTo>
                  <a:pt x="0" y="298214"/>
                  <a:pt x="298310" y="0"/>
                  <a:pt x="666293" y="0"/>
                </a:cubicBezTo>
                <a:cubicBezTo>
                  <a:pt x="1034276" y="0"/>
                  <a:pt x="1332586" y="298214"/>
                  <a:pt x="1332586" y="666080"/>
                </a:cubicBezTo>
                <a:cubicBezTo>
                  <a:pt x="1332586" y="1033946"/>
                  <a:pt x="1034276" y="1332160"/>
                  <a:pt x="666293" y="1332160"/>
                </a:cubicBezTo>
                <a:cubicBezTo>
                  <a:pt x="298310" y="1332160"/>
                  <a:pt x="0" y="1033946"/>
                  <a:pt x="0" y="66608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635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spcCol="1270" anchor="ctr"/>
          <a:lstStyle/>
          <a:p>
            <a:pPr algn="ctr" defTabSz="1111250" fontAlgn="auto">
              <a:spcAft>
                <a:spcPts val="0"/>
              </a:spcAft>
              <a:defRPr/>
            </a:pPr>
            <a:r>
              <a:rPr lang="fr-FR" altLang="zh-CN" sz="1200" dirty="0"/>
              <a:t>Musée du Louvre</a:t>
            </a:r>
            <a:endParaRPr lang="en-US" sz="1200" dirty="0">
              <a:latin typeface="Gulim" panose="020B0600000101010101" pitchFamily="34" charset="-127"/>
            </a:endParaRPr>
          </a:p>
        </p:txBody>
      </p:sp>
      <p:grpSp>
        <p:nvGrpSpPr>
          <p:cNvPr id="32" name="组合 31"/>
          <p:cNvGrpSpPr/>
          <p:nvPr/>
        </p:nvGrpSpPr>
        <p:grpSpPr>
          <a:xfrm rot="10800000">
            <a:off x="8801756" y="4963098"/>
            <a:ext cx="105725" cy="180402"/>
            <a:chOff x="281524" y="0"/>
            <a:chExt cx="105725" cy="721610"/>
          </a:xfrm>
          <a:solidFill>
            <a:srgbClr val="E46C0A"/>
          </a:solidFill>
        </p:grpSpPr>
        <p:sp>
          <p:nvSpPr>
            <p:cNvPr id="33" name="矩形 32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Picture 4" descr="undefined">
            <a:extLst>
              <a:ext uri="{FF2B5EF4-FFF2-40B4-BE49-F238E27FC236}">
                <a16:creationId xmlns:a16="http://schemas.microsoft.com/office/drawing/2014/main" id="{8B5D818D-D3BB-459E-6A80-BEDED3591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75" y="320034"/>
            <a:ext cx="1217049" cy="30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918A00D-6EC1-3A40-ED3D-BA530CEF7717}"/>
              </a:ext>
            </a:extLst>
          </p:cNvPr>
          <p:cNvSpPr txBox="1"/>
          <p:nvPr/>
        </p:nvSpPr>
        <p:spPr>
          <a:xfrm>
            <a:off x="7816850" y="325755"/>
            <a:ext cx="94932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fr-FR" altLang="zh-CN" sz="1200" b="1" i="1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Liberté, Égalité, Fraternité.</a:t>
            </a:r>
            <a:endParaRPr lang="zh-CN" altLang="en-US" sz="1200" b="1" dirty="0">
              <a:solidFill>
                <a:schemeClr val="accent6">
                  <a:lumMod val="40000"/>
                  <a:lumOff val="60000"/>
                </a:schemeClr>
              </a:solidFill>
              <a:latin typeface="Microsoft YaHei Bold" panose="020B0502040204020203" charset="-122"/>
              <a:ea typeface="Microsoft YaHei Bold" panose="020B0502040204020203" charset="-122"/>
              <a:cs typeface="Microsoft YaHei Bold" panose="020B0502040204020203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1" grpId="0" bldLvl="0" animBg="1"/>
      <p:bldP spid="14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" y="2166704"/>
            <a:ext cx="9144000" cy="45005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579089" y="2155090"/>
            <a:ext cx="5178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altLang="zh-CN" sz="2400" b="1" dirty="0">
                <a:solidFill>
                  <a:schemeClr val="bg1"/>
                </a:solidFill>
              </a:rPr>
              <a:t>Vue</a:t>
            </a:r>
            <a:r>
              <a:rPr lang="zh-CN" altLang="en-US" sz="2400" b="1" dirty="0">
                <a:solidFill>
                  <a:schemeClr val="bg1"/>
                </a:solidFill>
              </a:rPr>
              <a:t> </a:t>
            </a:r>
            <a:r>
              <a:rPr lang="fr-FR" altLang="zh-CN" sz="2400" b="1" dirty="0">
                <a:solidFill>
                  <a:schemeClr val="bg1"/>
                </a:solidFill>
              </a:rPr>
              <a:t>d’ensemble</a:t>
            </a:r>
            <a:r>
              <a:rPr lang="zh-CN" altLang="en-US" sz="2400" b="1" dirty="0">
                <a:solidFill>
                  <a:schemeClr val="bg1"/>
                </a:solidFill>
              </a:rPr>
              <a:t> </a:t>
            </a:r>
            <a:r>
              <a:rPr lang="fr-FR" altLang="zh-CN" sz="2400" b="1" dirty="0">
                <a:solidFill>
                  <a:schemeClr val="bg1"/>
                </a:solidFill>
              </a:rPr>
              <a:t>de</a:t>
            </a:r>
            <a:r>
              <a:rPr lang="zh-CN" altLang="en-US" sz="2400" b="1" dirty="0">
                <a:solidFill>
                  <a:schemeClr val="bg1"/>
                </a:solidFill>
              </a:rPr>
              <a:t> </a:t>
            </a:r>
            <a:r>
              <a:rPr lang="fr-FR" altLang="zh-CN" sz="2400" b="1" dirty="0">
                <a:solidFill>
                  <a:schemeClr val="bg1"/>
                </a:solidFill>
              </a:rPr>
              <a:t>la</a:t>
            </a:r>
            <a:r>
              <a:rPr lang="zh-CN" altLang="en-US" sz="2400" b="1" dirty="0">
                <a:solidFill>
                  <a:schemeClr val="bg1"/>
                </a:solidFill>
              </a:rPr>
              <a:t> </a:t>
            </a:r>
            <a:r>
              <a:rPr lang="fr-FR" altLang="zh-CN" sz="2400" b="1" dirty="0">
                <a:solidFill>
                  <a:schemeClr val="bg1"/>
                </a:solidFill>
              </a:rPr>
              <a:t>France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7DBF1F5-8886-843A-E64D-564121DCA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91" y="2613566"/>
            <a:ext cx="9144001" cy="2529933"/>
          </a:xfrm>
          <a:prstGeom prst="rect">
            <a:avLst/>
          </a:prstGeom>
        </p:spPr>
      </p:pic>
      <p:sp>
        <p:nvSpPr>
          <p:cNvPr id="9" name="TextBox 3"/>
          <p:cNvSpPr txBox="1"/>
          <p:nvPr/>
        </p:nvSpPr>
        <p:spPr>
          <a:xfrm>
            <a:off x="26495" y="-1433695"/>
            <a:ext cx="3531736" cy="8094524"/>
          </a:xfrm>
          <a:prstGeom prst="rect">
            <a:avLst/>
          </a:prstGeom>
          <a:noFill/>
          <a:effectLst>
            <a:outerShdw blurRad="165100" dist="76200" dir="1200000" algn="tl" rotWithShape="0">
              <a:prstClr val="black">
                <a:alpha val="1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52000" dirty="0">
                <a:solidFill>
                  <a:schemeClr val="bg1"/>
                </a:solidFill>
                <a:latin typeface="+mj-lt"/>
              </a:rPr>
              <a:t>2</a:t>
            </a:r>
            <a:endParaRPr lang="zh-CN" altLang="en-US" sz="5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73909" y="1397264"/>
            <a:ext cx="26835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altLang="zh-CN" sz="4400" b="1" dirty="0">
                <a:solidFill>
                  <a:schemeClr val="bg1"/>
                </a:solidFill>
                <a:latin typeface="Arial Bold" panose="020B0704020202090204" charset="0"/>
                <a:cs typeface="Arial Bold" panose="020B0704020202090204" charset="0"/>
              </a:rPr>
              <a:t>PARTIE 2</a:t>
            </a:r>
            <a:endParaRPr lang="zh-CN" altLang="en-US" sz="4400" b="1" dirty="0">
              <a:solidFill>
                <a:schemeClr val="bg1"/>
              </a:solidFill>
              <a:latin typeface="Arial Bold" panose="020B0704020202090204" charset="0"/>
              <a:cs typeface="Arial Bold" panose="020B070402020209020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4B328DC-5363-1A98-D3F2-3576C40D86DA}"/>
              </a:ext>
            </a:extLst>
          </p:cNvPr>
          <p:cNvSpPr txBox="1"/>
          <p:nvPr/>
        </p:nvSpPr>
        <p:spPr>
          <a:xfrm>
            <a:off x="6012160" y="478129"/>
            <a:ext cx="2961149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fr-FR" altLang="zh-CN" sz="1600" b="1" i="1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</a:rPr>
              <a:t>Liberté, Égalité, Fraternité</a:t>
            </a:r>
            <a:endParaRPr lang="zh-CN" altLang="en-US" sz="1600" b="1" dirty="0">
              <a:solidFill>
                <a:schemeClr val="accent1">
                  <a:lumMod val="20000"/>
                  <a:lumOff val="80000"/>
                </a:schemeClr>
              </a:solidFill>
              <a:latin typeface="Microsoft YaHei Bold" panose="020B0502040204020203" charset="-122"/>
              <a:ea typeface="Microsoft YaHei Bold" panose="020B0502040204020203" charset="-122"/>
              <a:cs typeface="Microsoft YaHei Bold" panose="020B0502040204020203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五边形 27"/>
          <p:cNvSpPr/>
          <p:nvPr/>
        </p:nvSpPr>
        <p:spPr>
          <a:xfrm>
            <a:off x="611562" y="1419116"/>
            <a:ext cx="7894223" cy="315035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dirty="0">
                <a:latin typeface="+mj-lt"/>
              </a:rPr>
              <a:t>01 </a:t>
            </a:r>
            <a:r>
              <a:rPr lang="fr-FR" altLang="zh-CN" sz="1600" dirty="0">
                <a:latin typeface="+mj-lt"/>
              </a:rPr>
              <a:t>Taille et position de l'économie</a:t>
            </a:r>
            <a:endParaRPr lang="zh-CN" altLang="en-US" sz="1600" dirty="0">
              <a:latin typeface="+mj-lt"/>
            </a:endParaRPr>
          </a:p>
        </p:txBody>
      </p:sp>
      <p:sp>
        <p:nvSpPr>
          <p:cNvPr id="29" name="五边形 28"/>
          <p:cNvSpPr/>
          <p:nvPr/>
        </p:nvSpPr>
        <p:spPr>
          <a:xfrm>
            <a:off x="2585117" y="1733377"/>
            <a:ext cx="5920668" cy="315035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dirty="0">
                <a:latin typeface="+mj-lt"/>
              </a:rPr>
              <a:t>02 </a:t>
            </a:r>
            <a:r>
              <a:rPr lang="fr-FR" altLang="zh-CN" sz="1600" dirty="0">
                <a:latin typeface="+mj-lt"/>
              </a:rPr>
              <a:t>Secteurs principaux</a:t>
            </a:r>
            <a:endParaRPr lang="zh-CN" altLang="en-US" sz="1600" dirty="0">
              <a:latin typeface="+mj-lt"/>
            </a:endParaRPr>
          </a:p>
        </p:txBody>
      </p:sp>
      <p:sp>
        <p:nvSpPr>
          <p:cNvPr id="31" name="五边形 30"/>
          <p:cNvSpPr/>
          <p:nvPr/>
        </p:nvSpPr>
        <p:spPr>
          <a:xfrm>
            <a:off x="4558672" y="2048412"/>
            <a:ext cx="3947111" cy="315035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dirty="0">
                <a:latin typeface="+mj-lt"/>
              </a:rPr>
              <a:t>03 </a:t>
            </a:r>
            <a:r>
              <a:rPr lang="fr-FR" altLang="zh-CN" sz="1600" dirty="0">
                <a:latin typeface="+mj-lt"/>
              </a:rPr>
              <a:t>Commerce extérieur/investissements</a:t>
            </a:r>
            <a:endParaRPr lang="zh-CN" altLang="en-US" sz="1600" dirty="0">
              <a:latin typeface="+mj-lt"/>
            </a:endParaRPr>
          </a:p>
        </p:txBody>
      </p:sp>
      <p:sp>
        <p:nvSpPr>
          <p:cNvPr id="33" name="五边形 32"/>
          <p:cNvSpPr/>
          <p:nvPr/>
        </p:nvSpPr>
        <p:spPr>
          <a:xfrm>
            <a:off x="6532228" y="2363446"/>
            <a:ext cx="1973555" cy="315035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dirty="0">
                <a:latin typeface="+mj-lt"/>
              </a:rPr>
              <a:t>04 </a:t>
            </a:r>
            <a:r>
              <a:rPr lang="fr-FR" altLang="zh-CN" sz="1600" dirty="0">
                <a:latin typeface="+mj-lt"/>
              </a:rPr>
              <a:t>Défis </a:t>
            </a:r>
            <a:endParaRPr lang="zh-CN" altLang="en-US" sz="1600" dirty="0">
              <a:latin typeface="+mj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66556" y="1886052"/>
            <a:ext cx="1890208" cy="28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fr-FR" altLang="zh-CN" sz="1100" dirty="0"/>
              <a:t>La 7ᵉ économie mondiale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fr-FR" altLang="zh-CN" sz="1100" dirty="0"/>
              <a:t>La 2ᵉ économie de l’Union européenne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fr-FR" altLang="zh-CN" sz="1100" dirty="0"/>
              <a:t>Le produit intérieur brut (PIB) 3 000 milliards d’euros</a:t>
            </a:r>
          </a:p>
          <a:p>
            <a:pPr>
              <a:lnSpc>
                <a:spcPct val="150000"/>
              </a:lnSpc>
            </a:pPr>
            <a:r>
              <a:rPr lang="fr-FR" altLang="zh-CN" sz="1100" dirty="0"/>
              <a:t>connue pour son système de protection sociale et sa qualité de vie élevée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572002" y="2515727"/>
            <a:ext cx="1890208" cy="1992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fr-FR" altLang="zh-CN" sz="1100" dirty="0"/>
              <a:t>Une puissance commerciale mondiale</a:t>
            </a:r>
          </a:p>
          <a:p>
            <a:pPr>
              <a:lnSpc>
                <a:spcPct val="150000"/>
              </a:lnSpc>
            </a:pPr>
            <a:r>
              <a:rPr lang="fr-FR" altLang="zh-CN" sz="1100" dirty="0"/>
              <a:t>Les pays de l’Union européenne comme les principaux partenaires</a:t>
            </a:r>
          </a:p>
          <a:p>
            <a:pPr>
              <a:lnSpc>
                <a:spcPct val="150000"/>
              </a:lnSpc>
            </a:pPr>
            <a:r>
              <a:rPr lang="fr-FR" altLang="zh-CN" sz="1100" dirty="0"/>
              <a:t>investissements étrangers significatifs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546777" y="2206162"/>
            <a:ext cx="1890208" cy="2400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fr-FR" altLang="zh-CN" sz="1100" b="1" dirty="0"/>
              <a:t>T</a:t>
            </a:r>
            <a:r>
              <a:rPr lang="fr-FR" altLang="zh-CN" sz="1100" b="1"/>
              <a:t>ertiaire</a:t>
            </a:r>
            <a:r>
              <a:rPr lang="fr-FR" altLang="zh-CN" sz="1100" dirty="0"/>
              <a:t>: Représente plus de 70 % du PIB</a:t>
            </a:r>
            <a:endParaRPr lang="en-US" altLang="zh-CN" sz="1100" dirty="0"/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fr-FR" altLang="zh-CN" sz="1100" b="1" dirty="0"/>
              <a:t>Industrie: </a:t>
            </a:r>
            <a:r>
              <a:rPr lang="fr-FR" altLang="zh-CN" sz="1100" dirty="0"/>
              <a:t>Leader mondial l’aéronautique l’automobile l’énergie</a:t>
            </a:r>
            <a:endParaRPr lang="en-US" altLang="zh-CN" sz="1100" dirty="0"/>
          </a:p>
          <a:p>
            <a:pPr>
              <a:lnSpc>
                <a:spcPct val="150000"/>
              </a:lnSpc>
            </a:pPr>
            <a:r>
              <a:rPr lang="fr-FR" altLang="zh-CN" sz="1100" b="1" dirty="0"/>
              <a:t>Agriculture: </a:t>
            </a:r>
            <a:r>
              <a:rPr lang="fr-FR" altLang="zh-CN" sz="1100" dirty="0"/>
              <a:t>Premier producteur agricole de l’Union européenne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6507217" y="2716806"/>
            <a:ext cx="1890208" cy="1715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fr-FR" altLang="zh-CN" sz="1100" dirty="0"/>
              <a:t>Un taux de chômage relativement élevé (environ 7 %)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fr-FR" altLang="zh-CN" sz="1100" dirty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fr-FR" altLang="zh-CN" sz="1100" dirty="0"/>
              <a:t>La transition énergétique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2456765" y="2716806"/>
            <a:ext cx="0" cy="140261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4481990" y="3084301"/>
            <a:ext cx="0" cy="103511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6462210" y="3377125"/>
            <a:ext cx="0" cy="74229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 rot="10800000">
            <a:off x="8801756" y="4963098"/>
            <a:ext cx="105725" cy="180402"/>
            <a:chOff x="281524" y="0"/>
            <a:chExt cx="105725" cy="721610"/>
          </a:xfrm>
          <a:solidFill>
            <a:srgbClr val="E46C0A"/>
          </a:solidFill>
        </p:grpSpPr>
        <p:sp>
          <p:nvSpPr>
            <p:cNvPr id="24" name="矩形 23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918845" y="295275"/>
            <a:ext cx="130810" cy="511175"/>
            <a:chOff x="281524" y="0"/>
            <a:chExt cx="105725" cy="721610"/>
          </a:xfrm>
          <a:solidFill>
            <a:srgbClr val="E46C0A"/>
          </a:solidFill>
        </p:grpSpPr>
        <p:sp>
          <p:nvSpPr>
            <p:cNvPr id="19" name="矩形 18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89" name="直接连接符 88"/>
          <p:cNvCxnSpPr/>
          <p:nvPr/>
        </p:nvCxnSpPr>
        <p:spPr>
          <a:xfrm>
            <a:off x="1247410" y="863600"/>
            <a:ext cx="204597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6"/>
          <p:cNvSpPr txBox="1"/>
          <p:nvPr/>
        </p:nvSpPr>
        <p:spPr>
          <a:xfrm>
            <a:off x="1139825" y="238760"/>
            <a:ext cx="3936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sz="2000" b="1" dirty="0"/>
              <a:t>Vue</a:t>
            </a:r>
            <a:r>
              <a:rPr lang="zh-CN" altLang="en-US" sz="2000" b="1" dirty="0"/>
              <a:t> </a:t>
            </a:r>
            <a:r>
              <a:rPr lang="fr-FR" altLang="zh-CN" sz="2000" b="1" dirty="0"/>
              <a:t>d’ensemble</a:t>
            </a:r>
            <a:r>
              <a:rPr lang="zh-CN" altLang="en-US" sz="2000" b="1" dirty="0"/>
              <a:t> </a:t>
            </a:r>
            <a:r>
              <a:rPr lang="fr-FR" altLang="zh-CN" sz="2000" b="1" dirty="0"/>
              <a:t>de</a:t>
            </a:r>
            <a:r>
              <a:rPr lang="zh-CN" altLang="en-US" sz="2000" b="1" dirty="0"/>
              <a:t> </a:t>
            </a:r>
            <a:r>
              <a:rPr lang="fr-FR" altLang="zh-CN" sz="2000" b="1" dirty="0"/>
              <a:t>la</a:t>
            </a:r>
            <a:r>
              <a:rPr lang="zh-CN" altLang="en-US" sz="2000" b="1" dirty="0"/>
              <a:t> </a:t>
            </a:r>
            <a:r>
              <a:rPr lang="fr-FR" altLang="zh-CN" sz="2000" b="1" dirty="0"/>
              <a:t>France</a:t>
            </a:r>
            <a:endParaRPr lang="zh-CN" altLang="en-US" sz="2000" b="1" dirty="0"/>
          </a:p>
          <a:p>
            <a:endParaRPr lang="zh-CN" altLang="en-US" sz="2000" b="1" dirty="0">
              <a:latin typeface="Impact" panose="020B0806030902050204" pitchFamily="34" charset="0"/>
              <a:ea typeface="+mj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1379992-25EB-068C-D8BE-3703373EE95B}"/>
              </a:ext>
            </a:extLst>
          </p:cNvPr>
          <p:cNvSpPr txBox="1"/>
          <p:nvPr/>
        </p:nvSpPr>
        <p:spPr>
          <a:xfrm>
            <a:off x="7816850" y="325755"/>
            <a:ext cx="94932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fr-FR" altLang="zh-CN" sz="12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Liberté, Égalité, Fraternité.</a:t>
            </a:r>
            <a:endParaRPr lang="zh-CN" altLang="en-US" sz="1200" b="1" dirty="0">
              <a:solidFill>
                <a:schemeClr val="accent1">
                  <a:lumMod val="60000"/>
                  <a:lumOff val="40000"/>
                </a:schemeClr>
              </a:solidFill>
              <a:latin typeface="Microsoft YaHei Bold" panose="020B0502040204020203" charset="-122"/>
              <a:ea typeface="Microsoft YaHei Bold" panose="020B0502040204020203" charset="-122"/>
              <a:cs typeface="Microsoft YaHei Bold" panose="020B0502040204020203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rgbClr val="FDA9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5154192-417C-D37D-77A6-825EF629F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8369"/>
            <a:ext cx="9170495" cy="251513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" y="2166704"/>
            <a:ext cx="9144000" cy="45005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579089" y="2155090"/>
            <a:ext cx="5178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altLang="zh-CN" sz="2400" b="1" dirty="0">
                <a:solidFill>
                  <a:schemeClr val="bg2"/>
                </a:solidFill>
              </a:rPr>
              <a:t>Principaux</a:t>
            </a:r>
            <a:r>
              <a:rPr lang="zh-CN" altLang="en-US" sz="2400" b="1" dirty="0">
                <a:solidFill>
                  <a:schemeClr val="bg2"/>
                </a:solidFill>
              </a:rPr>
              <a:t> </a:t>
            </a:r>
            <a:r>
              <a:rPr lang="fr-FR" altLang="zh-CN" sz="2400" b="1" dirty="0">
                <a:solidFill>
                  <a:schemeClr val="bg2"/>
                </a:solidFill>
              </a:rPr>
              <a:t>secteurs</a:t>
            </a:r>
            <a:r>
              <a:rPr lang="zh-CN" altLang="en-US" sz="2400" b="1" dirty="0">
                <a:solidFill>
                  <a:schemeClr val="bg2"/>
                </a:solidFill>
              </a:rPr>
              <a:t> </a:t>
            </a:r>
            <a:r>
              <a:rPr lang="fr-FR" altLang="zh-CN" sz="2400" b="1" dirty="0">
                <a:solidFill>
                  <a:schemeClr val="bg2"/>
                </a:solidFill>
              </a:rPr>
              <a:t>et</a:t>
            </a:r>
            <a:r>
              <a:rPr lang="zh-CN" altLang="en-US" sz="2400" b="1" dirty="0">
                <a:solidFill>
                  <a:schemeClr val="bg2"/>
                </a:solidFill>
              </a:rPr>
              <a:t> </a:t>
            </a:r>
            <a:r>
              <a:rPr lang="fr-FR" altLang="zh-CN" sz="2400" b="1" dirty="0">
                <a:solidFill>
                  <a:schemeClr val="bg2"/>
                </a:solidFill>
              </a:rPr>
              <a:t>impacts</a:t>
            </a:r>
            <a:endParaRPr lang="zh-CN" altLang="en-US" sz="2400" b="1" dirty="0">
              <a:solidFill>
                <a:schemeClr val="bg2"/>
              </a:solidFill>
            </a:endParaRPr>
          </a:p>
        </p:txBody>
      </p:sp>
      <p:sp>
        <p:nvSpPr>
          <p:cNvPr id="9" name="TextBox 3"/>
          <p:cNvSpPr txBox="1"/>
          <p:nvPr/>
        </p:nvSpPr>
        <p:spPr>
          <a:xfrm>
            <a:off x="26495" y="-1433695"/>
            <a:ext cx="3720890" cy="8094524"/>
          </a:xfrm>
          <a:prstGeom prst="rect">
            <a:avLst/>
          </a:prstGeom>
          <a:noFill/>
          <a:effectLst>
            <a:outerShdw blurRad="165100" dist="76200" dir="1200000" algn="tl" rotWithShape="0">
              <a:prstClr val="black">
                <a:alpha val="1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52000" dirty="0">
                <a:solidFill>
                  <a:schemeClr val="bg1"/>
                </a:solidFill>
                <a:latin typeface="+mj-lt"/>
              </a:rPr>
              <a:t>3</a:t>
            </a:r>
            <a:endParaRPr lang="zh-CN" altLang="en-US" sz="5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73909" y="1397264"/>
            <a:ext cx="26835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altLang="zh-CN" sz="4400" b="1" dirty="0">
                <a:solidFill>
                  <a:schemeClr val="bg1"/>
                </a:solidFill>
                <a:latin typeface="Arial Bold" panose="020B0704020202090204" charset="0"/>
                <a:cs typeface="Arial Bold" panose="020B0704020202090204" charset="0"/>
              </a:rPr>
              <a:t>PARTIE 3</a:t>
            </a:r>
            <a:endParaRPr lang="zh-CN" altLang="en-US" sz="4400" b="1" dirty="0">
              <a:solidFill>
                <a:schemeClr val="bg1"/>
              </a:solidFill>
              <a:latin typeface="Arial Bold" panose="020B0704020202090204" charset="0"/>
              <a:cs typeface="Arial Bold" panose="020B07040202020902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149013" y="501319"/>
            <a:ext cx="3609221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fr-FR" altLang="zh-CN" sz="1600" b="1" i="1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Liberté, Égalité, Fraternité</a:t>
            </a:r>
            <a:endParaRPr lang="zh-CN" altLang="en-US" sz="1600" b="1" dirty="0">
              <a:solidFill>
                <a:schemeClr val="accent6">
                  <a:lumMod val="40000"/>
                  <a:lumOff val="60000"/>
                </a:schemeClr>
              </a:solidFill>
              <a:latin typeface="Microsoft YaHei Bold" panose="020B0502040204020203" charset="-122"/>
              <a:ea typeface="Microsoft YaHei Bold" panose="020B0502040204020203" charset="-122"/>
              <a:cs typeface="Microsoft YaHei Bold" panose="020B0502040204020203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083268" y="1743003"/>
            <a:ext cx="1893393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altLang="zh-CN" sz="1200" dirty="0"/>
              <a:t>LVMH, Hermès, Kering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ea typeface="华文细黑" panose="02010600040101010101" charset="-122"/>
              <a:sym typeface="+mn-ea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018889" y="1728487"/>
            <a:ext cx="2880320" cy="2019710"/>
            <a:chOff x="1079612" y="1507889"/>
            <a:chExt cx="2880320" cy="2019710"/>
          </a:xfrm>
        </p:grpSpPr>
        <p:grpSp>
          <p:nvGrpSpPr>
            <p:cNvPr id="19" name="组合 18"/>
            <p:cNvGrpSpPr/>
            <p:nvPr/>
          </p:nvGrpSpPr>
          <p:grpSpPr>
            <a:xfrm>
              <a:off x="1079612" y="1507889"/>
              <a:ext cx="2880320" cy="775829"/>
              <a:chOff x="755576" y="1779662"/>
              <a:chExt cx="2880320" cy="360040"/>
            </a:xfrm>
          </p:grpSpPr>
          <p:cxnSp>
            <p:nvCxnSpPr>
              <p:cNvPr id="26" name="直接连接符 25"/>
              <p:cNvCxnSpPr/>
              <p:nvPr/>
            </p:nvCxnSpPr>
            <p:spPr>
              <a:xfrm>
                <a:off x="755576" y="1779662"/>
                <a:ext cx="1957772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2713348" y="1779662"/>
                <a:ext cx="922548" cy="36004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组合 22"/>
            <p:cNvGrpSpPr/>
            <p:nvPr/>
          </p:nvGrpSpPr>
          <p:grpSpPr>
            <a:xfrm flipV="1">
              <a:off x="1079612" y="2751770"/>
              <a:ext cx="2880320" cy="775829"/>
              <a:chOff x="755576" y="1779662"/>
              <a:chExt cx="2880320" cy="360040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755576" y="1779662"/>
                <a:ext cx="1957772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>
                <a:off x="2713348" y="1779662"/>
                <a:ext cx="922548" cy="36004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矩形 27"/>
          <p:cNvSpPr/>
          <p:nvPr/>
        </p:nvSpPr>
        <p:spPr>
          <a:xfrm>
            <a:off x="1090898" y="3839386"/>
            <a:ext cx="22398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zh-CN" sz="1400" b="1" dirty="0">
                <a:solidFill>
                  <a:schemeClr val="accent6">
                    <a:lumMod val="75000"/>
                  </a:schemeClr>
                </a:solidFill>
              </a:rPr>
              <a:t>Industrie énergétique</a:t>
            </a:r>
            <a:endParaRPr lang="en-US" altLang="zh-CN" sz="1400" b="1" dirty="0">
              <a:solidFill>
                <a:schemeClr val="accent6">
                  <a:lumMod val="75000"/>
                </a:schemeClr>
              </a:solidFill>
              <a:latin typeface="+mj-e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70738" y="3090063"/>
            <a:ext cx="1893393" cy="612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altLang="zh-CN" sz="1200" dirty="0"/>
              <a:t>EDF, </a:t>
            </a:r>
            <a:r>
              <a:rPr lang="fr-FR" altLang="zh-CN" sz="1200" dirty="0" err="1"/>
              <a:t>TotalEnergies</a:t>
            </a:r>
            <a:r>
              <a:rPr lang="fr-FR" altLang="zh-CN" sz="1200" dirty="0"/>
              <a:t>, Areva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</p:txBody>
      </p:sp>
      <p:grpSp>
        <p:nvGrpSpPr>
          <p:cNvPr id="30" name="组合 29"/>
          <p:cNvGrpSpPr/>
          <p:nvPr/>
        </p:nvGrpSpPr>
        <p:grpSpPr>
          <a:xfrm flipH="1">
            <a:off x="5195353" y="1728487"/>
            <a:ext cx="2880320" cy="2019710"/>
            <a:chOff x="1079612" y="1507889"/>
            <a:chExt cx="2880320" cy="2019710"/>
          </a:xfrm>
        </p:grpSpPr>
        <p:grpSp>
          <p:nvGrpSpPr>
            <p:cNvPr id="31" name="组合 30"/>
            <p:cNvGrpSpPr/>
            <p:nvPr/>
          </p:nvGrpSpPr>
          <p:grpSpPr>
            <a:xfrm>
              <a:off x="1079612" y="1507889"/>
              <a:ext cx="2880320" cy="775829"/>
              <a:chOff x="755576" y="1779662"/>
              <a:chExt cx="2880320" cy="360040"/>
            </a:xfrm>
          </p:grpSpPr>
          <p:cxnSp>
            <p:nvCxnSpPr>
              <p:cNvPr id="35" name="直接连接符 34"/>
              <p:cNvCxnSpPr/>
              <p:nvPr/>
            </p:nvCxnSpPr>
            <p:spPr>
              <a:xfrm>
                <a:off x="755576" y="1779662"/>
                <a:ext cx="1957772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2713348" y="1779662"/>
                <a:ext cx="922548" cy="36004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组合 31"/>
            <p:cNvGrpSpPr/>
            <p:nvPr/>
          </p:nvGrpSpPr>
          <p:grpSpPr>
            <a:xfrm flipV="1">
              <a:off x="1079612" y="2751770"/>
              <a:ext cx="2880320" cy="775829"/>
              <a:chOff x="755576" y="1779662"/>
              <a:chExt cx="2880320" cy="360040"/>
            </a:xfrm>
          </p:grpSpPr>
          <p:cxnSp>
            <p:nvCxnSpPr>
              <p:cNvPr id="33" name="直接连接符 32"/>
              <p:cNvCxnSpPr/>
              <p:nvPr/>
            </p:nvCxnSpPr>
            <p:spPr>
              <a:xfrm>
                <a:off x="755576" y="1779662"/>
                <a:ext cx="1957772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2713348" y="1779662"/>
                <a:ext cx="922548" cy="36004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8" name="TextBox 37"/>
          <p:cNvSpPr txBox="1"/>
          <p:nvPr/>
        </p:nvSpPr>
        <p:spPr>
          <a:xfrm>
            <a:off x="6189908" y="1746489"/>
            <a:ext cx="1893393" cy="612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华文细黑" panose="02010600040101010101" charset="-122"/>
              </a:rPr>
              <a:t>A</a:t>
            </a:r>
            <a:r>
              <a:rPr lang="fr-FR" altLang="zh-CN" sz="1200" dirty="0" err="1"/>
              <a:t>irbus</a:t>
            </a:r>
            <a:r>
              <a:rPr lang="fr-FR" altLang="zh-CN" sz="1200" dirty="0"/>
              <a:t>, Safran, Dassault Aviation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ea typeface="华文细黑" panose="02010600040101010101" charset="-122"/>
              <a:sym typeface="+mn-ea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85243" y="3088055"/>
            <a:ext cx="1893393" cy="612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altLang="zh-CN" sz="1200" dirty="0"/>
              <a:t>Danone, Pernod Ricard, Groupe Lactalis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</p:txBody>
      </p:sp>
      <p:grpSp>
        <p:nvGrpSpPr>
          <p:cNvPr id="113" name="组合 112"/>
          <p:cNvGrpSpPr/>
          <p:nvPr/>
        </p:nvGrpSpPr>
        <p:grpSpPr>
          <a:xfrm rot="10800000">
            <a:off x="8801756" y="4963098"/>
            <a:ext cx="105725" cy="180402"/>
            <a:chOff x="281524" y="0"/>
            <a:chExt cx="105725" cy="721610"/>
          </a:xfrm>
          <a:solidFill>
            <a:srgbClr val="E46C0A"/>
          </a:solidFill>
        </p:grpSpPr>
        <p:sp>
          <p:nvSpPr>
            <p:cNvPr id="114" name="矩形 113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矩形 114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弧形 12"/>
          <p:cNvSpPr/>
          <p:nvPr/>
        </p:nvSpPr>
        <p:spPr>
          <a:xfrm>
            <a:off x="3323014" y="1498659"/>
            <a:ext cx="2484276" cy="2484276"/>
          </a:xfrm>
          <a:prstGeom prst="arc">
            <a:avLst>
              <a:gd name="adj1" fmla="val 10802728"/>
              <a:gd name="adj2" fmla="val 16203320"/>
            </a:avLst>
          </a:prstGeom>
          <a:noFill/>
          <a:ln w="57150" cap="rnd">
            <a:solidFill>
              <a:srgbClr val="EFA0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BF3420"/>
              </a:solidFill>
            </a:endParaRPr>
          </a:p>
        </p:txBody>
      </p:sp>
      <p:sp>
        <p:nvSpPr>
          <p:cNvPr id="42" name="弧形 41"/>
          <p:cNvSpPr/>
          <p:nvPr/>
        </p:nvSpPr>
        <p:spPr>
          <a:xfrm rot="16200000">
            <a:off x="3323014" y="1498660"/>
            <a:ext cx="2484276" cy="2484276"/>
          </a:xfrm>
          <a:prstGeom prst="arc">
            <a:avLst>
              <a:gd name="adj1" fmla="val 10802728"/>
              <a:gd name="adj2" fmla="val 16203320"/>
            </a:avLst>
          </a:prstGeom>
          <a:noFill/>
          <a:ln w="57150" cap="rnd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BF3420"/>
              </a:solidFill>
            </a:endParaRPr>
          </a:p>
        </p:txBody>
      </p:sp>
      <p:sp>
        <p:nvSpPr>
          <p:cNvPr id="43" name="弧形 42"/>
          <p:cNvSpPr/>
          <p:nvPr/>
        </p:nvSpPr>
        <p:spPr>
          <a:xfrm rot="10800000">
            <a:off x="3323015" y="1498659"/>
            <a:ext cx="2484276" cy="2484276"/>
          </a:xfrm>
          <a:prstGeom prst="arc">
            <a:avLst>
              <a:gd name="adj1" fmla="val 10802728"/>
              <a:gd name="adj2" fmla="val 16203320"/>
            </a:avLst>
          </a:prstGeom>
          <a:noFill/>
          <a:ln w="57150" cap="rnd">
            <a:solidFill>
              <a:srgbClr val="EFA0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BF3420"/>
              </a:solidFill>
            </a:endParaRPr>
          </a:p>
        </p:txBody>
      </p:sp>
      <p:sp>
        <p:nvSpPr>
          <p:cNvPr id="44" name="弧形 43"/>
          <p:cNvSpPr/>
          <p:nvPr/>
        </p:nvSpPr>
        <p:spPr>
          <a:xfrm rot="5400000">
            <a:off x="3323014" y="1498659"/>
            <a:ext cx="2484276" cy="2484276"/>
          </a:xfrm>
          <a:prstGeom prst="arc">
            <a:avLst>
              <a:gd name="adj1" fmla="val 10802728"/>
              <a:gd name="adj2" fmla="val 16203320"/>
            </a:avLst>
          </a:prstGeom>
          <a:noFill/>
          <a:ln w="57150" cap="rnd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BF3420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56447" y="300242"/>
            <a:ext cx="130810" cy="511175"/>
            <a:chOff x="281524" y="0"/>
            <a:chExt cx="105725" cy="721610"/>
          </a:xfrm>
          <a:solidFill>
            <a:srgbClr val="E46C0A"/>
          </a:solidFill>
        </p:grpSpPr>
        <p:sp>
          <p:nvSpPr>
            <p:cNvPr id="15" name="矩形 14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04" name="直接连接符 103"/>
          <p:cNvCxnSpPr/>
          <p:nvPr/>
        </p:nvCxnSpPr>
        <p:spPr>
          <a:xfrm>
            <a:off x="985012" y="868567"/>
            <a:ext cx="204597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6"/>
          <p:cNvSpPr txBox="1"/>
          <p:nvPr/>
        </p:nvSpPr>
        <p:spPr>
          <a:xfrm>
            <a:off x="877427" y="243727"/>
            <a:ext cx="4224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sz="2000" dirty="0"/>
              <a:t>les piliers de l'économie française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  <a:ea typeface="+mj-ea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877697" y="597422"/>
            <a:ext cx="2428875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zh-CN" sz="1000" dirty="0"/>
              <a:t>quatre industries principales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2" name="文本框 141"/>
          <p:cNvSpPr txBox="1"/>
          <p:nvPr/>
        </p:nvSpPr>
        <p:spPr>
          <a:xfrm>
            <a:off x="7816850" y="325755"/>
            <a:ext cx="94932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fr-FR" altLang="zh-CN" sz="1200" b="1" i="1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Liberté, Égalité, Fraternité.</a:t>
            </a:r>
            <a:endParaRPr lang="zh-CN" altLang="en-US" sz="1200" b="1" dirty="0">
              <a:solidFill>
                <a:schemeClr val="accent6">
                  <a:lumMod val="40000"/>
                  <a:lumOff val="60000"/>
                </a:schemeClr>
              </a:solidFill>
              <a:latin typeface="Microsoft YaHei Bold" panose="020B0502040204020203" charset="-122"/>
              <a:ea typeface="Microsoft YaHei Bold" panose="020B0502040204020203" charset="-122"/>
              <a:cs typeface="Microsoft YaHei Bold" panose="020B0502040204020203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87257" y="1348955"/>
            <a:ext cx="2831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zh-CN" sz="1400" b="1" dirty="0">
                <a:solidFill>
                  <a:srgbClr val="FDA907"/>
                </a:solidFill>
              </a:rPr>
              <a:t>Industrie du luxe et de la mode</a:t>
            </a:r>
            <a:endParaRPr lang="en-US" altLang="zh-CN" sz="1400" b="1" dirty="0">
              <a:solidFill>
                <a:srgbClr val="FDA907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364088" y="1352441"/>
            <a:ext cx="31985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altLang="zh-CN" sz="1400" b="1" dirty="0">
                <a:solidFill>
                  <a:schemeClr val="accent6">
                    <a:lumMod val="75000"/>
                  </a:schemeClr>
                </a:solidFill>
              </a:rPr>
              <a:t>Industrie</a:t>
            </a:r>
            <a:r>
              <a:rPr lang="fr-FR" altLang="zh-CN" sz="1400" dirty="0"/>
              <a:t> </a:t>
            </a:r>
            <a:r>
              <a:rPr lang="fr-FR" altLang="zh-CN" sz="1400" b="1" dirty="0">
                <a:solidFill>
                  <a:schemeClr val="accent6">
                    <a:lumMod val="75000"/>
                  </a:schemeClr>
                </a:solidFill>
              </a:rPr>
              <a:t>aéronautique et spatiale</a:t>
            </a:r>
            <a:endParaRPr lang="en-US" altLang="zh-CN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195353" y="3839697"/>
            <a:ext cx="35360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altLang="zh-CN" sz="1400" b="1" dirty="0">
                <a:solidFill>
                  <a:srgbClr val="FDA907"/>
                </a:solidFill>
              </a:rPr>
              <a:t>Agriculture et industrie agroalimentaire</a:t>
            </a:r>
            <a:endParaRPr lang="en-US" altLang="zh-CN" sz="1400" b="1" dirty="0">
              <a:solidFill>
                <a:srgbClr val="FDA907"/>
              </a:solidFill>
              <a:latin typeface="+mj-ea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2A579D2-73AF-23C4-B21F-66FDF5B6B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016" y="1432633"/>
            <a:ext cx="2714530" cy="2714530"/>
          </a:xfrm>
          <a:prstGeom prst="rect">
            <a:avLst/>
          </a:prstGeom>
          <a:effectLst>
            <a:softEdge rad="482600"/>
          </a:effectLst>
        </p:spPr>
      </p:pic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圆角矩形 134"/>
          <p:cNvSpPr/>
          <p:nvPr/>
        </p:nvSpPr>
        <p:spPr>
          <a:xfrm>
            <a:off x="523812" y="3352617"/>
            <a:ext cx="4038256" cy="13724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4" name="圆角矩形 133"/>
          <p:cNvSpPr/>
          <p:nvPr/>
        </p:nvSpPr>
        <p:spPr>
          <a:xfrm>
            <a:off x="4570059" y="1073574"/>
            <a:ext cx="4038256" cy="13724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" name="圆角矩形 132"/>
          <p:cNvSpPr/>
          <p:nvPr/>
        </p:nvSpPr>
        <p:spPr>
          <a:xfrm>
            <a:off x="4555740" y="3358561"/>
            <a:ext cx="4038256" cy="137241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552118" y="1058570"/>
            <a:ext cx="4038256" cy="137241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6" name="Freeform: Shape 2"/>
          <p:cNvSpPr/>
          <p:nvPr/>
        </p:nvSpPr>
        <p:spPr bwMode="auto">
          <a:xfrm>
            <a:off x="552118" y="2636796"/>
            <a:ext cx="2013467" cy="504200"/>
          </a:xfrm>
          <a:custGeom>
            <a:avLst/>
            <a:gdLst>
              <a:gd name="T0" fmla="*/ 2399507 w 21600"/>
              <a:gd name="T1" fmla="*/ 600869 h 21600"/>
              <a:gd name="T2" fmla="*/ 2399507 w 21600"/>
              <a:gd name="T3" fmla="*/ 600869 h 21600"/>
              <a:gd name="T4" fmla="*/ 2399507 w 21600"/>
              <a:gd name="T5" fmla="*/ 600869 h 21600"/>
              <a:gd name="T6" fmla="*/ 2399507 w 21600"/>
              <a:gd name="T7" fmla="*/ 6008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FDCE4A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sz="1350"/>
          </a:p>
        </p:txBody>
      </p:sp>
      <p:sp>
        <p:nvSpPr>
          <p:cNvPr id="37" name="Freeform: Shape 3"/>
          <p:cNvSpPr/>
          <p:nvPr/>
        </p:nvSpPr>
        <p:spPr bwMode="auto">
          <a:xfrm>
            <a:off x="2565585" y="2636796"/>
            <a:ext cx="2012801" cy="504200"/>
          </a:xfrm>
          <a:custGeom>
            <a:avLst/>
            <a:gdLst>
              <a:gd name="T0" fmla="*/ 2398713 w 21600"/>
              <a:gd name="T1" fmla="*/ 600869 h 21600"/>
              <a:gd name="T2" fmla="*/ 2398713 w 21600"/>
              <a:gd name="T3" fmla="*/ 600869 h 21600"/>
              <a:gd name="T4" fmla="*/ 2398713 w 21600"/>
              <a:gd name="T5" fmla="*/ 600869 h 21600"/>
              <a:gd name="T6" fmla="*/ 2398713 w 21600"/>
              <a:gd name="T7" fmla="*/ 6008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EFA01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sz="1350"/>
          </a:p>
        </p:txBody>
      </p:sp>
      <p:sp>
        <p:nvSpPr>
          <p:cNvPr id="38" name="Freeform: Shape 4"/>
          <p:cNvSpPr/>
          <p:nvPr/>
        </p:nvSpPr>
        <p:spPr bwMode="auto">
          <a:xfrm>
            <a:off x="4578385" y="2636796"/>
            <a:ext cx="2012801" cy="504200"/>
          </a:xfrm>
          <a:custGeom>
            <a:avLst/>
            <a:gdLst>
              <a:gd name="T0" fmla="*/ 2398713 w 21600"/>
              <a:gd name="T1" fmla="*/ 600869 h 21600"/>
              <a:gd name="T2" fmla="*/ 2398713 w 21600"/>
              <a:gd name="T3" fmla="*/ 600869 h 21600"/>
              <a:gd name="T4" fmla="*/ 2398713 w 21600"/>
              <a:gd name="T5" fmla="*/ 600869 h 21600"/>
              <a:gd name="T6" fmla="*/ 2398713 w 21600"/>
              <a:gd name="T7" fmla="*/ 6008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FDCE4A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sz="1350"/>
          </a:p>
        </p:txBody>
      </p:sp>
      <p:sp>
        <p:nvSpPr>
          <p:cNvPr id="39" name="Freeform: Shape 5"/>
          <p:cNvSpPr/>
          <p:nvPr/>
        </p:nvSpPr>
        <p:spPr bwMode="auto">
          <a:xfrm>
            <a:off x="6591186" y="2636796"/>
            <a:ext cx="2013466" cy="504200"/>
          </a:xfrm>
          <a:custGeom>
            <a:avLst/>
            <a:gdLst>
              <a:gd name="T0" fmla="*/ 2399506 w 21600"/>
              <a:gd name="T1" fmla="*/ 600869 h 21600"/>
              <a:gd name="T2" fmla="*/ 2399506 w 21600"/>
              <a:gd name="T3" fmla="*/ 600869 h 21600"/>
              <a:gd name="T4" fmla="*/ 2399506 w 21600"/>
              <a:gd name="T5" fmla="*/ 600869 h 21600"/>
              <a:gd name="T6" fmla="*/ 2399506 w 21600"/>
              <a:gd name="T7" fmla="*/ 6008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EFA01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sz="1350"/>
          </a:p>
        </p:txBody>
      </p:sp>
      <p:sp>
        <p:nvSpPr>
          <p:cNvPr id="40" name="Freeform: Shape 6"/>
          <p:cNvSpPr/>
          <p:nvPr/>
        </p:nvSpPr>
        <p:spPr bwMode="auto">
          <a:xfrm>
            <a:off x="1349713" y="2304438"/>
            <a:ext cx="345679" cy="345679"/>
          </a:xfrm>
          <a:custGeom>
            <a:avLst/>
            <a:gdLst>
              <a:gd name="T0" fmla="*/ 150813 w 21600"/>
              <a:gd name="T1" fmla="*/ 150813 h 21600"/>
              <a:gd name="T2" fmla="*/ 150813 w 21600"/>
              <a:gd name="T3" fmla="*/ 150813 h 21600"/>
              <a:gd name="T4" fmla="*/ 150813 w 21600"/>
              <a:gd name="T5" fmla="*/ 150813 h 21600"/>
              <a:gd name="T6" fmla="*/ 150813 w 21600"/>
              <a:gd name="T7" fmla="*/ 15081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21599"/>
                </a:lnTo>
                <a:lnTo>
                  <a:pt x="0" y="21599"/>
                </a:lnTo>
                <a:lnTo>
                  <a:pt x="10800" y="0"/>
                </a:lnTo>
                <a:close/>
              </a:path>
            </a:pathLst>
          </a:custGeom>
          <a:solidFill>
            <a:srgbClr val="FDCE4A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sz="1350"/>
          </a:p>
        </p:txBody>
      </p:sp>
      <p:sp>
        <p:nvSpPr>
          <p:cNvPr id="41" name="Freeform: Shape 7"/>
          <p:cNvSpPr/>
          <p:nvPr/>
        </p:nvSpPr>
        <p:spPr bwMode="auto">
          <a:xfrm>
            <a:off x="5401076" y="2304438"/>
            <a:ext cx="363663" cy="340228"/>
          </a:xfrm>
          <a:custGeom>
            <a:avLst/>
            <a:gdLst>
              <a:gd name="T0" fmla="*/ 150813 w 21600"/>
              <a:gd name="T1" fmla="*/ 150813 h 21600"/>
              <a:gd name="T2" fmla="*/ 150813 w 21600"/>
              <a:gd name="T3" fmla="*/ 150813 h 21600"/>
              <a:gd name="T4" fmla="*/ 150813 w 21600"/>
              <a:gd name="T5" fmla="*/ 150813 h 21600"/>
              <a:gd name="T6" fmla="*/ 150813 w 21600"/>
              <a:gd name="T7" fmla="*/ 15081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21599"/>
                </a:lnTo>
                <a:lnTo>
                  <a:pt x="0" y="21599"/>
                </a:lnTo>
                <a:lnTo>
                  <a:pt x="10800" y="0"/>
                </a:lnTo>
                <a:close/>
              </a:path>
            </a:pathLst>
          </a:custGeom>
          <a:solidFill>
            <a:srgbClr val="FDCE4A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sz="1350"/>
          </a:p>
        </p:txBody>
      </p:sp>
      <p:sp>
        <p:nvSpPr>
          <p:cNvPr id="42" name="Freeform: Shape 8"/>
          <p:cNvSpPr/>
          <p:nvPr/>
        </p:nvSpPr>
        <p:spPr bwMode="auto">
          <a:xfrm rot="10800000" flipH="1">
            <a:off x="3388489" y="3120150"/>
            <a:ext cx="366326" cy="342349"/>
          </a:xfrm>
          <a:custGeom>
            <a:avLst/>
            <a:gdLst>
              <a:gd name="T0" fmla="*/ 150813 w 21600"/>
              <a:gd name="T1" fmla="*/ 150813 h 21600"/>
              <a:gd name="T2" fmla="*/ 150813 w 21600"/>
              <a:gd name="T3" fmla="*/ 150813 h 21600"/>
              <a:gd name="T4" fmla="*/ 150813 w 21600"/>
              <a:gd name="T5" fmla="*/ 150813 h 21600"/>
              <a:gd name="T6" fmla="*/ 150813 w 21600"/>
              <a:gd name="T7" fmla="*/ 15081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21599"/>
                </a:lnTo>
                <a:lnTo>
                  <a:pt x="0" y="21599"/>
                </a:lnTo>
                <a:lnTo>
                  <a:pt x="10800" y="0"/>
                </a:lnTo>
                <a:close/>
              </a:path>
            </a:pathLst>
          </a:custGeom>
          <a:solidFill>
            <a:srgbClr val="EFA01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sz="1350"/>
          </a:p>
        </p:txBody>
      </p:sp>
      <p:sp>
        <p:nvSpPr>
          <p:cNvPr id="74" name="Freeform: Shape 9"/>
          <p:cNvSpPr/>
          <p:nvPr/>
        </p:nvSpPr>
        <p:spPr bwMode="auto">
          <a:xfrm rot="10800000" flipH="1">
            <a:off x="7412129" y="3140996"/>
            <a:ext cx="374614" cy="342349"/>
          </a:xfrm>
          <a:custGeom>
            <a:avLst/>
            <a:gdLst>
              <a:gd name="T0" fmla="*/ 151606 w 21600"/>
              <a:gd name="T1" fmla="*/ 150813 h 21600"/>
              <a:gd name="T2" fmla="*/ 151606 w 21600"/>
              <a:gd name="T3" fmla="*/ 150813 h 21600"/>
              <a:gd name="T4" fmla="*/ 151606 w 21600"/>
              <a:gd name="T5" fmla="*/ 150813 h 21600"/>
              <a:gd name="T6" fmla="*/ 151606 w 21600"/>
              <a:gd name="T7" fmla="*/ 15081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21599"/>
                </a:lnTo>
                <a:lnTo>
                  <a:pt x="0" y="21599"/>
                </a:lnTo>
                <a:lnTo>
                  <a:pt x="10800" y="0"/>
                </a:lnTo>
                <a:close/>
              </a:path>
            </a:pathLst>
          </a:custGeom>
          <a:solidFill>
            <a:srgbClr val="EFA01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sz="1350"/>
          </a:p>
        </p:txBody>
      </p:sp>
      <p:sp>
        <p:nvSpPr>
          <p:cNvPr id="75" name="Freeform: Shape 10"/>
          <p:cNvSpPr/>
          <p:nvPr/>
        </p:nvSpPr>
        <p:spPr bwMode="auto">
          <a:xfrm>
            <a:off x="1522554" y="1151751"/>
            <a:ext cx="500714" cy="1176662"/>
          </a:xfrm>
          <a:custGeom>
            <a:avLst/>
            <a:gdLst>
              <a:gd name="T0" fmla="*/ 2432050 w 21600"/>
              <a:gd name="T1" fmla="*/ 575469 h 21600"/>
              <a:gd name="T2" fmla="*/ 2432050 w 21600"/>
              <a:gd name="T3" fmla="*/ 575469 h 21600"/>
              <a:gd name="T4" fmla="*/ 2432050 w 21600"/>
              <a:gd name="T5" fmla="*/ 575469 h 21600"/>
              <a:gd name="T6" fmla="*/ 2432050 w 21600"/>
              <a:gd name="T7" fmla="*/ 5754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0" y="0"/>
                </a:lnTo>
                <a:lnTo>
                  <a:pt x="21599" y="0"/>
                </a:lnTo>
                <a:lnTo>
                  <a:pt x="21599" y="9923"/>
                </a:lnTo>
              </a:path>
            </a:pathLst>
          </a:custGeom>
          <a:noFill/>
          <a:ln w="6350" cap="flat" cmpd="sng">
            <a:solidFill>
              <a:srgbClr val="808180"/>
            </a:solidFill>
            <a:prstDash val="dash"/>
            <a:miter lim="0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sz="1350"/>
          </a:p>
        </p:txBody>
      </p:sp>
      <p:sp>
        <p:nvSpPr>
          <p:cNvPr id="76" name="Freeform: Shape 11"/>
          <p:cNvSpPr/>
          <p:nvPr/>
        </p:nvSpPr>
        <p:spPr bwMode="auto">
          <a:xfrm>
            <a:off x="5581456" y="1151750"/>
            <a:ext cx="502712" cy="1176663"/>
          </a:xfrm>
          <a:custGeom>
            <a:avLst/>
            <a:gdLst>
              <a:gd name="T0" fmla="*/ 2432050 w 21600"/>
              <a:gd name="T1" fmla="*/ 575469 h 21600"/>
              <a:gd name="T2" fmla="*/ 2432050 w 21600"/>
              <a:gd name="T3" fmla="*/ 575469 h 21600"/>
              <a:gd name="T4" fmla="*/ 2432050 w 21600"/>
              <a:gd name="T5" fmla="*/ 575469 h 21600"/>
              <a:gd name="T6" fmla="*/ 2432050 w 21600"/>
              <a:gd name="T7" fmla="*/ 5754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0" y="0"/>
                </a:lnTo>
                <a:lnTo>
                  <a:pt x="21599" y="0"/>
                </a:lnTo>
                <a:lnTo>
                  <a:pt x="21599" y="9923"/>
                </a:lnTo>
              </a:path>
            </a:pathLst>
          </a:custGeom>
          <a:noFill/>
          <a:ln w="6350" cap="flat" cmpd="sng">
            <a:solidFill>
              <a:srgbClr val="808180"/>
            </a:solidFill>
            <a:prstDash val="dash"/>
            <a:miter lim="0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sz="1350"/>
          </a:p>
        </p:txBody>
      </p:sp>
      <p:sp>
        <p:nvSpPr>
          <p:cNvPr id="77" name="Freeform: Shape 12"/>
          <p:cNvSpPr/>
          <p:nvPr/>
        </p:nvSpPr>
        <p:spPr bwMode="auto">
          <a:xfrm rot="10800000">
            <a:off x="3145714" y="3404083"/>
            <a:ext cx="435596" cy="1255897"/>
          </a:xfrm>
          <a:custGeom>
            <a:avLst/>
            <a:gdLst>
              <a:gd name="T0" fmla="*/ 2432050 w 21600"/>
              <a:gd name="T1" fmla="*/ 575469 h 21600"/>
              <a:gd name="T2" fmla="*/ 2432050 w 21600"/>
              <a:gd name="T3" fmla="*/ 575469 h 21600"/>
              <a:gd name="T4" fmla="*/ 2432050 w 21600"/>
              <a:gd name="T5" fmla="*/ 575469 h 21600"/>
              <a:gd name="T6" fmla="*/ 2432050 w 21600"/>
              <a:gd name="T7" fmla="*/ 5754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0" y="0"/>
                </a:lnTo>
                <a:lnTo>
                  <a:pt x="21599" y="0"/>
                </a:lnTo>
                <a:lnTo>
                  <a:pt x="21599" y="9923"/>
                </a:lnTo>
              </a:path>
            </a:pathLst>
          </a:custGeom>
          <a:noFill/>
          <a:ln w="6350" cap="flat" cmpd="sng">
            <a:solidFill>
              <a:srgbClr val="808180"/>
            </a:solidFill>
            <a:prstDash val="dash"/>
            <a:miter lim="0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sz="1350"/>
          </a:p>
        </p:txBody>
      </p:sp>
      <p:sp>
        <p:nvSpPr>
          <p:cNvPr id="78" name="Freeform: Shape 13"/>
          <p:cNvSpPr/>
          <p:nvPr/>
        </p:nvSpPr>
        <p:spPr bwMode="auto">
          <a:xfrm rot="10800000">
            <a:off x="7159990" y="3462500"/>
            <a:ext cx="435598" cy="1197480"/>
          </a:xfrm>
          <a:custGeom>
            <a:avLst/>
            <a:gdLst>
              <a:gd name="T0" fmla="*/ 2432844 w 21600"/>
              <a:gd name="T1" fmla="*/ 575469 h 21600"/>
              <a:gd name="T2" fmla="*/ 2432844 w 21600"/>
              <a:gd name="T3" fmla="*/ 575469 h 21600"/>
              <a:gd name="T4" fmla="*/ 2432844 w 21600"/>
              <a:gd name="T5" fmla="*/ 575469 h 21600"/>
              <a:gd name="T6" fmla="*/ 2432844 w 21600"/>
              <a:gd name="T7" fmla="*/ 5754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0" y="0"/>
                </a:lnTo>
                <a:lnTo>
                  <a:pt x="21599" y="0"/>
                </a:lnTo>
                <a:lnTo>
                  <a:pt x="21599" y="9923"/>
                </a:lnTo>
              </a:path>
            </a:pathLst>
          </a:custGeom>
          <a:noFill/>
          <a:ln w="6350" cap="flat" cmpd="sng">
            <a:solidFill>
              <a:srgbClr val="808180"/>
            </a:solidFill>
            <a:prstDash val="dash"/>
            <a:miter lim="0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sz="1350"/>
          </a:p>
        </p:txBody>
      </p:sp>
      <p:sp>
        <p:nvSpPr>
          <p:cNvPr id="79" name="Freeform: Shape 14"/>
          <p:cNvSpPr/>
          <p:nvPr/>
        </p:nvSpPr>
        <p:spPr bwMode="auto">
          <a:xfrm rot="5400000">
            <a:off x="2543272" y="2845603"/>
            <a:ext cx="141203" cy="96577"/>
          </a:xfrm>
          <a:custGeom>
            <a:avLst/>
            <a:gdLst>
              <a:gd name="T0" fmla="*/ 168275 w 21600"/>
              <a:gd name="T1" fmla="*/ 115094 h 21600"/>
              <a:gd name="T2" fmla="*/ 168275 w 21600"/>
              <a:gd name="T3" fmla="*/ 115094 h 21600"/>
              <a:gd name="T4" fmla="*/ 168275 w 21600"/>
              <a:gd name="T5" fmla="*/ 115094 h 21600"/>
              <a:gd name="T6" fmla="*/ 168275 w 21600"/>
              <a:gd name="T7" fmla="*/ 11509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sz="1350"/>
          </a:p>
        </p:txBody>
      </p:sp>
      <p:sp>
        <p:nvSpPr>
          <p:cNvPr id="80" name="Freeform: Shape 15"/>
          <p:cNvSpPr/>
          <p:nvPr/>
        </p:nvSpPr>
        <p:spPr bwMode="auto">
          <a:xfrm rot="5400000">
            <a:off x="4556073" y="2845603"/>
            <a:ext cx="141203" cy="96577"/>
          </a:xfrm>
          <a:custGeom>
            <a:avLst/>
            <a:gdLst>
              <a:gd name="T0" fmla="*/ 168275 w 21600"/>
              <a:gd name="T1" fmla="*/ 115094 h 21600"/>
              <a:gd name="T2" fmla="*/ 168275 w 21600"/>
              <a:gd name="T3" fmla="*/ 115094 h 21600"/>
              <a:gd name="T4" fmla="*/ 168275 w 21600"/>
              <a:gd name="T5" fmla="*/ 115094 h 21600"/>
              <a:gd name="T6" fmla="*/ 168275 w 21600"/>
              <a:gd name="T7" fmla="*/ 11509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solidFill>
            <a:srgbClr val="EFA01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sz="1350"/>
          </a:p>
        </p:txBody>
      </p:sp>
      <p:sp>
        <p:nvSpPr>
          <p:cNvPr id="81" name="Freeform: Shape 16"/>
          <p:cNvSpPr/>
          <p:nvPr/>
        </p:nvSpPr>
        <p:spPr bwMode="auto">
          <a:xfrm rot="5400000">
            <a:off x="6566875" y="2845602"/>
            <a:ext cx="141203" cy="96578"/>
          </a:xfrm>
          <a:custGeom>
            <a:avLst/>
            <a:gdLst>
              <a:gd name="T0" fmla="*/ 168275 w 21600"/>
              <a:gd name="T1" fmla="*/ 115094 h 21600"/>
              <a:gd name="T2" fmla="*/ 168275 w 21600"/>
              <a:gd name="T3" fmla="*/ 115094 h 21600"/>
              <a:gd name="T4" fmla="*/ 168275 w 21600"/>
              <a:gd name="T5" fmla="*/ 115094 h 21600"/>
              <a:gd name="T6" fmla="*/ 168275 w 21600"/>
              <a:gd name="T7" fmla="*/ 11509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sz="1350"/>
          </a:p>
        </p:txBody>
      </p:sp>
      <p:sp>
        <p:nvSpPr>
          <p:cNvPr id="82" name="Freeform: Shape 17"/>
          <p:cNvSpPr/>
          <p:nvPr/>
        </p:nvSpPr>
        <p:spPr bwMode="auto">
          <a:xfrm>
            <a:off x="2045912" y="1151751"/>
            <a:ext cx="2441891" cy="117666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FR" altLang="zh-CN" sz="900" dirty="0"/>
              <a:t>Créer une image forte du «Made in France» à travers des produits haut de gamme.</a:t>
            </a:r>
          </a:p>
          <a:p>
            <a:pPr>
              <a:spcAft>
                <a:spcPts val="600"/>
              </a:spcAft>
            </a:pPr>
            <a:r>
              <a:rPr lang="fr-FR" altLang="zh-CN" sz="900" dirty="0"/>
              <a:t>Définir les tendances mondiales et générer des revenus importants grâce aux exportations.</a:t>
            </a:r>
          </a:p>
          <a:p>
            <a:pPr>
              <a:spcAft>
                <a:spcPts val="600"/>
              </a:spcAft>
            </a:pPr>
            <a:r>
              <a:rPr lang="fr-FR" altLang="zh-CN" sz="900" dirty="0"/>
              <a:t>Diffuser l’art de vivre français.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3" name="Freeform: Shape 18"/>
          <p:cNvSpPr/>
          <p:nvPr/>
        </p:nvSpPr>
        <p:spPr bwMode="auto">
          <a:xfrm>
            <a:off x="6166424" y="1151751"/>
            <a:ext cx="2382280" cy="117666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ctr">
            <a:normAutofit/>
          </a:bodyPr>
          <a:lstStyle/>
          <a:p>
            <a:pPr>
              <a:spcBef>
                <a:spcPts val="1200"/>
              </a:spcBef>
            </a:pPr>
            <a:r>
              <a:rPr lang="fr-FR" altLang="zh-CN" sz="900" dirty="0"/>
              <a:t>La technologie nucléaire contribuant à la transition énergétique mondiale.</a:t>
            </a:r>
          </a:p>
          <a:p>
            <a:pPr>
              <a:spcBef>
                <a:spcPts val="1200"/>
              </a:spcBef>
            </a:pPr>
            <a:r>
              <a:rPr lang="fr-FR" altLang="zh-CN" sz="900" dirty="0"/>
              <a:t>Combiner énergie nucléaire et renouvelable, offrant un modèle durable pour le développement énergétique.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4" name="Freeform: Shape 19"/>
          <p:cNvSpPr/>
          <p:nvPr/>
        </p:nvSpPr>
        <p:spPr bwMode="auto">
          <a:xfrm>
            <a:off x="4590373" y="3404085"/>
            <a:ext cx="2501385" cy="125589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ctr">
            <a:normAutofit/>
          </a:bodyPr>
          <a:lstStyle/>
          <a:p>
            <a:pPr>
              <a:spcAft>
                <a:spcPts val="1200"/>
              </a:spcAft>
            </a:pPr>
            <a:r>
              <a:rPr lang="fr-FR" altLang="zh-CN" sz="900" dirty="0"/>
              <a:t>Les produits phares comme le vin et le fromage, très prisés sur les marchés internationaux.</a:t>
            </a:r>
          </a:p>
          <a:p>
            <a:pPr>
              <a:spcAft>
                <a:spcPts val="1200"/>
              </a:spcAft>
            </a:pPr>
            <a:r>
              <a:rPr lang="fr-FR" altLang="zh-CN" sz="900" dirty="0"/>
              <a:t>Les normes de sécurité alimentaire et les technologies agricoles françaises influencent les chaînes d'approvisionnement alimentaire mondiales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5" name="Freeform: Shape 20"/>
          <p:cNvSpPr/>
          <p:nvPr/>
        </p:nvSpPr>
        <p:spPr bwMode="auto">
          <a:xfrm>
            <a:off x="576762" y="3404084"/>
            <a:ext cx="2483069" cy="126399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ctr">
            <a:normAutofit/>
          </a:bodyPr>
          <a:lstStyle/>
          <a:p>
            <a:pPr>
              <a:spcBef>
                <a:spcPts val="1200"/>
              </a:spcBef>
            </a:pPr>
            <a:r>
              <a:rPr lang="fr-FR" altLang="zh-CN" sz="900" dirty="0"/>
              <a:t>Contribuer au développement de l'industrie aéronautique mondiale.</a:t>
            </a:r>
          </a:p>
          <a:p>
            <a:pPr>
              <a:spcBef>
                <a:spcPts val="1200"/>
              </a:spcBef>
            </a:pPr>
            <a:r>
              <a:rPr lang="fr-FR" altLang="zh-CN" sz="900" dirty="0"/>
              <a:t>Améliorer l’efficacité des transports aériens.</a:t>
            </a:r>
          </a:p>
          <a:p>
            <a:pPr>
              <a:spcBef>
                <a:spcPts val="1200"/>
              </a:spcBef>
            </a:pPr>
            <a:r>
              <a:rPr lang="fr-FR" altLang="zh-CN" sz="900" dirty="0"/>
              <a:t>Renforcer son influence internationale.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0" name="Freeform: Shape 25"/>
          <p:cNvSpPr/>
          <p:nvPr/>
        </p:nvSpPr>
        <p:spPr bwMode="auto">
          <a:xfrm>
            <a:off x="1184200" y="2795982"/>
            <a:ext cx="612765" cy="18116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none" lIns="0" tIns="0" rIns="0" bIns="0" anchor="ctr">
            <a:normAutofit fontScale="87500" lnSpcReduction="10000"/>
          </a:bodyPr>
          <a:lstStyle/>
          <a:p>
            <a:pPr algn="ctr">
              <a:defRPr/>
            </a:pPr>
            <a:r>
              <a:rPr lang="fr-FR" altLang="zh-CN" sz="1400" b="1" dirty="0">
                <a:solidFill>
                  <a:schemeClr val="bg1"/>
                </a:solidFill>
              </a:rPr>
              <a:t>luxe et de la mode</a:t>
            </a:r>
            <a:endParaRPr lang="zh-CN" altLang="en-US" sz="1350" b="1" dirty="0">
              <a:solidFill>
                <a:schemeClr val="bg1"/>
              </a:solidFill>
            </a:endParaRPr>
          </a:p>
        </p:txBody>
      </p:sp>
      <p:sp>
        <p:nvSpPr>
          <p:cNvPr id="91" name="Freeform: Shape 26"/>
          <p:cNvSpPr/>
          <p:nvPr/>
        </p:nvSpPr>
        <p:spPr bwMode="auto">
          <a:xfrm>
            <a:off x="3265603" y="2803308"/>
            <a:ext cx="612765" cy="18116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none" lIns="0" tIns="0" rIns="0" bIns="0" anchor="ctr">
            <a:normAutofit fontScale="87500" lnSpcReduction="10000"/>
          </a:bodyPr>
          <a:lstStyle/>
          <a:p>
            <a:pPr algn="ctr">
              <a:defRPr/>
            </a:pPr>
            <a:r>
              <a:rPr lang="fr-FR" altLang="zh-CN" sz="1400" b="1" dirty="0">
                <a:solidFill>
                  <a:schemeClr val="bg1"/>
                </a:solidFill>
              </a:rPr>
              <a:t>aéronautique et spatiale</a:t>
            </a:r>
            <a:endParaRPr lang="zh-CN" altLang="en-US" sz="1350" b="1" dirty="0">
              <a:solidFill>
                <a:schemeClr val="bg1"/>
              </a:solidFill>
            </a:endParaRPr>
          </a:p>
        </p:txBody>
      </p:sp>
      <p:sp>
        <p:nvSpPr>
          <p:cNvPr id="92" name="Freeform: Shape 27"/>
          <p:cNvSpPr/>
          <p:nvPr/>
        </p:nvSpPr>
        <p:spPr bwMode="auto">
          <a:xfrm>
            <a:off x="5272409" y="2803308"/>
            <a:ext cx="612765" cy="18116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none" lIns="0" tIns="0" rIns="0" bIns="0" anchor="ctr">
            <a:normAutofit fontScale="87500" lnSpcReduction="10000"/>
          </a:bodyPr>
          <a:lstStyle/>
          <a:p>
            <a:pPr algn="ctr">
              <a:defRPr/>
            </a:pPr>
            <a:r>
              <a:rPr lang="fr-FR" altLang="zh-CN" sz="1400" b="1" dirty="0">
                <a:solidFill>
                  <a:schemeClr val="bg1"/>
                </a:solidFill>
              </a:rPr>
              <a:t>énergétique</a:t>
            </a:r>
            <a:endParaRPr lang="zh-CN" altLang="en-US" sz="1350" b="1" dirty="0">
              <a:solidFill>
                <a:schemeClr val="bg1"/>
              </a:solidFill>
            </a:endParaRPr>
          </a:p>
        </p:txBody>
      </p:sp>
      <p:sp>
        <p:nvSpPr>
          <p:cNvPr id="93" name="Freeform: Shape 28"/>
          <p:cNvSpPr/>
          <p:nvPr/>
        </p:nvSpPr>
        <p:spPr bwMode="auto">
          <a:xfrm>
            <a:off x="7294534" y="2803308"/>
            <a:ext cx="612765" cy="18116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none" lIns="0" tIns="0" rIns="0" bIns="0" anchor="ctr">
            <a:normAutofit fontScale="87500" lnSpcReduction="10000"/>
          </a:bodyPr>
          <a:lstStyle/>
          <a:p>
            <a:pPr algn="ctr">
              <a:defRPr/>
            </a:pPr>
            <a:r>
              <a:rPr lang="fr-FR" altLang="zh-CN" sz="1400" b="1" dirty="0">
                <a:solidFill>
                  <a:schemeClr val="bg1"/>
                </a:solidFill>
              </a:rPr>
              <a:t>Agriculture agroalimentaire</a:t>
            </a:r>
            <a:endParaRPr lang="zh-CN" altLang="en-US" sz="1350" b="1" dirty="0">
              <a:solidFill>
                <a:schemeClr val="bg1"/>
              </a:solidFill>
            </a:endParaRPr>
          </a:p>
        </p:txBody>
      </p:sp>
      <p:grpSp>
        <p:nvGrpSpPr>
          <p:cNvPr id="43" name="组合 42"/>
          <p:cNvGrpSpPr/>
          <p:nvPr/>
        </p:nvGrpSpPr>
        <p:grpSpPr>
          <a:xfrm rot="10800000">
            <a:off x="8801756" y="4963098"/>
            <a:ext cx="105725" cy="180402"/>
            <a:chOff x="281524" y="0"/>
            <a:chExt cx="105725" cy="721610"/>
          </a:xfrm>
          <a:solidFill>
            <a:srgbClr val="E46C0A"/>
          </a:solidFill>
        </p:grpSpPr>
        <p:sp>
          <p:nvSpPr>
            <p:cNvPr id="44" name="矩形 43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511357" y="278677"/>
            <a:ext cx="130810" cy="511175"/>
            <a:chOff x="281524" y="0"/>
            <a:chExt cx="105725" cy="721610"/>
          </a:xfrm>
          <a:solidFill>
            <a:srgbClr val="E46C0A"/>
          </a:solidFill>
        </p:grpSpPr>
        <p:sp>
          <p:nvSpPr>
            <p:cNvPr id="105" name="矩形 104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矩形 105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07" name="直接连接符 106"/>
          <p:cNvCxnSpPr>
            <a:cxnSpLocks/>
          </p:cNvCxnSpPr>
          <p:nvPr/>
        </p:nvCxnSpPr>
        <p:spPr>
          <a:xfrm>
            <a:off x="839922" y="847002"/>
            <a:ext cx="204597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6"/>
          <p:cNvSpPr txBox="1"/>
          <p:nvPr/>
        </p:nvSpPr>
        <p:spPr>
          <a:xfrm>
            <a:off x="732337" y="222162"/>
            <a:ext cx="2319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+mj-ea"/>
              </a:rPr>
              <a:t>Impact mondial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  <a:ea typeface="+mj-ea"/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732607" y="575857"/>
            <a:ext cx="24288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</a:rPr>
              <a:t>quatre industries principales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charset="-122"/>
              <a:ea typeface="华文细黑" panose="02010600040101010101" charset="-122"/>
            </a:endParaRPr>
          </a:p>
          <a:p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6752D8A-0698-AD3C-9D2A-D8A667346500}"/>
              </a:ext>
            </a:extLst>
          </p:cNvPr>
          <p:cNvSpPr txBox="1"/>
          <p:nvPr/>
        </p:nvSpPr>
        <p:spPr>
          <a:xfrm>
            <a:off x="7816850" y="325755"/>
            <a:ext cx="94932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fr-FR" altLang="zh-CN" sz="1200" b="1" i="1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Liberté, Égalité, Fraternité.</a:t>
            </a:r>
            <a:endParaRPr lang="zh-CN" altLang="en-US" sz="1200" b="1" dirty="0">
              <a:solidFill>
                <a:schemeClr val="accent6">
                  <a:lumMod val="40000"/>
                  <a:lumOff val="60000"/>
                </a:schemeClr>
              </a:solidFill>
              <a:latin typeface="Microsoft YaHei Bold" panose="020B0502040204020203" charset="-122"/>
              <a:ea typeface="Microsoft YaHei Bold" panose="020B0502040204020203" charset="-122"/>
              <a:cs typeface="Microsoft YaHei Bold" panose="020B0502040204020203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常用字体2">
      <a:majorFont>
        <a:latin typeface="Impact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A7BAE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767</Words>
  <Application>Microsoft Office PowerPoint</Application>
  <PresentationFormat>全屏显示(16:9)</PresentationFormat>
  <Paragraphs>132</Paragraphs>
  <Slides>17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Gulim</vt:lpstr>
      <vt:lpstr>Microsoft YaHei Bold</vt:lpstr>
      <vt:lpstr>等线</vt:lpstr>
      <vt:lpstr>华文细黑</vt:lpstr>
      <vt:lpstr>Arial</vt:lpstr>
      <vt:lpstr>Arial Bold</vt:lpstr>
      <vt:lpstr>Calibri</vt:lpstr>
      <vt:lpstr>Impact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洋 向</cp:lastModifiedBy>
  <cp:revision>715</cp:revision>
  <dcterms:created xsi:type="dcterms:W3CDTF">2022-01-27T07:56:32Z</dcterms:created>
  <dcterms:modified xsi:type="dcterms:W3CDTF">2024-11-22T07:25:44Z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2052-3.8.1.6116</vt:lpwstr>
  </property>
</Properties>
</file>