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7" r:id="rId2"/>
    <p:sldId id="309" r:id="rId3"/>
    <p:sldId id="308" r:id="rId4"/>
    <p:sldId id="310" r:id="rId5"/>
    <p:sldId id="3401" r:id="rId6"/>
    <p:sldId id="314" r:id="rId7"/>
    <p:sldId id="298" r:id="rId8"/>
    <p:sldId id="303" r:id="rId9"/>
    <p:sldId id="312" r:id="rId10"/>
    <p:sldId id="306" r:id="rId1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0559" autoAdjust="0"/>
  </p:normalViewPr>
  <p:slideViewPr>
    <p:cSldViewPr snapToGrid="0">
      <p:cViewPr varScale="1">
        <p:scale>
          <a:sx n="82" d="100"/>
          <a:sy n="82" d="100"/>
        </p:scale>
        <p:origin x="798" y="78"/>
      </p:cViewPr>
      <p:guideLst/>
    </p:cSldViewPr>
  </p:slideViewPr>
  <p:notesTextViewPr>
    <p:cViewPr>
      <p:scale>
        <a:sx n="3" d="2"/>
        <a:sy n="3" d="2"/>
      </p:scale>
      <p:origin x="0" y="0"/>
    </p:cViewPr>
  </p:notesTextViewPr>
  <p:sorterViewPr>
    <p:cViewPr>
      <p:scale>
        <a:sx n="100" d="100"/>
        <a:sy n="100" d="100"/>
      </p:scale>
      <p:origin x="0" y="-2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DAF37A7-B77A-4AE6-A65C-8E8ADDF4816A}" type="datetimeFigureOut">
              <a:rPr lang="fr-FR" smtClean="0"/>
              <a:t>04/04/2022</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2DC3B470-FEDB-4A08-8CDA-C3C89667989A}" type="slidenum">
              <a:rPr lang="fr-FR" smtClean="0"/>
              <a:t>‹N°›</a:t>
            </a:fld>
            <a:endParaRPr lang="fr-FR"/>
          </a:p>
        </p:txBody>
      </p:sp>
    </p:spTree>
    <p:extLst>
      <p:ext uri="{BB962C8B-B14F-4D97-AF65-F5344CB8AC3E}">
        <p14:creationId xmlns:p14="http://schemas.microsoft.com/office/powerpoint/2010/main" val="21283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E61BC71-A3EB-40C5-B583-8DCF435E430D}" type="slidenum">
              <a:rPr lang="fr-FR"/>
              <a:pPr/>
              <a:t>1</a:t>
            </a:fld>
            <a:endParaRPr lang="fr-FR" dirty="0"/>
          </a:p>
        </p:txBody>
      </p:sp>
      <p:sp>
        <p:nvSpPr>
          <p:cNvPr id="147459" name="Rectangle 2"/>
          <p:cNvSpPr>
            <a:spLocks noGrp="1" noRot="1" noChangeAspect="1" noChangeArrowheads="1" noTextEdit="1"/>
          </p:cNvSpPr>
          <p:nvPr>
            <p:ph type="sldImg"/>
          </p:nvPr>
        </p:nvSpPr>
        <p:spPr>
          <a:xfrm>
            <a:off x="-203200" y="803275"/>
            <a:ext cx="7145338" cy="4019550"/>
          </a:xfrm>
          <a:ln/>
        </p:spPr>
      </p:sp>
      <p:sp>
        <p:nvSpPr>
          <p:cNvPr id="147460"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342311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C3B470-FEDB-4A08-8CDA-C3C89667989A}" type="slidenum">
              <a:rPr lang="fr-FR" smtClean="0"/>
              <a:t>2</a:t>
            </a:fld>
            <a:endParaRPr lang="fr-FR"/>
          </a:p>
        </p:txBody>
      </p:sp>
    </p:spTree>
    <p:extLst>
      <p:ext uri="{BB962C8B-B14F-4D97-AF65-F5344CB8AC3E}">
        <p14:creationId xmlns:p14="http://schemas.microsoft.com/office/powerpoint/2010/main" val="216689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4985AE8-9E92-4A03-B3F4-8928606B51D2}" type="slidenum">
              <a:rPr lang="fr-FR" smtClean="0"/>
              <a:t>5</a:t>
            </a:fld>
            <a:endParaRPr lang="fr-FR"/>
          </a:p>
        </p:txBody>
      </p:sp>
    </p:spTree>
    <p:extLst>
      <p:ext uri="{BB962C8B-B14F-4D97-AF65-F5344CB8AC3E}">
        <p14:creationId xmlns:p14="http://schemas.microsoft.com/office/powerpoint/2010/main" val="294622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B947CB-EABE-4997-97D4-BCC5219081CC}" type="slidenum">
              <a:rPr lang="fr-FR" smtClean="0"/>
              <a:t>6</a:t>
            </a:fld>
            <a:endParaRPr lang="fr-FR"/>
          </a:p>
        </p:txBody>
      </p:sp>
    </p:spTree>
    <p:extLst>
      <p:ext uri="{BB962C8B-B14F-4D97-AF65-F5344CB8AC3E}">
        <p14:creationId xmlns:p14="http://schemas.microsoft.com/office/powerpoint/2010/main" val="98298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4985AE8-9E92-4A03-B3F4-8928606B51D2}" type="slidenum">
              <a:rPr lang="fr-FR" smtClean="0"/>
              <a:t>7</a:t>
            </a:fld>
            <a:endParaRPr lang="fr-FR"/>
          </a:p>
        </p:txBody>
      </p:sp>
    </p:spTree>
    <p:extLst>
      <p:ext uri="{BB962C8B-B14F-4D97-AF65-F5344CB8AC3E}">
        <p14:creationId xmlns:p14="http://schemas.microsoft.com/office/powerpoint/2010/main" val="221579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4985AE8-9E92-4A03-B3F4-8928606B51D2}" type="slidenum">
              <a:rPr lang="fr-FR" smtClean="0"/>
              <a:t>10</a:t>
            </a:fld>
            <a:endParaRPr lang="fr-FR"/>
          </a:p>
        </p:txBody>
      </p:sp>
    </p:spTree>
    <p:extLst>
      <p:ext uri="{BB962C8B-B14F-4D97-AF65-F5344CB8AC3E}">
        <p14:creationId xmlns:p14="http://schemas.microsoft.com/office/powerpoint/2010/main" val="239544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135FE-051C-4836-9499-E97D01E77A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08D765B-0438-4E2F-97CD-B2BB3595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0C3AA4-5686-49AD-A259-7A3683239E22}"/>
              </a:ext>
            </a:extLst>
          </p:cNvPr>
          <p:cNvSpPr>
            <a:spLocks noGrp="1"/>
          </p:cNvSpPr>
          <p:nvPr>
            <p:ph type="dt" sz="half" idx="10"/>
          </p:nvPr>
        </p:nvSpPr>
        <p:spPr/>
        <p:txBody>
          <a:bodyPr/>
          <a:lstStyle/>
          <a:p>
            <a:fld id="{ED57D32B-C62A-45C7-8BB5-CE214794C0B7}" type="datetime1">
              <a:rPr lang="fr-FR" smtClean="0"/>
              <a:t>04/04/2022</a:t>
            </a:fld>
            <a:endParaRPr lang="fr-FR"/>
          </a:p>
        </p:txBody>
      </p:sp>
      <p:sp>
        <p:nvSpPr>
          <p:cNvPr id="5" name="Espace réservé du pied de page 4">
            <a:extLst>
              <a:ext uri="{FF2B5EF4-FFF2-40B4-BE49-F238E27FC236}">
                <a16:creationId xmlns:a16="http://schemas.microsoft.com/office/drawing/2014/main" id="{266302AD-44CC-4671-9818-0237DD1713F4}"/>
              </a:ext>
            </a:extLst>
          </p:cNvPr>
          <p:cNvSpPr>
            <a:spLocks noGrp="1"/>
          </p:cNvSpPr>
          <p:nvPr>
            <p:ph type="ftr" sz="quarter" idx="11"/>
          </p:nvPr>
        </p:nvSpPr>
        <p:spPr/>
        <p:txBody>
          <a:bodyPr/>
          <a:lstStyle/>
          <a:p>
            <a:r>
              <a:rPr lang="fr-FR"/>
              <a:t>CA 14 octobre 2021</a:t>
            </a:r>
          </a:p>
        </p:txBody>
      </p:sp>
      <p:sp>
        <p:nvSpPr>
          <p:cNvPr id="6" name="Espace réservé du numéro de diapositive 5">
            <a:extLst>
              <a:ext uri="{FF2B5EF4-FFF2-40B4-BE49-F238E27FC236}">
                <a16:creationId xmlns:a16="http://schemas.microsoft.com/office/drawing/2014/main" id="{EE7A96EC-7B43-43E5-9583-A132730D718C}"/>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22769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6FF67-113E-49BB-B68C-81EE9A05D8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CAF703-8FEF-4ABE-B13F-638822F059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AC7415-F7C9-40BD-B81F-2BB9F1EA9EF3}"/>
              </a:ext>
            </a:extLst>
          </p:cNvPr>
          <p:cNvSpPr>
            <a:spLocks noGrp="1"/>
          </p:cNvSpPr>
          <p:nvPr>
            <p:ph type="dt" sz="half" idx="10"/>
          </p:nvPr>
        </p:nvSpPr>
        <p:spPr/>
        <p:txBody>
          <a:bodyPr/>
          <a:lstStyle/>
          <a:p>
            <a:fld id="{78AD8757-D161-48AD-8E96-D4E64ABB4A53}" type="datetime1">
              <a:rPr lang="fr-FR" smtClean="0"/>
              <a:t>04/04/2022</a:t>
            </a:fld>
            <a:endParaRPr lang="fr-FR"/>
          </a:p>
        </p:txBody>
      </p:sp>
      <p:sp>
        <p:nvSpPr>
          <p:cNvPr id="5" name="Espace réservé du pied de page 4">
            <a:extLst>
              <a:ext uri="{FF2B5EF4-FFF2-40B4-BE49-F238E27FC236}">
                <a16:creationId xmlns:a16="http://schemas.microsoft.com/office/drawing/2014/main" id="{132F5434-0C3F-48CC-BB5D-192093E7343F}"/>
              </a:ext>
            </a:extLst>
          </p:cNvPr>
          <p:cNvSpPr>
            <a:spLocks noGrp="1"/>
          </p:cNvSpPr>
          <p:nvPr>
            <p:ph type="ftr" sz="quarter" idx="11"/>
          </p:nvPr>
        </p:nvSpPr>
        <p:spPr/>
        <p:txBody>
          <a:bodyPr/>
          <a:lstStyle/>
          <a:p>
            <a:r>
              <a:rPr lang="fr-FR"/>
              <a:t>CA 14 octobre 2021</a:t>
            </a:r>
          </a:p>
        </p:txBody>
      </p:sp>
      <p:sp>
        <p:nvSpPr>
          <p:cNvPr id="6" name="Espace réservé du numéro de diapositive 5">
            <a:extLst>
              <a:ext uri="{FF2B5EF4-FFF2-40B4-BE49-F238E27FC236}">
                <a16:creationId xmlns:a16="http://schemas.microsoft.com/office/drawing/2014/main" id="{883D881A-81DE-42CA-8E25-288EB7C4AA6C}"/>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401163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85060D-55D1-48C4-B6C5-A0DC62C1F4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CE8EEBD-CF47-4D32-B32D-E5978C02F12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39380F-E210-41C0-814A-9BB56F24F97B}"/>
              </a:ext>
            </a:extLst>
          </p:cNvPr>
          <p:cNvSpPr>
            <a:spLocks noGrp="1"/>
          </p:cNvSpPr>
          <p:nvPr>
            <p:ph type="dt" sz="half" idx="10"/>
          </p:nvPr>
        </p:nvSpPr>
        <p:spPr/>
        <p:txBody>
          <a:bodyPr/>
          <a:lstStyle/>
          <a:p>
            <a:fld id="{A4EE5766-265A-42A9-8ECA-E6F657AA4AEA}" type="datetime1">
              <a:rPr lang="fr-FR" smtClean="0"/>
              <a:t>04/04/2022</a:t>
            </a:fld>
            <a:endParaRPr lang="fr-FR"/>
          </a:p>
        </p:txBody>
      </p:sp>
      <p:sp>
        <p:nvSpPr>
          <p:cNvPr id="5" name="Espace réservé du pied de page 4">
            <a:extLst>
              <a:ext uri="{FF2B5EF4-FFF2-40B4-BE49-F238E27FC236}">
                <a16:creationId xmlns:a16="http://schemas.microsoft.com/office/drawing/2014/main" id="{B4A6B586-0C55-4892-8D62-0B97A607FC92}"/>
              </a:ext>
            </a:extLst>
          </p:cNvPr>
          <p:cNvSpPr>
            <a:spLocks noGrp="1"/>
          </p:cNvSpPr>
          <p:nvPr>
            <p:ph type="ftr" sz="quarter" idx="11"/>
          </p:nvPr>
        </p:nvSpPr>
        <p:spPr/>
        <p:txBody>
          <a:bodyPr/>
          <a:lstStyle/>
          <a:p>
            <a:r>
              <a:rPr lang="fr-FR"/>
              <a:t>CA 14 octobre 2021</a:t>
            </a:r>
          </a:p>
        </p:txBody>
      </p:sp>
      <p:sp>
        <p:nvSpPr>
          <p:cNvPr id="6" name="Espace réservé du numéro de diapositive 5">
            <a:extLst>
              <a:ext uri="{FF2B5EF4-FFF2-40B4-BE49-F238E27FC236}">
                <a16:creationId xmlns:a16="http://schemas.microsoft.com/office/drawing/2014/main" id="{DD5C771B-510B-470C-B6FD-F767FFF45779}"/>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36334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1C5F9-0237-4483-A8E4-BD6E6AF8C8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130134-573E-423F-BED0-4780E7C6661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463B31-9448-4723-8477-6BED7BE84AD8}"/>
              </a:ext>
            </a:extLst>
          </p:cNvPr>
          <p:cNvSpPr>
            <a:spLocks noGrp="1"/>
          </p:cNvSpPr>
          <p:nvPr>
            <p:ph type="dt" sz="half" idx="10"/>
          </p:nvPr>
        </p:nvSpPr>
        <p:spPr/>
        <p:txBody>
          <a:bodyPr/>
          <a:lstStyle/>
          <a:p>
            <a:fld id="{81B74292-2B74-46CF-9949-F2EAC7B5856C}" type="datetime1">
              <a:rPr lang="fr-FR" smtClean="0"/>
              <a:t>04/04/2022</a:t>
            </a:fld>
            <a:endParaRPr lang="fr-FR"/>
          </a:p>
        </p:txBody>
      </p:sp>
      <p:sp>
        <p:nvSpPr>
          <p:cNvPr id="5" name="Espace réservé du pied de page 4">
            <a:extLst>
              <a:ext uri="{FF2B5EF4-FFF2-40B4-BE49-F238E27FC236}">
                <a16:creationId xmlns:a16="http://schemas.microsoft.com/office/drawing/2014/main" id="{74649E03-2B20-4415-95F8-EC30166A23CF}"/>
              </a:ext>
            </a:extLst>
          </p:cNvPr>
          <p:cNvSpPr>
            <a:spLocks noGrp="1"/>
          </p:cNvSpPr>
          <p:nvPr>
            <p:ph type="ftr" sz="quarter" idx="11"/>
          </p:nvPr>
        </p:nvSpPr>
        <p:spPr/>
        <p:txBody>
          <a:bodyPr/>
          <a:lstStyle/>
          <a:p>
            <a:r>
              <a:rPr lang="fr-FR"/>
              <a:t>CA 14 octobre 2021</a:t>
            </a:r>
          </a:p>
        </p:txBody>
      </p:sp>
      <p:sp>
        <p:nvSpPr>
          <p:cNvPr id="6" name="Espace réservé du numéro de diapositive 5">
            <a:extLst>
              <a:ext uri="{FF2B5EF4-FFF2-40B4-BE49-F238E27FC236}">
                <a16:creationId xmlns:a16="http://schemas.microsoft.com/office/drawing/2014/main" id="{E8C8711F-B2D3-4B59-9715-2FF94E4C4DFD}"/>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50515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F6BD5-F554-4002-80D7-6EF4B2FB00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32078C-2627-42CF-8D05-3A2257207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F0F82D-54EE-44D5-A06D-4D011121B6D1}"/>
              </a:ext>
            </a:extLst>
          </p:cNvPr>
          <p:cNvSpPr>
            <a:spLocks noGrp="1"/>
          </p:cNvSpPr>
          <p:nvPr>
            <p:ph type="dt" sz="half" idx="10"/>
          </p:nvPr>
        </p:nvSpPr>
        <p:spPr/>
        <p:txBody>
          <a:bodyPr/>
          <a:lstStyle/>
          <a:p>
            <a:fld id="{F7869743-6C57-46BB-895F-BCF7D3DEBA24}" type="datetime1">
              <a:rPr lang="fr-FR" smtClean="0"/>
              <a:t>04/04/2022</a:t>
            </a:fld>
            <a:endParaRPr lang="fr-FR"/>
          </a:p>
        </p:txBody>
      </p:sp>
      <p:sp>
        <p:nvSpPr>
          <p:cNvPr id="5" name="Espace réservé du pied de page 4">
            <a:extLst>
              <a:ext uri="{FF2B5EF4-FFF2-40B4-BE49-F238E27FC236}">
                <a16:creationId xmlns:a16="http://schemas.microsoft.com/office/drawing/2014/main" id="{B751C3E9-5B4B-4E70-A77D-D437BEFA4092}"/>
              </a:ext>
            </a:extLst>
          </p:cNvPr>
          <p:cNvSpPr>
            <a:spLocks noGrp="1"/>
          </p:cNvSpPr>
          <p:nvPr>
            <p:ph type="ftr" sz="quarter" idx="11"/>
          </p:nvPr>
        </p:nvSpPr>
        <p:spPr/>
        <p:txBody>
          <a:bodyPr/>
          <a:lstStyle/>
          <a:p>
            <a:r>
              <a:rPr lang="fr-FR"/>
              <a:t>CA 14 octobre 2021</a:t>
            </a:r>
          </a:p>
        </p:txBody>
      </p:sp>
      <p:sp>
        <p:nvSpPr>
          <p:cNvPr id="6" name="Espace réservé du numéro de diapositive 5">
            <a:extLst>
              <a:ext uri="{FF2B5EF4-FFF2-40B4-BE49-F238E27FC236}">
                <a16:creationId xmlns:a16="http://schemas.microsoft.com/office/drawing/2014/main" id="{972D6CE7-58E5-4676-8597-641E19AD4536}"/>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422001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5A7BA6-BE1B-4B67-B801-30E6C7D9C4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B5C00F-474B-4C15-A89A-2449C89C533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366E8E7-D5A5-4986-A0D8-059F29A44F7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50EBFA4-EE47-4AF1-874C-1638513DB053}"/>
              </a:ext>
            </a:extLst>
          </p:cNvPr>
          <p:cNvSpPr>
            <a:spLocks noGrp="1"/>
          </p:cNvSpPr>
          <p:nvPr>
            <p:ph type="dt" sz="half" idx="10"/>
          </p:nvPr>
        </p:nvSpPr>
        <p:spPr/>
        <p:txBody>
          <a:bodyPr/>
          <a:lstStyle/>
          <a:p>
            <a:fld id="{EA318C2C-6222-4C7D-B8E5-E6671F363198}" type="datetime1">
              <a:rPr lang="fr-FR" smtClean="0"/>
              <a:t>04/04/2022</a:t>
            </a:fld>
            <a:endParaRPr lang="fr-FR"/>
          </a:p>
        </p:txBody>
      </p:sp>
      <p:sp>
        <p:nvSpPr>
          <p:cNvPr id="6" name="Espace réservé du pied de page 5">
            <a:extLst>
              <a:ext uri="{FF2B5EF4-FFF2-40B4-BE49-F238E27FC236}">
                <a16:creationId xmlns:a16="http://schemas.microsoft.com/office/drawing/2014/main" id="{5A236DDF-990A-4D50-9B14-7A82AE6575C9}"/>
              </a:ext>
            </a:extLst>
          </p:cNvPr>
          <p:cNvSpPr>
            <a:spLocks noGrp="1"/>
          </p:cNvSpPr>
          <p:nvPr>
            <p:ph type="ftr" sz="quarter" idx="11"/>
          </p:nvPr>
        </p:nvSpPr>
        <p:spPr/>
        <p:txBody>
          <a:bodyPr/>
          <a:lstStyle/>
          <a:p>
            <a:r>
              <a:rPr lang="fr-FR"/>
              <a:t>CA 14 octobre 2021</a:t>
            </a:r>
          </a:p>
        </p:txBody>
      </p:sp>
      <p:sp>
        <p:nvSpPr>
          <p:cNvPr id="7" name="Espace réservé du numéro de diapositive 6">
            <a:extLst>
              <a:ext uri="{FF2B5EF4-FFF2-40B4-BE49-F238E27FC236}">
                <a16:creationId xmlns:a16="http://schemas.microsoft.com/office/drawing/2014/main" id="{3C663F0B-C9FB-4BAF-8719-7997E98C6B87}"/>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50553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7AB40-AB8D-49DE-A3A5-7A0A94589C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CA48161-A36B-498B-BFB4-8E51FE538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271FF9-8E75-4537-89F6-A14C980B67E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54A63B-9332-4BBC-B1C1-01C5FC366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E3FC928-CF84-41A7-BF66-04D17E40A5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6E802E3-1AF9-4E07-A4A2-74DA3DD57AB9}"/>
              </a:ext>
            </a:extLst>
          </p:cNvPr>
          <p:cNvSpPr>
            <a:spLocks noGrp="1"/>
          </p:cNvSpPr>
          <p:nvPr>
            <p:ph type="dt" sz="half" idx="10"/>
          </p:nvPr>
        </p:nvSpPr>
        <p:spPr/>
        <p:txBody>
          <a:bodyPr/>
          <a:lstStyle/>
          <a:p>
            <a:fld id="{F8423339-06F8-4FF3-9DEA-B6D380833089}" type="datetime1">
              <a:rPr lang="fr-FR" smtClean="0"/>
              <a:t>04/04/2022</a:t>
            </a:fld>
            <a:endParaRPr lang="fr-FR"/>
          </a:p>
        </p:txBody>
      </p:sp>
      <p:sp>
        <p:nvSpPr>
          <p:cNvPr id="8" name="Espace réservé du pied de page 7">
            <a:extLst>
              <a:ext uri="{FF2B5EF4-FFF2-40B4-BE49-F238E27FC236}">
                <a16:creationId xmlns:a16="http://schemas.microsoft.com/office/drawing/2014/main" id="{27EE4083-7A3E-4CBE-9E7F-CB73071F23C4}"/>
              </a:ext>
            </a:extLst>
          </p:cNvPr>
          <p:cNvSpPr>
            <a:spLocks noGrp="1"/>
          </p:cNvSpPr>
          <p:nvPr>
            <p:ph type="ftr" sz="quarter" idx="11"/>
          </p:nvPr>
        </p:nvSpPr>
        <p:spPr/>
        <p:txBody>
          <a:bodyPr/>
          <a:lstStyle/>
          <a:p>
            <a:r>
              <a:rPr lang="fr-FR"/>
              <a:t>CA 14 octobre 2021</a:t>
            </a:r>
          </a:p>
        </p:txBody>
      </p:sp>
      <p:sp>
        <p:nvSpPr>
          <p:cNvPr id="9" name="Espace réservé du numéro de diapositive 8">
            <a:extLst>
              <a:ext uri="{FF2B5EF4-FFF2-40B4-BE49-F238E27FC236}">
                <a16:creationId xmlns:a16="http://schemas.microsoft.com/office/drawing/2014/main" id="{492D8EE9-B3EA-47FC-9E99-945FAC83C3E1}"/>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343094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45660-2F74-4EAD-8EC6-AACF0336EC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3DC6B1B-2DE6-45EF-A763-27A56CEAF16D}"/>
              </a:ext>
            </a:extLst>
          </p:cNvPr>
          <p:cNvSpPr>
            <a:spLocks noGrp="1"/>
          </p:cNvSpPr>
          <p:nvPr>
            <p:ph type="dt" sz="half" idx="10"/>
          </p:nvPr>
        </p:nvSpPr>
        <p:spPr/>
        <p:txBody>
          <a:bodyPr/>
          <a:lstStyle/>
          <a:p>
            <a:fld id="{645AF316-D5D4-4CF5-B305-22FD49F3903C}" type="datetime1">
              <a:rPr lang="fr-FR" smtClean="0"/>
              <a:t>04/04/2022</a:t>
            </a:fld>
            <a:endParaRPr lang="fr-FR"/>
          </a:p>
        </p:txBody>
      </p:sp>
      <p:sp>
        <p:nvSpPr>
          <p:cNvPr id="4" name="Espace réservé du pied de page 3">
            <a:extLst>
              <a:ext uri="{FF2B5EF4-FFF2-40B4-BE49-F238E27FC236}">
                <a16:creationId xmlns:a16="http://schemas.microsoft.com/office/drawing/2014/main" id="{CE2E1F24-AD92-4493-84C8-68C17FD2A937}"/>
              </a:ext>
            </a:extLst>
          </p:cNvPr>
          <p:cNvSpPr>
            <a:spLocks noGrp="1"/>
          </p:cNvSpPr>
          <p:nvPr>
            <p:ph type="ftr" sz="quarter" idx="11"/>
          </p:nvPr>
        </p:nvSpPr>
        <p:spPr/>
        <p:txBody>
          <a:bodyPr/>
          <a:lstStyle/>
          <a:p>
            <a:r>
              <a:rPr lang="fr-FR"/>
              <a:t>CA 14 octobre 2021</a:t>
            </a:r>
          </a:p>
        </p:txBody>
      </p:sp>
      <p:sp>
        <p:nvSpPr>
          <p:cNvPr id="5" name="Espace réservé du numéro de diapositive 4">
            <a:extLst>
              <a:ext uri="{FF2B5EF4-FFF2-40B4-BE49-F238E27FC236}">
                <a16:creationId xmlns:a16="http://schemas.microsoft.com/office/drawing/2014/main" id="{D41DE248-3109-4F3B-AA13-BC0CE08E0550}"/>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52611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7B13B3-7C0B-4EA7-84D0-F3085A1F3D07}"/>
              </a:ext>
            </a:extLst>
          </p:cNvPr>
          <p:cNvSpPr>
            <a:spLocks noGrp="1"/>
          </p:cNvSpPr>
          <p:nvPr>
            <p:ph type="dt" sz="half" idx="10"/>
          </p:nvPr>
        </p:nvSpPr>
        <p:spPr/>
        <p:txBody>
          <a:bodyPr/>
          <a:lstStyle/>
          <a:p>
            <a:fld id="{81F4ADC2-1326-489D-BF8F-22A810A84468}" type="datetime1">
              <a:rPr lang="fr-FR" smtClean="0"/>
              <a:t>04/04/2022</a:t>
            </a:fld>
            <a:endParaRPr lang="fr-FR"/>
          </a:p>
        </p:txBody>
      </p:sp>
      <p:sp>
        <p:nvSpPr>
          <p:cNvPr id="3" name="Espace réservé du pied de page 2">
            <a:extLst>
              <a:ext uri="{FF2B5EF4-FFF2-40B4-BE49-F238E27FC236}">
                <a16:creationId xmlns:a16="http://schemas.microsoft.com/office/drawing/2014/main" id="{52FF31A4-9C22-46E2-BFAD-5E2398A3D244}"/>
              </a:ext>
            </a:extLst>
          </p:cNvPr>
          <p:cNvSpPr>
            <a:spLocks noGrp="1"/>
          </p:cNvSpPr>
          <p:nvPr>
            <p:ph type="ftr" sz="quarter" idx="11"/>
          </p:nvPr>
        </p:nvSpPr>
        <p:spPr/>
        <p:txBody>
          <a:bodyPr/>
          <a:lstStyle/>
          <a:p>
            <a:r>
              <a:rPr lang="fr-FR"/>
              <a:t>CA 14 octobre 2021</a:t>
            </a:r>
          </a:p>
        </p:txBody>
      </p:sp>
      <p:sp>
        <p:nvSpPr>
          <p:cNvPr id="4" name="Espace réservé du numéro de diapositive 3">
            <a:extLst>
              <a:ext uri="{FF2B5EF4-FFF2-40B4-BE49-F238E27FC236}">
                <a16:creationId xmlns:a16="http://schemas.microsoft.com/office/drawing/2014/main" id="{075020F7-8763-4186-B917-0071FD6FE1BF}"/>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99297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D923D-CA00-45C9-8086-A1B560404F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5E09B2-C3F6-4AB3-A67A-D59795716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BF3917-8902-4B87-9CF2-E60F8422A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76A384-594B-4E23-AE86-464B34E16E70}"/>
              </a:ext>
            </a:extLst>
          </p:cNvPr>
          <p:cNvSpPr>
            <a:spLocks noGrp="1"/>
          </p:cNvSpPr>
          <p:nvPr>
            <p:ph type="dt" sz="half" idx="10"/>
          </p:nvPr>
        </p:nvSpPr>
        <p:spPr/>
        <p:txBody>
          <a:bodyPr/>
          <a:lstStyle/>
          <a:p>
            <a:fld id="{AE5EA139-287B-47E9-8214-AA184EB27413}" type="datetime1">
              <a:rPr lang="fr-FR" smtClean="0"/>
              <a:t>04/04/2022</a:t>
            </a:fld>
            <a:endParaRPr lang="fr-FR"/>
          </a:p>
        </p:txBody>
      </p:sp>
      <p:sp>
        <p:nvSpPr>
          <p:cNvPr id="6" name="Espace réservé du pied de page 5">
            <a:extLst>
              <a:ext uri="{FF2B5EF4-FFF2-40B4-BE49-F238E27FC236}">
                <a16:creationId xmlns:a16="http://schemas.microsoft.com/office/drawing/2014/main" id="{411DB91F-4425-495A-B44F-BB9562314658}"/>
              </a:ext>
            </a:extLst>
          </p:cNvPr>
          <p:cNvSpPr>
            <a:spLocks noGrp="1"/>
          </p:cNvSpPr>
          <p:nvPr>
            <p:ph type="ftr" sz="quarter" idx="11"/>
          </p:nvPr>
        </p:nvSpPr>
        <p:spPr/>
        <p:txBody>
          <a:bodyPr/>
          <a:lstStyle/>
          <a:p>
            <a:r>
              <a:rPr lang="fr-FR"/>
              <a:t>CA 14 octobre 2021</a:t>
            </a:r>
          </a:p>
        </p:txBody>
      </p:sp>
      <p:sp>
        <p:nvSpPr>
          <p:cNvPr id="7" name="Espace réservé du numéro de diapositive 6">
            <a:extLst>
              <a:ext uri="{FF2B5EF4-FFF2-40B4-BE49-F238E27FC236}">
                <a16:creationId xmlns:a16="http://schemas.microsoft.com/office/drawing/2014/main" id="{C56835B9-D63E-451C-8E96-30958B4DC2F4}"/>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411680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B84BD-AE70-484E-AB5C-0265A87A73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F920CB-538E-4836-B3DA-FA3EC4B54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9A59AE-F6E2-4A35-BEDD-3BD5B7F55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146DE7-3955-4A1C-B01F-3855ED4C003E}"/>
              </a:ext>
            </a:extLst>
          </p:cNvPr>
          <p:cNvSpPr>
            <a:spLocks noGrp="1"/>
          </p:cNvSpPr>
          <p:nvPr>
            <p:ph type="dt" sz="half" idx="10"/>
          </p:nvPr>
        </p:nvSpPr>
        <p:spPr/>
        <p:txBody>
          <a:bodyPr/>
          <a:lstStyle/>
          <a:p>
            <a:fld id="{5F7AD4A3-5185-4203-B4EF-AFFC1AA3CAFB}" type="datetime1">
              <a:rPr lang="fr-FR" smtClean="0"/>
              <a:t>04/04/2022</a:t>
            </a:fld>
            <a:endParaRPr lang="fr-FR"/>
          </a:p>
        </p:txBody>
      </p:sp>
      <p:sp>
        <p:nvSpPr>
          <p:cNvPr id="6" name="Espace réservé du pied de page 5">
            <a:extLst>
              <a:ext uri="{FF2B5EF4-FFF2-40B4-BE49-F238E27FC236}">
                <a16:creationId xmlns:a16="http://schemas.microsoft.com/office/drawing/2014/main" id="{80DFDFDF-1C54-4E50-B01A-3D45D457F7D9}"/>
              </a:ext>
            </a:extLst>
          </p:cNvPr>
          <p:cNvSpPr>
            <a:spLocks noGrp="1"/>
          </p:cNvSpPr>
          <p:nvPr>
            <p:ph type="ftr" sz="quarter" idx="11"/>
          </p:nvPr>
        </p:nvSpPr>
        <p:spPr/>
        <p:txBody>
          <a:bodyPr/>
          <a:lstStyle/>
          <a:p>
            <a:r>
              <a:rPr lang="fr-FR"/>
              <a:t>CA 14 octobre 2021</a:t>
            </a:r>
          </a:p>
        </p:txBody>
      </p:sp>
      <p:sp>
        <p:nvSpPr>
          <p:cNvPr id="7" name="Espace réservé du numéro de diapositive 6">
            <a:extLst>
              <a:ext uri="{FF2B5EF4-FFF2-40B4-BE49-F238E27FC236}">
                <a16:creationId xmlns:a16="http://schemas.microsoft.com/office/drawing/2014/main" id="{9E28CDC8-1427-40C2-B181-0F7640657FC5}"/>
              </a:ext>
            </a:extLst>
          </p:cNvPr>
          <p:cNvSpPr>
            <a:spLocks noGrp="1"/>
          </p:cNvSpPr>
          <p:nvPr>
            <p:ph type="sldNum" sz="quarter" idx="12"/>
          </p:nvPr>
        </p:nvSpPr>
        <p:spPr/>
        <p:txBody>
          <a:bodyPr/>
          <a:lstStyle/>
          <a:p>
            <a:fld id="{7A898694-0E92-40E2-8140-D85ED278B6AB}" type="slidenum">
              <a:rPr lang="fr-FR" smtClean="0"/>
              <a:t>‹N°›</a:t>
            </a:fld>
            <a:endParaRPr lang="fr-FR"/>
          </a:p>
        </p:txBody>
      </p:sp>
    </p:spTree>
    <p:extLst>
      <p:ext uri="{BB962C8B-B14F-4D97-AF65-F5344CB8AC3E}">
        <p14:creationId xmlns:p14="http://schemas.microsoft.com/office/powerpoint/2010/main" val="182209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750364-E7B7-47F1-B08F-EAC35BE71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50EAFFB-4BDE-4E4F-A09A-B58CB8987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E9C19D-F02A-4366-B487-DC45A70F6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A96F0-4818-4699-A7F3-193EB8ED9C6F}" type="datetime1">
              <a:rPr lang="fr-FR" smtClean="0"/>
              <a:t>04/04/2022</a:t>
            </a:fld>
            <a:endParaRPr lang="fr-FR"/>
          </a:p>
        </p:txBody>
      </p:sp>
      <p:sp>
        <p:nvSpPr>
          <p:cNvPr id="5" name="Espace réservé du pied de page 4">
            <a:extLst>
              <a:ext uri="{FF2B5EF4-FFF2-40B4-BE49-F238E27FC236}">
                <a16:creationId xmlns:a16="http://schemas.microsoft.com/office/drawing/2014/main" id="{548A340F-3397-4770-AB41-5A90E9AF9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CA 14 octobre 2021</a:t>
            </a:r>
          </a:p>
        </p:txBody>
      </p:sp>
      <p:sp>
        <p:nvSpPr>
          <p:cNvPr id="6" name="Espace réservé du numéro de diapositive 5">
            <a:extLst>
              <a:ext uri="{FF2B5EF4-FFF2-40B4-BE49-F238E27FC236}">
                <a16:creationId xmlns:a16="http://schemas.microsoft.com/office/drawing/2014/main" id="{E7A172D7-63C6-4D3C-940E-82AA3C559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98694-0E92-40E2-8140-D85ED278B6AB}" type="slidenum">
              <a:rPr lang="fr-FR" smtClean="0"/>
              <a:t>‹N°›</a:t>
            </a:fld>
            <a:endParaRPr lang="fr-FR"/>
          </a:p>
        </p:txBody>
      </p:sp>
    </p:spTree>
    <p:extLst>
      <p:ext uri="{BB962C8B-B14F-4D97-AF65-F5344CB8AC3E}">
        <p14:creationId xmlns:p14="http://schemas.microsoft.com/office/powerpoint/2010/main" val="260529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utc.fr/" TargetMode="External"/><Relationship Id="rId5" Type="http://schemas.openxmlformats.org/officeDocument/2006/relationships/image" Target="../media/image14.gif"/><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notesSlide" Target="../notesSlides/notesSlid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hyperlink" Target="http://www.ciep.fr/" TargetMode="External"/><Relationship Id="rId13" Type="http://schemas.openxmlformats.org/officeDocument/2006/relationships/hyperlink" Target="https://www.ird.fr/" TargetMode="External"/><Relationship Id="rId3" Type="http://schemas.openxmlformats.org/officeDocument/2006/relationships/hyperlink" Target="http://www.paris-sorbonne.fr/" TargetMode="External"/><Relationship Id="rId7" Type="http://schemas.openxmlformats.org/officeDocument/2006/relationships/hyperlink" Target="http://www.pspbb.fr/fr/" TargetMode="External"/><Relationship Id="rId12" Type="http://schemas.openxmlformats.org/officeDocument/2006/relationships/hyperlink" Target="http://www.inserm.fr/" TargetMode="External"/><Relationship Id="rId2" Type="http://schemas.openxmlformats.org/officeDocument/2006/relationships/hyperlink" Target="http://www.sorbonne-universites.fr/" TargetMode="External"/><Relationship Id="rId1" Type="http://schemas.openxmlformats.org/officeDocument/2006/relationships/slideLayout" Target="../slideLayouts/slideLayout2.xml"/><Relationship Id="rId6" Type="http://schemas.openxmlformats.org/officeDocument/2006/relationships/hyperlink" Target="https://www.mnhn.fr/fr" TargetMode="External"/><Relationship Id="rId11" Type="http://schemas.openxmlformats.org/officeDocument/2006/relationships/hyperlink" Target="http://www.cnrs.fr/" TargetMode="External"/><Relationship Id="rId5" Type="http://schemas.openxmlformats.org/officeDocument/2006/relationships/hyperlink" Target="http://www.insead.edu/home/" TargetMode="External"/><Relationship Id="rId10" Type="http://schemas.openxmlformats.org/officeDocument/2006/relationships/image" Target="https://www.utc.fr/wp-content/uploads/sites/28/2020/04/su.jpg" TargetMode="External"/><Relationship Id="rId4" Type="http://schemas.openxmlformats.org/officeDocument/2006/relationships/hyperlink" Target="http://www.upmc.fr/" TargetMode="External"/><Relationship Id="rId9" Type="http://schemas.openxmlformats.org/officeDocument/2006/relationships/image" Target="../media/image5.jpeg"/><Relationship Id="rId14" Type="http://schemas.openxmlformats.org/officeDocument/2006/relationships/hyperlink" Target="http://www.inria.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https://www.utc.fr/wp-content/uploads/sites/28/2020/04/ut.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https://www.utc.fr/wp-content/uploads/sites/28/2020/04/letudiant.jpg"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https://www.utc.fr/wp-content/uploads/sites/28/2020/03/figaroetu.jpg" TargetMode="External"/><Relationship Id="rId5" Type="http://schemas.openxmlformats.org/officeDocument/2006/relationships/image" Target="../media/image9.jpeg"/><Relationship Id="rId4" Type="http://schemas.openxmlformats.org/officeDocument/2006/relationships/image" Target="https://www.utc.fr/wp-content/uploads/sites/28/2020/04/th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2" descr="PG.tif">
            <a:extLst>
              <a:ext uri="{FF2B5EF4-FFF2-40B4-BE49-F238E27FC236}">
                <a16:creationId xmlns:a16="http://schemas.microsoft.com/office/drawing/2014/main" id="{62178245-4A2F-4CEB-9237-C83E06122B40}"/>
              </a:ext>
            </a:extLst>
          </p:cNvPr>
          <p:cNvPicPr>
            <a:picLocks noChangeAspect="1"/>
          </p:cNvPicPr>
          <p:nvPr/>
        </p:nvPicPr>
        <p:blipFill>
          <a:blip r:embed="rId8" cstate="print"/>
          <a:srcRect/>
          <a:stretch>
            <a:fillRect/>
          </a:stretch>
        </p:blipFill>
        <p:spPr bwMode="auto">
          <a:xfrm>
            <a:off x="1984376" y="1450978"/>
            <a:ext cx="8226425" cy="4746625"/>
          </a:xfrm>
          <a:prstGeom prst="rect">
            <a:avLst/>
          </a:prstGeom>
          <a:noFill/>
          <a:ln w="9525">
            <a:noFill/>
            <a:miter lim="800000"/>
            <a:headEnd/>
            <a:tailEnd/>
          </a:ln>
        </p:spPr>
      </p:pic>
      <p:sp>
        <p:nvSpPr>
          <p:cNvPr id="73731" name="Rectangle 3"/>
          <p:cNvSpPr>
            <a:spLocks noChangeArrowheads="1"/>
          </p:cNvSpPr>
          <p:nvPr>
            <p:custDataLst>
              <p:tags r:id="rId1"/>
            </p:custDataLst>
          </p:nvPr>
        </p:nvSpPr>
        <p:spPr bwMode="auto">
          <a:xfrm>
            <a:off x="1847850" y="73026"/>
            <a:ext cx="2592388" cy="1268413"/>
          </a:xfrm>
          <a:prstGeom prst="rect">
            <a:avLst/>
          </a:prstGeom>
          <a:solidFill>
            <a:schemeClr val="bg1"/>
          </a:solidFill>
          <a:ln w="9525">
            <a:noFill/>
            <a:miter lim="800000"/>
            <a:headEnd/>
            <a:tailEnd/>
          </a:ln>
        </p:spPr>
        <p:txBody>
          <a:bodyPr wrap="none" anchor="ctr"/>
          <a:lstStyle/>
          <a:p>
            <a:endParaRPr lang="fr-FR" dirty="0"/>
          </a:p>
        </p:txBody>
      </p:sp>
      <p:sp>
        <p:nvSpPr>
          <p:cNvPr id="12" name="Rectangle 8"/>
          <p:cNvSpPr>
            <a:spLocks noChangeArrowheads="1"/>
          </p:cNvSpPr>
          <p:nvPr>
            <p:custDataLst>
              <p:tags r:id="rId2"/>
            </p:custDataLst>
          </p:nvPr>
        </p:nvSpPr>
        <p:spPr bwMode="auto">
          <a:xfrm>
            <a:off x="1733005" y="6410326"/>
            <a:ext cx="10284823" cy="360363"/>
          </a:xfrm>
          <a:prstGeom prst="rect">
            <a:avLst/>
          </a:prstGeom>
          <a:solidFill>
            <a:srgbClr val="FFD910"/>
          </a:solidFill>
          <a:ln w="9525">
            <a:noFill/>
            <a:miter lim="800000"/>
            <a:headEnd/>
            <a:tailEnd/>
          </a:ln>
          <a:effectLst/>
        </p:spPr>
        <p:txBody>
          <a:bodyPr wrap="none" anchor="ctr"/>
          <a:lstStyle/>
          <a:p>
            <a:endParaRPr lang="fr-FR" dirty="0"/>
          </a:p>
        </p:txBody>
      </p:sp>
      <p:pic>
        <p:nvPicPr>
          <p:cNvPr id="3" name="Image 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60999" y="392616"/>
            <a:ext cx="3240360" cy="820216"/>
          </a:xfrm>
          <a:prstGeom prst="rect">
            <a:avLst/>
          </a:prstGeom>
        </p:spPr>
      </p:pic>
      <p:pic>
        <p:nvPicPr>
          <p:cNvPr id="13" name="Imag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18212" y="6410326"/>
            <a:ext cx="1367586" cy="346170"/>
          </a:xfrm>
          <a:prstGeom prst="rect">
            <a:avLst/>
          </a:prstGeom>
        </p:spPr>
      </p:pic>
      <p:sp>
        <p:nvSpPr>
          <p:cNvPr id="4" name="Espace réservé du numéro de diapositive 3"/>
          <p:cNvSpPr>
            <a:spLocks noGrp="1"/>
          </p:cNvSpPr>
          <p:nvPr>
            <p:ph type="sldNum" sz="quarter" idx="12"/>
            <p:custDataLst>
              <p:tags r:id="rId5"/>
            </p:custDataLst>
          </p:nvPr>
        </p:nvSpPr>
        <p:spPr/>
        <p:txBody>
          <a:bodyPr/>
          <a:lstStyle/>
          <a:p>
            <a:fld id="{7FACEC25-839E-4666-90F0-E34EFE85C34C}" type="slidenum">
              <a:rPr lang="fr-FR" smtClean="0"/>
              <a:t>1</a:t>
            </a:fld>
            <a:endParaRPr lang="fr-FR" dirty="0"/>
          </a:p>
        </p:txBody>
      </p:sp>
      <p:sp>
        <p:nvSpPr>
          <p:cNvPr id="5" name="ZoneTexte 4">
            <a:extLst>
              <a:ext uri="{FF2B5EF4-FFF2-40B4-BE49-F238E27FC236}">
                <a16:creationId xmlns:a16="http://schemas.microsoft.com/office/drawing/2014/main" id="{E54B491B-673B-4A0D-87DE-A722B1F14A31}"/>
              </a:ext>
            </a:extLst>
          </p:cNvPr>
          <p:cNvSpPr txBox="1"/>
          <p:nvPr/>
        </p:nvSpPr>
        <p:spPr>
          <a:xfrm>
            <a:off x="3317444" y="4206919"/>
            <a:ext cx="6194708" cy="2308324"/>
          </a:xfrm>
          <a:prstGeom prst="rect">
            <a:avLst/>
          </a:prstGeom>
          <a:noFill/>
        </p:spPr>
        <p:txBody>
          <a:bodyPr wrap="none" rtlCol="0">
            <a:spAutoFit/>
          </a:bodyPr>
          <a:lstStyle/>
          <a:p>
            <a:pPr algn="ctr"/>
            <a:endParaRPr lang="fr-FR" sz="3600" dirty="0">
              <a:solidFill>
                <a:schemeClr val="bg1"/>
              </a:solidFill>
            </a:endParaRPr>
          </a:p>
          <a:p>
            <a:pPr algn="ctr"/>
            <a:r>
              <a:rPr lang="fr-FR" sz="3600" b="1" dirty="0">
                <a:solidFill>
                  <a:schemeClr val="bg1"/>
                </a:solidFill>
              </a:rPr>
              <a:t>« Manager par la Qualité,</a:t>
            </a:r>
          </a:p>
          <a:p>
            <a:pPr algn="ctr"/>
            <a:r>
              <a:rPr lang="fr-FR" sz="3600" b="1" dirty="0">
                <a:solidFill>
                  <a:schemeClr val="bg1"/>
                </a:solidFill>
              </a:rPr>
              <a:t>de la stratégie aux opérations »</a:t>
            </a:r>
          </a:p>
          <a:p>
            <a:pPr algn="ctr"/>
            <a:endParaRPr lang="fr-FR" sz="3600" dirty="0">
              <a:solidFill>
                <a:schemeClr val="bg1"/>
              </a:solidFill>
            </a:endParaRPr>
          </a:p>
        </p:txBody>
      </p:sp>
      <p:grpSp>
        <p:nvGrpSpPr>
          <p:cNvPr id="9" name="Groupe 8">
            <a:extLst>
              <a:ext uri="{FF2B5EF4-FFF2-40B4-BE49-F238E27FC236}">
                <a16:creationId xmlns:a16="http://schemas.microsoft.com/office/drawing/2014/main" id="{08B3C76C-34A5-4205-AA5A-0755D21DFB32}"/>
              </a:ext>
            </a:extLst>
          </p:cNvPr>
          <p:cNvGrpSpPr/>
          <p:nvPr/>
        </p:nvGrpSpPr>
        <p:grpSpPr>
          <a:xfrm>
            <a:off x="8058571" y="262740"/>
            <a:ext cx="3847257" cy="1056141"/>
            <a:chOff x="6206251" y="1171170"/>
            <a:chExt cx="2353822" cy="655745"/>
          </a:xfrm>
        </p:grpSpPr>
        <p:sp>
          <p:nvSpPr>
            <p:cNvPr id="10" name="Rectangle 9">
              <a:extLst>
                <a:ext uri="{FF2B5EF4-FFF2-40B4-BE49-F238E27FC236}">
                  <a16:creationId xmlns:a16="http://schemas.microsoft.com/office/drawing/2014/main" id="{D985853D-2B86-4B34-9F92-1A75C61D581C}"/>
                </a:ext>
              </a:extLst>
            </p:cNvPr>
            <p:cNvSpPr/>
            <p:nvPr/>
          </p:nvSpPr>
          <p:spPr>
            <a:xfrm>
              <a:off x="6206251" y="1171170"/>
              <a:ext cx="2353822" cy="6557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descr="logo CGE 2021 MS_RVB">
              <a:extLst>
                <a:ext uri="{FF2B5EF4-FFF2-40B4-BE49-F238E27FC236}">
                  <a16:creationId xmlns:a16="http://schemas.microsoft.com/office/drawing/2014/main" id="{109C6306-5942-4A9E-AEBC-708D1996249A}"/>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372635" y="1240404"/>
              <a:ext cx="2021053" cy="508630"/>
            </a:xfrm>
            <a:prstGeom prst="rect">
              <a:avLst/>
            </a:prstGeom>
            <a:noFill/>
            <a:ln>
              <a:noFill/>
            </a:ln>
          </p:spPr>
        </p:pic>
      </p:grpSp>
    </p:spTree>
    <p:extLst>
      <p:ext uri="{BB962C8B-B14F-4D97-AF65-F5344CB8AC3E}">
        <p14:creationId xmlns:p14="http://schemas.microsoft.com/office/powerpoint/2010/main" val="208896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6346" y="115713"/>
            <a:ext cx="7034334" cy="155371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ext Box 63"/>
          <p:cNvSpPr txBox="1">
            <a:spLocks noChangeArrowheads="1"/>
          </p:cNvSpPr>
          <p:nvPr/>
        </p:nvSpPr>
        <p:spPr bwMode="auto">
          <a:xfrm>
            <a:off x="5997047" y="347646"/>
            <a:ext cx="181758" cy="371513"/>
          </a:xfrm>
          <a:prstGeom prst="rect">
            <a:avLst/>
          </a:prstGeom>
          <a:noFill/>
          <a:ln w="19050">
            <a:noFill/>
            <a:miter lim="800000"/>
            <a:headEnd/>
            <a:tailEnd/>
          </a:ln>
          <a:effectLst/>
        </p:spPr>
        <p:txBody>
          <a:bodyPr wrap="none" lIns="90000" tIns="46800" rIns="90000" bIns="46800" anchor="ctr">
            <a:spAutoFit/>
          </a:bodyPr>
          <a:lstStyle/>
          <a:p>
            <a:pPr algn="ctr"/>
            <a:endParaRPr lang="fr-FR">
              <a:latin typeface="Arial Narrow" pitchFamily="34" charset="0"/>
            </a:endParaRPr>
          </a:p>
        </p:txBody>
      </p:sp>
      <p:sp>
        <p:nvSpPr>
          <p:cNvPr id="2" name="ZoneTexte 1"/>
          <p:cNvSpPr txBox="1"/>
          <p:nvPr/>
        </p:nvSpPr>
        <p:spPr>
          <a:xfrm>
            <a:off x="5980555" y="4530560"/>
            <a:ext cx="3041893" cy="1384995"/>
          </a:xfrm>
          <a:prstGeom prst="rect">
            <a:avLst/>
          </a:prstGeom>
          <a:noFill/>
        </p:spPr>
        <p:txBody>
          <a:bodyPr wrap="square" rtlCol="0">
            <a:spAutoFit/>
          </a:bodyPr>
          <a:lstStyle/>
          <a:p>
            <a:pPr algn="r"/>
            <a:r>
              <a:rPr lang="fr-FR" sz="2800" dirty="0">
                <a:solidFill>
                  <a:schemeClr val="bg1"/>
                </a:solidFill>
                <a:latin typeface="DIN-Bold" panose="02000503030000020004" pitchFamily="2" charset="0"/>
              </a:rPr>
              <a:t>Conférence 5 à 7</a:t>
            </a:r>
          </a:p>
          <a:p>
            <a:pPr algn="ctr"/>
            <a:r>
              <a:rPr lang="fr-FR" sz="2800" dirty="0">
                <a:solidFill>
                  <a:schemeClr val="bg1"/>
                </a:solidFill>
                <a:latin typeface="DIN-Bold" panose="02000503030000020004" pitchFamily="2" charset="0"/>
              </a:rPr>
              <a:t>      de l’AFQP                  </a:t>
            </a:r>
          </a:p>
          <a:p>
            <a:pPr algn="ctr"/>
            <a:r>
              <a:rPr lang="fr-FR" sz="2800" dirty="0">
                <a:solidFill>
                  <a:schemeClr val="bg1"/>
                </a:solidFill>
                <a:latin typeface="DIN-Bold" panose="02000503030000020004" pitchFamily="2" charset="0"/>
              </a:rPr>
              <a:t>         </a:t>
            </a:r>
            <a:r>
              <a:rPr lang="fr-FR" sz="2000" dirty="0">
                <a:solidFill>
                  <a:schemeClr val="bg1"/>
                </a:solidFill>
                <a:latin typeface="DIN-Bold" panose="02000503030000020004" pitchFamily="2" charset="0"/>
              </a:rPr>
              <a:t>12 janvier 2021</a:t>
            </a:r>
          </a:p>
        </p:txBody>
      </p:sp>
      <p:sp>
        <p:nvSpPr>
          <p:cNvPr id="40962" name="AutoShape 2" descr="Résultat de recherche d'images pour &quot;université abomey calavi images&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 name="Picture 14" descr="D:\LOGO 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957" y="252676"/>
            <a:ext cx="1046163" cy="1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61"/>
          <p:cNvSpPr>
            <a:spLocks noChangeArrowheads="1"/>
          </p:cNvSpPr>
          <p:nvPr/>
        </p:nvSpPr>
        <p:spPr bwMode="auto">
          <a:xfrm>
            <a:off x="5486508" y="964144"/>
            <a:ext cx="3339709" cy="515937"/>
          </a:xfrm>
          <a:prstGeom prst="rect">
            <a:avLst/>
          </a:prstGeom>
          <a:noFill/>
          <a:ln w="19050">
            <a:noFill/>
            <a:miter lim="800000"/>
            <a:headEnd/>
            <a:tailEnd/>
          </a:ln>
          <a:effectLst/>
        </p:spPr>
        <p:txBody>
          <a:bodyPr lIns="0" tIns="0" rIns="0" bIns="0" anchor="ctr" anchorCtr="1"/>
          <a:lstStyle/>
          <a:p>
            <a:pPr algn="ctr">
              <a:spcAft>
                <a:spcPct val="20000"/>
              </a:spcAft>
            </a:pPr>
            <a:endParaRPr lang="fr-FR" dirty="0">
              <a:solidFill>
                <a:schemeClr val="bg1"/>
              </a:solidFill>
              <a:latin typeface="DIN-Medium" pitchFamily="2" charset="0"/>
              <a:cs typeface="Arial" pitchFamily="34" charset="0"/>
            </a:endParaRPr>
          </a:p>
        </p:txBody>
      </p:sp>
      <p:pic>
        <p:nvPicPr>
          <p:cNvPr id="40963" name="Picture 3"/>
          <p:cNvPicPr>
            <a:picLocks noChangeAspect="1" noChangeArrowheads="1"/>
          </p:cNvPicPr>
          <p:nvPr/>
        </p:nvPicPr>
        <p:blipFill>
          <a:blip r:embed="rId4"/>
          <a:srcRect/>
          <a:stretch>
            <a:fillRect/>
          </a:stretch>
        </p:blipFill>
        <p:spPr bwMode="auto">
          <a:xfrm>
            <a:off x="3122835" y="366972"/>
            <a:ext cx="2363673" cy="1051192"/>
          </a:xfrm>
          <a:prstGeom prst="rect">
            <a:avLst/>
          </a:prstGeom>
          <a:noFill/>
          <a:ln w="9525">
            <a:noFill/>
            <a:miter lim="800000"/>
            <a:headEnd/>
            <a:tailEnd/>
          </a:ln>
          <a:effectLst/>
        </p:spPr>
      </p:pic>
      <p:sp>
        <p:nvSpPr>
          <p:cNvPr id="20" name="Text Box 46"/>
          <p:cNvSpPr txBox="1">
            <a:spLocks noChangeArrowheads="1"/>
          </p:cNvSpPr>
          <p:nvPr/>
        </p:nvSpPr>
        <p:spPr bwMode="auto">
          <a:xfrm>
            <a:off x="4049078" y="2945310"/>
            <a:ext cx="5094923" cy="1077218"/>
          </a:xfrm>
          <a:prstGeom prst="rect">
            <a:avLst/>
          </a:prstGeom>
          <a:noFill/>
          <a:ln w="9525">
            <a:noFill/>
            <a:miter lim="800000"/>
            <a:headEnd/>
            <a:tailEnd/>
          </a:ln>
        </p:spPr>
        <p:txBody>
          <a:bodyPr wrap="square">
            <a:spAutoFit/>
          </a:bodyPr>
          <a:lstStyle>
            <a:lvl1pPr>
              <a:defRPr sz="2400">
                <a:solidFill>
                  <a:schemeClr val="tx1"/>
                </a:solidFill>
                <a:latin typeface="Wingdings" panose="05000000000000000000" pitchFamily="2" charset="2"/>
              </a:defRPr>
            </a:lvl1pPr>
            <a:lvl2pPr marL="742950" indent="-285750">
              <a:defRPr sz="2400">
                <a:solidFill>
                  <a:schemeClr val="tx1"/>
                </a:solidFill>
                <a:latin typeface="Wingdings" panose="05000000000000000000" pitchFamily="2" charset="2"/>
              </a:defRPr>
            </a:lvl2pPr>
            <a:lvl3pPr marL="1143000" indent="-228600">
              <a:defRPr sz="2400">
                <a:solidFill>
                  <a:schemeClr val="tx1"/>
                </a:solidFill>
                <a:latin typeface="Wingdings" panose="05000000000000000000" pitchFamily="2" charset="2"/>
              </a:defRPr>
            </a:lvl3pPr>
            <a:lvl4pPr marL="1600200" indent="-228600">
              <a:defRPr sz="2400">
                <a:solidFill>
                  <a:schemeClr val="tx1"/>
                </a:solidFill>
                <a:latin typeface="Wingdings" panose="05000000000000000000" pitchFamily="2" charset="2"/>
              </a:defRPr>
            </a:lvl4pPr>
            <a:lvl5pPr marL="2057400" indent="-228600">
              <a:defRPr sz="2400">
                <a:solidFill>
                  <a:schemeClr val="tx1"/>
                </a:solidFill>
                <a:latin typeface="Wingdings" panose="05000000000000000000" pitchFamily="2" charset="2"/>
              </a:defRPr>
            </a:lvl5pPr>
            <a:lvl6pPr marL="2514600" indent="-228600" eaLnBrk="0" fontAlgn="base" hangingPunct="0">
              <a:spcBef>
                <a:spcPct val="0"/>
              </a:spcBef>
              <a:spcAft>
                <a:spcPct val="0"/>
              </a:spcAft>
              <a:defRPr sz="2400">
                <a:solidFill>
                  <a:schemeClr val="tx1"/>
                </a:solidFill>
                <a:latin typeface="Wingdings" panose="05000000000000000000" pitchFamily="2" charset="2"/>
              </a:defRPr>
            </a:lvl6pPr>
            <a:lvl7pPr marL="2971800" indent="-228600" eaLnBrk="0" fontAlgn="base" hangingPunct="0">
              <a:spcBef>
                <a:spcPct val="0"/>
              </a:spcBef>
              <a:spcAft>
                <a:spcPct val="0"/>
              </a:spcAft>
              <a:defRPr sz="2400">
                <a:solidFill>
                  <a:schemeClr val="tx1"/>
                </a:solidFill>
                <a:latin typeface="Wingdings" panose="05000000000000000000" pitchFamily="2" charset="2"/>
              </a:defRPr>
            </a:lvl7pPr>
            <a:lvl8pPr marL="3429000" indent="-228600" eaLnBrk="0" fontAlgn="base" hangingPunct="0">
              <a:spcBef>
                <a:spcPct val="0"/>
              </a:spcBef>
              <a:spcAft>
                <a:spcPct val="0"/>
              </a:spcAft>
              <a:defRPr sz="2400">
                <a:solidFill>
                  <a:schemeClr val="tx1"/>
                </a:solidFill>
                <a:latin typeface="Wingdings" panose="05000000000000000000" pitchFamily="2" charset="2"/>
              </a:defRPr>
            </a:lvl8pPr>
            <a:lvl9pPr marL="3886200" indent="-228600" eaLnBrk="0" fontAlgn="base" hangingPunct="0">
              <a:spcBef>
                <a:spcPct val="0"/>
              </a:spcBef>
              <a:spcAft>
                <a:spcPct val="0"/>
              </a:spcAft>
              <a:defRPr sz="2400">
                <a:solidFill>
                  <a:schemeClr val="tx1"/>
                </a:solidFill>
                <a:latin typeface="Wingdings" panose="05000000000000000000" pitchFamily="2" charset="2"/>
              </a:defRPr>
            </a:lvl9pPr>
          </a:lstStyle>
          <a:p>
            <a:pPr algn="ctr">
              <a:lnSpc>
                <a:spcPct val="80000"/>
              </a:lnSpc>
            </a:pPr>
            <a:r>
              <a:rPr lang="fr-FR" altLang="fr-FR" sz="4000" b="1" dirty="0">
                <a:latin typeface="Arial" panose="020B0604020202020204" pitchFamily="34" charset="0"/>
              </a:rPr>
              <a:t>Merci pour votre attention !</a:t>
            </a:r>
          </a:p>
        </p:txBody>
      </p:sp>
      <p:pic>
        <p:nvPicPr>
          <p:cNvPr id="26" name="Picture 48" descr="main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22722" y="2585413"/>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95327" y="4972795"/>
            <a:ext cx="4572000" cy="1107996"/>
          </a:xfrm>
          <a:prstGeom prst="rect">
            <a:avLst/>
          </a:prstGeom>
        </p:spPr>
        <p:txBody>
          <a:bodyPr>
            <a:spAutoFit/>
          </a:bodyPr>
          <a:lstStyle/>
          <a:p>
            <a:r>
              <a:rPr lang="fr-FR" i="1" u="sng" dirty="0"/>
              <a:t>Pour tout contact :</a:t>
            </a:r>
          </a:p>
          <a:p>
            <a:pPr lvl="1"/>
            <a:r>
              <a:rPr lang="fr-FR" b="1" u="sng" dirty="0">
                <a:solidFill>
                  <a:srgbClr val="0033CC"/>
                </a:solidFill>
                <a:hlinkClick r:id="rId6"/>
              </a:rPr>
              <a:t>www.utc.fr</a:t>
            </a:r>
            <a:r>
              <a:rPr lang="fr-FR" b="1" u="sng" dirty="0">
                <a:solidFill>
                  <a:srgbClr val="0033CC"/>
                </a:solidFill>
              </a:rPr>
              <a:t> / fc@utc.fr</a:t>
            </a:r>
          </a:p>
          <a:p>
            <a:pPr lvl="1"/>
            <a:r>
              <a:rPr lang="fr-FR" b="1" u="sng" dirty="0">
                <a:solidFill>
                  <a:srgbClr val="0033CC"/>
                </a:solidFill>
              </a:rPr>
              <a:t>nicolas-louis.duclos@utc.fr</a:t>
            </a:r>
          </a:p>
          <a:p>
            <a:endParaRPr lang="fr-FR" sz="1200" dirty="0">
              <a:solidFill>
                <a:srgbClr val="0033CC"/>
              </a:solidFill>
            </a:endParaRPr>
          </a:p>
        </p:txBody>
      </p:sp>
    </p:spTree>
    <p:extLst>
      <p:ext uri="{BB962C8B-B14F-4D97-AF65-F5344CB8AC3E}">
        <p14:creationId xmlns:p14="http://schemas.microsoft.com/office/powerpoint/2010/main" val="422557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D0CB1F52-B3DF-4D06-821E-62E341AEAA13}"/>
              </a:ext>
            </a:extLst>
          </p:cNvPr>
          <p:cNvSpPr>
            <a:spLocks noChangeArrowheads="1"/>
          </p:cNvSpPr>
          <p:nvPr>
            <p:custDataLst>
              <p:tags r:id="rId1"/>
            </p:custDataLst>
          </p:nvPr>
        </p:nvSpPr>
        <p:spPr bwMode="auto">
          <a:xfrm>
            <a:off x="1733005" y="6410326"/>
            <a:ext cx="10284823" cy="360363"/>
          </a:xfrm>
          <a:prstGeom prst="rect">
            <a:avLst/>
          </a:prstGeom>
          <a:solidFill>
            <a:srgbClr val="FFD910"/>
          </a:solidFill>
          <a:ln w="9525">
            <a:noFill/>
            <a:miter lim="800000"/>
            <a:headEnd/>
            <a:tailEnd/>
          </a:ln>
          <a:effectLst/>
        </p:spPr>
        <p:txBody>
          <a:bodyPr wrap="none" anchor="ctr"/>
          <a:lstStyle/>
          <a:p>
            <a:endParaRPr lang="fr-FR"/>
          </a:p>
        </p:txBody>
      </p:sp>
      <p:pic>
        <p:nvPicPr>
          <p:cNvPr id="13" name="Image 12">
            <a:extLst>
              <a:ext uri="{FF2B5EF4-FFF2-40B4-BE49-F238E27FC236}">
                <a16:creationId xmlns:a16="http://schemas.microsoft.com/office/drawing/2014/main" id="{CC7C5A84-3F67-4B6B-9B6A-14E0E13D159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8212" y="6410326"/>
            <a:ext cx="1367586" cy="346170"/>
          </a:xfrm>
          <a:prstGeom prst="rect">
            <a:avLst/>
          </a:prstGeom>
        </p:spPr>
      </p:pic>
      <p:sp>
        <p:nvSpPr>
          <p:cNvPr id="5" name="Rectangle 44"/>
          <p:cNvSpPr>
            <a:spLocks noChangeArrowheads="1"/>
          </p:cNvSpPr>
          <p:nvPr>
            <p:custDataLst>
              <p:tags r:id="rId3"/>
            </p:custDataLst>
          </p:nvPr>
        </p:nvSpPr>
        <p:spPr bwMode="auto">
          <a:xfrm>
            <a:off x="191344" y="188914"/>
            <a:ext cx="11809312" cy="1083364"/>
          </a:xfrm>
          <a:prstGeom prst="rect">
            <a:avLst/>
          </a:prstGeom>
          <a:solidFill>
            <a:srgbClr val="FFC000">
              <a:alpha val="88000"/>
            </a:srgbClr>
          </a:solidFill>
          <a:ln w="9525">
            <a:noFill/>
            <a:miter lim="800000"/>
            <a:headEnd/>
            <a:tailEnd/>
          </a:ln>
        </p:spPr>
        <p:txBody>
          <a:bodyPr wrap="none" anchor="ctr"/>
          <a:lstStyle/>
          <a:p>
            <a:pPr algn="ctr"/>
            <a:endParaRPr lang="fr-FR">
              <a:latin typeface="Arial" charset="0"/>
            </a:endParaRPr>
          </a:p>
        </p:txBody>
      </p:sp>
      <p:sp>
        <p:nvSpPr>
          <p:cNvPr id="6" name="Rectangle 22"/>
          <p:cNvSpPr>
            <a:spLocks noChangeArrowheads="1"/>
          </p:cNvSpPr>
          <p:nvPr>
            <p:custDataLst>
              <p:tags r:id="rId4"/>
            </p:custDataLst>
          </p:nvPr>
        </p:nvSpPr>
        <p:spPr bwMode="auto">
          <a:xfrm>
            <a:off x="395429" y="258922"/>
            <a:ext cx="12123928" cy="830997"/>
          </a:xfrm>
          <a:prstGeom prst="rect">
            <a:avLst/>
          </a:prstGeom>
          <a:noFill/>
          <a:ln w="9525">
            <a:noFill/>
            <a:miter lim="800000"/>
            <a:headEnd/>
            <a:tailEnd/>
          </a:ln>
          <a:effectLst/>
        </p:spPr>
        <p:txBody>
          <a:bodyPr wrap="square">
            <a:spAutoFit/>
          </a:bodyPr>
          <a:lstStyle/>
          <a:p>
            <a:pPr eaLnBrk="0" hangingPunct="0"/>
            <a:r>
              <a:rPr lang="en-US" sz="2400" dirty="0">
                <a:cs typeface="Calibri Light" panose="020F0302020204030204" pitchFamily="34" charset="0"/>
              </a:rPr>
              <a:t>Un </a:t>
            </a:r>
            <a:r>
              <a:rPr lang="fr-FR" sz="2400" dirty="0"/>
              <a:t>diplôme d’Université créé il y a 30 ans</a:t>
            </a:r>
          </a:p>
          <a:p>
            <a:pPr eaLnBrk="0" hangingPunct="0"/>
            <a:r>
              <a:rPr lang="fr-FR" sz="2400" dirty="0"/>
              <a:t>qui traduit la vision stratégique de l’UTC dans les domaines de la qualité et du management</a:t>
            </a:r>
            <a:endParaRPr lang="en-US" sz="2400" dirty="0">
              <a:cs typeface="Calibri Light" panose="020F0302020204030204" pitchFamily="34" charset="0"/>
            </a:endParaRPr>
          </a:p>
        </p:txBody>
      </p:sp>
      <p:sp>
        <p:nvSpPr>
          <p:cNvPr id="3" name="Espace réservé du numéro de diapositive 2"/>
          <p:cNvSpPr>
            <a:spLocks noGrp="1"/>
          </p:cNvSpPr>
          <p:nvPr>
            <p:ph type="sldNum" sz="quarter" idx="12"/>
            <p:custDataLst>
              <p:tags r:id="rId5"/>
            </p:custDataLst>
          </p:nvPr>
        </p:nvSpPr>
        <p:spPr>
          <a:xfrm>
            <a:off x="8623601" y="6356350"/>
            <a:ext cx="2743200" cy="365125"/>
          </a:xfrm>
        </p:spPr>
        <p:txBody>
          <a:bodyPr/>
          <a:lstStyle/>
          <a:p>
            <a:fld id="{7FACEC25-839E-4666-90F0-E34EFE85C34C}" type="slidenum">
              <a:rPr lang="fr-FR" smtClean="0"/>
              <a:t>2</a:t>
            </a:fld>
            <a:endParaRPr lang="fr-FR" dirty="0"/>
          </a:p>
        </p:txBody>
      </p:sp>
      <p:sp>
        <p:nvSpPr>
          <p:cNvPr id="2" name="Rectangle 1">
            <a:extLst>
              <a:ext uri="{FF2B5EF4-FFF2-40B4-BE49-F238E27FC236}">
                <a16:creationId xmlns:a16="http://schemas.microsoft.com/office/drawing/2014/main" id="{FEA5F9EF-41C9-4AAD-976C-99BC6A7CDB65}"/>
              </a:ext>
            </a:extLst>
          </p:cNvPr>
          <p:cNvSpPr/>
          <p:nvPr/>
        </p:nvSpPr>
        <p:spPr>
          <a:xfrm>
            <a:off x="576444" y="2982103"/>
            <a:ext cx="11424212" cy="3754874"/>
          </a:xfrm>
          <a:prstGeom prst="rect">
            <a:avLst/>
          </a:prstGeom>
        </p:spPr>
        <p:txBody>
          <a:bodyPr wrap="square">
            <a:spAutoFit/>
          </a:bodyPr>
          <a:lstStyle/>
          <a:p>
            <a:pPr marL="285750" indent="-285750">
              <a:spcBef>
                <a:spcPts val="600"/>
              </a:spcBef>
              <a:buFont typeface="Wingdings" panose="05000000000000000000" pitchFamily="2" charset="2"/>
              <a:buChar char="Ø"/>
            </a:pPr>
            <a:r>
              <a:rPr lang="fr-FR" b="1" dirty="0"/>
              <a:t>Double approche Technologie et Sciences de l’Homme</a:t>
            </a:r>
          </a:p>
          <a:p>
            <a:pPr marL="285750" indent="-285750">
              <a:spcBef>
                <a:spcPts val="600"/>
              </a:spcBef>
              <a:buFont typeface="Wingdings" panose="05000000000000000000" pitchFamily="2" charset="2"/>
              <a:buChar char="Ø"/>
            </a:pPr>
            <a:r>
              <a:rPr lang="fr-FR" b="1" dirty="0"/>
              <a:t>Pluridisciplinarité Management / Projets agiles / Qualité et résolution de problèmes / Stratégie</a:t>
            </a:r>
          </a:p>
          <a:p>
            <a:pPr marL="285750" indent="-285750">
              <a:spcBef>
                <a:spcPts val="600"/>
              </a:spcBef>
              <a:buFont typeface="Wingdings" panose="05000000000000000000" pitchFamily="2" charset="2"/>
              <a:buChar char="Ø"/>
            </a:pPr>
            <a:r>
              <a:rPr lang="fr-FR" b="1" dirty="0"/>
              <a:t>Approche transversale de la complexité / systémique / « thèse T.A.C. » spécifique à l’UTC</a:t>
            </a:r>
          </a:p>
          <a:p>
            <a:pPr marL="285750" indent="-285750">
              <a:spcBef>
                <a:spcPts val="600"/>
              </a:spcBef>
              <a:buFont typeface="Wingdings" panose="05000000000000000000" pitchFamily="2" charset="2"/>
              <a:buChar char="Ø"/>
            </a:pPr>
            <a:r>
              <a:rPr lang="fr-FR" b="1" dirty="0"/>
              <a:t>Des partenariats scientifiques (CODATA International) et professionnels (AFQP)</a:t>
            </a:r>
          </a:p>
          <a:p>
            <a:pPr marL="285750" indent="-285750">
              <a:spcBef>
                <a:spcPts val="600"/>
              </a:spcBef>
              <a:buFont typeface="Wingdings" panose="05000000000000000000" pitchFamily="2" charset="2"/>
              <a:buChar char="Ø"/>
            </a:pPr>
            <a:r>
              <a:rPr lang="fr-FR" b="1" dirty="0"/>
              <a:t>Une plateforme Moodle  ouverte aux étudiants à l’international et qui a donné lieu à  essaimage (Master 1&amp;2 de l’université </a:t>
            </a:r>
            <a:r>
              <a:rPr lang="fr-FR" b="1" dirty="0" err="1"/>
              <a:t>Agostinho</a:t>
            </a:r>
            <a:r>
              <a:rPr lang="fr-FR" b="1" dirty="0"/>
              <a:t> Neto  en Angola)</a:t>
            </a:r>
          </a:p>
          <a:p>
            <a:pPr marL="285750" indent="-285750">
              <a:spcBef>
                <a:spcPts val="600"/>
              </a:spcBef>
              <a:buFont typeface="Wingdings" panose="05000000000000000000" pitchFamily="2" charset="2"/>
              <a:buChar char="Ø"/>
            </a:pPr>
            <a:r>
              <a:rPr lang="fr-FR" b="1" dirty="0"/>
              <a:t>Repositionnement marketing en maintenant les méthodes et outils de la qualité, mais en valorisant davantage la dimension Management  (former des Ingénieurs-managers/Ingénieurs-stratèges)</a:t>
            </a:r>
          </a:p>
          <a:p>
            <a:pPr marL="285750" indent="-285750">
              <a:spcBef>
                <a:spcPts val="600"/>
              </a:spcBef>
              <a:buFont typeface="Wingdings" panose="05000000000000000000" pitchFamily="2" charset="2"/>
              <a:buChar char="Ø"/>
            </a:pPr>
            <a:r>
              <a:rPr lang="fr-FR" b="1" dirty="0"/>
              <a:t>diplôme bi-public ouvert à la fois aux professionnels (Formation Continue) et aux étudiants (post Formation Initiale)</a:t>
            </a:r>
          </a:p>
          <a:p>
            <a:pPr marL="285750" lvl="0" indent="-285750">
              <a:spcBef>
                <a:spcPts val="600"/>
              </a:spcBef>
              <a:buFont typeface="Wingdings" panose="05000000000000000000" pitchFamily="2" charset="2"/>
              <a:buChar char="Ø"/>
            </a:pPr>
            <a:endParaRPr lang="fr-FR" b="1" dirty="0"/>
          </a:p>
          <a:p>
            <a:pPr marL="342900" lvl="0" indent="-342900" algn="just">
              <a:spcBef>
                <a:spcPts val="600"/>
              </a:spcBef>
              <a:spcAft>
                <a:spcPts val="0"/>
              </a:spcAft>
              <a:buFont typeface="Wingdings" panose="05000000000000000000" pitchFamily="2" charset="2"/>
              <a:buChar char="§"/>
            </a:pPr>
            <a:endParaRPr lang="fr-FR" dirty="0"/>
          </a:p>
        </p:txBody>
      </p:sp>
      <p:sp>
        <p:nvSpPr>
          <p:cNvPr id="4" name="Rectangle 3">
            <a:extLst>
              <a:ext uri="{FF2B5EF4-FFF2-40B4-BE49-F238E27FC236}">
                <a16:creationId xmlns:a16="http://schemas.microsoft.com/office/drawing/2014/main" id="{9CB69192-1CB7-4610-B27A-E68FD28967D2}"/>
              </a:ext>
            </a:extLst>
          </p:cNvPr>
          <p:cNvSpPr/>
          <p:nvPr/>
        </p:nvSpPr>
        <p:spPr>
          <a:xfrm>
            <a:off x="1008185" y="1567429"/>
            <a:ext cx="10358616" cy="1015663"/>
          </a:xfrm>
          <a:prstGeom prst="rect">
            <a:avLst/>
          </a:prstGeom>
        </p:spPr>
        <p:txBody>
          <a:bodyPr wrap="square">
            <a:spAutoFit/>
          </a:bodyPr>
          <a:lstStyle/>
          <a:p>
            <a:pPr algn="ctr"/>
            <a:r>
              <a:rPr lang="fr-FR" sz="2000" dirty="0"/>
              <a:t>La nouvelle maquette du diplôme (contenus et modalités pédagogiques) </a:t>
            </a:r>
          </a:p>
          <a:p>
            <a:pPr algn="ctr"/>
            <a:r>
              <a:rPr lang="fr-FR" sz="2000" dirty="0"/>
              <a:t>se renouvelle</a:t>
            </a:r>
          </a:p>
          <a:p>
            <a:pPr algn="ctr"/>
            <a:r>
              <a:rPr lang="fr-FR" sz="2000" dirty="0"/>
              <a:t>afin de renforcer la mise en avant des spécificités de la stratégie de l’UTC :</a:t>
            </a:r>
          </a:p>
        </p:txBody>
      </p:sp>
      <p:sp>
        <p:nvSpPr>
          <p:cNvPr id="14" name="Titre 1">
            <a:extLst>
              <a:ext uri="{FF2B5EF4-FFF2-40B4-BE49-F238E27FC236}">
                <a16:creationId xmlns:a16="http://schemas.microsoft.com/office/drawing/2014/main" id="{08DE29FF-9A2E-454E-9E02-FCC4DDDF8367}"/>
              </a:ext>
            </a:extLst>
          </p:cNvPr>
          <p:cNvSpPr txBox="1">
            <a:spLocks/>
          </p:cNvSpPr>
          <p:nvPr/>
        </p:nvSpPr>
        <p:spPr>
          <a:xfrm>
            <a:off x="4289757" y="5423025"/>
            <a:ext cx="8229600" cy="92384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kern="1200">
                <a:solidFill>
                  <a:schemeClr val="tx2">
                    <a:lumMod val="60000"/>
                    <a:lumOff val="40000"/>
                  </a:schemeClr>
                </a:solidFill>
                <a:latin typeface="+mj-lt"/>
                <a:ea typeface="+mj-ea"/>
                <a:cs typeface="+mj-cs"/>
              </a:defRPr>
            </a:lvl1pPr>
          </a:lstStyle>
          <a:p>
            <a:endParaRPr lang="fr-FR" sz="2800" b="1" dirty="0">
              <a:solidFill>
                <a:schemeClr val="tx1"/>
              </a:solidFill>
            </a:endParaRPr>
          </a:p>
        </p:txBody>
      </p:sp>
    </p:spTree>
    <p:extLst>
      <p:ext uri="{BB962C8B-B14F-4D97-AF65-F5344CB8AC3E}">
        <p14:creationId xmlns:p14="http://schemas.microsoft.com/office/powerpoint/2010/main" val="420606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3353" y="2229239"/>
            <a:ext cx="7733325" cy="2631490"/>
          </a:xfrm>
          <a:prstGeom prst="rect">
            <a:avLst/>
          </a:prstGeom>
        </p:spPr>
        <p:txBody>
          <a:bodyPr wrap="square">
            <a:spAutoFit/>
          </a:bodyPr>
          <a:lstStyle/>
          <a:p>
            <a:pPr eaLnBrk="0" fontAlgn="base" hangingPunct="0">
              <a:spcBef>
                <a:spcPct val="0"/>
              </a:spcBef>
              <a:spcAft>
                <a:spcPct val="0"/>
              </a:spcAft>
            </a:pPr>
            <a:r>
              <a:rPr lang="fr-FR" altLang="fr-FR" sz="1100" dirty="0">
                <a:latin typeface="Arial" panose="020B0604020202020204" pitchFamily="34" charset="0"/>
                <a:ea typeface="Times New Roman" panose="02020603050405020304" pitchFamily="18" charset="0"/>
                <a:cs typeface="Arial" panose="020B0604020202020204" pitchFamily="34" charset="0"/>
              </a:rPr>
              <a:t>En 2012, l'UTC est devenue membre fondateur de la</a:t>
            </a:r>
            <a:r>
              <a:rPr lang="fr-FR" altLang="fr-FR" sz="1100" b="1" dirty="0">
                <a:latin typeface="Arial" panose="020B0604020202020204" pitchFamily="34" charset="0"/>
                <a:ea typeface="Times New Roman" panose="02020603050405020304" pitchFamily="18" charset="0"/>
                <a:cs typeface="Arial" panose="020B0604020202020204" pitchFamily="34" charset="0"/>
              </a:rPr>
              <a:t> Communauté d'universités et d'établissements (COMUE)</a:t>
            </a:r>
            <a:r>
              <a:rPr lang="fr-FR" altLang="fr-FR" sz="1100" b="1" dirty="0">
                <a:latin typeface="Arial" panose="020B0604020202020204" pitchFamily="34" charset="0"/>
                <a:ea typeface="Times New Roman" panose="02020603050405020304" pitchFamily="18" charset="0"/>
                <a:cs typeface="Arial" panose="020B0604020202020204" pitchFamily="34" charset="0"/>
                <a:hlinkClick r:id="rId2"/>
              </a:rPr>
              <a:t> Sorbonne Universités (SU)</a:t>
            </a:r>
            <a:r>
              <a:rPr lang="fr-FR" altLang="fr-FR" sz="1100" dirty="0">
                <a:latin typeface="Arial" panose="020B0604020202020204" pitchFamily="34" charset="0"/>
                <a:ea typeface="Times New Roman" panose="02020603050405020304" pitchFamily="18" charset="0"/>
                <a:cs typeface="Arial" panose="020B0604020202020204" pitchFamily="34" charset="0"/>
              </a:rPr>
              <a:t> (devenue Sorbonne Université) avec </a:t>
            </a:r>
            <a:r>
              <a:rPr lang="fr-FR" altLang="fr-FR" sz="1100" b="1" dirty="0">
                <a:latin typeface="Arial" panose="020B0604020202020204" pitchFamily="34" charset="0"/>
                <a:ea typeface="Times New Roman" panose="02020603050405020304" pitchFamily="18" charset="0"/>
                <a:cs typeface="Arial" panose="020B0604020202020204" pitchFamily="34" charset="0"/>
              </a:rPr>
              <a:t>6 autres établissements français d'enseignement supérieur :</a:t>
            </a:r>
          </a:p>
          <a:p>
            <a:pPr eaLnBrk="0" fontAlgn="base" hangingPunct="0">
              <a:spcBef>
                <a:spcPct val="0"/>
              </a:spcBef>
              <a:spcAft>
                <a:spcPct val="0"/>
              </a:spcAft>
            </a:pP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buFontTx/>
              <a:buChar char="•"/>
            </a:pP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3"/>
              </a:rPr>
              <a:t>l'université </a:t>
            </a:r>
            <a:r>
              <a:rPr lang="fr-FR" altLang="fr-FR" sz="1100" b="1" u="sng" dirty="0">
                <a:latin typeface="Arial" panose="020B0604020202020204" pitchFamily="34" charset="0"/>
                <a:ea typeface="Times New Roman" panose="02020603050405020304" pitchFamily="18" charset="0"/>
                <a:cs typeface="Arial" panose="020B0604020202020204" pitchFamily="34" charset="0"/>
                <a:hlinkClick r:id="rId3"/>
              </a:rPr>
              <a:t>Paris-Sorbonne</a:t>
            </a: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3"/>
              </a:rPr>
              <a:t> (Paris IV)</a:t>
            </a:r>
            <a:r>
              <a:rPr lang="fr-FR" altLang="fr-FR" sz="1100" u="sng"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buFontTx/>
              <a:buChar char="•"/>
            </a:pPr>
            <a:endParaRPr lang="fr-FR" altLang="fr-FR" sz="1100" u="sng"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4"/>
              </a:rPr>
              <a:t>l'université </a:t>
            </a:r>
            <a:r>
              <a:rPr lang="fr-FR" altLang="fr-FR" sz="1100" b="1" u="sng" dirty="0">
                <a:latin typeface="Arial" panose="020B0604020202020204" pitchFamily="34" charset="0"/>
                <a:ea typeface="Times New Roman" panose="02020603050405020304" pitchFamily="18" charset="0"/>
                <a:cs typeface="Arial" panose="020B0604020202020204" pitchFamily="34" charset="0"/>
                <a:hlinkClick r:id="rId4"/>
              </a:rPr>
              <a:t>Pierre et Marie Curie </a:t>
            </a: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4"/>
              </a:rPr>
              <a:t>(UPMC</a:t>
            </a:r>
            <a:r>
              <a:rPr lang="fr-FR" altLang="fr-FR" sz="1100" u="sng" dirty="0">
                <a:latin typeface="Arial" panose="020B0604020202020204" pitchFamily="34" charset="0"/>
                <a:ea typeface="Times New Roman" panose="02020603050405020304" pitchFamily="18" charset="0"/>
                <a:cs typeface="Arial" panose="020B0604020202020204" pitchFamily="34" charset="0"/>
              </a:rPr>
              <a:t>, </a:t>
            </a:r>
            <a:r>
              <a:rPr lang="fr-FR" altLang="fr-FR" sz="1100" u="sng" dirty="0">
                <a:solidFill>
                  <a:srgbClr val="0033CC"/>
                </a:solidFill>
                <a:latin typeface="Arial" panose="020B0604020202020204" pitchFamily="34" charset="0"/>
                <a:ea typeface="Times New Roman" panose="02020603050405020304" pitchFamily="18" charset="0"/>
                <a:cs typeface="Arial" panose="020B0604020202020204" pitchFamily="34" charset="0"/>
              </a:rPr>
              <a:t>ex Paris VI),</a:t>
            </a:r>
          </a:p>
          <a:p>
            <a:pPr eaLnBrk="0" fontAlgn="base" hangingPunct="0">
              <a:spcBef>
                <a:spcPct val="0"/>
              </a:spcBef>
              <a:spcAft>
                <a:spcPct val="0"/>
              </a:spcAft>
              <a:buFontTx/>
              <a:buChar char="•"/>
            </a:pPr>
            <a:endParaRPr lang="fr-FR" altLang="fr-FR" sz="1100" u="sng"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5"/>
              </a:rPr>
              <a:t>l'Institut européen d'administration des affaires (</a:t>
            </a:r>
            <a:r>
              <a:rPr lang="fr-FR" altLang="fr-FR" sz="1100" b="1" u="sng" dirty="0">
                <a:latin typeface="Arial" panose="020B0604020202020204" pitchFamily="34" charset="0"/>
                <a:ea typeface="Times New Roman" panose="02020603050405020304" pitchFamily="18" charset="0"/>
                <a:cs typeface="Arial" panose="020B0604020202020204" pitchFamily="34" charset="0"/>
                <a:hlinkClick r:id="rId5"/>
              </a:rPr>
              <a:t>INSEAD</a:t>
            </a: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5"/>
              </a:rPr>
              <a:t>)</a:t>
            </a:r>
            <a:r>
              <a:rPr lang="fr-FR" altLang="fr-FR" sz="1100" u="sng"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buFontTx/>
              <a:buChar char="•"/>
            </a:pPr>
            <a:endParaRPr lang="fr-FR" altLang="fr-FR" sz="1100" u="sng"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6"/>
              </a:rPr>
              <a:t>le Muséum national d'histoire naturelle (MNHN)</a:t>
            </a:r>
            <a:r>
              <a:rPr lang="fr-FR" altLang="fr-FR" sz="1100" u="sng"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buFontTx/>
              <a:buChar char="•"/>
            </a:pPr>
            <a:endParaRPr lang="fr-FR" altLang="fr-FR" sz="1100" u="sng"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7"/>
              </a:rPr>
              <a:t>le Pôle supérieur d'enseignement artistique Paris Boulogne-Billancourt (PSPBB)</a:t>
            </a:r>
            <a:r>
              <a:rPr lang="fr-FR" altLang="fr-FR" sz="1100" u="sng"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buFontTx/>
              <a:buChar char="•"/>
            </a:pPr>
            <a:endParaRPr lang="fr-FR" altLang="fr-FR" sz="1100" u="sng"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pPr>
            <a:r>
              <a:rPr lang="fr-FR" altLang="fr-FR" sz="1100" u="sng" dirty="0">
                <a:latin typeface="Arial" panose="020B0604020202020204" pitchFamily="34" charset="0"/>
                <a:ea typeface="Times New Roman" panose="02020603050405020304" pitchFamily="18" charset="0"/>
                <a:cs typeface="Arial" panose="020B0604020202020204" pitchFamily="34" charset="0"/>
                <a:hlinkClick r:id="rId8"/>
              </a:rPr>
              <a:t>le Centre international d'études pédagogiques (CIEP</a:t>
            </a:r>
            <a:r>
              <a:rPr lang="fr-FR" altLang="fr-FR" sz="1100" u="sng" dirty="0">
                <a:solidFill>
                  <a:srgbClr val="0033CC"/>
                </a:solidFill>
                <a:latin typeface="Arial" panose="020B0604020202020204" pitchFamily="34" charset="0"/>
                <a:ea typeface="Times New Roman" panose="02020603050405020304" pitchFamily="18" charset="0"/>
                <a:cs typeface="Arial" panose="020B0604020202020204" pitchFamily="34" charset="0"/>
                <a:hlinkClick r:id="rId8"/>
              </a:rPr>
              <a:t>)</a:t>
            </a:r>
            <a:r>
              <a:rPr lang="fr-FR" altLang="fr-FR" sz="1100" u="sng" dirty="0">
                <a:solidFill>
                  <a:srgbClr val="0033CC"/>
                </a:solidFill>
                <a:latin typeface="Arial" panose="020B0604020202020204" pitchFamily="34" charset="0"/>
                <a:ea typeface="Times New Roman" panose="02020603050405020304" pitchFamily="18" charset="0"/>
                <a:cs typeface="Arial" panose="020B0604020202020204" pitchFamily="34" charset="0"/>
              </a:rPr>
              <a:t>, devenu en 2019 </a:t>
            </a:r>
            <a:r>
              <a:rPr lang="fr-FR" altLang="fr-FR" sz="1100" b="1" u="sng" dirty="0">
                <a:solidFill>
                  <a:srgbClr val="0033CC"/>
                </a:solidFill>
                <a:latin typeface="Arial" panose="020B0604020202020204" pitchFamily="34" charset="0"/>
                <a:ea typeface="Times New Roman" panose="02020603050405020304" pitchFamily="18" charset="0"/>
                <a:cs typeface="Arial" panose="020B0604020202020204" pitchFamily="34" charset="0"/>
              </a:rPr>
              <a:t>France Education International (FEI)</a:t>
            </a:r>
            <a:endParaRPr lang="fr-FR" altLang="fr-FR" sz="1100" b="1" u="sng" dirty="0">
              <a:solidFill>
                <a:srgbClr val="0033CC"/>
              </a:solidFill>
              <a:latin typeface="Arial" panose="020B0604020202020204" pitchFamily="34" charset="0"/>
              <a:cs typeface="Arial" panose="020B0604020202020204" pitchFamily="34" charset="0"/>
            </a:endParaRPr>
          </a:p>
        </p:txBody>
      </p:sp>
      <p:pic>
        <p:nvPicPr>
          <p:cNvPr id="5" name="Picture 4" descr="https://www.utc.fr/wp-content/uploads/sites/28/2020/04/su.jpg"/>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016372" y="1226564"/>
            <a:ext cx="1329719" cy="834261"/>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1817077" y="625879"/>
            <a:ext cx="8229600" cy="600685"/>
          </a:xfrm>
        </p:spPr>
        <p:txBody>
          <a:bodyPr>
            <a:normAutofit/>
          </a:bodyPr>
          <a:lstStyle/>
          <a:p>
            <a:r>
              <a:rPr lang="fr-FR" sz="2800" dirty="0"/>
              <a:t>L’UTC fait partie de l’Alliance Sorbonne Université</a:t>
            </a:r>
          </a:p>
        </p:txBody>
      </p:sp>
      <p:sp>
        <p:nvSpPr>
          <p:cNvPr id="7" name="Rectangle 6"/>
          <p:cNvSpPr/>
          <p:nvPr/>
        </p:nvSpPr>
        <p:spPr>
          <a:xfrm>
            <a:off x="1895232" y="4989407"/>
            <a:ext cx="5505937" cy="923330"/>
          </a:xfrm>
          <a:prstGeom prst="rect">
            <a:avLst/>
          </a:prstGeom>
        </p:spPr>
        <p:txBody>
          <a:bodyPr wrap="square">
            <a:spAutoFit/>
          </a:bodyPr>
          <a:lstStyle/>
          <a:p>
            <a:pPr marL="450215"/>
            <a:r>
              <a:rPr lang="fr-FR" sz="900" dirty="0">
                <a:latin typeface="Arial" panose="020B0604020202020204" pitchFamily="34" charset="0"/>
                <a:ea typeface="Times New Roman" panose="02020603050405020304" pitchFamily="18" charset="0"/>
                <a:cs typeface="Arial" panose="020B0604020202020204" pitchFamily="34" charset="0"/>
              </a:rPr>
              <a:t>Et partenaire de </a:t>
            </a:r>
            <a:r>
              <a:rPr lang="fr-FR" sz="900" b="1" dirty="0">
                <a:latin typeface="Arial" panose="020B0604020202020204" pitchFamily="34" charset="0"/>
                <a:ea typeface="Times New Roman" panose="02020603050405020304" pitchFamily="18" charset="0"/>
                <a:cs typeface="Arial" panose="020B0604020202020204" pitchFamily="34" charset="0"/>
              </a:rPr>
              <a:t>4 organismes nationaux de recherche</a:t>
            </a:r>
            <a:r>
              <a:rPr lang="fr-FR" sz="900" dirty="0">
                <a:latin typeface="Arial" panose="020B0604020202020204" pitchFamily="34" charset="0"/>
                <a:ea typeface="Times New Roman" panose="02020603050405020304" pitchFamily="18" charset="0"/>
                <a:cs typeface="Arial" panose="020B0604020202020204" pitchFamily="34" charset="0"/>
              </a:rPr>
              <a:t> : </a:t>
            </a:r>
          </a:p>
          <a:p>
            <a:pPr>
              <a:buSzPts val="1000"/>
              <a:tabLst>
                <a:tab pos="457200" algn="l"/>
              </a:tabLst>
            </a:pPr>
            <a:endParaRPr lang="fr-FR" sz="900" u="sng" dirty="0">
              <a:latin typeface="Arial" panose="020B0604020202020204" pitchFamily="34" charset="0"/>
              <a:ea typeface="Times New Roman" panose="02020603050405020304" pitchFamily="18" charset="0"/>
              <a:cs typeface="Arial" panose="020B0604020202020204" pitchFamily="34" charset="0"/>
              <a:hlinkClick r:id="rId11"/>
            </a:endParaRPr>
          </a:p>
          <a:p>
            <a:pPr lvl="1">
              <a:buSzPts val="1000"/>
              <a:tabLst>
                <a:tab pos="457200" algn="l"/>
              </a:tabLst>
            </a:pPr>
            <a:r>
              <a:rPr lang="fr-FR" sz="900" u="sng" dirty="0">
                <a:latin typeface="Arial" panose="020B0604020202020204" pitchFamily="34" charset="0"/>
                <a:ea typeface="Times New Roman" panose="02020603050405020304" pitchFamily="18" charset="0"/>
                <a:cs typeface="Arial" panose="020B0604020202020204" pitchFamily="34" charset="0"/>
                <a:hlinkClick r:id="rId11"/>
              </a:rPr>
              <a:t>le Centre national de la recherche scientifique </a:t>
            </a: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1"/>
              </a:rPr>
              <a:t>(</a:t>
            </a:r>
            <a:r>
              <a:rPr lang="fr-FR" sz="9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1"/>
              </a:rPr>
              <a:t>CNRS</a:t>
            </a: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1"/>
              </a:rPr>
              <a:t>)</a:t>
            </a:r>
            <a:r>
              <a:rPr lang="fr-FR" sz="900" u="sng" dirty="0">
                <a:latin typeface="Arial" panose="020B0604020202020204" pitchFamily="34" charset="0"/>
                <a:ea typeface="Times New Roman" panose="02020603050405020304" pitchFamily="18" charset="0"/>
                <a:cs typeface="Arial" panose="020B0604020202020204" pitchFamily="34" charset="0"/>
              </a:rPr>
              <a:t>,</a:t>
            </a:r>
          </a:p>
          <a:p>
            <a:pPr lvl="1">
              <a:buSzPts val="1000"/>
              <a:tabLst>
                <a:tab pos="457200" algn="l"/>
              </a:tabLst>
            </a:pP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2"/>
              </a:rPr>
              <a:t>l'Institut national de la santé et de la recherche médicale (</a:t>
            </a:r>
            <a:r>
              <a:rPr lang="fr-FR" sz="9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2"/>
              </a:rPr>
              <a:t>Inserm</a:t>
            </a: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2"/>
              </a:rPr>
              <a:t>)</a:t>
            </a:r>
            <a:r>
              <a:rPr lang="fr-FR" sz="900" u="sng" dirty="0">
                <a:latin typeface="Arial" panose="020B0604020202020204" pitchFamily="34" charset="0"/>
                <a:ea typeface="Times New Roman" panose="02020603050405020304" pitchFamily="18" charset="0"/>
                <a:cs typeface="Arial" panose="020B0604020202020204" pitchFamily="34" charset="0"/>
              </a:rPr>
              <a:t>,</a:t>
            </a:r>
          </a:p>
          <a:p>
            <a:pPr lvl="1">
              <a:buSzPts val="1000"/>
              <a:tabLst>
                <a:tab pos="457200" algn="l"/>
              </a:tabLst>
            </a:pP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3"/>
              </a:rPr>
              <a:t>l'Institut de recherche pour le développement (</a:t>
            </a:r>
            <a:r>
              <a:rPr lang="fr-FR" sz="9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3"/>
              </a:rPr>
              <a:t>IRD</a:t>
            </a: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3"/>
              </a:rPr>
              <a:t>)</a:t>
            </a:r>
            <a:r>
              <a:rPr lang="fr-FR" sz="900" u="sng" dirty="0">
                <a:latin typeface="Arial" panose="020B0604020202020204" pitchFamily="34" charset="0"/>
                <a:ea typeface="Times New Roman" panose="02020603050405020304" pitchFamily="18" charset="0"/>
                <a:cs typeface="Arial" panose="020B0604020202020204" pitchFamily="34" charset="0"/>
              </a:rPr>
              <a:t>,</a:t>
            </a:r>
          </a:p>
          <a:p>
            <a:pPr lvl="1">
              <a:buSzPts val="1000"/>
              <a:tabLst>
                <a:tab pos="457200" algn="l"/>
              </a:tabLst>
            </a:pP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4"/>
              </a:rPr>
              <a:t>l'Institut national de recherche en informatique et en automatique (</a:t>
            </a:r>
            <a:r>
              <a:rPr lang="fr-FR" sz="900" b="1" u="sng"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14"/>
              </a:rPr>
              <a:t>Inria</a:t>
            </a:r>
            <a:r>
              <a:rPr lang="fr-FR" sz="9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14"/>
              </a:rPr>
              <a:t>)</a:t>
            </a:r>
            <a:r>
              <a:rPr lang="fr-FR" sz="900" u="sng" dirty="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85193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www.utc.fr/wp-content/uploads/sites/28/2020/04/u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46726" y="1187601"/>
            <a:ext cx="2347586" cy="1467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655014" y="5117080"/>
            <a:ext cx="6032764" cy="46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algn="r" eaLnBrk="0" fontAlgn="base" hangingPunct="0">
              <a:spcBef>
                <a:spcPct val="0"/>
              </a:spcBef>
              <a:spcAft>
                <a:spcPct val="0"/>
              </a:spcAft>
            </a:pPr>
            <a:endParaRPr lang="fr-FR" altLang="fr-FR" sz="1000" dirty="0">
              <a:latin typeface="Arial Narrow" panose="020B0606020202030204" pitchFamily="34" charset="0"/>
              <a:ea typeface="Times New Roman" panose="02020603050405020304" pitchFamily="18" charset="0"/>
            </a:endParaRPr>
          </a:p>
        </p:txBody>
      </p:sp>
      <p:sp>
        <p:nvSpPr>
          <p:cNvPr id="6" name="Rectangle 5"/>
          <p:cNvSpPr/>
          <p:nvPr/>
        </p:nvSpPr>
        <p:spPr>
          <a:xfrm>
            <a:off x="2261966" y="2863257"/>
            <a:ext cx="8124092" cy="3739485"/>
          </a:xfrm>
          <a:prstGeom prst="rect">
            <a:avLst/>
          </a:prstGeom>
        </p:spPr>
        <p:txBody>
          <a:bodyPr wrap="square">
            <a:spAutoFit/>
          </a:bodyPr>
          <a:lstStyle/>
          <a:p>
            <a:pPr algn="just" eaLnBrk="0" fontAlgn="base" hangingPunct="0">
              <a:spcBef>
                <a:spcPct val="0"/>
              </a:spcBef>
              <a:spcAft>
                <a:spcPct val="0"/>
              </a:spcAft>
            </a:pPr>
            <a:r>
              <a:rPr lang="fr-FR" altLang="fr-FR" sz="1100" dirty="0">
                <a:latin typeface="Arial" panose="020B0604020202020204" pitchFamily="34" charset="0"/>
                <a:ea typeface="Times New Roman" panose="02020603050405020304" pitchFamily="18" charset="0"/>
                <a:cs typeface="Arial" panose="020B0604020202020204" pitchFamily="34" charset="0"/>
              </a:rPr>
              <a:t>Les 4 universités de technologie ont pour mission essentielle la formation, la recherche et le transfert de technologie</a:t>
            </a:r>
            <a:r>
              <a:rPr lang="fr-FR" altLang="fr-FR" sz="1100" b="1" dirty="0">
                <a:latin typeface="Arial" panose="020B0604020202020204" pitchFamily="34" charset="0"/>
                <a:ea typeface="Times New Roman" panose="02020603050405020304" pitchFamily="18" charset="0"/>
                <a:cs typeface="Arial" panose="020B0604020202020204" pitchFamily="34" charset="0"/>
              </a:rPr>
              <a:t>. </a:t>
            </a:r>
            <a:r>
              <a:rPr lang="fr-FR" altLang="fr-FR" sz="1100" dirty="0">
                <a:latin typeface="Arial" panose="020B0604020202020204" pitchFamily="34" charset="0"/>
                <a:ea typeface="Times New Roman" panose="02020603050405020304" pitchFamily="18" charset="0"/>
                <a:cs typeface="Arial" panose="020B0604020202020204" pitchFamily="34" charset="0"/>
              </a:rPr>
              <a:t>L’UTC fut à l’origine une université expérimentale de technologie, visant à revaloriser le rôle de la technologie dans les métiers de l’ingénierie, afin de créer un nouveau type d’ingénieur : l’ingénieur technologue, capable d’accéder à des fonctions de dirigeant.</a:t>
            </a:r>
          </a:p>
          <a:p>
            <a:pPr algn="just" eaLnBrk="0" fontAlgn="base" hangingPunct="0">
              <a:spcBef>
                <a:spcPct val="0"/>
              </a:spcBef>
              <a:spcAft>
                <a:spcPct val="0"/>
              </a:spcAft>
            </a:pPr>
            <a:endParaRPr lang="fr-FR" altLang="fr-FR" sz="11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spcBef>
                <a:spcPct val="0"/>
              </a:spcBef>
              <a:spcAft>
                <a:spcPct val="0"/>
              </a:spcAft>
            </a:pPr>
            <a:r>
              <a:rPr lang="fr-FR" sz="1200" b="1" dirty="0"/>
              <a:t>Aujourd’hui </a:t>
            </a:r>
            <a:r>
              <a:rPr lang="fr-FR" sz="1200" b="1" dirty="0">
                <a:solidFill>
                  <a:srgbClr val="0070C0"/>
                </a:solidFill>
              </a:rPr>
              <a:t>à la fois université et école d'ingénieurs, </a:t>
            </a:r>
            <a:r>
              <a:rPr lang="fr-FR" sz="1200" b="1" dirty="0"/>
              <a:t>l'UTC est construite sur une </a:t>
            </a:r>
            <a:r>
              <a:rPr lang="fr-FR" sz="1200" b="1" dirty="0">
                <a:solidFill>
                  <a:srgbClr val="0070C0"/>
                </a:solidFill>
              </a:rPr>
              <a:t>pédagogie de l'autonomie et une recherche technologique interdisciplinaire </a:t>
            </a:r>
            <a:r>
              <a:rPr lang="fr-FR" sz="1200" b="1" dirty="0"/>
              <a:t>orientée vers </a:t>
            </a:r>
            <a:r>
              <a:rPr lang="fr-FR" sz="1200" b="1" dirty="0">
                <a:solidFill>
                  <a:srgbClr val="0070C0"/>
                </a:solidFill>
              </a:rPr>
              <a:t>l'innovation.</a:t>
            </a:r>
          </a:p>
          <a:p>
            <a:pPr algn="just" eaLnBrk="0" fontAlgn="base" hangingPunct="0">
              <a:spcBef>
                <a:spcPct val="0"/>
              </a:spcBef>
              <a:spcAft>
                <a:spcPct val="0"/>
              </a:spcAft>
            </a:pPr>
            <a:endParaRPr lang="fr-FR" sz="1200" b="1" dirty="0">
              <a:solidFill>
                <a:srgbClr val="0070C0"/>
              </a:solidFill>
            </a:endParaRPr>
          </a:p>
          <a:p>
            <a:pPr algn="just" eaLnBrk="0" fontAlgn="base" hangingPunct="0">
              <a:spcBef>
                <a:spcPct val="0"/>
              </a:spcBef>
              <a:spcAft>
                <a:spcPct val="0"/>
              </a:spcAft>
            </a:pPr>
            <a:r>
              <a:rPr lang="fr-FR" sz="1200" b="1" dirty="0"/>
              <a:t>L'UTC forme des </a:t>
            </a:r>
            <a:r>
              <a:rPr lang="fr-FR" sz="1200" b="1" dirty="0">
                <a:solidFill>
                  <a:srgbClr val="0070C0"/>
                </a:solidFill>
              </a:rPr>
              <a:t>ingénieurs, masters et docteurs </a:t>
            </a:r>
            <a:r>
              <a:rPr lang="fr-FR" sz="1200" b="1" dirty="0"/>
              <a:t>aptes à </a:t>
            </a:r>
            <a:r>
              <a:rPr lang="fr-FR" sz="1200" b="1" dirty="0">
                <a:solidFill>
                  <a:srgbClr val="0070C0"/>
                </a:solidFill>
              </a:rPr>
              <a:t>appréhender les interactions de la technologie avec l'homme et la société.</a:t>
            </a:r>
          </a:p>
          <a:p>
            <a:pPr algn="just" eaLnBrk="0" fontAlgn="base" hangingPunct="0">
              <a:spcBef>
                <a:spcPct val="0"/>
              </a:spcBef>
              <a:spcAft>
                <a:spcPct val="0"/>
              </a:spcAft>
            </a:pPr>
            <a:endParaRPr lang="fr-FR" altLang="fr-FR" sz="11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spcBef>
                <a:spcPct val="0"/>
              </a:spcBef>
              <a:spcAft>
                <a:spcPct val="0"/>
              </a:spcAft>
            </a:pPr>
            <a:r>
              <a:rPr lang="fr-FR" altLang="fr-FR" sz="1100" dirty="0">
                <a:latin typeface="Arial" panose="020B0604020202020204" pitchFamily="34" charset="0"/>
                <a:ea typeface="Times New Roman" panose="02020603050405020304" pitchFamily="18" charset="0"/>
                <a:cs typeface="Arial" panose="020B0604020202020204" pitchFamily="34" charset="0"/>
              </a:rPr>
              <a:t>Dans notre modèle de formation </a:t>
            </a:r>
            <a:r>
              <a:rPr lang="fr-FR" altLang="fr-FR" sz="1100" b="1" dirty="0">
                <a:latin typeface="Arial" panose="020B0604020202020204" pitchFamily="34" charset="0"/>
                <a:ea typeface="Times New Roman" panose="02020603050405020304" pitchFamily="18" charset="0"/>
                <a:cs typeface="Arial" panose="020B0604020202020204" pitchFamily="34" charset="0"/>
              </a:rPr>
              <a:t>les sciences de l'ingénieur, les sciences humaines et sociales, les sciences économiques et politiques</a:t>
            </a:r>
            <a:r>
              <a:rPr lang="fr-FR" altLang="fr-FR" sz="1100" dirty="0">
                <a:latin typeface="Arial" panose="020B0604020202020204" pitchFamily="34" charset="0"/>
                <a:ea typeface="Times New Roman" panose="02020603050405020304" pitchFamily="18" charset="0"/>
                <a:cs typeface="Arial" panose="020B0604020202020204" pitchFamily="34" charset="0"/>
              </a:rPr>
              <a:t> sont intégrées harmonieusement au service de l'éducation de </a:t>
            </a:r>
            <a:r>
              <a:rPr lang="fr-FR" altLang="fr-FR" sz="1100" b="1" dirty="0">
                <a:solidFill>
                  <a:srgbClr val="0033CC"/>
                </a:solidFill>
                <a:latin typeface="Arial" panose="020B0604020202020204" pitchFamily="34" charset="0"/>
                <a:ea typeface="Times New Roman" panose="02020603050405020304" pitchFamily="18" charset="0"/>
                <a:cs typeface="Arial" panose="020B0604020202020204" pitchFamily="34" charset="0"/>
              </a:rPr>
              <a:t>l'ingénieur, du scientifique, du manager du futur, innovant, humaniste</a:t>
            </a:r>
            <a:r>
              <a:rPr lang="fr-FR" altLang="fr-FR" sz="1100"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fr-FR" altLang="fr-FR" sz="1100" dirty="0">
                <a:latin typeface="Arial" panose="020B0604020202020204" pitchFamily="34" charset="0"/>
                <a:ea typeface="Times New Roman" panose="02020603050405020304" pitchFamily="18" charset="0"/>
                <a:cs typeface="Arial" panose="020B0604020202020204" pitchFamily="34" charset="0"/>
              </a:rPr>
              <a:t>apte à </a:t>
            </a:r>
            <a:r>
              <a:rPr lang="fr-FR" altLang="fr-FR" sz="1100" b="1" dirty="0">
                <a:latin typeface="Arial" panose="020B0604020202020204" pitchFamily="34" charset="0"/>
                <a:ea typeface="Times New Roman" panose="02020603050405020304" pitchFamily="18" charset="0"/>
                <a:cs typeface="Arial" panose="020B0604020202020204" pitchFamily="34" charset="0"/>
              </a:rPr>
              <a:t>maîtriser les </a:t>
            </a:r>
            <a:r>
              <a:rPr lang="fr-FR" altLang="fr-FR" sz="1100" b="1" dirty="0">
                <a:solidFill>
                  <a:srgbClr val="0033CC"/>
                </a:solidFill>
                <a:latin typeface="Arial" panose="020B0604020202020204" pitchFamily="34" charset="0"/>
                <a:ea typeface="Times New Roman" panose="02020603050405020304" pitchFamily="18" charset="0"/>
                <a:cs typeface="Arial" panose="020B0604020202020204" pitchFamily="34" charset="0"/>
              </a:rPr>
              <a:t>enjeux de la complexité </a:t>
            </a:r>
            <a:r>
              <a:rPr lang="fr-FR" altLang="fr-FR" sz="1100" dirty="0">
                <a:latin typeface="Arial" panose="020B0604020202020204" pitchFamily="34" charset="0"/>
                <a:ea typeface="Times New Roman" panose="02020603050405020304" pitchFamily="18" charset="0"/>
                <a:cs typeface="Arial" panose="020B0604020202020204" pitchFamily="34" charset="0"/>
              </a:rPr>
              <a:t>dans une </a:t>
            </a:r>
            <a:r>
              <a:rPr lang="fr-FR" altLang="fr-FR" sz="1100" b="1" dirty="0">
                <a:solidFill>
                  <a:srgbClr val="0033CC"/>
                </a:solidFill>
                <a:latin typeface="Arial" panose="020B0604020202020204" pitchFamily="34" charset="0"/>
                <a:ea typeface="Times New Roman" panose="02020603050405020304" pitchFamily="18" charset="0"/>
                <a:cs typeface="Arial" panose="020B0604020202020204" pitchFamily="34" charset="0"/>
              </a:rPr>
              <a:t>société de l'information </a:t>
            </a:r>
            <a:r>
              <a:rPr lang="fr-FR" altLang="fr-FR" sz="1100" dirty="0">
                <a:latin typeface="Arial" panose="020B0604020202020204" pitchFamily="34" charset="0"/>
                <a:ea typeface="Times New Roman" panose="02020603050405020304" pitchFamily="18" charset="0"/>
                <a:cs typeface="Arial" panose="020B0604020202020204" pitchFamily="34" charset="0"/>
              </a:rPr>
              <a:t>et de la communication. </a:t>
            </a:r>
          </a:p>
          <a:p>
            <a:pPr algn="just" eaLnBrk="0" fontAlgn="base" hangingPunct="0">
              <a:spcBef>
                <a:spcPct val="0"/>
              </a:spcBef>
              <a:spcAft>
                <a:spcPct val="0"/>
              </a:spcAft>
            </a:pPr>
            <a:r>
              <a:rPr lang="fr-FR" altLang="fr-FR" sz="1100" dirty="0">
                <a:latin typeface="Arial" panose="020B0604020202020204" pitchFamily="34" charset="0"/>
                <a:ea typeface="Times New Roman" panose="02020603050405020304" pitchFamily="18" charset="0"/>
                <a:cs typeface="Arial" panose="020B0604020202020204" pitchFamily="34" charset="0"/>
              </a:rPr>
              <a:t>Au-delà du « comprendre pour comprendre »,</a:t>
            </a:r>
            <a:r>
              <a:rPr lang="fr-FR" altLang="fr-FR" sz="1100" b="1" dirty="0">
                <a:latin typeface="Arial" panose="020B0604020202020204" pitchFamily="34" charset="0"/>
                <a:ea typeface="Times New Roman" panose="02020603050405020304" pitchFamily="18" charset="0"/>
                <a:cs typeface="Arial" panose="020B0604020202020204" pitchFamily="34" charset="0"/>
              </a:rPr>
              <a:t> les disciplines de l'ingénierie </a:t>
            </a:r>
            <a:r>
              <a:rPr lang="fr-FR" altLang="fr-FR" sz="1100" dirty="0">
                <a:latin typeface="Arial" panose="020B0604020202020204" pitchFamily="34" charset="0"/>
                <a:ea typeface="Times New Roman" panose="02020603050405020304" pitchFamily="18" charset="0"/>
                <a:cs typeface="Arial" panose="020B0604020202020204" pitchFamily="34" charset="0"/>
              </a:rPr>
              <a:t>revendiquent une volonté de </a:t>
            </a:r>
            <a:r>
              <a:rPr lang="fr-FR" altLang="fr-FR" sz="1100" b="1" dirty="0">
                <a:latin typeface="Arial" panose="020B0604020202020204" pitchFamily="34" charset="0"/>
                <a:ea typeface="Times New Roman" panose="02020603050405020304" pitchFamily="18" charset="0"/>
                <a:cs typeface="Arial" panose="020B0604020202020204" pitchFamily="34" charset="0"/>
              </a:rPr>
              <a:t>« comprendre pour faire </a:t>
            </a:r>
            <a:r>
              <a:rPr lang="fr-FR" altLang="fr-FR" sz="1100" dirty="0">
                <a:latin typeface="Arial" panose="020B0604020202020204" pitchFamily="34" charset="0"/>
                <a:ea typeface="Times New Roman" panose="02020603050405020304" pitchFamily="18" charset="0"/>
                <a:cs typeface="Arial" panose="020B0604020202020204" pitchFamily="34" charset="0"/>
              </a:rPr>
              <a:t>» : par un </a:t>
            </a:r>
            <a:r>
              <a:rPr lang="fr-FR" altLang="fr-FR" sz="1100" b="1" dirty="0">
                <a:latin typeface="Arial" panose="020B0604020202020204" pitchFamily="34" charset="0"/>
                <a:ea typeface="Times New Roman" panose="02020603050405020304" pitchFamily="18" charset="0"/>
                <a:cs typeface="Arial" panose="020B0604020202020204" pitchFamily="34" charset="0"/>
              </a:rPr>
              <a:t>aller-retour permanent </a:t>
            </a:r>
            <a:r>
              <a:rPr lang="fr-FR" altLang="fr-FR" sz="1100" dirty="0">
                <a:latin typeface="Arial" panose="020B0604020202020204" pitchFamily="34" charset="0"/>
                <a:ea typeface="Times New Roman" panose="02020603050405020304" pitchFamily="18" charset="0"/>
                <a:cs typeface="Arial" panose="020B0604020202020204" pitchFamily="34" charset="0"/>
              </a:rPr>
              <a:t>entre le domaine du </a:t>
            </a:r>
            <a:r>
              <a:rPr lang="fr-FR" altLang="fr-FR" sz="1100" b="1" dirty="0">
                <a:latin typeface="Arial" panose="020B0604020202020204" pitchFamily="34" charset="0"/>
                <a:ea typeface="Times New Roman" panose="02020603050405020304" pitchFamily="18" charset="0"/>
                <a:cs typeface="Arial" panose="020B0604020202020204" pitchFamily="34" charset="0"/>
              </a:rPr>
              <a:t>savoir </a:t>
            </a:r>
            <a:r>
              <a:rPr lang="fr-FR" altLang="fr-FR" sz="1100" dirty="0">
                <a:latin typeface="Arial" panose="020B0604020202020204" pitchFamily="34" charset="0"/>
                <a:ea typeface="Times New Roman" panose="02020603050405020304" pitchFamily="18" charset="0"/>
                <a:cs typeface="Arial" panose="020B0604020202020204" pitchFamily="34" charset="0"/>
              </a:rPr>
              <a:t>et celui du </a:t>
            </a:r>
            <a:r>
              <a:rPr lang="fr-FR" altLang="fr-FR" sz="1100" b="1" dirty="0">
                <a:latin typeface="Arial" panose="020B0604020202020204" pitchFamily="34" charset="0"/>
                <a:ea typeface="Times New Roman" panose="02020603050405020304" pitchFamily="18" charset="0"/>
                <a:cs typeface="Arial" panose="020B0604020202020204" pitchFamily="34" charset="0"/>
              </a:rPr>
              <a:t>faire,</a:t>
            </a:r>
            <a:r>
              <a:rPr lang="fr-FR" altLang="fr-FR" sz="1100" dirty="0">
                <a:latin typeface="Arial" panose="020B0604020202020204" pitchFamily="34" charset="0"/>
                <a:ea typeface="Times New Roman" panose="02020603050405020304" pitchFamily="18" charset="0"/>
                <a:cs typeface="Arial" panose="020B0604020202020204" pitchFamily="34" charset="0"/>
              </a:rPr>
              <a:t> les problèmes issus des questions pratiques d'ingénierie génèrent des questions scientifiques de fond. C'est dans cet que se situe une des originalités majeures des disciplines de l'ingénierie et que se crée la technologie par le ressourcement.</a:t>
            </a:r>
          </a:p>
          <a:p>
            <a:pPr algn="just" eaLnBrk="0" fontAlgn="base" hangingPunct="0">
              <a:spcBef>
                <a:spcPct val="0"/>
              </a:spcBef>
              <a:spcAft>
                <a:spcPct val="0"/>
              </a:spcAft>
            </a:pPr>
            <a:endParaRPr lang="fr-FR" sz="1100" dirty="0">
              <a:latin typeface="Arial" panose="020B0604020202020204" pitchFamily="34" charset="0"/>
              <a:cs typeface="Arial" panose="020B0604020202020204" pitchFamily="34" charset="0"/>
            </a:endParaRPr>
          </a:p>
          <a:p>
            <a:pPr algn="just" eaLnBrk="0" fontAlgn="base" hangingPunct="0">
              <a:spcBef>
                <a:spcPct val="0"/>
              </a:spcBef>
              <a:spcAft>
                <a:spcPct val="0"/>
              </a:spcAft>
            </a:pPr>
            <a:r>
              <a:rPr lang="fr-FR" sz="1200"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                       </a:t>
            </a:r>
            <a:r>
              <a:rPr lang="fr-FR" sz="1100" i="1" dirty="0">
                <a:latin typeface="Arial" panose="020B0604020202020204" pitchFamily="34" charset="0"/>
                <a:cs typeface="Arial" panose="020B0604020202020204" pitchFamily="34" charset="0"/>
              </a:rPr>
              <a:t>« La théorie sans la pratique est inutile, la pratique sans la théorie est aveugle. »  </a:t>
            </a:r>
            <a:r>
              <a:rPr lang="fr-FR" sz="1100" dirty="0">
                <a:latin typeface="Arial" panose="020B0604020202020204" pitchFamily="34" charset="0"/>
                <a:cs typeface="Arial" panose="020B0604020202020204" pitchFamily="34" charset="0"/>
              </a:rPr>
              <a:t>Emmanuel KANT</a:t>
            </a:r>
          </a:p>
          <a:p>
            <a:pPr algn="just" eaLnBrk="0" fontAlgn="base" hangingPunct="0">
              <a:spcBef>
                <a:spcPct val="0"/>
              </a:spcBef>
              <a:spcAft>
                <a:spcPct val="0"/>
              </a:spcAft>
            </a:pPr>
            <a:endParaRPr lang="fr-FR" sz="1100"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69366" y="1375599"/>
            <a:ext cx="2004061" cy="126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eaLnBrk="0" fontAlgn="base" hangingPunct="0">
              <a:spcBef>
                <a:spcPct val="0"/>
              </a:spcBef>
              <a:spcAft>
                <a:spcPct val="0"/>
              </a:spcAft>
            </a:pPr>
            <a:r>
              <a:rPr lang="fr-FR" altLang="fr-FR" sz="1000" dirty="0">
                <a:latin typeface="Arial" panose="020B0604020202020204" pitchFamily="34" charset="0"/>
                <a:cs typeface="Arial" panose="020B0604020202020204" pitchFamily="34" charset="0"/>
              </a:rPr>
              <a:t>Un modèle historique commun :</a:t>
            </a:r>
            <a:br>
              <a:rPr lang="fr-FR" altLang="fr-FR" sz="1000" dirty="0">
                <a:latin typeface="Arial" panose="020B0604020202020204" pitchFamily="34" charset="0"/>
                <a:cs typeface="Arial" panose="020B0604020202020204" pitchFamily="34" charset="0"/>
              </a:rPr>
            </a:br>
            <a:endParaRPr lang="fr-FR" altLang="fr-FR" sz="10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altLang="fr-FR" sz="1200" b="1" dirty="0">
                <a:latin typeface="Arial" panose="020B0604020202020204" pitchFamily="34" charset="0"/>
                <a:ea typeface="Times New Roman" panose="02020603050405020304" pitchFamily="18" charset="0"/>
                <a:cs typeface="Arial" panose="020B0604020202020204" pitchFamily="34" charset="0"/>
              </a:rPr>
              <a:t>UTC créée en 1972</a:t>
            </a:r>
          </a:p>
          <a:p>
            <a:pPr eaLnBrk="0" fontAlgn="base" hangingPunct="0">
              <a:spcBef>
                <a:spcPct val="0"/>
              </a:spcBef>
              <a:spcAft>
                <a:spcPct val="0"/>
              </a:spcAft>
            </a:pPr>
            <a:r>
              <a:rPr lang="fr-FR" altLang="fr-FR" sz="1000" dirty="0">
                <a:latin typeface="Arial" panose="020B0604020202020204" pitchFamily="34" charset="0"/>
                <a:ea typeface="Times New Roman" panose="02020603050405020304" pitchFamily="18" charset="0"/>
                <a:cs typeface="Arial" panose="020B0604020202020204" pitchFamily="34" charset="0"/>
              </a:rPr>
              <a:t>UTBM en 1985</a:t>
            </a:r>
          </a:p>
          <a:p>
            <a:pPr eaLnBrk="0" fontAlgn="base" hangingPunct="0">
              <a:spcBef>
                <a:spcPct val="0"/>
              </a:spcBef>
              <a:spcAft>
                <a:spcPct val="0"/>
              </a:spcAft>
            </a:pPr>
            <a:r>
              <a:rPr lang="fr-FR" altLang="fr-FR" sz="1000" dirty="0">
                <a:latin typeface="Arial" panose="020B0604020202020204" pitchFamily="34" charset="0"/>
                <a:ea typeface="Times New Roman" panose="02020603050405020304" pitchFamily="18" charset="0"/>
                <a:cs typeface="Arial" panose="020B0604020202020204" pitchFamily="34" charset="0"/>
              </a:rPr>
              <a:t>UTT en 1994</a:t>
            </a:r>
          </a:p>
          <a:p>
            <a:pPr lvl="1" eaLnBrk="0" fontAlgn="base" hangingPunct="0">
              <a:spcBef>
                <a:spcPct val="0"/>
              </a:spcBef>
              <a:spcAft>
                <a:spcPct val="0"/>
              </a:spcAft>
            </a:pPr>
            <a:endParaRPr lang="fr-FR" altLang="fr-FR" sz="1000" dirty="0">
              <a:latin typeface="Arial Narrow" panose="020B0606020202030204" pitchFamily="34" charset="0"/>
              <a:ea typeface="Times New Roman" panose="02020603050405020304" pitchFamily="18" charset="0"/>
            </a:endParaRPr>
          </a:p>
          <a:p>
            <a:pPr lvl="1" eaLnBrk="0" fontAlgn="base" hangingPunct="0">
              <a:spcBef>
                <a:spcPct val="0"/>
              </a:spcBef>
              <a:spcAft>
                <a:spcPct val="0"/>
              </a:spcAft>
            </a:pPr>
            <a:endParaRPr lang="fr-FR" altLang="fr-FR"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itre 1"/>
          <p:cNvSpPr>
            <a:spLocks noGrp="1"/>
          </p:cNvSpPr>
          <p:nvPr>
            <p:ph type="title"/>
          </p:nvPr>
        </p:nvSpPr>
        <p:spPr>
          <a:xfrm>
            <a:off x="1817077" y="542059"/>
            <a:ext cx="8229600" cy="600685"/>
          </a:xfrm>
        </p:spPr>
        <p:txBody>
          <a:bodyPr>
            <a:normAutofit/>
          </a:bodyPr>
          <a:lstStyle/>
          <a:p>
            <a:r>
              <a:rPr lang="fr-FR" sz="2800" dirty="0"/>
              <a:t>L’ADN particulier des « Universités de Technologie »</a:t>
            </a:r>
          </a:p>
        </p:txBody>
      </p:sp>
      <p:sp>
        <p:nvSpPr>
          <p:cNvPr id="9" name="Rectangle 8"/>
          <p:cNvSpPr>
            <a:spLocks noChangeArrowheads="1"/>
          </p:cNvSpPr>
          <p:nvPr/>
        </p:nvSpPr>
        <p:spPr bwMode="auto">
          <a:xfrm>
            <a:off x="6816121" y="1384630"/>
            <a:ext cx="3429001" cy="46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lvl="1" eaLnBrk="0" fontAlgn="base" hangingPunct="0">
              <a:spcBef>
                <a:spcPct val="0"/>
              </a:spcBef>
              <a:spcAft>
                <a:spcPct val="0"/>
              </a:spcAft>
            </a:pPr>
            <a:r>
              <a:rPr lang="fr-FR" altLang="fr-FR" sz="1000" dirty="0">
                <a:latin typeface="Arial" panose="020B0604020202020204" pitchFamily="34" charset="0"/>
                <a:cs typeface="Arial" panose="020B0604020202020204" pitchFamily="34" charset="0"/>
              </a:rPr>
              <a:t>En 2013, leur réunion en « réseau des UT »</a:t>
            </a:r>
          </a:p>
          <a:p>
            <a:pPr lvl="1" eaLnBrk="0" fontAlgn="base" hangingPunct="0">
              <a:spcBef>
                <a:spcPct val="0"/>
              </a:spcBef>
              <a:spcAft>
                <a:spcPct val="0"/>
              </a:spcAft>
            </a:pPr>
            <a:r>
              <a:rPr lang="fr-FR" altLang="fr-FR" sz="1000" dirty="0">
                <a:latin typeface="Arial Narrow" panose="020B0606020202030204" pitchFamily="34" charset="0"/>
                <a:ea typeface="Times New Roman" panose="02020603050405020304" pitchFamily="18" charset="0"/>
              </a:rPr>
              <a:t>a donné naissance à un</a:t>
            </a:r>
            <a:r>
              <a:rPr lang="fr-FR" altLang="fr-FR" sz="1000" b="1" dirty="0">
                <a:latin typeface="Arial Narrow" panose="020B0606020202030204" pitchFamily="34" charset="0"/>
                <a:ea typeface="Times New Roman" panose="02020603050405020304" pitchFamily="18" charset="0"/>
              </a:rPr>
              <a:t> campus commun à </a:t>
            </a:r>
            <a:r>
              <a:rPr lang="fr-FR" altLang="fr-FR" sz="1000" b="1" dirty="0">
                <a:solidFill>
                  <a:srgbClr val="FF0000"/>
                </a:solidFill>
                <a:latin typeface="Arial Narrow" panose="020B0606020202030204" pitchFamily="34" charset="0"/>
                <a:ea typeface="Times New Roman" panose="02020603050405020304" pitchFamily="18" charset="0"/>
              </a:rPr>
              <a:t>Shanghai</a:t>
            </a:r>
            <a:r>
              <a:rPr lang="fr-FR" altLang="fr-FR" sz="1000" dirty="0">
                <a:solidFill>
                  <a:srgbClr val="FF0000"/>
                </a:solidFill>
                <a:latin typeface="Arial Narrow" panose="020B0606020202030204" pitchFamily="34" charset="0"/>
                <a:ea typeface="Times New Roman" panose="02020603050405020304" pitchFamily="18" charset="0"/>
              </a:rPr>
              <a:t> :</a:t>
            </a:r>
            <a:endParaRPr lang="fr-FR" altLang="fr-FR"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262" y="1893026"/>
            <a:ext cx="1841074" cy="818255"/>
          </a:xfrm>
          <a:prstGeom prst="rect">
            <a:avLst/>
          </a:prstGeom>
        </p:spPr>
      </p:pic>
    </p:spTree>
    <p:extLst>
      <p:ext uri="{BB962C8B-B14F-4D97-AF65-F5344CB8AC3E}">
        <p14:creationId xmlns:p14="http://schemas.microsoft.com/office/powerpoint/2010/main" val="265924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7077" y="625879"/>
            <a:ext cx="8229600" cy="600685"/>
          </a:xfrm>
        </p:spPr>
        <p:txBody>
          <a:bodyPr>
            <a:normAutofit/>
          </a:bodyPr>
          <a:lstStyle/>
          <a:p>
            <a:r>
              <a:rPr lang="fr-FR" sz="2800" dirty="0"/>
              <a:t>L’UTC en chiffres et dans les classements 2021</a:t>
            </a:r>
          </a:p>
        </p:txBody>
      </p:sp>
      <p:pic>
        <p:nvPicPr>
          <p:cNvPr id="1027" name="image-57-3931" descr="https://www.utc.fr/wp-content/uploads/sites/28/2020/04/the.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460504" y="3666353"/>
            <a:ext cx="1681476" cy="11209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utc.fr/wp-content/uploads/sites/28/2020/03/figaroetu.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047719" y="3872772"/>
            <a:ext cx="1062219" cy="70814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https://www.utc.fr/wp-content/uploads/sites/28/2020/04/letudiant.jp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975164" y="3686329"/>
            <a:ext cx="1565367" cy="10435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4493846" y="1539995"/>
            <a:ext cx="5232182"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fr-FR" altLang="fr-FR" sz="1100" b="1" dirty="0">
                <a:latin typeface="Arial" panose="020B0604020202020204" pitchFamily="34" charset="0"/>
                <a:cs typeface="Arial" panose="020B0604020202020204" pitchFamily="34" charset="0"/>
              </a:rPr>
              <a:t>21 000 </a:t>
            </a:r>
            <a:r>
              <a:rPr lang="fr-FR" altLang="fr-FR" sz="1100" b="1" dirty="0">
                <a:latin typeface="Arial" panose="020B0604020202020204" pitchFamily="34" charset="0"/>
                <a:ea typeface="Times New Roman" panose="02020603050405020304" pitchFamily="18" charset="0"/>
                <a:cs typeface="Arial" panose="020B0604020202020204" pitchFamily="34" charset="0"/>
              </a:rPr>
              <a:t>diplômés </a:t>
            </a:r>
            <a:r>
              <a:rPr lang="fr-FR" altLang="fr-FR" sz="1100" dirty="0">
                <a:latin typeface="Arial" panose="020B0604020202020204" pitchFamily="34" charset="0"/>
                <a:ea typeface="Times New Roman" panose="02020603050405020304" pitchFamily="18" charset="0"/>
                <a:cs typeface="Arial" panose="020B0604020202020204" pitchFamily="34" charset="0"/>
              </a:rPr>
              <a:t>dans le monde</a:t>
            </a: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altLang="fr-FR" sz="1100" dirty="0">
                <a:latin typeface="Arial" panose="020B0604020202020204" pitchFamily="34" charset="0"/>
                <a:cs typeface="Arial" panose="020B0604020202020204" pitchFamily="34" charset="0"/>
              </a:rPr>
              <a:t>4 400 étudiants (</a:t>
            </a:r>
            <a:r>
              <a:rPr lang="fr-FR" altLang="fr-FR" sz="1100" dirty="0">
                <a:latin typeface="Arial" panose="020B0604020202020204" pitchFamily="34" charset="0"/>
                <a:ea typeface="Times New Roman" panose="02020603050405020304" pitchFamily="18" charset="0"/>
                <a:cs typeface="Arial" panose="020B0604020202020204" pitchFamily="34" charset="0"/>
              </a:rPr>
              <a:t>ingénieurs, masters, doctorants)</a:t>
            </a:r>
          </a:p>
          <a:p>
            <a:pPr eaLnBrk="0" fontAlgn="base" hangingPunct="0">
              <a:spcBef>
                <a:spcPct val="0"/>
              </a:spcBef>
              <a:spcAft>
                <a:spcPct val="0"/>
              </a:spcAft>
            </a:pPr>
            <a:r>
              <a:rPr lang="fr-FR" altLang="fr-FR" sz="1100" dirty="0">
                <a:latin typeface="Arial" panose="020B0604020202020204" pitchFamily="34" charset="0"/>
                <a:ea typeface="Times New Roman" panose="02020603050405020304" pitchFamily="18" charset="0"/>
                <a:cs typeface="Arial" panose="020B0604020202020204" pitchFamily="34" charset="0"/>
              </a:rPr>
              <a:t>450 enseignants</a:t>
            </a: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altLang="fr-FR" sz="1100" dirty="0">
                <a:latin typeface="Arial" panose="020B0604020202020204" pitchFamily="34" charset="0"/>
                <a:cs typeface="Arial" panose="020B0604020202020204" pitchFamily="34" charset="0"/>
              </a:rPr>
              <a:t>Insertion professionnelle : 67 % des diplômés embauchés avant la sortie</a:t>
            </a:r>
          </a:p>
          <a:p>
            <a:pPr eaLnBrk="0" fontAlgn="base" hangingPunct="0">
              <a:spcBef>
                <a:spcPct val="0"/>
              </a:spcBef>
              <a:spcAft>
                <a:spcPct val="0"/>
              </a:spcAft>
            </a:pP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altLang="fr-FR" sz="1100" dirty="0">
                <a:latin typeface="Arial" panose="020B0604020202020204" pitchFamily="34" charset="0"/>
                <a:cs typeface="Arial" panose="020B0604020202020204" pitchFamily="34" charset="0"/>
              </a:rPr>
              <a:t>5 </a:t>
            </a:r>
            <a:r>
              <a:rPr lang="fr-FR" altLang="fr-FR" sz="1100" dirty="0">
                <a:latin typeface="Arial" panose="020B0604020202020204" pitchFamily="34" charset="0"/>
                <a:ea typeface="Times New Roman" panose="02020603050405020304" pitchFamily="18" charset="0"/>
                <a:cs typeface="Arial" panose="020B0604020202020204" pitchFamily="34" charset="0"/>
              </a:rPr>
              <a:t>spécialités d’ingénieur, 22 filières, </a:t>
            </a:r>
            <a:r>
              <a:rPr lang="fr-FR" altLang="fr-FR" sz="1100" dirty="0">
                <a:latin typeface="Arial" panose="020B0604020202020204" pitchFamily="34" charset="0"/>
                <a:cs typeface="Arial" panose="020B0604020202020204" pitchFamily="34" charset="0"/>
              </a:rPr>
              <a:t>+ de 300 UV </a:t>
            </a:r>
            <a:r>
              <a:rPr lang="fr-FR" altLang="fr-FR" sz="1100" dirty="0">
                <a:latin typeface="Arial" panose="020B0604020202020204" pitchFamily="34" charset="0"/>
                <a:ea typeface="Times New Roman" panose="02020603050405020304" pitchFamily="18" charset="0"/>
                <a:cs typeface="Arial" panose="020B0604020202020204" pitchFamily="34" charset="0"/>
              </a:rPr>
              <a:t>à la carte, </a:t>
            </a:r>
            <a:r>
              <a:rPr lang="fr-FR" altLang="fr-FR" sz="1100" dirty="0">
                <a:latin typeface="Arial" panose="020B0604020202020204" pitchFamily="34" charset="0"/>
                <a:cs typeface="Arial" panose="020B0604020202020204" pitchFamily="34" charset="0"/>
              </a:rPr>
              <a:t>6 à 18 mois </a:t>
            </a:r>
            <a:r>
              <a:rPr lang="fr-FR" altLang="fr-FR" sz="1100" dirty="0">
                <a:latin typeface="Arial" panose="020B0604020202020204" pitchFamily="34" charset="0"/>
                <a:ea typeface="Times New Roman" panose="02020603050405020304" pitchFamily="18" charset="0"/>
                <a:cs typeface="Arial" panose="020B0604020202020204" pitchFamily="34" charset="0"/>
              </a:rPr>
              <a:t>de séjours à l'étranger</a:t>
            </a: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fr-FR" altLang="fr-FR" sz="11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altLang="fr-FR" sz="1100" dirty="0">
                <a:latin typeface="Arial" panose="020B0604020202020204" pitchFamily="34" charset="0"/>
                <a:cs typeface="Arial" panose="020B0604020202020204" pitchFamily="34" charset="0"/>
              </a:rPr>
              <a:t>10 </a:t>
            </a:r>
            <a:r>
              <a:rPr lang="fr-FR" altLang="fr-FR" sz="1100" dirty="0">
                <a:latin typeface="Arial" panose="020B0604020202020204" pitchFamily="34" charset="0"/>
                <a:ea typeface="Times New Roman" panose="02020603050405020304" pitchFamily="18" charset="0"/>
                <a:cs typeface="Arial" panose="020B0604020202020204" pitchFamily="34" charset="0"/>
              </a:rPr>
              <a:t>diplômes en formation continue (dont 2 </a:t>
            </a:r>
            <a:r>
              <a:rPr lang="fr-FR" altLang="fr-FR" sz="1100" b="1" dirty="0">
                <a:solidFill>
                  <a:srgbClr val="FF0000"/>
                </a:solidFill>
                <a:latin typeface="Arial" panose="020B0604020202020204" pitchFamily="34" charset="0"/>
                <a:ea typeface="Times New Roman" panose="02020603050405020304" pitchFamily="18" charset="0"/>
                <a:cs typeface="Arial" panose="020B0604020202020204" pitchFamily="34" charset="0"/>
              </a:rPr>
              <a:t>Mastères Spécialisés</a:t>
            </a:r>
            <a:r>
              <a:rPr lang="fr-FR" altLang="fr-FR" sz="1100" dirty="0">
                <a:latin typeface="Arial" panose="020B0604020202020204" pitchFamily="34" charset="0"/>
                <a:ea typeface="Times New Roman" panose="02020603050405020304" pitchFamily="18" charset="0"/>
                <a:cs typeface="Arial" panose="020B0604020202020204" pitchFamily="34" charset="0"/>
              </a:rPr>
              <a:t>)</a:t>
            </a:r>
            <a:endParaRPr lang="fr-FR" altLang="fr-FR" sz="1100" dirty="0">
              <a:latin typeface="Arial" panose="020B0604020202020204" pitchFamily="34" charset="0"/>
              <a:cs typeface="Arial" panose="020B0604020202020204" pitchFamily="34" charset="0"/>
            </a:endParaRPr>
          </a:p>
        </p:txBody>
      </p:sp>
      <p:sp>
        <p:nvSpPr>
          <p:cNvPr id="7" name="Rectangle 9"/>
          <p:cNvSpPr>
            <a:spLocks noChangeArrowheads="1"/>
          </p:cNvSpPr>
          <p:nvPr/>
        </p:nvSpPr>
        <p:spPr bwMode="auto">
          <a:xfrm>
            <a:off x="8308105" y="4687419"/>
            <a:ext cx="223287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Classement mondial Times </a:t>
            </a:r>
            <a:r>
              <a:rPr lang="fr-FR" altLang="fr-FR" sz="900" dirty="0" err="1">
                <a:latin typeface="Arial" panose="020B0604020202020204" pitchFamily="34" charset="0"/>
                <a:ea typeface="Times New Roman" panose="02020603050405020304" pitchFamily="18" charset="0"/>
                <a:cs typeface="Arial" panose="020B0604020202020204" pitchFamily="34" charset="0"/>
              </a:rPr>
              <a:t>Higher</a:t>
            </a:r>
            <a:r>
              <a:rPr lang="fr-FR" altLang="fr-FR" sz="900" dirty="0">
                <a:latin typeface="Arial" panose="020B0604020202020204" pitchFamily="34" charset="0"/>
                <a:ea typeface="Times New Roman" panose="02020603050405020304" pitchFamily="18" charset="0"/>
                <a:cs typeface="Arial" panose="020B0604020202020204" pitchFamily="34" charset="0"/>
              </a:rPr>
              <a:t> Education 2021</a:t>
            </a:r>
          </a:p>
          <a:p>
            <a:pPr eaLnBrk="0" fontAlgn="base" hangingPunct="0">
              <a:spcBef>
                <a:spcPct val="0"/>
              </a:spcBef>
              <a:spcAft>
                <a:spcPct val="0"/>
              </a:spcAft>
            </a:pPr>
            <a:endParaRPr lang="fr-FR" altLang="fr-FR" sz="900"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L'UTC se situe entre la 801</a:t>
            </a:r>
            <a:r>
              <a:rPr lang="fr-FR" altLang="fr-FR" sz="900" baseline="30000" dirty="0">
                <a:latin typeface="Arial" panose="020B0604020202020204" pitchFamily="34" charset="0"/>
                <a:ea typeface="Times New Roman" panose="02020603050405020304" pitchFamily="18" charset="0"/>
                <a:cs typeface="Arial" panose="020B0604020202020204" pitchFamily="34" charset="0"/>
              </a:rPr>
              <a:t>e</a:t>
            </a:r>
            <a:r>
              <a:rPr lang="fr-FR" altLang="fr-FR" sz="900" dirty="0">
                <a:latin typeface="Arial" panose="020B0604020202020204" pitchFamily="34" charset="0"/>
                <a:ea typeface="Times New Roman" panose="02020603050405020304" pitchFamily="18" charset="0"/>
                <a:cs typeface="Arial" panose="020B0604020202020204" pitchFamily="34" charset="0"/>
              </a:rPr>
              <a:t> et 1000</a:t>
            </a:r>
            <a:r>
              <a:rPr lang="fr-FR" altLang="fr-FR" sz="900" baseline="30000" dirty="0">
                <a:latin typeface="Arial" panose="020B0604020202020204" pitchFamily="34" charset="0"/>
                <a:ea typeface="Times New Roman" panose="02020603050405020304" pitchFamily="18" charset="0"/>
                <a:cs typeface="Arial" panose="020B0604020202020204" pitchFamily="34" charset="0"/>
              </a:rPr>
              <a:t>e</a:t>
            </a:r>
            <a:r>
              <a:rPr lang="fr-FR" altLang="fr-FR" sz="900" dirty="0">
                <a:latin typeface="Arial" panose="020B0604020202020204" pitchFamily="34" charset="0"/>
                <a:ea typeface="Times New Roman" panose="02020603050405020304" pitchFamily="18" charset="0"/>
                <a:cs typeface="Arial" panose="020B0604020202020204" pitchFamily="34" charset="0"/>
              </a:rPr>
              <a:t> place au classement général des</a:t>
            </a:r>
            <a:r>
              <a:rPr lang="fr-FR" altLang="fr-FR" sz="900" b="1" dirty="0">
                <a:solidFill>
                  <a:srgbClr val="FF0000"/>
                </a:solidFill>
                <a:latin typeface="Arial" panose="020B0604020202020204" pitchFamily="34" charset="0"/>
                <a:ea typeface="Times New Roman" panose="02020603050405020304" pitchFamily="18" charset="0"/>
                <a:cs typeface="Arial" panose="020B0604020202020204" pitchFamily="34" charset="0"/>
              </a:rPr>
              <a:t> universités. </a:t>
            </a:r>
          </a:p>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Et </a:t>
            </a:r>
            <a:r>
              <a:rPr lang="fr-FR" altLang="fr-FR" sz="900" b="1" dirty="0">
                <a:latin typeface="Arial" panose="020B0604020202020204" pitchFamily="34" charset="0"/>
                <a:ea typeface="Times New Roman" panose="02020603050405020304" pitchFamily="18" charset="0"/>
                <a:cs typeface="Arial" panose="020B0604020202020204" pitchFamily="34" charset="0"/>
              </a:rPr>
              <a:t>3</a:t>
            </a:r>
            <a:r>
              <a:rPr lang="fr-FR" altLang="fr-FR" sz="900" b="1" baseline="30000" dirty="0">
                <a:latin typeface="Arial" panose="020B0604020202020204" pitchFamily="34" charset="0"/>
                <a:ea typeface="Times New Roman" panose="02020603050405020304" pitchFamily="18" charset="0"/>
                <a:cs typeface="Arial" panose="020B0604020202020204" pitchFamily="34" charset="0"/>
              </a:rPr>
              <a:t>e</a:t>
            </a:r>
            <a:r>
              <a:rPr lang="fr-FR" altLang="fr-FR" sz="900" b="1" dirty="0">
                <a:latin typeface="Arial" panose="020B0604020202020204" pitchFamily="34" charset="0"/>
                <a:ea typeface="Times New Roman" panose="02020603050405020304" pitchFamily="18" charset="0"/>
                <a:cs typeface="Arial" panose="020B0604020202020204" pitchFamily="34" charset="0"/>
              </a:rPr>
              <a:t> université française dans la catégorie « rayonnement international »</a:t>
            </a:r>
          </a:p>
        </p:txBody>
      </p:sp>
      <p:sp>
        <p:nvSpPr>
          <p:cNvPr id="15" name="Rectangle 11"/>
          <p:cNvSpPr>
            <a:spLocks noChangeArrowheads="1"/>
          </p:cNvSpPr>
          <p:nvPr/>
        </p:nvSpPr>
        <p:spPr bwMode="auto">
          <a:xfrm>
            <a:off x="1888239" y="4649751"/>
            <a:ext cx="1891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Classement 2021 des meilleures </a:t>
            </a:r>
            <a:r>
              <a:rPr lang="fr-FR" altLang="fr-FR" sz="900" b="1" dirty="0">
                <a:solidFill>
                  <a:srgbClr val="FF0000"/>
                </a:solidFill>
                <a:latin typeface="Arial" panose="020B0604020202020204" pitchFamily="34" charset="0"/>
                <a:ea typeface="Times New Roman" panose="02020603050405020304" pitchFamily="18" charset="0"/>
                <a:cs typeface="Arial" panose="020B0604020202020204" pitchFamily="34" charset="0"/>
              </a:rPr>
              <a:t>écoles d'ingénieurs </a:t>
            </a:r>
            <a:r>
              <a:rPr lang="fr-FR" altLang="fr-FR" sz="900"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UTC </a:t>
            </a:r>
            <a:r>
              <a:rPr lang="fr-FR" altLang="fr-FR" sz="900" b="1" dirty="0">
                <a:latin typeface="Arial" panose="020B0604020202020204" pitchFamily="34" charset="0"/>
                <a:ea typeface="Times New Roman" panose="02020603050405020304" pitchFamily="18" charset="0"/>
                <a:cs typeface="Arial" panose="020B0604020202020204" pitchFamily="34" charset="0"/>
              </a:rPr>
              <a:t>2</a:t>
            </a:r>
            <a:r>
              <a:rPr lang="fr-FR" altLang="fr-FR" sz="900" b="1" baseline="30000" dirty="0">
                <a:latin typeface="Arial" panose="020B0604020202020204" pitchFamily="34" charset="0"/>
                <a:ea typeface="Times New Roman" panose="02020603050405020304" pitchFamily="18" charset="0"/>
                <a:cs typeface="Arial" panose="020B0604020202020204" pitchFamily="34" charset="0"/>
              </a:rPr>
              <a:t>e</a:t>
            </a:r>
            <a:r>
              <a:rPr lang="fr-FR" altLang="fr-FR" sz="900" b="1" dirty="0">
                <a:latin typeface="Arial" panose="020B0604020202020204" pitchFamily="34" charset="0"/>
                <a:ea typeface="Times New Roman" panose="02020603050405020304" pitchFamily="18" charset="0"/>
                <a:cs typeface="Arial" panose="020B0604020202020204" pitchFamily="34" charset="0"/>
              </a:rPr>
              <a:t> place des écoles publiques post-bac</a:t>
            </a:r>
          </a:p>
          <a:p>
            <a:pPr eaLnBrk="0" fontAlgn="base" hangingPunct="0">
              <a:spcBef>
                <a:spcPct val="0"/>
              </a:spcBef>
              <a:spcAft>
                <a:spcPct val="0"/>
              </a:spcAft>
            </a:pPr>
            <a:r>
              <a:rPr lang="fr-FR" altLang="fr-FR" sz="900" b="1" dirty="0">
                <a:latin typeface="Arial" panose="020B0604020202020204" pitchFamily="34" charset="0"/>
                <a:ea typeface="Times New Roman" panose="02020603050405020304" pitchFamily="18" charset="0"/>
                <a:cs typeface="Arial" panose="020B0604020202020204" pitchFamily="34" charset="0"/>
              </a:rPr>
              <a:t>Et </a:t>
            </a:r>
            <a:r>
              <a:rPr lang="fr-FR" altLang="fr-FR" sz="900" dirty="0">
                <a:latin typeface="Arial" panose="020B0604020202020204" pitchFamily="34" charset="0"/>
                <a:ea typeface="Times New Roman" panose="02020603050405020304" pitchFamily="18" charset="0"/>
                <a:cs typeface="Arial" panose="020B0604020202020204" pitchFamily="34" charset="0"/>
              </a:rPr>
              <a:t> </a:t>
            </a:r>
            <a:r>
              <a:rPr lang="fr-FR" altLang="fr-FR" sz="900" b="1" dirty="0">
                <a:latin typeface="Arial" panose="020B0604020202020204" pitchFamily="34" charset="0"/>
                <a:ea typeface="Times New Roman" panose="02020603050405020304" pitchFamily="18" charset="0"/>
                <a:cs typeface="Arial" panose="020B0604020202020204" pitchFamily="34" charset="0"/>
              </a:rPr>
              <a:t>2</a:t>
            </a:r>
            <a:r>
              <a:rPr lang="fr-FR" altLang="fr-FR" sz="900" b="1" baseline="30000" dirty="0">
                <a:latin typeface="Arial" panose="020B0604020202020204" pitchFamily="34" charset="0"/>
                <a:ea typeface="Times New Roman" panose="02020603050405020304" pitchFamily="18" charset="0"/>
                <a:cs typeface="Arial" panose="020B0604020202020204" pitchFamily="34" charset="0"/>
              </a:rPr>
              <a:t>ème</a:t>
            </a:r>
            <a:r>
              <a:rPr lang="fr-FR" altLang="fr-FR" sz="900" b="1" dirty="0">
                <a:latin typeface="Arial" panose="020B0604020202020204" pitchFamily="34" charset="0"/>
                <a:ea typeface="Times New Roman" panose="02020603050405020304" pitchFamily="18" charset="0"/>
                <a:cs typeface="Arial" panose="020B0604020202020204" pitchFamily="34" charset="0"/>
              </a:rPr>
              <a:t> sur le critère « proximité avec les entreprises »</a:t>
            </a:r>
          </a:p>
        </p:txBody>
      </p:sp>
      <p:sp>
        <p:nvSpPr>
          <p:cNvPr id="16" name="Rectangle 9"/>
          <p:cNvSpPr>
            <a:spLocks noChangeArrowheads="1"/>
          </p:cNvSpPr>
          <p:nvPr/>
        </p:nvSpPr>
        <p:spPr bwMode="auto">
          <a:xfrm>
            <a:off x="5476228" y="4662774"/>
            <a:ext cx="28318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Classement 2021 des </a:t>
            </a:r>
            <a:r>
              <a:rPr lang="fr-FR" altLang="fr-FR" sz="900" b="1" dirty="0">
                <a:solidFill>
                  <a:srgbClr val="FF0000"/>
                </a:solidFill>
                <a:latin typeface="Arial" panose="020B0604020202020204" pitchFamily="34" charset="0"/>
                <a:ea typeface="Times New Roman" panose="02020603050405020304" pitchFamily="18" charset="0"/>
                <a:cs typeface="Arial" panose="020B0604020202020204" pitchFamily="34" charset="0"/>
              </a:rPr>
              <a:t>écoles d'ingénieurs </a:t>
            </a:r>
            <a:r>
              <a:rPr lang="fr-FR" altLang="fr-FR" sz="900" dirty="0">
                <a:latin typeface="Arial" panose="020B0604020202020204" pitchFamily="34" charset="0"/>
                <a:ea typeface="Times New Roman" panose="02020603050405020304" pitchFamily="18" charset="0"/>
                <a:cs typeface="Arial" panose="020B0604020202020204" pitchFamily="34" charset="0"/>
              </a:rPr>
              <a:t>du Figaro :</a:t>
            </a:r>
          </a:p>
          <a:p>
            <a:pPr eaLnBrk="0" fontAlgn="base" hangingPunct="0">
              <a:spcBef>
                <a:spcPct val="0"/>
              </a:spcBef>
              <a:spcAft>
                <a:spcPct val="0"/>
              </a:spcAft>
            </a:pPr>
            <a:endParaRPr lang="fr-FR" altLang="fr-FR" sz="900"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UTC </a:t>
            </a:r>
            <a:r>
              <a:rPr lang="fr-FR" altLang="fr-FR" sz="900" b="1" dirty="0">
                <a:latin typeface="Arial" panose="020B0604020202020204" pitchFamily="34" charset="0"/>
                <a:ea typeface="Times New Roman" panose="02020603050405020304" pitchFamily="18" charset="0"/>
                <a:cs typeface="Arial" panose="020B0604020202020204" pitchFamily="34" charset="0"/>
              </a:rPr>
              <a:t>2</a:t>
            </a:r>
            <a:r>
              <a:rPr lang="fr-FR" altLang="fr-FR" sz="900" b="1" baseline="30000" dirty="0">
                <a:latin typeface="Arial" panose="020B0604020202020204" pitchFamily="34" charset="0"/>
                <a:ea typeface="Times New Roman" panose="02020603050405020304" pitchFamily="18" charset="0"/>
                <a:cs typeface="Arial" panose="020B0604020202020204" pitchFamily="34" charset="0"/>
              </a:rPr>
              <a:t>e</a:t>
            </a:r>
            <a:r>
              <a:rPr lang="fr-FR" altLang="fr-FR" sz="900" b="1" dirty="0">
                <a:latin typeface="Arial" panose="020B0604020202020204" pitchFamily="34" charset="0"/>
                <a:ea typeface="Times New Roman" panose="02020603050405020304" pitchFamily="18" charset="0"/>
                <a:cs typeface="Arial" panose="020B0604020202020204" pitchFamily="34" charset="0"/>
              </a:rPr>
              <a:t> place des écoles d'excellence post-bac </a:t>
            </a:r>
          </a:p>
          <a:p>
            <a:pPr eaLnBrk="0" fontAlgn="base" hangingPunct="0">
              <a:spcBef>
                <a:spcPct val="0"/>
              </a:spcBef>
              <a:spcAft>
                <a:spcPct val="0"/>
              </a:spcAft>
            </a:pPr>
            <a:endParaRPr lang="fr-FR" altLang="fr-FR" sz="900" b="1" dirty="0">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fr-FR" altLang="fr-FR" sz="900" b="1" dirty="0">
                <a:latin typeface="Arial" panose="020B0604020202020204" pitchFamily="34" charset="0"/>
                <a:ea typeface="Times New Roman" panose="02020603050405020304" pitchFamily="18" charset="0"/>
              </a:rPr>
              <a:t>2</a:t>
            </a:r>
            <a:r>
              <a:rPr lang="fr-FR" altLang="fr-FR" sz="900" b="1" baseline="30000" dirty="0">
                <a:latin typeface="Arial" panose="020B0604020202020204" pitchFamily="34" charset="0"/>
                <a:ea typeface="Times New Roman" panose="02020603050405020304" pitchFamily="18" charset="0"/>
              </a:rPr>
              <a:t>e</a:t>
            </a:r>
            <a:r>
              <a:rPr lang="fr-FR" altLang="fr-FR" sz="900" b="1" dirty="0">
                <a:latin typeface="Arial" panose="020B0604020202020204" pitchFamily="34" charset="0"/>
                <a:ea typeface="Times New Roman" panose="02020603050405020304" pitchFamily="18" charset="0"/>
              </a:rPr>
              <a:t> place dans la catégorie</a:t>
            </a:r>
          </a:p>
          <a:p>
            <a:pPr eaLnBrk="0" fontAlgn="base" hangingPunct="0">
              <a:spcBef>
                <a:spcPct val="0"/>
              </a:spcBef>
              <a:spcAft>
                <a:spcPct val="0"/>
              </a:spcAft>
            </a:pPr>
            <a:r>
              <a:rPr lang="fr-FR" altLang="fr-FR" sz="900" b="1" dirty="0">
                <a:latin typeface="Arial" panose="020B0604020202020204" pitchFamily="34" charset="0"/>
                <a:ea typeface="Times New Roman" panose="02020603050405020304" pitchFamily="18" charset="0"/>
              </a:rPr>
              <a:t>« Génie industriel – génie mécanique »</a:t>
            </a:r>
          </a:p>
          <a:p>
            <a:pPr eaLnBrk="0" fontAlgn="base" hangingPunct="0">
              <a:spcBef>
                <a:spcPct val="0"/>
              </a:spcBef>
              <a:spcAft>
                <a:spcPct val="0"/>
              </a:spcAft>
            </a:pPr>
            <a:endParaRPr lang="fr-FR" altLang="fr-FR" sz="900" b="1" dirty="0">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fr-FR" altLang="fr-FR" sz="900" b="1" dirty="0">
                <a:latin typeface="Arial" panose="020B0604020202020204" pitchFamily="34" charset="0"/>
                <a:ea typeface="Times New Roman" panose="02020603050405020304" pitchFamily="18" charset="0"/>
              </a:rPr>
              <a:t>7</a:t>
            </a:r>
            <a:r>
              <a:rPr lang="fr-FR" altLang="fr-FR" sz="900" b="1" baseline="30000" dirty="0">
                <a:latin typeface="Arial" panose="020B0604020202020204" pitchFamily="34" charset="0"/>
                <a:ea typeface="Times New Roman" panose="02020603050405020304" pitchFamily="18" charset="0"/>
              </a:rPr>
              <a:t>e</a:t>
            </a:r>
            <a:r>
              <a:rPr lang="fr-FR" altLang="fr-FR" sz="900" b="1" dirty="0">
                <a:latin typeface="Arial" panose="020B0604020202020204" pitchFamily="34" charset="0"/>
                <a:ea typeface="Times New Roman" panose="02020603050405020304" pitchFamily="18" charset="0"/>
              </a:rPr>
              <a:t> place dans la catégorie</a:t>
            </a:r>
          </a:p>
          <a:p>
            <a:pPr eaLnBrk="0" fontAlgn="base" hangingPunct="0">
              <a:spcBef>
                <a:spcPct val="0"/>
              </a:spcBef>
              <a:spcAft>
                <a:spcPct val="0"/>
              </a:spcAft>
            </a:pPr>
            <a:r>
              <a:rPr lang="fr-FR" altLang="fr-FR" sz="900" b="1" dirty="0">
                <a:latin typeface="Arial" panose="020B0604020202020204" pitchFamily="34" charset="0"/>
                <a:ea typeface="Times New Roman" panose="02020603050405020304" pitchFamily="18" charset="0"/>
              </a:rPr>
              <a:t>« Numérique – informatique – mathématiques ».</a:t>
            </a:r>
          </a:p>
          <a:p>
            <a:pPr eaLnBrk="0" fontAlgn="base" hangingPunct="0">
              <a:spcBef>
                <a:spcPct val="0"/>
              </a:spcBef>
              <a:spcAft>
                <a:spcPct val="0"/>
              </a:spcAft>
            </a:pPr>
            <a:endParaRPr lang="fr-FR" altLang="fr-FR" sz="9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Accolade ouvrante 9"/>
          <p:cNvSpPr/>
          <p:nvPr/>
        </p:nvSpPr>
        <p:spPr>
          <a:xfrm>
            <a:off x="4224215" y="1512333"/>
            <a:ext cx="179754" cy="184815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AutoShape 2" descr="Toute l'actualité en continu avec l'OBS"/>
          <p:cNvSpPr>
            <a:spLocks noChangeAspect="1" noChangeArrowheads="1"/>
          </p:cNvSpPr>
          <p:nvPr/>
        </p:nvSpPr>
        <p:spPr bwMode="auto">
          <a:xfrm>
            <a:off x="2180477" y="2284008"/>
            <a:ext cx="466811" cy="4668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11"/>
          <p:cNvSpPr>
            <a:spLocks noChangeArrowheads="1"/>
          </p:cNvSpPr>
          <p:nvPr/>
        </p:nvSpPr>
        <p:spPr bwMode="auto">
          <a:xfrm>
            <a:off x="3675788" y="4662774"/>
            <a:ext cx="189162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Classement 2021 des meilleures </a:t>
            </a:r>
            <a:r>
              <a:rPr lang="fr-FR" altLang="fr-FR" sz="900" b="1" dirty="0">
                <a:solidFill>
                  <a:srgbClr val="FF0000"/>
                </a:solidFill>
                <a:latin typeface="Arial" panose="020B0604020202020204" pitchFamily="34" charset="0"/>
                <a:ea typeface="Times New Roman" panose="02020603050405020304" pitchFamily="18" charset="0"/>
                <a:cs typeface="Arial" panose="020B0604020202020204" pitchFamily="34" charset="0"/>
              </a:rPr>
              <a:t>écoles post-bac </a:t>
            </a:r>
            <a:r>
              <a:rPr lang="fr-FR" altLang="fr-FR" sz="900"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pPr>
            <a:r>
              <a:rPr lang="fr-FR" altLang="fr-FR" sz="900" dirty="0">
                <a:latin typeface="Arial" panose="020B0604020202020204" pitchFamily="34" charset="0"/>
                <a:ea typeface="Times New Roman" panose="02020603050405020304" pitchFamily="18" charset="0"/>
                <a:cs typeface="Arial" panose="020B0604020202020204" pitchFamily="34" charset="0"/>
              </a:rPr>
              <a:t>UTC classée </a:t>
            </a:r>
            <a:r>
              <a:rPr lang="fr-FR" altLang="fr-FR" sz="900" b="1" dirty="0">
                <a:latin typeface="Arial" panose="020B0604020202020204" pitchFamily="34" charset="0"/>
                <a:ea typeface="Times New Roman" panose="02020603050405020304" pitchFamily="18" charset="0"/>
                <a:cs typeface="Arial" panose="020B0604020202020204" pitchFamily="34" charset="0"/>
              </a:rPr>
              <a:t>1</a:t>
            </a:r>
            <a:r>
              <a:rPr lang="fr-FR" altLang="fr-FR" sz="900" b="1" baseline="30000" dirty="0">
                <a:latin typeface="Arial" panose="020B0604020202020204" pitchFamily="34" charset="0"/>
                <a:ea typeface="Times New Roman" panose="02020603050405020304" pitchFamily="18" charset="0"/>
                <a:cs typeface="Arial" panose="020B0604020202020204" pitchFamily="34" charset="0"/>
              </a:rPr>
              <a:t>ère</a:t>
            </a:r>
            <a:endParaRPr lang="fr-FR" altLang="fr-FR" sz="900" b="1"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endParaRPr lang="fr-FR" altLang="fr-FR" sz="9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534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7546" y="3556415"/>
            <a:ext cx="9242649" cy="2935822"/>
          </a:xfrm>
        </p:spPr>
        <p:txBody>
          <a:bodyPr>
            <a:normAutofit/>
          </a:bodyPr>
          <a:lstStyle/>
          <a:p>
            <a:pPr>
              <a:buNone/>
            </a:pPr>
            <a:r>
              <a:rPr lang="fr-FR" sz="1600" dirty="0"/>
              <a:t>Le programme couvre à la fois :</a:t>
            </a:r>
          </a:p>
          <a:p>
            <a:pPr lvl="1"/>
            <a:r>
              <a:rPr lang="fr-FR" sz="1600" dirty="0"/>
              <a:t>les compétences d’un </a:t>
            </a:r>
            <a:r>
              <a:rPr lang="fr-FR" sz="1600" b="1" u="sng" dirty="0"/>
              <a:t>Manager</a:t>
            </a:r>
          </a:p>
          <a:p>
            <a:pPr marL="457200" lvl="1" indent="0">
              <a:buNone/>
            </a:pPr>
            <a:r>
              <a:rPr lang="fr-FR" sz="1600" dirty="0"/>
              <a:t>		(management stratégique et opérationnel, agilité et travail collaboratif)</a:t>
            </a:r>
          </a:p>
          <a:p>
            <a:pPr lvl="1"/>
            <a:r>
              <a:rPr lang="fr-FR" sz="1600" dirty="0"/>
              <a:t>Les compétences issues des méthodes et outils de la </a:t>
            </a:r>
            <a:r>
              <a:rPr lang="fr-FR" sz="1600" b="1" u="sng" dirty="0"/>
              <a:t>Qualité</a:t>
            </a:r>
          </a:p>
          <a:p>
            <a:pPr marL="457200" lvl="1" indent="0">
              <a:buNone/>
            </a:pPr>
            <a:r>
              <a:rPr lang="fr-FR" sz="1600" dirty="0"/>
              <a:t>		(résolution des problèmes en environnement complexe, pilotage et audits de 			             			projets, amélioration continue et aspects normatifs)</a:t>
            </a:r>
          </a:p>
          <a:p>
            <a:pPr marL="457200" lvl="1" indent="0">
              <a:buNone/>
            </a:pPr>
            <a:endParaRPr lang="fr-FR" sz="1600" dirty="0"/>
          </a:p>
          <a:p>
            <a:pPr marL="457200" lvl="1" indent="0">
              <a:buNone/>
            </a:pPr>
            <a:r>
              <a:rPr lang="fr-FR" sz="1600" dirty="0"/>
              <a:t>… en utilisant la </a:t>
            </a:r>
            <a:r>
              <a:rPr lang="fr-FR" sz="1600" b="1" dirty="0"/>
              <a:t>notion de complexité </a:t>
            </a:r>
            <a:r>
              <a:rPr lang="fr-FR" sz="1600" dirty="0"/>
              <a:t>comme toile de fond des enseignements</a:t>
            </a:r>
          </a:p>
          <a:p>
            <a:pPr marL="457200" lvl="1" indent="0">
              <a:buNone/>
            </a:pPr>
            <a:r>
              <a:rPr lang="fr-FR" sz="1600" dirty="0"/>
              <a:t>… et en bénéficiant de la culture technologique de l’UTC sur les conditions et les conséquences de la </a:t>
            </a:r>
            <a:r>
              <a:rPr lang="fr-FR" sz="1600" b="1" dirty="0"/>
              <a:t>transformation numérique </a:t>
            </a:r>
            <a:r>
              <a:rPr lang="fr-FR" sz="1600" dirty="0"/>
              <a:t>de l’économie et des pratiques métiers</a:t>
            </a:r>
          </a:p>
        </p:txBody>
      </p:sp>
      <p:pic>
        <p:nvPicPr>
          <p:cNvPr id="5" name="Image 4"/>
          <p:cNvPicPr>
            <a:picLocks noChangeAspect="1"/>
          </p:cNvPicPr>
          <p:nvPr/>
        </p:nvPicPr>
        <p:blipFill>
          <a:blip r:embed="rId3" cstate="print"/>
          <a:srcRect/>
          <a:stretch>
            <a:fillRect/>
          </a:stretch>
        </p:blipFill>
        <p:spPr bwMode="auto">
          <a:xfrm>
            <a:off x="3727071" y="1119198"/>
            <a:ext cx="4013369" cy="2263525"/>
          </a:xfrm>
          <a:prstGeom prst="rect">
            <a:avLst/>
          </a:prstGeom>
          <a:noFill/>
        </p:spPr>
      </p:pic>
      <p:sp>
        <p:nvSpPr>
          <p:cNvPr id="7" name="Titre 1"/>
          <p:cNvSpPr txBox="1">
            <a:spLocks/>
          </p:cNvSpPr>
          <p:nvPr/>
        </p:nvSpPr>
        <p:spPr>
          <a:xfrm>
            <a:off x="8199465" y="1561659"/>
            <a:ext cx="3062938" cy="923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2">
                    <a:lumMod val="60000"/>
                    <a:lumOff val="40000"/>
                  </a:schemeClr>
                </a:solidFill>
                <a:latin typeface="+mj-lt"/>
                <a:ea typeface="+mj-ea"/>
                <a:cs typeface="+mj-cs"/>
              </a:defRPr>
            </a:lvl1pPr>
          </a:lstStyle>
          <a:p>
            <a:pPr algn="l"/>
            <a:endParaRPr lang="fr-FR" sz="2800" dirty="0"/>
          </a:p>
          <a:p>
            <a:pPr algn="l"/>
            <a:r>
              <a:rPr lang="fr-FR" sz="1600" u="sng" dirty="0">
                <a:solidFill>
                  <a:schemeClr val="tx1"/>
                </a:solidFill>
              </a:rPr>
              <a:t>diplôme Bac +6</a:t>
            </a:r>
          </a:p>
          <a:p>
            <a:pPr algn="l"/>
            <a:r>
              <a:rPr lang="fr-FR" sz="1600" dirty="0">
                <a:solidFill>
                  <a:schemeClr val="tx1"/>
                </a:solidFill>
              </a:rPr>
              <a:t>  </a:t>
            </a:r>
            <a:r>
              <a:rPr lang="fr-FR" sz="1400" dirty="0">
                <a:solidFill>
                  <a:schemeClr val="tx1"/>
                </a:solidFill>
              </a:rPr>
              <a:t>. créé en 1992</a:t>
            </a:r>
          </a:p>
          <a:p>
            <a:pPr algn="l"/>
            <a:r>
              <a:rPr lang="fr-FR" sz="1400" dirty="0">
                <a:solidFill>
                  <a:schemeClr val="tx1"/>
                </a:solidFill>
              </a:rPr>
              <a:t>  . accrédité par la CGE en 2001</a:t>
            </a:r>
          </a:p>
          <a:p>
            <a:pPr algn="l"/>
            <a:r>
              <a:rPr lang="fr-FR" sz="1400" dirty="0">
                <a:solidFill>
                  <a:schemeClr val="tx1"/>
                </a:solidFill>
              </a:rPr>
              <a:t>  . passé en e-learning en 2005</a:t>
            </a:r>
          </a:p>
          <a:p>
            <a:pPr algn="l"/>
            <a:r>
              <a:rPr lang="fr-FR" sz="1400" dirty="0">
                <a:solidFill>
                  <a:schemeClr val="tx1"/>
                </a:solidFill>
              </a:rPr>
              <a:t>  . accessible en </a:t>
            </a:r>
            <a:r>
              <a:rPr lang="fr-FR" sz="1400" b="1" i="1" dirty="0">
                <a:solidFill>
                  <a:schemeClr val="tx1"/>
                </a:solidFill>
              </a:rPr>
              <a:t>full distance </a:t>
            </a:r>
            <a:r>
              <a:rPr lang="fr-FR" sz="1400" b="1" i="1" dirty="0" err="1">
                <a:solidFill>
                  <a:schemeClr val="tx1"/>
                </a:solidFill>
              </a:rPr>
              <a:t>learning</a:t>
            </a:r>
            <a:endParaRPr lang="fr-FR" sz="1400" b="1" i="1" dirty="0">
              <a:solidFill>
                <a:schemeClr val="tx1"/>
              </a:solidFill>
            </a:endParaRPr>
          </a:p>
          <a:p>
            <a:pPr algn="l"/>
            <a:r>
              <a:rPr lang="fr-FR" sz="1400" b="1" i="1" dirty="0">
                <a:solidFill>
                  <a:schemeClr val="tx1"/>
                </a:solidFill>
              </a:rPr>
              <a:t>                            depuis février 2020 </a:t>
            </a:r>
            <a:br>
              <a:rPr lang="fr-FR" sz="1400" b="1" i="1" dirty="0">
                <a:solidFill>
                  <a:schemeClr val="tx1"/>
                </a:solidFill>
              </a:rPr>
            </a:br>
            <a:endParaRPr lang="fr-FR" sz="1400" b="1" dirty="0">
              <a:solidFill>
                <a:schemeClr val="tx1"/>
              </a:solidFill>
            </a:endParaRPr>
          </a:p>
        </p:txBody>
      </p:sp>
      <p:sp>
        <p:nvSpPr>
          <p:cNvPr id="4" name="Rectangle 3"/>
          <p:cNvSpPr/>
          <p:nvPr/>
        </p:nvSpPr>
        <p:spPr>
          <a:xfrm>
            <a:off x="9410700" y="6134101"/>
            <a:ext cx="1143000" cy="276999"/>
          </a:xfrm>
          <a:prstGeom prst="rect">
            <a:avLst/>
          </a:prstGeom>
        </p:spPr>
        <p:txBody>
          <a:bodyPr wrap="square">
            <a:spAutoFit/>
          </a:bodyPr>
          <a:lstStyle/>
          <a:p>
            <a:r>
              <a:rPr lang="fr-FR" sz="1200" dirty="0"/>
              <a:t>Page 1 / 4</a:t>
            </a:r>
          </a:p>
        </p:txBody>
      </p:sp>
      <p:sp>
        <p:nvSpPr>
          <p:cNvPr id="8" name="Titre 1">
            <a:extLst>
              <a:ext uri="{FF2B5EF4-FFF2-40B4-BE49-F238E27FC236}">
                <a16:creationId xmlns:a16="http://schemas.microsoft.com/office/drawing/2014/main" id="{A4B505D6-5912-417C-A39C-021C1BD8E523}"/>
              </a:ext>
            </a:extLst>
          </p:cNvPr>
          <p:cNvSpPr txBox="1">
            <a:spLocks/>
          </p:cNvSpPr>
          <p:nvPr/>
        </p:nvSpPr>
        <p:spPr>
          <a:xfrm>
            <a:off x="1866900" y="502294"/>
            <a:ext cx="8458200" cy="443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t>« Manager par la qualité, de la stratégie aux opérations »</a:t>
            </a:r>
            <a:br>
              <a:rPr lang="fr-FR" sz="1800" dirty="0">
                <a:solidFill>
                  <a:srgbClr val="0070C0"/>
                </a:solidFill>
              </a:rPr>
            </a:br>
            <a:endParaRPr lang="fr-FR" sz="1800" dirty="0">
              <a:solidFill>
                <a:srgbClr val="0070C0"/>
              </a:solidFill>
            </a:endParaRPr>
          </a:p>
        </p:txBody>
      </p:sp>
    </p:spTree>
    <p:extLst>
      <p:ext uri="{BB962C8B-B14F-4D97-AF65-F5344CB8AC3E}">
        <p14:creationId xmlns:p14="http://schemas.microsoft.com/office/powerpoint/2010/main" val="111128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343219"/>
            <a:ext cx="8229600" cy="923847"/>
          </a:xfrm>
        </p:spPr>
        <p:txBody>
          <a:bodyPr>
            <a:normAutofit/>
          </a:bodyPr>
          <a:lstStyle/>
          <a:p>
            <a:r>
              <a:rPr lang="fr-FR" sz="2800" dirty="0"/>
              <a:t>Un accélérateur de carrières</a:t>
            </a:r>
          </a:p>
        </p:txBody>
      </p:sp>
      <p:sp>
        <p:nvSpPr>
          <p:cNvPr id="3" name="Espace réservé du contenu 2"/>
          <p:cNvSpPr>
            <a:spLocks noGrp="1"/>
          </p:cNvSpPr>
          <p:nvPr>
            <p:ph idx="1"/>
          </p:nvPr>
        </p:nvSpPr>
        <p:spPr/>
        <p:txBody>
          <a:bodyPr>
            <a:normAutofit fontScale="92500" lnSpcReduction="20000"/>
          </a:bodyPr>
          <a:lstStyle/>
          <a:p>
            <a:r>
              <a:rPr lang="fr-FR" dirty="0"/>
              <a:t>Ces nouvelles compétences ouvrent de nouvelles opportunités de carrière :</a:t>
            </a:r>
          </a:p>
          <a:p>
            <a:pPr lvl="1" fontAlgn="base"/>
            <a:r>
              <a:rPr lang="fr-FR" dirty="0"/>
              <a:t>aux </a:t>
            </a:r>
            <a:r>
              <a:rPr lang="fr-FR" b="1" dirty="0"/>
              <a:t>managers d’entités</a:t>
            </a:r>
            <a:r>
              <a:rPr lang="fr-FR" dirty="0"/>
              <a:t> et </a:t>
            </a:r>
            <a:r>
              <a:rPr lang="fr-FR" b="1" dirty="0"/>
              <a:t>managers de projets </a:t>
            </a:r>
            <a:r>
              <a:rPr lang="fr-FR" dirty="0"/>
              <a:t>à qui la formation NQCE permet d’acquérir une logique de </a:t>
            </a:r>
            <a:r>
              <a:rPr lang="fr-FR" b="1" dirty="0">
                <a:solidFill>
                  <a:schemeClr val="accent1">
                    <a:lumMod val="75000"/>
                  </a:schemeClr>
                </a:solidFill>
              </a:rPr>
              <a:t>management agile </a:t>
            </a:r>
            <a:r>
              <a:rPr lang="fr-FR" dirty="0"/>
              <a:t>et une connaissance approfondie des théories du management</a:t>
            </a:r>
          </a:p>
          <a:p>
            <a:pPr lvl="1" fontAlgn="base"/>
            <a:endParaRPr lang="fr-FR" dirty="0"/>
          </a:p>
          <a:p>
            <a:pPr lvl="1" fontAlgn="base"/>
            <a:r>
              <a:rPr lang="fr-FR" dirty="0"/>
              <a:t>aux </a:t>
            </a:r>
            <a:r>
              <a:rPr lang="fr-FR" b="1" dirty="0"/>
              <a:t>ingénieurs</a:t>
            </a:r>
            <a:r>
              <a:rPr lang="fr-FR" dirty="0"/>
              <a:t> à qui la formation NQCE permet de compléter leur cursus technique  en acquérant un </a:t>
            </a:r>
            <a:r>
              <a:rPr lang="fr-FR" b="1" dirty="0">
                <a:solidFill>
                  <a:schemeClr val="accent1">
                    <a:lumMod val="75000"/>
                  </a:schemeClr>
                </a:solidFill>
              </a:rPr>
              <a:t>double profil d’ingénieur-manager</a:t>
            </a:r>
          </a:p>
          <a:p>
            <a:pPr lvl="1" fontAlgn="base"/>
            <a:endParaRPr lang="fr-FR" dirty="0"/>
          </a:p>
          <a:p>
            <a:pPr lvl="1" fontAlgn="base"/>
            <a:r>
              <a:rPr lang="fr-FR" dirty="0"/>
              <a:t>aux </a:t>
            </a:r>
            <a:r>
              <a:rPr lang="fr-FR" b="1" dirty="0"/>
              <a:t>qualiticiens</a:t>
            </a:r>
            <a:r>
              <a:rPr lang="fr-FR" dirty="0"/>
              <a:t> de compléter leur connaissance des normes et des techniques qualité par une </a:t>
            </a:r>
            <a:r>
              <a:rPr lang="fr-FR" b="1" dirty="0">
                <a:solidFill>
                  <a:schemeClr val="accent1">
                    <a:lumMod val="75000"/>
                  </a:schemeClr>
                </a:solidFill>
              </a:rPr>
              <a:t>vision élargie </a:t>
            </a:r>
            <a:r>
              <a:rPr lang="fr-FR" dirty="0"/>
              <a:t>du monde de l’entreprise et des opportunités que peuvent offrir les savoir-faire qualité.</a:t>
            </a:r>
          </a:p>
          <a:p>
            <a:pPr lvl="1" fontAlgn="base"/>
            <a:endParaRPr lang="fr-FR" dirty="0"/>
          </a:p>
          <a:p>
            <a:pPr fontAlgn="base"/>
            <a:r>
              <a:rPr lang="fr-FR" dirty="0"/>
              <a:t>Les étudiants bénéficient du réseau international de nos anciens diplômés (depuis quinze ans 450 membres)</a:t>
            </a:r>
          </a:p>
          <a:p>
            <a:endParaRPr lang="fr-FR" dirty="0"/>
          </a:p>
        </p:txBody>
      </p:sp>
      <p:sp>
        <p:nvSpPr>
          <p:cNvPr id="4" name="Rectangle 3"/>
          <p:cNvSpPr/>
          <p:nvPr/>
        </p:nvSpPr>
        <p:spPr>
          <a:xfrm>
            <a:off x="9410700" y="6134101"/>
            <a:ext cx="1143000" cy="276999"/>
          </a:xfrm>
          <a:prstGeom prst="rect">
            <a:avLst/>
          </a:prstGeom>
        </p:spPr>
        <p:txBody>
          <a:bodyPr wrap="square">
            <a:spAutoFit/>
          </a:bodyPr>
          <a:lstStyle/>
          <a:p>
            <a:r>
              <a:rPr lang="fr-FR" sz="1200" dirty="0"/>
              <a:t>Page 2 / 4</a:t>
            </a:r>
          </a:p>
        </p:txBody>
      </p:sp>
    </p:spTree>
    <p:extLst>
      <p:ext uri="{BB962C8B-B14F-4D97-AF65-F5344CB8AC3E}">
        <p14:creationId xmlns:p14="http://schemas.microsoft.com/office/powerpoint/2010/main" val="16310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092" y="1007862"/>
            <a:ext cx="11394831" cy="5478423"/>
          </a:xfrm>
          <a:prstGeom prst="rect">
            <a:avLst/>
          </a:prstGeom>
        </p:spPr>
        <p:txBody>
          <a:bodyPr wrap="square">
            <a:spAutoFit/>
          </a:bodyPr>
          <a:lstStyle/>
          <a:p>
            <a:r>
              <a:rPr lang="fr-FR" sz="1400" b="1" u="sng" dirty="0"/>
              <a:t>Modules 1 &amp; 2  </a:t>
            </a:r>
            <a:r>
              <a:rPr lang="fr-FR" sz="1400" b="1" dirty="0"/>
              <a:t>: Appréhender le contexte socio-économique dans sa complexité</a:t>
            </a:r>
            <a:endParaRPr lang="fr-FR" sz="1400" dirty="0"/>
          </a:p>
          <a:p>
            <a:endParaRPr lang="fr-FR" sz="1400" i="1" dirty="0">
              <a:solidFill>
                <a:srgbClr val="0070C0"/>
              </a:solidFill>
            </a:endParaRPr>
          </a:p>
          <a:p>
            <a:r>
              <a:rPr lang="fr-FR" sz="1400" i="1" dirty="0">
                <a:solidFill>
                  <a:srgbClr val="0070C0"/>
                </a:solidFill>
              </a:rPr>
              <a:t>	Penser et faire évoluer les pratiques des métiers, les façons de raisonner, d’organiser le travail et d’agir au quotidien</a:t>
            </a:r>
            <a:endParaRPr lang="fr-FR" sz="1400" dirty="0"/>
          </a:p>
          <a:p>
            <a:r>
              <a:rPr lang="fr-FR" sz="1400" dirty="0"/>
              <a:t>	Développer une nouvelle </a:t>
            </a:r>
            <a:r>
              <a:rPr lang="fr-FR" sz="1400" b="1" dirty="0"/>
              <a:t>intelligence des situations (</a:t>
            </a:r>
            <a:r>
              <a:rPr lang="fr-FR" sz="1400" dirty="0"/>
              <a:t>transformation numérique de l’économie, aspects technologiques et immatériels  	croissants, développement durable, nouveaux rôles des réseaux sociaux, prise en compte de l’incertitude et de la 	complexité croissante. </a:t>
            </a:r>
          </a:p>
          <a:p>
            <a:r>
              <a:rPr lang="fr-FR" sz="1400" b="1" dirty="0"/>
              <a:t> </a:t>
            </a:r>
            <a:endParaRPr lang="fr-FR" sz="1400" dirty="0"/>
          </a:p>
          <a:p>
            <a:endParaRPr lang="fr-FR" sz="1400" b="1" u="sng" dirty="0"/>
          </a:p>
          <a:p>
            <a:r>
              <a:rPr lang="fr-FR" sz="1400" b="1" u="sng" dirty="0"/>
              <a:t>Modules 3,4 &amp; 5 </a:t>
            </a:r>
            <a:r>
              <a:rPr lang="fr-FR" sz="1400" b="1" dirty="0"/>
              <a:t>: Développer un Management agile des organisations</a:t>
            </a:r>
            <a:endParaRPr lang="fr-FR" sz="1400" dirty="0"/>
          </a:p>
          <a:p>
            <a:r>
              <a:rPr lang="fr-FR" sz="1400" dirty="0">
                <a:solidFill>
                  <a:srgbClr val="0070C0"/>
                </a:solidFill>
              </a:rPr>
              <a:t> 	</a:t>
            </a:r>
          </a:p>
          <a:p>
            <a:r>
              <a:rPr lang="fr-FR" sz="1400" i="1" dirty="0">
                <a:solidFill>
                  <a:srgbClr val="0070C0"/>
                </a:solidFill>
              </a:rPr>
              <a:t>	Comment coopérer et être agile dans un environnement numérisé, international et interculturel ?</a:t>
            </a:r>
            <a:endParaRPr lang="fr-FR" sz="1400" dirty="0">
              <a:solidFill>
                <a:srgbClr val="0070C0"/>
              </a:solidFill>
            </a:endParaRPr>
          </a:p>
          <a:p>
            <a:r>
              <a:rPr lang="fr-FR" sz="1400" dirty="0"/>
              <a:t>	Développer la culture projets, les savoir faire agiles, le management coopératif et des aspects immatériels, choisir son style managérial</a:t>
            </a:r>
          </a:p>
          <a:p>
            <a:r>
              <a:rPr lang="fr-FR" sz="1400" b="1" dirty="0"/>
              <a:t> </a:t>
            </a:r>
          </a:p>
          <a:p>
            <a:endParaRPr lang="fr-FR" sz="1400" b="1" u="sng" dirty="0"/>
          </a:p>
          <a:p>
            <a:r>
              <a:rPr lang="fr-FR" sz="1400" b="1" u="sng" dirty="0"/>
              <a:t>Modules 6, 7 &amp; 8  </a:t>
            </a:r>
            <a:r>
              <a:rPr lang="fr-FR" sz="1400" b="1" dirty="0"/>
              <a:t>: Utiliser les méthodes, outils et normes de la Qualité</a:t>
            </a:r>
            <a:endParaRPr lang="fr-FR" sz="1400" dirty="0"/>
          </a:p>
          <a:p>
            <a:r>
              <a:rPr lang="fr-FR" sz="1400" dirty="0"/>
              <a:t> </a:t>
            </a:r>
          </a:p>
          <a:p>
            <a:r>
              <a:rPr lang="fr-FR" sz="1400" i="1" dirty="0">
                <a:solidFill>
                  <a:srgbClr val="0070C0"/>
                </a:solidFill>
              </a:rPr>
              <a:t>	Comment se repérer dans la diversité des référentiels règlementaires et normatifs, adapter efficacement les pratiques Qualité aux situations 	incertaines et complexes et innover ?</a:t>
            </a:r>
          </a:p>
          <a:p>
            <a:r>
              <a:rPr lang="fr-FR" sz="1400" dirty="0"/>
              <a:t>	Résolution des problèmes en équipe, Panorama des normes, démarches d’innovation et de rupture</a:t>
            </a:r>
          </a:p>
          <a:p>
            <a:r>
              <a:rPr lang="fr-FR" sz="1400" b="1" dirty="0"/>
              <a:t>  </a:t>
            </a:r>
            <a:endParaRPr lang="fr-FR" sz="1400" dirty="0"/>
          </a:p>
          <a:p>
            <a:endParaRPr lang="fr-FR" sz="1400" b="1" u="sng" dirty="0"/>
          </a:p>
          <a:p>
            <a:r>
              <a:rPr lang="fr-FR" sz="1400" b="1" u="sng" dirty="0"/>
              <a:t>Modules 9 &amp; 10  </a:t>
            </a:r>
            <a:r>
              <a:rPr lang="fr-FR" sz="1400" b="1" dirty="0"/>
              <a:t>: Etudier des secteurs d’activité, des thématiques et des cas d’application</a:t>
            </a:r>
          </a:p>
          <a:p>
            <a:r>
              <a:rPr lang="fr-FR" sz="1400" b="1" dirty="0"/>
              <a:t>	</a:t>
            </a:r>
          </a:p>
          <a:p>
            <a:r>
              <a:rPr lang="fr-FR" sz="1400" b="1" dirty="0"/>
              <a:t>	</a:t>
            </a:r>
            <a:r>
              <a:rPr lang="fr-FR" sz="1400" i="1" dirty="0">
                <a:solidFill>
                  <a:srgbClr val="0070C0"/>
                </a:solidFill>
              </a:rPr>
              <a:t>S’</a:t>
            </a:r>
            <a:r>
              <a:rPr lang="fr-FR" sz="1400" i="1" dirty="0" err="1">
                <a:solidFill>
                  <a:srgbClr val="0070C0"/>
                </a:solidFill>
              </a:rPr>
              <a:t>appyuer</a:t>
            </a:r>
            <a:r>
              <a:rPr lang="fr-FR" sz="1400" i="1" dirty="0">
                <a:solidFill>
                  <a:srgbClr val="0070C0"/>
                </a:solidFill>
              </a:rPr>
              <a:t> sur des exemples réels de pratiques professionnelles</a:t>
            </a:r>
          </a:p>
          <a:p>
            <a:r>
              <a:rPr lang="fr-FR" sz="1400" dirty="0"/>
              <a:t>	Eclairages spécialisés sur des secteurs spécialisés (automobile, laboratoires..) et des métiers spécifiques (</a:t>
            </a:r>
            <a:r>
              <a:rPr lang="fr-FR" sz="1400" dirty="0" err="1"/>
              <a:t>supply</a:t>
            </a:r>
            <a:r>
              <a:rPr lang="fr-FR" sz="1400" dirty="0"/>
              <a:t> </a:t>
            </a:r>
            <a:r>
              <a:rPr lang="fr-FR" sz="1400" dirty="0" err="1"/>
              <a:t>chain</a:t>
            </a:r>
            <a:r>
              <a:rPr lang="fr-FR" sz="1400" dirty="0"/>
              <a:t>,  data management ...).</a:t>
            </a:r>
          </a:p>
          <a:p>
            <a:r>
              <a:rPr lang="fr-FR" sz="1400" dirty="0"/>
              <a:t>	Exemples d’applications (industrie, spectacles, sport...).</a:t>
            </a:r>
            <a:r>
              <a:rPr lang="fr-FR" sz="1400" i="1" dirty="0">
                <a:solidFill>
                  <a:srgbClr val="0070C0"/>
                </a:solidFill>
              </a:rPr>
              <a:t> </a:t>
            </a:r>
            <a:endParaRPr lang="fr-FR" sz="1400" dirty="0"/>
          </a:p>
        </p:txBody>
      </p:sp>
      <p:sp>
        <p:nvSpPr>
          <p:cNvPr id="6" name="Rectangle 5"/>
          <p:cNvSpPr/>
          <p:nvPr/>
        </p:nvSpPr>
        <p:spPr>
          <a:xfrm>
            <a:off x="9410700" y="6134101"/>
            <a:ext cx="1143000" cy="276999"/>
          </a:xfrm>
          <a:prstGeom prst="rect">
            <a:avLst/>
          </a:prstGeom>
        </p:spPr>
        <p:txBody>
          <a:bodyPr wrap="square">
            <a:spAutoFit/>
          </a:bodyPr>
          <a:lstStyle/>
          <a:p>
            <a:r>
              <a:rPr lang="fr-FR" sz="1200" dirty="0"/>
              <a:t>Page 3 / 4</a:t>
            </a:r>
          </a:p>
        </p:txBody>
      </p:sp>
      <p:sp>
        <p:nvSpPr>
          <p:cNvPr id="5" name="Titre 1">
            <a:extLst>
              <a:ext uri="{FF2B5EF4-FFF2-40B4-BE49-F238E27FC236}">
                <a16:creationId xmlns:a16="http://schemas.microsoft.com/office/drawing/2014/main" id="{60770054-DA12-4131-9660-CABD186F12BC}"/>
              </a:ext>
            </a:extLst>
          </p:cNvPr>
          <p:cNvSpPr txBox="1">
            <a:spLocks/>
          </p:cNvSpPr>
          <p:nvPr/>
        </p:nvSpPr>
        <p:spPr>
          <a:xfrm>
            <a:off x="2627923" y="389992"/>
            <a:ext cx="8458200" cy="443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t>« Un programme original et lisible (quatre parties)»</a:t>
            </a:r>
            <a:endParaRPr lang="fr-FR" sz="1800" dirty="0">
              <a:solidFill>
                <a:srgbClr val="0070C0"/>
              </a:solidFill>
            </a:endParaRPr>
          </a:p>
        </p:txBody>
      </p:sp>
    </p:spTree>
    <p:extLst>
      <p:ext uri="{BB962C8B-B14F-4D97-AF65-F5344CB8AC3E}">
        <p14:creationId xmlns:p14="http://schemas.microsoft.com/office/powerpoint/2010/main" val="344778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21758" y="1783249"/>
            <a:ext cx="1450848" cy="50351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quatre flèches 5"/>
          <p:cNvSpPr/>
          <p:nvPr/>
        </p:nvSpPr>
        <p:spPr>
          <a:xfrm>
            <a:off x="4429506" y="2400300"/>
            <a:ext cx="2305812" cy="1970532"/>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contenu 2"/>
          <p:cNvSpPr txBox="1">
            <a:spLocks/>
          </p:cNvSpPr>
          <p:nvPr/>
        </p:nvSpPr>
        <p:spPr>
          <a:xfrm>
            <a:off x="5021580" y="3139442"/>
            <a:ext cx="1351026"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fr-FR" sz="1200" b="1" dirty="0">
                <a:solidFill>
                  <a:schemeClr val="bg1"/>
                </a:solidFill>
              </a:rPr>
              <a:t>E-learning de</a:t>
            </a:r>
          </a:p>
          <a:p>
            <a:pPr>
              <a:buFont typeface="Arial"/>
              <a:buNone/>
            </a:pPr>
            <a:r>
              <a:rPr lang="fr-FR" sz="1200" b="1" dirty="0">
                <a:solidFill>
                  <a:schemeClr val="bg1"/>
                </a:solidFill>
              </a:rPr>
              <a:t>2</a:t>
            </a:r>
            <a:r>
              <a:rPr lang="fr-FR" sz="1200" b="1" baseline="30000" dirty="0">
                <a:solidFill>
                  <a:schemeClr val="bg1"/>
                </a:solidFill>
              </a:rPr>
              <a:t>ème</a:t>
            </a:r>
            <a:r>
              <a:rPr lang="fr-FR" sz="1200" b="1" dirty="0">
                <a:solidFill>
                  <a:schemeClr val="bg1"/>
                </a:solidFill>
              </a:rPr>
              <a:t> génération </a:t>
            </a:r>
          </a:p>
        </p:txBody>
      </p:sp>
      <p:sp>
        <p:nvSpPr>
          <p:cNvPr id="12" name="Rectangle 11"/>
          <p:cNvSpPr/>
          <p:nvPr/>
        </p:nvSpPr>
        <p:spPr>
          <a:xfrm>
            <a:off x="6908292" y="3139441"/>
            <a:ext cx="1450848" cy="50351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5205984" y="1790869"/>
            <a:ext cx="1600200" cy="335872"/>
          </a:xfrm>
        </p:spPr>
        <p:txBody>
          <a:bodyPr>
            <a:noAutofit/>
          </a:bodyPr>
          <a:lstStyle/>
          <a:p>
            <a:pPr>
              <a:buNone/>
            </a:pPr>
            <a:r>
              <a:rPr lang="fr-FR" sz="1200" b="1" dirty="0"/>
              <a:t>Pédagogie</a:t>
            </a:r>
          </a:p>
          <a:p>
            <a:pPr>
              <a:buNone/>
            </a:pPr>
            <a:r>
              <a:rPr lang="fr-FR" sz="1200" b="1" dirty="0"/>
              <a:t>proactive</a:t>
            </a:r>
          </a:p>
        </p:txBody>
      </p:sp>
      <p:sp>
        <p:nvSpPr>
          <p:cNvPr id="17" name="Espace réservé du contenu 2"/>
          <p:cNvSpPr txBox="1">
            <a:spLocks/>
          </p:cNvSpPr>
          <p:nvPr/>
        </p:nvSpPr>
        <p:spPr>
          <a:xfrm>
            <a:off x="6833616" y="3147061"/>
            <a:ext cx="1600200"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fr-FR" sz="1200" b="1" dirty="0"/>
              <a:t>Système d’évaluation</a:t>
            </a:r>
          </a:p>
          <a:p>
            <a:pPr algn="ctr">
              <a:buFont typeface="Arial"/>
              <a:buNone/>
            </a:pPr>
            <a:r>
              <a:rPr lang="fr-FR" sz="1200" b="1" dirty="0"/>
              <a:t>innovant</a:t>
            </a:r>
          </a:p>
        </p:txBody>
      </p:sp>
      <p:sp>
        <p:nvSpPr>
          <p:cNvPr id="21" name="Rectangle 20"/>
          <p:cNvSpPr/>
          <p:nvPr/>
        </p:nvSpPr>
        <p:spPr>
          <a:xfrm>
            <a:off x="2813304" y="3133809"/>
            <a:ext cx="1450848" cy="50351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4921758" y="4488646"/>
            <a:ext cx="1450848" cy="50351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contenu 2"/>
          <p:cNvSpPr txBox="1">
            <a:spLocks/>
          </p:cNvSpPr>
          <p:nvPr/>
        </p:nvSpPr>
        <p:spPr>
          <a:xfrm>
            <a:off x="4896993" y="4488646"/>
            <a:ext cx="1600200"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fr-FR" sz="1200" b="1" dirty="0"/>
              <a:t>Réseau international</a:t>
            </a:r>
          </a:p>
          <a:p>
            <a:pPr>
              <a:buFont typeface="Arial"/>
              <a:buNone/>
            </a:pPr>
            <a:r>
              <a:rPr lang="fr-FR" sz="1200" b="1" dirty="0"/>
              <a:t>d’anciens diplômés</a:t>
            </a:r>
          </a:p>
        </p:txBody>
      </p:sp>
      <p:sp>
        <p:nvSpPr>
          <p:cNvPr id="19" name="Espace réservé du contenu 2"/>
          <p:cNvSpPr txBox="1">
            <a:spLocks/>
          </p:cNvSpPr>
          <p:nvPr/>
        </p:nvSpPr>
        <p:spPr>
          <a:xfrm>
            <a:off x="2748534" y="3136095"/>
            <a:ext cx="1600200"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fr-FR" sz="1200" b="1" dirty="0"/>
              <a:t>Accompagnement</a:t>
            </a:r>
          </a:p>
          <a:p>
            <a:pPr>
              <a:buFont typeface="Arial"/>
              <a:buNone/>
            </a:pPr>
            <a:r>
              <a:rPr lang="fr-FR" sz="1200" b="1" dirty="0"/>
              <a:t>individuel et qualitatif</a:t>
            </a:r>
          </a:p>
        </p:txBody>
      </p:sp>
      <p:sp>
        <p:nvSpPr>
          <p:cNvPr id="23" name="Espace réservé du contenu 2"/>
          <p:cNvSpPr txBox="1">
            <a:spLocks/>
          </p:cNvSpPr>
          <p:nvPr/>
        </p:nvSpPr>
        <p:spPr>
          <a:xfrm>
            <a:off x="1852422" y="3857498"/>
            <a:ext cx="3169158"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a:buNone/>
            </a:pPr>
            <a:r>
              <a:rPr lang="fr-FR" sz="1000" dirty="0"/>
              <a:t>. </a:t>
            </a:r>
            <a:r>
              <a:rPr lang="fr-FR" sz="1000" b="1" dirty="0"/>
              <a:t>Cadrage de thèse tripartite</a:t>
            </a:r>
          </a:p>
          <a:p>
            <a:pPr algn="just">
              <a:buFont typeface="Arial"/>
              <a:buNone/>
            </a:pPr>
            <a:r>
              <a:rPr lang="fr-FR" sz="1000" dirty="0"/>
              <a:t>  (étudiant / entreprise / UTC)</a:t>
            </a:r>
          </a:p>
          <a:p>
            <a:pPr>
              <a:buFont typeface="Arial"/>
              <a:buNone/>
            </a:pPr>
            <a:r>
              <a:rPr lang="fr-FR" sz="1000" dirty="0"/>
              <a:t>. </a:t>
            </a:r>
            <a:r>
              <a:rPr lang="fr-FR" sz="1000" b="1" dirty="0">
                <a:solidFill>
                  <a:schemeClr val="accent1">
                    <a:lumMod val="75000"/>
                  </a:schemeClr>
                </a:solidFill>
              </a:rPr>
              <a:t>Baromètre mensuel </a:t>
            </a:r>
            <a:r>
              <a:rPr lang="fr-FR" sz="1000" b="1" dirty="0"/>
              <a:t>individuel et par équipe</a:t>
            </a:r>
          </a:p>
          <a:p>
            <a:pPr>
              <a:buFont typeface="Arial"/>
              <a:buNone/>
            </a:pPr>
            <a:r>
              <a:rPr lang="fr-FR" sz="1000" dirty="0"/>
              <a:t>  intégrant des </a:t>
            </a:r>
            <a:r>
              <a:rPr lang="fr-FR" sz="1000" dirty="0">
                <a:solidFill>
                  <a:schemeClr val="accent1">
                    <a:lumMod val="75000"/>
                  </a:schemeClr>
                </a:solidFill>
              </a:rPr>
              <a:t>aspects intangibles</a:t>
            </a:r>
          </a:p>
          <a:p>
            <a:pPr>
              <a:buFont typeface="Arial"/>
              <a:buNone/>
            </a:pPr>
            <a:r>
              <a:rPr lang="fr-FR" sz="1000" dirty="0"/>
              <a:t>  (ambiance, motivations, difficultés et craintes)</a:t>
            </a:r>
          </a:p>
          <a:p>
            <a:pPr>
              <a:buFont typeface="Arial"/>
              <a:buNone/>
            </a:pPr>
            <a:r>
              <a:rPr lang="fr-FR" sz="1000" dirty="0"/>
              <a:t>. </a:t>
            </a:r>
            <a:r>
              <a:rPr lang="fr-FR" sz="1000" b="1" dirty="0"/>
              <a:t>Proposition de </a:t>
            </a:r>
            <a:r>
              <a:rPr lang="fr-FR" sz="1000" b="1" dirty="0">
                <a:solidFill>
                  <a:schemeClr val="accent1">
                    <a:lumMod val="75000"/>
                  </a:schemeClr>
                </a:solidFill>
              </a:rPr>
              <a:t>tuteurs ancien diplômé </a:t>
            </a:r>
          </a:p>
          <a:p>
            <a:pPr>
              <a:buFont typeface="Arial"/>
              <a:buNone/>
            </a:pPr>
            <a:r>
              <a:rPr lang="fr-FR" sz="1000" dirty="0"/>
              <a:t>  (même secteur/métier)</a:t>
            </a:r>
          </a:p>
        </p:txBody>
      </p:sp>
      <p:sp>
        <p:nvSpPr>
          <p:cNvPr id="24" name="Espace réservé du contenu 2"/>
          <p:cNvSpPr txBox="1">
            <a:spLocks/>
          </p:cNvSpPr>
          <p:nvPr/>
        </p:nvSpPr>
        <p:spPr>
          <a:xfrm>
            <a:off x="6979920" y="3806656"/>
            <a:ext cx="3550920"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fr-FR" sz="1000" dirty="0"/>
              <a:t>. </a:t>
            </a:r>
            <a:r>
              <a:rPr lang="fr-FR" sz="1000" b="1" dirty="0"/>
              <a:t>Évaluation individuelle + en équipe (</a:t>
            </a:r>
            <a:r>
              <a:rPr lang="fr-FR" sz="1000" dirty="0"/>
              <a:t>par les enseignants)</a:t>
            </a:r>
          </a:p>
          <a:p>
            <a:pPr>
              <a:buFont typeface="Arial"/>
              <a:buNone/>
            </a:pPr>
            <a:r>
              <a:rPr lang="fr-FR" sz="1000" dirty="0"/>
              <a:t>. </a:t>
            </a:r>
            <a:r>
              <a:rPr lang="fr-FR" sz="1000" b="1" dirty="0">
                <a:solidFill>
                  <a:schemeClr val="accent1">
                    <a:lumMod val="75000"/>
                  </a:schemeClr>
                </a:solidFill>
              </a:rPr>
              <a:t>Auto-évaluation</a:t>
            </a:r>
            <a:r>
              <a:rPr lang="fr-FR" sz="1000" b="1" dirty="0"/>
              <a:t> par chaque étudiant</a:t>
            </a:r>
            <a:r>
              <a:rPr lang="fr-FR" sz="1000" dirty="0"/>
              <a:t> (quizz interactifs)</a:t>
            </a:r>
          </a:p>
          <a:p>
            <a:pPr>
              <a:buFont typeface="Arial"/>
              <a:buNone/>
            </a:pPr>
            <a:r>
              <a:rPr lang="fr-FR" sz="1000" dirty="0"/>
              <a:t>. </a:t>
            </a:r>
            <a:r>
              <a:rPr lang="fr-FR" sz="1000" b="1" dirty="0">
                <a:solidFill>
                  <a:schemeClr val="accent1">
                    <a:lumMod val="75000"/>
                  </a:schemeClr>
                </a:solidFill>
              </a:rPr>
              <a:t>Evaluation par les Pairs</a:t>
            </a:r>
            <a:r>
              <a:rPr lang="fr-FR" sz="1000" dirty="0">
                <a:solidFill>
                  <a:schemeClr val="accent1">
                    <a:lumMod val="75000"/>
                  </a:schemeClr>
                </a:solidFill>
              </a:rPr>
              <a:t> </a:t>
            </a:r>
            <a:r>
              <a:rPr lang="fr-FR" sz="1000" dirty="0"/>
              <a:t>(chaque équipe note ses membres)</a:t>
            </a:r>
          </a:p>
          <a:p>
            <a:pPr>
              <a:buFont typeface="Arial"/>
              <a:buNone/>
            </a:pPr>
            <a:r>
              <a:rPr lang="fr-FR" sz="1000" dirty="0"/>
              <a:t>. </a:t>
            </a:r>
            <a:r>
              <a:rPr lang="fr-FR" sz="1000" b="1" dirty="0"/>
              <a:t>Jury de thèse tripartite </a:t>
            </a:r>
          </a:p>
          <a:p>
            <a:pPr>
              <a:buFont typeface="Arial"/>
              <a:buNone/>
            </a:pPr>
            <a:r>
              <a:rPr lang="fr-FR" sz="1000" dirty="0"/>
              <a:t>  (universitaires, institutionnels, professionnels d’entreprise)</a:t>
            </a:r>
          </a:p>
        </p:txBody>
      </p:sp>
      <p:sp>
        <p:nvSpPr>
          <p:cNvPr id="25" name="Espace réservé du contenu 2"/>
          <p:cNvSpPr txBox="1">
            <a:spLocks/>
          </p:cNvSpPr>
          <p:nvPr/>
        </p:nvSpPr>
        <p:spPr>
          <a:xfrm>
            <a:off x="4858512" y="5116576"/>
            <a:ext cx="4838700"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fr-FR" sz="1200" b="1" dirty="0"/>
              <a:t>. </a:t>
            </a:r>
            <a:r>
              <a:rPr lang="fr-FR" sz="1000" b="1" dirty="0"/>
              <a:t>Mise en relation avec les 550 membres Alumni </a:t>
            </a:r>
            <a:r>
              <a:rPr lang="fr-FR" sz="1000" dirty="0"/>
              <a:t>(par pays et par secteur d’activité)</a:t>
            </a:r>
          </a:p>
          <a:p>
            <a:pPr>
              <a:buFont typeface="Arial"/>
              <a:buNone/>
            </a:pPr>
            <a:r>
              <a:rPr lang="fr-FR" sz="1000" dirty="0"/>
              <a:t>.  </a:t>
            </a:r>
            <a:r>
              <a:rPr lang="fr-FR" sz="1000" b="1" dirty="0"/>
              <a:t>Accès aux thèses professionnelles comparables</a:t>
            </a:r>
          </a:p>
          <a:p>
            <a:pPr>
              <a:buFont typeface="Arial"/>
              <a:buNone/>
            </a:pPr>
            <a:r>
              <a:rPr lang="fr-FR" sz="1000" dirty="0"/>
              <a:t>. Organisation d’évènements Qualité « hybrides » (conférences en local + via Zoom)</a:t>
            </a:r>
          </a:p>
          <a:p>
            <a:pPr>
              <a:buFont typeface="Arial"/>
              <a:buNone/>
            </a:pPr>
            <a:r>
              <a:rPr lang="fr-FR" sz="1000" dirty="0"/>
              <a:t>. Logique </a:t>
            </a:r>
            <a:r>
              <a:rPr lang="fr-FR" sz="1000" b="1" dirty="0"/>
              <a:t>Kaizen du Système Qualité </a:t>
            </a:r>
            <a:r>
              <a:rPr lang="fr-FR" sz="1000" dirty="0"/>
              <a:t>disponible en ligne</a:t>
            </a:r>
          </a:p>
          <a:p>
            <a:pPr>
              <a:buFont typeface="Arial"/>
              <a:buNone/>
            </a:pPr>
            <a:r>
              <a:rPr lang="fr-FR" sz="1000" dirty="0"/>
              <a:t> (Groupes de Travail du </a:t>
            </a:r>
            <a:r>
              <a:rPr lang="fr-FR" sz="1000" b="1" dirty="0"/>
              <a:t>Groupe d’Amélioration de la Qualité</a:t>
            </a:r>
            <a:r>
              <a:rPr lang="fr-FR" sz="1000" dirty="0"/>
              <a:t> de la formation)</a:t>
            </a:r>
          </a:p>
        </p:txBody>
      </p:sp>
      <p:sp>
        <p:nvSpPr>
          <p:cNvPr id="26" name="Espace réservé du contenu 2"/>
          <p:cNvSpPr txBox="1">
            <a:spLocks/>
          </p:cNvSpPr>
          <p:nvPr/>
        </p:nvSpPr>
        <p:spPr>
          <a:xfrm>
            <a:off x="6471666" y="1422176"/>
            <a:ext cx="4005834" cy="33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fr-FR" sz="1000" b="1" dirty="0"/>
              <a:t>. </a:t>
            </a:r>
            <a:r>
              <a:rPr lang="fr-FR" sz="1000" dirty="0"/>
              <a:t>Croisement de l’acquisition individuelle des connaissances </a:t>
            </a:r>
            <a:r>
              <a:rPr lang="fr-FR" sz="1000" b="1" dirty="0"/>
              <a:t>(pédagogie inversée) </a:t>
            </a:r>
            <a:r>
              <a:rPr lang="fr-FR" sz="1000" dirty="0"/>
              <a:t>et de l’appropriation en équipe des connaissances </a:t>
            </a:r>
            <a:r>
              <a:rPr lang="fr-FR" sz="1000" b="1" dirty="0"/>
              <a:t>(</a:t>
            </a:r>
            <a:r>
              <a:rPr lang="fr-FR" sz="1000" b="1" i="1" dirty="0" err="1"/>
              <a:t>learning</a:t>
            </a:r>
            <a:r>
              <a:rPr lang="fr-FR" sz="1000" b="1" i="1" dirty="0"/>
              <a:t> by </a:t>
            </a:r>
            <a:r>
              <a:rPr lang="fr-FR" sz="1000" b="1" i="1" dirty="0" err="1"/>
              <a:t>doing</a:t>
            </a:r>
            <a:r>
              <a:rPr lang="fr-FR" sz="1000" b="1" dirty="0"/>
              <a:t>)</a:t>
            </a:r>
          </a:p>
          <a:p>
            <a:pPr>
              <a:buFont typeface="Arial"/>
              <a:buNone/>
            </a:pPr>
            <a:r>
              <a:rPr lang="fr-FR" sz="1000" dirty="0"/>
              <a:t>. Outils d’</a:t>
            </a:r>
            <a:r>
              <a:rPr lang="fr-FR" sz="1000" b="1" dirty="0"/>
              <a:t>interactions en multicanal </a:t>
            </a:r>
            <a:r>
              <a:rPr lang="fr-FR" sz="1000" dirty="0"/>
              <a:t>(forum, FAQ, </a:t>
            </a:r>
            <a:r>
              <a:rPr lang="fr-FR" sz="1000" dirty="0" err="1"/>
              <a:t>visio</a:t>
            </a:r>
            <a:r>
              <a:rPr lang="fr-FR" sz="1000" dirty="0"/>
              <a:t> conférences individuelles et par équipe, Travaux Dirigés, vidéos et cours en ligne, fichiers PPT et Word, ..)</a:t>
            </a:r>
          </a:p>
          <a:p>
            <a:pPr>
              <a:buFont typeface="Arial"/>
              <a:buNone/>
            </a:pPr>
            <a:r>
              <a:rPr lang="fr-FR" sz="1000" dirty="0"/>
              <a:t>. Plateforme sur </a:t>
            </a:r>
            <a:r>
              <a:rPr lang="fr-FR" sz="1000" b="1" dirty="0"/>
              <a:t>Moodle</a:t>
            </a:r>
            <a:r>
              <a:rPr lang="fr-FR" sz="1000" dirty="0"/>
              <a:t> mettant à disposition </a:t>
            </a:r>
            <a:r>
              <a:rPr lang="fr-FR" sz="1000" b="1" dirty="0">
                <a:solidFill>
                  <a:schemeClr val="accent1">
                    <a:lumMod val="75000"/>
                  </a:schemeClr>
                </a:solidFill>
              </a:rPr>
              <a:t>trois niveaux de données </a:t>
            </a:r>
            <a:r>
              <a:rPr lang="fr-FR" sz="1000" b="1" dirty="0"/>
              <a:t>par Module </a:t>
            </a:r>
            <a:r>
              <a:rPr lang="fr-FR" sz="1000" dirty="0"/>
              <a:t>(Documents obligatoires, Fonds documentaire en self-service, Rappels des fondamentaux)</a:t>
            </a:r>
          </a:p>
        </p:txBody>
      </p:sp>
      <p:sp>
        <p:nvSpPr>
          <p:cNvPr id="28" name="Titre 1"/>
          <p:cNvSpPr>
            <a:spLocks noGrp="1"/>
          </p:cNvSpPr>
          <p:nvPr>
            <p:ph type="title"/>
          </p:nvPr>
        </p:nvSpPr>
        <p:spPr>
          <a:xfrm>
            <a:off x="2247900" y="452149"/>
            <a:ext cx="8229600" cy="923847"/>
          </a:xfrm>
        </p:spPr>
        <p:txBody>
          <a:bodyPr>
            <a:normAutofit fontScale="90000"/>
          </a:bodyPr>
          <a:lstStyle/>
          <a:p>
            <a:r>
              <a:rPr lang="fr-FR" sz="3100" b="1" dirty="0"/>
              <a:t>« Une nouvelle plateforme Internet sur Moodle</a:t>
            </a:r>
            <a:br>
              <a:rPr lang="fr-FR" sz="3100" b="1" dirty="0"/>
            </a:br>
            <a:r>
              <a:rPr lang="fr-FR" sz="3100" b="1" dirty="0"/>
              <a:t>aux modalités pédagogiques innovantes »</a:t>
            </a:r>
            <a:br>
              <a:rPr lang="fr-FR" sz="2800" dirty="0"/>
            </a:br>
            <a:endParaRPr lang="fr-FR" sz="2800" dirty="0"/>
          </a:p>
        </p:txBody>
      </p:sp>
      <p:sp>
        <p:nvSpPr>
          <p:cNvPr id="29" name="Rectangle 28"/>
          <p:cNvSpPr/>
          <p:nvPr/>
        </p:nvSpPr>
        <p:spPr>
          <a:xfrm>
            <a:off x="9410700" y="6134101"/>
            <a:ext cx="1143000" cy="276999"/>
          </a:xfrm>
          <a:prstGeom prst="rect">
            <a:avLst/>
          </a:prstGeom>
        </p:spPr>
        <p:txBody>
          <a:bodyPr wrap="square">
            <a:spAutoFit/>
          </a:bodyPr>
          <a:lstStyle/>
          <a:p>
            <a:r>
              <a:rPr lang="fr-FR" sz="1200" dirty="0"/>
              <a:t>Page 4 / 4</a:t>
            </a:r>
          </a:p>
        </p:txBody>
      </p:sp>
    </p:spTree>
    <p:extLst>
      <p:ext uri="{BB962C8B-B14F-4D97-AF65-F5344CB8AC3E}">
        <p14:creationId xmlns:p14="http://schemas.microsoft.com/office/powerpoint/2010/main" val="1442685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2817</TotalTime>
  <Words>1719</Words>
  <Application>Microsoft Office PowerPoint</Application>
  <PresentationFormat>Grand écran</PresentationFormat>
  <Paragraphs>179</Paragraphs>
  <Slides>10</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Arial Narrow</vt:lpstr>
      <vt:lpstr>Calibri</vt:lpstr>
      <vt:lpstr>Calibri Light</vt:lpstr>
      <vt:lpstr>DIN-Bold</vt:lpstr>
      <vt:lpstr>DIN-Medium</vt:lpstr>
      <vt:lpstr>Times New Roman</vt:lpstr>
      <vt:lpstr>Wingdings</vt:lpstr>
      <vt:lpstr>Thème Office</vt:lpstr>
      <vt:lpstr>Présentation PowerPoint</vt:lpstr>
      <vt:lpstr>Présentation PowerPoint</vt:lpstr>
      <vt:lpstr>L’UTC fait partie de l’Alliance Sorbonne Université</vt:lpstr>
      <vt:lpstr>L’ADN particulier des « Universités de Technologie »</vt:lpstr>
      <vt:lpstr>L’UTC en chiffres et dans les classements 2021</vt:lpstr>
      <vt:lpstr>Présentation PowerPoint</vt:lpstr>
      <vt:lpstr>Un accélérateur de carrières</vt:lpstr>
      <vt:lpstr>Présentation PowerPoint</vt:lpstr>
      <vt:lpstr>« Une nouvelle plateforme Internet sur Moodle aux modalités pédagogiques innovantes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FMarin</dc:creator>
  <cp:lastModifiedBy>duclos</cp:lastModifiedBy>
  <cp:revision>85</cp:revision>
  <cp:lastPrinted>2022-03-08T13:55:47Z</cp:lastPrinted>
  <dcterms:created xsi:type="dcterms:W3CDTF">2021-09-15T14:15:04Z</dcterms:created>
  <dcterms:modified xsi:type="dcterms:W3CDTF">2022-04-04T12:24:36Z</dcterms:modified>
</cp:coreProperties>
</file>