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363" r:id="rId3"/>
    <p:sldId id="342" r:id="rId4"/>
    <p:sldId id="267" r:id="rId5"/>
    <p:sldId id="257" r:id="rId6"/>
    <p:sldId id="336" r:id="rId7"/>
    <p:sldId id="312" r:id="rId8"/>
    <p:sldId id="313" r:id="rId9"/>
    <p:sldId id="314" r:id="rId10"/>
    <p:sldId id="316" r:id="rId11"/>
    <p:sldId id="268" r:id="rId12"/>
    <p:sldId id="262" r:id="rId13"/>
    <p:sldId id="270" r:id="rId14"/>
    <p:sldId id="306" r:id="rId15"/>
    <p:sldId id="307" r:id="rId16"/>
    <p:sldId id="308" r:id="rId17"/>
    <p:sldId id="309" r:id="rId18"/>
    <p:sldId id="354" r:id="rId19"/>
    <p:sldId id="271" r:id="rId20"/>
    <p:sldId id="355" r:id="rId21"/>
    <p:sldId id="343" r:id="rId22"/>
    <p:sldId id="278" r:id="rId23"/>
    <p:sldId id="340" r:id="rId24"/>
    <p:sldId id="276" r:id="rId25"/>
    <p:sldId id="275" r:id="rId26"/>
    <p:sldId id="364" r:id="rId27"/>
    <p:sldId id="266" r:id="rId28"/>
    <p:sldId id="345" r:id="rId29"/>
    <p:sldId id="332" r:id="rId30"/>
    <p:sldId id="333" r:id="rId31"/>
    <p:sldId id="334" r:id="rId32"/>
    <p:sldId id="335" r:id="rId33"/>
    <p:sldId id="346" r:id="rId34"/>
    <p:sldId id="36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1"/>
    <p:restoredTop sz="96012"/>
  </p:normalViewPr>
  <p:slideViewPr>
    <p:cSldViewPr snapToGrid="0" snapToObjects="1">
      <p:cViewPr varScale="1">
        <p:scale>
          <a:sx n="97" d="100"/>
          <a:sy n="97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8AD81-312D-224E-8039-453812610169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05599-E2BF-F44C-A91F-6B267EF1A5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69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Tournant numérique : quel impact sur la démocratie?</a:t>
            </a:r>
          </a:p>
          <a:p>
            <a:r>
              <a:rPr lang="fr-FR" dirty="0"/>
              <a:t>Baromètre du numérique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07A5D-2798-7949-BAA8-DD4F7143147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378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</a:t>
            </a:r>
            <a:r>
              <a:rPr lang="fr-FR" baseline="0" dirty="0"/>
              <a:t> service de </a:t>
            </a:r>
            <a:r>
              <a:rPr lang="fr-FR" baseline="0"/>
              <a:t>la mission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2368-CF60-934C-8585-0B2B9F81969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84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Parler de la nécessité</a:t>
            </a:r>
            <a:r>
              <a:rPr lang="fr-FR" baseline="0" dirty="0"/>
              <a:t> d’aller chercher des relais, de faire parler le territoire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73142-0310-4E4C-BF3C-5583CA5743D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69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L’exemple de </a:t>
            </a:r>
            <a:r>
              <a:rPr lang="fr-FR" dirty="0" err="1"/>
              <a:t>parcoursup</a:t>
            </a:r>
            <a:r>
              <a:rPr lang="fr-FR" dirty="0"/>
              <a:t>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4E329-1F81-B44C-885F-665E4C4C600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11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L’espace public change, il devient plus facile de publier </a:t>
            </a:r>
          </a:p>
          <a:p>
            <a:r>
              <a:rPr lang="fr-FR" dirty="0"/>
              <a:t>Il y a toujours une régulation, mais elle se fait par le contrôle de la visibilité. </a:t>
            </a:r>
          </a:p>
          <a:p>
            <a:r>
              <a:rPr lang="fr-FR" dirty="0"/>
              <a:t>Les règles de la visibilité en ligne : capacité à convaincre et à susciter des émotions pour circuler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262D7-E8FC-AE45-B3A8-3CB5886270A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16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37E82-B31D-1840-95FD-66DAE5F6004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500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 point de départ de</a:t>
            </a:r>
            <a:r>
              <a:rPr lang="fr-FR" baseline="0" dirty="0"/>
              <a:t> cette démarche, c’est de réussir </a:t>
            </a:r>
            <a:r>
              <a:rPr lang="fr-FR" b="1" baseline="0" dirty="0"/>
              <a:t>à mieux comprendre certaines évolutions de notre époque</a:t>
            </a:r>
            <a:r>
              <a:rPr lang="fr-FR" baseline="0" dirty="0"/>
              <a:t>, sur la manière dont les citoyens se saisissent des enjeux de transition écologique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On</a:t>
            </a:r>
            <a:r>
              <a:rPr lang="fr-FR" baseline="0" dirty="0"/>
              <a:t> a d’ailleurs essayé aujourd’hui de </a:t>
            </a:r>
            <a:r>
              <a:rPr lang="fr-FR" b="1" baseline="0" dirty="0"/>
              <a:t>donner la parole à un certain nombre d’initiatives représentatives de ces évolutions</a:t>
            </a:r>
            <a:r>
              <a:rPr lang="fr-FR" baseline="0" dirty="0"/>
              <a:t>. </a:t>
            </a: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80729-1FD5-A248-AB7A-EF204DF54D0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71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gagner en visibilité, agrégation autour de mots clés des #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262D7-E8FC-AE45-B3A8-3CB5886270A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238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Mais attention, il y a beaucoup de tricheurs! La course à la visibilité pour optimiser l’impact de ses contenus peut être faussée : achats de clics…</a:t>
            </a:r>
          </a:p>
          <a:p>
            <a:r>
              <a:rPr lang="fr-FR" dirty="0"/>
              <a:t>A aussi des biais : diffusion de </a:t>
            </a:r>
            <a:r>
              <a:rPr lang="fr-FR" dirty="0" err="1"/>
              <a:t>fake</a:t>
            </a:r>
            <a:r>
              <a:rPr lang="fr-FR" dirty="0"/>
              <a:t> news, bulles de filtres…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262D7-E8FC-AE45-B3A8-3CB5886270A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39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0B878-9A1D-674D-A1F2-B1EAEFCDD22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02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59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33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60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36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594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69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932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99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28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90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1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21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7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1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60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30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E8CA4-17FC-AD4C-B9E0-593C9F824A6A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8C50112-9C66-AF4D-8E2D-481D173C45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04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8B6204-9374-9BD9-4DFE-6735C49C79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Le débat public à l’épreuve du numérique et des réseaux sociaux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661CD0-1621-F66F-7BD9-7D1B70E490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87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 l’éducation</a:t>
            </a:r>
            <a:r>
              <a:rPr lang="mr-IN" b="1" dirty="0"/>
              <a:t>…</a:t>
            </a:r>
            <a:r>
              <a:rPr lang="fr-FR" b="1" dirty="0"/>
              <a:t> </a:t>
            </a:r>
          </a:p>
        </p:txBody>
      </p:sp>
      <p:pic>
        <p:nvPicPr>
          <p:cNvPr id="11266" name="Picture 2" descr="Ã©sultat de recherche d'images pour &quot;parcoursup algorithme&quot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1" y="2667794"/>
            <a:ext cx="6346825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CEB6-1C68-1449-9A4F-207B2B01BB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05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numérique comme levier de transformation du débat public ?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Retours sur les bouleversements de notre espace public par la « démocratie internet »</a:t>
            </a:r>
          </a:p>
        </p:txBody>
      </p:sp>
    </p:spTree>
    <p:extLst>
      <p:ext uri="{BB962C8B-B14F-4D97-AF65-F5344CB8AC3E}">
        <p14:creationId xmlns:p14="http://schemas.microsoft.com/office/powerpoint/2010/main" val="388400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6384032" y="3501008"/>
            <a:ext cx="3995936" cy="202731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>
              <a:buNone/>
            </a:pPr>
            <a:r>
              <a:rPr lang="fr-FR" sz="2000" b="1" dirty="0">
                <a:solidFill>
                  <a:schemeClr val="tx1"/>
                </a:solidFill>
              </a:rPr>
              <a:t>ESPACE PRIVE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Mutation des espaces de communication et « libération des subjectivités »</a:t>
            </a:r>
          </a:p>
        </p:txBody>
      </p:sp>
      <p:sp>
        <p:nvSpPr>
          <p:cNvPr id="11" name="Flèche vers le haut 10"/>
          <p:cNvSpPr/>
          <p:nvPr/>
        </p:nvSpPr>
        <p:spPr>
          <a:xfrm>
            <a:off x="2567608" y="1916832"/>
            <a:ext cx="484632" cy="432048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INFORMATIONS</a:t>
            </a:r>
          </a:p>
        </p:txBody>
      </p:sp>
      <p:sp>
        <p:nvSpPr>
          <p:cNvPr id="9" name="Ellipse 8"/>
          <p:cNvSpPr/>
          <p:nvPr/>
        </p:nvSpPr>
        <p:spPr>
          <a:xfrm>
            <a:off x="3287688" y="2132856"/>
            <a:ext cx="345638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ESPACE PUBLIC</a:t>
            </a:r>
          </a:p>
        </p:txBody>
      </p:sp>
      <p:sp>
        <p:nvSpPr>
          <p:cNvPr id="12" name="Ellipse 11"/>
          <p:cNvSpPr/>
          <p:nvPr/>
        </p:nvSpPr>
        <p:spPr>
          <a:xfrm>
            <a:off x="5231904" y="3284984"/>
            <a:ext cx="3096344" cy="10584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WEB 2.0</a:t>
            </a: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conversationnel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2999656" y="5949280"/>
            <a:ext cx="6480720" cy="43204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EVOLUTION SOCIALE DU WEB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365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55648" y="459518"/>
            <a:ext cx="9401491" cy="1280890"/>
          </a:xfrm>
        </p:spPr>
        <p:txBody>
          <a:bodyPr/>
          <a:lstStyle/>
          <a:p>
            <a:r>
              <a:rPr lang="fr-FR" b="1" dirty="0"/>
              <a:t>Une démocratie Internet?</a:t>
            </a:r>
          </a:p>
        </p:txBody>
      </p:sp>
      <p:pic>
        <p:nvPicPr>
          <p:cNvPr id="2050" name="Picture 2" descr="https://images-na.ssl-images-amazon.com/images/I/51oKwkV821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78" y="2126222"/>
            <a:ext cx="3129558" cy="457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5536825" y="2126222"/>
            <a:ext cx="5336533" cy="4576980"/>
          </a:xfrm>
        </p:spPr>
        <p:txBody>
          <a:bodyPr>
            <a:normAutofit fontScale="92500"/>
          </a:bodyPr>
          <a:lstStyle/>
          <a:p>
            <a:r>
              <a:rPr lang="fr-FR" sz="2400" dirty="0"/>
              <a:t>Renouvellement de l’espace public : auto-publication, modération </a:t>
            </a:r>
            <a:r>
              <a:rPr lang="fr-FR" sz="2400" i="1" dirty="0"/>
              <a:t>a posteriori</a:t>
            </a:r>
            <a:r>
              <a:rPr lang="fr-FR" sz="2400" dirty="0"/>
              <a:t>,  brutalisation du débat public, </a:t>
            </a:r>
            <a:r>
              <a:rPr lang="fr-FR" sz="2400" dirty="0" err="1"/>
              <a:t>fake</a:t>
            </a:r>
            <a:r>
              <a:rPr lang="fr-FR" sz="2400" dirty="0"/>
              <a:t> news</a:t>
            </a:r>
            <a:r>
              <a:rPr lang="mr-IN" sz="2400" dirty="0"/>
              <a:t>…</a:t>
            </a:r>
            <a:endParaRPr lang="fr-FR" sz="2400" dirty="0"/>
          </a:p>
          <a:p>
            <a:r>
              <a:rPr lang="fr-FR" sz="2400" dirty="0"/>
              <a:t>Autorité d’un argument se construit moins par le statut du locuteur que dans sa capacité à convaincre des communautés.</a:t>
            </a:r>
          </a:p>
          <a:p>
            <a:r>
              <a:rPr lang="fr-FR" sz="2400" dirty="0"/>
              <a:t>Force des émotions, de la capacité à « toucher » dans la structuration des communautés</a:t>
            </a:r>
          </a:p>
        </p:txBody>
      </p:sp>
    </p:spTree>
    <p:extLst>
      <p:ext uri="{BB962C8B-B14F-4D97-AF65-F5344CB8AC3E}">
        <p14:creationId xmlns:p14="http://schemas.microsoft.com/office/powerpoint/2010/main" val="197899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 Une forte liberté d’expression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89" y="1905000"/>
            <a:ext cx="4965700" cy="16383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322" y="2724150"/>
            <a:ext cx="6409544" cy="3432061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14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La diffusion des connaissances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814" y="1264555"/>
            <a:ext cx="5014737" cy="575858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La libre entreprise, la création et l’innovation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51" y="2323474"/>
            <a:ext cx="4983447" cy="26578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391" y="2841886"/>
            <a:ext cx="5320221" cy="298928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0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Renversement des hiérarchies et des institutions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 descr="https://digital-society-forum.orange.com/revo_vignettes/620x350/475px-pepe-by-maxis120-dbbagg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560319"/>
            <a:ext cx="5192791" cy="293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1B7D65-E858-A9B3-F93B-6E1445F0F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03" y="2409432"/>
            <a:ext cx="6331930" cy="38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96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6400" y="308006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/>
              <a:t>De nouvelles manières pour les citoyens de se saisir des enjeux de société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98" y="2001925"/>
            <a:ext cx="4178273" cy="27660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605" y="4035615"/>
            <a:ext cx="4502150" cy="22073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86" y="1850342"/>
            <a:ext cx="4606469" cy="1968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578" y="2540905"/>
            <a:ext cx="2730500" cy="3683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ED85-2444-FE4C-A1E0-1BAD9BE4281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27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5376" y="331502"/>
            <a:ext cx="9509759" cy="1280890"/>
          </a:xfrm>
        </p:spPr>
        <p:txBody>
          <a:bodyPr>
            <a:normAutofit/>
          </a:bodyPr>
          <a:lstStyle/>
          <a:p>
            <a:r>
              <a:rPr lang="fr-FR" b="1" dirty="0"/>
              <a:t>Internet et la mobilisation « affective »</a:t>
            </a:r>
            <a:br>
              <a:rPr lang="fr-FR" b="1" dirty="0"/>
            </a:b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24" y="1908429"/>
            <a:ext cx="4145280" cy="20848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080" y="1818513"/>
            <a:ext cx="3629703" cy="22646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24" y="4289298"/>
            <a:ext cx="4145280" cy="25093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130" y="4289298"/>
            <a:ext cx="5286005" cy="256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6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946740B-FD11-E51D-D3E7-57ED508EF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58" y="0"/>
            <a:ext cx="10534919" cy="29629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FFB2B8-123A-E3D0-23D7-2AE89CCE6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42" y="3097793"/>
            <a:ext cx="4337691" cy="37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5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81200" y="46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prémices du traité européen de 2005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5296" y="1600201"/>
            <a:ext cx="74214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205493" y="6126163"/>
            <a:ext cx="2028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Source: </a:t>
            </a:r>
            <a:r>
              <a:rPr lang="fr-FR" dirty="0" err="1"/>
              <a:t>linkfluence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75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Un risque de fragmentation de l’espace public ?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418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travers de la guerre de la visibilité et le « désenchantement » d’internet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30133" y="2126222"/>
            <a:ext cx="3459545" cy="4000258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5654554" y="2126222"/>
            <a:ext cx="5354821" cy="3777622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Peu de nuances et de contradictions sur Internet </a:t>
            </a:r>
          </a:p>
          <a:p>
            <a:pPr algn="just"/>
            <a:r>
              <a:rPr lang="fr-FR" sz="2400" dirty="0"/>
              <a:t>Lutte pour la visibilité, bulles de filtres et enfermement idéologique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 err="1"/>
              <a:t>Fake</a:t>
            </a:r>
            <a:r>
              <a:rPr lang="fr-FR" sz="2400" dirty="0"/>
              <a:t> news et dérive </a:t>
            </a:r>
            <a:r>
              <a:rPr lang="fr-FR" sz="2400" dirty="0" err="1"/>
              <a:t>essentialisante</a:t>
            </a:r>
            <a:r>
              <a:rPr lang="fr-FR" sz="2400" dirty="0"/>
              <a:t> de l’expression en ligne</a:t>
            </a:r>
          </a:p>
        </p:txBody>
      </p:sp>
    </p:spTree>
    <p:extLst>
      <p:ext uri="{BB962C8B-B14F-4D97-AF65-F5344CB8AC3E}">
        <p14:creationId xmlns:p14="http://schemas.microsoft.com/office/powerpoint/2010/main" val="1581947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918367" y="489198"/>
            <a:ext cx="8911687" cy="1280890"/>
          </a:xfrm>
        </p:spPr>
        <p:txBody>
          <a:bodyPr/>
          <a:lstStyle/>
          <a:p>
            <a:r>
              <a:rPr lang="fr-FR" b="1" dirty="0"/>
              <a:t>Le risque d’accroitre les inégalités?</a:t>
            </a:r>
          </a:p>
        </p:txBody>
      </p:sp>
      <p:pic>
        <p:nvPicPr>
          <p:cNvPr id="4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6550" y="2283500"/>
            <a:ext cx="2312255" cy="377825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6680131" y="2283500"/>
            <a:ext cx="5511868" cy="3777622"/>
          </a:xfrm>
        </p:spPr>
        <p:txBody>
          <a:bodyPr>
            <a:noAutofit/>
          </a:bodyPr>
          <a:lstStyle/>
          <a:p>
            <a:pPr algn="just"/>
            <a:r>
              <a:rPr lang="fr-FR" sz="2000" dirty="0"/>
              <a:t>Piège de l’objectivité alors que les algorithmes sont des </a:t>
            </a:r>
            <a:r>
              <a:rPr lang="fr-FR" sz="2000" b="1" dirty="0"/>
              <a:t>opinions « mises en mathématiques »</a:t>
            </a:r>
          </a:p>
          <a:p>
            <a:pPr algn="just"/>
            <a:r>
              <a:rPr lang="fr-FR" sz="2000" dirty="0"/>
              <a:t>Les algorithmes sont un moyen d’interroger des bases de données et </a:t>
            </a:r>
            <a:r>
              <a:rPr lang="fr-FR" sz="2000" b="1" dirty="0"/>
              <a:t>ne peuvent incarner la décision publique et politique</a:t>
            </a:r>
          </a:p>
          <a:p>
            <a:pPr algn="just"/>
            <a:r>
              <a:rPr lang="fr-FR" sz="2000" dirty="0"/>
              <a:t>Les algorithmes restent un outil de « pouvoir sur » et incarnent une nouvelle forme de </a:t>
            </a:r>
            <a:r>
              <a:rPr lang="fr-FR" sz="2000" b="1" dirty="0" err="1"/>
              <a:t>gouvernementalité</a:t>
            </a:r>
            <a:endParaRPr lang="fr-FR" sz="2000" b="1" dirty="0"/>
          </a:p>
        </p:txBody>
      </p:sp>
      <p:pic>
        <p:nvPicPr>
          <p:cNvPr id="1026" name="Picture 2" descr="https://static.fnac-static.com/multimedia/Images/FR/NR/d8/ba/7c/8174296/1507-1/tsp20160627134655/Weapons-of-math-destru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21" y="2354940"/>
            <a:ext cx="2390094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62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5975" y="624110"/>
            <a:ext cx="9786937" cy="1280890"/>
          </a:xfrm>
        </p:spPr>
        <p:txBody>
          <a:bodyPr>
            <a:normAutofit/>
          </a:bodyPr>
          <a:lstStyle/>
          <a:p>
            <a:r>
              <a:rPr lang="fr-FR" b="1" dirty="0"/>
              <a:t>Des capacités d’agir inégalement distribuées dans le spectre politique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802141" y="2287076"/>
            <a:ext cx="7901795" cy="4179037"/>
          </a:xfrm>
        </p:spPr>
        <p:txBody>
          <a:bodyPr>
            <a:noAutofit/>
          </a:bodyPr>
          <a:lstStyle/>
          <a:p>
            <a:pPr algn="just"/>
            <a:r>
              <a:rPr lang="fr-FR" sz="2400" dirty="0"/>
              <a:t>Internet n’est pas capable d’abolir les structures sociales et économiques de domination et risque même de les renforcer : </a:t>
            </a:r>
            <a:r>
              <a:rPr lang="fr-FR" sz="2400" b="1" dirty="0"/>
              <a:t>internet penche à droite! </a:t>
            </a:r>
          </a:p>
          <a:p>
            <a:pPr algn="just"/>
            <a:r>
              <a:rPr lang="fr-FR" sz="2400" dirty="0"/>
              <a:t>Importance de faire circuler un message simple et identifiable et d’avoir une organisation militante structurée pour favoriser cette circulation</a:t>
            </a:r>
          </a:p>
          <a:p>
            <a:pPr algn="just"/>
            <a:r>
              <a:rPr lang="fr-FR" sz="2400" b="1" dirty="0"/>
              <a:t>Loin d’éclater les organisations, l’espace public numérique semble récompenser les collectifs les mieux structurés qui contribuent à faire monter artificiellement leurs contenus</a:t>
            </a:r>
            <a:r>
              <a:rPr lang="fr-FR" sz="2400" dirty="0"/>
              <a:t>. </a:t>
            </a:r>
          </a:p>
          <a:p>
            <a:pPr algn="just"/>
            <a:endParaRPr lang="fr-FR" sz="2400" dirty="0"/>
          </a:p>
        </p:txBody>
      </p:sp>
      <p:pic>
        <p:nvPicPr>
          <p:cNvPr id="5122" name="Picture 2" descr="Ã©sultat de recherche d'images pour &quot;the revolution that wasn't how digital activ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0579" y="2287076"/>
            <a:ext cx="3092971" cy="442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07AA7-62DB-0A45-82D3-2C6A512AFC0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355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L’hypothèse des « colères internet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1812" y="2123606"/>
            <a:ext cx="6269038" cy="433434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fr-FR" sz="2400" b="1" dirty="0"/>
              <a:t>Internet est un prisme déformant de la réalité sociale</a:t>
            </a:r>
            <a:r>
              <a:rPr lang="fr-FR" sz="2400" dirty="0"/>
              <a:t>, la médiation qu’il engage tronque notre vision du monde et que certains sujets </a:t>
            </a:r>
            <a:r>
              <a:rPr lang="fr-FR" sz="2400" i="1" dirty="0"/>
              <a:t>épousent plus ou moins bien</a:t>
            </a:r>
            <a:r>
              <a:rPr lang="fr-FR" sz="2400" dirty="0"/>
              <a:t> les caractéristiques sociotechniques d’internet. </a:t>
            </a:r>
          </a:p>
          <a:p>
            <a:pPr algn="just"/>
            <a:r>
              <a:rPr lang="fr-FR" sz="2400" dirty="0"/>
              <a:t>La « colère internet » c’est </a:t>
            </a:r>
            <a:r>
              <a:rPr lang="fr-FR" sz="2400" b="1" dirty="0"/>
              <a:t>la rencontre entre les propriétés particulières au débat en ligne et la colère sociale exprimée par les populations</a:t>
            </a:r>
            <a:r>
              <a:rPr lang="fr-FR" sz="2400" dirty="0"/>
              <a:t>. </a:t>
            </a:r>
          </a:p>
          <a:p>
            <a:pPr algn="just"/>
            <a:r>
              <a:rPr lang="fr-FR" sz="2400" dirty="0"/>
              <a:t>Autrement dit, </a:t>
            </a:r>
            <a:r>
              <a:rPr lang="fr-FR" sz="2400" b="1" dirty="0"/>
              <a:t>les colères sociales que nous donne à voir Internet sont celles qui ont réussi à s’adapter aux contraintes sociotechniques de la communication en contexte numérique</a:t>
            </a:r>
            <a:r>
              <a:rPr lang="fr-FR" sz="2400" dirty="0"/>
              <a:t>. </a:t>
            </a:r>
          </a:p>
          <a:p>
            <a:pPr algn="just"/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07AA7-62DB-0A45-82D3-2C6A512AFC07}" type="slidenum">
              <a:rPr lang="fr-FR" smtClean="0"/>
              <a:t>25</a:t>
            </a:fld>
            <a:endParaRPr lang="fr-FR"/>
          </a:p>
        </p:txBody>
      </p:sp>
      <p:pic>
        <p:nvPicPr>
          <p:cNvPr id="9" name="Picture 4" descr="Ã©sultat de recherche d'images pour &quot;Gilets jaunes facebook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123606"/>
            <a:ext cx="4729163" cy="359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17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956C1C5-B6A0-05E7-843B-B91BE7C6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Pourquoi le design compte?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DEF3D2A-F1BC-166A-2AE3-30EB8E6FB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574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Là encore, les technologies ne sont pas neutres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325" y="2065867"/>
            <a:ext cx="11215687" cy="4114800"/>
          </a:xfrm>
        </p:spPr>
        <p:txBody>
          <a:bodyPr>
            <a:noAutofit/>
          </a:bodyPr>
          <a:lstStyle/>
          <a:p>
            <a:r>
              <a:rPr lang="fr-FR" sz="2400" b="1" dirty="0"/>
              <a:t>Les technologies </a:t>
            </a:r>
            <a:r>
              <a:rPr lang="fr-FR" sz="2400" dirty="0"/>
              <a:t>définissent un rapport au monde : les outils nous façonnent autant que nous les façonnons. </a:t>
            </a:r>
          </a:p>
          <a:p>
            <a:r>
              <a:rPr lang="fr-FR" sz="2400" dirty="0"/>
              <a:t>Il y a donc des </a:t>
            </a:r>
            <a:r>
              <a:rPr lang="fr-FR" sz="2400" b="1" dirty="0"/>
              <a:t>enjeux de conception </a:t>
            </a:r>
            <a:r>
              <a:rPr lang="fr-FR" sz="2400" dirty="0"/>
              <a:t>; mais c’est aussi les technologies numériques sont aussi relationnelles et les </a:t>
            </a:r>
            <a:r>
              <a:rPr lang="fr-FR" sz="2400" b="1" dirty="0"/>
              <a:t>enjeux d’usage </a:t>
            </a:r>
            <a:r>
              <a:rPr lang="fr-FR" sz="2400" dirty="0"/>
              <a:t>sont également importants</a:t>
            </a:r>
          </a:p>
          <a:p>
            <a:r>
              <a:rPr lang="fr-FR" sz="2400" dirty="0"/>
              <a:t>Internet est régit par une série de principes orignaux qui ont été détournés : </a:t>
            </a:r>
            <a:r>
              <a:rPr lang="fr-FR" sz="2400" b="1" dirty="0"/>
              <a:t>influence de plus en plus forte du marché</a:t>
            </a:r>
          </a:p>
          <a:p>
            <a:r>
              <a:rPr lang="fr-FR" sz="2400" b="1" dirty="0"/>
              <a:t>Le design est alors un outil de </a:t>
            </a:r>
            <a:r>
              <a:rPr lang="fr-FR" sz="2400" b="1" dirty="0" err="1"/>
              <a:t>softpower</a:t>
            </a:r>
            <a:r>
              <a:rPr lang="fr-FR" sz="2400" b="1" dirty="0"/>
              <a:t> </a:t>
            </a:r>
            <a:r>
              <a:rPr lang="fr-FR" sz="2400" dirty="0"/>
              <a:t>qui conditionne nos capacités cognitives, qui conditionne des « contraintes invisibles »</a:t>
            </a:r>
          </a:p>
        </p:txBody>
      </p:sp>
    </p:spTree>
    <p:extLst>
      <p:ext uri="{BB962C8B-B14F-4D97-AF65-F5344CB8AC3E}">
        <p14:creationId xmlns:p14="http://schemas.microsoft.com/office/powerpoint/2010/main" val="2724295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Analyser le design des sites web à travers des critères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Cette grille présente les principaux critères pour analyser le design des sites web participatifs.</a:t>
            </a:r>
          </a:p>
          <a:p>
            <a:r>
              <a:rPr lang="fr-FR" dirty="0"/>
              <a:t> La conception du design mobilisée ici dépasse l’analyse du graphisme pour prendre en compte les choix techniques et éditoriaux. </a:t>
            </a:r>
          </a:p>
          <a:p>
            <a:r>
              <a:rPr lang="fr-FR" dirty="0"/>
              <a:t>C’est l’ensemble de ces critères qui contribue à rendre « tangible » une conception particulière de la participation. </a:t>
            </a:r>
          </a:p>
          <a:p>
            <a:r>
              <a:rPr lang="fr-FR" b="1" dirty="0"/>
              <a:t>Autrement dit, en fonction de la manière dont on organise la participation, on influe sur la forme de l’expression des participants</a:t>
            </a:r>
            <a:r>
              <a:rPr lang="fr-FR" dirty="0"/>
              <a:t>.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AE612-8F44-8240-83A1-E24A94198D2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96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8F895-0D14-A842-B7F0-9752E2B75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E68D05-383B-F749-98A9-040AD35E5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0" y="2133600"/>
            <a:ext cx="9504362" cy="4381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1- </a:t>
            </a:r>
            <a:r>
              <a:rPr lang="fr-FR" b="1" dirty="0"/>
              <a:t>Les ressources techniques</a:t>
            </a:r>
            <a:r>
              <a:rPr lang="fr-FR" dirty="0"/>
              <a:t>  </a:t>
            </a:r>
          </a:p>
          <a:p>
            <a:pPr marL="0" indent="0">
              <a:buNone/>
            </a:pPr>
            <a:r>
              <a:rPr lang="fr-FR" u="sng" dirty="0"/>
              <a:t>Ce qu’il faut regarder concrètement </a:t>
            </a:r>
            <a:r>
              <a:rPr lang="fr-FR" dirty="0"/>
              <a:t>:</a:t>
            </a:r>
          </a:p>
          <a:p>
            <a:pPr marL="0" lvl="0" indent="0">
              <a:buNone/>
            </a:pPr>
            <a:r>
              <a:rPr lang="fr-FR" dirty="0"/>
              <a:t>Quels outils sont disponibles pour participer? </a:t>
            </a:r>
          </a:p>
          <a:p>
            <a:pPr marL="0" lvl="0" indent="0">
              <a:buNone/>
            </a:pPr>
            <a:r>
              <a:rPr lang="fr-FR" dirty="0"/>
              <a:t>Quel type de contribution permettent-ils de produire ? (vidéo, production de texte…)</a:t>
            </a:r>
          </a:p>
          <a:p>
            <a:pPr marL="0" indent="0">
              <a:buNone/>
            </a:pPr>
            <a:r>
              <a:rPr lang="fr-FR" dirty="0"/>
              <a:t>2- </a:t>
            </a:r>
            <a:r>
              <a:rPr lang="fr-FR" b="1" dirty="0"/>
              <a:t>L’organisation des contenus et les stratégies de mise en visibilité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u="sng" dirty="0"/>
              <a:t>Ce qu’il faut regarder concrètement </a:t>
            </a:r>
            <a:r>
              <a:rPr lang="fr-FR" dirty="0"/>
              <a:t>:</a:t>
            </a:r>
          </a:p>
          <a:p>
            <a:pPr marL="0" lvl="0" indent="0">
              <a:buNone/>
            </a:pPr>
            <a:r>
              <a:rPr lang="fr-FR" dirty="0"/>
              <a:t>Quels types de contenus sont mis en avant sur la page d’accueil ? et quels autres sont relégués dans les profondeurs du site ? </a:t>
            </a:r>
          </a:p>
          <a:p>
            <a:pPr marL="0" lvl="0" indent="0">
              <a:buNone/>
            </a:pPr>
            <a:r>
              <a:rPr lang="fr-FR" dirty="0"/>
              <a:t>Vers quel type d’action est-on « spontanément » poussé 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03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BD5AB6E-DE34-7142-BBAF-6503F50A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L’émergence d’un culture du numérique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B43EDB-DE79-684E-8FE5-5BB9A36BE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montée en puissance de la « démocratie numérique »</a:t>
            </a:r>
          </a:p>
        </p:txBody>
      </p:sp>
    </p:spTree>
    <p:extLst>
      <p:ext uri="{BB962C8B-B14F-4D97-AF65-F5344CB8AC3E}">
        <p14:creationId xmlns:p14="http://schemas.microsoft.com/office/powerpoint/2010/main" val="4005819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7E8DC-2F98-EE4E-9018-FF75E8302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514BA0-1C4A-DA41-9A52-A394AC150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463" y="2133600"/>
            <a:ext cx="10090149" cy="44386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b="1" dirty="0"/>
              <a:t>3- les formes d’interactions proposées : (</a:t>
            </a:r>
            <a:r>
              <a:rPr lang="fr-FR" b="1" dirty="0" err="1"/>
              <a:t>like</a:t>
            </a:r>
            <a:r>
              <a:rPr lang="fr-FR" b="1" dirty="0"/>
              <a:t>, vote, commentaire)</a:t>
            </a:r>
            <a:endParaRPr lang="fr-FR" dirty="0"/>
          </a:p>
          <a:p>
            <a:pPr marL="0" indent="0">
              <a:buNone/>
            </a:pPr>
            <a:r>
              <a:rPr lang="fr-FR" u="sng" dirty="0"/>
              <a:t>Ce qu’il faut regarder concrètement </a:t>
            </a:r>
            <a:r>
              <a:rPr lang="fr-FR" dirty="0"/>
              <a:t>:</a:t>
            </a:r>
          </a:p>
          <a:p>
            <a:pPr marL="0" lvl="0" indent="0">
              <a:buNone/>
            </a:pPr>
            <a:r>
              <a:rPr lang="fr-FR" dirty="0"/>
              <a:t>Est-ce que je peux voir les autres participants ? leur parler ? </a:t>
            </a:r>
          </a:p>
          <a:p>
            <a:pPr marL="0" lvl="0" indent="0">
              <a:buNone/>
            </a:pPr>
            <a:r>
              <a:rPr lang="fr-FR" dirty="0"/>
              <a:t>Puis-je modifier/annoter leurs productions ? ou marquer mon assentiment ? </a:t>
            </a:r>
          </a:p>
          <a:p>
            <a:pPr marL="0" lvl="0" indent="0">
              <a:buNone/>
            </a:pPr>
            <a:r>
              <a:rPr lang="fr-FR" b="1" dirty="0"/>
              <a:t>4- Les possibilités de modération</a:t>
            </a:r>
            <a:r>
              <a:rPr lang="fr-FR" dirty="0"/>
              <a:t> : </a:t>
            </a:r>
          </a:p>
          <a:p>
            <a:pPr marL="0" indent="0">
              <a:buNone/>
            </a:pPr>
            <a:r>
              <a:rPr lang="fr-FR" u="sng" dirty="0"/>
              <a:t>Ce qu’il faut regarder concrètement </a:t>
            </a:r>
            <a:r>
              <a:rPr lang="fr-FR" dirty="0"/>
              <a:t>:</a:t>
            </a:r>
          </a:p>
          <a:p>
            <a:pPr marL="0" lvl="0" indent="0">
              <a:buNone/>
            </a:pPr>
            <a:r>
              <a:rPr lang="fr-FR" dirty="0"/>
              <a:t>Comment les concepteurs peuvent-ils agir sur la discussion ? (modération a priori ; a posteriori)</a:t>
            </a:r>
          </a:p>
          <a:p>
            <a:pPr marL="0" lvl="0" indent="0">
              <a:buNone/>
            </a:pPr>
            <a:r>
              <a:rPr lang="fr-FR" dirty="0"/>
              <a:t>Les « règles du jeu » sont-elles clairement expliquées 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2281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7EC6E-8E9E-7645-B404-77C9444E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272D31-127B-594E-B0FA-93E57747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8" y="2133600"/>
            <a:ext cx="9147174" cy="47244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b="1" dirty="0"/>
              <a:t>5- les systèmes de gestion de données personnelles </a:t>
            </a:r>
            <a:r>
              <a:rPr lang="fr-FR" dirty="0"/>
              <a:t>: </a:t>
            </a:r>
          </a:p>
          <a:p>
            <a:pPr marL="0" indent="0">
              <a:buNone/>
            </a:pPr>
            <a:r>
              <a:rPr lang="fr-FR" u="sng" dirty="0"/>
              <a:t>Ce qu’il faut regarder concrètement </a:t>
            </a:r>
            <a:r>
              <a:rPr lang="fr-FR" dirty="0"/>
              <a:t>:</a:t>
            </a:r>
          </a:p>
          <a:p>
            <a:pPr marL="0" lvl="0" indent="0">
              <a:buNone/>
            </a:pPr>
            <a:r>
              <a:rPr lang="fr-FR" dirty="0"/>
              <a:t>Quelles données sont demandées aux utilisateurs ?</a:t>
            </a:r>
          </a:p>
          <a:p>
            <a:pPr marL="0" lvl="0" indent="0">
              <a:buNone/>
            </a:pPr>
            <a:r>
              <a:rPr lang="fr-FR" dirty="0"/>
              <a:t> Lesquelles peuvent-être vues par les autres ? </a:t>
            </a:r>
          </a:p>
          <a:p>
            <a:pPr marL="0" lvl="0" indent="0">
              <a:buNone/>
            </a:pPr>
            <a:r>
              <a:rPr lang="fr-FR" dirty="0"/>
              <a:t>Puis-je me créer un espace personnel ? 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lvl="0" indent="0">
              <a:buNone/>
            </a:pPr>
            <a:r>
              <a:rPr lang="fr-FR" b="1" dirty="0"/>
              <a:t>6- les formes d’adresse au public 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u="sng" dirty="0"/>
              <a:t>Ce qu’il faut regarder concrètement </a:t>
            </a:r>
            <a:r>
              <a:rPr lang="fr-FR" dirty="0"/>
              <a:t>:</a:t>
            </a:r>
          </a:p>
          <a:p>
            <a:pPr marL="0" lvl="0" indent="0">
              <a:buNone/>
            </a:pPr>
            <a:r>
              <a:rPr lang="fr-FR" dirty="0"/>
              <a:t>Comment s’adresse-t-on aux utilisateurs ? (usage de l’impératif ou interrogatif)</a:t>
            </a:r>
          </a:p>
          <a:p>
            <a:pPr marL="0" lvl="0" indent="0">
              <a:buNone/>
            </a:pPr>
            <a:r>
              <a:rPr lang="fr-FR" dirty="0"/>
              <a:t>Quel degré de familiarité est employé ? 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8668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08198-7EA8-F945-9A87-08E5C52E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 vous de jouer!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EE95B-89EC-A84A-BEE2-300F0F77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75" y="2133600"/>
            <a:ext cx="9647237" cy="4052888"/>
          </a:xfrm>
        </p:spPr>
        <p:txBody>
          <a:bodyPr/>
          <a:lstStyle/>
          <a:p>
            <a:r>
              <a:rPr lang="fr-FR" b="1" u="sng" dirty="0"/>
              <a:t>Objectifs</a:t>
            </a:r>
            <a:r>
              <a:rPr lang="fr-FR" dirty="0"/>
              <a:t> : Développer un regard réflexif sur le numérique, être capable de considéré le numérique comme un construit, le résultat de choix. </a:t>
            </a:r>
          </a:p>
          <a:p>
            <a:r>
              <a:rPr lang="fr-FR" b="1" u="sng" dirty="0"/>
              <a:t>La commande </a:t>
            </a:r>
            <a:r>
              <a:rPr lang="fr-FR" dirty="0"/>
              <a:t>: Une analyse croisée du design de deux dispositifs au choix pour répondre à une question centrale : </a:t>
            </a:r>
            <a:r>
              <a:rPr lang="fr-FR" b="1" dirty="0"/>
              <a:t>Comment se construit le pouvoir d’agir en contexte numérique? </a:t>
            </a:r>
            <a:endParaRPr lang="fr-FR" dirty="0"/>
          </a:p>
          <a:p>
            <a:r>
              <a:rPr lang="fr-FR" b="1" u="sng" dirty="0"/>
              <a:t>La forme</a:t>
            </a:r>
            <a:r>
              <a:rPr lang="fr-FR" dirty="0"/>
              <a:t> : Vous discuterez en groupe pour comparer le design des deux dispositifs choisis pour faire émerger des points remarquables. Nous partagerons en </a:t>
            </a:r>
            <a:r>
              <a:rPr lang="fr-FR" dirty="0" err="1"/>
              <a:t>pleinière</a:t>
            </a:r>
            <a:r>
              <a:rPr lang="fr-FR" dirty="0"/>
              <a:t> la synthèse de vos remarques.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9777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FCCD422-F1FD-8045-9CB2-AB1C75043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879" y="817738"/>
            <a:ext cx="4104923" cy="2083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58EE67-A13A-9842-9127-3FE01861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74" y="817739"/>
            <a:ext cx="4415689" cy="2083147"/>
          </a:xfrm>
          <a:prstGeom prst="rect">
            <a:avLst/>
          </a:prstGeom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77CAD80D-73B5-49FC-F542-8A4DE4973A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431926" y="3120600"/>
            <a:ext cx="4313237" cy="1788866"/>
          </a:xfrm>
          <a:prstGeom prst="rect">
            <a:avLst/>
          </a:prstGeom>
        </p:spPr>
      </p:pic>
      <p:pic>
        <p:nvPicPr>
          <p:cNvPr id="12" name="Espace réservé du contenu 5">
            <a:extLst>
              <a:ext uri="{FF2B5EF4-FFF2-40B4-BE49-F238E27FC236}">
                <a16:creationId xmlns:a16="http://schemas.microsoft.com/office/drawing/2014/main" id="{B2DB71DD-DF91-42D5-E8F8-7CA85B5A85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191375" y="3109848"/>
            <a:ext cx="4313238" cy="1809880"/>
          </a:xfrm>
          <a:prstGeom prst="rect">
            <a:avLst/>
          </a:prstGeom>
        </p:spPr>
      </p:pic>
      <p:pic>
        <p:nvPicPr>
          <p:cNvPr id="13" name="Espace réservé du contenu 4">
            <a:extLst>
              <a:ext uri="{FF2B5EF4-FFF2-40B4-BE49-F238E27FC236}">
                <a16:creationId xmlns:a16="http://schemas.microsoft.com/office/drawing/2014/main" id="{4DC06F03-456A-A2BD-6FB3-3206D08DF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494" y="5129180"/>
            <a:ext cx="4254079" cy="1580602"/>
          </a:xfrm>
          <a:prstGeom prst="rect">
            <a:avLst/>
          </a:prstGeom>
        </p:spPr>
      </p:pic>
      <p:pic>
        <p:nvPicPr>
          <p:cNvPr id="14" name="Espace réservé du contenu 5">
            <a:extLst>
              <a:ext uri="{FF2B5EF4-FFF2-40B4-BE49-F238E27FC236}">
                <a16:creationId xmlns:a16="http://schemas.microsoft.com/office/drawing/2014/main" id="{5E97E9F1-78FE-AB09-6016-30EF27634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879" y="5213718"/>
            <a:ext cx="4104923" cy="149606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17E51E7-4666-6C4A-0FDD-1D8DED271212}"/>
              </a:ext>
            </a:extLst>
          </p:cNvPr>
          <p:cNvSpPr txBox="1"/>
          <p:nvPr/>
        </p:nvSpPr>
        <p:spPr>
          <a:xfrm>
            <a:off x="6336406" y="185931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AACD775-5A41-88C6-A557-1E0BC08AD83C}"/>
              </a:ext>
            </a:extLst>
          </p:cNvPr>
          <p:cNvSpPr txBox="1"/>
          <p:nvPr/>
        </p:nvSpPr>
        <p:spPr>
          <a:xfrm>
            <a:off x="6293047" y="3830122"/>
            <a:ext cx="6104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VS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F2C6F3-8B99-968B-106F-65EA5CE3CC01}"/>
              </a:ext>
            </a:extLst>
          </p:cNvPr>
          <p:cNvSpPr txBox="1"/>
          <p:nvPr/>
        </p:nvSpPr>
        <p:spPr>
          <a:xfrm>
            <a:off x="6190017" y="5961750"/>
            <a:ext cx="6207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VS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804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E10CBF-5723-AD62-5BC5-018FE46AF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Session </a:t>
            </a:r>
            <a:r>
              <a:rPr lang="fr-FR" b="1" dirty="0" err="1"/>
              <a:t>doggy</a:t>
            </a:r>
            <a:r>
              <a:rPr lang="fr-FR" b="1" dirty="0"/>
              <a:t> bag</a:t>
            </a:r>
          </a:p>
        </p:txBody>
      </p:sp>
      <p:pic>
        <p:nvPicPr>
          <p:cNvPr id="2050" name="Picture 2" descr="Handy Bag lance Doggy Bag, une idée qui a du chien !">
            <a:extLst>
              <a:ext uri="{FF2B5EF4-FFF2-40B4-BE49-F238E27FC236}">
                <a16:creationId xmlns:a16="http://schemas.microsoft.com/office/drawing/2014/main" id="{C5081494-9B28-A23A-B6D6-05CD007F14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59" y="2947090"/>
            <a:ext cx="3041931" cy="200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4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Mettre les technologies à la « bonne place »</a:t>
            </a:r>
          </a:p>
        </p:txBody>
      </p:sp>
      <p:pic>
        <p:nvPicPr>
          <p:cNvPr id="1026" name="Picture 2" descr="Ã©sultat de recherche d'images pour &quot;trump rÃ©seaux sociaux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2314575"/>
            <a:ext cx="4986337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©sultat de recherche d'images pour &quot;printemps arabe numÃ©riqu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9" y="2314575"/>
            <a:ext cx="5300662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769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Une société impactée par la « culture numérique »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1812" y="2032261"/>
            <a:ext cx="5550011" cy="3777622"/>
          </a:xfrm>
        </p:spPr>
        <p:txBody>
          <a:bodyPr>
            <a:noAutofit/>
          </a:bodyPr>
          <a:lstStyle/>
          <a:p>
            <a:pPr algn="just">
              <a:buFont typeface="Wingdings" charset="2"/>
              <a:buChar char="Ø"/>
            </a:pPr>
            <a:r>
              <a:rPr lang="fr-FR" sz="2000" dirty="0"/>
              <a:t>Diffusion massive des TICN : 80% de la population est connectée : transformation des sociabilités, du rapport à la culture, à l’emploi</a:t>
            </a:r>
            <a:r>
              <a:rPr lang="mr-IN" sz="2000" dirty="0"/>
              <a:t>…</a:t>
            </a:r>
            <a:r>
              <a:rPr lang="fr-FR" sz="2000" dirty="0"/>
              <a:t> </a:t>
            </a:r>
          </a:p>
          <a:p>
            <a:pPr algn="just">
              <a:buFont typeface="Wingdings" charset="2"/>
              <a:buChar char="Ø"/>
            </a:pPr>
            <a:r>
              <a:rPr lang="fr-FR" sz="2000" b="1" dirty="0"/>
              <a:t>Le numérique est plus qu’une question d’outils : </a:t>
            </a:r>
            <a:r>
              <a:rPr lang="fr-FR" sz="2000" dirty="0"/>
              <a:t>c’est une culture avec ses représentations et ses imaginaires qui véhicule ses propres valeurs (collaboration, transparence, participation, bricolage)</a:t>
            </a:r>
          </a:p>
          <a:p>
            <a:pPr algn="just">
              <a:buFont typeface="Wingdings" charset="2"/>
              <a:buChar char="Ø"/>
            </a:pPr>
            <a:r>
              <a:rPr lang="fr-FR" sz="2000" dirty="0"/>
              <a:t>Mais </a:t>
            </a:r>
            <a:r>
              <a:rPr lang="fr-FR" sz="2000" b="1" dirty="0"/>
              <a:t>il n’est pas vertueux par essence </a:t>
            </a:r>
            <a:r>
              <a:rPr lang="fr-FR" sz="2000" dirty="0"/>
              <a:t>: peut être mobilisé au service de différents projets. </a:t>
            </a:r>
          </a:p>
          <a:p>
            <a:pPr algn="just">
              <a:buFont typeface="Wingdings" charset="2"/>
              <a:buChar char="Ø"/>
            </a:pPr>
            <a:endParaRPr lang="fr-FR" sz="2000" dirty="0"/>
          </a:p>
          <a:p>
            <a:pPr algn="just">
              <a:buFont typeface="Wingdings" charset="2"/>
              <a:buChar char="Ø"/>
            </a:pPr>
            <a:endParaRPr lang="fr-FR" sz="2000" dirty="0"/>
          </a:p>
          <a:p>
            <a:pPr algn="just">
              <a:buFont typeface="Wingdings" charset="2"/>
              <a:buChar char="Ø"/>
            </a:pP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9ED85-2444-FE4C-A1E0-1BAD9BE42812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0828A2-F8EA-1C4A-8372-2E627805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859" y="1335373"/>
            <a:ext cx="5651292" cy="55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4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Ce que change le numérique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0DB7-EC52-6B4C-B92D-AB601FAFFF0D}" type="slidenum">
              <a:rPr lang="fr-FR" smtClean="0"/>
              <a:t>6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65" y="1842143"/>
            <a:ext cx="6404451" cy="441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117299" y="6457890"/>
            <a:ext cx="671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Source: http://www.slideshare.net/loichay/kalidoscope-des-remdiations-publiquesurbaines-</a:t>
            </a:r>
          </a:p>
          <a:p>
            <a:r>
              <a:rPr lang="fr-FR" sz="1000" dirty="0" err="1"/>
              <a:t>lheure</a:t>
            </a:r>
            <a:r>
              <a:rPr lang="fr-FR" sz="1000" dirty="0"/>
              <a:t>-de-la-ville-</a:t>
            </a:r>
            <a:r>
              <a:rPr lang="fr-FR" sz="1000" dirty="0" err="1"/>
              <a:t>numrique</a:t>
            </a:r>
            <a:r>
              <a:rPr lang="fr-FR" sz="1000" dirty="0"/>
              <a:t>-et-hybride </a:t>
            </a:r>
          </a:p>
        </p:txBody>
      </p:sp>
    </p:spTree>
    <p:extLst>
      <p:ext uri="{BB962C8B-B14F-4D97-AF65-F5344CB8AC3E}">
        <p14:creationId xmlns:p14="http://schemas.microsoft.com/office/powerpoint/2010/main" val="315990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Les technologies numériques façonnent notre environnement quotidien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CEB6-1C68-1449-9A4F-207B2B01BB87}" type="slidenum">
              <a:rPr lang="fr-FR" smtClean="0"/>
              <a:t>7</a:t>
            </a:fld>
            <a:endParaRPr lang="fr-FR"/>
          </a:p>
        </p:txBody>
      </p:sp>
      <p:pic>
        <p:nvPicPr>
          <p:cNvPr id="1026" name="Picture 2" descr="http://s1.lprs1.fr/images/2018/07/17/7824156_15350f50-89ec-11e8-b888-19b8baeda479-1_1000x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24" y="2713221"/>
            <a:ext cx="3462728" cy="280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73508" y="5696262"/>
            <a:ext cx="259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L’exemple de </a:t>
            </a:r>
            <a:r>
              <a:rPr lang="fr-FR" dirty="0" err="1"/>
              <a:t>Waze</a:t>
            </a:r>
            <a:endParaRPr lang="fr-FR" dirty="0"/>
          </a:p>
        </p:txBody>
      </p:sp>
      <p:pic>
        <p:nvPicPr>
          <p:cNvPr id="1028" name="Picture 4" descr="Ã©sultat de recherche d'images pour &quot;air bnb marchÃ© immobili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01" y="2713220"/>
            <a:ext cx="4437646" cy="265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0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0082" y="424912"/>
            <a:ext cx="7719933" cy="709865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technologies numériques façonnent nos relations sociales et leurs régulations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CEB6-1C68-1449-9A4F-207B2B01BB87}" type="slidenum">
              <a:rPr lang="fr-FR" smtClean="0"/>
              <a:t>8</a:t>
            </a:fld>
            <a:endParaRPr lang="fr-FR"/>
          </a:p>
        </p:txBody>
      </p:sp>
      <p:pic>
        <p:nvPicPr>
          <p:cNvPr id="2050" name="Picture 2" descr="Ã©sultat de recherche d'images pour &quot;big data gouvernementalitÃ©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74" y="2285932"/>
            <a:ext cx="3013023" cy="20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©sultat de recherche d'images pour &quot;algorithme justic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36" y="3837482"/>
            <a:ext cx="5073821" cy="24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11974" y="6365499"/>
            <a:ext cx="653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L’exemple de l’usage </a:t>
            </a:r>
            <a:r>
              <a:rPr lang="fr-FR"/>
              <a:t>des algorithmes dans la justice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55790" y="4524576"/>
            <a:ext cx="653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réseaux sociaux numériques</a:t>
            </a:r>
          </a:p>
        </p:txBody>
      </p:sp>
    </p:spTree>
    <p:extLst>
      <p:ext uri="{BB962C8B-B14F-4D97-AF65-F5344CB8AC3E}">
        <p14:creationId xmlns:p14="http://schemas.microsoft.com/office/powerpoint/2010/main" val="1657245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Notre rapport à la culture et la consommation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CEB6-1C68-1449-9A4F-207B2B01BB87}" type="slidenum">
              <a:rPr lang="fr-FR" smtClean="0"/>
              <a:t>9</a:t>
            </a:fld>
            <a:endParaRPr lang="fr-FR"/>
          </a:p>
        </p:txBody>
      </p:sp>
      <p:pic>
        <p:nvPicPr>
          <p:cNvPr id="3074" name="Picture 2" descr="outubedat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54" y="3147933"/>
            <a:ext cx="3289222" cy="29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©sultat de recherche d'images pour &quot;algorithme recommandati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71" y="2283814"/>
            <a:ext cx="5261238" cy="28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11444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{11D2C24E-DFE3-974E-BF73-AF7986D8BACC}tf10001069</Template>
  <TotalTime>1339</TotalTime>
  <Words>1354</Words>
  <Application>Microsoft Macintosh PowerPoint</Application>
  <PresentationFormat>Grand écran</PresentationFormat>
  <Paragraphs>143</Paragraphs>
  <Slides>34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Wingdings</vt:lpstr>
      <vt:lpstr>Wingdings 3</vt:lpstr>
      <vt:lpstr>Brin</vt:lpstr>
      <vt:lpstr>Le débat public à l’épreuve du numérique et des réseaux sociaux</vt:lpstr>
      <vt:lpstr>Présentation PowerPoint</vt:lpstr>
      <vt:lpstr>L’émergence d’un culture du numérique</vt:lpstr>
      <vt:lpstr>Mettre les technologies à la « bonne place »</vt:lpstr>
      <vt:lpstr>Une société impactée par la « culture numérique » </vt:lpstr>
      <vt:lpstr>Ce que change le numérique</vt:lpstr>
      <vt:lpstr>Les technologies numériques façonnent notre environnement quotidien</vt:lpstr>
      <vt:lpstr>Les technologies numériques façonnent nos relations sociales et leurs régulations</vt:lpstr>
      <vt:lpstr>Notre rapport à la culture et la consommation </vt:lpstr>
      <vt:lpstr>A l’éducation… </vt:lpstr>
      <vt:lpstr>Le numérique comme levier de transformation du débat public ?</vt:lpstr>
      <vt:lpstr>Mutation des espaces de communication et « libération des subjectivités »</vt:lpstr>
      <vt:lpstr>Une démocratie Internet?</vt:lpstr>
      <vt:lpstr> Une forte liberté d’expression</vt:lpstr>
      <vt:lpstr>La diffusion des connaissances</vt:lpstr>
      <vt:lpstr>La libre entreprise, la création et l’innovation</vt:lpstr>
      <vt:lpstr>Renversement des hiérarchies et des institutions</vt:lpstr>
      <vt:lpstr>De nouvelles manières pour les citoyens de se saisir des enjeux de société</vt:lpstr>
      <vt:lpstr>Internet et la mobilisation « affective » </vt:lpstr>
      <vt:lpstr>Les prémices du traité européen de 2005</vt:lpstr>
      <vt:lpstr>Un risque de fragmentation de l’espace public ?</vt:lpstr>
      <vt:lpstr>Les travers de la guerre de la visibilité et le « désenchantement » d’internet</vt:lpstr>
      <vt:lpstr>Le risque d’accroitre les inégalités?</vt:lpstr>
      <vt:lpstr>Des capacités d’agir inégalement distribuées dans le spectre politique </vt:lpstr>
      <vt:lpstr>L’hypothèse des « colères internet »</vt:lpstr>
      <vt:lpstr>Pourquoi le design compte?</vt:lpstr>
      <vt:lpstr>Là encore, les technologies ne sont pas neutres</vt:lpstr>
      <vt:lpstr>Analyser le design des sites web à travers des critères</vt:lpstr>
      <vt:lpstr>Présentation PowerPoint</vt:lpstr>
      <vt:lpstr>Présentation PowerPoint</vt:lpstr>
      <vt:lpstr>Présentation PowerPoint</vt:lpstr>
      <vt:lpstr>A vous de jouer!</vt:lpstr>
      <vt:lpstr>Présentation PowerPoint</vt:lpstr>
      <vt:lpstr>Session doggy bag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débat public à l’épreuve du numérique et des réseaux sociaux</dc:title>
  <dc:creator>Microsoft Office User</dc:creator>
  <cp:lastModifiedBy>Microsoft Office User</cp:lastModifiedBy>
  <cp:revision>6</cp:revision>
  <dcterms:created xsi:type="dcterms:W3CDTF">2023-09-25T15:55:54Z</dcterms:created>
  <dcterms:modified xsi:type="dcterms:W3CDTF">2023-10-17T09:16:45Z</dcterms:modified>
</cp:coreProperties>
</file>