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256" r:id="rId2"/>
    <p:sldId id="362" r:id="rId3"/>
    <p:sldId id="281" r:id="rId4"/>
    <p:sldId id="268" r:id="rId5"/>
    <p:sldId id="259" r:id="rId6"/>
    <p:sldId id="282" r:id="rId7"/>
    <p:sldId id="270" r:id="rId8"/>
    <p:sldId id="277" r:id="rId9"/>
    <p:sldId id="283" r:id="rId10"/>
    <p:sldId id="284" r:id="rId11"/>
    <p:sldId id="285" r:id="rId12"/>
    <p:sldId id="260" r:id="rId13"/>
    <p:sldId id="287" r:id="rId14"/>
    <p:sldId id="286" r:id="rId15"/>
    <p:sldId id="288" r:id="rId16"/>
    <p:sldId id="289" r:id="rId17"/>
    <p:sldId id="361" r:id="rId18"/>
    <p:sldId id="261" r:id="rId19"/>
    <p:sldId id="356" r:id="rId20"/>
    <p:sldId id="357" r:id="rId21"/>
    <p:sldId id="358" r:id="rId22"/>
    <p:sldId id="262" r:id="rId23"/>
    <p:sldId id="263" r:id="rId24"/>
    <p:sldId id="269" r:id="rId25"/>
    <p:sldId id="273" r:id="rId26"/>
    <p:sldId id="276" r:id="rId27"/>
    <p:sldId id="360" r:id="rId28"/>
    <p:sldId id="271" r:id="rId29"/>
    <p:sldId id="359" r:id="rId30"/>
    <p:sldId id="266" r:id="rId31"/>
    <p:sldId id="264" r:id="rId32"/>
    <p:sldId id="272" r:id="rId33"/>
    <p:sldId id="363" r:id="rId34"/>
    <p:sldId id="280" r:id="rId35"/>
    <p:sldId id="364"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5"/>
  </p:normalViewPr>
  <p:slideViewPr>
    <p:cSldViewPr snapToGrid="0" snapToObjects="1">
      <p:cViewPr varScale="1">
        <p:scale>
          <a:sx n="95" d="100"/>
          <a:sy n="95" d="100"/>
        </p:scale>
        <p:origin x="20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67916-E602-DA4D-B353-094946D6CFE1}" type="datetimeFigureOut">
              <a:rPr lang="fr-FR" smtClean="0"/>
              <a:t>12/09/2023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D9037-9C4C-8D40-AED8-2F9016F3CADE}" type="slidenum">
              <a:rPr lang="fr-FR" smtClean="0"/>
              <a:t>‹N°›</a:t>
            </a:fld>
            <a:endParaRPr lang="fr-FR"/>
          </a:p>
        </p:txBody>
      </p:sp>
    </p:spTree>
    <p:extLst>
      <p:ext uri="{BB962C8B-B14F-4D97-AF65-F5344CB8AC3E}">
        <p14:creationId xmlns:p14="http://schemas.microsoft.com/office/powerpoint/2010/main" val="2088119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hosphoriales.com/Le-Design-pour-rendre-le-monde-plus-habitable_a448.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hosphoriales.com/Que-peut-apporter-la-theorie-de-la-redirection-ecologique-a-la-methode-Phosphoriales_a498.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https://www.phosphoriales.com/Le-Design-pour-rendre-le-monde-plus-habitable_a448.html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375D9037-9C4C-8D40-AED8-2F9016F3CADE}" type="slidenum">
              <a:rPr lang="fr-FR" smtClean="0"/>
              <a:t>28</a:t>
            </a:fld>
            <a:endParaRPr lang="fr-FR"/>
          </a:p>
        </p:txBody>
      </p:sp>
    </p:spTree>
    <p:extLst>
      <p:ext uri="{BB962C8B-B14F-4D97-AF65-F5344CB8AC3E}">
        <p14:creationId xmlns:p14="http://schemas.microsoft.com/office/powerpoint/2010/main" val="422045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Tujours</a:t>
            </a:r>
            <a:r>
              <a:rPr lang="fr-FR" dirty="0"/>
              <a:t> lecture instrumentale des technos; </a:t>
            </a:r>
          </a:p>
        </p:txBody>
      </p:sp>
      <p:sp>
        <p:nvSpPr>
          <p:cNvPr id="4" name="Espace réservé du numéro de diapositive 3"/>
          <p:cNvSpPr>
            <a:spLocks noGrp="1"/>
          </p:cNvSpPr>
          <p:nvPr>
            <p:ph type="sldNum" sz="quarter" idx="5"/>
          </p:nvPr>
        </p:nvSpPr>
        <p:spPr/>
        <p:txBody>
          <a:bodyPr/>
          <a:lstStyle/>
          <a:p>
            <a:fld id="{375D9037-9C4C-8D40-AED8-2F9016F3CADE}" type="slidenum">
              <a:rPr lang="fr-FR" smtClean="0"/>
              <a:t>30</a:t>
            </a:fld>
            <a:endParaRPr lang="fr-FR"/>
          </a:p>
        </p:txBody>
      </p:sp>
    </p:spTree>
    <p:extLst>
      <p:ext uri="{BB962C8B-B14F-4D97-AF65-F5344CB8AC3E}">
        <p14:creationId xmlns:p14="http://schemas.microsoft.com/office/powerpoint/2010/main" val="192833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hlinkClick r:id="rId3"/>
              </a:rPr>
              <a:t>https://www.phosphoriales.com/Que-peut-apporter-la-theorie-de-la-redirection-ecologique-a-la-methode-Phosphoriales_a498.html</a:t>
            </a:r>
            <a:r>
              <a:rPr lang="fr-FR" dirty="0"/>
              <a:t> </a:t>
            </a:r>
          </a:p>
          <a:p>
            <a:endParaRPr lang="fr-FR" dirty="0"/>
          </a:p>
        </p:txBody>
      </p:sp>
      <p:sp>
        <p:nvSpPr>
          <p:cNvPr id="4" name="Espace réservé du numéro de diapositive 3"/>
          <p:cNvSpPr>
            <a:spLocks noGrp="1"/>
          </p:cNvSpPr>
          <p:nvPr>
            <p:ph type="sldNum" sz="quarter" idx="5"/>
          </p:nvPr>
        </p:nvSpPr>
        <p:spPr/>
        <p:txBody>
          <a:bodyPr/>
          <a:lstStyle/>
          <a:p>
            <a:fld id="{375D9037-9C4C-8D40-AED8-2F9016F3CADE}" type="slidenum">
              <a:rPr lang="fr-FR" smtClean="0"/>
              <a:t>32</a:t>
            </a:fld>
            <a:endParaRPr lang="fr-FR"/>
          </a:p>
        </p:txBody>
      </p:sp>
    </p:spTree>
    <p:extLst>
      <p:ext uri="{BB962C8B-B14F-4D97-AF65-F5344CB8AC3E}">
        <p14:creationId xmlns:p14="http://schemas.microsoft.com/office/powerpoint/2010/main" val="3250952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1674100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1906119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28AFF1-AC19-C54F-B375-1307F93684F3}"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45785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965A1BD-734F-8646-8087-E52740578CD0}" type="datetimeFigureOut">
              <a:rPr lang="fr-FR" smtClean="0"/>
              <a:t>12/09/2023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414322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965A1BD-734F-8646-8087-E52740578CD0}" type="datetimeFigureOut">
              <a:rPr lang="fr-FR" smtClean="0"/>
              <a:t>12/09/2023</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8AFF1-AC19-C54F-B375-1307F93684F3}"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993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965A1BD-734F-8646-8087-E52740578CD0}" type="datetimeFigureOut">
              <a:rPr lang="fr-FR" smtClean="0"/>
              <a:t>12/09/2023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1917372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29417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2889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544574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3965A1BD-734F-8646-8087-E52740578CD0}" type="datetimeFigureOut">
              <a:rPr lang="fr-FR" smtClean="0"/>
              <a:t>12/09/2023</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52838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965A1BD-734F-8646-8087-E52740578CD0}" type="datetimeFigureOut">
              <a:rPr lang="fr-FR" smtClean="0"/>
              <a:t>12/09/2023</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2562198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3965A1BD-734F-8646-8087-E52740578CD0}" type="datetimeFigureOut">
              <a:rPr lang="fr-FR" smtClean="0"/>
              <a:t>12/09/2023</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226960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965A1BD-734F-8646-8087-E52740578CD0}" type="datetimeFigureOut">
              <a:rPr lang="fr-FR" smtClean="0"/>
              <a:t>12/09/2023</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3033453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5A1BD-734F-8646-8087-E52740578CD0}" type="datetimeFigureOut">
              <a:rPr lang="fr-FR" smtClean="0"/>
              <a:t>12/09/2023</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370481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965A1BD-734F-8646-8087-E52740578CD0}" type="datetimeFigureOut">
              <a:rPr lang="fr-FR" smtClean="0"/>
              <a:t>12/09/2023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2181936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3965A1BD-734F-8646-8087-E52740578CD0}" type="datetimeFigureOut">
              <a:rPr lang="fr-FR" smtClean="0"/>
              <a:t>12/09/2023</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928AFF1-AC19-C54F-B375-1307F93684F3}" type="slidenum">
              <a:rPr lang="fr-FR" smtClean="0"/>
              <a:t>‹N°›</a:t>
            </a:fld>
            <a:endParaRPr lang="fr-FR"/>
          </a:p>
        </p:txBody>
      </p:sp>
    </p:spTree>
    <p:extLst>
      <p:ext uri="{BB962C8B-B14F-4D97-AF65-F5344CB8AC3E}">
        <p14:creationId xmlns:p14="http://schemas.microsoft.com/office/powerpoint/2010/main" val="1696443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965A1BD-734F-8646-8087-E52740578CD0}" type="datetimeFigureOut">
              <a:rPr lang="fr-FR" smtClean="0"/>
              <a:t>12/09/2023</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928AFF1-AC19-C54F-B375-1307F93684F3}" type="slidenum">
              <a:rPr lang="fr-FR" smtClean="0"/>
              <a:t>‹N°›</a:t>
            </a:fld>
            <a:endParaRPr lang="fr-FR"/>
          </a:p>
        </p:txBody>
      </p:sp>
    </p:spTree>
    <p:extLst>
      <p:ext uri="{BB962C8B-B14F-4D97-AF65-F5344CB8AC3E}">
        <p14:creationId xmlns:p14="http://schemas.microsoft.com/office/powerpoint/2010/main" val="846069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tiff"/></Relationships>
</file>

<file path=ppt/slides/_rels/slide31.xml.rels><?xml version="1.0" encoding="UTF-8" standalone="yes"?>
<Relationships xmlns="http://schemas.openxmlformats.org/package/2006/relationships"><Relationship Id="rId2" Type="http://schemas.openxmlformats.org/officeDocument/2006/relationships/hyperlink" Target="https://origensmedialab.org/closing-worlds/"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28332-F405-504B-9D2B-7C3BEB5DCA88}"/>
              </a:ext>
            </a:extLst>
          </p:cNvPr>
          <p:cNvSpPr>
            <a:spLocks noGrp="1"/>
          </p:cNvSpPr>
          <p:nvPr>
            <p:ph type="ctrTitle"/>
          </p:nvPr>
        </p:nvSpPr>
        <p:spPr/>
        <p:txBody>
          <a:bodyPr/>
          <a:lstStyle/>
          <a:p>
            <a:r>
              <a:rPr lang="fr-FR" b="1" dirty="0"/>
              <a:t>L’ingénierie à l’heure des arbitrages</a:t>
            </a:r>
          </a:p>
        </p:txBody>
      </p:sp>
      <p:sp>
        <p:nvSpPr>
          <p:cNvPr id="3" name="Sous-titre 2">
            <a:extLst>
              <a:ext uri="{FF2B5EF4-FFF2-40B4-BE49-F238E27FC236}">
                <a16:creationId xmlns:a16="http://schemas.microsoft.com/office/drawing/2014/main" id="{7796497F-235E-424E-A490-C5D17170F4EA}"/>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84808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D9EFF9-90D7-014A-8F97-D1F0A3FAD67D}"/>
              </a:ext>
            </a:extLst>
          </p:cNvPr>
          <p:cNvSpPr>
            <a:spLocks noGrp="1"/>
          </p:cNvSpPr>
          <p:nvPr>
            <p:ph type="title"/>
          </p:nvPr>
        </p:nvSpPr>
        <p:spPr/>
        <p:txBody>
          <a:bodyPr/>
          <a:lstStyle/>
          <a:p>
            <a:r>
              <a:rPr lang="fr-FR" b="1" dirty="0"/>
              <a:t>Un renouvellement de la critique des techniques</a:t>
            </a:r>
          </a:p>
        </p:txBody>
      </p:sp>
      <p:pic>
        <p:nvPicPr>
          <p:cNvPr id="4" name="Espace réservé du contenu 3">
            <a:extLst>
              <a:ext uri="{FF2B5EF4-FFF2-40B4-BE49-F238E27FC236}">
                <a16:creationId xmlns:a16="http://schemas.microsoft.com/office/drawing/2014/main" id="{9A8EA99E-AE6D-BF42-9E3D-517401F0E3E3}"/>
              </a:ext>
            </a:extLst>
          </p:cNvPr>
          <p:cNvPicPr>
            <a:picLocks noGrp="1" noChangeAspect="1"/>
          </p:cNvPicPr>
          <p:nvPr>
            <p:ph idx="1"/>
          </p:nvPr>
        </p:nvPicPr>
        <p:blipFill>
          <a:blip r:embed="rId2"/>
          <a:stretch>
            <a:fillRect/>
          </a:stretch>
        </p:blipFill>
        <p:spPr>
          <a:xfrm>
            <a:off x="2068643" y="1904999"/>
            <a:ext cx="3147934" cy="4259043"/>
          </a:xfrm>
          <a:prstGeom prst="rect">
            <a:avLst/>
          </a:prstGeom>
        </p:spPr>
      </p:pic>
      <p:pic>
        <p:nvPicPr>
          <p:cNvPr id="5" name="Image 4">
            <a:extLst>
              <a:ext uri="{FF2B5EF4-FFF2-40B4-BE49-F238E27FC236}">
                <a16:creationId xmlns:a16="http://schemas.microsoft.com/office/drawing/2014/main" id="{81889EFE-7DDC-C047-ABF2-281D89A851C6}"/>
              </a:ext>
            </a:extLst>
          </p:cNvPr>
          <p:cNvPicPr>
            <a:picLocks noChangeAspect="1"/>
          </p:cNvPicPr>
          <p:nvPr/>
        </p:nvPicPr>
        <p:blipFill>
          <a:blip r:embed="rId3"/>
          <a:stretch>
            <a:fillRect/>
          </a:stretch>
        </p:blipFill>
        <p:spPr>
          <a:xfrm>
            <a:off x="6595672" y="1904999"/>
            <a:ext cx="3642609" cy="4373121"/>
          </a:xfrm>
          <a:prstGeom prst="rect">
            <a:avLst/>
          </a:prstGeom>
        </p:spPr>
      </p:pic>
    </p:spTree>
    <p:extLst>
      <p:ext uri="{BB962C8B-B14F-4D97-AF65-F5344CB8AC3E}">
        <p14:creationId xmlns:p14="http://schemas.microsoft.com/office/powerpoint/2010/main" val="788644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F48B3A-7B77-6E4A-8772-827273A57B95}"/>
              </a:ext>
            </a:extLst>
          </p:cNvPr>
          <p:cNvSpPr>
            <a:spLocks noGrp="1"/>
          </p:cNvSpPr>
          <p:nvPr>
            <p:ph type="title"/>
          </p:nvPr>
        </p:nvSpPr>
        <p:spPr/>
        <p:txBody>
          <a:bodyPr/>
          <a:lstStyle/>
          <a:p>
            <a:r>
              <a:rPr lang="fr-FR" b="1" dirty="0"/>
              <a:t>La multiplication des occupations « au nom de la nature »</a:t>
            </a:r>
          </a:p>
        </p:txBody>
      </p:sp>
      <p:pic>
        <p:nvPicPr>
          <p:cNvPr id="4" name="Espace réservé du contenu 3">
            <a:extLst>
              <a:ext uri="{FF2B5EF4-FFF2-40B4-BE49-F238E27FC236}">
                <a16:creationId xmlns:a16="http://schemas.microsoft.com/office/drawing/2014/main" id="{65CA1608-8C94-BE4D-8B49-EE92BEB2E608}"/>
              </a:ext>
            </a:extLst>
          </p:cNvPr>
          <p:cNvPicPr>
            <a:picLocks noGrp="1" noChangeAspect="1"/>
          </p:cNvPicPr>
          <p:nvPr>
            <p:ph idx="1"/>
          </p:nvPr>
        </p:nvPicPr>
        <p:blipFill>
          <a:blip r:embed="rId2"/>
          <a:stretch>
            <a:fillRect/>
          </a:stretch>
        </p:blipFill>
        <p:spPr>
          <a:xfrm>
            <a:off x="1395136" y="2433403"/>
            <a:ext cx="5037666" cy="3778250"/>
          </a:xfrm>
          <a:prstGeom prst="rect">
            <a:avLst/>
          </a:prstGeom>
        </p:spPr>
      </p:pic>
      <p:pic>
        <p:nvPicPr>
          <p:cNvPr id="5" name="Image 4">
            <a:extLst>
              <a:ext uri="{FF2B5EF4-FFF2-40B4-BE49-F238E27FC236}">
                <a16:creationId xmlns:a16="http://schemas.microsoft.com/office/drawing/2014/main" id="{084C116F-83B5-C04F-9A92-C1535C5382D9}"/>
              </a:ext>
            </a:extLst>
          </p:cNvPr>
          <p:cNvPicPr>
            <a:picLocks noChangeAspect="1"/>
          </p:cNvPicPr>
          <p:nvPr/>
        </p:nvPicPr>
        <p:blipFill>
          <a:blip r:embed="rId3"/>
          <a:stretch>
            <a:fillRect/>
          </a:stretch>
        </p:blipFill>
        <p:spPr>
          <a:xfrm>
            <a:off x="6737038" y="2735028"/>
            <a:ext cx="5225113" cy="3175000"/>
          </a:xfrm>
          <a:prstGeom prst="rect">
            <a:avLst/>
          </a:prstGeom>
        </p:spPr>
      </p:pic>
    </p:spTree>
    <p:extLst>
      <p:ext uri="{BB962C8B-B14F-4D97-AF65-F5344CB8AC3E}">
        <p14:creationId xmlns:p14="http://schemas.microsoft.com/office/powerpoint/2010/main" val="1295045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F42E9-5D19-0440-845A-15FD03E67367}"/>
              </a:ext>
            </a:extLst>
          </p:cNvPr>
          <p:cNvSpPr>
            <a:spLocks noGrp="1"/>
          </p:cNvSpPr>
          <p:nvPr>
            <p:ph type="title"/>
          </p:nvPr>
        </p:nvSpPr>
        <p:spPr/>
        <p:txBody>
          <a:bodyPr/>
          <a:lstStyle/>
          <a:p>
            <a:r>
              <a:rPr lang="fr-FR" b="1" dirty="0"/>
              <a:t>De nombreux indices d’entêtements</a:t>
            </a:r>
          </a:p>
        </p:txBody>
      </p:sp>
      <p:sp>
        <p:nvSpPr>
          <p:cNvPr id="3" name="Espace réservé du texte 2">
            <a:extLst>
              <a:ext uri="{FF2B5EF4-FFF2-40B4-BE49-F238E27FC236}">
                <a16:creationId xmlns:a16="http://schemas.microsoft.com/office/drawing/2014/main" id="{24E8411B-DCC7-4D4C-823C-83EDB1538461}"/>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260629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A5C04A-B1F7-9041-9A6F-3141FADA2EA9}"/>
              </a:ext>
            </a:extLst>
          </p:cNvPr>
          <p:cNvSpPr>
            <a:spLocks noGrp="1"/>
          </p:cNvSpPr>
          <p:nvPr>
            <p:ph type="title"/>
          </p:nvPr>
        </p:nvSpPr>
        <p:spPr/>
        <p:txBody>
          <a:bodyPr/>
          <a:lstStyle/>
          <a:p>
            <a:r>
              <a:rPr lang="fr-FR" b="1" dirty="0"/>
              <a:t>Des tentatives pour changer de planète…</a:t>
            </a:r>
          </a:p>
        </p:txBody>
      </p:sp>
      <p:pic>
        <p:nvPicPr>
          <p:cNvPr id="4" name="Espace réservé du contenu 3">
            <a:extLst>
              <a:ext uri="{FF2B5EF4-FFF2-40B4-BE49-F238E27FC236}">
                <a16:creationId xmlns:a16="http://schemas.microsoft.com/office/drawing/2014/main" id="{9A1B8C48-DC7B-3E49-8DDE-003A8DFA0977}"/>
              </a:ext>
            </a:extLst>
          </p:cNvPr>
          <p:cNvPicPr>
            <a:picLocks noGrp="1" noChangeAspect="1"/>
          </p:cNvPicPr>
          <p:nvPr>
            <p:ph idx="1"/>
          </p:nvPr>
        </p:nvPicPr>
        <p:blipFill>
          <a:blip r:embed="rId2"/>
          <a:stretch>
            <a:fillRect/>
          </a:stretch>
        </p:blipFill>
        <p:spPr>
          <a:xfrm>
            <a:off x="450377" y="3436234"/>
            <a:ext cx="4285095" cy="2754704"/>
          </a:xfrm>
          <a:prstGeom prst="rect">
            <a:avLst/>
          </a:prstGeom>
        </p:spPr>
      </p:pic>
      <p:pic>
        <p:nvPicPr>
          <p:cNvPr id="5" name="Image 4">
            <a:extLst>
              <a:ext uri="{FF2B5EF4-FFF2-40B4-BE49-F238E27FC236}">
                <a16:creationId xmlns:a16="http://schemas.microsoft.com/office/drawing/2014/main" id="{677EE98A-560B-8C4C-AAE2-0C5C1BFA9FCD}"/>
              </a:ext>
            </a:extLst>
          </p:cNvPr>
          <p:cNvPicPr>
            <a:picLocks noChangeAspect="1"/>
          </p:cNvPicPr>
          <p:nvPr/>
        </p:nvPicPr>
        <p:blipFill>
          <a:blip r:embed="rId3"/>
          <a:stretch>
            <a:fillRect/>
          </a:stretch>
        </p:blipFill>
        <p:spPr>
          <a:xfrm>
            <a:off x="5445801" y="2638268"/>
            <a:ext cx="6321477" cy="3552670"/>
          </a:xfrm>
          <a:prstGeom prst="rect">
            <a:avLst/>
          </a:prstGeom>
        </p:spPr>
      </p:pic>
    </p:spTree>
    <p:extLst>
      <p:ext uri="{BB962C8B-B14F-4D97-AF65-F5344CB8AC3E}">
        <p14:creationId xmlns:p14="http://schemas.microsoft.com/office/powerpoint/2010/main" val="2919928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535439-7D7D-BC47-A50B-52D8310BF13E}"/>
              </a:ext>
            </a:extLst>
          </p:cNvPr>
          <p:cNvSpPr>
            <a:spLocks noGrp="1"/>
          </p:cNvSpPr>
          <p:nvPr>
            <p:ph type="title"/>
          </p:nvPr>
        </p:nvSpPr>
        <p:spPr/>
        <p:txBody>
          <a:bodyPr/>
          <a:lstStyle/>
          <a:p>
            <a:r>
              <a:rPr lang="fr-FR" b="1" dirty="0"/>
              <a:t>Le succès des survivalistes</a:t>
            </a:r>
          </a:p>
        </p:txBody>
      </p:sp>
      <p:pic>
        <p:nvPicPr>
          <p:cNvPr id="4" name="Espace réservé du contenu 3">
            <a:extLst>
              <a:ext uri="{FF2B5EF4-FFF2-40B4-BE49-F238E27FC236}">
                <a16:creationId xmlns:a16="http://schemas.microsoft.com/office/drawing/2014/main" id="{763A2445-4525-4B42-BB4C-83EE44E0C484}"/>
              </a:ext>
            </a:extLst>
          </p:cNvPr>
          <p:cNvPicPr>
            <a:picLocks noGrp="1" noChangeAspect="1"/>
          </p:cNvPicPr>
          <p:nvPr>
            <p:ph idx="1"/>
          </p:nvPr>
        </p:nvPicPr>
        <p:blipFill>
          <a:blip r:embed="rId2"/>
          <a:stretch>
            <a:fillRect/>
          </a:stretch>
        </p:blipFill>
        <p:spPr>
          <a:xfrm>
            <a:off x="720640" y="2353456"/>
            <a:ext cx="5366662" cy="3018748"/>
          </a:xfrm>
          <a:prstGeom prst="rect">
            <a:avLst/>
          </a:prstGeom>
        </p:spPr>
      </p:pic>
      <p:pic>
        <p:nvPicPr>
          <p:cNvPr id="5" name="Image 4">
            <a:extLst>
              <a:ext uri="{FF2B5EF4-FFF2-40B4-BE49-F238E27FC236}">
                <a16:creationId xmlns:a16="http://schemas.microsoft.com/office/drawing/2014/main" id="{995C7330-4EF8-0B42-B565-A630FCB13E10}"/>
              </a:ext>
            </a:extLst>
          </p:cNvPr>
          <p:cNvPicPr>
            <a:picLocks noChangeAspect="1"/>
          </p:cNvPicPr>
          <p:nvPr/>
        </p:nvPicPr>
        <p:blipFill>
          <a:blip r:embed="rId3"/>
          <a:stretch>
            <a:fillRect/>
          </a:stretch>
        </p:blipFill>
        <p:spPr>
          <a:xfrm>
            <a:off x="6790545" y="1905000"/>
            <a:ext cx="5201585" cy="3738832"/>
          </a:xfrm>
          <a:prstGeom prst="rect">
            <a:avLst/>
          </a:prstGeom>
        </p:spPr>
      </p:pic>
    </p:spTree>
    <p:extLst>
      <p:ext uri="{BB962C8B-B14F-4D97-AF65-F5344CB8AC3E}">
        <p14:creationId xmlns:p14="http://schemas.microsoft.com/office/powerpoint/2010/main" val="1648798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E520D2-8D58-6F47-9ABF-64ABEFF798B6}"/>
              </a:ext>
            </a:extLst>
          </p:cNvPr>
          <p:cNvSpPr>
            <a:spLocks noGrp="1"/>
          </p:cNvSpPr>
          <p:nvPr>
            <p:ph type="title"/>
          </p:nvPr>
        </p:nvSpPr>
        <p:spPr/>
        <p:txBody>
          <a:bodyPr/>
          <a:lstStyle/>
          <a:p>
            <a:r>
              <a:rPr lang="fr-FR" b="1" dirty="0"/>
              <a:t>Le problème des communs négatifs</a:t>
            </a:r>
          </a:p>
        </p:txBody>
      </p:sp>
      <p:pic>
        <p:nvPicPr>
          <p:cNvPr id="4" name="Espace réservé du contenu 3">
            <a:extLst>
              <a:ext uri="{FF2B5EF4-FFF2-40B4-BE49-F238E27FC236}">
                <a16:creationId xmlns:a16="http://schemas.microsoft.com/office/drawing/2014/main" id="{A00159BA-C5F4-6F49-AC77-5ED408465148}"/>
              </a:ext>
            </a:extLst>
          </p:cNvPr>
          <p:cNvPicPr>
            <a:picLocks noGrp="1" noChangeAspect="1"/>
          </p:cNvPicPr>
          <p:nvPr>
            <p:ph idx="1"/>
          </p:nvPr>
        </p:nvPicPr>
        <p:blipFill>
          <a:blip r:embed="rId2"/>
          <a:stretch>
            <a:fillRect/>
          </a:stretch>
        </p:blipFill>
        <p:spPr>
          <a:xfrm>
            <a:off x="3169378" y="2133600"/>
            <a:ext cx="5746387" cy="3778250"/>
          </a:xfrm>
          <a:prstGeom prst="rect">
            <a:avLst/>
          </a:prstGeom>
        </p:spPr>
      </p:pic>
    </p:spTree>
    <p:extLst>
      <p:ext uri="{BB962C8B-B14F-4D97-AF65-F5344CB8AC3E}">
        <p14:creationId xmlns:p14="http://schemas.microsoft.com/office/powerpoint/2010/main" val="1874528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0EDBCE-9D51-2F42-A580-B7819A148427}"/>
              </a:ext>
            </a:extLst>
          </p:cNvPr>
          <p:cNvSpPr>
            <a:spLocks noGrp="1"/>
          </p:cNvSpPr>
          <p:nvPr>
            <p:ph type="title"/>
          </p:nvPr>
        </p:nvSpPr>
        <p:spPr/>
        <p:txBody>
          <a:bodyPr/>
          <a:lstStyle/>
          <a:p>
            <a:r>
              <a:rPr lang="fr-FR" b="1" dirty="0"/>
              <a:t>Des effets rebonds inévitables </a:t>
            </a:r>
          </a:p>
        </p:txBody>
      </p:sp>
      <p:pic>
        <p:nvPicPr>
          <p:cNvPr id="4" name="Espace réservé du contenu 3">
            <a:extLst>
              <a:ext uri="{FF2B5EF4-FFF2-40B4-BE49-F238E27FC236}">
                <a16:creationId xmlns:a16="http://schemas.microsoft.com/office/drawing/2014/main" id="{D1689BBA-18D8-D743-AE6A-8028476AD020}"/>
              </a:ext>
            </a:extLst>
          </p:cNvPr>
          <p:cNvPicPr>
            <a:picLocks noGrp="1" noChangeAspect="1"/>
          </p:cNvPicPr>
          <p:nvPr>
            <p:ph idx="1"/>
          </p:nvPr>
        </p:nvPicPr>
        <p:blipFill>
          <a:blip r:embed="rId2"/>
          <a:stretch>
            <a:fillRect/>
          </a:stretch>
        </p:blipFill>
        <p:spPr>
          <a:xfrm>
            <a:off x="2203555" y="2245136"/>
            <a:ext cx="7424790" cy="3274523"/>
          </a:xfrm>
          <a:prstGeom prst="rect">
            <a:avLst/>
          </a:prstGeom>
        </p:spPr>
      </p:pic>
    </p:spTree>
    <p:extLst>
      <p:ext uri="{BB962C8B-B14F-4D97-AF65-F5344CB8AC3E}">
        <p14:creationId xmlns:p14="http://schemas.microsoft.com/office/powerpoint/2010/main" val="2256089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6825D-8A94-F19B-8902-EE759D2CE9DA}"/>
              </a:ext>
            </a:extLst>
          </p:cNvPr>
          <p:cNvSpPr>
            <a:spLocks noGrp="1"/>
          </p:cNvSpPr>
          <p:nvPr>
            <p:ph type="title"/>
          </p:nvPr>
        </p:nvSpPr>
        <p:spPr/>
        <p:txBody>
          <a:bodyPr/>
          <a:lstStyle/>
          <a:p>
            <a:r>
              <a:rPr lang="fr-FR" b="1" dirty="0"/>
              <a:t>Mise en discussion</a:t>
            </a:r>
          </a:p>
        </p:txBody>
      </p:sp>
      <p:sp>
        <p:nvSpPr>
          <p:cNvPr id="3" name="Espace réservé du contenu 2">
            <a:extLst>
              <a:ext uri="{FF2B5EF4-FFF2-40B4-BE49-F238E27FC236}">
                <a16:creationId xmlns:a16="http://schemas.microsoft.com/office/drawing/2014/main" id="{56130D63-1843-8471-D48B-7DF5E62FCF71}"/>
              </a:ext>
            </a:extLst>
          </p:cNvPr>
          <p:cNvSpPr>
            <a:spLocks noGrp="1"/>
          </p:cNvSpPr>
          <p:nvPr>
            <p:ph idx="1"/>
          </p:nvPr>
        </p:nvSpPr>
        <p:spPr>
          <a:xfrm>
            <a:off x="2286000" y="2084294"/>
            <a:ext cx="9218612" cy="4370294"/>
          </a:xfrm>
        </p:spPr>
        <p:txBody>
          <a:bodyPr/>
          <a:lstStyle/>
          <a:p>
            <a:r>
              <a:rPr lang="fr-FR" b="1" dirty="0"/>
              <a:t>Quels sont pour vous les deux principaux défis que va devoir relever l’ingénierie? </a:t>
            </a:r>
          </a:p>
          <a:p>
            <a:pPr lvl="1"/>
            <a:r>
              <a:rPr lang="fr-FR" dirty="0"/>
              <a:t>Temps de réflexion individuel</a:t>
            </a:r>
          </a:p>
          <a:p>
            <a:pPr lvl="1"/>
            <a:r>
              <a:rPr lang="fr-FR" dirty="0"/>
              <a:t>Discussion en binôme, </a:t>
            </a:r>
          </a:p>
          <a:p>
            <a:pPr lvl="1"/>
            <a:r>
              <a:rPr lang="fr-FR" dirty="0"/>
              <a:t>Partage à 4</a:t>
            </a:r>
          </a:p>
          <a:p>
            <a:pPr lvl="1"/>
            <a:endParaRPr lang="fr-FR" dirty="0"/>
          </a:p>
          <a:p>
            <a:r>
              <a:rPr lang="fr-FR" dirty="0"/>
              <a:t>Pour chaque défis, vous devez :</a:t>
            </a:r>
          </a:p>
          <a:p>
            <a:r>
              <a:rPr lang="fr-FR" dirty="0"/>
              <a:t>argumenter pour élire le meilleur argument</a:t>
            </a:r>
          </a:p>
          <a:p>
            <a:r>
              <a:rPr lang="fr-FR" dirty="0"/>
              <a:t>Identifier les principales </a:t>
            </a:r>
            <a:r>
              <a:rPr lang="fr-FR" dirty="0" err="1"/>
              <a:t>difficultées</a:t>
            </a:r>
            <a:endParaRPr lang="fr-FR" dirty="0"/>
          </a:p>
        </p:txBody>
      </p:sp>
    </p:spTree>
    <p:extLst>
      <p:ext uri="{BB962C8B-B14F-4D97-AF65-F5344CB8AC3E}">
        <p14:creationId xmlns:p14="http://schemas.microsoft.com/office/powerpoint/2010/main" val="1124505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FAEE95-7A4A-5B4D-99FD-FEE4660081AA}"/>
              </a:ext>
            </a:extLst>
          </p:cNvPr>
          <p:cNvSpPr>
            <a:spLocks noGrp="1"/>
          </p:cNvSpPr>
          <p:nvPr>
            <p:ph type="title"/>
          </p:nvPr>
        </p:nvSpPr>
        <p:spPr/>
        <p:txBody>
          <a:bodyPr/>
          <a:lstStyle/>
          <a:p>
            <a:r>
              <a:rPr lang="fr-FR" b="1" dirty="0"/>
              <a:t>Que faire? Débattre? </a:t>
            </a:r>
            <a:br>
              <a:rPr lang="fr-FR" b="1" dirty="0"/>
            </a:br>
            <a:endParaRPr lang="fr-FR" b="1" dirty="0"/>
          </a:p>
        </p:txBody>
      </p:sp>
      <p:sp>
        <p:nvSpPr>
          <p:cNvPr id="3" name="Espace réservé du texte 2">
            <a:extLst>
              <a:ext uri="{FF2B5EF4-FFF2-40B4-BE49-F238E27FC236}">
                <a16:creationId xmlns:a16="http://schemas.microsoft.com/office/drawing/2014/main" id="{D94B0DA6-ACA1-5740-95BA-ED31D621EE8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022230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cap="small" dirty="0"/>
              <a:t>Enquêter sur les « modes d’existence » des technologies</a:t>
            </a:r>
            <a:endParaRPr lang="fr-FR" b="1" dirty="0"/>
          </a:p>
        </p:txBody>
      </p:sp>
      <p:sp>
        <p:nvSpPr>
          <p:cNvPr id="5" name="Espace réservé du contenu 4"/>
          <p:cNvSpPr>
            <a:spLocks noGrp="1"/>
          </p:cNvSpPr>
          <p:nvPr>
            <p:ph sz="half" idx="1"/>
          </p:nvPr>
        </p:nvSpPr>
        <p:spPr>
          <a:xfrm>
            <a:off x="1778834" y="2339298"/>
            <a:ext cx="5786203" cy="4368800"/>
          </a:xfrm>
        </p:spPr>
        <p:txBody>
          <a:bodyPr>
            <a:normAutofit/>
          </a:bodyPr>
          <a:lstStyle/>
          <a:p>
            <a:pPr algn="just"/>
            <a:r>
              <a:rPr lang="fr-FR" dirty="0"/>
              <a:t>Des dispositifs participatifs initient des dynamiques d’enquêtes collectives : </a:t>
            </a:r>
          </a:p>
          <a:p>
            <a:pPr lvl="1" algn="just"/>
            <a:r>
              <a:rPr lang="fr-FR" dirty="0"/>
              <a:t>Croisement des points de vue</a:t>
            </a:r>
          </a:p>
          <a:p>
            <a:pPr lvl="1" algn="just"/>
            <a:r>
              <a:rPr lang="fr-FR" dirty="0"/>
              <a:t>Approche dialogique de la démocratie</a:t>
            </a:r>
          </a:p>
          <a:p>
            <a:pPr lvl="1" algn="just"/>
            <a:r>
              <a:rPr lang="fr-FR" dirty="0"/>
              <a:t>Faire des choix réversibles</a:t>
            </a:r>
          </a:p>
          <a:p>
            <a:pPr lvl="1" algn="just"/>
            <a:r>
              <a:rPr lang="fr-FR" dirty="0"/>
              <a:t>Accepter le modèle de l’incertitude</a:t>
            </a:r>
          </a:p>
          <a:p>
            <a:pPr lvl="1" algn="just"/>
            <a:endParaRPr lang="fr-FR" dirty="0"/>
          </a:p>
          <a:p>
            <a:pPr algn="just"/>
            <a:r>
              <a:rPr lang="fr-FR" dirty="0"/>
              <a:t>Des difficultés :</a:t>
            </a:r>
          </a:p>
          <a:p>
            <a:pPr lvl="1" algn="just"/>
            <a:r>
              <a:rPr lang="fr-FR" dirty="0"/>
              <a:t>Transparence de l’expertise</a:t>
            </a:r>
          </a:p>
          <a:p>
            <a:pPr lvl="1" algn="just"/>
            <a:r>
              <a:rPr lang="fr-FR" dirty="0"/>
              <a:t>Instrumentalisation politique des citoyens</a:t>
            </a:r>
          </a:p>
          <a:p>
            <a:pPr algn="just"/>
            <a:endParaRPr lang="fr-FR" dirty="0"/>
          </a:p>
        </p:txBody>
      </p:sp>
      <p:sp>
        <p:nvSpPr>
          <p:cNvPr id="7" name="Espace réservé du numéro de diapositive 6"/>
          <p:cNvSpPr>
            <a:spLocks noGrp="1"/>
          </p:cNvSpPr>
          <p:nvPr>
            <p:ph type="sldNum" sz="quarter" idx="12"/>
          </p:nvPr>
        </p:nvSpPr>
        <p:spPr/>
        <p:txBody>
          <a:bodyPr/>
          <a:lstStyle/>
          <a:p>
            <a:fld id="{B2BDCEB6-1C68-1449-9A4F-207B2B01BB87}" type="slidenum">
              <a:rPr lang="fr-FR" smtClean="0"/>
              <a:t>19</a:t>
            </a:fld>
            <a:endParaRPr lang="fr-FR"/>
          </a:p>
        </p:txBody>
      </p:sp>
      <p:pic>
        <p:nvPicPr>
          <p:cNvPr id="7170" name="Picture 2" descr="annick Barthe et Pierre Lascoumes - Agir dans un monde incertain - Essai sur la dÃ©mocr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6323" y="1905000"/>
            <a:ext cx="2671330" cy="440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64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C7A6F8A8-E7E0-7DD9-2B76-45FAB7E1578C}"/>
              </a:ext>
            </a:extLst>
          </p:cNvPr>
          <p:cNvPicPr>
            <a:picLocks noGrp="1" noChangeAspect="1"/>
          </p:cNvPicPr>
          <p:nvPr>
            <p:ph idx="1"/>
          </p:nvPr>
        </p:nvPicPr>
        <p:blipFill>
          <a:blip r:embed="rId2"/>
          <a:stretch>
            <a:fillRect/>
          </a:stretch>
        </p:blipFill>
        <p:spPr>
          <a:xfrm>
            <a:off x="3732573" y="1313329"/>
            <a:ext cx="5021463" cy="4688181"/>
          </a:xfrm>
          <a:prstGeom prst="rect">
            <a:avLst/>
          </a:prstGeom>
        </p:spPr>
      </p:pic>
    </p:spTree>
    <p:extLst>
      <p:ext uri="{BB962C8B-B14F-4D97-AF65-F5344CB8AC3E}">
        <p14:creationId xmlns:p14="http://schemas.microsoft.com/office/powerpoint/2010/main" val="168376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7FBAFA-2DAD-5E46-89C0-0E2394D959DD}"/>
              </a:ext>
            </a:extLst>
          </p:cNvPr>
          <p:cNvSpPr>
            <a:spLocks noGrp="1"/>
          </p:cNvSpPr>
          <p:nvPr>
            <p:ph type="title"/>
          </p:nvPr>
        </p:nvSpPr>
        <p:spPr/>
        <p:txBody>
          <a:bodyPr/>
          <a:lstStyle/>
          <a:p>
            <a:r>
              <a:rPr lang="fr-FR" b="1" dirty="0"/>
              <a:t>La convention citoyenne pour le climat</a:t>
            </a:r>
          </a:p>
        </p:txBody>
      </p:sp>
      <p:pic>
        <p:nvPicPr>
          <p:cNvPr id="5" name="Image 4">
            <a:extLst>
              <a:ext uri="{FF2B5EF4-FFF2-40B4-BE49-F238E27FC236}">
                <a16:creationId xmlns:a16="http://schemas.microsoft.com/office/drawing/2014/main" id="{52E97E05-E6E1-B24C-89B5-101F2FAEFF47}"/>
              </a:ext>
            </a:extLst>
          </p:cNvPr>
          <p:cNvPicPr>
            <a:picLocks noChangeAspect="1"/>
          </p:cNvPicPr>
          <p:nvPr/>
        </p:nvPicPr>
        <p:blipFill>
          <a:blip r:embed="rId2"/>
          <a:stretch>
            <a:fillRect/>
          </a:stretch>
        </p:blipFill>
        <p:spPr>
          <a:xfrm>
            <a:off x="389744" y="2143593"/>
            <a:ext cx="5783654" cy="3610652"/>
          </a:xfrm>
          <a:prstGeom prst="rect">
            <a:avLst/>
          </a:prstGeom>
        </p:spPr>
      </p:pic>
      <p:pic>
        <p:nvPicPr>
          <p:cNvPr id="6" name="Image 5">
            <a:extLst>
              <a:ext uri="{FF2B5EF4-FFF2-40B4-BE49-F238E27FC236}">
                <a16:creationId xmlns:a16="http://schemas.microsoft.com/office/drawing/2014/main" id="{23C6A294-C5C6-1743-A5A1-40F4BEB3C5D6}"/>
              </a:ext>
            </a:extLst>
          </p:cNvPr>
          <p:cNvPicPr>
            <a:picLocks noChangeAspect="1"/>
          </p:cNvPicPr>
          <p:nvPr/>
        </p:nvPicPr>
        <p:blipFill>
          <a:blip r:embed="rId3"/>
          <a:stretch>
            <a:fillRect/>
          </a:stretch>
        </p:blipFill>
        <p:spPr>
          <a:xfrm>
            <a:off x="6385809" y="3842895"/>
            <a:ext cx="5588833" cy="2561548"/>
          </a:xfrm>
          <a:prstGeom prst="rect">
            <a:avLst/>
          </a:prstGeom>
        </p:spPr>
      </p:pic>
    </p:spTree>
    <p:extLst>
      <p:ext uri="{BB962C8B-B14F-4D97-AF65-F5344CB8AC3E}">
        <p14:creationId xmlns:p14="http://schemas.microsoft.com/office/powerpoint/2010/main" val="2802428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1BBB751-6F58-9E4C-9834-F158CD48C01D}"/>
              </a:ext>
            </a:extLst>
          </p:cNvPr>
          <p:cNvSpPr>
            <a:spLocks noGrp="1"/>
          </p:cNvSpPr>
          <p:nvPr>
            <p:ph type="title"/>
          </p:nvPr>
        </p:nvSpPr>
        <p:spPr/>
        <p:txBody>
          <a:bodyPr/>
          <a:lstStyle/>
          <a:p>
            <a:r>
              <a:rPr lang="fr-FR" b="1" dirty="0"/>
              <a:t>Le modèle des débats publics incarné par la CNDP</a:t>
            </a:r>
          </a:p>
        </p:txBody>
      </p:sp>
      <p:pic>
        <p:nvPicPr>
          <p:cNvPr id="6" name="Image 5">
            <a:extLst>
              <a:ext uri="{FF2B5EF4-FFF2-40B4-BE49-F238E27FC236}">
                <a16:creationId xmlns:a16="http://schemas.microsoft.com/office/drawing/2014/main" id="{F582CA95-389A-DC4A-9B78-13479A5EA09F}"/>
              </a:ext>
            </a:extLst>
          </p:cNvPr>
          <p:cNvPicPr>
            <a:picLocks noChangeAspect="1"/>
          </p:cNvPicPr>
          <p:nvPr/>
        </p:nvPicPr>
        <p:blipFill>
          <a:blip r:embed="rId2"/>
          <a:stretch>
            <a:fillRect/>
          </a:stretch>
        </p:blipFill>
        <p:spPr>
          <a:xfrm>
            <a:off x="6288582" y="3849350"/>
            <a:ext cx="5461000" cy="2667000"/>
          </a:xfrm>
          <a:prstGeom prst="rect">
            <a:avLst/>
          </a:prstGeom>
        </p:spPr>
      </p:pic>
      <p:pic>
        <p:nvPicPr>
          <p:cNvPr id="7" name="Image 6">
            <a:extLst>
              <a:ext uri="{FF2B5EF4-FFF2-40B4-BE49-F238E27FC236}">
                <a16:creationId xmlns:a16="http://schemas.microsoft.com/office/drawing/2014/main" id="{585DE06C-F6BF-3544-A80C-152EF60B24B6}"/>
              </a:ext>
            </a:extLst>
          </p:cNvPr>
          <p:cNvPicPr>
            <a:picLocks noChangeAspect="1"/>
          </p:cNvPicPr>
          <p:nvPr/>
        </p:nvPicPr>
        <p:blipFill>
          <a:blip r:embed="rId3"/>
          <a:stretch>
            <a:fillRect/>
          </a:stretch>
        </p:blipFill>
        <p:spPr>
          <a:xfrm>
            <a:off x="547141" y="2617282"/>
            <a:ext cx="5299023" cy="2781987"/>
          </a:xfrm>
          <a:prstGeom prst="rect">
            <a:avLst/>
          </a:prstGeom>
        </p:spPr>
      </p:pic>
    </p:spTree>
    <p:extLst>
      <p:ext uri="{BB962C8B-B14F-4D97-AF65-F5344CB8AC3E}">
        <p14:creationId xmlns:p14="http://schemas.microsoft.com/office/powerpoint/2010/main" val="1228772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0A8C6-C2E2-A247-ABC1-4CB5AAF92C49}"/>
              </a:ext>
            </a:extLst>
          </p:cNvPr>
          <p:cNvSpPr>
            <a:spLocks noGrp="1"/>
          </p:cNvSpPr>
          <p:nvPr>
            <p:ph type="title"/>
          </p:nvPr>
        </p:nvSpPr>
        <p:spPr/>
        <p:txBody>
          <a:bodyPr/>
          <a:lstStyle/>
          <a:p>
            <a:r>
              <a:rPr lang="fr-FR" b="1" dirty="0"/>
              <a:t>Que faire : accélérer les arbitrages? </a:t>
            </a:r>
          </a:p>
        </p:txBody>
      </p:sp>
      <p:sp>
        <p:nvSpPr>
          <p:cNvPr id="3" name="Espace réservé du texte 2">
            <a:extLst>
              <a:ext uri="{FF2B5EF4-FFF2-40B4-BE49-F238E27FC236}">
                <a16:creationId xmlns:a16="http://schemas.microsoft.com/office/drawing/2014/main" id="{F9E0EC1A-A497-7C44-9CB3-F9C7B5615586}"/>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1869597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EBA02E-8486-FE40-BE02-14BD00354FFD}"/>
              </a:ext>
            </a:extLst>
          </p:cNvPr>
          <p:cNvSpPr>
            <a:spLocks noGrp="1"/>
          </p:cNvSpPr>
          <p:nvPr>
            <p:ph type="title"/>
          </p:nvPr>
        </p:nvSpPr>
        <p:spPr/>
        <p:txBody>
          <a:bodyPr/>
          <a:lstStyle/>
          <a:p>
            <a:r>
              <a:rPr lang="fr-FR" b="1" dirty="0"/>
              <a:t>« Renoncer aux futurs déjà obsolètes »</a:t>
            </a:r>
          </a:p>
        </p:txBody>
      </p:sp>
      <p:sp>
        <p:nvSpPr>
          <p:cNvPr id="5" name="Espace réservé du contenu 4">
            <a:extLst>
              <a:ext uri="{FF2B5EF4-FFF2-40B4-BE49-F238E27FC236}">
                <a16:creationId xmlns:a16="http://schemas.microsoft.com/office/drawing/2014/main" id="{3CAF634E-4BFF-2D40-94B0-1B571991C8EA}"/>
              </a:ext>
            </a:extLst>
          </p:cNvPr>
          <p:cNvSpPr>
            <a:spLocks noGrp="1"/>
          </p:cNvSpPr>
          <p:nvPr>
            <p:ph idx="1"/>
          </p:nvPr>
        </p:nvSpPr>
        <p:spPr>
          <a:xfrm>
            <a:off x="2173574" y="2133600"/>
            <a:ext cx="9331038" cy="4252210"/>
          </a:xfrm>
        </p:spPr>
        <p:txBody>
          <a:bodyPr>
            <a:normAutofit/>
          </a:bodyPr>
          <a:lstStyle/>
          <a:p>
            <a:r>
              <a:rPr lang="fr-FR" dirty="0"/>
              <a:t>Il faut accepter que </a:t>
            </a:r>
            <a:r>
              <a:rPr lang="fr-FR" b="1" dirty="0"/>
              <a:t>nous n'avons pas les moyens écologiques de faire advenir une bonne partie des révolutions technologiques annoncées</a:t>
            </a:r>
            <a:r>
              <a:rPr lang="fr-FR" dirty="0"/>
              <a:t>.</a:t>
            </a:r>
          </a:p>
          <a:p>
            <a:r>
              <a:rPr lang="fr-FR" dirty="0"/>
              <a:t>Implique de tordre le coup au DD qui retarde les arbitrages ; tordre le coup à la RSE</a:t>
            </a:r>
          </a:p>
          <a:p>
            <a:r>
              <a:rPr lang="fr-FR" dirty="0"/>
              <a:t>Il faut reconnaître que des technologies, voir </a:t>
            </a:r>
            <a:r>
              <a:rPr lang="fr-FR" b="1" dirty="0"/>
              <a:t>des pans entiers de notre économie sont obsolètes et nous entraînent dans une société « zombie »</a:t>
            </a:r>
          </a:p>
          <a:p>
            <a:r>
              <a:rPr lang="fr-FR" dirty="0"/>
              <a:t>Besoin de </a:t>
            </a:r>
            <a:r>
              <a:rPr lang="fr-FR" b="1" dirty="0"/>
              <a:t>penser des redirections </a:t>
            </a:r>
            <a:r>
              <a:rPr lang="fr-FR" dirty="0"/>
              <a:t>intellectuelles, stratégiques et opérationnelles qui attendent les entreprises.</a:t>
            </a:r>
          </a:p>
          <a:p>
            <a:r>
              <a:rPr lang="fr-FR" b="1" dirty="0"/>
              <a:t>Logique de résilience </a:t>
            </a:r>
            <a:r>
              <a:rPr lang="fr-FR" dirty="0"/>
              <a:t>des territoires, de l’industrie et de l’action publique</a:t>
            </a:r>
          </a:p>
          <a:p>
            <a:endParaRPr lang="fr-FR" dirty="0"/>
          </a:p>
        </p:txBody>
      </p:sp>
    </p:spTree>
    <p:extLst>
      <p:ext uri="{BB962C8B-B14F-4D97-AF65-F5344CB8AC3E}">
        <p14:creationId xmlns:p14="http://schemas.microsoft.com/office/powerpoint/2010/main" val="302111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DF5749-8032-AF4D-9823-1D874C0C45CB}"/>
              </a:ext>
            </a:extLst>
          </p:cNvPr>
          <p:cNvSpPr>
            <a:spLocks noGrp="1"/>
          </p:cNvSpPr>
          <p:nvPr>
            <p:ph type="title"/>
          </p:nvPr>
        </p:nvSpPr>
        <p:spPr/>
        <p:txBody>
          <a:bodyPr/>
          <a:lstStyle/>
          <a:p>
            <a:r>
              <a:rPr lang="fr-FR" b="1" dirty="0"/>
              <a:t>Le scénario du « business as </a:t>
            </a:r>
            <a:r>
              <a:rPr lang="fr-FR" b="1" dirty="0" err="1"/>
              <a:t>usual</a:t>
            </a:r>
            <a:r>
              <a:rPr lang="fr-FR" b="1" dirty="0"/>
              <a:t> » et de « la théorie du choc »</a:t>
            </a:r>
          </a:p>
        </p:txBody>
      </p:sp>
      <p:sp>
        <p:nvSpPr>
          <p:cNvPr id="3" name="Espace réservé du contenu 2">
            <a:extLst>
              <a:ext uri="{FF2B5EF4-FFF2-40B4-BE49-F238E27FC236}">
                <a16:creationId xmlns:a16="http://schemas.microsoft.com/office/drawing/2014/main" id="{4FBC7C29-0A23-A841-9D4F-E1DDE36933F3}"/>
              </a:ext>
            </a:extLst>
          </p:cNvPr>
          <p:cNvSpPr>
            <a:spLocks noGrp="1"/>
          </p:cNvSpPr>
          <p:nvPr>
            <p:ph idx="1"/>
          </p:nvPr>
        </p:nvSpPr>
        <p:spPr>
          <a:xfrm>
            <a:off x="1389998" y="2163580"/>
            <a:ext cx="10114613" cy="4192250"/>
          </a:xfrm>
        </p:spPr>
        <p:txBody>
          <a:bodyPr>
            <a:normAutofit fontScale="85000" lnSpcReduction="10000"/>
          </a:bodyPr>
          <a:lstStyle/>
          <a:p>
            <a:r>
              <a:rPr lang="fr-FR" dirty="0"/>
              <a:t>Les crises sont souvent l'occasion de faciliter l'acceptabilité technologique de dispositifs douteux. </a:t>
            </a:r>
            <a:r>
              <a:rPr lang="fr-FR" b="1" dirty="0"/>
              <a:t>Au-delà du « business as </a:t>
            </a:r>
            <a:r>
              <a:rPr lang="fr-FR" b="1" dirty="0" err="1"/>
              <a:t>usual</a:t>
            </a:r>
            <a:r>
              <a:rPr lang="fr-FR" b="1" dirty="0"/>
              <a:t> », risque d'intensification radicale de ce qui n'allait pas. </a:t>
            </a:r>
          </a:p>
          <a:p>
            <a:r>
              <a:rPr lang="fr-FR" dirty="0"/>
              <a:t>Le problème se pose à l’échelle des organisations elles-mêmes : </a:t>
            </a:r>
            <a:r>
              <a:rPr lang="fr-FR" b="1" dirty="0"/>
              <a:t>la tentation va être grande pour elles de renforcer ce business as </a:t>
            </a:r>
            <a:r>
              <a:rPr lang="fr-FR" b="1" dirty="0" err="1"/>
              <a:t>usual</a:t>
            </a:r>
            <a:r>
              <a:rPr lang="fr-FR" b="1" dirty="0"/>
              <a:t> puisqu'un certain nombre de mesures étatiques vont leur être servies sur un plateau</a:t>
            </a:r>
            <a:r>
              <a:rPr lang="fr-FR" dirty="0"/>
              <a:t>. Certains acteurs du secteur de l'aviation ont, par exemple, demandé à ce que l’on supprime les taxes sur les billets.</a:t>
            </a:r>
          </a:p>
          <a:p>
            <a:r>
              <a:rPr lang="fr-FR" dirty="0">
                <a:effectLst/>
              </a:rPr>
              <a:t>« Les crises sont souvent l'occasion de faciliter l'acceptabilité technologique de dispositifs douteux »</a:t>
            </a:r>
          </a:p>
          <a:p>
            <a:endParaRPr lang="fr-FR" dirty="0"/>
          </a:p>
          <a:p>
            <a:r>
              <a:rPr lang="fr-FR" dirty="0"/>
              <a:t>Exemple : Est-ce qu'il faut réellement, aujourd'hui, sauver le secteur de l'aviation ?  </a:t>
            </a:r>
          </a:p>
          <a:p>
            <a:pPr marL="0" indent="0">
              <a:buNone/>
            </a:pPr>
            <a:r>
              <a:rPr lang="fr-FR" dirty="0"/>
              <a:t>Évidemment, ce sont des milliers d’emplois à la clef derrière, mais est-ce que des relances comme celle-ci, qui vont coûter très cher dans des secteurs qui ont de moins en moins d'avenir, sont les bonnes relances ? </a:t>
            </a:r>
          </a:p>
          <a:p>
            <a:pPr marL="0" indent="0">
              <a:buNone/>
            </a:pPr>
            <a:r>
              <a:rPr lang="fr-FR" dirty="0"/>
              <a:t>Et d'ailleurs, les organisations qui vont céder aux sirènes de ce vide stratégique, favorisé par l'État lui-même, </a:t>
            </a:r>
            <a:r>
              <a:rPr lang="fr-FR" dirty="0" err="1"/>
              <a:t>vont-elles</a:t>
            </a:r>
            <a:r>
              <a:rPr lang="fr-FR" dirty="0"/>
              <a:t> in fine résoudre leurs difficultés ? Il y a largement de quoi en douter. </a:t>
            </a:r>
            <a:r>
              <a:rPr lang="fr-FR" b="1" dirty="0"/>
              <a:t>Le risque, c'est justement que ces organisations deviennent plus aveugles que jamais aux véritables enjeux stratégiques qui les menacent et que la population dans son ensemble devienne dépendante pour sa subsistance d’organisations extrêmement vulnérables</a:t>
            </a:r>
            <a:r>
              <a:rPr lang="fr-FR" dirty="0"/>
              <a:t>.</a:t>
            </a:r>
          </a:p>
          <a:p>
            <a:endParaRPr lang="fr-FR" dirty="0"/>
          </a:p>
        </p:txBody>
      </p:sp>
    </p:spTree>
    <p:extLst>
      <p:ext uri="{BB962C8B-B14F-4D97-AF65-F5344CB8AC3E}">
        <p14:creationId xmlns:p14="http://schemas.microsoft.com/office/powerpoint/2010/main" val="939069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BDAE06-943E-274C-8785-9D63A6E77794}"/>
              </a:ext>
            </a:extLst>
          </p:cNvPr>
          <p:cNvSpPr>
            <a:spLocks noGrp="1"/>
          </p:cNvSpPr>
          <p:nvPr>
            <p:ph type="title"/>
          </p:nvPr>
        </p:nvSpPr>
        <p:spPr/>
        <p:txBody>
          <a:bodyPr/>
          <a:lstStyle/>
          <a:p>
            <a:r>
              <a:rPr lang="fr-FR" b="1" dirty="0"/>
              <a:t>L’effondrement et la </a:t>
            </a:r>
            <a:r>
              <a:rPr lang="fr-FR" b="1" dirty="0" err="1"/>
              <a:t>collapsologie</a:t>
            </a:r>
            <a:r>
              <a:rPr lang="fr-FR" b="1" dirty="0"/>
              <a:t>? </a:t>
            </a:r>
          </a:p>
        </p:txBody>
      </p:sp>
      <p:pic>
        <p:nvPicPr>
          <p:cNvPr id="4" name="Image 3">
            <a:extLst>
              <a:ext uri="{FF2B5EF4-FFF2-40B4-BE49-F238E27FC236}">
                <a16:creationId xmlns:a16="http://schemas.microsoft.com/office/drawing/2014/main" id="{FC3042E1-816F-ED45-A2E4-D0FC6ED29853}"/>
              </a:ext>
            </a:extLst>
          </p:cNvPr>
          <p:cNvPicPr>
            <a:picLocks noChangeAspect="1"/>
          </p:cNvPicPr>
          <p:nvPr/>
        </p:nvPicPr>
        <p:blipFill>
          <a:blip r:embed="rId2"/>
          <a:stretch>
            <a:fillRect/>
          </a:stretch>
        </p:blipFill>
        <p:spPr>
          <a:xfrm>
            <a:off x="1184223" y="2076762"/>
            <a:ext cx="4876800" cy="3124200"/>
          </a:xfrm>
          <a:prstGeom prst="rect">
            <a:avLst/>
          </a:prstGeom>
        </p:spPr>
      </p:pic>
      <p:pic>
        <p:nvPicPr>
          <p:cNvPr id="5" name="Image 4">
            <a:extLst>
              <a:ext uri="{FF2B5EF4-FFF2-40B4-BE49-F238E27FC236}">
                <a16:creationId xmlns:a16="http://schemas.microsoft.com/office/drawing/2014/main" id="{A5A93557-7778-CB45-BBD4-39A0C79B1FEE}"/>
              </a:ext>
            </a:extLst>
          </p:cNvPr>
          <p:cNvPicPr>
            <a:picLocks noChangeAspect="1"/>
          </p:cNvPicPr>
          <p:nvPr/>
        </p:nvPicPr>
        <p:blipFill>
          <a:blip r:embed="rId3"/>
          <a:stretch>
            <a:fillRect/>
          </a:stretch>
        </p:blipFill>
        <p:spPr>
          <a:xfrm>
            <a:off x="8135495" y="2342525"/>
            <a:ext cx="2336800" cy="3162300"/>
          </a:xfrm>
          <a:prstGeom prst="rect">
            <a:avLst/>
          </a:prstGeom>
        </p:spPr>
      </p:pic>
    </p:spTree>
    <p:extLst>
      <p:ext uri="{BB962C8B-B14F-4D97-AF65-F5344CB8AC3E}">
        <p14:creationId xmlns:p14="http://schemas.microsoft.com/office/powerpoint/2010/main" val="1247296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BBDD08-1FED-2844-905F-8CA503420D97}"/>
              </a:ext>
            </a:extLst>
          </p:cNvPr>
          <p:cNvSpPr>
            <a:spLocks noGrp="1"/>
          </p:cNvSpPr>
          <p:nvPr>
            <p:ph type="title"/>
          </p:nvPr>
        </p:nvSpPr>
        <p:spPr/>
        <p:txBody>
          <a:bodyPr/>
          <a:lstStyle/>
          <a:p>
            <a:r>
              <a:rPr lang="fr-FR" b="1" dirty="0"/>
              <a:t>Fuir le capitalisme? </a:t>
            </a:r>
          </a:p>
        </p:txBody>
      </p:sp>
      <p:pic>
        <p:nvPicPr>
          <p:cNvPr id="4" name="Espace réservé du contenu 3">
            <a:extLst>
              <a:ext uri="{FF2B5EF4-FFF2-40B4-BE49-F238E27FC236}">
                <a16:creationId xmlns:a16="http://schemas.microsoft.com/office/drawing/2014/main" id="{2386BE5C-B27C-E747-8058-DB55B07AE759}"/>
              </a:ext>
            </a:extLst>
          </p:cNvPr>
          <p:cNvPicPr>
            <a:picLocks noGrp="1" noChangeAspect="1"/>
          </p:cNvPicPr>
          <p:nvPr>
            <p:ph idx="1"/>
          </p:nvPr>
        </p:nvPicPr>
        <p:blipFill>
          <a:blip r:embed="rId2"/>
          <a:stretch>
            <a:fillRect/>
          </a:stretch>
        </p:blipFill>
        <p:spPr>
          <a:xfrm>
            <a:off x="1137249" y="2345284"/>
            <a:ext cx="5613400" cy="3175000"/>
          </a:xfrm>
          <a:prstGeom prst="rect">
            <a:avLst/>
          </a:prstGeom>
        </p:spPr>
      </p:pic>
      <p:pic>
        <p:nvPicPr>
          <p:cNvPr id="5" name="Image 4">
            <a:extLst>
              <a:ext uri="{FF2B5EF4-FFF2-40B4-BE49-F238E27FC236}">
                <a16:creationId xmlns:a16="http://schemas.microsoft.com/office/drawing/2014/main" id="{D38CBBB5-5F04-1141-9B3B-FE12EB3AE202}"/>
              </a:ext>
            </a:extLst>
          </p:cNvPr>
          <p:cNvPicPr>
            <a:picLocks noChangeAspect="1"/>
          </p:cNvPicPr>
          <p:nvPr/>
        </p:nvPicPr>
        <p:blipFill>
          <a:blip r:embed="rId3"/>
          <a:stretch>
            <a:fillRect/>
          </a:stretch>
        </p:blipFill>
        <p:spPr>
          <a:xfrm>
            <a:off x="8170159" y="1905000"/>
            <a:ext cx="3136900" cy="3251200"/>
          </a:xfrm>
          <a:prstGeom prst="rect">
            <a:avLst/>
          </a:prstGeom>
        </p:spPr>
      </p:pic>
    </p:spTree>
    <p:extLst>
      <p:ext uri="{BB962C8B-B14F-4D97-AF65-F5344CB8AC3E}">
        <p14:creationId xmlns:p14="http://schemas.microsoft.com/office/powerpoint/2010/main" val="2237165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BDFCD26-381D-C973-D5D5-71049970E2FE}"/>
              </a:ext>
            </a:extLst>
          </p:cNvPr>
          <p:cNvSpPr>
            <a:spLocks noGrp="1"/>
          </p:cNvSpPr>
          <p:nvPr>
            <p:ph type="title"/>
          </p:nvPr>
        </p:nvSpPr>
        <p:spPr/>
        <p:txBody>
          <a:bodyPr/>
          <a:lstStyle/>
          <a:p>
            <a:r>
              <a:rPr lang="fr-FR" b="1" dirty="0"/>
              <a:t>Que faire? Faire émerger un nouveau rapport au monde? </a:t>
            </a:r>
          </a:p>
        </p:txBody>
      </p:sp>
      <p:sp>
        <p:nvSpPr>
          <p:cNvPr id="5" name="Espace réservé du texte 4">
            <a:extLst>
              <a:ext uri="{FF2B5EF4-FFF2-40B4-BE49-F238E27FC236}">
                <a16:creationId xmlns:a16="http://schemas.microsoft.com/office/drawing/2014/main" id="{7D09FE4A-7F23-FAD2-B02A-87984F855F47}"/>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217305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586671-D037-2C49-9F5B-AE24A298A2D3}"/>
              </a:ext>
            </a:extLst>
          </p:cNvPr>
          <p:cNvSpPr>
            <a:spLocks noGrp="1"/>
          </p:cNvSpPr>
          <p:nvPr>
            <p:ph type="title"/>
          </p:nvPr>
        </p:nvSpPr>
        <p:spPr/>
        <p:txBody>
          <a:bodyPr/>
          <a:lstStyle/>
          <a:p>
            <a:r>
              <a:rPr lang="fr-FR" b="1" dirty="0"/>
              <a:t>Changer de rapport à l’innovation pour « habiter le monde » </a:t>
            </a:r>
          </a:p>
        </p:txBody>
      </p:sp>
      <p:sp>
        <p:nvSpPr>
          <p:cNvPr id="3" name="Espace réservé du contenu 2">
            <a:extLst>
              <a:ext uri="{FF2B5EF4-FFF2-40B4-BE49-F238E27FC236}">
                <a16:creationId xmlns:a16="http://schemas.microsoft.com/office/drawing/2014/main" id="{123A66E9-3E00-B94F-9E5B-7E732118022D}"/>
              </a:ext>
            </a:extLst>
          </p:cNvPr>
          <p:cNvSpPr>
            <a:spLocks noGrp="1"/>
          </p:cNvSpPr>
          <p:nvPr>
            <p:ph idx="1"/>
          </p:nvPr>
        </p:nvSpPr>
        <p:spPr>
          <a:xfrm>
            <a:off x="1723869" y="2218544"/>
            <a:ext cx="9346028" cy="3827590"/>
          </a:xfrm>
        </p:spPr>
        <p:txBody>
          <a:bodyPr/>
          <a:lstStyle/>
          <a:p>
            <a:r>
              <a:rPr lang="fr-FR" dirty="0"/>
              <a:t>Il faut enquêter pour comprendre le monde, déconstruire la situation et le rapport que nous entretenons avec notre écosystème</a:t>
            </a:r>
          </a:p>
          <a:p>
            <a:r>
              <a:rPr lang="fr-FR" dirty="0"/>
              <a:t>Il faut partir de l’héritage, de la société telle que nous la vivons, pour en faire quelque chose. </a:t>
            </a:r>
          </a:p>
          <a:p>
            <a:r>
              <a:rPr lang="fr-FR" dirty="0"/>
              <a:t>Importance de faire exister des alternatives</a:t>
            </a:r>
          </a:p>
        </p:txBody>
      </p:sp>
    </p:spTree>
    <p:extLst>
      <p:ext uri="{BB962C8B-B14F-4D97-AF65-F5344CB8AC3E}">
        <p14:creationId xmlns:p14="http://schemas.microsoft.com/office/powerpoint/2010/main" val="3051937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5F5CAA-79CE-0246-81AE-9F0676A3A2CD}"/>
              </a:ext>
            </a:extLst>
          </p:cNvPr>
          <p:cNvSpPr>
            <a:spLocks noGrp="1"/>
          </p:cNvSpPr>
          <p:nvPr>
            <p:ph type="title"/>
          </p:nvPr>
        </p:nvSpPr>
        <p:spPr/>
        <p:txBody>
          <a:bodyPr/>
          <a:lstStyle/>
          <a:p>
            <a:r>
              <a:rPr lang="fr-FR" b="1" dirty="0"/>
              <a:t>L’art pour renouveler les possibles? </a:t>
            </a:r>
          </a:p>
        </p:txBody>
      </p:sp>
      <p:pic>
        <p:nvPicPr>
          <p:cNvPr id="4" name="Image 3">
            <a:extLst>
              <a:ext uri="{FF2B5EF4-FFF2-40B4-BE49-F238E27FC236}">
                <a16:creationId xmlns:a16="http://schemas.microsoft.com/office/drawing/2014/main" id="{B01AE4CA-F09D-E24F-80DA-FD231399A455}"/>
              </a:ext>
            </a:extLst>
          </p:cNvPr>
          <p:cNvPicPr>
            <a:picLocks noChangeAspect="1"/>
          </p:cNvPicPr>
          <p:nvPr/>
        </p:nvPicPr>
        <p:blipFill>
          <a:blip r:embed="rId2"/>
          <a:stretch>
            <a:fillRect/>
          </a:stretch>
        </p:blipFill>
        <p:spPr>
          <a:xfrm>
            <a:off x="793022" y="2502108"/>
            <a:ext cx="5359400" cy="3352800"/>
          </a:xfrm>
          <a:prstGeom prst="rect">
            <a:avLst/>
          </a:prstGeom>
        </p:spPr>
      </p:pic>
      <p:pic>
        <p:nvPicPr>
          <p:cNvPr id="5" name="Image 4">
            <a:extLst>
              <a:ext uri="{FF2B5EF4-FFF2-40B4-BE49-F238E27FC236}">
                <a16:creationId xmlns:a16="http://schemas.microsoft.com/office/drawing/2014/main" id="{14A86FF7-B9E0-A847-A803-B14A1BFFCFFA}"/>
              </a:ext>
            </a:extLst>
          </p:cNvPr>
          <p:cNvPicPr>
            <a:picLocks noChangeAspect="1"/>
          </p:cNvPicPr>
          <p:nvPr/>
        </p:nvPicPr>
        <p:blipFill>
          <a:blip r:embed="rId3"/>
          <a:stretch>
            <a:fillRect/>
          </a:stretch>
        </p:blipFill>
        <p:spPr>
          <a:xfrm>
            <a:off x="6658964" y="1956008"/>
            <a:ext cx="5080000" cy="3898900"/>
          </a:xfrm>
          <a:prstGeom prst="rect">
            <a:avLst/>
          </a:prstGeom>
        </p:spPr>
      </p:pic>
    </p:spTree>
    <p:extLst>
      <p:ext uri="{BB962C8B-B14F-4D97-AF65-F5344CB8AC3E}">
        <p14:creationId xmlns:p14="http://schemas.microsoft.com/office/powerpoint/2010/main" val="306784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8F4D98-8699-FB43-BF48-80B9C3A1E3E2}"/>
              </a:ext>
            </a:extLst>
          </p:cNvPr>
          <p:cNvSpPr>
            <a:spLocks noGrp="1"/>
          </p:cNvSpPr>
          <p:nvPr>
            <p:ph type="title"/>
          </p:nvPr>
        </p:nvSpPr>
        <p:spPr/>
        <p:txBody>
          <a:bodyPr/>
          <a:lstStyle/>
          <a:p>
            <a:r>
              <a:rPr lang="fr-FR" b="1" dirty="0"/>
              <a:t>L’ingénierie vers  l’atterrissage forcé?</a:t>
            </a:r>
          </a:p>
        </p:txBody>
      </p:sp>
      <p:pic>
        <p:nvPicPr>
          <p:cNvPr id="7" name="Image 6">
            <a:extLst>
              <a:ext uri="{FF2B5EF4-FFF2-40B4-BE49-F238E27FC236}">
                <a16:creationId xmlns:a16="http://schemas.microsoft.com/office/drawing/2014/main" id="{AACA0B3A-30A9-B941-88CB-030195A2B464}"/>
              </a:ext>
            </a:extLst>
          </p:cNvPr>
          <p:cNvPicPr>
            <a:picLocks noChangeAspect="1"/>
          </p:cNvPicPr>
          <p:nvPr/>
        </p:nvPicPr>
        <p:blipFill>
          <a:blip r:embed="rId2"/>
          <a:stretch>
            <a:fillRect/>
          </a:stretch>
        </p:blipFill>
        <p:spPr>
          <a:xfrm>
            <a:off x="4679878" y="1579090"/>
            <a:ext cx="7346361" cy="5065572"/>
          </a:xfrm>
          <a:prstGeom prst="rect">
            <a:avLst/>
          </a:prstGeom>
        </p:spPr>
      </p:pic>
      <p:pic>
        <p:nvPicPr>
          <p:cNvPr id="8" name="Image 7">
            <a:extLst>
              <a:ext uri="{FF2B5EF4-FFF2-40B4-BE49-F238E27FC236}">
                <a16:creationId xmlns:a16="http://schemas.microsoft.com/office/drawing/2014/main" id="{55BE3426-89E0-A848-B9C1-BDFCEDF85F9C}"/>
              </a:ext>
            </a:extLst>
          </p:cNvPr>
          <p:cNvPicPr>
            <a:picLocks noChangeAspect="1"/>
          </p:cNvPicPr>
          <p:nvPr/>
        </p:nvPicPr>
        <p:blipFill>
          <a:blip r:embed="rId3"/>
          <a:stretch>
            <a:fillRect/>
          </a:stretch>
        </p:blipFill>
        <p:spPr>
          <a:xfrm>
            <a:off x="501447" y="1704362"/>
            <a:ext cx="3759200" cy="4940300"/>
          </a:xfrm>
          <a:prstGeom prst="rect">
            <a:avLst/>
          </a:prstGeom>
        </p:spPr>
      </p:pic>
    </p:spTree>
    <p:extLst>
      <p:ext uri="{BB962C8B-B14F-4D97-AF65-F5344CB8AC3E}">
        <p14:creationId xmlns:p14="http://schemas.microsoft.com/office/powerpoint/2010/main" val="1002513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EF2AC4-6DBD-334C-ABF2-5BA0309A4C89}"/>
              </a:ext>
            </a:extLst>
          </p:cNvPr>
          <p:cNvSpPr>
            <a:spLocks noGrp="1"/>
          </p:cNvSpPr>
          <p:nvPr>
            <p:ph type="title"/>
          </p:nvPr>
        </p:nvSpPr>
        <p:spPr/>
        <p:txBody>
          <a:bodyPr/>
          <a:lstStyle/>
          <a:p>
            <a:r>
              <a:rPr lang="fr-FR" b="1" dirty="0"/>
              <a:t>Entrée par le </a:t>
            </a:r>
            <a:r>
              <a:rPr lang="fr-FR" b="1" dirty="0" err="1"/>
              <a:t>low</a:t>
            </a:r>
            <a:r>
              <a:rPr lang="fr-FR" b="1" dirty="0"/>
              <a:t> </a:t>
            </a:r>
            <a:r>
              <a:rPr lang="fr-FR" b="1" dirty="0" err="1"/>
              <a:t>tech</a:t>
            </a:r>
            <a:r>
              <a:rPr lang="fr-FR" b="1" dirty="0"/>
              <a:t>, la </a:t>
            </a:r>
            <a:r>
              <a:rPr lang="fr-FR" b="1" dirty="0" err="1"/>
              <a:t>résillience</a:t>
            </a:r>
            <a:br>
              <a:rPr lang="fr-FR" b="1" dirty="0"/>
            </a:br>
            <a:endParaRPr lang="fr-FR" b="1" dirty="0"/>
          </a:p>
        </p:txBody>
      </p:sp>
      <p:pic>
        <p:nvPicPr>
          <p:cNvPr id="4" name="Image 3">
            <a:extLst>
              <a:ext uri="{FF2B5EF4-FFF2-40B4-BE49-F238E27FC236}">
                <a16:creationId xmlns:a16="http://schemas.microsoft.com/office/drawing/2014/main" id="{5863BFD7-CE4F-F94F-983A-7997E3D9BF9C}"/>
              </a:ext>
            </a:extLst>
          </p:cNvPr>
          <p:cNvPicPr>
            <a:picLocks noChangeAspect="1"/>
          </p:cNvPicPr>
          <p:nvPr/>
        </p:nvPicPr>
        <p:blipFill>
          <a:blip r:embed="rId3"/>
          <a:stretch>
            <a:fillRect/>
          </a:stretch>
        </p:blipFill>
        <p:spPr>
          <a:xfrm>
            <a:off x="810282" y="1763291"/>
            <a:ext cx="3565286" cy="4839875"/>
          </a:xfrm>
          <a:prstGeom prst="rect">
            <a:avLst/>
          </a:prstGeom>
        </p:spPr>
      </p:pic>
      <p:pic>
        <p:nvPicPr>
          <p:cNvPr id="5" name="Image 4">
            <a:extLst>
              <a:ext uri="{FF2B5EF4-FFF2-40B4-BE49-F238E27FC236}">
                <a16:creationId xmlns:a16="http://schemas.microsoft.com/office/drawing/2014/main" id="{9540CB37-3E95-3E48-91EB-F07A3E594131}"/>
              </a:ext>
            </a:extLst>
          </p:cNvPr>
          <p:cNvPicPr>
            <a:picLocks noChangeAspect="1"/>
          </p:cNvPicPr>
          <p:nvPr/>
        </p:nvPicPr>
        <p:blipFill>
          <a:blip r:embed="rId4"/>
          <a:stretch>
            <a:fillRect/>
          </a:stretch>
        </p:blipFill>
        <p:spPr>
          <a:xfrm>
            <a:off x="5887386" y="1628379"/>
            <a:ext cx="5086937" cy="5086937"/>
          </a:xfrm>
          <a:prstGeom prst="rect">
            <a:avLst/>
          </a:prstGeom>
        </p:spPr>
      </p:pic>
    </p:spTree>
    <p:extLst>
      <p:ext uri="{BB962C8B-B14F-4D97-AF65-F5344CB8AC3E}">
        <p14:creationId xmlns:p14="http://schemas.microsoft.com/office/powerpoint/2010/main" val="3979970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02566E-DA1D-014D-AA17-0F4FAC8D6305}"/>
              </a:ext>
            </a:extLst>
          </p:cNvPr>
          <p:cNvSpPr>
            <a:spLocks noGrp="1"/>
          </p:cNvSpPr>
          <p:nvPr>
            <p:ph type="title"/>
          </p:nvPr>
        </p:nvSpPr>
        <p:spPr/>
        <p:txBody>
          <a:bodyPr/>
          <a:lstStyle/>
          <a:p>
            <a:r>
              <a:rPr lang="fr-FR" b="1" dirty="0"/>
              <a:t>Se donner les moyens de la redirection</a:t>
            </a:r>
          </a:p>
        </p:txBody>
      </p:sp>
      <p:sp>
        <p:nvSpPr>
          <p:cNvPr id="3" name="Espace réservé du contenu 2">
            <a:extLst>
              <a:ext uri="{FF2B5EF4-FFF2-40B4-BE49-F238E27FC236}">
                <a16:creationId xmlns:a16="http://schemas.microsoft.com/office/drawing/2014/main" id="{9EE63097-0B0E-264D-82BC-451C9D76F952}"/>
              </a:ext>
            </a:extLst>
          </p:cNvPr>
          <p:cNvSpPr>
            <a:spLocks noGrp="1"/>
          </p:cNvSpPr>
          <p:nvPr>
            <p:ph idx="1"/>
          </p:nvPr>
        </p:nvSpPr>
        <p:spPr>
          <a:xfrm>
            <a:off x="1454046" y="1798821"/>
            <a:ext cx="10418164" cy="4362136"/>
          </a:xfrm>
        </p:spPr>
        <p:txBody>
          <a:bodyPr/>
          <a:lstStyle/>
          <a:p>
            <a:r>
              <a:rPr lang="fr-FR" dirty="0"/>
              <a:t>Exemple de l’</a:t>
            </a:r>
            <a:r>
              <a:rPr lang="fr-FR" dirty="0" err="1"/>
              <a:t>intiative</a:t>
            </a:r>
            <a:r>
              <a:rPr lang="fr-FR" dirty="0"/>
              <a:t> </a:t>
            </a:r>
            <a:r>
              <a:rPr lang="fr-FR" dirty="0" err="1"/>
              <a:t>closing</a:t>
            </a:r>
            <a:r>
              <a:rPr lang="fr-FR" dirty="0"/>
              <a:t> world : </a:t>
            </a:r>
            <a:r>
              <a:rPr lang="fr-FR" dirty="0">
                <a:hlinkClick r:id="rId2"/>
              </a:rPr>
              <a:t>https://origensmedialab.org/closing-worlds/</a:t>
            </a:r>
            <a:endParaRPr lang="fr-FR" dirty="0"/>
          </a:p>
          <a:p>
            <a:r>
              <a:rPr lang="fr-FR" dirty="0"/>
              <a:t>Cette initiative sensibilise et accompagne les organisations à une transformation ou une réduction nécessaire de certains de leurs domaines d’intervention. </a:t>
            </a:r>
            <a:r>
              <a:rPr lang="fr-FR" b="1" dirty="0" err="1"/>
              <a:t>Closing</a:t>
            </a:r>
            <a:r>
              <a:rPr lang="fr-FR" b="1" dirty="0"/>
              <a:t> Worlds les invite ainsi à  « fermer » dès à présent certains futurs, et oppose aux mantras de l'innovation et du développement les idées de « </a:t>
            </a:r>
            <a:r>
              <a:rPr lang="fr-FR" b="1" dirty="0" err="1"/>
              <a:t>destauration</a:t>
            </a:r>
            <a:r>
              <a:rPr lang="fr-FR" b="1" dirty="0"/>
              <a:t> », de  « </a:t>
            </a:r>
            <a:r>
              <a:rPr lang="fr-FR" b="1" dirty="0" err="1"/>
              <a:t>défuturation</a:t>
            </a:r>
            <a:r>
              <a:rPr lang="fr-FR" b="1" dirty="0"/>
              <a:t> » et de « </a:t>
            </a:r>
            <a:r>
              <a:rPr lang="fr-FR" b="1" dirty="0" err="1"/>
              <a:t>désinnovation</a:t>
            </a:r>
            <a:r>
              <a:rPr lang="fr-FR" b="1" dirty="0"/>
              <a:t> » .</a:t>
            </a:r>
          </a:p>
          <a:p>
            <a:r>
              <a:rPr lang="fr-FR" dirty="0"/>
              <a:t>Réorienter nos infrastructures de manière à prendre en compte </a:t>
            </a:r>
            <a:r>
              <a:rPr lang="fr-FR"/>
              <a:t>l’urgence écologique</a:t>
            </a:r>
            <a:endParaRPr lang="fr-FR" dirty="0"/>
          </a:p>
        </p:txBody>
      </p:sp>
    </p:spTree>
    <p:extLst>
      <p:ext uri="{BB962C8B-B14F-4D97-AF65-F5344CB8AC3E}">
        <p14:creationId xmlns:p14="http://schemas.microsoft.com/office/powerpoint/2010/main" val="4166257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30B51-6CE1-8147-8A95-00F3FB869931}"/>
              </a:ext>
            </a:extLst>
          </p:cNvPr>
          <p:cNvSpPr>
            <a:spLocks noGrp="1"/>
          </p:cNvSpPr>
          <p:nvPr>
            <p:ph type="title"/>
          </p:nvPr>
        </p:nvSpPr>
        <p:spPr>
          <a:xfrm>
            <a:off x="1678899" y="624110"/>
            <a:ext cx="9825714" cy="1280890"/>
          </a:xfrm>
        </p:spPr>
        <p:txBody>
          <a:bodyPr>
            <a:normAutofit fontScale="90000"/>
          </a:bodyPr>
          <a:lstStyle/>
          <a:p>
            <a:r>
              <a:rPr lang="fr-FR" b="1" dirty="0"/>
              <a:t>La pensée des milieux comme ressource pour changer de regard sur les technologies</a:t>
            </a:r>
          </a:p>
        </p:txBody>
      </p:sp>
      <p:sp>
        <p:nvSpPr>
          <p:cNvPr id="3" name="Espace réservé du contenu 2">
            <a:extLst>
              <a:ext uri="{FF2B5EF4-FFF2-40B4-BE49-F238E27FC236}">
                <a16:creationId xmlns:a16="http://schemas.microsoft.com/office/drawing/2014/main" id="{E4B1A6A1-3126-294C-9107-67A217B69229}"/>
              </a:ext>
            </a:extLst>
          </p:cNvPr>
          <p:cNvSpPr>
            <a:spLocks noGrp="1"/>
          </p:cNvSpPr>
          <p:nvPr>
            <p:ph idx="1"/>
          </p:nvPr>
        </p:nvSpPr>
        <p:spPr>
          <a:xfrm>
            <a:off x="1389999" y="2463383"/>
            <a:ext cx="8915400" cy="3777622"/>
          </a:xfrm>
        </p:spPr>
        <p:txBody>
          <a:bodyPr/>
          <a:lstStyle/>
          <a:p>
            <a:r>
              <a:rPr lang="fr-FR" dirty="0"/>
              <a:t>IL faut dépasser l’opposition </a:t>
            </a:r>
            <a:r>
              <a:rPr lang="fr-FR" dirty="0" err="1"/>
              <a:t>hightech</a:t>
            </a:r>
            <a:r>
              <a:rPr lang="fr-FR" dirty="0"/>
              <a:t> versus </a:t>
            </a:r>
            <a:r>
              <a:rPr lang="fr-FR" dirty="0" err="1"/>
              <a:t>low</a:t>
            </a:r>
            <a:r>
              <a:rPr lang="fr-FR" dirty="0"/>
              <a:t> </a:t>
            </a:r>
            <a:r>
              <a:rPr lang="fr-FR" dirty="0" err="1"/>
              <a:t>tech</a:t>
            </a:r>
            <a:r>
              <a:rPr lang="fr-FR" dirty="0"/>
              <a:t> et </a:t>
            </a:r>
            <a:r>
              <a:rPr lang="fr-FR" b="1" dirty="0"/>
              <a:t>sortir de la logique d’optimisation</a:t>
            </a:r>
          </a:p>
          <a:p>
            <a:r>
              <a:rPr lang="fr-FR" dirty="0"/>
              <a:t>Importance de prendre en compte le design des milieux les processus qui transforment notre environnement pour le rendre habitable, </a:t>
            </a:r>
            <a:r>
              <a:rPr lang="fr-FR" b="1" dirty="0"/>
              <a:t>ce qui implique des technologies « territorialisées » qui « prennent soin » des milieux.</a:t>
            </a:r>
          </a:p>
          <a:p>
            <a:r>
              <a:rPr lang="fr-FR" dirty="0"/>
              <a:t>Permet de penser à nouveaux frais la question de l’utilité sociale des territoires et leur rôle politique dans la construction du vivre ensemble. </a:t>
            </a:r>
          </a:p>
          <a:p>
            <a:r>
              <a:rPr lang="fr-FR" dirty="0"/>
              <a:t>Invitation à questionner la notion de « </a:t>
            </a:r>
            <a:r>
              <a:rPr lang="fr-FR" b="1" dirty="0"/>
              <a:t>trajectoires technologiques</a:t>
            </a:r>
            <a:r>
              <a:rPr lang="fr-FR" dirty="0"/>
              <a:t> »</a:t>
            </a:r>
          </a:p>
        </p:txBody>
      </p:sp>
    </p:spTree>
    <p:extLst>
      <p:ext uri="{BB962C8B-B14F-4D97-AF65-F5344CB8AC3E}">
        <p14:creationId xmlns:p14="http://schemas.microsoft.com/office/powerpoint/2010/main" val="15223403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6825D-8A94-F19B-8902-EE759D2CE9DA}"/>
              </a:ext>
            </a:extLst>
          </p:cNvPr>
          <p:cNvSpPr>
            <a:spLocks noGrp="1"/>
          </p:cNvSpPr>
          <p:nvPr>
            <p:ph type="title"/>
          </p:nvPr>
        </p:nvSpPr>
        <p:spPr/>
        <p:txBody>
          <a:bodyPr/>
          <a:lstStyle/>
          <a:p>
            <a:r>
              <a:rPr lang="fr-FR" b="1" dirty="0"/>
              <a:t>Mise en discussion</a:t>
            </a:r>
          </a:p>
        </p:txBody>
      </p:sp>
      <p:sp>
        <p:nvSpPr>
          <p:cNvPr id="3" name="Espace réservé du contenu 2">
            <a:extLst>
              <a:ext uri="{FF2B5EF4-FFF2-40B4-BE49-F238E27FC236}">
                <a16:creationId xmlns:a16="http://schemas.microsoft.com/office/drawing/2014/main" id="{56130D63-1843-8471-D48B-7DF5E62FCF71}"/>
              </a:ext>
            </a:extLst>
          </p:cNvPr>
          <p:cNvSpPr>
            <a:spLocks noGrp="1"/>
          </p:cNvSpPr>
          <p:nvPr>
            <p:ph idx="1"/>
          </p:nvPr>
        </p:nvSpPr>
        <p:spPr>
          <a:xfrm>
            <a:off x="2232212" y="2133599"/>
            <a:ext cx="9272400" cy="4280647"/>
          </a:xfrm>
        </p:spPr>
        <p:txBody>
          <a:bodyPr/>
          <a:lstStyle/>
          <a:p>
            <a:r>
              <a:rPr lang="fr-FR" b="1" dirty="0"/>
              <a:t>De quelles solutions vous sentez vous le plus proche? </a:t>
            </a:r>
          </a:p>
          <a:p>
            <a:pPr lvl="1"/>
            <a:r>
              <a:rPr lang="fr-FR" dirty="0"/>
              <a:t>Temps de réflexion individuel</a:t>
            </a:r>
          </a:p>
          <a:p>
            <a:pPr lvl="1"/>
            <a:r>
              <a:rPr lang="fr-FR" dirty="0"/>
              <a:t>Discussion en binôme, </a:t>
            </a:r>
          </a:p>
          <a:p>
            <a:pPr lvl="1"/>
            <a:r>
              <a:rPr lang="fr-FR" dirty="0"/>
              <a:t>Partage à 4</a:t>
            </a:r>
          </a:p>
          <a:p>
            <a:pPr lvl="1"/>
            <a:endParaRPr lang="fr-FR" dirty="0"/>
          </a:p>
          <a:p>
            <a:r>
              <a:rPr lang="fr-FR" dirty="0"/>
              <a:t>Pour chacune des solutions, vous devez argumenter pour élire le meilleur argument!</a:t>
            </a:r>
          </a:p>
        </p:txBody>
      </p:sp>
    </p:spTree>
    <p:extLst>
      <p:ext uri="{BB962C8B-B14F-4D97-AF65-F5344CB8AC3E}">
        <p14:creationId xmlns:p14="http://schemas.microsoft.com/office/powerpoint/2010/main" val="3780165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995CA6-303C-BA49-BA05-8C8D24C32BFD}"/>
              </a:ext>
            </a:extLst>
          </p:cNvPr>
          <p:cNvSpPr>
            <a:spLocks noGrp="1"/>
          </p:cNvSpPr>
          <p:nvPr>
            <p:ph type="title"/>
          </p:nvPr>
        </p:nvSpPr>
        <p:spPr/>
        <p:txBody>
          <a:bodyPr/>
          <a:lstStyle/>
          <a:p>
            <a:r>
              <a:rPr lang="fr-FR" b="1" dirty="0"/>
              <a:t>Conclusion</a:t>
            </a:r>
          </a:p>
        </p:txBody>
      </p:sp>
      <p:sp>
        <p:nvSpPr>
          <p:cNvPr id="3" name="Espace réservé du contenu 2">
            <a:extLst>
              <a:ext uri="{FF2B5EF4-FFF2-40B4-BE49-F238E27FC236}">
                <a16:creationId xmlns:a16="http://schemas.microsoft.com/office/drawing/2014/main" id="{AC903BC5-11D0-324C-8B85-68762206A43A}"/>
              </a:ext>
            </a:extLst>
          </p:cNvPr>
          <p:cNvSpPr>
            <a:spLocks noGrp="1"/>
          </p:cNvSpPr>
          <p:nvPr>
            <p:ph idx="1"/>
          </p:nvPr>
        </p:nvSpPr>
        <p:spPr>
          <a:xfrm>
            <a:off x="1618938" y="2133599"/>
            <a:ext cx="9885674" cy="4402111"/>
          </a:xfrm>
        </p:spPr>
        <p:txBody>
          <a:bodyPr/>
          <a:lstStyle/>
          <a:p>
            <a:r>
              <a:rPr lang="fr-FR" dirty="0"/>
              <a:t>Le présent nous échappe, c’est le passé qui régule notre présent (inertie), du coup quid de nos innovations présentes? </a:t>
            </a:r>
          </a:p>
          <a:p>
            <a:r>
              <a:rPr lang="fr-FR" dirty="0"/>
              <a:t>il faut de nouveaux récits, </a:t>
            </a:r>
            <a:r>
              <a:rPr lang="fr-FR" b="1" dirty="0"/>
              <a:t>proposer une bataille culturelle</a:t>
            </a:r>
            <a:r>
              <a:rPr lang="fr-FR" dirty="0"/>
              <a:t>, des formations différents pour mettre en évidence la diversité des scénarios et ne pas avoir un débat biaisé ; le monde pensé dans l’abondance et dans l’idée que l’Homme au centre de tout se voir remis en question. </a:t>
            </a:r>
          </a:p>
          <a:p>
            <a:r>
              <a:rPr lang="fr-FR" dirty="0"/>
              <a:t>Impératif de « rendre le monde habitable » et de ne pas le penser que comme une ressource (vision trop économiste)</a:t>
            </a:r>
          </a:p>
          <a:p>
            <a:endParaRPr lang="fr-FR" dirty="0"/>
          </a:p>
        </p:txBody>
      </p:sp>
    </p:spTree>
    <p:extLst>
      <p:ext uri="{BB962C8B-B14F-4D97-AF65-F5344CB8AC3E}">
        <p14:creationId xmlns:p14="http://schemas.microsoft.com/office/powerpoint/2010/main" val="86172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E10CBF-5723-AD62-5BC5-018FE46AF80A}"/>
              </a:ext>
            </a:extLst>
          </p:cNvPr>
          <p:cNvSpPr>
            <a:spLocks noGrp="1"/>
          </p:cNvSpPr>
          <p:nvPr>
            <p:ph type="title"/>
          </p:nvPr>
        </p:nvSpPr>
        <p:spPr/>
        <p:txBody>
          <a:bodyPr/>
          <a:lstStyle/>
          <a:p>
            <a:r>
              <a:rPr lang="fr-FR" b="1" dirty="0"/>
              <a:t>Session </a:t>
            </a:r>
            <a:r>
              <a:rPr lang="fr-FR" b="1" dirty="0" err="1"/>
              <a:t>doggy</a:t>
            </a:r>
            <a:r>
              <a:rPr lang="fr-FR" b="1" dirty="0"/>
              <a:t> bag</a:t>
            </a:r>
          </a:p>
        </p:txBody>
      </p:sp>
      <p:pic>
        <p:nvPicPr>
          <p:cNvPr id="2050" name="Picture 2" descr="Handy Bag lance Doggy Bag, une idée qui a du chien !">
            <a:extLst>
              <a:ext uri="{FF2B5EF4-FFF2-40B4-BE49-F238E27FC236}">
                <a16:creationId xmlns:a16="http://schemas.microsoft.com/office/drawing/2014/main" id="{C5081494-9B28-A23A-B6D6-05CD007F14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60259" y="2947090"/>
            <a:ext cx="3041931" cy="2005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646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E5CD6-9187-6649-8275-53D1DB81FAF2}"/>
              </a:ext>
            </a:extLst>
          </p:cNvPr>
          <p:cNvSpPr>
            <a:spLocks noGrp="1"/>
          </p:cNvSpPr>
          <p:nvPr>
            <p:ph type="title"/>
          </p:nvPr>
        </p:nvSpPr>
        <p:spPr>
          <a:xfrm>
            <a:off x="1768839" y="325770"/>
            <a:ext cx="9735773" cy="1280890"/>
          </a:xfrm>
        </p:spPr>
        <p:txBody>
          <a:bodyPr/>
          <a:lstStyle/>
          <a:p>
            <a:r>
              <a:rPr lang="fr-FR" b="1" dirty="0"/>
              <a:t>Un monde déboussolé qui va devoir faire des choix</a:t>
            </a:r>
          </a:p>
        </p:txBody>
      </p:sp>
      <p:sp>
        <p:nvSpPr>
          <p:cNvPr id="3" name="Espace réservé du contenu 2">
            <a:extLst>
              <a:ext uri="{FF2B5EF4-FFF2-40B4-BE49-F238E27FC236}">
                <a16:creationId xmlns:a16="http://schemas.microsoft.com/office/drawing/2014/main" id="{F3D98090-93F6-DA42-8D46-79DE50B9D5A1}"/>
              </a:ext>
            </a:extLst>
          </p:cNvPr>
          <p:cNvSpPr>
            <a:spLocks noGrp="1"/>
          </p:cNvSpPr>
          <p:nvPr>
            <p:ph idx="1"/>
          </p:nvPr>
        </p:nvSpPr>
        <p:spPr>
          <a:xfrm>
            <a:off x="2589212" y="2838890"/>
            <a:ext cx="8915400" cy="3777622"/>
          </a:xfrm>
        </p:spPr>
        <p:txBody>
          <a:bodyPr>
            <a:normAutofit lnSpcReduction="10000"/>
          </a:bodyPr>
          <a:lstStyle/>
          <a:p>
            <a:endParaRPr lang="fr-FR" dirty="0"/>
          </a:p>
          <a:p>
            <a:endParaRPr lang="fr-FR" dirty="0"/>
          </a:p>
          <a:p>
            <a:endParaRPr lang="fr-FR" dirty="0"/>
          </a:p>
          <a:p>
            <a:endParaRPr lang="fr-FR" dirty="0"/>
          </a:p>
          <a:p>
            <a:endParaRPr lang="fr-FR" dirty="0"/>
          </a:p>
          <a:p>
            <a:endParaRPr lang="fr-FR" dirty="0"/>
          </a:p>
          <a:p>
            <a:endParaRPr lang="fr-FR" dirty="0"/>
          </a:p>
          <a:p>
            <a:endParaRPr lang="fr-FR" dirty="0"/>
          </a:p>
          <a:p>
            <a:r>
              <a:rPr lang="fr-FR" dirty="0"/>
              <a:t>A quoi sommes nous prêt à renoncer?</a:t>
            </a:r>
          </a:p>
          <a:p>
            <a:r>
              <a:rPr lang="fr-FR" dirty="0"/>
              <a:t>Comment repenser nos attachements terrestres?  </a:t>
            </a:r>
          </a:p>
        </p:txBody>
      </p:sp>
      <p:pic>
        <p:nvPicPr>
          <p:cNvPr id="4" name="Image 3">
            <a:extLst>
              <a:ext uri="{FF2B5EF4-FFF2-40B4-BE49-F238E27FC236}">
                <a16:creationId xmlns:a16="http://schemas.microsoft.com/office/drawing/2014/main" id="{C007191B-99D6-D945-99F8-A04E85824A69}"/>
              </a:ext>
            </a:extLst>
          </p:cNvPr>
          <p:cNvPicPr>
            <a:picLocks noChangeAspect="1"/>
          </p:cNvPicPr>
          <p:nvPr/>
        </p:nvPicPr>
        <p:blipFill>
          <a:blip r:embed="rId2"/>
          <a:stretch>
            <a:fillRect/>
          </a:stretch>
        </p:blipFill>
        <p:spPr>
          <a:xfrm>
            <a:off x="329784" y="2147758"/>
            <a:ext cx="5267089" cy="3049665"/>
          </a:xfrm>
          <a:prstGeom prst="rect">
            <a:avLst/>
          </a:prstGeom>
        </p:spPr>
      </p:pic>
      <p:pic>
        <p:nvPicPr>
          <p:cNvPr id="5" name="Image 4">
            <a:extLst>
              <a:ext uri="{FF2B5EF4-FFF2-40B4-BE49-F238E27FC236}">
                <a16:creationId xmlns:a16="http://schemas.microsoft.com/office/drawing/2014/main" id="{635E66C5-5DA9-AB4D-A622-D38FFDAFA714}"/>
              </a:ext>
            </a:extLst>
          </p:cNvPr>
          <p:cNvPicPr>
            <a:picLocks noChangeAspect="1"/>
          </p:cNvPicPr>
          <p:nvPr/>
        </p:nvPicPr>
        <p:blipFill>
          <a:blip r:embed="rId3"/>
          <a:stretch>
            <a:fillRect/>
          </a:stretch>
        </p:blipFill>
        <p:spPr>
          <a:xfrm>
            <a:off x="6075438" y="2147758"/>
            <a:ext cx="5699374" cy="3049665"/>
          </a:xfrm>
          <a:prstGeom prst="rect">
            <a:avLst/>
          </a:prstGeom>
        </p:spPr>
      </p:pic>
    </p:spTree>
    <p:extLst>
      <p:ext uri="{BB962C8B-B14F-4D97-AF65-F5344CB8AC3E}">
        <p14:creationId xmlns:p14="http://schemas.microsoft.com/office/powerpoint/2010/main" val="701064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3B9DFCB-0D23-6446-AAE6-EF686872128A}"/>
              </a:ext>
            </a:extLst>
          </p:cNvPr>
          <p:cNvSpPr>
            <a:spLocks noGrp="1"/>
          </p:cNvSpPr>
          <p:nvPr>
            <p:ph type="title"/>
          </p:nvPr>
        </p:nvSpPr>
        <p:spPr/>
        <p:txBody>
          <a:bodyPr/>
          <a:lstStyle/>
          <a:p>
            <a:r>
              <a:rPr lang="fr-FR" b="1" dirty="0"/>
              <a:t>De nombreux indices de dérèglement</a:t>
            </a:r>
          </a:p>
        </p:txBody>
      </p:sp>
      <p:sp>
        <p:nvSpPr>
          <p:cNvPr id="5" name="Espace réservé du texte 4">
            <a:extLst>
              <a:ext uri="{FF2B5EF4-FFF2-40B4-BE49-F238E27FC236}">
                <a16:creationId xmlns:a16="http://schemas.microsoft.com/office/drawing/2014/main" id="{92F72153-6864-AD44-B588-1EC0FA8DFF28}"/>
              </a:ext>
            </a:extLst>
          </p:cNvPr>
          <p:cNvSpPr>
            <a:spLocks noGrp="1"/>
          </p:cNvSpPr>
          <p:nvPr>
            <p:ph type="body" idx="1"/>
          </p:nvPr>
        </p:nvSpPr>
        <p:spPr/>
        <p:txBody>
          <a:bodyPr/>
          <a:lstStyle/>
          <a:p>
            <a:r>
              <a:rPr lang="fr-FR" dirty="0"/>
              <a:t>De la nécessité pour l’ingénieur de connaître l’état du monde</a:t>
            </a:r>
          </a:p>
        </p:txBody>
      </p:sp>
    </p:spTree>
    <p:extLst>
      <p:ext uri="{BB962C8B-B14F-4D97-AF65-F5344CB8AC3E}">
        <p14:creationId xmlns:p14="http://schemas.microsoft.com/office/powerpoint/2010/main" val="419886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6212BA-F317-AD40-8520-3BFA9F60A14C}"/>
              </a:ext>
            </a:extLst>
          </p:cNvPr>
          <p:cNvSpPr>
            <a:spLocks noGrp="1"/>
          </p:cNvSpPr>
          <p:nvPr>
            <p:ph type="title"/>
          </p:nvPr>
        </p:nvSpPr>
        <p:spPr/>
        <p:txBody>
          <a:bodyPr/>
          <a:lstStyle/>
          <a:p>
            <a:r>
              <a:rPr lang="fr-FR" b="1" dirty="0"/>
              <a:t>Des catastrophes à répétitions </a:t>
            </a:r>
          </a:p>
        </p:txBody>
      </p:sp>
      <p:pic>
        <p:nvPicPr>
          <p:cNvPr id="4" name="Espace réservé du contenu 3">
            <a:extLst>
              <a:ext uri="{FF2B5EF4-FFF2-40B4-BE49-F238E27FC236}">
                <a16:creationId xmlns:a16="http://schemas.microsoft.com/office/drawing/2014/main" id="{1F3E1B54-4B40-8345-8993-78E6EF446E08}"/>
              </a:ext>
            </a:extLst>
          </p:cNvPr>
          <p:cNvPicPr>
            <a:picLocks noGrp="1" noChangeAspect="1"/>
          </p:cNvPicPr>
          <p:nvPr>
            <p:ph idx="1"/>
          </p:nvPr>
        </p:nvPicPr>
        <p:blipFill>
          <a:blip r:embed="rId2"/>
          <a:stretch>
            <a:fillRect/>
          </a:stretch>
        </p:blipFill>
        <p:spPr>
          <a:xfrm>
            <a:off x="687388" y="1787336"/>
            <a:ext cx="5918200" cy="3695700"/>
          </a:xfrm>
          <a:prstGeom prst="rect">
            <a:avLst/>
          </a:prstGeom>
        </p:spPr>
      </p:pic>
      <p:pic>
        <p:nvPicPr>
          <p:cNvPr id="1026" name="Picture 2" descr="Canicule en France : un week-end et début de semaine de chaleur inédit pour  un mois de septembre.">
            <a:extLst>
              <a:ext uri="{FF2B5EF4-FFF2-40B4-BE49-F238E27FC236}">
                <a16:creationId xmlns:a16="http://schemas.microsoft.com/office/drawing/2014/main" id="{18A9AAD1-6F20-2AC2-32C7-2CEBAA6B0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093" y="2528047"/>
            <a:ext cx="4951277" cy="355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070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14312-0221-5845-B7C4-3E62AEC405CA}"/>
              </a:ext>
            </a:extLst>
          </p:cNvPr>
          <p:cNvSpPr>
            <a:spLocks noGrp="1"/>
          </p:cNvSpPr>
          <p:nvPr>
            <p:ph type="title"/>
          </p:nvPr>
        </p:nvSpPr>
        <p:spPr/>
        <p:txBody>
          <a:bodyPr/>
          <a:lstStyle/>
          <a:p>
            <a:r>
              <a:rPr lang="fr-FR" b="1" dirty="0"/>
              <a:t>Des appels à dépasser le mythe de la croissance infinie</a:t>
            </a:r>
          </a:p>
        </p:txBody>
      </p:sp>
      <p:pic>
        <p:nvPicPr>
          <p:cNvPr id="4" name="Image 3">
            <a:extLst>
              <a:ext uri="{FF2B5EF4-FFF2-40B4-BE49-F238E27FC236}">
                <a16:creationId xmlns:a16="http://schemas.microsoft.com/office/drawing/2014/main" id="{D0F03DB5-EF56-C746-B4E3-723A0E9AC02B}"/>
              </a:ext>
            </a:extLst>
          </p:cNvPr>
          <p:cNvPicPr>
            <a:picLocks noChangeAspect="1"/>
          </p:cNvPicPr>
          <p:nvPr/>
        </p:nvPicPr>
        <p:blipFill>
          <a:blip r:embed="rId2"/>
          <a:stretch>
            <a:fillRect/>
          </a:stretch>
        </p:blipFill>
        <p:spPr>
          <a:xfrm>
            <a:off x="1293151" y="1905000"/>
            <a:ext cx="3074783" cy="4804348"/>
          </a:xfrm>
          <a:prstGeom prst="rect">
            <a:avLst/>
          </a:prstGeom>
        </p:spPr>
      </p:pic>
      <p:pic>
        <p:nvPicPr>
          <p:cNvPr id="5" name="Image 4">
            <a:extLst>
              <a:ext uri="{FF2B5EF4-FFF2-40B4-BE49-F238E27FC236}">
                <a16:creationId xmlns:a16="http://schemas.microsoft.com/office/drawing/2014/main" id="{F8863C3E-4467-1444-A812-1D2790D578CC}"/>
              </a:ext>
            </a:extLst>
          </p:cNvPr>
          <p:cNvPicPr>
            <a:picLocks noChangeAspect="1"/>
          </p:cNvPicPr>
          <p:nvPr/>
        </p:nvPicPr>
        <p:blipFill>
          <a:blip r:embed="rId3"/>
          <a:stretch>
            <a:fillRect/>
          </a:stretch>
        </p:blipFill>
        <p:spPr>
          <a:xfrm>
            <a:off x="6699353" y="2017426"/>
            <a:ext cx="4579495" cy="4579495"/>
          </a:xfrm>
          <a:prstGeom prst="rect">
            <a:avLst/>
          </a:prstGeom>
        </p:spPr>
      </p:pic>
    </p:spTree>
    <p:extLst>
      <p:ext uri="{BB962C8B-B14F-4D97-AF65-F5344CB8AC3E}">
        <p14:creationId xmlns:p14="http://schemas.microsoft.com/office/powerpoint/2010/main" val="156010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F1870-8C3F-D442-9CB7-5E1892A166B0}"/>
              </a:ext>
            </a:extLst>
          </p:cNvPr>
          <p:cNvSpPr>
            <a:spLocks noGrp="1"/>
          </p:cNvSpPr>
          <p:nvPr>
            <p:ph type="title"/>
          </p:nvPr>
        </p:nvSpPr>
        <p:spPr/>
        <p:txBody>
          <a:bodyPr/>
          <a:lstStyle/>
          <a:p>
            <a:r>
              <a:rPr lang="fr-FR" b="1" dirty="0"/>
              <a:t>Des mobilisations « pour » le climat</a:t>
            </a:r>
          </a:p>
        </p:txBody>
      </p:sp>
      <p:sp>
        <p:nvSpPr>
          <p:cNvPr id="4" name="Espace réservé du texte 3">
            <a:extLst>
              <a:ext uri="{FF2B5EF4-FFF2-40B4-BE49-F238E27FC236}">
                <a16:creationId xmlns:a16="http://schemas.microsoft.com/office/drawing/2014/main" id="{415BCE4B-201E-BE44-9160-6D46AB27DDA0}"/>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270766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EFCB5B-277F-B942-91F5-FCBE93E1C60C}"/>
              </a:ext>
            </a:extLst>
          </p:cNvPr>
          <p:cNvSpPr>
            <a:spLocks noGrp="1"/>
          </p:cNvSpPr>
          <p:nvPr>
            <p:ph type="title"/>
          </p:nvPr>
        </p:nvSpPr>
        <p:spPr/>
        <p:txBody>
          <a:bodyPr/>
          <a:lstStyle/>
          <a:p>
            <a:r>
              <a:rPr lang="fr-FR" b="1" dirty="0"/>
              <a:t>Des marches pour inciter à l’action</a:t>
            </a:r>
          </a:p>
        </p:txBody>
      </p:sp>
      <p:pic>
        <p:nvPicPr>
          <p:cNvPr id="4" name="Image 3">
            <a:extLst>
              <a:ext uri="{FF2B5EF4-FFF2-40B4-BE49-F238E27FC236}">
                <a16:creationId xmlns:a16="http://schemas.microsoft.com/office/drawing/2014/main" id="{8EBD0348-AF25-1D4A-AE44-1B2057FEA663}"/>
              </a:ext>
            </a:extLst>
          </p:cNvPr>
          <p:cNvPicPr>
            <a:picLocks noChangeAspect="1"/>
          </p:cNvPicPr>
          <p:nvPr/>
        </p:nvPicPr>
        <p:blipFill>
          <a:blip r:embed="rId2"/>
          <a:stretch>
            <a:fillRect/>
          </a:stretch>
        </p:blipFill>
        <p:spPr>
          <a:xfrm>
            <a:off x="974361" y="2694644"/>
            <a:ext cx="3992276" cy="2446879"/>
          </a:xfrm>
          <a:prstGeom prst="rect">
            <a:avLst/>
          </a:prstGeom>
        </p:spPr>
      </p:pic>
      <p:pic>
        <p:nvPicPr>
          <p:cNvPr id="5" name="Image 4">
            <a:extLst>
              <a:ext uri="{FF2B5EF4-FFF2-40B4-BE49-F238E27FC236}">
                <a16:creationId xmlns:a16="http://schemas.microsoft.com/office/drawing/2014/main" id="{0344DE2B-C03A-0845-B4EA-0CCEEA127790}"/>
              </a:ext>
            </a:extLst>
          </p:cNvPr>
          <p:cNvPicPr>
            <a:picLocks noChangeAspect="1"/>
          </p:cNvPicPr>
          <p:nvPr/>
        </p:nvPicPr>
        <p:blipFill>
          <a:blip r:embed="rId3"/>
          <a:stretch>
            <a:fillRect/>
          </a:stretch>
        </p:blipFill>
        <p:spPr>
          <a:xfrm>
            <a:off x="6413178" y="2694644"/>
            <a:ext cx="4735132" cy="2655388"/>
          </a:xfrm>
          <a:prstGeom prst="rect">
            <a:avLst/>
          </a:prstGeom>
        </p:spPr>
      </p:pic>
    </p:spTree>
    <p:extLst>
      <p:ext uri="{BB962C8B-B14F-4D97-AF65-F5344CB8AC3E}">
        <p14:creationId xmlns:p14="http://schemas.microsoft.com/office/powerpoint/2010/main" val="3890628907"/>
      </p:ext>
    </p:extLst>
  </p:cSld>
  <p:clrMapOvr>
    <a:masterClrMapping/>
  </p:clrMapOvr>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{11D2C24E-DFE3-974E-BF73-AF7986D8BACC}tf10001069</Template>
  <TotalTime>4708</TotalTime>
  <Words>1039</Words>
  <Application>Microsoft Macintosh PowerPoint</Application>
  <PresentationFormat>Grand écran</PresentationFormat>
  <Paragraphs>100</Paragraphs>
  <Slides>35</Slides>
  <Notes>3</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35</vt:i4>
      </vt:variant>
    </vt:vector>
  </HeadingPairs>
  <TitlesOfParts>
    <vt:vector size="40" baseType="lpstr">
      <vt:lpstr>Arial</vt:lpstr>
      <vt:lpstr>Calibri</vt:lpstr>
      <vt:lpstr>Century Gothic</vt:lpstr>
      <vt:lpstr>Wingdings 3</vt:lpstr>
      <vt:lpstr>Brin</vt:lpstr>
      <vt:lpstr>L’ingénierie à l’heure des arbitrages</vt:lpstr>
      <vt:lpstr>Présentation PowerPoint</vt:lpstr>
      <vt:lpstr>L’ingénierie vers  l’atterrissage forcé?</vt:lpstr>
      <vt:lpstr>Un monde déboussolé qui va devoir faire des choix</vt:lpstr>
      <vt:lpstr>De nombreux indices de dérèglement</vt:lpstr>
      <vt:lpstr>Des catastrophes à répétitions </vt:lpstr>
      <vt:lpstr>Des appels à dépasser le mythe de la croissance infinie</vt:lpstr>
      <vt:lpstr>Des mobilisations « pour » le climat</vt:lpstr>
      <vt:lpstr>Des marches pour inciter à l’action</vt:lpstr>
      <vt:lpstr>Un renouvellement de la critique des techniques</vt:lpstr>
      <vt:lpstr>La multiplication des occupations « au nom de la nature »</vt:lpstr>
      <vt:lpstr>De nombreux indices d’entêtements</vt:lpstr>
      <vt:lpstr>Des tentatives pour changer de planète…</vt:lpstr>
      <vt:lpstr>Le succès des survivalistes</vt:lpstr>
      <vt:lpstr>Le problème des communs négatifs</vt:lpstr>
      <vt:lpstr>Des effets rebonds inévitables </vt:lpstr>
      <vt:lpstr>Mise en discussion</vt:lpstr>
      <vt:lpstr>Que faire? Débattre?  </vt:lpstr>
      <vt:lpstr>Enquêter sur les « modes d’existence » des technologies</vt:lpstr>
      <vt:lpstr>La convention citoyenne pour le climat</vt:lpstr>
      <vt:lpstr>Le modèle des débats publics incarné par la CNDP</vt:lpstr>
      <vt:lpstr>Que faire : accélérer les arbitrages? </vt:lpstr>
      <vt:lpstr>« Renoncer aux futurs déjà obsolètes »</vt:lpstr>
      <vt:lpstr>Le scénario du « business as usual » et de « la théorie du choc »</vt:lpstr>
      <vt:lpstr>L’effondrement et la collapsologie? </vt:lpstr>
      <vt:lpstr>Fuir le capitalisme? </vt:lpstr>
      <vt:lpstr>Que faire? Faire émerger un nouveau rapport au monde? </vt:lpstr>
      <vt:lpstr>Changer de rapport à l’innovation pour « habiter le monde » </vt:lpstr>
      <vt:lpstr>L’art pour renouveler les possibles? </vt:lpstr>
      <vt:lpstr>Entrée par le low tech, la résillience </vt:lpstr>
      <vt:lpstr>Se donner les moyens de la redirection</vt:lpstr>
      <vt:lpstr>La pensée des milieux comme ressource pour changer de regard sur les technologies</vt:lpstr>
      <vt:lpstr>Mise en discussion</vt:lpstr>
      <vt:lpstr>Conclusion</vt:lpstr>
      <vt:lpstr>Session doggy bag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66</cp:revision>
  <dcterms:created xsi:type="dcterms:W3CDTF">2020-09-16T12:21:14Z</dcterms:created>
  <dcterms:modified xsi:type="dcterms:W3CDTF">2023-09-12T10:18:11Z</dcterms:modified>
</cp:coreProperties>
</file>