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1"/>
  </p:sldMasterIdLst>
  <p:notesMasterIdLst>
    <p:notesMasterId r:id="rId34"/>
  </p:notesMasterIdLst>
  <p:sldIdLst>
    <p:sldId id="257" r:id="rId2"/>
    <p:sldId id="349" r:id="rId3"/>
    <p:sldId id="368" r:id="rId4"/>
    <p:sldId id="351" r:id="rId5"/>
    <p:sldId id="352" r:id="rId6"/>
    <p:sldId id="353" r:id="rId7"/>
    <p:sldId id="354" r:id="rId8"/>
    <p:sldId id="378" r:id="rId9"/>
    <p:sldId id="357" r:id="rId10"/>
    <p:sldId id="398" r:id="rId11"/>
    <p:sldId id="426" r:id="rId12"/>
    <p:sldId id="425" r:id="rId13"/>
    <p:sldId id="348" r:id="rId14"/>
    <p:sldId id="393" r:id="rId15"/>
    <p:sldId id="261" r:id="rId16"/>
    <p:sldId id="415" r:id="rId17"/>
    <p:sldId id="380" r:id="rId18"/>
    <p:sldId id="387" r:id="rId19"/>
    <p:sldId id="424" r:id="rId20"/>
    <p:sldId id="379" r:id="rId21"/>
    <p:sldId id="282" r:id="rId22"/>
    <p:sldId id="399" r:id="rId23"/>
    <p:sldId id="286" r:id="rId24"/>
    <p:sldId id="388" r:id="rId25"/>
    <p:sldId id="401" r:id="rId26"/>
    <p:sldId id="404" r:id="rId27"/>
    <p:sldId id="408" r:id="rId28"/>
    <p:sldId id="410" r:id="rId29"/>
    <p:sldId id="411" r:id="rId30"/>
    <p:sldId id="412" r:id="rId31"/>
    <p:sldId id="413" r:id="rId32"/>
    <p:sldId id="416" r:id="rId3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88559"/>
  </p:normalViewPr>
  <p:slideViewPr>
    <p:cSldViewPr snapToGrid="0" snapToObjects="1">
      <p:cViewPr varScale="1">
        <p:scale>
          <a:sx n="98" d="100"/>
          <a:sy n="98" d="100"/>
        </p:scale>
        <p:origin x="101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0221D4-9D93-2A44-B858-B9DB64220D69}" type="datetimeFigureOut">
              <a:rPr lang="fr-FR" smtClean="0"/>
              <a:t>17/10/2023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6A4C95-353C-E744-990F-7531428F1634}" type="slidenum">
              <a:rPr lang="fr-FR" smtClean="0"/>
              <a:t>‹N°›</a:t>
            </a:fld>
            <a:endParaRPr lang="fr-FR"/>
          </a:p>
        </p:txBody>
      </p:sp>
    </p:spTree>
    <p:extLst>
      <p:ext uri="{BB962C8B-B14F-4D97-AF65-F5344CB8AC3E}">
        <p14:creationId xmlns:p14="http://schemas.microsoft.com/office/powerpoint/2010/main" val="2143906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0" i="0" kern="1200" dirty="0">
                <a:solidFill>
                  <a:schemeClr val="tx1"/>
                </a:solidFill>
                <a:effectLst/>
                <a:latin typeface="+mn-lt"/>
                <a:ea typeface="+mn-ea"/>
                <a:cs typeface="+mn-cs"/>
              </a:rPr>
              <a:t>De Sydney à New York en passant par Londres ou Paris, les militants écologistes ont entamé une « rébellion internationale » pour dénoncer l’inaction « criminelle » des gouvernements face à la crise climatique.</a:t>
            </a:r>
          </a:p>
          <a:p>
            <a:r>
              <a:rPr lang="fr-FR" sz="1200" b="0" i="1" kern="1200" dirty="0">
                <a:solidFill>
                  <a:schemeClr val="tx1"/>
                </a:solidFill>
                <a:effectLst/>
                <a:latin typeface="+mn-lt"/>
                <a:ea typeface="+mn-ea"/>
                <a:cs typeface="+mn-cs"/>
              </a:rPr>
              <a:t> le succès d’Extinction </a:t>
            </a:r>
            <a:r>
              <a:rPr lang="fr-FR" sz="1200" b="0" i="1" kern="1200" dirty="0" err="1">
                <a:solidFill>
                  <a:schemeClr val="tx1"/>
                </a:solidFill>
                <a:effectLst/>
                <a:latin typeface="+mn-lt"/>
                <a:ea typeface="+mn-ea"/>
                <a:cs typeface="+mn-cs"/>
              </a:rPr>
              <a:t>Rebellion</a:t>
            </a:r>
            <a:r>
              <a:rPr lang="fr-FR" sz="1200" b="0" i="1" kern="1200" dirty="0">
                <a:solidFill>
                  <a:schemeClr val="tx1"/>
                </a:solidFill>
                <a:effectLst/>
                <a:latin typeface="+mn-lt"/>
                <a:ea typeface="+mn-ea"/>
                <a:cs typeface="+mn-cs"/>
              </a:rPr>
              <a:t> s’explique par le fait qu’il se cristallise autour d’un temps d’action très court pour organiser la transition écologique »</a:t>
            </a:r>
            <a:endParaRPr lang="fr-FR" dirty="0"/>
          </a:p>
        </p:txBody>
      </p:sp>
      <p:sp>
        <p:nvSpPr>
          <p:cNvPr id="4" name="Espace réservé du numéro de diapositive 3"/>
          <p:cNvSpPr>
            <a:spLocks noGrp="1"/>
          </p:cNvSpPr>
          <p:nvPr>
            <p:ph type="sldNum" sz="quarter" idx="10"/>
          </p:nvPr>
        </p:nvSpPr>
        <p:spPr/>
        <p:txBody>
          <a:bodyPr/>
          <a:lstStyle/>
          <a:p>
            <a:fld id="{7E6A4C95-353C-E744-990F-7531428F1634}" type="slidenum">
              <a:rPr lang="fr-FR" smtClean="0"/>
              <a:t>8</a:t>
            </a:fld>
            <a:endParaRPr lang="fr-FR"/>
          </a:p>
        </p:txBody>
      </p:sp>
    </p:spTree>
    <p:extLst>
      <p:ext uri="{BB962C8B-B14F-4D97-AF65-F5344CB8AC3E}">
        <p14:creationId xmlns:p14="http://schemas.microsoft.com/office/powerpoint/2010/main" val="834819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1" i="0" kern="1200" dirty="0">
                <a:solidFill>
                  <a:schemeClr val="tx1"/>
                </a:solidFill>
                <a:effectLst/>
                <a:latin typeface="+mn-lt"/>
                <a:ea typeface="+mn-ea"/>
                <a:cs typeface="+mn-cs"/>
              </a:rPr>
              <a:t>100.000 citoyens et citoyennes disposant du droit de vote doivent en faire la demande</a:t>
            </a:r>
            <a:r>
              <a:rPr lang="fr-FR" sz="1200" b="0" i="0" kern="1200" dirty="0">
                <a:solidFill>
                  <a:schemeClr val="tx1"/>
                </a:solidFill>
                <a:effectLst/>
                <a:latin typeface="+mn-lt"/>
                <a:ea typeface="+mn-ea"/>
                <a:cs typeface="+mn-cs"/>
              </a:rPr>
              <a:t>. </a:t>
            </a:r>
            <a:endParaRPr lang="fr-FR" dirty="0"/>
          </a:p>
        </p:txBody>
      </p:sp>
      <p:sp>
        <p:nvSpPr>
          <p:cNvPr id="4" name="Espace réservé du numéro de diapositive 3"/>
          <p:cNvSpPr>
            <a:spLocks noGrp="1"/>
          </p:cNvSpPr>
          <p:nvPr>
            <p:ph type="sldNum" sz="quarter" idx="10"/>
          </p:nvPr>
        </p:nvSpPr>
        <p:spPr/>
        <p:txBody>
          <a:bodyPr/>
          <a:lstStyle/>
          <a:p>
            <a:fld id="{7E6A4C95-353C-E744-990F-7531428F1634}" type="slidenum">
              <a:rPr lang="fr-FR" smtClean="0"/>
              <a:t>15</a:t>
            </a:fld>
            <a:endParaRPr lang="fr-FR"/>
          </a:p>
        </p:txBody>
      </p:sp>
    </p:spTree>
    <p:extLst>
      <p:ext uri="{BB962C8B-B14F-4D97-AF65-F5344CB8AC3E}">
        <p14:creationId xmlns:p14="http://schemas.microsoft.com/office/powerpoint/2010/main" val="1295001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Quel scénario? Et si l’aéroport</a:t>
            </a:r>
            <a:r>
              <a:rPr lang="fr-FR" baseline="0" dirty="0"/>
              <a:t> est surdimensionné? </a:t>
            </a:r>
          </a:p>
          <a:p>
            <a:r>
              <a:rPr lang="fr-FR" sz="1200" b="0" i="0" kern="1200" dirty="0">
                <a:solidFill>
                  <a:schemeClr val="tx1"/>
                </a:solidFill>
                <a:effectLst/>
                <a:latin typeface="+mn-lt"/>
                <a:ea typeface="+mn-ea"/>
                <a:cs typeface="+mn-cs"/>
              </a:rPr>
              <a:t>Pour Matignon, il n’y a pas d’ambiguïté. Seul le projet ayant fait l’objet de l’étude d’utilité publique étant soumis à l’approbation des habitants de Loire-Atlantique</a:t>
            </a:r>
          </a:p>
          <a:p>
            <a:r>
              <a:rPr lang="fr-FR" sz="1200" b="0" i="0" kern="1200" dirty="0">
                <a:solidFill>
                  <a:schemeClr val="tx1"/>
                </a:solidFill>
                <a:effectLst/>
                <a:latin typeface="+mn-lt"/>
                <a:ea typeface="+mn-ea"/>
                <a:cs typeface="+mn-cs"/>
              </a:rPr>
              <a:t>Transfert? Flou, car l’aéroport de </a:t>
            </a:r>
            <a:r>
              <a:rPr lang="fr-FR" sz="1200" b="0" i="0" kern="1200" dirty="0" err="1">
                <a:solidFill>
                  <a:schemeClr val="tx1"/>
                </a:solidFill>
                <a:effectLst/>
                <a:latin typeface="+mn-lt"/>
                <a:ea typeface="+mn-ea"/>
                <a:cs typeface="+mn-cs"/>
              </a:rPr>
              <a:t>nantes</a:t>
            </a:r>
            <a:r>
              <a:rPr lang="fr-FR" sz="1200" b="0" i="0" kern="1200" dirty="0">
                <a:solidFill>
                  <a:schemeClr val="tx1"/>
                </a:solidFill>
                <a:effectLst/>
                <a:latin typeface="+mn-lt"/>
                <a:ea typeface="+mn-ea"/>
                <a:cs typeface="+mn-cs"/>
              </a:rPr>
              <a:t> resterait</a:t>
            </a:r>
            <a:r>
              <a:rPr lang="fr-FR" sz="1200" b="0" i="0" kern="1200" baseline="0" dirty="0">
                <a:solidFill>
                  <a:schemeClr val="tx1"/>
                </a:solidFill>
                <a:effectLst/>
                <a:latin typeface="+mn-lt"/>
                <a:ea typeface="+mn-ea"/>
                <a:cs typeface="+mn-cs"/>
              </a:rPr>
              <a:t> ouvert</a:t>
            </a:r>
            <a:endParaRPr lang="fr-FR" dirty="0"/>
          </a:p>
        </p:txBody>
      </p:sp>
      <p:sp>
        <p:nvSpPr>
          <p:cNvPr id="4" name="Espace réservé du numéro de diapositive 3"/>
          <p:cNvSpPr>
            <a:spLocks noGrp="1"/>
          </p:cNvSpPr>
          <p:nvPr>
            <p:ph type="sldNum" sz="quarter" idx="10"/>
          </p:nvPr>
        </p:nvSpPr>
        <p:spPr/>
        <p:txBody>
          <a:bodyPr/>
          <a:lstStyle/>
          <a:p>
            <a:fld id="{7E6A4C95-353C-E744-990F-7531428F1634}" type="slidenum">
              <a:rPr lang="fr-FR" smtClean="0"/>
              <a:t>16</a:t>
            </a:fld>
            <a:endParaRPr lang="fr-FR"/>
          </a:p>
        </p:txBody>
      </p:sp>
    </p:spTree>
    <p:extLst>
      <p:ext uri="{BB962C8B-B14F-4D97-AF65-F5344CB8AC3E}">
        <p14:creationId xmlns:p14="http://schemas.microsoft.com/office/powerpoint/2010/main" val="659186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pPr defTabSz="958710"/>
            <a:fld id="{8A6D9800-82E9-4724-A50F-3DD289939DD1}" type="slidenum">
              <a:rPr lang="fr-FR" smtClean="0"/>
              <a:pPr defTabSz="958710"/>
              <a:t>25</a:t>
            </a:fld>
            <a:endParaRPr lang="fr-FR" dirty="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lnSpc>
                <a:spcPct val="90000"/>
              </a:lnSpc>
            </a:pPr>
            <a:r>
              <a:rPr lang="fr-FR" sz="900" dirty="0"/>
              <a:t>La circulaire Bianco du 15 décembre 1992 en prend partiellement acte en confiant au Préfet la tâche « d’associer aux différentes phases de réalisation des grandes infrastructures décidées par l’Etat – précédant et suivant l’enquête publique – les responsables régionaux et locaux politiques, économiques, sociaux et associatifs ». L’exigence de concertation se matérialise ainsi dans les faits par la création de comités, auxquels participent les acteurs concernés, qui suivent sous le regard impartial du Préfet, la réalisation des travaux même après la déclaration d’utilité publique. L’application de ce texte se révèlera très imparfaite : </a:t>
            </a:r>
            <a:r>
              <a:rPr lang="fr-FR" sz="900" dirty="0" err="1"/>
              <a:t>routinisées</a:t>
            </a:r>
            <a:r>
              <a:rPr lang="fr-FR" sz="900" dirty="0"/>
              <a:t> et rapidement transformées en procédure administrative, les procédures feront l’objet de nombreuses critiques et le rôle des préfets stigmatisé comme systématiquement complaisant à l’égard du maître d’ouvrage. Le rapport </a:t>
            </a:r>
            <a:r>
              <a:rPr lang="fr-FR" sz="900" dirty="0" err="1"/>
              <a:t>Bouchardeau</a:t>
            </a:r>
            <a:r>
              <a:rPr lang="fr-FR" sz="900" dirty="0"/>
              <a:t> de décembre 1993 qui prépare la future loi Barnier insiste ainsi sur la nécessité de mettre en place une instance garante de l’égalité des parties dans la concertation et indépendante de tous les acteurs, tant des pouvoirs publics que du maître d’ouvrage. L’introduction dans le droit français du débat public résulte de la loi du 2 février 1995 dite ‘loi Barnier’ qui esquisse de façon alors encore très approximative un nouveau type de rapport entre les citoyens et les pouvoirs publics en matière d’aménagement d’intérêt national de l’Etat en créant la Commission Nationale du Débat Public (CNDP). Elle prévoit qu’ « </a:t>
            </a:r>
            <a:r>
              <a:rPr lang="fr-FR" sz="900" i="1" dirty="0"/>
              <a:t>un débat public peut être organisé sur les objectifs et les caractéristiques principales des projets pendant leur phase d’élaboration</a:t>
            </a:r>
            <a:r>
              <a:rPr lang="fr-FR" sz="900" dirty="0"/>
              <a:t> ». </a:t>
            </a:r>
          </a:p>
          <a:p>
            <a:pPr eaLnBrk="1" hangingPunct="1">
              <a:lnSpc>
                <a:spcPct val="90000"/>
              </a:lnSpc>
            </a:pPr>
            <a:r>
              <a:rPr lang="fr-FR" sz="1000" dirty="0"/>
              <a:t>Un même mouvement vers la délibération et le dialogue se retrouve dans la </a:t>
            </a:r>
            <a:r>
              <a:rPr lang="fr-FR" sz="1000" i="1" dirty="0"/>
              <a:t>Charte de la Concertation</a:t>
            </a:r>
            <a:r>
              <a:rPr lang="fr-FR" sz="1000" dirty="0"/>
              <a:t> publiée en juillet 1996 à l’initiative de Corinne Lepage, alors Ministre de l’Environnement. Celle-ci a en effet pour objectif : </a:t>
            </a:r>
            <a:endParaRPr lang="fr-FR" sz="1000" i="1" dirty="0"/>
          </a:p>
          <a:p>
            <a:pPr eaLnBrk="1" hangingPunct="1">
              <a:lnSpc>
                <a:spcPct val="90000"/>
              </a:lnSpc>
            </a:pPr>
            <a:r>
              <a:rPr lang="fr-FR" sz="1000" i="1" dirty="0"/>
              <a:t>« de promouvoir la participation des citoyens aux projets qui les concernent, par l’information la plus complète, l’écoute de leurs attentes ou de leurs craintes, l’échange et le débat ; d’améliorer le contenu des projets et faciliter leur réalisation en y associant, dès l’origine, aux côtés du maître d’ouvrage, le plus grand nombre possible d’acteurs concernés ; de fournir aux différents partenaires les éléments d’un code de bonne conduite définissant l’esprit qui doit animer la concertation et les conditions nécessaires à son bon déroulement. ». </a:t>
            </a:r>
            <a:r>
              <a:rPr lang="fr-FR" sz="1000" dirty="0"/>
              <a:t>Derrière le terme de « concertation » utilisé ici, on voit poindre plus profondément l’idée que le débat « constitue un enrichissement de la démocratie représentative par une démocratie plus participative et induit un changement des mentalités et des comportements » </a:t>
            </a:r>
            <a:br>
              <a:rPr lang="fr-FR" sz="1000" dirty="0"/>
            </a:br>
            <a:r>
              <a:rPr lang="fr-FR" dirty="0"/>
              <a:t>La ratification par la France en 2002 de la Convention d’Aarhus signée en 1998 portant sur l’accès à l’information, la participation du public au processus décisionnel et l’accès à la justice en matière d’environnement </a:t>
            </a:r>
            <a:endParaRPr lang="fr-FR" sz="1000" dirty="0"/>
          </a:p>
          <a:p>
            <a:pPr eaLnBrk="1" hangingPunct="1">
              <a:lnSpc>
                <a:spcPct val="90000"/>
              </a:lnSpc>
            </a:pPr>
            <a:endParaRPr lang="fr-FR" sz="1000" dirty="0"/>
          </a:p>
        </p:txBody>
      </p:sp>
    </p:spTree>
    <p:extLst>
      <p:ext uri="{BB962C8B-B14F-4D97-AF65-F5344CB8AC3E}">
        <p14:creationId xmlns:p14="http://schemas.microsoft.com/office/powerpoint/2010/main" val="454606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Loi Grenelle 2 : ajoute les représentants</a:t>
            </a:r>
            <a:r>
              <a:rPr lang="fr-FR" baseline="0" dirty="0"/>
              <a:t> des syndicats et des acteurs économiques</a:t>
            </a:r>
            <a:endParaRPr lang="fr-FR" dirty="0"/>
          </a:p>
        </p:txBody>
      </p:sp>
      <p:sp>
        <p:nvSpPr>
          <p:cNvPr id="4" name="Espace réservé du numéro de diapositive 3"/>
          <p:cNvSpPr>
            <a:spLocks noGrp="1"/>
          </p:cNvSpPr>
          <p:nvPr>
            <p:ph type="sldNum" sz="quarter" idx="10"/>
          </p:nvPr>
        </p:nvSpPr>
        <p:spPr/>
        <p:txBody>
          <a:bodyPr/>
          <a:lstStyle/>
          <a:p>
            <a:pPr>
              <a:defRPr/>
            </a:pPr>
            <a:fld id="{2D465F24-ED5D-45D0-B481-4E0050594543}" type="slidenum">
              <a:rPr lang="fr-FR" smtClean="0"/>
              <a:pPr>
                <a:defRPr/>
              </a:pPr>
              <a:t>26</a:t>
            </a:fld>
            <a:endParaRPr lang="fr-FR"/>
          </a:p>
        </p:txBody>
      </p:sp>
    </p:spTree>
    <p:extLst>
      <p:ext uri="{BB962C8B-B14F-4D97-AF65-F5344CB8AC3E}">
        <p14:creationId xmlns:p14="http://schemas.microsoft.com/office/powerpoint/2010/main" val="16577472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Le </a:t>
            </a:r>
            <a:r>
              <a:rPr lang="fr-FR" b="1" dirty="0"/>
              <a:t>Grenelle</a:t>
            </a:r>
            <a:r>
              <a:rPr lang="fr-FR" b="1" baseline="0" dirty="0"/>
              <a:t> 2</a:t>
            </a:r>
            <a:r>
              <a:rPr lang="fr-FR" dirty="0"/>
              <a:t>  améliore la gouvernance de l'après débat public, en obligeant le maître d'ouvrage ou la personne publique responsable du projet à informer la CNDP des modalités d'information et de participation du public qu'elle met en </a:t>
            </a:r>
            <a:r>
              <a:rPr lang="fr-FR" dirty="0" err="1"/>
              <a:t>oeuvre</a:t>
            </a:r>
            <a:r>
              <a:rPr lang="fr-FR" dirty="0"/>
              <a:t> jusqu'à l'enquête publique. Il permet également à la CNDP d'intervenir pour améliorer le déroulement de cette concertation.</a:t>
            </a:r>
          </a:p>
        </p:txBody>
      </p:sp>
      <p:sp>
        <p:nvSpPr>
          <p:cNvPr id="4" name="Espace réservé du numéro de diapositive 3"/>
          <p:cNvSpPr>
            <a:spLocks noGrp="1"/>
          </p:cNvSpPr>
          <p:nvPr>
            <p:ph type="sldNum" sz="quarter" idx="10"/>
          </p:nvPr>
        </p:nvSpPr>
        <p:spPr/>
        <p:txBody>
          <a:bodyPr/>
          <a:lstStyle/>
          <a:p>
            <a:pPr>
              <a:defRPr/>
            </a:pPr>
            <a:fld id="{2D465F24-ED5D-45D0-B481-4E0050594543}" type="slidenum">
              <a:rPr lang="fr-FR" smtClean="0"/>
              <a:pPr>
                <a:defRPr/>
              </a:pPr>
              <a:t>27</a:t>
            </a:fld>
            <a:endParaRPr lang="fr-FR"/>
          </a:p>
        </p:txBody>
      </p:sp>
    </p:spTree>
    <p:extLst>
      <p:ext uri="{BB962C8B-B14F-4D97-AF65-F5344CB8AC3E}">
        <p14:creationId xmlns:p14="http://schemas.microsoft.com/office/powerpoint/2010/main" val="516545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fr-FR"/>
              <a:t>Cliquez et modifiez le titre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endParaRPr lang="en-US" dirty="0"/>
          </a:p>
        </p:txBody>
      </p:sp>
      <p:sp>
        <p:nvSpPr>
          <p:cNvPr id="4" name="Date Placeholder 3"/>
          <p:cNvSpPr>
            <a:spLocks noGrp="1"/>
          </p:cNvSpPr>
          <p:nvPr>
            <p:ph type="dt" sz="half" idx="10"/>
          </p:nvPr>
        </p:nvSpPr>
        <p:spPr/>
        <p:txBody>
          <a:bodyPr/>
          <a:lstStyle/>
          <a:p>
            <a:fld id="{F0EEBC9B-3EB1-B643-BEE4-1A8DE2BB7EAA}" type="datetimeFigureOut">
              <a:rPr lang="fr-FR" smtClean="0"/>
              <a:t>17/10/2023</a:t>
            </a:fld>
            <a:endParaRPr lang="fr-FR"/>
          </a:p>
        </p:txBody>
      </p:sp>
      <p:sp>
        <p:nvSpPr>
          <p:cNvPr id="5" name="Footer Placeholder 4"/>
          <p:cNvSpPr>
            <a:spLocks noGrp="1"/>
          </p:cNvSpPr>
          <p:nvPr>
            <p:ph type="ftr" sz="quarter" idx="11"/>
          </p:nvPr>
        </p:nvSpPr>
        <p:spPr/>
        <p:txBody>
          <a:bodyPr/>
          <a:lstStyle/>
          <a:p>
            <a:endParaRPr lang="fr-FR"/>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74FB055C-6D94-5B40-9334-7C7BE4D82252}" type="slidenum">
              <a:rPr lang="fr-FR" smtClean="0"/>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fr-FR"/>
              <a:t>Cliquez et modifiez le titre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F0EEBC9B-3EB1-B643-BEE4-1A8DE2BB7EAA}" type="datetimeFigureOut">
              <a:rPr lang="fr-FR" smtClean="0"/>
              <a:t>17/10/2023</a:t>
            </a:fld>
            <a:endParaRPr lang="fr-FR"/>
          </a:p>
        </p:txBody>
      </p:sp>
      <p:sp>
        <p:nvSpPr>
          <p:cNvPr id="5" name="Footer Placeholder 4"/>
          <p:cNvSpPr>
            <a:spLocks noGrp="1"/>
          </p:cNvSpPr>
          <p:nvPr>
            <p:ph type="ftr" sz="quarter" idx="11"/>
          </p:nvPr>
        </p:nvSpPr>
        <p:spPr/>
        <p:txBody>
          <a:bodyPr/>
          <a:lstStyle/>
          <a:p>
            <a:endParaRPr lang="fr-F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74FB055C-6D94-5B40-9334-7C7BE4D82252}" type="slidenum">
              <a:rPr lang="fr-FR" smtClean="0"/>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fr-FR"/>
              <a:t>Cliquez et modifiez le titre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F0EEBC9B-3EB1-B643-BEE4-1A8DE2BB7EAA}" type="datetimeFigureOut">
              <a:rPr lang="fr-FR" smtClean="0"/>
              <a:t>17/10/2023</a:t>
            </a:fld>
            <a:endParaRPr lang="fr-FR"/>
          </a:p>
        </p:txBody>
      </p:sp>
      <p:sp>
        <p:nvSpPr>
          <p:cNvPr id="5" name="Footer Placeholder 4"/>
          <p:cNvSpPr>
            <a:spLocks noGrp="1"/>
          </p:cNvSpPr>
          <p:nvPr>
            <p:ph type="ftr" sz="quarter" idx="11"/>
          </p:nvPr>
        </p:nvSpPr>
        <p:spPr/>
        <p:txBody>
          <a:bodyPr/>
          <a:lstStyle/>
          <a:p>
            <a:endParaRPr lang="fr-FR"/>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74FB055C-6D94-5B40-9334-7C7BE4D82252}" type="slidenum">
              <a:rPr lang="fr-FR" smtClean="0"/>
              <a:t>‹N°›</a:t>
            </a:fld>
            <a:endParaRPr lang="fr-FR"/>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fr-FR"/>
              <a:t>Cliquez et modifiez le titre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Cliquez pour modifier les styles du texte du masque</a:t>
            </a:r>
          </a:p>
        </p:txBody>
      </p:sp>
      <p:sp>
        <p:nvSpPr>
          <p:cNvPr id="5" name="Date Placeholder 4"/>
          <p:cNvSpPr>
            <a:spLocks noGrp="1"/>
          </p:cNvSpPr>
          <p:nvPr>
            <p:ph type="dt" sz="half" idx="10"/>
          </p:nvPr>
        </p:nvSpPr>
        <p:spPr/>
        <p:txBody>
          <a:bodyPr/>
          <a:lstStyle/>
          <a:p>
            <a:fld id="{F0EEBC9B-3EB1-B643-BEE4-1A8DE2BB7EAA}" type="datetimeFigureOut">
              <a:rPr lang="fr-FR" smtClean="0"/>
              <a:t>17/10/2023</a:t>
            </a:fld>
            <a:endParaRPr lang="fr-FR"/>
          </a:p>
        </p:txBody>
      </p:sp>
      <p:sp>
        <p:nvSpPr>
          <p:cNvPr id="6" name="Footer Placeholder 5"/>
          <p:cNvSpPr>
            <a:spLocks noGrp="1"/>
          </p:cNvSpPr>
          <p:nvPr>
            <p:ph type="ftr" sz="quarter" idx="11"/>
          </p:nvPr>
        </p:nvSpPr>
        <p:spPr/>
        <p:txBody>
          <a:bodyPr/>
          <a:lstStyle/>
          <a:p>
            <a:endParaRPr lang="fr-F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74FB055C-6D94-5B40-9334-7C7BE4D82252}" type="slidenum">
              <a:rPr lang="fr-FR" smtClean="0"/>
              <a:t>‹N°›</a:t>
            </a:fld>
            <a:endParaRPr lang="fr-F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fr-FR"/>
              <a:t>Cliquez et modifiez le titre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Cliquez pour modifier les styles du texte du masque</a:t>
            </a:r>
          </a:p>
        </p:txBody>
      </p:sp>
      <p:sp>
        <p:nvSpPr>
          <p:cNvPr id="5" name="Date Placeholder 4"/>
          <p:cNvSpPr>
            <a:spLocks noGrp="1"/>
          </p:cNvSpPr>
          <p:nvPr>
            <p:ph type="dt" sz="half" idx="10"/>
          </p:nvPr>
        </p:nvSpPr>
        <p:spPr/>
        <p:txBody>
          <a:bodyPr/>
          <a:lstStyle/>
          <a:p>
            <a:fld id="{F0EEBC9B-3EB1-B643-BEE4-1A8DE2BB7EAA}" type="datetimeFigureOut">
              <a:rPr lang="fr-FR" smtClean="0"/>
              <a:t>17/10/2023</a:t>
            </a:fld>
            <a:endParaRPr lang="fr-FR"/>
          </a:p>
        </p:txBody>
      </p:sp>
      <p:sp>
        <p:nvSpPr>
          <p:cNvPr id="6" name="Footer Placeholder 5"/>
          <p:cNvSpPr>
            <a:spLocks noGrp="1"/>
          </p:cNvSpPr>
          <p:nvPr>
            <p:ph type="ftr" sz="quarter" idx="11"/>
          </p:nvPr>
        </p:nvSpPr>
        <p:spPr/>
        <p:txBody>
          <a:bodyPr/>
          <a:lstStyle/>
          <a:p>
            <a:endParaRPr lang="fr-FR"/>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74FB055C-6D94-5B40-9334-7C7BE4D82252}" type="slidenum">
              <a:rPr lang="fr-FR" smtClean="0"/>
              <a:t>‹N°›</a:t>
            </a:fld>
            <a:endParaRPr lang="fr-FR"/>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fr-FR"/>
              <a:t>Cliquez et modifiez le titre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Cliquez pour modifier les styles du texte du masque</a:t>
            </a:r>
          </a:p>
        </p:txBody>
      </p:sp>
      <p:sp>
        <p:nvSpPr>
          <p:cNvPr id="5" name="Date Placeholder 4"/>
          <p:cNvSpPr>
            <a:spLocks noGrp="1"/>
          </p:cNvSpPr>
          <p:nvPr>
            <p:ph type="dt" sz="half" idx="10"/>
          </p:nvPr>
        </p:nvSpPr>
        <p:spPr/>
        <p:txBody>
          <a:bodyPr/>
          <a:lstStyle/>
          <a:p>
            <a:fld id="{F0EEBC9B-3EB1-B643-BEE4-1A8DE2BB7EAA}" type="datetimeFigureOut">
              <a:rPr lang="fr-FR" smtClean="0"/>
              <a:t>17/10/2023</a:t>
            </a:fld>
            <a:endParaRPr lang="fr-FR"/>
          </a:p>
        </p:txBody>
      </p:sp>
      <p:sp>
        <p:nvSpPr>
          <p:cNvPr id="6" name="Footer Placeholder 5"/>
          <p:cNvSpPr>
            <a:spLocks noGrp="1"/>
          </p:cNvSpPr>
          <p:nvPr>
            <p:ph type="ftr" sz="quarter" idx="11"/>
          </p:nvPr>
        </p:nvSpPr>
        <p:spPr/>
        <p:txBody>
          <a:bodyPr/>
          <a:lstStyle/>
          <a:p>
            <a:endParaRPr lang="fr-F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74FB055C-6D94-5B40-9334-7C7BE4D82252}" type="slidenum">
              <a:rPr lang="fr-FR" smtClean="0"/>
              <a:t>‹N°›</a:t>
            </a:fld>
            <a:endParaRPr lang="fr-F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dirty="0"/>
          </a:p>
        </p:txBody>
      </p:sp>
      <p:sp>
        <p:nvSpPr>
          <p:cNvPr id="3" name="Vertical Text Placeholder 2"/>
          <p:cNvSpPr>
            <a:spLocks noGrp="1"/>
          </p:cNvSpPr>
          <p:nvPr>
            <p:ph type="body" orient="vert" idx="1"/>
          </p:nvPr>
        </p:nvSpPr>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F0EEBC9B-3EB1-B643-BEE4-1A8DE2BB7EAA}" type="datetimeFigureOut">
              <a:rPr lang="fr-FR" smtClean="0"/>
              <a:t>17/10/2023</a:t>
            </a:fld>
            <a:endParaRPr lang="fr-FR"/>
          </a:p>
        </p:txBody>
      </p:sp>
      <p:sp>
        <p:nvSpPr>
          <p:cNvPr id="5" name="Footer Placeholder 4"/>
          <p:cNvSpPr>
            <a:spLocks noGrp="1"/>
          </p:cNvSpPr>
          <p:nvPr>
            <p:ph type="ftr" sz="quarter" idx="11"/>
          </p:nvPr>
        </p:nvSpPr>
        <p:spPr/>
        <p:txBody>
          <a:bodyPr/>
          <a:lstStyle/>
          <a:p>
            <a:endParaRPr lang="fr-F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74FB055C-6D94-5B40-9334-7C7BE4D82252}" type="slidenum">
              <a:rPr lang="fr-FR" smtClean="0"/>
              <a:t>‹N°›</a:t>
            </a:fld>
            <a:endParaRPr lang="fr-F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fr-FR"/>
              <a:t>Cliquez et modifiez le titre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F0EEBC9B-3EB1-B643-BEE4-1A8DE2BB7EAA}" type="datetimeFigureOut">
              <a:rPr lang="fr-FR" smtClean="0"/>
              <a:t>17/10/2023</a:t>
            </a:fld>
            <a:endParaRPr lang="fr-FR"/>
          </a:p>
        </p:txBody>
      </p:sp>
      <p:sp>
        <p:nvSpPr>
          <p:cNvPr id="5" name="Footer Placeholder 4"/>
          <p:cNvSpPr>
            <a:spLocks noGrp="1"/>
          </p:cNvSpPr>
          <p:nvPr>
            <p:ph type="ftr" sz="quarter" idx="11"/>
          </p:nvPr>
        </p:nvSpPr>
        <p:spPr/>
        <p:txBody>
          <a:bodyPr/>
          <a:lstStyle/>
          <a:p>
            <a:endParaRPr lang="fr-F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74FB055C-6D94-5B40-9334-7C7BE4D82252}" type="slidenum">
              <a:rPr lang="fr-FR" smtClean="0"/>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fr-FR"/>
              <a:t>Cliquez et modifiez le titre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F0EEBC9B-3EB1-B643-BEE4-1A8DE2BB7EAA}" type="datetimeFigureOut">
              <a:rPr lang="fr-FR" smtClean="0"/>
              <a:t>17/10/2023</a:t>
            </a:fld>
            <a:endParaRPr lang="fr-FR"/>
          </a:p>
        </p:txBody>
      </p:sp>
      <p:sp>
        <p:nvSpPr>
          <p:cNvPr id="5" name="Footer Placeholder 4"/>
          <p:cNvSpPr>
            <a:spLocks noGrp="1"/>
          </p:cNvSpPr>
          <p:nvPr>
            <p:ph type="ftr" sz="quarter" idx="11"/>
          </p:nvPr>
        </p:nvSpPr>
        <p:spPr/>
        <p:txBody>
          <a:bodyPr/>
          <a:lstStyle/>
          <a:p>
            <a:endParaRPr lang="fr-F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74FB055C-6D94-5B40-9334-7C7BE4D82252}" type="slidenum">
              <a:rPr lang="fr-FR" smtClean="0"/>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fr-FR"/>
              <a:t>Cliquez et modifiez le titre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F0EEBC9B-3EB1-B643-BEE4-1A8DE2BB7EAA}" type="datetimeFigureOut">
              <a:rPr lang="fr-FR" smtClean="0"/>
              <a:t>17/10/2023</a:t>
            </a:fld>
            <a:endParaRPr lang="fr-FR"/>
          </a:p>
        </p:txBody>
      </p:sp>
      <p:sp>
        <p:nvSpPr>
          <p:cNvPr id="5" name="Footer Placeholder 4"/>
          <p:cNvSpPr>
            <a:spLocks noGrp="1"/>
          </p:cNvSpPr>
          <p:nvPr>
            <p:ph type="ftr" sz="quarter" idx="11"/>
          </p:nvPr>
        </p:nvSpPr>
        <p:spPr/>
        <p:txBody>
          <a:bodyPr/>
          <a:lstStyle/>
          <a:p>
            <a:endParaRPr lang="fr-F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74FB055C-6D94-5B40-9334-7C7BE4D82252}" type="slidenum">
              <a:rPr lang="fr-FR" smtClean="0"/>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a:t>Cliquez et modifiez le titre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F0EEBC9B-3EB1-B643-BEE4-1A8DE2BB7EAA}" type="datetimeFigureOut">
              <a:rPr lang="fr-FR" smtClean="0"/>
              <a:t>17/10/2023</a:t>
            </a:fld>
            <a:endParaRPr lang="fr-FR"/>
          </a:p>
        </p:txBody>
      </p:sp>
      <p:sp>
        <p:nvSpPr>
          <p:cNvPr id="6" name="Footer Placeholder 5"/>
          <p:cNvSpPr>
            <a:spLocks noGrp="1"/>
          </p:cNvSpPr>
          <p:nvPr>
            <p:ph type="ftr" sz="quarter" idx="11"/>
          </p:nvPr>
        </p:nvSpPr>
        <p:spPr/>
        <p:txBody>
          <a:bodyPr/>
          <a:lstStyle/>
          <a:p>
            <a:endParaRPr lang="fr-FR"/>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74FB055C-6D94-5B40-9334-7C7BE4D82252}" type="slidenum">
              <a:rPr lang="fr-FR" smtClean="0"/>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a:t>Cliquez et modifiez le titre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F0EEBC9B-3EB1-B643-BEE4-1A8DE2BB7EAA}" type="datetimeFigureOut">
              <a:rPr lang="fr-FR" smtClean="0"/>
              <a:t>17/10/2023</a:t>
            </a:fld>
            <a:endParaRPr lang="fr-FR"/>
          </a:p>
        </p:txBody>
      </p:sp>
      <p:sp>
        <p:nvSpPr>
          <p:cNvPr id="8" name="Footer Placeholder 7"/>
          <p:cNvSpPr>
            <a:spLocks noGrp="1"/>
          </p:cNvSpPr>
          <p:nvPr>
            <p:ph type="ftr" sz="quarter" idx="11"/>
          </p:nvPr>
        </p:nvSpPr>
        <p:spPr/>
        <p:txBody>
          <a:bodyPr/>
          <a:lstStyle/>
          <a:p>
            <a:endParaRPr lang="fr-F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74FB055C-6D94-5B40-9334-7C7BE4D82252}" type="slidenum">
              <a:rPr lang="fr-FR" smtClean="0"/>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dirty="0"/>
          </a:p>
        </p:txBody>
      </p:sp>
      <p:sp>
        <p:nvSpPr>
          <p:cNvPr id="3" name="Date Placeholder 2"/>
          <p:cNvSpPr>
            <a:spLocks noGrp="1"/>
          </p:cNvSpPr>
          <p:nvPr>
            <p:ph type="dt" sz="half" idx="10"/>
          </p:nvPr>
        </p:nvSpPr>
        <p:spPr/>
        <p:txBody>
          <a:bodyPr/>
          <a:lstStyle/>
          <a:p>
            <a:fld id="{F0EEBC9B-3EB1-B643-BEE4-1A8DE2BB7EAA}" type="datetimeFigureOut">
              <a:rPr lang="fr-FR" smtClean="0"/>
              <a:t>17/10/2023</a:t>
            </a:fld>
            <a:endParaRPr lang="fr-FR"/>
          </a:p>
        </p:txBody>
      </p:sp>
      <p:sp>
        <p:nvSpPr>
          <p:cNvPr id="4" name="Footer Placeholder 3"/>
          <p:cNvSpPr>
            <a:spLocks noGrp="1"/>
          </p:cNvSpPr>
          <p:nvPr>
            <p:ph type="ftr" sz="quarter" idx="11"/>
          </p:nvPr>
        </p:nvSpPr>
        <p:spPr/>
        <p:txBody>
          <a:bodyPr/>
          <a:lstStyle/>
          <a:p>
            <a:endParaRPr lang="fr-FR"/>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74FB055C-6D94-5B40-9334-7C7BE4D82252}" type="slidenum">
              <a:rPr lang="fr-FR" smtClean="0"/>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EEBC9B-3EB1-B643-BEE4-1A8DE2BB7EAA}" type="datetimeFigureOut">
              <a:rPr lang="fr-FR" smtClean="0"/>
              <a:t>17/10/2023</a:t>
            </a:fld>
            <a:endParaRPr lang="fr-FR"/>
          </a:p>
        </p:txBody>
      </p:sp>
      <p:sp>
        <p:nvSpPr>
          <p:cNvPr id="3" name="Footer Placeholder 2"/>
          <p:cNvSpPr>
            <a:spLocks noGrp="1"/>
          </p:cNvSpPr>
          <p:nvPr>
            <p:ph type="ftr" sz="quarter" idx="11"/>
          </p:nvPr>
        </p:nvSpPr>
        <p:spPr/>
        <p:txBody>
          <a:bodyPr/>
          <a:lstStyle/>
          <a:p>
            <a:endParaRPr lang="fr-FR"/>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74FB055C-6D94-5B40-9334-7C7BE4D82252}" type="slidenum">
              <a:rPr lang="fr-FR" smtClean="0"/>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fr-FR"/>
              <a:t>Cliquez et modifiez le titre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F0EEBC9B-3EB1-B643-BEE4-1A8DE2BB7EAA}" type="datetimeFigureOut">
              <a:rPr lang="fr-FR" smtClean="0"/>
              <a:t>17/10/2023</a:t>
            </a:fld>
            <a:endParaRPr lang="fr-FR"/>
          </a:p>
        </p:txBody>
      </p:sp>
      <p:sp>
        <p:nvSpPr>
          <p:cNvPr id="6" name="Footer Placeholder 5"/>
          <p:cNvSpPr>
            <a:spLocks noGrp="1"/>
          </p:cNvSpPr>
          <p:nvPr>
            <p:ph type="ftr" sz="quarter" idx="11"/>
          </p:nvPr>
        </p:nvSpPr>
        <p:spPr/>
        <p:txBody>
          <a:bodyPr/>
          <a:lstStyle/>
          <a:p>
            <a:endParaRPr lang="fr-FR"/>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74FB055C-6D94-5B40-9334-7C7BE4D82252}" type="slidenum">
              <a:rPr lang="fr-FR" smtClean="0"/>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fr-FR"/>
              <a:t>Cliquez et modifiez le titre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Faire glisser l'image vers l'espace réservé ou cliquer sur l'icône pour l'ajouter</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F0EEBC9B-3EB1-B643-BEE4-1A8DE2BB7EAA}" type="datetimeFigureOut">
              <a:rPr lang="fr-FR" smtClean="0"/>
              <a:t>17/10/2023</a:t>
            </a:fld>
            <a:endParaRPr lang="fr-FR"/>
          </a:p>
        </p:txBody>
      </p:sp>
      <p:sp>
        <p:nvSpPr>
          <p:cNvPr id="6" name="Footer Placeholder 5"/>
          <p:cNvSpPr>
            <a:spLocks noGrp="1"/>
          </p:cNvSpPr>
          <p:nvPr>
            <p:ph type="ftr" sz="quarter" idx="11"/>
          </p:nvPr>
        </p:nvSpPr>
        <p:spPr/>
        <p:txBody>
          <a:bodyPr/>
          <a:lstStyle/>
          <a:p>
            <a:endParaRPr lang="fr-F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74FB055C-6D94-5B40-9334-7C7BE4D82252}" type="slidenum">
              <a:rPr lang="fr-FR" smtClean="0"/>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fr-FR"/>
              <a:t>Cliquez et modifiez le titre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F0EEBC9B-3EB1-B643-BEE4-1A8DE2BB7EAA}" type="datetimeFigureOut">
              <a:rPr lang="fr-FR" smtClean="0"/>
              <a:t>17/10/2023</a:t>
            </a:fld>
            <a:endParaRPr lang="fr-FR"/>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74FB055C-6D94-5B40-9334-7C7BE4D82252}" type="slidenum">
              <a:rPr lang="fr-FR" smtClean="0"/>
              <a:t>‹N°›</a:t>
            </a:fld>
            <a:endParaRPr lang="fr-FR"/>
          </a:p>
        </p:txBody>
      </p:sp>
    </p:spTree>
    <p:extLst>
      <p:ext uri="{BB962C8B-B14F-4D97-AF65-F5344CB8AC3E}">
        <p14:creationId xmlns:p14="http://schemas.microsoft.com/office/powerpoint/2010/main" val="168822833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tiff"/></Relationships>
</file>

<file path=ppt/slides/_rels/slide1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tiff"/></Relationships>
</file>

<file path=ppt/slides/_rels/slide17.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debatpublic.fr/docs/pdf/Charte_concertation_MATE.pdf"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2.xml"/><Relationship Id="rId4" Type="http://schemas.openxmlformats.org/officeDocument/2006/relationships/image" Target="../media/image7.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rmAutofit/>
          </a:bodyPr>
          <a:lstStyle/>
          <a:p>
            <a:pPr algn="ctr"/>
            <a:r>
              <a:rPr lang="fr-FR" b="1" dirty="0"/>
              <a:t>Actualité démocratique </a:t>
            </a:r>
            <a:br>
              <a:rPr lang="fr-FR" b="1" dirty="0"/>
            </a:br>
            <a:r>
              <a:rPr lang="fr-FR" sz="2200" b="1" dirty="0"/>
              <a:t>La démocratie à l’épreuve de la participation citoyenne et de l’expérimentation</a:t>
            </a:r>
            <a:endParaRPr lang="fr-FR" b="1" dirty="0"/>
          </a:p>
        </p:txBody>
      </p:sp>
    </p:spTree>
    <p:extLst>
      <p:ext uri="{BB962C8B-B14F-4D97-AF65-F5344CB8AC3E}">
        <p14:creationId xmlns:p14="http://schemas.microsoft.com/office/powerpoint/2010/main" val="10008015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88382" y="694095"/>
            <a:ext cx="8229600" cy="1143000"/>
          </a:xfrm>
        </p:spPr>
        <p:txBody>
          <a:bodyPr>
            <a:normAutofit fontScale="90000"/>
          </a:bodyPr>
          <a:lstStyle/>
          <a:p>
            <a:r>
              <a:rPr lang="fr-FR" b="1" dirty="0"/>
              <a:t>Un impératif de repenser la démocratie</a:t>
            </a:r>
          </a:p>
        </p:txBody>
      </p:sp>
      <p:sp>
        <p:nvSpPr>
          <p:cNvPr id="3" name="Espace réservé du contenu 2"/>
          <p:cNvSpPr>
            <a:spLocks noGrp="1"/>
          </p:cNvSpPr>
          <p:nvPr>
            <p:ph idx="1"/>
          </p:nvPr>
        </p:nvSpPr>
        <p:spPr>
          <a:xfrm>
            <a:off x="1718054" y="1689100"/>
            <a:ext cx="9570256" cy="4783137"/>
          </a:xfrm>
        </p:spPr>
        <p:txBody>
          <a:bodyPr>
            <a:normAutofit/>
          </a:bodyPr>
          <a:lstStyle/>
          <a:p>
            <a:endParaRPr lang="fr-FR" sz="2400" dirty="0"/>
          </a:p>
          <a:p>
            <a:r>
              <a:rPr lang="fr-FR" sz="2400" dirty="0"/>
              <a:t>Une critique structurelle de la démocratie (par le haut et par le bas) qui se heurte à des institutions </a:t>
            </a:r>
            <a:r>
              <a:rPr lang="fr-FR" sz="2400" dirty="0" err="1"/>
              <a:t>résiliantes</a:t>
            </a:r>
            <a:r>
              <a:rPr lang="fr-FR" sz="2400" dirty="0"/>
              <a:t>. </a:t>
            </a:r>
          </a:p>
          <a:p>
            <a:endParaRPr lang="fr-FR" sz="2400" dirty="0"/>
          </a:p>
          <a:p>
            <a:r>
              <a:rPr lang="fr-FR" sz="2400" dirty="0"/>
              <a:t>Une nécessité de renouveler la manière de penser la </a:t>
            </a:r>
            <a:r>
              <a:rPr lang="fr-FR" sz="2400" b="1" dirty="0"/>
              <a:t>légitimité dans un contexte de plus en plus complexe.</a:t>
            </a:r>
          </a:p>
          <a:p>
            <a:pPr marL="0" indent="0">
              <a:buNone/>
            </a:pPr>
            <a:endParaRPr lang="fr-FR" sz="2400" dirty="0"/>
          </a:p>
          <a:p>
            <a:pPr algn="just"/>
            <a:r>
              <a:rPr lang="fr-FR" sz="2400" dirty="0"/>
              <a:t>Passer d’une vision </a:t>
            </a:r>
            <a:r>
              <a:rPr lang="fr-FR" sz="2400" b="1" dirty="0" err="1"/>
              <a:t>incarnative</a:t>
            </a:r>
            <a:r>
              <a:rPr lang="fr-FR" sz="2400" dirty="0"/>
              <a:t> de la démocratie à une vision </a:t>
            </a:r>
            <a:r>
              <a:rPr lang="fr-FR" sz="2400" b="1" dirty="0"/>
              <a:t>inclusive </a:t>
            </a:r>
            <a:r>
              <a:rPr lang="fr-FR" sz="2400" dirty="0"/>
              <a:t>avec plus de dialogue et d’interpellations citoyennes</a:t>
            </a:r>
            <a:r>
              <a:rPr lang="fr-FR" sz="2400" b="1" dirty="0"/>
              <a:t> </a:t>
            </a:r>
          </a:p>
        </p:txBody>
      </p:sp>
    </p:spTree>
    <p:extLst>
      <p:ext uri="{BB962C8B-B14F-4D97-AF65-F5344CB8AC3E}">
        <p14:creationId xmlns:p14="http://schemas.microsoft.com/office/powerpoint/2010/main" val="3489598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39C93A-D6C8-5C14-CFD6-37EEB1B14A4F}"/>
              </a:ext>
            </a:extLst>
          </p:cNvPr>
          <p:cNvSpPr>
            <a:spLocks noGrp="1"/>
          </p:cNvSpPr>
          <p:nvPr>
            <p:ph type="title"/>
          </p:nvPr>
        </p:nvSpPr>
        <p:spPr/>
        <p:txBody>
          <a:bodyPr/>
          <a:lstStyle/>
          <a:p>
            <a:r>
              <a:rPr lang="fr-FR" b="1" dirty="0" err="1"/>
              <a:t>Avocat.e.s</a:t>
            </a:r>
            <a:r>
              <a:rPr lang="fr-FR" b="1" dirty="0"/>
              <a:t> et </a:t>
            </a:r>
            <a:r>
              <a:rPr lang="fr-FR" b="1" dirty="0" err="1"/>
              <a:t>procureur.e.s</a:t>
            </a:r>
            <a:endParaRPr lang="fr-FR" b="1" dirty="0"/>
          </a:p>
        </p:txBody>
      </p:sp>
      <p:sp>
        <p:nvSpPr>
          <p:cNvPr id="3" name="Espace réservé du contenu 2">
            <a:extLst>
              <a:ext uri="{FF2B5EF4-FFF2-40B4-BE49-F238E27FC236}">
                <a16:creationId xmlns:a16="http://schemas.microsoft.com/office/drawing/2014/main" id="{13D9CAF7-E9A1-72E6-19B0-1956333D1816}"/>
              </a:ext>
            </a:extLst>
          </p:cNvPr>
          <p:cNvSpPr>
            <a:spLocks noGrp="1"/>
          </p:cNvSpPr>
          <p:nvPr>
            <p:ph idx="1"/>
          </p:nvPr>
        </p:nvSpPr>
        <p:spPr/>
        <p:txBody>
          <a:bodyPr/>
          <a:lstStyle/>
          <a:p>
            <a:r>
              <a:rPr lang="fr-FR" dirty="0"/>
              <a:t>La moitié gauche de l’amphi, vous serez les </a:t>
            </a:r>
            <a:r>
              <a:rPr lang="fr-FR" dirty="0" err="1"/>
              <a:t>avocat.e.s</a:t>
            </a:r>
            <a:r>
              <a:rPr lang="fr-FR" dirty="0"/>
              <a:t> de la démocratie représentative : pourquoi faut-il sauver et approfondir les mécanismes actuel? </a:t>
            </a:r>
          </a:p>
          <a:p>
            <a:r>
              <a:rPr lang="fr-FR" dirty="0"/>
              <a:t>La moitié droite, vous serez les </a:t>
            </a:r>
            <a:r>
              <a:rPr lang="fr-FR" dirty="0" err="1"/>
              <a:t>procureur.e.s</a:t>
            </a:r>
            <a:r>
              <a:rPr lang="fr-FR" dirty="0"/>
              <a:t> : pourquoi le système actuel ne tient pas?</a:t>
            </a:r>
          </a:p>
          <a:p>
            <a:pPr lvl="1"/>
            <a:r>
              <a:rPr lang="fr-FR" dirty="0"/>
              <a:t>Vous vous diviserez en trois groupes par moitié d’amphi</a:t>
            </a:r>
          </a:p>
          <a:p>
            <a:pPr lvl="1"/>
            <a:r>
              <a:rPr lang="fr-FR" dirty="0"/>
              <a:t>Chaque groupe choisi un argument</a:t>
            </a:r>
          </a:p>
          <a:p>
            <a:pPr lvl="1"/>
            <a:r>
              <a:rPr lang="fr-FR" dirty="0"/>
              <a:t>En alternant </a:t>
            </a:r>
            <a:r>
              <a:rPr lang="fr-FR" dirty="0" err="1"/>
              <a:t>avocat.e.s</a:t>
            </a:r>
            <a:r>
              <a:rPr lang="fr-FR" dirty="0"/>
              <a:t> et </a:t>
            </a:r>
            <a:r>
              <a:rPr lang="fr-FR" dirty="0" err="1"/>
              <a:t>procureur.e.s</a:t>
            </a:r>
            <a:r>
              <a:rPr lang="fr-FR" dirty="0"/>
              <a:t>, un représentant de chaque groupe vient au tableau présenter son argument</a:t>
            </a:r>
          </a:p>
          <a:p>
            <a:pPr lvl="1"/>
            <a:r>
              <a:rPr lang="fr-FR" dirty="0"/>
              <a:t>Le collectif élit le meilleur argument</a:t>
            </a:r>
          </a:p>
        </p:txBody>
      </p:sp>
    </p:spTree>
    <p:extLst>
      <p:ext uri="{BB962C8B-B14F-4D97-AF65-F5344CB8AC3E}">
        <p14:creationId xmlns:p14="http://schemas.microsoft.com/office/powerpoint/2010/main" val="18759980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3 types de démocratie</a:t>
            </a:r>
          </a:p>
        </p:txBody>
      </p:sp>
      <p:sp>
        <p:nvSpPr>
          <p:cNvPr id="3" name="Espace réservé du contenu 2"/>
          <p:cNvSpPr>
            <a:spLocks noGrp="1"/>
          </p:cNvSpPr>
          <p:nvPr>
            <p:ph idx="1"/>
          </p:nvPr>
        </p:nvSpPr>
        <p:spPr>
          <a:xfrm>
            <a:off x="1832918" y="2113006"/>
            <a:ext cx="8686800" cy="4744994"/>
          </a:xfrm>
        </p:spPr>
        <p:txBody>
          <a:bodyPr>
            <a:normAutofit/>
          </a:bodyPr>
          <a:lstStyle/>
          <a:p>
            <a:pPr algn="just"/>
            <a:endParaRPr lang="fr-FR" b="1" dirty="0"/>
          </a:p>
          <a:p>
            <a:pPr algn="just"/>
            <a:r>
              <a:rPr lang="fr-FR" b="1" dirty="0"/>
              <a:t>La démocratie représentative </a:t>
            </a:r>
            <a:r>
              <a:rPr lang="fr-FR" dirty="0"/>
              <a:t>:  Le citoyen </a:t>
            </a:r>
            <a:r>
              <a:rPr lang="fr-FR" i="1" dirty="0"/>
              <a:t>délègue</a:t>
            </a:r>
            <a:r>
              <a:rPr lang="fr-FR" dirty="0"/>
              <a:t> son pouvoir de décision à des représentants compétant qu’il choisi par l’élection.</a:t>
            </a:r>
          </a:p>
          <a:p>
            <a:pPr algn="just"/>
            <a:endParaRPr lang="fr-FR" b="1" dirty="0"/>
          </a:p>
          <a:p>
            <a:pPr algn="just"/>
            <a:r>
              <a:rPr lang="fr-FR" b="1"/>
              <a:t>La </a:t>
            </a:r>
            <a:r>
              <a:rPr lang="fr-FR" b="1" dirty="0"/>
              <a:t>démocratie directe </a:t>
            </a:r>
            <a:r>
              <a:rPr lang="fr-FR" dirty="0"/>
              <a:t>: le citoyen participe </a:t>
            </a:r>
            <a:r>
              <a:rPr lang="fr-FR" i="1" dirty="0"/>
              <a:t>directement </a:t>
            </a:r>
            <a:r>
              <a:rPr lang="fr-FR" dirty="0"/>
              <a:t>à la prise de décision</a:t>
            </a:r>
          </a:p>
          <a:p>
            <a:pPr algn="just"/>
            <a:endParaRPr lang="fr-FR" dirty="0"/>
          </a:p>
          <a:p>
            <a:pPr algn="just"/>
            <a:r>
              <a:rPr lang="fr-FR" b="1" dirty="0"/>
              <a:t>La démocratie participative</a:t>
            </a:r>
            <a:r>
              <a:rPr lang="fr-FR" dirty="0"/>
              <a:t> : le citoyen vient </a:t>
            </a:r>
            <a:r>
              <a:rPr lang="fr-FR" dirty="0" err="1"/>
              <a:t>co</a:t>
            </a:r>
            <a:r>
              <a:rPr lang="fr-FR" dirty="0"/>
              <a:t>-construire la décision avec les représentants élus </a:t>
            </a:r>
          </a:p>
        </p:txBody>
      </p:sp>
    </p:spTree>
    <p:extLst>
      <p:ext uri="{BB962C8B-B14F-4D97-AF65-F5344CB8AC3E}">
        <p14:creationId xmlns:p14="http://schemas.microsoft.com/office/powerpoint/2010/main" val="1494254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b="1" dirty="0"/>
              <a:t>La démocratie directe pour impliquer les citoyens? </a:t>
            </a:r>
          </a:p>
        </p:txBody>
      </p:sp>
      <p:sp>
        <p:nvSpPr>
          <p:cNvPr id="5" name="Espace réservé du texte 4"/>
          <p:cNvSpPr>
            <a:spLocks noGrp="1"/>
          </p:cNvSpPr>
          <p:nvPr>
            <p:ph type="body" idx="1"/>
          </p:nvPr>
        </p:nvSpPr>
        <p:spPr/>
        <p:txBody>
          <a:bodyPr/>
          <a:lstStyle/>
          <a:p>
            <a:endParaRPr lang="fr-FR"/>
          </a:p>
        </p:txBody>
      </p:sp>
    </p:spTree>
    <p:extLst>
      <p:ext uri="{BB962C8B-B14F-4D97-AF65-F5344CB8AC3E}">
        <p14:creationId xmlns:p14="http://schemas.microsoft.com/office/powerpoint/2010/main" val="8011448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b="1" dirty="0"/>
              <a:t>Pourquoi faire de la démocratie directe? </a:t>
            </a:r>
          </a:p>
        </p:txBody>
      </p:sp>
      <p:sp>
        <p:nvSpPr>
          <p:cNvPr id="5" name="Espace réservé du contenu 4"/>
          <p:cNvSpPr>
            <a:spLocks noGrp="1"/>
          </p:cNvSpPr>
          <p:nvPr>
            <p:ph idx="1"/>
          </p:nvPr>
        </p:nvSpPr>
        <p:spPr>
          <a:xfrm>
            <a:off x="1514475" y="2133599"/>
            <a:ext cx="9990137" cy="4352925"/>
          </a:xfrm>
        </p:spPr>
        <p:txBody>
          <a:bodyPr>
            <a:normAutofit/>
          </a:bodyPr>
          <a:lstStyle/>
          <a:p>
            <a:r>
              <a:rPr lang="fr-FR" sz="2400" dirty="0"/>
              <a:t>Donner l’opportunité aux citoyens de venir s’impliquer </a:t>
            </a:r>
            <a:r>
              <a:rPr lang="fr-FR" sz="2400" i="1" dirty="0"/>
              <a:t>directement </a:t>
            </a:r>
            <a:r>
              <a:rPr lang="fr-FR" sz="2400" dirty="0"/>
              <a:t>en démocratie</a:t>
            </a:r>
          </a:p>
          <a:p>
            <a:endParaRPr lang="fr-FR" sz="2400" dirty="0"/>
          </a:p>
          <a:p>
            <a:r>
              <a:rPr lang="fr-FR" sz="2400" dirty="0"/>
              <a:t>Ouvrir des espaces pour </a:t>
            </a:r>
            <a:r>
              <a:rPr lang="fr-FR" sz="2400" dirty="0" err="1"/>
              <a:t>co</a:t>
            </a:r>
            <a:r>
              <a:rPr lang="fr-FR" sz="2400" dirty="0"/>
              <a:t>-construire, non seulement la décision mais également l’action publique</a:t>
            </a:r>
          </a:p>
          <a:p>
            <a:endParaRPr lang="fr-FR" sz="2400" dirty="0"/>
          </a:p>
          <a:p>
            <a:r>
              <a:rPr lang="fr-FR" sz="2400" dirty="0"/>
              <a:t>La démocratie directe à l’avantage de permettre à chacun de se sentir un citoyen actif</a:t>
            </a:r>
          </a:p>
        </p:txBody>
      </p:sp>
    </p:spTree>
    <p:extLst>
      <p:ext uri="{BB962C8B-B14F-4D97-AF65-F5344CB8AC3E}">
        <p14:creationId xmlns:p14="http://schemas.microsoft.com/office/powerpoint/2010/main" val="12169805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Les votations citoyennes</a:t>
            </a:r>
          </a:p>
        </p:txBody>
      </p:sp>
      <p:pic>
        <p:nvPicPr>
          <p:cNvPr id="5" name="Image 4"/>
          <p:cNvPicPr>
            <a:picLocks noChangeAspect="1"/>
          </p:cNvPicPr>
          <p:nvPr/>
        </p:nvPicPr>
        <p:blipFill>
          <a:blip r:embed="rId3"/>
          <a:stretch>
            <a:fillRect/>
          </a:stretch>
        </p:blipFill>
        <p:spPr>
          <a:xfrm>
            <a:off x="407618" y="2024878"/>
            <a:ext cx="5154188" cy="4079930"/>
          </a:xfrm>
          <a:prstGeom prst="rect">
            <a:avLst/>
          </a:prstGeom>
        </p:spPr>
      </p:pic>
      <p:sp>
        <p:nvSpPr>
          <p:cNvPr id="6" name="ZoneTexte 5"/>
          <p:cNvSpPr txBox="1"/>
          <p:nvPr/>
        </p:nvSpPr>
        <p:spPr>
          <a:xfrm>
            <a:off x="407618" y="6195529"/>
            <a:ext cx="3171836" cy="646331"/>
          </a:xfrm>
          <a:prstGeom prst="rect">
            <a:avLst/>
          </a:prstGeom>
          <a:noFill/>
        </p:spPr>
        <p:txBody>
          <a:bodyPr wrap="square" rtlCol="0">
            <a:spAutoFit/>
          </a:bodyPr>
          <a:lstStyle/>
          <a:p>
            <a:r>
              <a:rPr lang="fr-FR" dirty="0"/>
              <a:t>La consultation Suisse de mai 2017</a:t>
            </a:r>
          </a:p>
        </p:txBody>
      </p:sp>
      <p:pic>
        <p:nvPicPr>
          <p:cNvPr id="7" name="Image 6"/>
          <p:cNvPicPr>
            <a:picLocks noChangeAspect="1"/>
          </p:cNvPicPr>
          <p:nvPr/>
        </p:nvPicPr>
        <p:blipFill>
          <a:blip r:embed="rId4"/>
          <a:stretch>
            <a:fillRect/>
          </a:stretch>
        </p:blipFill>
        <p:spPr>
          <a:xfrm>
            <a:off x="6140615" y="1905000"/>
            <a:ext cx="4842000" cy="4806778"/>
          </a:xfrm>
          <a:prstGeom prst="rect">
            <a:avLst/>
          </a:prstGeom>
        </p:spPr>
      </p:pic>
    </p:spTree>
    <p:extLst>
      <p:ext uri="{BB962C8B-B14F-4D97-AF65-F5344CB8AC3E}">
        <p14:creationId xmlns:p14="http://schemas.microsoft.com/office/powerpoint/2010/main" val="6520976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43593" y="534267"/>
            <a:ext cx="8814217" cy="709865"/>
          </a:xfrm>
        </p:spPr>
        <p:txBody>
          <a:bodyPr>
            <a:normAutofit fontScale="90000"/>
          </a:bodyPr>
          <a:lstStyle/>
          <a:p>
            <a:r>
              <a:rPr lang="fr-FR" b="1"/>
              <a:t>L’exemple de la consultation NDDL en 2016</a:t>
            </a:r>
            <a:endParaRPr lang="fr-FR" b="1" dirty="0"/>
          </a:p>
        </p:txBody>
      </p:sp>
      <p:sp>
        <p:nvSpPr>
          <p:cNvPr id="3" name="Espace réservé du contenu 2"/>
          <p:cNvSpPr>
            <a:spLocks noGrp="1"/>
          </p:cNvSpPr>
          <p:nvPr>
            <p:ph idx="1"/>
          </p:nvPr>
        </p:nvSpPr>
        <p:spPr/>
        <p:txBody>
          <a:bodyPr/>
          <a:lstStyle/>
          <a:p>
            <a:endParaRPr lang="fr-FR" dirty="0"/>
          </a:p>
        </p:txBody>
      </p:sp>
      <p:pic>
        <p:nvPicPr>
          <p:cNvPr id="4" name="Image 3"/>
          <p:cNvPicPr>
            <a:picLocks noChangeAspect="1"/>
          </p:cNvPicPr>
          <p:nvPr/>
        </p:nvPicPr>
        <p:blipFill>
          <a:blip r:embed="rId3"/>
          <a:stretch>
            <a:fillRect/>
          </a:stretch>
        </p:blipFill>
        <p:spPr>
          <a:xfrm>
            <a:off x="673896" y="1497403"/>
            <a:ext cx="4857474" cy="2664484"/>
          </a:xfrm>
          <a:prstGeom prst="rect">
            <a:avLst/>
          </a:prstGeom>
        </p:spPr>
      </p:pic>
      <p:pic>
        <p:nvPicPr>
          <p:cNvPr id="6" name="Image 5"/>
          <p:cNvPicPr>
            <a:picLocks noChangeAspect="1"/>
          </p:cNvPicPr>
          <p:nvPr/>
        </p:nvPicPr>
        <p:blipFill>
          <a:blip r:embed="rId4"/>
          <a:stretch>
            <a:fillRect/>
          </a:stretch>
        </p:blipFill>
        <p:spPr>
          <a:xfrm>
            <a:off x="666865" y="4472469"/>
            <a:ext cx="5077688" cy="2385531"/>
          </a:xfrm>
          <a:prstGeom prst="rect">
            <a:avLst/>
          </a:prstGeom>
        </p:spPr>
      </p:pic>
      <p:pic>
        <p:nvPicPr>
          <p:cNvPr id="1026" name="Picture 2" descr="’abandon de Notre-Dame-des-Landes est-il un déni de démocratie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5948" y="1486352"/>
            <a:ext cx="5332749" cy="5072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85219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00239" y="624110"/>
            <a:ext cx="9604374" cy="1280890"/>
          </a:xfrm>
        </p:spPr>
        <p:txBody>
          <a:bodyPr>
            <a:normAutofit fontScale="90000"/>
          </a:bodyPr>
          <a:lstStyle/>
          <a:p>
            <a:r>
              <a:rPr lang="fr-FR" b="1" dirty="0"/>
              <a:t>Approfondir la démocratie par L’expérimentation locale avec </a:t>
            </a:r>
            <a:r>
              <a:rPr lang="fr-FR" b="1"/>
              <a:t>le municipalisme</a:t>
            </a:r>
            <a:endParaRPr lang="fr-FR" b="1" dirty="0"/>
          </a:p>
        </p:txBody>
      </p:sp>
      <p:pic>
        <p:nvPicPr>
          <p:cNvPr id="4" name="Espace réservé du contenu 3"/>
          <p:cNvPicPr>
            <a:picLocks noGrp="1" noChangeAspect="1"/>
          </p:cNvPicPr>
          <p:nvPr>
            <p:ph idx="1"/>
          </p:nvPr>
        </p:nvPicPr>
        <p:blipFill>
          <a:blip r:embed="rId2"/>
          <a:stretch>
            <a:fillRect/>
          </a:stretch>
        </p:blipFill>
        <p:spPr>
          <a:xfrm>
            <a:off x="2422701" y="2489200"/>
            <a:ext cx="6276622" cy="3530600"/>
          </a:xfrm>
          <a:prstGeom prst="rect">
            <a:avLst/>
          </a:prstGeom>
        </p:spPr>
      </p:pic>
      <p:sp>
        <p:nvSpPr>
          <p:cNvPr id="7" name="Espace réservé du numéro de diapositive 6"/>
          <p:cNvSpPr>
            <a:spLocks noGrp="1"/>
          </p:cNvSpPr>
          <p:nvPr>
            <p:ph type="sldNum" sz="quarter" idx="12"/>
          </p:nvPr>
        </p:nvSpPr>
        <p:spPr/>
        <p:txBody>
          <a:bodyPr/>
          <a:lstStyle/>
          <a:p>
            <a:fld id="{F03C998D-52D0-2B47-B932-1B9FBA0C36B6}" type="slidenum">
              <a:rPr lang="fr-FR" smtClean="0"/>
              <a:t>17</a:t>
            </a:fld>
            <a:endParaRPr lang="fr-FR"/>
          </a:p>
        </p:txBody>
      </p:sp>
      <p:sp>
        <p:nvSpPr>
          <p:cNvPr id="6" name="ZoneTexte 5"/>
          <p:cNvSpPr txBox="1"/>
          <p:nvPr/>
        </p:nvSpPr>
        <p:spPr>
          <a:xfrm>
            <a:off x="3494275" y="6115958"/>
            <a:ext cx="5900979" cy="507831"/>
          </a:xfrm>
          <a:prstGeom prst="rect">
            <a:avLst/>
          </a:prstGeom>
          <a:noFill/>
        </p:spPr>
        <p:txBody>
          <a:bodyPr wrap="square" rtlCol="0">
            <a:spAutoFit/>
          </a:bodyPr>
          <a:lstStyle/>
          <a:p>
            <a:r>
              <a:rPr lang="fr-FR" sz="1350" b="1" dirty="0"/>
              <a:t>L’exemple de la mairie de </a:t>
            </a:r>
            <a:r>
              <a:rPr lang="fr-FR" sz="1350" b="1" dirty="0" err="1"/>
              <a:t>Saillans</a:t>
            </a:r>
            <a:r>
              <a:rPr lang="fr-FR" sz="1350" b="1" dirty="0"/>
              <a:t> et son schéma de gouvernance participatif depuis 2014</a:t>
            </a:r>
          </a:p>
        </p:txBody>
      </p:sp>
    </p:spTree>
    <p:extLst>
      <p:ext uri="{BB962C8B-B14F-4D97-AF65-F5344CB8AC3E}">
        <p14:creationId xmlns:p14="http://schemas.microsoft.com/office/powerpoint/2010/main" val="17346380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81200" y="59715"/>
            <a:ext cx="8229600" cy="1143000"/>
          </a:xfrm>
        </p:spPr>
        <p:txBody>
          <a:bodyPr>
            <a:normAutofit fontScale="90000"/>
          </a:bodyPr>
          <a:lstStyle/>
          <a:p>
            <a:r>
              <a:rPr lang="fr-FR" b="1" dirty="0"/>
              <a:t>Remettre « celui qui fait » au centre de la démocratie contributive</a:t>
            </a:r>
          </a:p>
        </p:txBody>
      </p:sp>
      <p:pic>
        <p:nvPicPr>
          <p:cNvPr id="4" name="Espace réservé du contenu 3"/>
          <p:cNvPicPr>
            <a:picLocks noGrp="1" noChangeAspect="1"/>
          </p:cNvPicPr>
          <p:nvPr>
            <p:ph idx="1"/>
          </p:nvPr>
        </p:nvPicPr>
        <p:blipFill>
          <a:blip r:embed="rId2"/>
          <a:srcRect t="5555" b="5555"/>
          <a:stretch>
            <a:fillRect/>
          </a:stretch>
        </p:blipFill>
        <p:spPr>
          <a:xfrm>
            <a:off x="1981200" y="1630181"/>
            <a:ext cx="8229600" cy="4525963"/>
          </a:xfrm>
        </p:spPr>
      </p:pic>
      <p:sp>
        <p:nvSpPr>
          <p:cNvPr id="3" name="Espace réservé du numéro de diapositive 2"/>
          <p:cNvSpPr>
            <a:spLocks noGrp="1"/>
          </p:cNvSpPr>
          <p:nvPr>
            <p:ph type="sldNum" sz="quarter" idx="12"/>
          </p:nvPr>
        </p:nvSpPr>
        <p:spPr/>
        <p:txBody>
          <a:bodyPr/>
          <a:lstStyle/>
          <a:p>
            <a:fld id="{96080DB7-EC52-6B4C-B92D-AB601FAFFF0D}" type="slidenum">
              <a:rPr lang="fr-FR" smtClean="0"/>
              <a:t>18</a:t>
            </a:fld>
            <a:endParaRPr lang="fr-FR"/>
          </a:p>
        </p:txBody>
      </p:sp>
    </p:spTree>
    <p:extLst>
      <p:ext uri="{BB962C8B-B14F-4D97-AF65-F5344CB8AC3E}">
        <p14:creationId xmlns:p14="http://schemas.microsoft.com/office/powerpoint/2010/main" val="21349017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53120" y="117924"/>
            <a:ext cx="8911687" cy="1280890"/>
          </a:xfrm>
        </p:spPr>
        <p:txBody>
          <a:bodyPr>
            <a:normAutofit fontScale="90000"/>
          </a:bodyPr>
          <a:lstStyle/>
          <a:p>
            <a:r>
              <a:rPr lang="fr-FR" b="1" dirty="0"/>
              <a:t>Le Référendum d’initiative citoyenne: un referendum Abrogatoire, Constituant, Législatif et Révocatoire</a:t>
            </a:r>
          </a:p>
        </p:txBody>
      </p:sp>
      <p:pic>
        <p:nvPicPr>
          <p:cNvPr id="2050" name="Picture 2" descr="ésultat de recherche d'images pour &quot;gilets jaunes RIC&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5414" y="2302328"/>
            <a:ext cx="5110844" cy="396784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i0.wp.com/mrmondialisation.org/wp-content/uploads/2018/12/b3418754-fc89-11e8-b738-5d1ff3d8321a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9644" y="2302328"/>
            <a:ext cx="4764152" cy="4003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08380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Une démocratie en crise?</a:t>
            </a:r>
          </a:p>
        </p:txBody>
      </p:sp>
      <p:sp>
        <p:nvSpPr>
          <p:cNvPr id="3" name="Espace réservé du contenu 2"/>
          <p:cNvSpPr>
            <a:spLocks noGrp="1"/>
          </p:cNvSpPr>
          <p:nvPr>
            <p:ph idx="1"/>
          </p:nvPr>
        </p:nvSpPr>
        <p:spPr>
          <a:xfrm>
            <a:off x="2117124" y="2242752"/>
            <a:ext cx="8229600" cy="4924168"/>
          </a:xfrm>
        </p:spPr>
        <p:txBody>
          <a:bodyPr>
            <a:normAutofit/>
          </a:bodyPr>
          <a:lstStyle/>
          <a:p>
            <a:endParaRPr lang="fr-FR" dirty="0"/>
          </a:p>
          <a:p>
            <a:r>
              <a:rPr lang="fr-FR" dirty="0"/>
              <a:t>« </a:t>
            </a:r>
            <a:r>
              <a:rPr lang="fr-FR" b="1" dirty="0"/>
              <a:t>La démocratie est l’égale possibilité pour chaque citoyen d’influencer la décision et le gouvernement</a:t>
            </a:r>
            <a:r>
              <a:rPr lang="fr-FR" dirty="0"/>
              <a:t> »  Robert </a:t>
            </a:r>
            <a:r>
              <a:rPr lang="fr-FR" dirty="0" err="1"/>
              <a:t>Dhal</a:t>
            </a:r>
            <a:endParaRPr lang="fr-FR" dirty="0"/>
          </a:p>
          <a:p>
            <a:endParaRPr lang="fr-FR" dirty="0"/>
          </a:p>
          <a:p>
            <a:pPr>
              <a:buFont typeface="Wingdings" charset="0"/>
              <a:buChar char="à"/>
            </a:pPr>
            <a:r>
              <a:rPr lang="fr-FR" dirty="0">
                <a:sym typeface="Wingdings"/>
              </a:rPr>
              <a:t>Sommes nous encore représentés?</a:t>
            </a:r>
          </a:p>
          <a:p>
            <a:pPr>
              <a:buFont typeface="Wingdings" charset="0"/>
              <a:buChar char="à"/>
            </a:pPr>
            <a:r>
              <a:rPr lang="fr-FR" dirty="0">
                <a:sym typeface="Wingdings"/>
              </a:rPr>
              <a:t>Comment se construit la légitimité?</a:t>
            </a:r>
          </a:p>
          <a:p>
            <a:pPr>
              <a:buFont typeface="Wingdings" charset="0"/>
              <a:buChar char="à"/>
            </a:pPr>
            <a:r>
              <a:rPr lang="fr-FR" dirty="0">
                <a:sym typeface="Wingdings"/>
              </a:rPr>
              <a:t>Peut-on inventer de nouvelles formes de légitimité?</a:t>
            </a:r>
          </a:p>
          <a:p>
            <a:pPr>
              <a:buFont typeface="Wingdings" charset="0"/>
              <a:buChar char="à"/>
            </a:pPr>
            <a:endParaRPr lang="fr-FR" dirty="0">
              <a:sym typeface="Wingdings"/>
            </a:endParaRPr>
          </a:p>
          <a:p>
            <a:pPr>
              <a:buFont typeface="Wingdings" charset="0"/>
              <a:buChar char="à"/>
            </a:pPr>
            <a:r>
              <a:rPr lang="fr-FR" dirty="0">
                <a:sym typeface="Wingdings"/>
              </a:rPr>
              <a:t>Dans quelle mesure la participation peut-elle venir enrichir le fonctionnement de la démocratie?</a:t>
            </a:r>
            <a:endParaRPr lang="fr-FR" dirty="0"/>
          </a:p>
        </p:txBody>
      </p:sp>
    </p:spTree>
    <p:extLst>
      <p:ext uri="{BB962C8B-B14F-4D97-AF65-F5344CB8AC3E}">
        <p14:creationId xmlns:p14="http://schemas.microsoft.com/office/powerpoint/2010/main" val="2502555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b="1" dirty="0"/>
              <a:t>La démocratie participative comme idéal? </a:t>
            </a:r>
          </a:p>
        </p:txBody>
      </p:sp>
      <p:sp>
        <p:nvSpPr>
          <p:cNvPr id="5" name="Espace réservé du texte 4"/>
          <p:cNvSpPr>
            <a:spLocks noGrp="1"/>
          </p:cNvSpPr>
          <p:nvPr>
            <p:ph type="body" idx="1"/>
          </p:nvPr>
        </p:nvSpPr>
        <p:spPr/>
        <p:txBody>
          <a:bodyPr/>
          <a:lstStyle/>
          <a:p>
            <a:endParaRPr lang="fr-FR"/>
          </a:p>
        </p:txBody>
      </p:sp>
    </p:spTree>
    <p:extLst>
      <p:ext uri="{BB962C8B-B14F-4D97-AF65-F5344CB8AC3E}">
        <p14:creationId xmlns:p14="http://schemas.microsoft.com/office/powerpoint/2010/main" val="10170771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b="1" dirty="0"/>
              <a:t>Pourquoi prendre la participation au sérieux?</a:t>
            </a:r>
          </a:p>
        </p:txBody>
      </p:sp>
      <p:sp>
        <p:nvSpPr>
          <p:cNvPr id="3" name="Espace réservé du contenu 2"/>
          <p:cNvSpPr>
            <a:spLocks noGrp="1"/>
          </p:cNvSpPr>
          <p:nvPr>
            <p:ph idx="1"/>
          </p:nvPr>
        </p:nvSpPr>
        <p:spPr/>
        <p:txBody>
          <a:bodyPr/>
          <a:lstStyle/>
          <a:p>
            <a:endParaRPr lang="fr-FR" dirty="0"/>
          </a:p>
          <a:p>
            <a:pPr marL="0" indent="0">
              <a:buNone/>
            </a:pPr>
            <a:r>
              <a:rPr lang="fr-FR" dirty="0"/>
              <a:t>1- Faire exister une contre-démocratie </a:t>
            </a:r>
          </a:p>
          <a:p>
            <a:pPr marL="0" indent="0">
              <a:buNone/>
            </a:pPr>
            <a:endParaRPr lang="fr-FR" dirty="0"/>
          </a:p>
          <a:p>
            <a:pPr marL="0" indent="0">
              <a:buNone/>
            </a:pPr>
            <a:r>
              <a:rPr lang="fr-FR" dirty="0"/>
              <a:t>2- idéal de délibération publique</a:t>
            </a:r>
          </a:p>
          <a:p>
            <a:pPr marL="0" indent="0">
              <a:buNone/>
            </a:pPr>
            <a:endParaRPr lang="fr-FR" dirty="0"/>
          </a:p>
          <a:p>
            <a:pPr marL="0" indent="0">
              <a:buNone/>
            </a:pPr>
            <a:r>
              <a:rPr lang="fr-FR" dirty="0"/>
              <a:t>3- idéal d’inclusion </a:t>
            </a:r>
          </a:p>
          <a:p>
            <a:endParaRPr lang="fr-FR" dirty="0"/>
          </a:p>
        </p:txBody>
      </p:sp>
    </p:spTree>
    <p:extLst>
      <p:ext uri="{BB962C8B-B14F-4D97-AF65-F5344CB8AC3E}">
        <p14:creationId xmlns:p14="http://schemas.microsoft.com/office/powerpoint/2010/main" val="3450640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2390440" y="927100"/>
            <a:ext cx="7128382" cy="709865"/>
          </a:xfrm>
        </p:spPr>
        <p:txBody>
          <a:bodyPr>
            <a:normAutofit fontScale="90000"/>
          </a:bodyPr>
          <a:lstStyle/>
          <a:p>
            <a:r>
              <a:rPr lang="fr-FR" b="1" dirty="0"/>
              <a:t>L’institutionnalisation de la participation</a:t>
            </a:r>
          </a:p>
        </p:txBody>
      </p:sp>
      <p:sp>
        <p:nvSpPr>
          <p:cNvPr id="5" name="Espace réservé du contenu 4"/>
          <p:cNvSpPr>
            <a:spLocks noGrp="1"/>
          </p:cNvSpPr>
          <p:nvPr>
            <p:ph sz="half" idx="1"/>
          </p:nvPr>
        </p:nvSpPr>
        <p:spPr>
          <a:xfrm>
            <a:off x="2390440" y="2489201"/>
            <a:ext cx="3927982" cy="4059881"/>
          </a:xfrm>
        </p:spPr>
        <p:txBody>
          <a:bodyPr>
            <a:normAutofit/>
          </a:bodyPr>
          <a:lstStyle/>
          <a:p>
            <a:r>
              <a:rPr lang="fr-FR" dirty="0"/>
              <a:t>La démocratie participative connait une nouvelle actualité</a:t>
            </a:r>
          </a:p>
          <a:p>
            <a:r>
              <a:rPr lang="fr-FR" dirty="0"/>
              <a:t>Les institutions intègrent de plus en plus de participation citoyenne pour répondre à « l’impératif participatif » posé par les citoyens</a:t>
            </a:r>
          </a:p>
          <a:p>
            <a:r>
              <a:rPr lang="fr-FR" dirty="0"/>
              <a:t>Introduction d’une nouvelle culture de l’action publique</a:t>
            </a:r>
          </a:p>
        </p:txBody>
      </p:sp>
      <p:pic>
        <p:nvPicPr>
          <p:cNvPr id="7" name="Espace réservé du contenu 6"/>
          <p:cNvPicPr>
            <a:picLocks noGrp="1" noChangeAspect="1"/>
          </p:cNvPicPr>
          <p:nvPr>
            <p:ph sz="half" idx="2"/>
          </p:nvPr>
        </p:nvPicPr>
        <p:blipFill>
          <a:blip r:embed="rId2"/>
          <a:stretch>
            <a:fillRect/>
          </a:stretch>
        </p:blipFill>
        <p:spPr>
          <a:xfrm>
            <a:off x="8058021" y="2125663"/>
            <a:ext cx="2579945" cy="3778250"/>
          </a:xfrm>
          <a:prstGeom prst="rect">
            <a:avLst/>
          </a:prstGeom>
        </p:spPr>
      </p:pic>
    </p:spTree>
    <p:extLst>
      <p:ext uri="{BB962C8B-B14F-4D97-AF65-F5344CB8AC3E}">
        <p14:creationId xmlns:p14="http://schemas.microsoft.com/office/powerpoint/2010/main" val="2729285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b="1" dirty="0"/>
              <a:t>La délibération et l’importance du cadre de la discussion</a:t>
            </a:r>
          </a:p>
        </p:txBody>
      </p:sp>
      <p:sp>
        <p:nvSpPr>
          <p:cNvPr id="3" name="Espace réservé du contenu 2"/>
          <p:cNvSpPr>
            <a:spLocks noGrp="1"/>
          </p:cNvSpPr>
          <p:nvPr>
            <p:ph idx="1"/>
          </p:nvPr>
        </p:nvSpPr>
        <p:spPr/>
        <p:txBody>
          <a:bodyPr>
            <a:normAutofit/>
          </a:bodyPr>
          <a:lstStyle/>
          <a:p>
            <a:r>
              <a:rPr lang="fr-FR" dirty="0">
                <a:sym typeface="Wingdings"/>
              </a:rPr>
              <a:t>Remplacer l’approche </a:t>
            </a:r>
            <a:r>
              <a:rPr lang="fr-FR" b="1" dirty="0">
                <a:sym typeface="Wingdings"/>
              </a:rPr>
              <a:t>agrégative</a:t>
            </a:r>
            <a:r>
              <a:rPr lang="fr-FR" dirty="0">
                <a:sym typeface="Wingdings"/>
              </a:rPr>
              <a:t> par l’approche </a:t>
            </a:r>
            <a:r>
              <a:rPr lang="fr-FR" b="1" dirty="0">
                <a:sym typeface="Wingdings"/>
              </a:rPr>
              <a:t>délibérative</a:t>
            </a:r>
            <a:endParaRPr lang="fr-FR" dirty="0"/>
          </a:p>
          <a:p>
            <a:r>
              <a:rPr lang="fr-FR" dirty="0"/>
              <a:t>Organiser le débat pour garantir sa dimension rationnelle: s’accorder sur la validité des argument</a:t>
            </a:r>
          </a:p>
          <a:p>
            <a:endParaRPr lang="fr-FR" dirty="0"/>
          </a:p>
          <a:p>
            <a:r>
              <a:rPr lang="fr-FR" dirty="0"/>
              <a:t>3 principes: </a:t>
            </a:r>
          </a:p>
          <a:p>
            <a:pPr marL="514350" indent="-514350">
              <a:buFont typeface="+mj-lt"/>
              <a:buAutoNum type="arabicPeriod"/>
            </a:pPr>
            <a:r>
              <a:rPr lang="fr-FR" i="1" dirty="0"/>
              <a:t>Un principe de transparence et de publicité</a:t>
            </a:r>
            <a:r>
              <a:rPr lang="fr-FR" dirty="0"/>
              <a:t> </a:t>
            </a:r>
          </a:p>
          <a:p>
            <a:pPr marL="514350" indent="-514350">
              <a:buFont typeface="+mj-lt"/>
              <a:buAutoNum type="arabicPeriod"/>
            </a:pPr>
            <a:r>
              <a:rPr lang="fr-FR" i="1" dirty="0"/>
              <a:t>Un principe d’argumentation</a:t>
            </a:r>
            <a:r>
              <a:rPr lang="fr-FR" dirty="0"/>
              <a:t> </a:t>
            </a:r>
          </a:p>
          <a:p>
            <a:pPr marL="514350" indent="-514350">
              <a:buFont typeface="+mj-lt"/>
              <a:buAutoNum type="arabicPeriod"/>
            </a:pPr>
            <a:r>
              <a:rPr lang="fr-FR" i="1" dirty="0"/>
              <a:t>Un principe d’inclusion</a:t>
            </a:r>
            <a:r>
              <a:rPr lang="fr-FR" dirty="0"/>
              <a:t> </a:t>
            </a:r>
          </a:p>
          <a:p>
            <a:endParaRPr lang="fr-FR" dirty="0"/>
          </a:p>
        </p:txBody>
      </p:sp>
    </p:spTree>
    <p:extLst>
      <p:ext uri="{BB962C8B-B14F-4D97-AF65-F5344CB8AC3E}">
        <p14:creationId xmlns:p14="http://schemas.microsoft.com/office/powerpoint/2010/main" val="19091559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l" fontAlgn="base"/>
            <a:r>
              <a:rPr lang="fr-FR" b="1" i="0" dirty="0">
                <a:solidFill>
                  <a:srgbClr val="69075A"/>
                </a:solidFill>
                <a:effectLst/>
                <a:latin typeface="roboto" panose="02000000000000000000" pitchFamily="2" charset="0"/>
              </a:rPr>
              <a:t>La participation citoyenne ? Pitié non !</a:t>
            </a:r>
          </a:p>
        </p:txBody>
      </p:sp>
      <p:sp>
        <p:nvSpPr>
          <p:cNvPr id="3" name="Espace réservé du contenu 2"/>
          <p:cNvSpPr>
            <a:spLocks noGrp="1"/>
          </p:cNvSpPr>
          <p:nvPr>
            <p:ph idx="1"/>
          </p:nvPr>
        </p:nvSpPr>
        <p:spPr/>
        <p:txBody>
          <a:bodyPr/>
          <a:lstStyle/>
          <a:p>
            <a:pPr algn="l" fontAlgn="base">
              <a:buFont typeface="Arial" panose="020B0604020202020204" pitchFamily="34" charset="0"/>
              <a:buChar char="•"/>
            </a:pPr>
            <a:r>
              <a:rPr lang="fr-FR" b="0" i="0" dirty="0">
                <a:solidFill>
                  <a:srgbClr val="555555"/>
                </a:solidFill>
                <a:effectLst/>
                <a:latin typeface="work sans" pitchFamily="2" charset="77"/>
              </a:rPr>
              <a:t>A vous de retourner les 4 affirmations suivantes : </a:t>
            </a:r>
          </a:p>
          <a:p>
            <a:pPr lvl="1" fontAlgn="base">
              <a:buFont typeface="+mj-lt"/>
              <a:buAutoNum type="arabicPeriod"/>
            </a:pPr>
            <a:r>
              <a:rPr lang="fr-FR" b="0" i="0" dirty="0">
                <a:solidFill>
                  <a:srgbClr val="555555"/>
                </a:solidFill>
                <a:effectLst/>
                <a:latin typeface="work sans" pitchFamily="2" charset="77"/>
              </a:rPr>
              <a:t>« Parce que les citoyens ne représentent que leur propre intérêt, et non le bien de tous. »</a:t>
            </a:r>
          </a:p>
          <a:p>
            <a:pPr lvl="1" fontAlgn="base">
              <a:buFont typeface="+mj-lt"/>
              <a:buAutoNum type="arabicPeriod"/>
            </a:pPr>
            <a:r>
              <a:rPr lang="fr-FR" b="0" i="0" dirty="0">
                <a:solidFill>
                  <a:srgbClr val="555555"/>
                </a:solidFill>
                <a:effectLst/>
                <a:latin typeface="work sans" pitchFamily="2" charset="77"/>
              </a:rPr>
              <a:t>« Parce que ceux qu’on aimerait entendre ne se sentent pas capables ou légitimes de participer aux débats publiques. »</a:t>
            </a:r>
          </a:p>
          <a:p>
            <a:pPr lvl="1" fontAlgn="base">
              <a:buFont typeface="+mj-lt"/>
              <a:buAutoNum type="arabicPeriod"/>
            </a:pPr>
            <a:r>
              <a:rPr lang="fr-FR" b="0" i="0" dirty="0">
                <a:solidFill>
                  <a:srgbClr val="555555"/>
                </a:solidFill>
                <a:effectLst/>
                <a:latin typeface="work sans" pitchFamily="2" charset="77"/>
              </a:rPr>
              <a:t>« Parce que les fonctionnaires connaissent leurs métiers et n’ont pas besoin des citoyens. »</a:t>
            </a:r>
          </a:p>
          <a:p>
            <a:pPr lvl="1" fontAlgn="base">
              <a:buFont typeface="+mj-lt"/>
              <a:buAutoNum type="arabicPeriod"/>
            </a:pPr>
            <a:r>
              <a:rPr lang="fr-FR" b="0" i="0" dirty="0">
                <a:solidFill>
                  <a:srgbClr val="555555"/>
                </a:solidFill>
                <a:effectLst/>
                <a:latin typeface="work sans" pitchFamily="2" charset="77"/>
              </a:rPr>
              <a:t>« Parce qu’on donne déjà aux citoyens le droit de voter pour élire quelqu’un qui les représente. »</a:t>
            </a:r>
          </a:p>
          <a:p>
            <a:endParaRPr lang="fr-FR" dirty="0"/>
          </a:p>
        </p:txBody>
      </p:sp>
    </p:spTree>
    <p:extLst>
      <p:ext uri="{BB962C8B-B14F-4D97-AF65-F5344CB8AC3E}">
        <p14:creationId xmlns:p14="http://schemas.microsoft.com/office/powerpoint/2010/main" val="20540638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p:txBody>
          <a:bodyPr>
            <a:normAutofit fontScale="90000"/>
          </a:bodyPr>
          <a:lstStyle/>
          <a:p>
            <a:pPr eaLnBrk="1" hangingPunct="1"/>
            <a:r>
              <a:rPr lang="fr-FR" sz="3200" b="1" dirty="0"/>
              <a:t>La montée en puissance du débat public suite à la multiplication des conflits d’usages</a:t>
            </a:r>
          </a:p>
        </p:txBody>
      </p:sp>
      <p:sp>
        <p:nvSpPr>
          <p:cNvPr id="10244" name="Rectangle 3"/>
          <p:cNvSpPr>
            <a:spLocks noGrp="1" noChangeArrowheads="1"/>
          </p:cNvSpPr>
          <p:nvPr>
            <p:ph sz="half" idx="1"/>
          </p:nvPr>
        </p:nvSpPr>
        <p:spPr>
          <a:xfrm>
            <a:off x="921695" y="1905000"/>
            <a:ext cx="5887319" cy="4724400"/>
          </a:xfrm>
        </p:spPr>
        <p:txBody>
          <a:bodyPr>
            <a:normAutofit lnSpcReduction="10000"/>
          </a:bodyPr>
          <a:lstStyle/>
          <a:p>
            <a:pPr eaLnBrk="1" hangingPunct="1">
              <a:lnSpc>
                <a:spcPct val="90000"/>
              </a:lnSpc>
            </a:pPr>
            <a:r>
              <a:rPr lang="fr-FR" b="1" dirty="0"/>
              <a:t>Circulaires Bianco de 1992 et Rapport </a:t>
            </a:r>
            <a:r>
              <a:rPr lang="fr-FR" b="1" dirty="0" err="1"/>
              <a:t>Bouchardeau</a:t>
            </a:r>
            <a:r>
              <a:rPr lang="fr-FR" b="1" dirty="0"/>
              <a:t> 1993 </a:t>
            </a:r>
            <a:r>
              <a:rPr lang="fr-FR" dirty="0"/>
              <a:t>: recherche de la mise en place d’une instance garante de l’expression du public dans le cadre des enquêtes publiques.</a:t>
            </a:r>
          </a:p>
          <a:p>
            <a:pPr eaLnBrk="1" hangingPunct="1">
              <a:lnSpc>
                <a:spcPct val="90000"/>
              </a:lnSpc>
            </a:pPr>
            <a:r>
              <a:rPr lang="fr-FR" b="1" dirty="0"/>
              <a:t>Loi Barnier 1995 créé la CNDP </a:t>
            </a:r>
            <a:r>
              <a:rPr lang="fr-FR" dirty="0"/>
              <a:t>: prévoit l’organisation de Débats publics sur « les objectifs et les caractéristiques principales des projets pendant leur phase d’élaboration ». Deux ans pour l’installer ! Dépend du Ministère de l’environnement</a:t>
            </a:r>
          </a:p>
          <a:p>
            <a:pPr>
              <a:lnSpc>
                <a:spcPct val="90000"/>
              </a:lnSpc>
            </a:pPr>
            <a:r>
              <a:rPr lang="fr-FR" dirty="0"/>
              <a:t>1996 : </a:t>
            </a:r>
            <a:r>
              <a:rPr lang="fr-FR" dirty="0">
                <a:solidFill>
                  <a:schemeClr val="tx1"/>
                </a:solidFill>
                <a:hlinkClick r:id="rId3"/>
              </a:rPr>
              <a:t>Publication de la Charte de la concertation à l’initiative de C. Lepage</a:t>
            </a:r>
            <a:r>
              <a:rPr lang="fr-FR" dirty="0"/>
              <a:t>.</a:t>
            </a:r>
            <a:r>
              <a:rPr lang="fr-FR" dirty="0">
                <a:hlinkClick r:id="rId3"/>
              </a:rPr>
              <a:t> </a:t>
            </a:r>
            <a:endParaRPr lang="fr-FR" dirty="0"/>
          </a:p>
          <a:p>
            <a:pPr eaLnBrk="1" hangingPunct="1">
              <a:lnSpc>
                <a:spcPct val="90000"/>
              </a:lnSpc>
            </a:pPr>
            <a:r>
              <a:rPr lang="fr-FR" b="1" dirty="0"/>
              <a:t>1998 : Signature de la convention d’</a:t>
            </a:r>
            <a:r>
              <a:rPr lang="fr-FR" b="1" dirty="0" err="1"/>
              <a:t>Aahrus</a:t>
            </a:r>
            <a:r>
              <a:rPr lang="fr-FR" b="1" dirty="0"/>
              <a:t> </a:t>
            </a:r>
            <a:r>
              <a:rPr lang="fr-FR" dirty="0"/>
              <a:t>par 40 Etats dans le cadre de la Commission économique des NU.</a:t>
            </a:r>
          </a:p>
          <a:p>
            <a:pPr>
              <a:lnSpc>
                <a:spcPct val="90000"/>
              </a:lnSpc>
            </a:pPr>
            <a:r>
              <a:rPr lang="fr-FR" b="1" dirty="0"/>
              <a:t>2002 : </a:t>
            </a:r>
            <a:r>
              <a:rPr lang="fr-FR" dirty="0"/>
              <a:t>La loi « démocratie de proximité » de 2002  : la CNDP est transformée en AAI</a:t>
            </a:r>
            <a:endParaRPr lang="fr-FR" b="1" dirty="0"/>
          </a:p>
        </p:txBody>
      </p:sp>
      <p:sp>
        <p:nvSpPr>
          <p:cNvPr id="10242" name="Espace réservé du numéro de diapositive 5"/>
          <p:cNvSpPr>
            <a:spLocks noGrp="1"/>
          </p:cNvSpPr>
          <p:nvPr>
            <p:ph type="sldNum" sz="quarter" idx="12"/>
          </p:nvPr>
        </p:nvSpPr>
        <p:spPr>
          <a:noFill/>
        </p:spPr>
        <p:txBody>
          <a:bodyPr/>
          <a:lstStyle/>
          <a:p>
            <a:fld id="{12F6CE7F-F6CA-41AD-A0F0-5FCA699D8DB5}" type="slidenum">
              <a:rPr lang="fr-FR" smtClean="0"/>
              <a:pPr/>
              <a:t>25</a:t>
            </a:fld>
            <a:endParaRPr lang="fr-FR"/>
          </a:p>
        </p:txBody>
      </p:sp>
      <p:pic>
        <p:nvPicPr>
          <p:cNvPr id="6" name="Image 5"/>
          <p:cNvPicPr>
            <a:picLocks noChangeAspect="1"/>
          </p:cNvPicPr>
          <p:nvPr/>
        </p:nvPicPr>
        <p:blipFill>
          <a:blip r:embed="rId4"/>
          <a:stretch>
            <a:fillRect/>
          </a:stretch>
        </p:blipFill>
        <p:spPr>
          <a:xfrm>
            <a:off x="6809014" y="2176599"/>
            <a:ext cx="2578675" cy="4256858"/>
          </a:xfrm>
          <a:prstGeom prst="rect">
            <a:avLst/>
          </a:prstGeom>
        </p:spPr>
      </p:pic>
      <p:pic>
        <p:nvPicPr>
          <p:cNvPr id="7" name="Image 6"/>
          <p:cNvPicPr>
            <a:picLocks noChangeAspect="1"/>
          </p:cNvPicPr>
          <p:nvPr/>
        </p:nvPicPr>
        <p:blipFill>
          <a:blip r:embed="rId5"/>
          <a:stretch>
            <a:fillRect/>
          </a:stretch>
        </p:blipFill>
        <p:spPr>
          <a:xfrm>
            <a:off x="9576553" y="2176599"/>
            <a:ext cx="2615447" cy="4256858"/>
          </a:xfrm>
          <a:prstGeom prst="rect">
            <a:avLst/>
          </a:prstGeom>
        </p:spPr>
      </p:pic>
    </p:spTree>
    <p:extLst>
      <p:ext uri="{BB962C8B-B14F-4D97-AF65-F5344CB8AC3E}">
        <p14:creationId xmlns:p14="http://schemas.microsoft.com/office/powerpoint/2010/main" val="18933698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026"/>
          <p:cNvSpPr>
            <a:spLocks noGrp="1" noChangeArrowheads="1"/>
          </p:cNvSpPr>
          <p:nvPr>
            <p:ph type="title"/>
          </p:nvPr>
        </p:nvSpPr>
        <p:spPr>
          <a:xfrm>
            <a:off x="1919536" y="540332"/>
            <a:ext cx="8229600" cy="1399032"/>
          </a:xfrm>
        </p:spPr>
        <p:txBody>
          <a:bodyPr/>
          <a:lstStyle/>
          <a:p>
            <a:pPr algn="ctr"/>
            <a:r>
              <a:rPr lang="fr-FR" b="1" dirty="0"/>
              <a:t>Composition de la CNDP</a:t>
            </a:r>
          </a:p>
        </p:txBody>
      </p:sp>
      <p:sp>
        <p:nvSpPr>
          <p:cNvPr id="46135" name="Rectangle 1079"/>
          <p:cNvSpPr>
            <a:spLocks noGrp="1" noChangeArrowheads="1"/>
          </p:cNvSpPr>
          <p:nvPr>
            <p:ph idx="1"/>
          </p:nvPr>
        </p:nvSpPr>
        <p:spPr>
          <a:xfrm>
            <a:off x="2191792" y="2320986"/>
            <a:ext cx="7772400" cy="914400"/>
          </a:xfrm>
          <a:noFill/>
          <a:ln/>
        </p:spPr>
        <p:txBody>
          <a:bodyPr/>
          <a:lstStyle/>
          <a:p>
            <a:pPr marL="0" indent="0">
              <a:lnSpc>
                <a:spcPct val="90000"/>
              </a:lnSpc>
              <a:buNone/>
            </a:pPr>
            <a:r>
              <a:rPr lang="fr-FR" dirty="0"/>
              <a:t>Autorité administrative indépendante constituées de 21 membres nommés pour cinq ans dont le président et les deux vice-présidents à plein temps</a:t>
            </a:r>
          </a:p>
        </p:txBody>
      </p:sp>
      <p:sp>
        <p:nvSpPr>
          <p:cNvPr id="46084" name="Rectangle 1028"/>
          <p:cNvSpPr>
            <a:spLocks noChangeArrowheads="1"/>
          </p:cNvSpPr>
          <p:nvPr/>
        </p:nvSpPr>
        <p:spPr bwMode="auto">
          <a:xfrm>
            <a:off x="2104480" y="3235386"/>
            <a:ext cx="7859712" cy="4071938"/>
          </a:xfrm>
          <a:prstGeom prst="rect">
            <a:avLst/>
          </a:prstGeom>
          <a:solidFill>
            <a:srgbClr val="FFFFFF"/>
          </a:solidFill>
          <a:ln w="9525">
            <a:noFill/>
            <a:miter lim="800000"/>
            <a:headEnd/>
            <a:tailEnd/>
          </a:ln>
        </p:spPr>
        <p:txBody>
          <a:bodyPr/>
          <a:lstStyle/>
          <a:p>
            <a:endParaRPr lang="fr-FR"/>
          </a:p>
        </p:txBody>
      </p:sp>
      <p:sp>
        <p:nvSpPr>
          <p:cNvPr id="46085" name="Freeform 1029"/>
          <p:cNvSpPr>
            <a:spLocks/>
          </p:cNvSpPr>
          <p:nvPr/>
        </p:nvSpPr>
        <p:spPr bwMode="auto">
          <a:xfrm>
            <a:off x="6113464" y="3366356"/>
            <a:ext cx="534987" cy="885825"/>
          </a:xfrm>
          <a:custGeom>
            <a:avLst/>
            <a:gdLst/>
            <a:ahLst/>
            <a:cxnLst>
              <a:cxn ang="0">
                <a:pos x="0" y="417"/>
              </a:cxn>
              <a:cxn ang="0">
                <a:pos x="337" y="0"/>
              </a:cxn>
              <a:cxn ang="0">
                <a:pos x="337" y="141"/>
              </a:cxn>
              <a:cxn ang="0">
                <a:pos x="0" y="558"/>
              </a:cxn>
              <a:cxn ang="0">
                <a:pos x="0" y="417"/>
              </a:cxn>
            </a:cxnLst>
            <a:rect l="0" t="0" r="r" b="b"/>
            <a:pathLst>
              <a:path w="337" h="558">
                <a:moveTo>
                  <a:pt x="0" y="417"/>
                </a:moveTo>
                <a:lnTo>
                  <a:pt x="337" y="0"/>
                </a:lnTo>
                <a:lnTo>
                  <a:pt x="337" y="141"/>
                </a:lnTo>
                <a:lnTo>
                  <a:pt x="0" y="558"/>
                </a:lnTo>
                <a:lnTo>
                  <a:pt x="0" y="417"/>
                </a:lnTo>
                <a:close/>
              </a:path>
            </a:pathLst>
          </a:custGeom>
          <a:solidFill>
            <a:srgbClr val="4D4D80"/>
          </a:solidFill>
          <a:ln w="9525">
            <a:noFill/>
            <a:round/>
            <a:headEnd/>
            <a:tailEnd/>
          </a:ln>
        </p:spPr>
        <p:txBody>
          <a:bodyPr/>
          <a:lstStyle/>
          <a:p>
            <a:endParaRPr lang="fr-FR"/>
          </a:p>
        </p:txBody>
      </p:sp>
      <p:sp>
        <p:nvSpPr>
          <p:cNvPr id="46086" name="Freeform 1030"/>
          <p:cNvSpPr>
            <a:spLocks/>
          </p:cNvSpPr>
          <p:nvPr/>
        </p:nvSpPr>
        <p:spPr bwMode="auto">
          <a:xfrm>
            <a:off x="6113464" y="3329842"/>
            <a:ext cx="534987" cy="698500"/>
          </a:xfrm>
          <a:custGeom>
            <a:avLst/>
            <a:gdLst/>
            <a:ahLst/>
            <a:cxnLst>
              <a:cxn ang="0">
                <a:pos x="0" y="0"/>
              </a:cxn>
              <a:cxn ang="0">
                <a:pos x="16" y="0"/>
              </a:cxn>
              <a:cxn ang="0">
                <a:pos x="55" y="0"/>
              </a:cxn>
              <a:cxn ang="0">
                <a:pos x="71" y="0"/>
              </a:cxn>
              <a:cxn ang="0">
                <a:pos x="88" y="0"/>
              </a:cxn>
              <a:cxn ang="0">
                <a:pos x="121" y="0"/>
              </a:cxn>
              <a:cxn ang="0">
                <a:pos x="138" y="0"/>
              </a:cxn>
              <a:cxn ang="0">
                <a:pos x="154" y="6"/>
              </a:cxn>
              <a:cxn ang="0">
                <a:pos x="187" y="6"/>
              </a:cxn>
              <a:cxn ang="0">
                <a:pos x="204" y="6"/>
              </a:cxn>
              <a:cxn ang="0">
                <a:pos x="221" y="11"/>
              </a:cxn>
              <a:cxn ang="0">
                <a:pos x="254" y="11"/>
              </a:cxn>
              <a:cxn ang="0">
                <a:pos x="270" y="17"/>
              </a:cxn>
              <a:cxn ang="0">
                <a:pos x="287" y="17"/>
              </a:cxn>
              <a:cxn ang="0">
                <a:pos x="320" y="23"/>
              </a:cxn>
              <a:cxn ang="0">
                <a:pos x="337" y="23"/>
              </a:cxn>
              <a:cxn ang="0">
                <a:pos x="0" y="440"/>
              </a:cxn>
              <a:cxn ang="0">
                <a:pos x="0" y="0"/>
              </a:cxn>
            </a:cxnLst>
            <a:rect l="0" t="0" r="r" b="b"/>
            <a:pathLst>
              <a:path w="337" h="440">
                <a:moveTo>
                  <a:pt x="0" y="0"/>
                </a:moveTo>
                <a:lnTo>
                  <a:pt x="16" y="0"/>
                </a:lnTo>
                <a:lnTo>
                  <a:pt x="55" y="0"/>
                </a:lnTo>
                <a:lnTo>
                  <a:pt x="71" y="0"/>
                </a:lnTo>
                <a:lnTo>
                  <a:pt x="88" y="0"/>
                </a:lnTo>
                <a:lnTo>
                  <a:pt x="121" y="0"/>
                </a:lnTo>
                <a:lnTo>
                  <a:pt x="138" y="0"/>
                </a:lnTo>
                <a:lnTo>
                  <a:pt x="154" y="6"/>
                </a:lnTo>
                <a:lnTo>
                  <a:pt x="187" y="6"/>
                </a:lnTo>
                <a:lnTo>
                  <a:pt x="204" y="6"/>
                </a:lnTo>
                <a:lnTo>
                  <a:pt x="221" y="11"/>
                </a:lnTo>
                <a:lnTo>
                  <a:pt x="254" y="11"/>
                </a:lnTo>
                <a:lnTo>
                  <a:pt x="270" y="17"/>
                </a:lnTo>
                <a:lnTo>
                  <a:pt x="287" y="17"/>
                </a:lnTo>
                <a:lnTo>
                  <a:pt x="320" y="23"/>
                </a:lnTo>
                <a:lnTo>
                  <a:pt x="337" y="23"/>
                </a:lnTo>
                <a:lnTo>
                  <a:pt x="0" y="440"/>
                </a:lnTo>
                <a:lnTo>
                  <a:pt x="0" y="0"/>
                </a:lnTo>
                <a:close/>
              </a:path>
            </a:pathLst>
          </a:custGeom>
          <a:solidFill>
            <a:srgbClr val="9999FF"/>
          </a:solidFill>
          <a:ln w="9525">
            <a:noFill/>
            <a:round/>
            <a:headEnd/>
            <a:tailEnd/>
          </a:ln>
        </p:spPr>
        <p:txBody>
          <a:bodyPr/>
          <a:lstStyle/>
          <a:p>
            <a:endParaRPr lang="fr-FR"/>
          </a:p>
        </p:txBody>
      </p:sp>
      <p:sp>
        <p:nvSpPr>
          <p:cNvPr id="46087" name="Freeform 1031"/>
          <p:cNvSpPr>
            <a:spLocks/>
          </p:cNvSpPr>
          <p:nvPr/>
        </p:nvSpPr>
        <p:spPr bwMode="auto">
          <a:xfrm>
            <a:off x="6384926" y="3152042"/>
            <a:ext cx="104775" cy="177800"/>
          </a:xfrm>
          <a:custGeom>
            <a:avLst/>
            <a:gdLst/>
            <a:ahLst/>
            <a:cxnLst>
              <a:cxn ang="0">
                <a:pos x="12" y="0"/>
              </a:cxn>
              <a:cxn ang="0">
                <a:pos x="12" y="11"/>
              </a:cxn>
              <a:cxn ang="0">
                <a:pos x="0" y="19"/>
              </a:cxn>
            </a:cxnLst>
            <a:rect l="0" t="0" r="r" b="b"/>
            <a:pathLst>
              <a:path w="12" h="19">
                <a:moveTo>
                  <a:pt x="12" y="0"/>
                </a:moveTo>
                <a:lnTo>
                  <a:pt x="12" y="11"/>
                </a:lnTo>
                <a:lnTo>
                  <a:pt x="0" y="19"/>
                </a:lnTo>
              </a:path>
            </a:pathLst>
          </a:custGeom>
          <a:noFill/>
          <a:ln w="0">
            <a:solidFill>
              <a:srgbClr val="000000"/>
            </a:solidFill>
            <a:prstDash val="solid"/>
            <a:round/>
            <a:headEnd/>
            <a:tailEnd/>
          </a:ln>
        </p:spPr>
        <p:txBody>
          <a:bodyPr/>
          <a:lstStyle/>
          <a:p>
            <a:endParaRPr lang="fr-FR"/>
          </a:p>
        </p:txBody>
      </p:sp>
      <p:sp>
        <p:nvSpPr>
          <p:cNvPr id="46088" name="Freeform 1032"/>
          <p:cNvSpPr>
            <a:spLocks/>
          </p:cNvSpPr>
          <p:nvPr/>
        </p:nvSpPr>
        <p:spPr bwMode="auto">
          <a:xfrm>
            <a:off x="6243639" y="3515581"/>
            <a:ext cx="1000125" cy="765175"/>
          </a:xfrm>
          <a:custGeom>
            <a:avLst/>
            <a:gdLst/>
            <a:ahLst/>
            <a:cxnLst>
              <a:cxn ang="0">
                <a:pos x="0" y="341"/>
              </a:cxn>
              <a:cxn ang="0">
                <a:pos x="630" y="0"/>
              </a:cxn>
              <a:cxn ang="0">
                <a:pos x="630" y="141"/>
              </a:cxn>
              <a:cxn ang="0">
                <a:pos x="0" y="482"/>
              </a:cxn>
              <a:cxn ang="0">
                <a:pos x="0" y="341"/>
              </a:cxn>
            </a:cxnLst>
            <a:rect l="0" t="0" r="r" b="b"/>
            <a:pathLst>
              <a:path w="630" h="482">
                <a:moveTo>
                  <a:pt x="0" y="341"/>
                </a:moveTo>
                <a:lnTo>
                  <a:pt x="630" y="0"/>
                </a:lnTo>
                <a:lnTo>
                  <a:pt x="630" y="141"/>
                </a:lnTo>
                <a:lnTo>
                  <a:pt x="0" y="482"/>
                </a:lnTo>
                <a:lnTo>
                  <a:pt x="0" y="341"/>
                </a:lnTo>
                <a:close/>
              </a:path>
            </a:pathLst>
          </a:custGeom>
          <a:solidFill>
            <a:srgbClr val="4D1A33"/>
          </a:solidFill>
          <a:ln w="9525">
            <a:noFill/>
            <a:round/>
            <a:headEnd/>
            <a:tailEnd/>
          </a:ln>
        </p:spPr>
        <p:txBody>
          <a:bodyPr/>
          <a:lstStyle/>
          <a:p>
            <a:endParaRPr lang="fr-FR"/>
          </a:p>
        </p:txBody>
      </p:sp>
      <p:sp>
        <p:nvSpPr>
          <p:cNvPr id="46089" name="Freeform 1033"/>
          <p:cNvSpPr>
            <a:spLocks/>
          </p:cNvSpPr>
          <p:nvPr/>
        </p:nvSpPr>
        <p:spPr bwMode="auto">
          <a:xfrm>
            <a:off x="6243638" y="3394931"/>
            <a:ext cx="1009650" cy="661987"/>
          </a:xfrm>
          <a:custGeom>
            <a:avLst/>
            <a:gdLst/>
            <a:ahLst/>
            <a:cxnLst>
              <a:cxn ang="0">
                <a:pos x="337" y="0"/>
              </a:cxn>
              <a:cxn ang="0">
                <a:pos x="354" y="6"/>
              </a:cxn>
              <a:cxn ang="0">
                <a:pos x="387" y="12"/>
              </a:cxn>
              <a:cxn ang="0">
                <a:pos x="404" y="12"/>
              </a:cxn>
              <a:cxn ang="0">
                <a:pos x="420" y="17"/>
              </a:cxn>
              <a:cxn ang="0">
                <a:pos x="448" y="23"/>
              </a:cxn>
              <a:cxn ang="0">
                <a:pos x="464" y="29"/>
              </a:cxn>
              <a:cxn ang="0">
                <a:pos x="481" y="29"/>
              </a:cxn>
              <a:cxn ang="0">
                <a:pos x="509" y="41"/>
              </a:cxn>
              <a:cxn ang="0">
                <a:pos x="525" y="41"/>
              </a:cxn>
              <a:cxn ang="0">
                <a:pos x="536" y="47"/>
              </a:cxn>
              <a:cxn ang="0">
                <a:pos x="569" y="53"/>
              </a:cxn>
              <a:cxn ang="0">
                <a:pos x="580" y="59"/>
              </a:cxn>
              <a:cxn ang="0">
                <a:pos x="597" y="64"/>
              </a:cxn>
              <a:cxn ang="0">
                <a:pos x="624" y="76"/>
              </a:cxn>
              <a:cxn ang="0">
                <a:pos x="636" y="76"/>
              </a:cxn>
              <a:cxn ang="0">
                <a:pos x="0" y="417"/>
              </a:cxn>
              <a:cxn ang="0">
                <a:pos x="337" y="0"/>
              </a:cxn>
            </a:cxnLst>
            <a:rect l="0" t="0" r="r" b="b"/>
            <a:pathLst>
              <a:path w="636" h="417">
                <a:moveTo>
                  <a:pt x="337" y="0"/>
                </a:moveTo>
                <a:lnTo>
                  <a:pt x="354" y="6"/>
                </a:lnTo>
                <a:lnTo>
                  <a:pt x="387" y="12"/>
                </a:lnTo>
                <a:lnTo>
                  <a:pt x="404" y="12"/>
                </a:lnTo>
                <a:lnTo>
                  <a:pt x="420" y="17"/>
                </a:lnTo>
                <a:lnTo>
                  <a:pt x="448" y="23"/>
                </a:lnTo>
                <a:lnTo>
                  <a:pt x="464" y="29"/>
                </a:lnTo>
                <a:lnTo>
                  <a:pt x="481" y="29"/>
                </a:lnTo>
                <a:lnTo>
                  <a:pt x="509" y="41"/>
                </a:lnTo>
                <a:lnTo>
                  <a:pt x="525" y="41"/>
                </a:lnTo>
                <a:lnTo>
                  <a:pt x="536" y="47"/>
                </a:lnTo>
                <a:lnTo>
                  <a:pt x="569" y="53"/>
                </a:lnTo>
                <a:lnTo>
                  <a:pt x="580" y="59"/>
                </a:lnTo>
                <a:lnTo>
                  <a:pt x="597" y="64"/>
                </a:lnTo>
                <a:lnTo>
                  <a:pt x="624" y="76"/>
                </a:lnTo>
                <a:lnTo>
                  <a:pt x="636" y="76"/>
                </a:lnTo>
                <a:lnTo>
                  <a:pt x="0" y="417"/>
                </a:lnTo>
                <a:lnTo>
                  <a:pt x="337" y="0"/>
                </a:lnTo>
                <a:close/>
              </a:path>
            </a:pathLst>
          </a:custGeom>
          <a:solidFill>
            <a:srgbClr val="993366"/>
          </a:solidFill>
          <a:ln w="9525">
            <a:noFill/>
            <a:round/>
            <a:headEnd/>
            <a:tailEnd/>
          </a:ln>
        </p:spPr>
        <p:txBody>
          <a:bodyPr/>
          <a:lstStyle/>
          <a:p>
            <a:endParaRPr lang="fr-FR"/>
          </a:p>
        </p:txBody>
      </p:sp>
      <p:sp>
        <p:nvSpPr>
          <p:cNvPr id="46090" name="Freeform 1034"/>
          <p:cNvSpPr>
            <a:spLocks/>
          </p:cNvSpPr>
          <p:nvPr/>
        </p:nvSpPr>
        <p:spPr bwMode="auto">
          <a:xfrm>
            <a:off x="7032625" y="3310793"/>
            <a:ext cx="439738" cy="130175"/>
          </a:xfrm>
          <a:custGeom>
            <a:avLst/>
            <a:gdLst/>
            <a:ahLst/>
            <a:cxnLst>
              <a:cxn ang="0">
                <a:pos x="50" y="0"/>
              </a:cxn>
              <a:cxn ang="0">
                <a:pos x="50" y="11"/>
              </a:cxn>
              <a:cxn ang="0">
                <a:pos x="0" y="14"/>
              </a:cxn>
            </a:cxnLst>
            <a:rect l="0" t="0" r="r" b="b"/>
            <a:pathLst>
              <a:path w="50" h="14">
                <a:moveTo>
                  <a:pt x="50" y="0"/>
                </a:moveTo>
                <a:lnTo>
                  <a:pt x="50" y="11"/>
                </a:lnTo>
                <a:lnTo>
                  <a:pt x="0" y="14"/>
                </a:lnTo>
              </a:path>
            </a:pathLst>
          </a:custGeom>
          <a:noFill/>
          <a:ln w="0">
            <a:solidFill>
              <a:srgbClr val="000000"/>
            </a:solidFill>
            <a:prstDash val="solid"/>
            <a:round/>
            <a:headEnd/>
            <a:tailEnd/>
          </a:ln>
        </p:spPr>
        <p:txBody>
          <a:bodyPr/>
          <a:lstStyle/>
          <a:p>
            <a:endParaRPr lang="fr-FR"/>
          </a:p>
        </p:txBody>
      </p:sp>
      <p:sp>
        <p:nvSpPr>
          <p:cNvPr id="46091" name="Freeform 1035"/>
          <p:cNvSpPr>
            <a:spLocks/>
          </p:cNvSpPr>
          <p:nvPr/>
        </p:nvSpPr>
        <p:spPr bwMode="auto">
          <a:xfrm>
            <a:off x="4800601" y="3439381"/>
            <a:ext cx="1000125" cy="765175"/>
          </a:xfrm>
          <a:custGeom>
            <a:avLst/>
            <a:gdLst/>
            <a:ahLst/>
            <a:cxnLst>
              <a:cxn ang="0">
                <a:pos x="630" y="341"/>
              </a:cxn>
              <a:cxn ang="0">
                <a:pos x="0" y="0"/>
              </a:cxn>
              <a:cxn ang="0">
                <a:pos x="0" y="141"/>
              </a:cxn>
              <a:cxn ang="0">
                <a:pos x="630" y="482"/>
              </a:cxn>
              <a:cxn ang="0">
                <a:pos x="630" y="341"/>
              </a:cxn>
            </a:cxnLst>
            <a:rect l="0" t="0" r="r" b="b"/>
            <a:pathLst>
              <a:path w="630" h="482">
                <a:moveTo>
                  <a:pt x="630" y="341"/>
                </a:moveTo>
                <a:lnTo>
                  <a:pt x="0" y="0"/>
                </a:lnTo>
                <a:lnTo>
                  <a:pt x="0" y="141"/>
                </a:lnTo>
                <a:lnTo>
                  <a:pt x="630" y="482"/>
                </a:lnTo>
                <a:lnTo>
                  <a:pt x="630" y="341"/>
                </a:lnTo>
                <a:close/>
              </a:path>
            </a:pathLst>
          </a:custGeom>
          <a:solidFill>
            <a:srgbClr val="800080"/>
          </a:solidFill>
          <a:ln w="9525">
            <a:noFill/>
            <a:round/>
            <a:headEnd/>
            <a:tailEnd/>
          </a:ln>
        </p:spPr>
        <p:txBody>
          <a:bodyPr/>
          <a:lstStyle/>
          <a:p>
            <a:endParaRPr lang="fr-FR"/>
          </a:p>
        </p:txBody>
      </p:sp>
      <p:sp>
        <p:nvSpPr>
          <p:cNvPr id="46092" name="Freeform 1036"/>
          <p:cNvSpPr>
            <a:spLocks/>
          </p:cNvSpPr>
          <p:nvPr/>
        </p:nvSpPr>
        <p:spPr bwMode="auto">
          <a:xfrm>
            <a:off x="4800601" y="3282217"/>
            <a:ext cx="1000125" cy="698500"/>
          </a:xfrm>
          <a:custGeom>
            <a:avLst/>
            <a:gdLst/>
            <a:ahLst/>
            <a:cxnLst>
              <a:cxn ang="0">
                <a:pos x="0" y="99"/>
              </a:cxn>
              <a:cxn ang="0">
                <a:pos x="11" y="99"/>
              </a:cxn>
              <a:cxn ang="0">
                <a:pos x="39" y="88"/>
              </a:cxn>
              <a:cxn ang="0">
                <a:pos x="50" y="82"/>
              </a:cxn>
              <a:cxn ang="0">
                <a:pos x="66" y="76"/>
              </a:cxn>
              <a:cxn ang="0">
                <a:pos x="94" y="70"/>
              </a:cxn>
              <a:cxn ang="0">
                <a:pos x="111" y="64"/>
              </a:cxn>
              <a:cxn ang="0">
                <a:pos x="122" y="64"/>
              </a:cxn>
              <a:cxn ang="0">
                <a:pos x="155" y="52"/>
              </a:cxn>
              <a:cxn ang="0">
                <a:pos x="166" y="52"/>
              </a:cxn>
              <a:cxn ang="0">
                <a:pos x="182" y="47"/>
              </a:cxn>
              <a:cxn ang="0">
                <a:pos x="215" y="41"/>
              </a:cxn>
              <a:cxn ang="0">
                <a:pos x="232" y="35"/>
              </a:cxn>
              <a:cxn ang="0">
                <a:pos x="249" y="35"/>
              </a:cxn>
              <a:cxn ang="0">
                <a:pos x="276" y="29"/>
              </a:cxn>
              <a:cxn ang="0">
                <a:pos x="293" y="23"/>
              </a:cxn>
              <a:cxn ang="0">
                <a:pos x="309" y="23"/>
              </a:cxn>
              <a:cxn ang="0">
                <a:pos x="342" y="17"/>
              </a:cxn>
              <a:cxn ang="0">
                <a:pos x="359" y="17"/>
              </a:cxn>
              <a:cxn ang="0">
                <a:pos x="376" y="11"/>
              </a:cxn>
              <a:cxn ang="0">
                <a:pos x="409" y="11"/>
              </a:cxn>
              <a:cxn ang="0">
                <a:pos x="425" y="5"/>
              </a:cxn>
              <a:cxn ang="0">
                <a:pos x="442" y="5"/>
              </a:cxn>
              <a:cxn ang="0">
                <a:pos x="475" y="5"/>
              </a:cxn>
              <a:cxn ang="0">
                <a:pos x="492" y="0"/>
              </a:cxn>
              <a:cxn ang="0">
                <a:pos x="508" y="0"/>
              </a:cxn>
              <a:cxn ang="0">
                <a:pos x="547" y="0"/>
              </a:cxn>
              <a:cxn ang="0">
                <a:pos x="563" y="0"/>
              </a:cxn>
              <a:cxn ang="0">
                <a:pos x="580" y="0"/>
              </a:cxn>
              <a:cxn ang="0">
                <a:pos x="613" y="0"/>
              </a:cxn>
              <a:cxn ang="0">
                <a:pos x="630" y="0"/>
              </a:cxn>
              <a:cxn ang="0">
                <a:pos x="630" y="440"/>
              </a:cxn>
              <a:cxn ang="0">
                <a:pos x="0" y="99"/>
              </a:cxn>
            </a:cxnLst>
            <a:rect l="0" t="0" r="r" b="b"/>
            <a:pathLst>
              <a:path w="630" h="440">
                <a:moveTo>
                  <a:pt x="0" y="99"/>
                </a:moveTo>
                <a:lnTo>
                  <a:pt x="11" y="99"/>
                </a:lnTo>
                <a:lnTo>
                  <a:pt x="39" y="88"/>
                </a:lnTo>
                <a:lnTo>
                  <a:pt x="50" y="82"/>
                </a:lnTo>
                <a:lnTo>
                  <a:pt x="66" y="76"/>
                </a:lnTo>
                <a:lnTo>
                  <a:pt x="94" y="70"/>
                </a:lnTo>
                <a:lnTo>
                  <a:pt x="111" y="64"/>
                </a:lnTo>
                <a:lnTo>
                  <a:pt x="122" y="64"/>
                </a:lnTo>
                <a:lnTo>
                  <a:pt x="155" y="52"/>
                </a:lnTo>
                <a:lnTo>
                  <a:pt x="166" y="52"/>
                </a:lnTo>
                <a:lnTo>
                  <a:pt x="182" y="47"/>
                </a:lnTo>
                <a:lnTo>
                  <a:pt x="215" y="41"/>
                </a:lnTo>
                <a:lnTo>
                  <a:pt x="232" y="35"/>
                </a:lnTo>
                <a:lnTo>
                  <a:pt x="249" y="35"/>
                </a:lnTo>
                <a:lnTo>
                  <a:pt x="276" y="29"/>
                </a:lnTo>
                <a:lnTo>
                  <a:pt x="293" y="23"/>
                </a:lnTo>
                <a:lnTo>
                  <a:pt x="309" y="23"/>
                </a:lnTo>
                <a:lnTo>
                  <a:pt x="342" y="17"/>
                </a:lnTo>
                <a:lnTo>
                  <a:pt x="359" y="17"/>
                </a:lnTo>
                <a:lnTo>
                  <a:pt x="376" y="11"/>
                </a:lnTo>
                <a:lnTo>
                  <a:pt x="409" y="11"/>
                </a:lnTo>
                <a:lnTo>
                  <a:pt x="425" y="5"/>
                </a:lnTo>
                <a:lnTo>
                  <a:pt x="442" y="5"/>
                </a:lnTo>
                <a:lnTo>
                  <a:pt x="475" y="5"/>
                </a:lnTo>
                <a:lnTo>
                  <a:pt x="492" y="0"/>
                </a:lnTo>
                <a:lnTo>
                  <a:pt x="508" y="0"/>
                </a:lnTo>
                <a:lnTo>
                  <a:pt x="547" y="0"/>
                </a:lnTo>
                <a:lnTo>
                  <a:pt x="563" y="0"/>
                </a:lnTo>
                <a:lnTo>
                  <a:pt x="580" y="0"/>
                </a:lnTo>
                <a:lnTo>
                  <a:pt x="613" y="0"/>
                </a:lnTo>
                <a:lnTo>
                  <a:pt x="630" y="0"/>
                </a:lnTo>
                <a:lnTo>
                  <a:pt x="630" y="440"/>
                </a:lnTo>
                <a:lnTo>
                  <a:pt x="0" y="99"/>
                </a:lnTo>
                <a:close/>
              </a:path>
            </a:pathLst>
          </a:custGeom>
          <a:solidFill>
            <a:srgbClr val="FF00FF"/>
          </a:solidFill>
          <a:ln w="9525">
            <a:noFill/>
            <a:round/>
            <a:headEnd/>
            <a:tailEnd/>
          </a:ln>
        </p:spPr>
        <p:txBody>
          <a:bodyPr/>
          <a:lstStyle/>
          <a:p>
            <a:endParaRPr lang="fr-FR"/>
          </a:p>
        </p:txBody>
      </p:sp>
      <p:sp>
        <p:nvSpPr>
          <p:cNvPr id="46093" name="Freeform 1037"/>
          <p:cNvSpPr>
            <a:spLocks/>
          </p:cNvSpPr>
          <p:nvPr/>
        </p:nvSpPr>
        <p:spPr bwMode="auto">
          <a:xfrm>
            <a:off x="4038600" y="3968017"/>
            <a:ext cx="1543050" cy="344488"/>
          </a:xfrm>
          <a:custGeom>
            <a:avLst/>
            <a:gdLst/>
            <a:ahLst/>
            <a:cxnLst>
              <a:cxn ang="0">
                <a:pos x="972" y="76"/>
              </a:cxn>
              <a:cxn ang="0">
                <a:pos x="0" y="0"/>
              </a:cxn>
              <a:cxn ang="0">
                <a:pos x="0" y="141"/>
              </a:cxn>
              <a:cxn ang="0">
                <a:pos x="972" y="217"/>
              </a:cxn>
              <a:cxn ang="0">
                <a:pos x="972" y="76"/>
              </a:cxn>
            </a:cxnLst>
            <a:rect l="0" t="0" r="r" b="b"/>
            <a:pathLst>
              <a:path w="972" h="217">
                <a:moveTo>
                  <a:pt x="972" y="76"/>
                </a:moveTo>
                <a:lnTo>
                  <a:pt x="0" y="0"/>
                </a:lnTo>
                <a:lnTo>
                  <a:pt x="0" y="141"/>
                </a:lnTo>
                <a:lnTo>
                  <a:pt x="972" y="217"/>
                </a:lnTo>
                <a:lnTo>
                  <a:pt x="972" y="76"/>
                </a:lnTo>
                <a:close/>
              </a:path>
            </a:pathLst>
          </a:custGeom>
          <a:solidFill>
            <a:srgbClr val="000040"/>
          </a:solidFill>
          <a:ln w="9525">
            <a:noFill/>
            <a:round/>
            <a:headEnd/>
            <a:tailEnd/>
          </a:ln>
        </p:spPr>
        <p:txBody>
          <a:bodyPr/>
          <a:lstStyle/>
          <a:p>
            <a:endParaRPr lang="fr-FR"/>
          </a:p>
        </p:txBody>
      </p:sp>
      <p:sp>
        <p:nvSpPr>
          <p:cNvPr id="46094" name="Freeform 1038"/>
          <p:cNvSpPr>
            <a:spLocks/>
          </p:cNvSpPr>
          <p:nvPr/>
        </p:nvSpPr>
        <p:spPr bwMode="auto">
          <a:xfrm>
            <a:off x="4022725" y="3579081"/>
            <a:ext cx="1543050" cy="541337"/>
          </a:xfrm>
          <a:custGeom>
            <a:avLst/>
            <a:gdLst/>
            <a:ahLst/>
            <a:cxnLst>
              <a:cxn ang="0">
                <a:pos x="0" y="265"/>
              </a:cxn>
              <a:cxn ang="0">
                <a:pos x="6" y="259"/>
              </a:cxn>
              <a:cxn ang="0">
                <a:pos x="11" y="241"/>
              </a:cxn>
              <a:cxn ang="0">
                <a:pos x="17" y="236"/>
              </a:cxn>
              <a:cxn ang="0">
                <a:pos x="22" y="230"/>
              </a:cxn>
              <a:cxn ang="0">
                <a:pos x="33" y="212"/>
              </a:cxn>
              <a:cxn ang="0">
                <a:pos x="33" y="206"/>
              </a:cxn>
              <a:cxn ang="0">
                <a:pos x="39" y="200"/>
              </a:cxn>
              <a:cxn ang="0">
                <a:pos x="55" y="183"/>
              </a:cxn>
              <a:cxn ang="0">
                <a:pos x="61" y="177"/>
              </a:cxn>
              <a:cxn ang="0">
                <a:pos x="66" y="171"/>
              </a:cxn>
              <a:cxn ang="0">
                <a:pos x="78" y="153"/>
              </a:cxn>
              <a:cxn ang="0">
                <a:pos x="89" y="147"/>
              </a:cxn>
              <a:cxn ang="0">
                <a:pos x="94" y="142"/>
              </a:cxn>
              <a:cxn ang="0">
                <a:pos x="111" y="130"/>
              </a:cxn>
              <a:cxn ang="0">
                <a:pos x="122" y="118"/>
              </a:cxn>
              <a:cxn ang="0">
                <a:pos x="127" y="112"/>
              </a:cxn>
              <a:cxn ang="0">
                <a:pos x="149" y="100"/>
              </a:cxn>
              <a:cxn ang="0">
                <a:pos x="155" y="94"/>
              </a:cxn>
              <a:cxn ang="0">
                <a:pos x="166" y="89"/>
              </a:cxn>
              <a:cxn ang="0">
                <a:pos x="188" y="77"/>
              </a:cxn>
              <a:cxn ang="0">
                <a:pos x="199" y="71"/>
              </a:cxn>
              <a:cxn ang="0">
                <a:pos x="210" y="65"/>
              </a:cxn>
              <a:cxn ang="0">
                <a:pos x="232" y="53"/>
              </a:cxn>
              <a:cxn ang="0">
                <a:pos x="243" y="47"/>
              </a:cxn>
              <a:cxn ang="0">
                <a:pos x="254" y="42"/>
              </a:cxn>
              <a:cxn ang="0">
                <a:pos x="276" y="30"/>
              </a:cxn>
              <a:cxn ang="0">
                <a:pos x="287" y="24"/>
              </a:cxn>
              <a:cxn ang="0">
                <a:pos x="304" y="18"/>
              </a:cxn>
              <a:cxn ang="0">
                <a:pos x="326" y="6"/>
              </a:cxn>
              <a:cxn ang="0">
                <a:pos x="343" y="0"/>
              </a:cxn>
              <a:cxn ang="0">
                <a:pos x="972" y="341"/>
              </a:cxn>
              <a:cxn ang="0">
                <a:pos x="0" y="265"/>
              </a:cxn>
            </a:cxnLst>
            <a:rect l="0" t="0" r="r" b="b"/>
            <a:pathLst>
              <a:path w="972" h="341">
                <a:moveTo>
                  <a:pt x="0" y="265"/>
                </a:moveTo>
                <a:lnTo>
                  <a:pt x="6" y="259"/>
                </a:lnTo>
                <a:lnTo>
                  <a:pt x="11" y="241"/>
                </a:lnTo>
                <a:lnTo>
                  <a:pt x="17" y="236"/>
                </a:lnTo>
                <a:lnTo>
                  <a:pt x="22" y="230"/>
                </a:lnTo>
                <a:lnTo>
                  <a:pt x="33" y="212"/>
                </a:lnTo>
                <a:lnTo>
                  <a:pt x="33" y="206"/>
                </a:lnTo>
                <a:lnTo>
                  <a:pt x="39" y="200"/>
                </a:lnTo>
                <a:lnTo>
                  <a:pt x="55" y="183"/>
                </a:lnTo>
                <a:lnTo>
                  <a:pt x="61" y="177"/>
                </a:lnTo>
                <a:lnTo>
                  <a:pt x="66" y="171"/>
                </a:lnTo>
                <a:lnTo>
                  <a:pt x="78" y="153"/>
                </a:lnTo>
                <a:lnTo>
                  <a:pt x="89" y="147"/>
                </a:lnTo>
                <a:lnTo>
                  <a:pt x="94" y="142"/>
                </a:lnTo>
                <a:lnTo>
                  <a:pt x="111" y="130"/>
                </a:lnTo>
                <a:lnTo>
                  <a:pt x="122" y="118"/>
                </a:lnTo>
                <a:lnTo>
                  <a:pt x="127" y="112"/>
                </a:lnTo>
                <a:lnTo>
                  <a:pt x="149" y="100"/>
                </a:lnTo>
                <a:lnTo>
                  <a:pt x="155" y="94"/>
                </a:lnTo>
                <a:lnTo>
                  <a:pt x="166" y="89"/>
                </a:lnTo>
                <a:lnTo>
                  <a:pt x="188" y="77"/>
                </a:lnTo>
                <a:lnTo>
                  <a:pt x="199" y="71"/>
                </a:lnTo>
                <a:lnTo>
                  <a:pt x="210" y="65"/>
                </a:lnTo>
                <a:lnTo>
                  <a:pt x="232" y="53"/>
                </a:lnTo>
                <a:lnTo>
                  <a:pt x="243" y="47"/>
                </a:lnTo>
                <a:lnTo>
                  <a:pt x="254" y="42"/>
                </a:lnTo>
                <a:lnTo>
                  <a:pt x="276" y="30"/>
                </a:lnTo>
                <a:lnTo>
                  <a:pt x="287" y="24"/>
                </a:lnTo>
                <a:lnTo>
                  <a:pt x="304" y="18"/>
                </a:lnTo>
                <a:lnTo>
                  <a:pt x="326" y="6"/>
                </a:lnTo>
                <a:lnTo>
                  <a:pt x="343" y="0"/>
                </a:lnTo>
                <a:lnTo>
                  <a:pt x="972" y="341"/>
                </a:lnTo>
                <a:lnTo>
                  <a:pt x="0" y="265"/>
                </a:lnTo>
                <a:close/>
              </a:path>
            </a:pathLst>
          </a:custGeom>
          <a:solidFill>
            <a:srgbClr val="000080"/>
          </a:solidFill>
          <a:ln w="9525">
            <a:noFill/>
            <a:round/>
            <a:headEnd/>
            <a:tailEnd/>
          </a:ln>
        </p:spPr>
        <p:txBody>
          <a:bodyPr/>
          <a:lstStyle/>
          <a:p>
            <a:endParaRPr lang="fr-FR"/>
          </a:p>
        </p:txBody>
      </p:sp>
      <p:sp>
        <p:nvSpPr>
          <p:cNvPr id="46095" name="Freeform 1039"/>
          <p:cNvSpPr>
            <a:spLocks/>
          </p:cNvSpPr>
          <p:nvPr/>
        </p:nvSpPr>
        <p:spPr bwMode="auto">
          <a:xfrm>
            <a:off x="3987801" y="3645755"/>
            <a:ext cx="219075" cy="120650"/>
          </a:xfrm>
          <a:custGeom>
            <a:avLst/>
            <a:gdLst/>
            <a:ahLst/>
            <a:cxnLst>
              <a:cxn ang="0">
                <a:pos x="0" y="0"/>
              </a:cxn>
              <a:cxn ang="0">
                <a:pos x="11" y="0"/>
              </a:cxn>
              <a:cxn ang="0">
                <a:pos x="25" y="13"/>
              </a:cxn>
            </a:cxnLst>
            <a:rect l="0" t="0" r="r" b="b"/>
            <a:pathLst>
              <a:path w="25" h="13">
                <a:moveTo>
                  <a:pt x="0" y="0"/>
                </a:moveTo>
                <a:lnTo>
                  <a:pt x="11" y="0"/>
                </a:lnTo>
                <a:lnTo>
                  <a:pt x="25" y="13"/>
                </a:lnTo>
              </a:path>
            </a:pathLst>
          </a:custGeom>
          <a:noFill/>
          <a:ln w="0">
            <a:solidFill>
              <a:srgbClr val="000000"/>
            </a:solidFill>
            <a:prstDash val="solid"/>
            <a:round/>
            <a:headEnd/>
            <a:tailEnd/>
          </a:ln>
        </p:spPr>
        <p:txBody>
          <a:bodyPr/>
          <a:lstStyle/>
          <a:p>
            <a:endParaRPr lang="fr-FR"/>
          </a:p>
        </p:txBody>
      </p:sp>
      <p:sp>
        <p:nvSpPr>
          <p:cNvPr id="46096" name="Freeform 1040"/>
          <p:cNvSpPr>
            <a:spLocks/>
          </p:cNvSpPr>
          <p:nvPr/>
        </p:nvSpPr>
        <p:spPr bwMode="auto">
          <a:xfrm>
            <a:off x="4038600" y="4196618"/>
            <a:ext cx="209550" cy="568325"/>
          </a:xfrm>
          <a:custGeom>
            <a:avLst/>
            <a:gdLst/>
            <a:ahLst/>
            <a:cxnLst>
              <a:cxn ang="0">
                <a:pos x="132" y="217"/>
              </a:cxn>
              <a:cxn ang="0">
                <a:pos x="121" y="211"/>
              </a:cxn>
              <a:cxn ang="0">
                <a:pos x="104" y="200"/>
              </a:cxn>
              <a:cxn ang="0">
                <a:pos x="99" y="194"/>
              </a:cxn>
              <a:cxn ang="0">
                <a:pos x="88" y="182"/>
              </a:cxn>
              <a:cxn ang="0">
                <a:pos x="82" y="176"/>
              </a:cxn>
              <a:cxn ang="0">
                <a:pos x="71" y="164"/>
              </a:cxn>
              <a:cxn ang="0">
                <a:pos x="66" y="158"/>
              </a:cxn>
              <a:cxn ang="0">
                <a:pos x="60" y="147"/>
              </a:cxn>
              <a:cxn ang="0">
                <a:pos x="49" y="141"/>
              </a:cxn>
              <a:cxn ang="0">
                <a:pos x="44" y="129"/>
              </a:cxn>
              <a:cxn ang="0">
                <a:pos x="38" y="117"/>
              </a:cxn>
              <a:cxn ang="0">
                <a:pos x="33" y="111"/>
              </a:cxn>
              <a:cxn ang="0">
                <a:pos x="27" y="106"/>
              </a:cxn>
              <a:cxn ang="0">
                <a:pos x="22" y="88"/>
              </a:cxn>
              <a:cxn ang="0">
                <a:pos x="16" y="82"/>
              </a:cxn>
              <a:cxn ang="0">
                <a:pos x="11" y="76"/>
              </a:cxn>
              <a:cxn ang="0">
                <a:pos x="11" y="64"/>
              </a:cxn>
              <a:cxn ang="0">
                <a:pos x="5" y="53"/>
              </a:cxn>
              <a:cxn ang="0">
                <a:pos x="5" y="47"/>
              </a:cxn>
              <a:cxn ang="0">
                <a:pos x="0" y="35"/>
              </a:cxn>
              <a:cxn ang="0">
                <a:pos x="0" y="29"/>
              </a:cxn>
              <a:cxn ang="0">
                <a:pos x="0" y="11"/>
              </a:cxn>
              <a:cxn ang="0">
                <a:pos x="0" y="6"/>
              </a:cxn>
              <a:cxn ang="0">
                <a:pos x="0" y="0"/>
              </a:cxn>
              <a:cxn ang="0">
                <a:pos x="0" y="141"/>
              </a:cxn>
              <a:cxn ang="0">
                <a:pos x="0" y="147"/>
              </a:cxn>
              <a:cxn ang="0">
                <a:pos x="0" y="153"/>
              </a:cxn>
              <a:cxn ang="0">
                <a:pos x="0" y="170"/>
              </a:cxn>
              <a:cxn ang="0">
                <a:pos x="0" y="176"/>
              </a:cxn>
              <a:cxn ang="0">
                <a:pos x="5" y="188"/>
              </a:cxn>
              <a:cxn ang="0">
                <a:pos x="5" y="194"/>
              </a:cxn>
              <a:cxn ang="0">
                <a:pos x="11" y="205"/>
              </a:cxn>
              <a:cxn ang="0">
                <a:pos x="11" y="217"/>
              </a:cxn>
              <a:cxn ang="0">
                <a:pos x="16" y="223"/>
              </a:cxn>
              <a:cxn ang="0">
                <a:pos x="22" y="229"/>
              </a:cxn>
              <a:cxn ang="0">
                <a:pos x="27" y="247"/>
              </a:cxn>
              <a:cxn ang="0">
                <a:pos x="33" y="252"/>
              </a:cxn>
              <a:cxn ang="0">
                <a:pos x="38" y="258"/>
              </a:cxn>
              <a:cxn ang="0">
                <a:pos x="44" y="270"/>
              </a:cxn>
              <a:cxn ang="0">
                <a:pos x="49" y="282"/>
              </a:cxn>
              <a:cxn ang="0">
                <a:pos x="60" y="288"/>
              </a:cxn>
              <a:cxn ang="0">
                <a:pos x="66" y="299"/>
              </a:cxn>
              <a:cxn ang="0">
                <a:pos x="71" y="305"/>
              </a:cxn>
              <a:cxn ang="0">
                <a:pos x="82" y="317"/>
              </a:cxn>
              <a:cxn ang="0">
                <a:pos x="88" y="323"/>
              </a:cxn>
              <a:cxn ang="0">
                <a:pos x="99" y="335"/>
              </a:cxn>
              <a:cxn ang="0">
                <a:pos x="104" y="341"/>
              </a:cxn>
              <a:cxn ang="0">
                <a:pos x="121" y="352"/>
              </a:cxn>
              <a:cxn ang="0">
                <a:pos x="132" y="358"/>
              </a:cxn>
              <a:cxn ang="0">
                <a:pos x="132" y="217"/>
              </a:cxn>
            </a:cxnLst>
            <a:rect l="0" t="0" r="r" b="b"/>
            <a:pathLst>
              <a:path w="132" h="358">
                <a:moveTo>
                  <a:pt x="132" y="217"/>
                </a:moveTo>
                <a:lnTo>
                  <a:pt x="121" y="211"/>
                </a:lnTo>
                <a:lnTo>
                  <a:pt x="104" y="200"/>
                </a:lnTo>
                <a:lnTo>
                  <a:pt x="99" y="194"/>
                </a:lnTo>
                <a:lnTo>
                  <a:pt x="88" y="182"/>
                </a:lnTo>
                <a:lnTo>
                  <a:pt x="82" y="176"/>
                </a:lnTo>
                <a:lnTo>
                  <a:pt x="71" y="164"/>
                </a:lnTo>
                <a:lnTo>
                  <a:pt x="66" y="158"/>
                </a:lnTo>
                <a:lnTo>
                  <a:pt x="60" y="147"/>
                </a:lnTo>
                <a:lnTo>
                  <a:pt x="49" y="141"/>
                </a:lnTo>
                <a:lnTo>
                  <a:pt x="44" y="129"/>
                </a:lnTo>
                <a:lnTo>
                  <a:pt x="38" y="117"/>
                </a:lnTo>
                <a:lnTo>
                  <a:pt x="33" y="111"/>
                </a:lnTo>
                <a:lnTo>
                  <a:pt x="27" y="106"/>
                </a:lnTo>
                <a:lnTo>
                  <a:pt x="22" y="88"/>
                </a:lnTo>
                <a:lnTo>
                  <a:pt x="16" y="82"/>
                </a:lnTo>
                <a:lnTo>
                  <a:pt x="11" y="76"/>
                </a:lnTo>
                <a:lnTo>
                  <a:pt x="11" y="64"/>
                </a:lnTo>
                <a:lnTo>
                  <a:pt x="5" y="53"/>
                </a:lnTo>
                <a:lnTo>
                  <a:pt x="5" y="47"/>
                </a:lnTo>
                <a:lnTo>
                  <a:pt x="0" y="35"/>
                </a:lnTo>
                <a:lnTo>
                  <a:pt x="0" y="29"/>
                </a:lnTo>
                <a:lnTo>
                  <a:pt x="0" y="11"/>
                </a:lnTo>
                <a:lnTo>
                  <a:pt x="0" y="6"/>
                </a:lnTo>
                <a:lnTo>
                  <a:pt x="0" y="0"/>
                </a:lnTo>
                <a:lnTo>
                  <a:pt x="0" y="141"/>
                </a:lnTo>
                <a:lnTo>
                  <a:pt x="0" y="147"/>
                </a:lnTo>
                <a:lnTo>
                  <a:pt x="0" y="153"/>
                </a:lnTo>
                <a:lnTo>
                  <a:pt x="0" y="170"/>
                </a:lnTo>
                <a:lnTo>
                  <a:pt x="0" y="176"/>
                </a:lnTo>
                <a:lnTo>
                  <a:pt x="5" y="188"/>
                </a:lnTo>
                <a:lnTo>
                  <a:pt x="5" y="194"/>
                </a:lnTo>
                <a:lnTo>
                  <a:pt x="11" y="205"/>
                </a:lnTo>
                <a:lnTo>
                  <a:pt x="11" y="217"/>
                </a:lnTo>
                <a:lnTo>
                  <a:pt x="16" y="223"/>
                </a:lnTo>
                <a:lnTo>
                  <a:pt x="22" y="229"/>
                </a:lnTo>
                <a:lnTo>
                  <a:pt x="27" y="247"/>
                </a:lnTo>
                <a:lnTo>
                  <a:pt x="33" y="252"/>
                </a:lnTo>
                <a:lnTo>
                  <a:pt x="38" y="258"/>
                </a:lnTo>
                <a:lnTo>
                  <a:pt x="44" y="270"/>
                </a:lnTo>
                <a:lnTo>
                  <a:pt x="49" y="282"/>
                </a:lnTo>
                <a:lnTo>
                  <a:pt x="60" y="288"/>
                </a:lnTo>
                <a:lnTo>
                  <a:pt x="66" y="299"/>
                </a:lnTo>
                <a:lnTo>
                  <a:pt x="71" y="305"/>
                </a:lnTo>
                <a:lnTo>
                  <a:pt x="82" y="317"/>
                </a:lnTo>
                <a:lnTo>
                  <a:pt x="88" y="323"/>
                </a:lnTo>
                <a:lnTo>
                  <a:pt x="99" y="335"/>
                </a:lnTo>
                <a:lnTo>
                  <a:pt x="104" y="341"/>
                </a:lnTo>
                <a:lnTo>
                  <a:pt x="121" y="352"/>
                </a:lnTo>
                <a:lnTo>
                  <a:pt x="132" y="358"/>
                </a:lnTo>
                <a:lnTo>
                  <a:pt x="132" y="217"/>
                </a:lnTo>
                <a:close/>
              </a:path>
            </a:pathLst>
          </a:custGeom>
          <a:solidFill>
            <a:srgbClr val="666680"/>
          </a:solidFill>
          <a:ln w="9525">
            <a:noFill/>
            <a:round/>
            <a:headEnd/>
            <a:tailEnd/>
          </a:ln>
        </p:spPr>
        <p:txBody>
          <a:bodyPr/>
          <a:lstStyle/>
          <a:p>
            <a:endParaRPr lang="fr-FR"/>
          </a:p>
        </p:txBody>
      </p:sp>
      <p:sp>
        <p:nvSpPr>
          <p:cNvPr id="46097" name="Freeform 1041"/>
          <p:cNvSpPr>
            <a:spLocks/>
          </p:cNvSpPr>
          <p:nvPr/>
        </p:nvSpPr>
        <p:spPr bwMode="auto">
          <a:xfrm>
            <a:off x="4191001" y="4196617"/>
            <a:ext cx="1350963" cy="577850"/>
          </a:xfrm>
          <a:custGeom>
            <a:avLst/>
            <a:gdLst/>
            <a:ahLst/>
            <a:cxnLst>
              <a:cxn ang="0">
                <a:pos x="851" y="0"/>
              </a:cxn>
              <a:cxn ang="0">
                <a:pos x="0" y="223"/>
              </a:cxn>
              <a:cxn ang="0">
                <a:pos x="0" y="364"/>
              </a:cxn>
              <a:cxn ang="0">
                <a:pos x="851" y="141"/>
              </a:cxn>
              <a:cxn ang="0">
                <a:pos x="851" y="0"/>
              </a:cxn>
            </a:cxnLst>
            <a:rect l="0" t="0" r="r" b="b"/>
            <a:pathLst>
              <a:path w="851" h="364">
                <a:moveTo>
                  <a:pt x="851" y="0"/>
                </a:moveTo>
                <a:lnTo>
                  <a:pt x="0" y="223"/>
                </a:lnTo>
                <a:lnTo>
                  <a:pt x="0" y="364"/>
                </a:lnTo>
                <a:lnTo>
                  <a:pt x="851" y="141"/>
                </a:lnTo>
                <a:lnTo>
                  <a:pt x="851" y="0"/>
                </a:lnTo>
                <a:close/>
              </a:path>
            </a:pathLst>
          </a:custGeom>
          <a:solidFill>
            <a:srgbClr val="666680"/>
          </a:solidFill>
          <a:ln w="9525">
            <a:noFill/>
            <a:round/>
            <a:headEnd/>
            <a:tailEnd/>
          </a:ln>
        </p:spPr>
        <p:txBody>
          <a:bodyPr/>
          <a:lstStyle/>
          <a:p>
            <a:endParaRPr lang="fr-FR"/>
          </a:p>
        </p:txBody>
      </p:sp>
      <p:sp>
        <p:nvSpPr>
          <p:cNvPr id="46098" name="Freeform 1042"/>
          <p:cNvSpPr>
            <a:spLocks/>
          </p:cNvSpPr>
          <p:nvPr/>
        </p:nvSpPr>
        <p:spPr bwMode="auto">
          <a:xfrm>
            <a:off x="3962401" y="4120417"/>
            <a:ext cx="1560513" cy="476250"/>
          </a:xfrm>
          <a:custGeom>
            <a:avLst/>
            <a:gdLst/>
            <a:ahLst/>
            <a:cxnLst>
              <a:cxn ang="0">
                <a:pos x="132" y="300"/>
              </a:cxn>
              <a:cxn ang="0">
                <a:pos x="121" y="294"/>
              </a:cxn>
              <a:cxn ang="0">
                <a:pos x="104" y="282"/>
              </a:cxn>
              <a:cxn ang="0">
                <a:pos x="99" y="271"/>
              </a:cxn>
              <a:cxn ang="0">
                <a:pos x="88" y="265"/>
              </a:cxn>
              <a:cxn ang="0">
                <a:pos x="77" y="253"/>
              </a:cxn>
              <a:cxn ang="0">
                <a:pos x="71" y="247"/>
              </a:cxn>
              <a:cxn ang="0">
                <a:pos x="66" y="235"/>
              </a:cxn>
              <a:cxn ang="0">
                <a:pos x="49" y="224"/>
              </a:cxn>
              <a:cxn ang="0">
                <a:pos x="44" y="218"/>
              </a:cxn>
              <a:cxn ang="0">
                <a:pos x="44" y="206"/>
              </a:cxn>
              <a:cxn ang="0">
                <a:pos x="33" y="194"/>
              </a:cxn>
              <a:cxn ang="0">
                <a:pos x="27" y="188"/>
              </a:cxn>
              <a:cxn ang="0">
                <a:pos x="22" y="177"/>
              </a:cxn>
              <a:cxn ang="0">
                <a:pos x="16" y="165"/>
              </a:cxn>
              <a:cxn ang="0">
                <a:pos x="11" y="153"/>
              </a:cxn>
              <a:cxn ang="0">
                <a:pos x="11" y="147"/>
              </a:cxn>
              <a:cxn ang="0">
                <a:pos x="5" y="130"/>
              </a:cxn>
              <a:cxn ang="0">
                <a:pos x="5" y="124"/>
              </a:cxn>
              <a:cxn ang="0">
                <a:pos x="0" y="118"/>
              </a:cxn>
              <a:cxn ang="0">
                <a:pos x="0" y="100"/>
              </a:cxn>
              <a:cxn ang="0">
                <a:pos x="0" y="94"/>
              </a:cxn>
              <a:cxn ang="0">
                <a:pos x="0" y="88"/>
              </a:cxn>
              <a:cxn ang="0">
                <a:pos x="0" y="71"/>
              </a:cxn>
              <a:cxn ang="0">
                <a:pos x="0" y="65"/>
              </a:cxn>
              <a:cxn ang="0">
                <a:pos x="0" y="53"/>
              </a:cxn>
              <a:cxn ang="0">
                <a:pos x="0" y="41"/>
              </a:cxn>
              <a:cxn ang="0">
                <a:pos x="5" y="30"/>
              </a:cxn>
              <a:cxn ang="0">
                <a:pos x="5" y="24"/>
              </a:cxn>
              <a:cxn ang="0">
                <a:pos x="11" y="6"/>
              </a:cxn>
              <a:cxn ang="0">
                <a:pos x="11" y="0"/>
              </a:cxn>
              <a:cxn ang="0">
                <a:pos x="983" y="77"/>
              </a:cxn>
              <a:cxn ang="0">
                <a:pos x="132" y="300"/>
              </a:cxn>
            </a:cxnLst>
            <a:rect l="0" t="0" r="r" b="b"/>
            <a:pathLst>
              <a:path w="983" h="300">
                <a:moveTo>
                  <a:pt x="132" y="300"/>
                </a:moveTo>
                <a:lnTo>
                  <a:pt x="121" y="294"/>
                </a:lnTo>
                <a:lnTo>
                  <a:pt x="104" y="282"/>
                </a:lnTo>
                <a:lnTo>
                  <a:pt x="99" y="271"/>
                </a:lnTo>
                <a:lnTo>
                  <a:pt x="88" y="265"/>
                </a:lnTo>
                <a:lnTo>
                  <a:pt x="77" y="253"/>
                </a:lnTo>
                <a:lnTo>
                  <a:pt x="71" y="247"/>
                </a:lnTo>
                <a:lnTo>
                  <a:pt x="66" y="235"/>
                </a:lnTo>
                <a:lnTo>
                  <a:pt x="49" y="224"/>
                </a:lnTo>
                <a:lnTo>
                  <a:pt x="44" y="218"/>
                </a:lnTo>
                <a:lnTo>
                  <a:pt x="44" y="206"/>
                </a:lnTo>
                <a:lnTo>
                  <a:pt x="33" y="194"/>
                </a:lnTo>
                <a:lnTo>
                  <a:pt x="27" y="188"/>
                </a:lnTo>
                <a:lnTo>
                  <a:pt x="22" y="177"/>
                </a:lnTo>
                <a:lnTo>
                  <a:pt x="16" y="165"/>
                </a:lnTo>
                <a:lnTo>
                  <a:pt x="11" y="153"/>
                </a:lnTo>
                <a:lnTo>
                  <a:pt x="11" y="147"/>
                </a:lnTo>
                <a:lnTo>
                  <a:pt x="5" y="130"/>
                </a:lnTo>
                <a:lnTo>
                  <a:pt x="5" y="124"/>
                </a:lnTo>
                <a:lnTo>
                  <a:pt x="0" y="118"/>
                </a:lnTo>
                <a:lnTo>
                  <a:pt x="0" y="100"/>
                </a:lnTo>
                <a:lnTo>
                  <a:pt x="0" y="94"/>
                </a:lnTo>
                <a:lnTo>
                  <a:pt x="0" y="88"/>
                </a:lnTo>
                <a:lnTo>
                  <a:pt x="0" y="71"/>
                </a:lnTo>
                <a:lnTo>
                  <a:pt x="0" y="65"/>
                </a:lnTo>
                <a:lnTo>
                  <a:pt x="0" y="53"/>
                </a:lnTo>
                <a:lnTo>
                  <a:pt x="0" y="41"/>
                </a:lnTo>
                <a:lnTo>
                  <a:pt x="5" y="30"/>
                </a:lnTo>
                <a:lnTo>
                  <a:pt x="5" y="24"/>
                </a:lnTo>
                <a:lnTo>
                  <a:pt x="11" y="6"/>
                </a:lnTo>
                <a:lnTo>
                  <a:pt x="11" y="0"/>
                </a:lnTo>
                <a:lnTo>
                  <a:pt x="983" y="77"/>
                </a:lnTo>
                <a:lnTo>
                  <a:pt x="132" y="300"/>
                </a:lnTo>
                <a:close/>
              </a:path>
            </a:pathLst>
          </a:custGeom>
          <a:solidFill>
            <a:srgbClr val="CCCCFF"/>
          </a:solidFill>
          <a:ln w="9525">
            <a:noFill/>
            <a:round/>
            <a:headEnd/>
            <a:tailEnd/>
          </a:ln>
        </p:spPr>
        <p:txBody>
          <a:bodyPr/>
          <a:lstStyle/>
          <a:p>
            <a:endParaRPr lang="fr-FR"/>
          </a:p>
        </p:txBody>
      </p:sp>
      <p:sp>
        <p:nvSpPr>
          <p:cNvPr id="46099" name="Freeform 1043"/>
          <p:cNvSpPr>
            <a:spLocks/>
          </p:cNvSpPr>
          <p:nvPr/>
        </p:nvSpPr>
        <p:spPr bwMode="auto">
          <a:xfrm>
            <a:off x="3848101" y="4376006"/>
            <a:ext cx="201613" cy="46037"/>
          </a:xfrm>
          <a:custGeom>
            <a:avLst/>
            <a:gdLst/>
            <a:ahLst/>
            <a:cxnLst>
              <a:cxn ang="0">
                <a:pos x="0" y="0"/>
              </a:cxn>
              <a:cxn ang="0">
                <a:pos x="11" y="0"/>
              </a:cxn>
              <a:cxn ang="0">
                <a:pos x="23" y="5"/>
              </a:cxn>
            </a:cxnLst>
            <a:rect l="0" t="0" r="r" b="b"/>
            <a:pathLst>
              <a:path w="23" h="5">
                <a:moveTo>
                  <a:pt x="0" y="0"/>
                </a:moveTo>
                <a:lnTo>
                  <a:pt x="11" y="0"/>
                </a:lnTo>
                <a:lnTo>
                  <a:pt x="23" y="5"/>
                </a:lnTo>
              </a:path>
            </a:pathLst>
          </a:custGeom>
          <a:noFill/>
          <a:ln w="0">
            <a:solidFill>
              <a:srgbClr val="000000"/>
            </a:solidFill>
            <a:prstDash val="solid"/>
            <a:round/>
            <a:headEnd/>
            <a:tailEnd/>
          </a:ln>
        </p:spPr>
        <p:txBody>
          <a:bodyPr/>
          <a:lstStyle/>
          <a:p>
            <a:endParaRPr lang="fr-FR"/>
          </a:p>
        </p:txBody>
      </p:sp>
      <p:sp>
        <p:nvSpPr>
          <p:cNvPr id="46100" name="Freeform 1044"/>
          <p:cNvSpPr>
            <a:spLocks/>
          </p:cNvSpPr>
          <p:nvPr/>
        </p:nvSpPr>
        <p:spPr bwMode="auto">
          <a:xfrm>
            <a:off x="4419600" y="4730018"/>
            <a:ext cx="350838" cy="411163"/>
          </a:xfrm>
          <a:custGeom>
            <a:avLst/>
            <a:gdLst/>
            <a:ahLst/>
            <a:cxnLst>
              <a:cxn ang="0">
                <a:pos x="221" y="118"/>
              </a:cxn>
              <a:cxn ang="0">
                <a:pos x="205" y="112"/>
              </a:cxn>
              <a:cxn ang="0">
                <a:pos x="183" y="106"/>
              </a:cxn>
              <a:cxn ang="0">
                <a:pos x="166" y="100"/>
              </a:cxn>
              <a:cxn ang="0">
                <a:pos x="155" y="94"/>
              </a:cxn>
              <a:cxn ang="0">
                <a:pos x="133" y="82"/>
              </a:cxn>
              <a:cxn ang="0">
                <a:pos x="122" y="76"/>
              </a:cxn>
              <a:cxn ang="0">
                <a:pos x="111" y="71"/>
              </a:cxn>
              <a:cxn ang="0">
                <a:pos x="89" y="59"/>
              </a:cxn>
              <a:cxn ang="0">
                <a:pos x="78" y="53"/>
              </a:cxn>
              <a:cxn ang="0">
                <a:pos x="67" y="47"/>
              </a:cxn>
              <a:cxn ang="0">
                <a:pos x="44" y="35"/>
              </a:cxn>
              <a:cxn ang="0">
                <a:pos x="33" y="29"/>
              </a:cxn>
              <a:cxn ang="0">
                <a:pos x="28" y="24"/>
              </a:cxn>
              <a:cxn ang="0">
                <a:pos x="6" y="6"/>
              </a:cxn>
              <a:cxn ang="0">
                <a:pos x="0" y="0"/>
              </a:cxn>
              <a:cxn ang="0">
                <a:pos x="0" y="141"/>
              </a:cxn>
              <a:cxn ang="0">
                <a:pos x="6" y="147"/>
              </a:cxn>
              <a:cxn ang="0">
                <a:pos x="28" y="165"/>
              </a:cxn>
              <a:cxn ang="0">
                <a:pos x="33" y="171"/>
              </a:cxn>
              <a:cxn ang="0">
                <a:pos x="44" y="176"/>
              </a:cxn>
              <a:cxn ang="0">
                <a:pos x="67" y="188"/>
              </a:cxn>
              <a:cxn ang="0">
                <a:pos x="78" y="194"/>
              </a:cxn>
              <a:cxn ang="0">
                <a:pos x="89" y="200"/>
              </a:cxn>
              <a:cxn ang="0">
                <a:pos x="111" y="212"/>
              </a:cxn>
              <a:cxn ang="0">
                <a:pos x="122" y="218"/>
              </a:cxn>
              <a:cxn ang="0">
                <a:pos x="133" y="223"/>
              </a:cxn>
              <a:cxn ang="0">
                <a:pos x="155" y="235"/>
              </a:cxn>
              <a:cxn ang="0">
                <a:pos x="166" y="241"/>
              </a:cxn>
              <a:cxn ang="0">
                <a:pos x="183" y="247"/>
              </a:cxn>
              <a:cxn ang="0">
                <a:pos x="205" y="253"/>
              </a:cxn>
              <a:cxn ang="0">
                <a:pos x="221" y="259"/>
              </a:cxn>
              <a:cxn ang="0">
                <a:pos x="221" y="118"/>
              </a:cxn>
            </a:cxnLst>
            <a:rect l="0" t="0" r="r" b="b"/>
            <a:pathLst>
              <a:path w="221" h="259">
                <a:moveTo>
                  <a:pt x="221" y="118"/>
                </a:moveTo>
                <a:lnTo>
                  <a:pt x="205" y="112"/>
                </a:lnTo>
                <a:lnTo>
                  <a:pt x="183" y="106"/>
                </a:lnTo>
                <a:lnTo>
                  <a:pt x="166" y="100"/>
                </a:lnTo>
                <a:lnTo>
                  <a:pt x="155" y="94"/>
                </a:lnTo>
                <a:lnTo>
                  <a:pt x="133" y="82"/>
                </a:lnTo>
                <a:lnTo>
                  <a:pt x="122" y="76"/>
                </a:lnTo>
                <a:lnTo>
                  <a:pt x="111" y="71"/>
                </a:lnTo>
                <a:lnTo>
                  <a:pt x="89" y="59"/>
                </a:lnTo>
                <a:lnTo>
                  <a:pt x="78" y="53"/>
                </a:lnTo>
                <a:lnTo>
                  <a:pt x="67" y="47"/>
                </a:lnTo>
                <a:lnTo>
                  <a:pt x="44" y="35"/>
                </a:lnTo>
                <a:lnTo>
                  <a:pt x="33" y="29"/>
                </a:lnTo>
                <a:lnTo>
                  <a:pt x="28" y="24"/>
                </a:lnTo>
                <a:lnTo>
                  <a:pt x="6" y="6"/>
                </a:lnTo>
                <a:lnTo>
                  <a:pt x="0" y="0"/>
                </a:lnTo>
                <a:lnTo>
                  <a:pt x="0" y="141"/>
                </a:lnTo>
                <a:lnTo>
                  <a:pt x="6" y="147"/>
                </a:lnTo>
                <a:lnTo>
                  <a:pt x="28" y="165"/>
                </a:lnTo>
                <a:lnTo>
                  <a:pt x="33" y="171"/>
                </a:lnTo>
                <a:lnTo>
                  <a:pt x="44" y="176"/>
                </a:lnTo>
                <a:lnTo>
                  <a:pt x="67" y="188"/>
                </a:lnTo>
                <a:lnTo>
                  <a:pt x="78" y="194"/>
                </a:lnTo>
                <a:lnTo>
                  <a:pt x="89" y="200"/>
                </a:lnTo>
                <a:lnTo>
                  <a:pt x="111" y="212"/>
                </a:lnTo>
                <a:lnTo>
                  <a:pt x="122" y="218"/>
                </a:lnTo>
                <a:lnTo>
                  <a:pt x="133" y="223"/>
                </a:lnTo>
                <a:lnTo>
                  <a:pt x="155" y="235"/>
                </a:lnTo>
                <a:lnTo>
                  <a:pt x="166" y="241"/>
                </a:lnTo>
                <a:lnTo>
                  <a:pt x="183" y="247"/>
                </a:lnTo>
                <a:lnTo>
                  <a:pt x="205" y="253"/>
                </a:lnTo>
                <a:lnTo>
                  <a:pt x="221" y="259"/>
                </a:lnTo>
                <a:lnTo>
                  <a:pt x="221" y="118"/>
                </a:lnTo>
                <a:close/>
              </a:path>
            </a:pathLst>
          </a:custGeom>
          <a:solidFill>
            <a:srgbClr val="003366"/>
          </a:solidFill>
          <a:ln w="9525">
            <a:noFill/>
            <a:round/>
            <a:headEnd/>
            <a:tailEnd/>
          </a:ln>
        </p:spPr>
        <p:txBody>
          <a:bodyPr/>
          <a:lstStyle/>
          <a:p>
            <a:endParaRPr lang="fr-FR"/>
          </a:p>
        </p:txBody>
      </p:sp>
      <p:sp>
        <p:nvSpPr>
          <p:cNvPr id="46101" name="Freeform 1045"/>
          <p:cNvSpPr>
            <a:spLocks/>
          </p:cNvSpPr>
          <p:nvPr/>
        </p:nvSpPr>
        <p:spPr bwMode="auto">
          <a:xfrm>
            <a:off x="4800601" y="4425218"/>
            <a:ext cx="1000125" cy="765175"/>
          </a:xfrm>
          <a:custGeom>
            <a:avLst/>
            <a:gdLst/>
            <a:ahLst/>
            <a:cxnLst>
              <a:cxn ang="0">
                <a:pos x="630" y="0"/>
              </a:cxn>
              <a:cxn ang="0">
                <a:pos x="0" y="340"/>
              </a:cxn>
              <a:cxn ang="0">
                <a:pos x="0" y="482"/>
              </a:cxn>
              <a:cxn ang="0">
                <a:pos x="630" y="141"/>
              </a:cxn>
              <a:cxn ang="0">
                <a:pos x="630" y="0"/>
              </a:cxn>
            </a:cxnLst>
            <a:rect l="0" t="0" r="r" b="b"/>
            <a:pathLst>
              <a:path w="630" h="482">
                <a:moveTo>
                  <a:pt x="630" y="0"/>
                </a:moveTo>
                <a:lnTo>
                  <a:pt x="0" y="340"/>
                </a:lnTo>
                <a:lnTo>
                  <a:pt x="0" y="482"/>
                </a:lnTo>
                <a:lnTo>
                  <a:pt x="630" y="141"/>
                </a:lnTo>
                <a:lnTo>
                  <a:pt x="630" y="0"/>
                </a:lnTo>
                <a:close/>
              </a:path>
            </a:pathLst>
          </a:custGeom>
          <a:solidFill>
            <a:srgbClr val="003366"/>
          </a:solidFill>
          <a:ln w="9525">
            <a:noFill/>
            <a:round/>
            <a:headEnd/>
            <a:tailEnd/>
          </a:ln>
        </p:spPr>
        <p:txBody>
          <a:bodyPr/>
          <a:lstStyle/>
          <a:p>
            <a:endParaRPr lang="fr-FR"/>
          </a:p>
        </p:txBody>
      </p:sp>
      <p:sp>
        <p:nvSpPr>
          <p:cNvPr id="46102" name="Freeform 1046"/>
          <p:cNvSpPr>
            <a:spLocks/>
          </p:cNvSpPr>
          <p:nvPr/>
        </p:nvSpPr>
        <p:spPr bwMode="auto">
          <a:xfrm>
            <a:off x="4419601" y="4425217"/>
            <a:ext cx="1350963" cy="539750"/>
          </a:xfrm>
          <a:custGeom>
            <a:avLst/>
            <a:gdLst/>
            <a:ahLst/>
            <a:cxnLst>
              <a:cxn ang="0">
                <a:pos x="221" y="340"/>
              </a:cxn>
              <a:cxn ang="0">
                <a:pos x="205" y="335"/>
              </a:cxn>
              <a:cxn ang="0">
                <a:pos x="183" y="323"/>
              </a:cxn>
              <a:cxn ang="0">
                <a:pos x="166" y="323"/>
              </a:cxn>
              <a:cxn ang="0">
                <a:pos x="155" y="317"/>
              </a:cxn>
              <a:cxn ang="0">
                <a:pos x="133" y="305"/>
              </a:cxn>
              <a:cxn ang="0">
                <a:pos x="122" y="299"/>
              </a:cxn>
              <a:cxn ang="0">
                <a:pos x="111" y="293"/>
              </a:cxn>
              <a:cxn ang="0">
                <a:pos x="89" y="282"/>
              </a:cxn>
              <a:cxn ang="0">
                <a:pos x="78" y="276"/>
              </a:cxn>
              <a:cxn ang="0">
                <a:pos x="67" y="270"/>
              </a:cxn>
              <a:cxn ang="0">
                <a:pos x="44" y="258"/>
              </a:cxn>
              <a:cxn ang="0">
                <a:pos x="33" y="246"/>
              </a:cxn>
              <a:cxn ang="0">
                <a:pos x="28" y="241"/>
              </a:cxn>
              <a:cxn ang="0">
                <a:pos x="6" y="229"/>
              </a:cxn>
              <a:cxn ang="0">
                <a:pos x="0" y="223"/>
              </a:cxn>
              <a:cxn ang="0">
                <a:pos x="851" y="0"/>
              </a:cxn>
              <a:cxn ang="0">
                <a:pos x="221" y="340"/>
              </a:cxn>
            </a:cxnLst>
            <a:rect l="0" t="0" r="r" b="b"/>
            <a:pathLst>
              <a:path w="851" h="340">
                <a:moveTo>
                  <a:pt x="221" y="340"/>
                </a:moveTo>
                <a:lnTo>
                  <a:pt x="205" y="335"/>
                </a:lnTo>
                <a:lnTo>
                  <a:pt x="183" y="323"/>
                </a:lnTo>
                <a:lnTo>
                  <a:pt x="166" y="323"/>
                </a:lnTo>
                <a:lnTo>
                  <a:pt x="155" y="317"/>
                </a:lnTo>
                <a:lnTo>
                  <a:pt x="133" y="305"/>
                </a:lnTo>
                <a:lnTo>
                  <a:pt x="122" y="299"/>
                </a:lnTo>
                <a:lnTo>
                  <a:pt x="111" y="293"/>
                </a:lnTo>
                <a:lnTo>
                  <a:pt x="89" y="282"/>
                </a:lnTo>
                <a:lnTo>
                  <a:pt x="78" y="276"/>
                </a:lnTo>
                <a:lnTo>
                  <a:pt x="67" y="270"/>
                </a:lnTo>
                <a:lnTo>
                  <a:pt x="44" y="258"/>
                </a:lnTo>
                <a:lnTo>
                  <a:pt x="33" y="246"/>
                </a:lnTo>
                <a:lnTo>
                  <a:pt x="28" y="241"/>
                </a:lnTo>
                <a:lnTo>
                  <a:pt x="6" y="229"/>
                </a:lnTo>
                <a:lnTo>
                  <a:pt x="0" y="223"/>
                </a:lnTo>
                <a:lnTo>
                  <a:pt x="851" y="0"/>
                </a:lnTo>
                <a:lnTo>
                  <a:pt x="221" y="340"/>
                </a:lnTo>
                <a:close/>
              </a:path>
            </a:pathLst>
          </a:custGeom>
          <a:solidFill>
            <a:srgbClr val="0066CC"/>
          </a:solidFill>
          <a:ln w="9525">
            <a:noFill/>
            <a:round/>
            <a:headEnd/>
            <a:tailEnd/>
          </a:ln>
        </p:spPr>
        <p:txBody>
          <a:bodyPr/>
          <a:lstStyle/>
          <a:p>
            <a:endParaRPr lang="fr-FR"/>
          </a:p>
        </p:txBody>
      </p:sp>
      <p:sp>
        <p:nvSpPr>
          <p:cNvPr id="46103" name="Freeform 1047"/>
          <p:cNvSpPr>
            <a:spLocks/>
          </p:cNvSpPr>
          <p:nvPr/>
        </p:nvSpPr>
        <p:spPr bwMode="auto">
          <a:xfrm>
            <a:off x="6962775" y="4234717"/>
            <a:ext cx="1035050" cy="876300"/>
          </a:xfrm>
          <a:custGeom>
            <a:avLst/>
            <a:gdLst/>
            <a:ahLst/>
            <a:cxnLst>
              <a:cxn ang="0">
                <a:pos x="652" y="6"/>
              </a:cxn>
              <a:cxn ang="0">
                <a:pos x="646" y="29"/>
              </a:cxn>
              <a:cxn ang="0">
                <a:pos x="646" y="47"/>
              </a:cxn>
              <a:cxn ang="0">
                <a:pos x="641" y="64"/>
              </a:cxn>
              <a:cxn ang="0">
                <a:pos x="630" y="88"/>
              </a:cxn>
              <a:cxn ang="0">
                <a:pos x="619" y="106"/>
              </a:cxn>
              <a:cxn ang="0">
                <a:pos x="608" y="129"/>
              </a:cxn>
              <a:cxn ang="0">
                <a:pos x="597" y="141"/>
              </a:cxn>
              <a:cxn ang="0">
                <a:pos x="580" y="164"/>
              </a:cxn>
              <a:cxn ang="0">
                <a:pos x="558" y="182"/>
              </a:cxn>
              <a:cxn ang="0">
                <a:pos x="541" y="200"/>
              </a:cxn>
              <a:cxn ang="0">
                <a:pos x="519" y="217"/>
              </a:cxn>
              <a:cxn ang="0">
                <a:pos x="503" y="229"/>
              </a:cxn>
              <a:cxn ang="0">
                <a:pos x="470" y="252"/>
              </a:cxn>
              <a:cxn ang="0">
                <a:pos x="442" y="270"/>
              </a:cxn>
              <a:cxn ang="0">
                <a:pos x="420" y="282"/>
              </a:cxn>
              <a:cxn ang="0">
                <a:pos x="387" y="299"/>
              </a:cxn>
              <a:cxn ang="0">
                <a:pos x="359" y="311"/>
              </a:cxn>
              <a:cxn ang="0">
                <a:pos x="326" y="323"/>
              </a:cxn>
              <a:cxn ang="0">
                <a:pos x="287" y="341"/>
              </a:cxn>
              <a:cxn ang="0">
                <a:pos x="260" y="352"/>
              </a:cxn>
              <a:cxn ang="0">
                <a:pos x="216" y="364"/>
              </a:cxn>
              <a:cxn ang="0">
                <a:pos x="188" y="370"/>
              </a:cxn>
              <a:cxn ang="0">
                <a:pos x="144" y="382"/>
              </a:cxn>
              <a:cxn ang="0">
                <a:pos x="94" y="393"/>
              </a:cxn>
              <a:cxn ang="0">
                <a:pos x="67" y="399"/>
              </a:cxn>
              <a:cxn ang="0">
                <a:pos x="17" y="411"/>
              </a:cxn>
              <a:cxn ang="0">
                <a:pos x="0" y="552"/>
              </a:cxn>
              <a:cxn ang="0">
                <a:pos x="50" y="546"/>
              </a:cxn>
              <a:cxn ang="0">
                <a:pos x="83" y="540"/>
              </a:cxn>
              <a:cxn ang="0">
                <a:pos x="127" y="529"/>
              </a:cxn>
              <a:cxn ang="0">
                <a:pos x="160" y="523"/>
              </a:cxn>
              <a:cxn ang="0">
                <a:pos x="199" y="511"/>
              </a:cxn>
              <a:cxn ang="0">
                <a:pos x="243" y="493"/>
              </a:cxn>
              <a:cxn ang="0">
                <a:pos x="271" y="488"/>
              </a:cxn>
              <a:cxn ang="0">
                <a:pos x="310" y="470"/>
              </a:cxn>
              <a:cxn ang="0">
                <a:pos x="337" y="464"/>
              </a:cxn>
              <a:cxn ang="0">
                <a:pos x="376" y="446"/>
              </a:cxn>
              <a:cxn ang="0">
                <a:pos x="409" y="429"/>
              </a:cxn>
              <a:cxn ang="0">
                <a:pos x="431" y="417"/>
              </a:cxn>
              <a:cxn ang="0">
                <a:pos x="464" y="399"/>
              </a:cxn>
              <a:cxn ang="0">
                <a:pos x="481" y="388"/>
              </a:cxn>
              <a:cxn ang="0">
                <a:pos x="508" y="364"/>
              </a:cxn>
              <a:cxn ang="0">
                <a:pos x="525" y="352"/>
              </a:cxn>
              <a:cxn ang="0">
                <a:pos x="553" y="335"/>
              </a:cxn>
              <a:cxn ang="0">
                <a:pos x="575" y="311"/>
              </a:cxn>
              <a:cxn ang="0">
                <a:pos x="586" y="299"/>
              </a:cxn>
              <a:cxn ang="0">
                <a:pos x="602" y="276"/>
              </a:cxn>
              <a:cxn ang="0">
                <a:pos x="613" y="258"/>
              </a:cxn>
              <a:cxn ang="0">
                <a:pos x="624" y="241"/>
              </a:cxn>
              <a:cxn ang="0">
                <a:pos x="635" y="217"/>
              </a:cxn>
              <a:cxn ang="0">
                <a:pos x="641" y="200"/>
              </a:cxn>
              <a:cxn ang="0">
                <a:pos x="646" y="176"/>
              </a:cxn>
              <a:cxn ang="0">
                <a:pos x="652" y="164"/>
              </a:cxn>
              <a:cxn ang="0">
                <a:pos x="652" y="141"/>
              </a:cxn>
            </a:cxnLst>
            <a:rect l="0" t="0" r="r" b="b"/>
            <a:pathLst>
              <a:path w="652" h="552">
                <a:moveTo>
                  <a:pt x="652" y="0"/>
                </a:moveTo>
                <a:lnTo>
                  <a:pt x="652" y="6"/>
                </a:lnTo>
                <a:lnTo>
                  <a:pt x="652" y="23"/>
                </a:lnTo>
                <a:lnTo>
                  <a:pt x="646" y="29"/>
                </a:lnTo>
                <a:lnTo>
                  <a:pt x="646" y="35"/>
                </a:lnTo>
                <a:lnTo>
                  <a:pt x="646" y="47"/>
                </a:lnTo>
                <a:lnTo>
                  <a:pt x="641" y="59"/>
                </a:lnTo>
                <a:lnTo>
                  <a:pt x="641" y="64"/>
                </a:lnTo>
                <a:lnTo>
                  <a:pt x="635" y="76"/>
                </a:lnTo>
                <a:lnTo>
                  <a:pt x="630" y="88"/>
                </a:lnTo>
                <a:lnTo>
                  <a:pt x="624" y="100"/>
                </a:lnTo>
                <a:lnTo>
                  <a:pt x="619" y="106"/>
                </a:lnTo>
                <a:lnTo>
                  <a:pt x="613" y="117"/>
                </a:lnTo>
                <a:lnTo>
                  <a:pt x="608" y="129"/>
                </a:lnTo>
                <a:lnTo>
                  <a:pt x="602" y="135"/>
                </a:lnTo>
                <a:lnTo>
                  <a:pt x="597" y="141"/>
                </a:lnTo>
                <a:lnTo>
                  <a:pt x="586" y="158"/>
                </a:lnTo>
                <a:lnTo>
                  <a:pt x="580" y="164"/>
                </a:lnTo>
                <a:lnTo>
                  <a:pt x="575" y="170"/>
                </a:lnTo>
                <a:lnTo>
                  <a:pt x="558" y="182"/>
                </a:lnTo>
                <a:lnTo>
                  <a:pt x="553" y="194"/>
                </a:lnTo>
                <a:lnTo>
                  <a:pt x="541" y="200"/>
                </a:lnTo>
                <a:lnTo>
                  <a:pt x="525" y="211"/>
                </a:lnTo>
                <a:lnTo>
                  <a:pt x="519" y="217"/>
                </a:lnTo>
                <a:lnTo>
                  <a:pt x="508" y="223"/>
                </a:lnTo>
                <a:lnTo>
                  <a:pt x="503" y="229"/>
                </a:lnTo>
                <a:lnTo>
                  <a:pt x="481" y="247"/>
                </a:lnTo>
                <a:lnTo>
                  <a:pt x="470" y="252"/>
                </a:lnTo>
                <a:lnTo>
                  <a:pt x="464" y="258"/>
                </a:lnTo>
                <a:lnTo>
                  <a:pt x="442" y="270"/>
                </a:lnTo>
                <a:lnTo>
                  <a:pt x="431" y="276"/>
                </a:lnTo>
                <a:lnTo>
                  <a:pt x="420" y="282"/>
                </a:lnTo>
                <a:lnTo>
                  <a:pt x="409" y="288"/>
                </a:lnTo>
                <a:lnTo>
                  <a:pt x="387" y="299"/>
                </a:lnTo>
                <a:lnTo>
                  <a:pt x="376" y="305"/>
                </a:lnTo>
                <a:lnTo>
                  <a:pt x="359" y="311"/>
                </a:lnTo>
                <a:lnTo>
                  <a:pt x="337" y="323"/>
                </a:lnTo>
                <a:lnTo>
                  <a:pt x="326" y="323"/>
                </a:lnTo>
                <a:lnTo>
                  <a:pt x="310" y="329"/>
                </a:lnTo>
                <a:lnTo>
                  <a:pt x="287" y="341"/>
                </a:lnTo>
                <a:lnTo>
                  <a:pt x="271" y="346"/>
                </a:lnTo>
                <a:lnTo>
                  <a:pt x="260" y="352"/>
                </a:lnTo>
                <a:lnTo>
                  <a:pt x="243" y="352"/>
                </a:lnTo>
                <a:lnTo>
                  <a:pt x="216" y="364"/>
                </a:lnTo>
                <a:lnTo>
                  <a:pt x="199" y="370"/>
                </a:lnTo>
                <a:lnTo>
                  <a:pt x="188" y="370"/>
                </a:lnTo>
                <a:lnTo>
                  <a:pt x="160" y="382"/>
                </a:lnTo>
                <a:lnTo>
                  <a:pt x="144" y="382"/>
                </a:lnTo>
                <a:lnTo>
                  <a:pt x="127" y="388"/>
                </a:lnTo>
                <a:lnTo>
                  <a:pt x="94" y="393"/>
                </a:lnTo>
                <a:lnTo>
                  <a:pt x="83" y="399"/>
                </a:lnTo>
                <a:lnTo>
                  <a:pt x="67" y="399"/>
                </a:lnTo>
                <a:lnTo>
                  <a:pt x="50" y="405"/>
                </a:lnTo>
                <a:lnTo>
                  <a:pt x="17" y="411"/>
                </a:lnTo>
                <a:lnTo>
                  <a:pt x="0" y="411"/>
                </a:lnTo>
                <a:lnTo>
                  <a:pt x="0" y="552"/>
                </a:lnTo>
                <a:lnTo>
                  <a:pt x="17" y="552"/>
                </a:lnTo>
                <a:lnTo>
                  <a:pt x="50" y="546"/>
                </a:lnTo>
                <a:lnTo>
                  <a:pt x="67" y="540"/>
                </a:lnTo>
                <a:lnTo>
                  <a:pt x="83" y="540"/>
                </a:lnTo>
                <a:lnTo>
                  <a:pt x="94" y="535"/>
                </a:lnTo>
                <a:lnTo>
                  <a:pt x="127" y="529"/>
                </a:lnTo>
                <a:lnTo>
                  <a:pt x="144" y="523"/>
                </a:lnTo>
                <a:lnTo>
                  <a:pt x="160" y="523"/>
                </a:lnTo>
                <a:lnTo>
                  <a:pt x="188" y="511"/>
                </a:lnTo>
                <a:lnTo>
                  <a:pt x="199" y="511"/>
                </a:lnTo>
                <a:lnTo>
                  <a:pt x="216" y="505"/>
                </a:lnTo>
                <a:lnTo>
                  <a:pt x="243" y="493"/>
                </a:lnTo>
                <a:lnTo>
                  <a:pt x="260" y="493"/>
                </a:lnTo>
                <a:lnTo>
                  <a:pt x="271" y="488"/>
                </a:lnTo>
                <a:lnTo>
                  <a:pt x="287" y="482"/>
                </a:lnTo>
                <a:lnTo>
                  <a:pt x="310" y="470"/>
                </a:lnTo>
                <a:lnTo>
                  <a:pt x="326" y="464"/>
                </a:lnTo>
                <a:lnTo>
                  <a:pt x="337" y="464"/>
                </a:lnTo>
                <a:lnTo>
                  <a:pt x="359" y="452"/>
                </a:lnTo>
                <a:lnTo>
                  <a:pt x="376" y="446"/>
                </a:lnTo>
                <a:lnTo>
                  <a:pt x="387" y="441"/>
                </a:lnTo>
                <a:lnTo>
                  <a:pt x="409" y="429"/>
                </a:lnTo>
                <a:lnTo>
                  <a:pt x="420" y="423"/>
                </a:lnTo>
                <a:lnTo>
                  <a:pt x="431" y="417"/>
                </a:lnTo>
                <a:lnTo>
                  <a:pt x="442" y="411"/>
                </a:lnTo>
                <a:lnTo>
                  <a:pt x="464" y="399"/>
                </a:lnTo>
                <a:lnTo>
                  <a:pt x="470" y="393"/>
                </a:lnTo>
                <a:lnTo>
                  <a:pt x="481" y="388"/>
                </a:lnTo>
                <a:lnTo>
                  <a:pt x="503" y="370"/>
                </a:lnTo>
                <a:lnTo>
                  <a:pt x="508" y="364"/>
                </a:lnTo>
                <a:lnTo>
                  <a:pt x="519" y="358"/>
                </a:lnTo>
                <a:lnTo>
                  <a:pt x="525" y="352"/>
                </a:lnTo>
                <a:lnTo>
                  <a:pt x="541" y="341"/>
                </a:lnTo>
                <a:lnTo>
                  <a:pt x="553" y="335"/>
                </a:lnTo>
                <a:lnTo>
                  <a:pt x="558" y="323"/>
                </a:lnTo>
                <a:lnTo>
                  <a:pt x="575" y="311"/>
                </a:lnTo>
                <a:lnTo>
                  <a:pt x="580" y="305"/>
                </a:lnTo>
                <a:lnTo>
                  <a:pt x="586" y="299"/>
                </a:lnTo>
                <a:lnTo>
                  <a:pt x="597" y="282"/>
                </a:lnTo>
                <a:lnTo>
                  <a:pt x="602" y="276"/>
                </a:lnTo>
                <a:lnTo>
                  <a:pt x="608" y="270"/>
                </a:lnTo>
                <a:lnTo>
                  <a:pt x="613" y="258"/>
                </a:lnTo>
                <a:lnTo>
                  <a:pt x="619" y="247"/>
                </a:lnTo>
                <a:lnTo>
                  <a:pt x="624" y="241"/>
                </a:lnTo>
                <a:lnTo>
                  <a:pt x="630" y="229"/>
                </a:lnTo>
                <a:lnTo>
                  <a:pt x="635" y="217"/>
                </a:lnTo>
                <a:lnTo>
                  <a:pt x="641" y="205"/>
                </a:lnTo>
                <a:lnTo>
                  <a:pt x="641" y="200"/>
                </a:lnTo>
                <a:lnTo>
                  <a:pt x="646" y="188"/>
                </a:lnTo>
                <a:lnTo>
                  <a:pt x="646" y="176"/>
                </a:lnTo>
                <a:lnTo>
                  <a:pt x="646" y="170"/>
                </a:lnTo>
                <a:lnTo>
                  <a:pt x="652" y="164"/>
                </a:lnTo>
                <a:lnTo>
                  <a:pt x="652" y="147"/>
                </a:lnTo>
                <a:lnTo>
                  <a:pt x="652" y="141"/>
                </a:lnTo>
                <a:lnTo>
                  <a:pt x="652" y="0"/>
                </a:lnTo>
                <a:close/>
              </a:path>
            </a:pathLst>
          </a:custGeom>
          <a:solidFill>
            <a:srgbClr val="808066"/>
          </a:solidFill>
          <a:ln w="9525">
            <a:noFill/>
            <a:round/>
            <a:headEnd/>
            <a:tailEnd/>
          </a:ln>
        </p:spPr>
        <p:txBody>
          <a:bodyPr/>
          <a:lstStyle/>
          <a:p>
            <a:endParaRPr lang="fr-FR"/>
          </a:p>
        </p:txBody>
      </p:sp>
      <p:sp>
        <p:nvSpPr>
          <p:cNvPr id="46104" name="Freeform 1048"/>
          <p:cNvSpPr>
            <a:spLocks/>
          </p:cNvSpPr>
          <p:nvPr/>
        </p:nvSpPr>
        <p:spPr bwMode="auto">
          <a:xfrm>
            <a:off x="6427789" y="4234718"/>
            <a:ext cx="534987" cy="885825"/>
          </a:xfrm>
          <a:custGeom>
            <a:avLst/>
            <a:gdLst/>
            <a:ahLst/>
            <a:cxnLst>
              <a:cxn ang="0">
                <a:pos x="0" y="0"/>
              </a:cxn>
              <a:cxn ang="0">
                <a:pos x="337" y="417"/>
              </a:cxn>
              <a:cxn ang="0">
                <a:pos x="337" y="558"/>
              </a:cxn>
              <a:cxn ang="0">
                <a:pos x="0" y="141"/>
              </a:cxn>
              <a:cxn ang="0">
                <a:pos x="0" y="0"/>
              </a:cxn>
            </a:cxnLst>
            <a:rect l="0" t="0" r="r" b="b"/>
            <a:pathLst>
              <a:path w="337" h="558">
                <a:moveTo>
                  <a:pt x="0" y="0"/>
                </a:moveTo>
                <a:lnTo>
                  <a:pt x="337" y="417"/>
                </a:lnTo>
                <a:lnTo>
                  <a:pt x="337" y="558"/>
                </a:lnTo>
                <a:lnTo>
                  <a:pt x="0" y="141"/>
                </a:lnTo>
                <a:lnTo>
                  <a:pt x="0" y="0"/>
                </a:lnTo>
                <a:close/>
              </a:path>
            </a:pathLst>
          </a:custGeom>
          <a:solidFill>
            <a:srgbClr val="808066"/>
          </a:solidFill>
          <a:ln w="9525">
            <a:noFill/>
            <a:round/>
            <a:headEnd/>
            <a:tailEnd/>
          </a:ln>
        </p:spPr>
        <p:txBody>
          <a:bodyPr/>
          <a:lstStyle/>
          <a:p>
            <a:endParaRPr lang="fr-FR"/>
          </a:p>
        </p:txBody>
      </p:sp>
      <p:sp>
        <p:nvSpPr>
          <p:cNvPr id="46105" name="Freeform 1049"/>
          <p:cNvSpPr>
            <a:spLocks/>
          </p:cNvSpPr>
          <p:nvPr/>
        </p:nvSpPr>
        <p:spPr bwMode="auto">
          <a:xfrm>
            <a:off x="6427789" y="3693381"/>
            <a:ext cx="1570037" cy="1203325"/>
          </a:xfrm>
          <a:custGeom>
            <a:avLst/>
            <a:gdLst/>
            <a:ahLst/>
            <a:cxnLst>
              <a:cxn ang="0">
                <a:pos x="647" y="6"/>
              </a:cxn>
              <a:cxn ang="0">
                <a:pos x="685" y="23"/>
              </a:cxn>
              <a:cxn ang="0">
                <a:pos x="724" y="41"/>
              </a:cxn>
              <a:cxn ang="0">
                <a:pos x="746" y="53"/>
              </a:cxn>
              <a:cxn ang="0">
                <a:pos x="779" y="70"/>
              </a:cxn>
              <a:cxn ang="0">
                <a:pos x="807" y="88"/>
              </a:cxn>
              <a:cxn ang="0">
                <a:pos x="829" y="100"/>
              </a:cxn>
              <a:cxn ang="0">
                <a:pos x="856" y="117"/>
              </a:cxn>
              <a:cxn ang="0">
                <a:pos x="878" y="141"/>
              </a:cxn>
              <a:cxn ang="0">
                <a:pos x="895" y="153"/>
              </a:cxn>
              <a:cxn ang="0">
                <a:pos x="917" y="176"/>
              </a:cxn>
              <a:cxn ang="0">
                <a:pos x="934" y="200"/>
              </a:cxn>
              <a:cxn ang="0">
                <a:pos x="945" y="211"/>
              </a:cxn>
              <a:cxn ang="0">
                <a:pos x="956" y="235"/>
              </a:cxn>
              <a:cxn ang="0">
                <a:pos x="967" y="258"/>
              </a:cxn>
              <a:cxn ang="0">
                <a:pos x="978" y="270"/>
              </a:cxn>
              <a:cxn ang="0">
                <a:pos x="983" y="294"/>
              </a:cxn>
              <a:cxn ang="0">
                <a:pos x="989" y="317"/>
              </a:cxn>
              <a:cxn ang="0">
                <a:pos x="989" y="335"/>
              </a:cxn>
              <a:cxn ang="0">
                <a:pos x="989" y="358"/>
              </a:cxn>
              <a:cxn ang="0">
                <a:pos x="983" y="382"/>
              </a:cxn>
              <a:cxn ang="0">
                <a:pos x="978" y="394"/>
              </a:cxn>
              <a:cxn ang="0">
                <a:pos x="972" y="417"/>
              </a:cxn>
              <a:cxn ang="0">
                <a:pos x="961" y="441"/>
              </a:cxn>
              <a:cxn ang="0">
                <a:pos x="956" y="458"/>
              </a:cxn>
              <a:cxn ang="0">
                <a:pos x="939" y="482"/>
              </a:cxn>
              <a:cxn ang="0">
                <a:pos x="923" y="499"/>
              </a:cxn>
              <a:cxn ang="0">
                <a:pos x="912" y="517"/>
              </a:cxn>
              <a:cxn ang="0">
                <a:pos x="890" y="535"/>
              </a:cxn>
              <a:cxn ang="0">
                <a:pos x="862" y="558"/>
              </a:cxn>
              <a:cxn ang="0">
                <a:pos x="845" y="570"/>
              </a:cxn>
              <a:cxn ang="0">
                <a:pos x="818" y="588"/>
              </a:cxn>
              <a:cxn ang="0">
                <a:pos x="790" y="611"/>
              </a:cxn>
              <a:cxn ang="0">
                <a:pos x="768" y="623"/>
              </a:cxn>
              <a:cxn ang="0">
                <a:pos x="735" y="640"/>
              </a:cxn>
              <a:cxn ang="0">
                <a:pos x="696" y="658"/>
              </a:cxn>
              <a:cxn ang="0">
                <a:pos x="674" y="664"/>
              </a:cxn>
              <a:cxn ang="0">
                <a:pos x="635" y="682"/>
              </a:cxn>
              <a:cxn ang="0">
                <a:pos x="597" y="699"/>
              </a:cxn>
              <a:cxn ang="0">
                <a:pos x="569" y="705"/>
              </a:cxn>
              <a:cxn ang="0">
                <a:pos x="525" y="717"/>
              </a:cxn>
              <a:cxn ang="0">
                <a:pos x="481" y="729"/>
              </a:cxn>
              <a:cxn ang="0">
                <a:pos x="448" y="740"/>
              </a:cxn>
              <a:cxn ang="0">
                <a:pos x="404" y="746"/>
              </a:cxn>
              <a:cxn ang="0">
                <a:pos x="354" y="758"/>
              </a:cxn>
              <a:cxn ang="0">
                <a:pos x="0" y="341"/>
              </a:cxn>
            </a:cxnLst>
            <a:rect l="0" t="0" r="r" b="b"/>
            <a:pathLst>
              <a:path w="989" h="758">
                <a:moveTo>
                  <a:pt x="635" y="0"/>
                </a:moveTo>
                <a:lnTo>
                  <a:pt x="647" y="6"/>
                </a:lnTo>
                <a:lnTo>
                  <a:pt x="674" y="17"/>
                </a:lnTo>
                <a:lnTo>
                  <a:pt x="685" y="23"/>
                </a:lnTo>
                <a:lnTo>
                  <a:pt x="696" y="29"/>
                </a:lnTo>
                <a:lnTo>
                  <a:pt x="724" y="41"/>
                </a:lnTo>
                <a:lnTo>
                  <a:pt x="735" y="47"/>
                </a:lnTo>
                <a:lnTo>
                  <a:pt x="746" y="53"/>
                </a:lnTo>
                <a:lnTo>
                  <a:pt x="768" y="65"/>
                </a:lnTo>
                <a:lnTo>
                  <a:pt x="779" y="70"/>
                </a:lnTo>
                <a:lnTo>
                  <a:pt x="790" y="76"/>
                </a:lnTo>
                <a:lnTo>
                  <a:pt x="807" y="88"/>
                </a:lnTo>
                <a:lnTo>
                  <a:pt x="818" y="94"/>
                </a:lnTo>
                <a:lnTo>
                  <a:pt x="829" y="100"/>
                </a:lnTo>
                <a:lnTo>
                  <a:pt x="845" y="112"/>
                </a:lnTo>
                <a:lnTo>
                  <a:pt x="856" y="117"/>
                </a:lnTo>
                <a:lnTo>
                  <a:pt x="862" y="129"/>
                </a:lnTo>
                <a:lnTo>
                  <a:pt x="878" y="141"/>
                </a:lnTo>
                <a:lnTo>
                  <a:pt x="890" y="147"/>
                </a:lnTo>
                <a:lnTo>
                  <a:pt x="895" y="153"/>
                </a:lnTo>
                <a:lnTo>
                  <a:pt x="912" y="170"/>
                </a:lnTo>
                <a:lnTo>
                  <a:pt x="917" y="176"/>
                </a:lnTo>
                <a:lnTo>
                  <a:pt x="923" y="182"/>
                </a:lnTo>
                <a:lnTo>
                  <a:pt x="934" y="200"/>
                </a:lnTo>
                <a:lnTo>
                  <a:pt x="939" y="206"/>
                </a:lnTo>
                <a:lnTo>
                  <a:pt x="945" y="211"/>
                </a:lnTo>
                <a:lnTo>
                  <a:pt x="956" y="229"/>
                </a:lnTo>
                <a:lnTo>
                  <a:pt x="956" y="235"/>
                </a:lnTo>
                <a:lnTo>
                  <a:pt x="961" y="241"/>
                </a:lnTo>
                <a:lnTo>
                  <a:pt x="967" y="258"/>
                </a:lnTo>
                <a:lnTo>
                  <a:pt x="972" y="264"/>
                </a:lnTo>
                <a:lnTo>
                  <a:pt x="978" y="270"/>
                </a:lnTo>
                <a:lnTo>
                  <a:pt x="978" y="288"/>
                </a:lnTo>
                <a:lnTo>
                  <a:pt x="983" y="294"/>
                </a:lnTo>
                <a:lnTo>
                  <a:pt x="983" y="305"/>
                </a:lnTo>
                <a:lnTo>
                  <a:pt x="989" y="317"/>
                </a:lnTo>
                <a:lnTo>
                  <a:pt x="989" y="329"/>
                </a:lnTo>
                <a:lnTo>
                  <a:pt x="989" y="335"/>
                </a:lnTo>
                <a:lnTo>
                  <a:pt x="989" y="352"/>
                </a:lnTo>
                <a:lnTo>
                  <a:pt x="989" y="358"/>
                </a:lnTo>
                <a:lnTo>
                  <a:pt x="989" y="364"/>
                </a:lnTo>
                <a:lnTo>
                  <a:pt x="983" y="382"/>
                </a:lnTo>
                <a:lnTo>
                  <a:pt x="983" y="388"/>
                </a:lnTo>
                <a:lnTo>
                  <a:pt x="978" y="394"/>
                </a:lnTo>
                <a:lnTo>
                  <a:pt x="978" y="411"/>
                </a:lnTo>
                <a:lnTo>
                  <a:pt x="972" y="417"/>
                </a:lnTo>
                <a:lnTo>
                  <a:pt x="967" y="429"/>
                </a:lnTo>
                <a:lnTo>
                  <a:pt x="961" y="441"/>
                </a:lnTo>
                <a:lnTo>
                  <a:pt x="956" y="452"/>
                </a:lnTo>
                <a:lnTo>
                  <a:pt x="956" y="458"/>
                </a:lnTo>
                <a:lnTo>
                  <a:pt x="945" y="470"/>
                </a:lnTo>
                <a:lnTo>
                  <a:pt x="939" y="482"/>
                </a:lnTo>
                <a:lnTo>
                  <a:pt x="934" y="488"/>
                </a:lnTo>
                <a:lnTo>
                  <a:pt x="923" y="499"/>
                </a:lnTo>
                <a:lnTo>
                  <a:pt x="917" y="511"/>
                </a:lnTo>
                <a:lnTo>
                  <a:pt x="912" y="517"/>
                </a:lnTo>
                <a:lnTo>
                  <a:pt x="895" y="529"/>
                </a:lnTo>
                <a:lnTo>
                  <a:pt x="890" y="535"/>
                </a:lnTo>
                <a:lnTo>
                  <a:pt x="878" y="546"/>
                </a:lnTo>
                <a:lnTo>
                  <a:pt x="862" y="558"/>
                </a:lnTo>
                <a:lnTo>
                  <a:pt x="856" y="564"/>
                </a:lnTo>
                <a:lnTo>
                  <a:pt x="845" y="570"/>
                </a:lnTo>
                <a:lnTo>
                  <a:pt x="829" y="582"/>
                </a:lnTo>
                <a:lnTo>
                  <a:pt x="818" y="588"/>
                </a:lnTo>
                <a:lnTo>
                  <a:pt x="807" y="599"/>
                </a:lnTo>
                <a:lnTo>
                  <a:pt x="790" y="611"/>
                </a:lnTo>
                <a:lnTo>
                  <a:pt x="779" y="617"/>
                </a:lnTo>
                <a:lnTo>
                  <a:pt x="768" y="623"/>
                </a:lnTo>
                <a:lnTo>
                  <a:pt x="746" y="635"/>
                </a:lnTo>
                <a:lnTo>
                  <a:pt x="735" y="640"/>
                </a:lnTo>
                <a:lnTo>
                  <a:pt x="724" y="646"/>
                </a:lnTo>
                <a:lnTo>
                  <a:pt x="696" y="658"/>
                </a:lnTo>
                <a:lnTo>
                  <a:pt x="685" y="664"/>
                </a:lnTo>
                <a:lnTo>
                  <a:pt x="674" y="664"/>
                </a:lnTo>
                <a:lnTo>
                  <a:pt x="647" y="676"/>
                </a:lnTo>
                <a:lnTo>
                  <a:pt x="635" y="682"/>
                </a:lnTo>
                <a:lnTo>
                  <a:pt x="624" y="687"/>
                </a:lnTo>
                <a:lnTo>
                  <a:pt x="597" y="699"/>
                </a:lnTo>
                <a:lnTo>
                  <a:pt x="580" y="699"/>
                </a:lnTo>
                <a:lnTo>
                  <a:pt x="569" y="705"/>
                </a:lnTo>
                <a:lnTo>
                  <a:pt x="536" y="717"/>
                </a:lnTo>
                <a:lnTo>
                  <a:pt x="525" y="717"/>
                </a:lnTo>
                <a:lnTo>
                  <a:pt x="508" y="723"/>
                </a:lnTo>
                <a:lnTo>
                  <a:pt x="481" y="729"/>
                </a:lnTo>
                <a:lnTo>
                  <a:pt x="464" y="734"/>
                </a:lnTo>
                <a:lnTo>
                  <a:pt x="448" y="740"/>
                </a:lnTo>
                <a:lnTo>
                  <a:pt x="420" y="746"/>
                </a:lnTo>
                <a:lnTo>
                  <a:pt x="404" y="746"/>
                </a:lnTo>
                <a:lnTo>
                  <a:pt x="387" y="752"/>
                </a:lnTo>
                <a:lnTo>
                  <a:pt x="354" y="758"/>
                </a:lnTo>
                <a:lnTo>
                  <a:pt x="337" y="758"/>
                </a:lnTo>
                <a:lnTo>
                  <a:pt x="0" y="341"/>
                </a:lnTo>
                <a:lnTo>
                  <a:pt x="635" y="0"/>
                </a:lnTo>
                <a:close/>
              </a:path>
            </a:pathLst>
          </a:custGeom>
          <a:solidFill>
            <a:srgbClr val="FFFFCC"/>
          </a:solidFill>
          <a:ln w="9525">
            <a:noFill/>
            <a:round/>
            <a:headEnd/>
            <a:tailEnd/>
          </a:ln>
        </p:spPr>
        <p:txBody>
          <a:bodyPr/>
          <a:lstStyle/>
          <a:p>
            <a:endParaRPr lang="fr-FR"/>
          </a:p>
        </p:txBody>
      </p:sp>
      <p:sp>
        <p:nvSpPr>
          <p:cNvPr id="46106" name="Freeform 1050"/>
          <p:cNvSpPr>
            <a:spLocks/>
          </p:cNvSpPr>
          <p:nvPr/>
        </p:nvSpPr>
        <p:spPr bwMode="auto">
          <a:xfrm>
            <a:off x="7970839" y="4579206"/>
            <a:ext cx="465137" cy="122237"/>
          </a:xfrm>
          <a:custGeom>
            <a:avLst/>
            <a:gdLst/>
            <a:ahLst/>
            <a:cxnLst>
              <a:cxn ang="0">
                <a:pos x="53" y="13"/>
              </a:cxn>
              <a:cxn ang="0">
                <a:pos x="53" y="2"/>
              </a:cxn>
              <a:cxn ang="0">
                <a:pos x="0" y="0"/>
              </a:cxn>
            </a:cxnLst>
            <a:rect l="0" t="0" r="r" b="b"/>
            <a:pathLst>
              <a:path w="53" h="13">
                <a:moveTo>
                  <a:pt x="53" y="13"/>
                </a:moveTo>
                <a:lnTo>
                  <a:pt x="53" y="2"/>
                </a:lnTo>
                <a:lnTo>
                  <a:pt x="0" y="0"/>
                </a:lnTo>
              </a:path>
            </a:pathLst>
          </a:custGeom>
          <a:noFill/>
          <a:ln w="0">
            <a:solidFill>
              <a:srgbClr val="000000"/>
            </a:solidFill>
            <a:prstDash val="solid"/>
            <a:round/>
            <a:headEnd/>
            <a:tailEnd/>
          </a:ln>
        </p:spPr>
        <p:txBody>
          <a:bodyPr/>
          <a:lstStyle/>
          <a:p>
            <a:endParaRPr lang="fr-FR"/>
          </a:p>
        </p:txBody>
      </p:sp>
      <p:sp>
        <p:nvSpPr>
          <p:cNvPr id="46107" name="Freeform 1051"/>
          <p:cNvSpPr>
            <a:spLocks/>
          </p:cNvSpPr>
          <p:nvPr/>
        </p:nvSpPr>
        <p:spPr bwMode="auto">
          <a:xfrm>
            <a:off x="5029200" y="5034818"/>
            <a:ext cx="465138" cy="346075"/>
          </a:xfrm>
          <a:custGeom>
            <a:avLst/>
            <a:gdLst/>
            <a:ahLst/>
            <a:cxnLst>
              <a:cxn ang="0">
                <a:pos x="293" y="77"/>
              </a:cxn>
              <a:cxn ang="0">
                <a:pos x="276" y="77"/>
              </a:cxn>
              <a:cxn ang="0">
                <a:pos x="248" y="71"/>
              </a:cxn>
              <a:cxn ang="0">
                <a:pos x="232" y="65"/>
              </a:cxn>
              <a:cxn ang="0">
                <a:pos x="215" y="65"/>
              </a:cxn>
              <a:cxn ang="0">
                <a:pos x="182" y="59"/>
              </a:cxn>
              <a:cxn ang="0">
                <a:pos x="166" y="53"/>
              </a:cxn>
              <a:cxn ang="0">
                <a:pos x="155" y="47"/>
              </a:cxn>
              <a:cxn ang="0">
                <a:pos x="121" y="41"/>
              </a:cxn>
              <a:cxn ang="0">
                <a:pos x="110" y="35"/>
              </a:cxn>
              <a:cxn ang="0">
                <a:pos x="94" y="35"/>
              </a:cxn>
              <a:cxn ang="0">
                <a:pos x="66" y="24"/>
              </a:cxn>
              <a:cxn ang="0">
                <a:pos x="50" y="18"/>
              </a:cxn>
              <a:cxn ang="0">
                <a:pos x="39" y="18"/>
              </a:cxn>
              <a:cxn ang="0">
                <a:pos x="11" y="6"/>
              </a:cxn>
              <a:cxn ang="0">
                <a:pos x="0" y="0"/>
              </a:cxn>
              <a:cxn ang="0">
                <a:pos x="0" y="141"/>
              </a:cxn>
              <a:cxn ang="0">
                <a:pos x="11" y="147"/>
              </a:cxn>
              <a:cxn ang="0">
                <a:pos x="39" y="159"/>
              </a:cxn>
              <a:cxn ang="0">
                <a:pos x="50" y="159"/>
              </a:cxn>
              <a:cxn ang="0">
                <a:pos x="66" y="165"/>
              </a:cxn>
              <a:cxn ang="0">
                <a:pos x="94" y="176"/>
              </a:cxn>
              <a:cxn ang="0">
                <a:pos x="110" y="176"/>
              </a:cxn>
              <a:cxn ang="0">
                <a:pos x="121" y="182"/>
              </a:cxn>
              <a:cxn ang="0">
                <a:pos x="155" y="188"/>
              </a:cxn>
              <a:cxn ang="0">
                <a:pos x="166" y="194"/>
              </a:cxn>
              <a:cxn ang="0">
                <a:pos x="182" y="200"/>
              </a:cxn>
              <a:cxn ang="0">
                <a:pos x="215" y="206"/>
              </a:cxn>
              <a:cxn ang="0">
                <a:pos x="232" y="206"/>
              </a:cxn>
              <a:cxn ang="0">
                <a:pos x="248" y="212"/>
              </a:cxn>
              <a:cxn ang="0">
                <a:pos x="276" y="218"/>
              </a:cxn>
              <a:cxn ang="0">
                <a:pos x="293" y="218"/>
              </a:cxn>
              <a:cxn ang="0">
                <a:pos x="293" y="77"/>
              </a:cxn>
            </a:cxnLst>
            <a:rect l="0" t="0" r="r" b="b"/>
            <a:pathLst>
              <a:path w="293" h="218">
                <a:moveTo>
                  <a:pt x="293" y="77"/>
                </a:moveTo>
                <a:lnTo>
                  <a:pt x="276" y="77"/>
                </a:lnTo>
                <a:lnTo>
                  <a:pt x="248" y="71"/>
                </a:lnTo>
                <a:lnTo>
                  <a:pt x="232" y="65"/>
                </a:lnTo>
                <a:lnTo>
                  <a:pt x="215" y="65"/>
                </a:lnTo>
                <a:lnTo>
                  <a:pt x="182" y="59"/>
                </a:lnTo>
                <a:lnTo>
                  <a:pt x="166" y="53"/>
                </a:lnTo>
                <a:lnTo>
                  <a:pt x="155" y="47"/>
                </a:lnTo>
                <a:lnTo>
                  <a:pt x="121" y="41"/>
                </a:lnTo>
                <a:lnTo>
                  <a:pt x="110" y="35"/>
                </a:lnTo>
                <a:lnTo>
                  <a:pt x="94" y="35"/>
                </a:lnTo>
                <a:lnTo>
                  <a:pt x="66" y="24"/>
                </a:lnTo>
                <a:lnTo>
                  <a:pt x="50" y="18"/>
                </a:lnTo>
                <a:lnTo>
                  <a:pt x="39" y="18"/>
                </a:lnTo>
                <a:lnTo>
                  <a:pt x="11" y="6"/>
                </a:lnTo>
                <a:lnTo>
                  <a:pt x="0" y="0"/>
                </a:lnTo>
                <a:lnTo>
                  <a:pt x="0" y="141"/>
                </a:lnTo>
                <a:lnTo>
                  <a:pt x="11" y="147"/>
                </a:lnTo>
                <a:lnTo>
                  <a:pt x="39" y="159"/>
                </a:lnTo>
                <a:lnTo>
                  <a:pt x="50" y="159"/>
                </a:lnTo>
                <a:lnTo>
                  <a:pt x="66" y="165"/>
                </a:lnTo>
                <a:lnTo>
                  <a:pt x="94" y="176"/>
                </a:lnTo>
                <a:lnTo>
                  <a:pt x="110" y="176"/>
                </a:lnTo>
                <a:lnTo>
                  <a:pt x="121" y="182"/>
                </a:lnTo>
                <a:lnTo>
                  <a:pt x="155" y="188"/>
                </a:lnTo>
                <a:lnTo>
                  <a:pt x="166" y="194"/>
                </a:lnTo>
                <a:lnTo>
                  <a:pt x="182" y="200"/>
                </a:lnTo>
                <a:lnTo>
                  <a:pt x="215" y="206"/>
                </a:lnTo>
                <a:lnTo>
                  <a:pt x="232" y="206"/>
                </a:lnTo>
                <a:lnTo>
                  <a:pt x="248" y="212"/>
                </a:lnTo>
                <a:lnTo>
                  <a:pt x="276" y="218"/>
                </a:lnTo>
                <a:lnTo>
                  <a:pt x="293" y="218"/>
                </a:lnTo>
                <a:lnTo>
                  <a:pt x="293" y="77"/>
                </a:lnTo>
                <a:close/>
              </a:path>
            </a:pathLst>
          </a:custGeom>
          <a:solidFill>
            <a:srgbClr val="804040"/>
          </a:solidFill>
          <a:ln w="9525">
            <a:noFill/>
            <a:round/>
            <a:headEnd/>
            <a:tailEnd/>
          </a:ln>
        </p:spPr>
        <p:txBody>
          <a:bodyPr/>
          <a:lstStyle/>
          <a:p>
            <a:endParaRPr lang="fr-FR"/>
          </a:p>
        </p:txBody>
      </p:sp>
      <p:sp>
        <p:nvSpPr>
          <p:cNvPr id="46108" name="Freeform 1052"/>
          <p:cNvSpPr>
            <a:spLocks/>
          </p:cNvSpPr>
          <p:nvPr/>
        </p:nvSpPr>
        <p:spPr bwMode="auto">
          <a:xfrm>
            <a:off x="5486400" y="4501418"/>
            <a:ext cx="533400" cy="885825"/>
          </a:xfrm>
          <a:custGeom>
            <a:avLst/>
            <a:gdLst/>
            <a:ahLst/>
            <a:cxnLst>
              <a:cxn ang="0">
                <a:pos x="336" y="0"/>
              </a:cxn>
              <a:cxn ang="0">
                <a:pos x="0" y="417"/>
              </a:cxn>
              <a:cxn ang="0">
                <a:pos x="0" y="558"/>
              </a:cxn>
              <a:cxn ang="0">
                <a:pos x="336" y="141"/>
              </a:cxn>
              <a:cxn ang="0">
                <a:pos x="336" y="0"/>
              </a:cxn>
            </a:cxnLst>
            <a:rect l="0" t="0" r="r" b="b"/>
            <a:pathLst>
              <a:path w="336" h="558">
                <a:moveTo>
                  <a:pt x="336" y="0"/>
                </a:moveTo>
                <a:lnTo>
                  <a:pt x="0" y="417"/>
                </a:lnTo>
                <a:lnTo>
                  <a:pt x="0" y="558"/>
                </a:lnTo>
                <a:lnTo>
                  <a:pt x="336" y="141"/>
                </a:lnTo>
                <a:lnTo>
                  <a:pt x="336" y="0"/>
                </a:lnTo>
                <a:close/>
              </a:path>
            </a:pathLst>
          </a:custGeom>
          <a:solidFill>
            <a:srgbClr val="804040"/>
          </a:solidFill>
          <a:ln w="9525">
            <a:noFill/>
            <a:round/>
            <a:headEnd/>
            <a:tailEnd/>
          </a:ln>
        </p:spPr>
        <p:txBody>
          <a:bodyPr/>
          <a:lstStyle/>
          <a:p>
            <a:endParaRPr lang="fr-FR"/>
          </a:p>
        </p:txBody>
      </p:sp>
      <p:sp>
        <p:nvSpPr>
          <p:cNvPr id="46109" name="Freeform 1053"/>
          <p:cNvSpPr>
            <a:spLocks/>
          </p:cNvSpPr>
          <p:nvPr/>
        </p:nvSpPr>
        <p:spPr bwMode="auto">
          <a:xfrm>
            <a:off x="5029200" y="4501417"/>
            <a:ext cx="998538" cy="661988"/>
          </a:xfrm>
          <a:custGeom>
            <a:avLst/>
            <a:gdLst/>
            <a:ahLst/>
            <a:cxnLst>
              <a:cxn ang="0">
                <a:pos x="293" y="417"/>
              </a:cxn>
              <a:cxn ang="0">
                <a:pos x="276" y="417"/>
              </a:cxn>
              <a:cxn ang="0">
                <a:pos x="248" y="412"/>
              </a:cxn>
              <a:cxn ang="0">
                <a:pos x="232" y="406"/>
              </a:cxn>
              <a:cxn ang="0">
                <a:pos x="215" y="406"/>
              </a:cxn>
              <a:cxn ang="0">
                <a:pos x="182" y="400"/>
              </a:cxn>
              <a:cxn ang="0">
                <a:pos x="166" y="394"/>
              </a:cxn>
              <a:cxn ang="0">
                <a:pos x="155" y="388"/>
              </a:cxn>
              <a:cxn ang="0">
                <a:pos x="121" y="382"/>
              </a:cxn>
              <a:cxn ang="0">
                <a:pos x="110" y="376"/>
              </a:cxn>
              <a:cxn ang="0">
                <a:pos x="94" y="376"/>
              </a:cxn>
              <a:cxn ang="0">
                <a:pos x="66" y="365"/>
              </a:cxn>
              <a:cxn ang="0">
                <a:pos x="50" y="359"/>
              </a:cxn>
              <a:cxn ang="0">
                <a:pos x="39" y="359"/>
              </a:cxn>
              <a:cxn ang="0">
                <a:pos x="11" y="347"/>
              </a:cxn>
              <a:cxn ang="0">
                <a:pos x="0" y="341"/>
              </a:cxn>
              <a:cxn ang="0">
                <a:pos x="629" y="0"/>
              </a:cxn>
              <a:cxn ang="0">
                <a:pos x="293" y="417"/>
              </a:cxn>
            </a:cxnLst>
            <a:rect l="0" t="0" r="r" b="b"/>
            <a:pathLst>
              <a:path w="629" h="417">
                <a:moveTo>
                  <a:pt x="293" y="417"/>
                </a:moveTo>
                <a:lnTo>
                  <a:pt x="276" y="417"/>
                </a:lnTo>
                <a:lnTo>
                  <a:pt x="248" y="412"/>
                </a:lnTo>
                <a:lnTo>
                  <a:pt x="232" y="406"/>
                </a:lnTo>
                <a:lnTo>
                  <a:pt x="215" y="406"/>
                </a:lnTo>
                <a:lnTo>
                  <a:pt x="182" y="400"/>
                </a:lnTo>
                <a:lnTo>
                  <a:pt x="166" y="394"/>
                </a:lnTo>
                <a:lnTo>
                  <a:pt x="155" y="388"/>
                </a:lnTo>
                <a:lnTo>
                  <a:pt x="121" y="382"/>
                </a:lnTo>
                <a:lnTo>
                  <a:pt x="110" y="376"/>
                </a:lnTo>
                <a:lnTo>
                  <a:pt x="94" y="376"/>
                </a:lnTo>
                <a:lnTo>
                  <a:pt x="66" y="365"/>
                </a:lnTo>
                <a:lnTo>
                  <a:pt x="50" y="359"/>
                </a:lnTo>
                <a:lnTo>
                  <a:pt x="39" y="359"/>
                </a:lnTo>
                <a:lnTo>
                  <a:pt x="11" y="347"/>
                </a:lnTo>
                <a:lnTo>
                  <a:pt x="0" y="341"/>
                </a:lnTo>
                <a:lnTo>
                  <a:pt x="629" y="0"/>
                </a:lnTo>
                <a:lnTo>
                  <a:pt x="293" y="417"/>
                </a:lnTo>
                <a:close/>
              </a:path>
            </a:pathLst>
          </a:custGeom>
          <a:solidFill>
            <a:srgbClr val="FF8080"/>
          </a:solidFill>
          <a:ln w="9525">
            <a:noFill/>
            <a:round/>
            <a:headEnd/>
            <a:tailEnd/>
          </a:ln>
        </p:spPr>
        <p:txBody>
          <a:bodyPr/>
          <a:lstStyle/>
          <a:p>
            <a:endParaRPr lang="fr-FR"/>
          </a:p>
        </p:txBody>
      </p:sp>
      <p:sp>
        <p:nvSpPr>
          <p:cNvPr id="46110" name="Freeform 1054"/>
          <p:cNvSpPr>
            <a:spLocks/>
          </p:cNvSpPr>
          <p:nvPr/>
        </p:nvSpPr>
        <p:spPr bwMode="auto">
          <a:xfrm>
            <a:off x="4924425" y="5271356"/>
            <a:ext cx="279400" cy="130175"/>
          </a:xfrm>
          <a:custGeom>
            <a:avLst/>
            <a:gdLst/>
            <a:ahLst/>
            <a:cxnLst>
              <a:cxn ang="0">
                <a:pos x="0" y="14"/>
              </a:cxn>
              <a:cxn ang="0">
                <a:pos x="0" y="3"/>
              </a:cxn>
              <a:cxn ang="0">
                <a:pos x="32" y="0"/>
              </a:cxn>
            </a:cxnLst>
            <a:rect l="0" t="0" r="r" b="b"/>
            <a:pathLst>
              <a:path w="32" h="14">
                <a:moveTo>
                  <a:pt x="0" y="14"/>
                </a:moveTo>
                <a:lnTo>
                  <a:pt x="0" y="3"/>
                </a:lnTo>
                <a:lnTo>
                  <a:pt x="32" y="0"/>
                </a:lnTo>
              </a:path>
            </a:pathLst>
          </a:custGeom>
          <a:noFill/>
          <a:ln w="0">
            <a:solidFill>
              <a:srgbClr val="000000"/>
            </a:solidFill>
            <a:prstDash val="solid"/>
            <a:round/>
            <a:headEnd/>
            <a:tailEnd/>
          </a:ln>
        </p:spPr>
        <p:txBody>
          <a:bodyPr/>
          <a:lstStyle/>
          <a:p>
            <a:endParaRPr lang="fr-FR"/>
          </a:p>
        </p:txBody>
      </p:sp>
      <p:sp>
        <p:nvSpPr>
          <p:cNvPr id="46111" name="Freeform 1055"/>
          <p:cNvSpPr>
            <a:spLocks/>
          </p:cNvSpPr>
          <p:nvPr/>
        </p:nvSpPr>
        <p:spPr bwMode="auto">
          <a:xfrm>
            <a:off x="6230939" y="5076093"/>
            <a:ext cx="534987" cy="271463"/>
          </a:xfrm>
          <a:custGeom>
            <a:avLst/>
            <a:gdLst/>
            <a:ahLst/>
            <a:cxnLst>
              <a:cxn ang="0">
                <a:pos x="337" y="0"/>
              </a:cxn>
              <a:cxn ang="0">
                <a:pos x="320" y="6"/>
              </a:cxn>
              <a:cxn ang="0">
                <a:pos x="287" y="6"/>
              </a:cxn>
              <a:cxn ang="0">
                <a:pos x="270" y="12"/>
              </a:cxn>
              <a:cxn ang="0">
                <a:pos x="254" y="12"/>
              </a:cxn>
              <a:cxn ang="0">
                <a:pos x="221" y="18"/>
              </a:cxn>
              <a:cxn ang="0">
                <a:pos x="204" y="18"/>
              </a:cxn>
              <a:cxn ang="0">
                <a:pos x="187" y="18"/>
              </a:cxn>
              <a:cxn ang="0">
                <a:pos x="154" y="24"/>
              </a:cxn>
              <a:cxn ang="0">
                <a:pos x="138" y="24"/>
              </a:cxn>
              <a:cxn ang="0">
                <a:pos x="121" y="24"/>
              </a:cxn>
              <a:cxn ang="0">
                <a:pos x="88" y="24"/>
              </a:cxn>
              <a:cxn ang="0">
                <a:pos x="71" y="30"/>
              </a:cxn>
              <a:cxn ang="0">
                <a:pos x="55" y="30"/>
              </a:cxn>
              <a:cxn ang="0">
                <a:pos x="16" y="30"/>
              </a:cxn>
              <a:cxn ang="0">
                <a:pos x="0" y="30"/>
              </a:cxn>
              <a:cxn ang="0">
                <a:pos x="0" y="171"/>
              </a:cxn>
              <a:cxn ang="0">
                <a:pos x="16" y="171"/>
              </a:cxn>
              <a:cxn ang="0">
                <a:pos x="55" y="171"/>
              </a:cxn>
              <a:cxn ang="0">
                <a:pos x="71" y="171"/>
              </a:cxn>
              <a:cxn ang="0">
                <a:pos x="88" y="165"/>
              </a:cxn>
              <a:cxn ang="0">
                <a:pos x="121" y="165"/>
              </a:cxn>
              <a:cxn ang="0">
                <a:pos x="138" y="165"/>
              </a:cxn>
              <a:cxn ang="0">
                <a:pos x="154" y="165"/>
              </a:cxn>
              <a:cxn ang="0">
                <a:pos x="187" y="159"/>
              </a:cxn>
              <a:cxn ang="0">
                <a:pos x="204" y="159"/>
              </a:cxn>
              <a:cxn ang="0">
                <a:pos x="221" y="159"/>
              </a:cxn>
              <a:cxn ang="0">
                <a:pos x="254" y="153"/>
              </a:cxn>
              <a:cxn ang="0">
                <a:pos x="270" y="153"/>
              </a:cxn>
              <a:cxn ang="0">
                <a:pos x="287" y="147"/>
              </a:cxn>
              <a:cxn ang="0">
                <a:pos x="320" y="147"/>
              </a:cxn>
              <a:cxn ang="0">
                <a:pos x="337" y="141"/>
              </a:cxn>
              <a:cxn ang="0">
                <a:pos x="337" y="0"/>
              </a:cxn>
            </a:cxnLst>
            <a:rect l="0" t="0" r="r" b="b"/>
            <a:pathLst>
              <a:path w="337" h="171">
                <a:moveTo>
                  <a:pt x="337" y="0"/>
                </a:moveTo>
                <a:lnTo>
                  <a:pt x="320" y="6"/>
                </a:lnTo>
                <a:lnTo>
                  <a:pt x="287" y="6"/>
                </a:lnTo>
                <a:lnTo>
                  <a:pt x="270" y="12"/>
                </a:lnTo>
                <a:lnTo>
                  <a:pt x="254" y="12"/>
                </a:lnTo>
                <a:lnTo>
                  <a:pt x="221" y="18"/>
                </a:lnTo>
                <a:lnTo>
                  <a:pt x="204" y="18"/>
                </a:lnTo>
                <a:lnTo>
                  <a:pt x="187" y="18"/>
                </a:lnTo>
                <a:lnTo>
                  <a:pt x="154" y="24"/>
                </a:lnTo>
                <a:lnTo>
                  <a:pt x="138" y="24"/>
                </a:lnTo>
                <a:lnTo>
                  <a:pt x="121" y="24"/>
                </a:lnTo>
                <a:lnTo>
                  <a:pt x="88" y="24"/>
                </a:lnTo>
                <a:lnTo>
                  <a:pt x="71" y="30"/>
                </a:lnTo>
                <a:lnTo>
                  <a:pt x="55" y="30"/>
                </a:lnTo>
                <a:lnTo>
                  <a:pt x="16" y="30"/>
                </a:lnTo>
                <a:lnTo>
                  <a:pt x="0" y="30"/>
                </a:lnTo>
                <a:lnTo>
                  <a:pt x="0" y="171"/>
                </a:lnTo>
                <a:lnTo>
                  <a:pt x="16" y="171"/>
                </a:lnTo>
                <a:lnTo>
                  <a:pt x="55" y="171"/>
                </a:lnTo>
                <a:lnTo>
                  <a:pt x="71" y="171"/>
                </a:lnTo>
                <a:lnTo>
                  <a:pt x="88" y="165"/>
                </a:lnTo>
                <a:lnTo>
                  <a:pt x="121" y="165"/>
                </a:lnTo>
                <a:lnTo>
                  <a:pt x="138" y="165"/>
                </a:lnTo>
                <a:lnTo>
                  <a:pt x="154" y="165"/>
                </a:lnTo>
                <a:lnTo>
                  <a:pt x="187" y="159"/>
                </a:lnTo>
                <a:lnTo>
                  <a:pt x="204" y="159"/>
                </a:lnTo>
                <a:lnTo>
                  <a:pt x="221" y="159"/>
                </a:lnTo>
                <a:lnTo>
                  <a:pt x="254" y="153"/>
                </a:lnTo>
                <a:lnTo>
                  <a:pt x="270" y="153"/>
                </a:lnTo>
                <a:lnTo>
                  <a:pt x="287" y="147"/>
                </a:lnTo>
                <a:lnTo>
                  <a:pt x="320" y="147"/>
                </a:lnTo>
                <a:lnTo>
                  <a:pt x="337" y="141"/>
                </a:lnTo>
                <a:lnTo>
                  <a:pt x="337" y="0"/>
                </a:lnTo>
                <a:close/>
              </a:path>
            </a:pathLst>
          </a:custGeom>
          <a:solidFill>
            <a:srgbClr val="668080"/>
          </a:solidFill>
          <a:ln w="9525">
            <a:noFill/>
            <a:round/>
            <a:headEnd/>
            <a:tailEnd/>
          </a:ln>
        </p:spPr>
        <p:txBody>
          <a:bodyPr/>
          <a:lstStyle/>
          <a:p>
            <a:endParaRPr lang="fr-FR"/>
          </a:p>
        </p:txBody>
      </p:sp>
      <p:sp>
        <p:nvSpPr>
          <p:cNvPr id="46112" name="Freeform 1056"/>
          <p:cNvSpPr>
            <a:spLocks/>
          </p:cNvSpPr>
          <p:nvPr/>
        </p:nvSpPr>
        <p:spPr bwMode="auto">
          <a:xfrm>
            <a:off x="6248400" y="4425218"/>
            <a:ext cx="534988" cy="708025"/>
          </a:xfrm>
          <a:custGeom>
            <a:avLst/>
            <a:gdLst/>
            <a:ahLst/>
            <a:cxnLst>
              <a:cxn ang="0">
                <a:pos x="337" y="417"/>
              </a:cxn>
              <a:cxn ang="0">
                <a:pos x="320" y="423"/>
              </a:cxn>
              <a:cxn ang="0">
                <a:pos x="287" y="423"/>
              </a:cxn>
              <a:cxn ang="0">
                <a:pos x="270" y="429"/>
              </a:cxn>
              <a:cxn ang="0">
                <a:pos x="254" y="429"/>
              </a:cxn>
              <a:cxn ang="0">
                <a:pos x="221" y="435"/>
              </a:cxn>
              <a:cxn ang="0">
                <a:pos x="204" y="435"/>
              </a:cxn>
              <a:cxn ang="0">
                <a:pos x="187" y="435"/>
              </a:cxn>
              <a:cxn ang="0">
                <a:pos x="154" y="441"/>
              </a:cxn>
              <a:cxn ang="0">
                <a:pos x="138" y="441"/>
              </a:cxn>
              <a:cxn ang="0">
                <a:pos x="121" y="441"/>
              </a:cxn>
              <a:cxn ang="0">
                <a:pos x="88" y="441"/>
              </a:cxn>
              <a:cxn ang="0">
                <a:pos x="71" y="446"/>
              </a:cxn>
              <a:cxn ang="0">
                <a:pos x="55" y="446"/>
              </a:cxn>
              <a:cxn ang="0">
                <a:pos x="16" y="446"/>
              </a:cxn>
              <a:cxn ang="0">
                <a:pos x="0" y="446"/>
              </a:cxn>
              <a:cxn ang="0">
                <a:pos x="0" y="0"/>
              </a:cxn>
              <a:cxn ang="0">
                <a:pos x="337" y="417"/>
              </a:cxn>
            </a:cxnLst>
            <a:rect l="0" t="0" r="r" b="b"/>
            <a:pathLst>
              <a:path w="337" h="446">
                <a:moveTo>
                  <a:pt x="337" y="417"/>
                </a:moveTo>
                <a:lnTo>
                  <a:pt x="320" y="423"/>
                </a:lnTo>
                <a:lnTo>
                  <a:pt x="287" y="423"/>
                </a:lnTo>
                <a:lnTo>
                  <a:pt x="270" y="429"/>
                </a:lnTo>
                <a:lnTo>
                  <a:pt x="254" y="429"/>
                </a:lnTo>
                <a:lnTo>
                  <a:pt x="221" y="435"/>
                </a:lnTo>
                <a:lnTo>
                  <a:pt x="204" y="435"/>
                </a:lnTo>
                <a:lnTo>
                  <a:pt x="187" y="435"/>
                </a:lnTo>
                <a:lnTo>
                  <a:pt x="154" y="441"/>
                </a:lnTo>
                <a:lnTo>
                  <a:pt x="138" y="441"/>
                </a:lnTo>
                <a:lnTo>
                  <a:pt x="121" y="441"/>
                </a:lnTo>
                <a:lnTo>
                  <a:pt x="88" y="441"/>
                </a:lnTo>
                <a:lnTo>
                  <a:pt x="71" y="446"/>
                </a:lnTo>
                <a:lnTo>
                  <a:pt x="55" y="446"/>
                </a:lnTo>
                <a:lnTo>
                  <a:pt x="16" y="446"/>
                </a:lnTo>
                <a:lnTo>
                  <a:pt x="0" y="446"/>
                </a:lnTo>
                <a:lnTo>
                  <a:pt x="0" y="0"/>
                </a:lnTo>
                <a:lnTo>
                  <a:pt x="337" y="417"/>
                </a:lnTo>
                <a:close/>
              </a:path>
            </a:pathLst>
          </a:custGeom>
          <a:solidFill>
            <a:srgbClr val="CCFFFF"/>
          </a:solidFill>
          <a:ln w="9525">
            <a:noFill/>
            <a:round/>
            <a:headEnd/>
            <a:tailEnd/>
          </a:ln>
        </p:spPr>
        <p:txBody>
          <a:bodyPr/>
          <a:lstStyle/>
          <a:p>
            <a:endParaRPr lang="fr-FR"/>
          </a:p>
        </p:txBody>
      </p:sp>
      <p:sp>
        <p:nvSpPr>
          <p:cNvPr id="46113" name="Freeform 1057"/>
          <p:cNvSpPr>
            <a:spLocks/>
          </p:cNvSpPr>
          <p:nvPr/>
        </p:nvSpPr>
        <p:spPr bwMode="auto">
          <a:xfrm>
            <a:off x="6384926" y="5307867"/>
            <a:ext cx="244475" cy="120650"/>
          </a:xfrm>
          <a:custGeom>
            <a:avLst/>
            <a:gdLst/>
            <a:ahLst/>
            <a:cxnLst>
              <a:cxn ang="0">
                <a:pos x="28" y="13"/>
              </a:cxn>
              <a:cxn ang="0">
                <a:pos x="28" y="2"/>
              </a:cxn>
              <a:cxn ang="0">
                <a:pos x="0" y="0"/>
              </a:cxn>
            </a:cxnLst>
            <a:rect l="0" t="0" r="r" b="b"/>
            <a:pathLst>
              <a:path w="28" h="13">
                <a:moveTo>
                  <a:pt x="28" y="13"/>
                </a:moveTo>
                <a:lnTo>
                  <a:pt x="28" y="2"/>
                </a:lnTo>
                <a:lnTo>
                  <a:pt x="0" y="0"/>
                </a:lnTo>
              </a:path>
            </a:pathLst>
          </a:custGeom>
          <a:noFill/>
          <a:ln w="0">
            <a:solidFill>
              <a:srgbClr val="000000"/>
            </a:solidFill>
            <a:prstDash val="solid"/>
            <a:round/>
            <a:headEnd/>
            <a:tailEnd/>
          </a:ln>
        </p:spPr>
        <p:txBody>
          <a:bodyPr/>
          <a:lstStyle/>
          <a:p>
            <a:endParaRPr lang="fr-FR"/>
          </a:p>
        </p:txBody>
      </p:sp>
      <p:sp>
        <p:nvSpPr>
          <p:cNvPr id="46114" name="Freeform 1058"/>
          <p:cNvSpPr>
            <a:spLocks/>
          </p:cNvSpPr>
          <p:nvPr/>
        </p:nvSpPr>
        <p:spPr bwMode="auto">
          <a:xfrm>
            <a:off x="5638800" y="5111018"/>
            <a:ext cx="534988" cy="271463"/>
          </a:xfrm>
          <a:custGeom>
            <a:avLst/>
            <a:gdLst/>
            <a:ahLst/>
            <a:cxnLst>
              <a:cxn ang="0">
                <a:pos x="337" y="30"/>
              </a:cxn>
              <a:cxn ang="0">
                <a:pos x="321" y="30"/>
              </a:cxn>
              <a:cxn ang="0">
                <a:pos x="288" y="30"/>
              </a:cxn>
              <a:cxn ang="0">
                <a:pos x="271" y="30"/>
              </a:cxn>
              <a:cxn ang="0">
                <a:pos x="254" y="24"/>
              </a:cxn>
              <a:cxn ang="0">
                <a:pos x="216" y="24"/>
              </a:cxn>
              <a:cxn ang="0">
                <a:pos x="199" y="24"/>
              </a:cxn>
              <a:cxn ang="0">
                <a:pos x="183" y="24"/>
              </a:cxn>
              <a:cxn ang="0">
                <a:pos x="150" y="18"/>
              </a:cxn>
              <a:cxn ang="0">
                <a:pos x="133" y="18"/>
              </a:cxn>
              <a:cxn ang="0">
                <a:pos x="116" y="18"/>
              </a:cxn>
              <a:cxn ang="0">
                <a:pos x="83" y="12"/>
              </a:cxn>
              <a:cxn ang="0">
                <a:pos x="67" y="12"/>
              </a:cxn>
              <a:cxn ang="0">
                <a:pos x="50" y="6"/>
              </a:cxn>
              <a:cxn ang="0">
                <a:pos x="17" y="6"/>
              </a:cxn>
              <a:cxn ang="0">
                <a:pos x="0" y="0"/>
              </a:cxn>
              <a:cxn ang="0">
                <a:pos x="0" y="141"/>
              </a:cxn>
              <a:cxn ang="0">
                <a:pos x="17" y="147"/>
              </a:cxn>
              <a:cxn ang="0">
                <a:pos x="50" y="147"/>
              </a:cxn>
              <a:cxn ang="0">
                <a:pos x="67" y="153"/>
              </a:cxn>
              <a:cxn ang="0">
                <a:pos x="83" y="153"/>
              </a:cxn>
              <a:cxn ang="0">
                <a:pos x="116" y="159"/>
              </a:cxn>
              <a:cxn ang="0">
                <a:pos x="133" y="159"/>
              </a:cxn>
              <a:cxn ang="0">
                <a:pos x="150" y="159"/>
              </a:cxn>
              <a:cxn ang="0">
                <a:pos x="183" y="165"/>
              </a:cxn>
              <a:cxn ang="0">
                <a:pos x="199" y="165"/>
              </a:cxn>
              <a:cxn ang="0">
                <a:pos x="216" y="165"/>
              </a:cxn>
              <a:cxn ang="0">
                <a:pos x="254" y="165"/>
              </a:cxn>
              <a:cxn ang="0">
                <a:pos x="271" y="171"/>
              </a:cxn>
              <a:cxn ang="0">
                <a:pos x="288" y="171"/>
              </a:cxn>
              <a:cxn ang="0">
                <a:pos x="321" y="171"/>
              </a:cxn>
              <a:cxn ang="0">
                <a:pos x="337" y="171"/>
              </a:cxn>
              <a:cxn ang="0">
                <a:pos x="337" y="30"/>
              </a:cxn>
            </a:cxnLst>
            <a:rect l="0" t="0" r="r" b="b"/>
            <a:pathLst>
              <a:path w="337" h="171">
                <a:moveTo>
                  <a:pt x="337" y="30"/>
                </a:moveTo>
                <a:lnTo>
                  <a:pt x="321" y="30"/>
                </a:lnTo>
                <a:lnTo>
                  <a:pt x="288" y="30"/>
                </a:lnTo>
                <a:lnTo>
                  <a:pt x="271" y="30"/>
                </a:lnTo>
                <a:lnTo>
                  <a:pt x="254" y="24"/>
                </a:lnTo>
                <a:lnTo>
                  <a:pt x="216" y="24"/>
                </a:lnTo>
                <a:lnTo>
                  <a:pt x="199" y="24"/>
                </a:lnTo>
                <a:lnTo>
                  <a:pt x="183" y="24"/>
                </a:lnTo>
                <a:lnTo>
                  <a:pt x="150" y="18"/>
                </a:lnTo>
                <a:lnTo>
                  <a:pt x="133" y="18"/>
                </a:lnTo>
                <a:lnTo>
                  <a:pt x="116" y="18"/>
                </a:lnTo>
                <a:lnTo>
                  <a:pt x="83" y="12"/>
                </a:lnTo>
                <a:lnTo>
                  <a:pt x="67" y="12"/>
                </a:lnTo>
                <a:lnTo>
                  <a:pt x="50" y="6"/>
                </a:lnTo>
                <a:lnTo>
                  <a:pt x="17" y="6"/>
                </a:lnTo>
                <a:lnTo>
                  <a:pt x="0" y="0"/>
                </a:lnTo>
                <a:lnTo>
                  <a:pt x="0" y="141"/>
                </a:lnTo>
                <a:lnTo>
                  <a:pt x="17" y="147"/>
                </a:lnTo>
                <a:lnTo>
                  <a:pt x="50" y="147"/>
                </a:lnTo>
                <a:lnTo>
                  <a:pt x="67" y="153"/>
                </a:lnTo>
                <a:lnTo>
                  <a:pt x="83" y="153"/>
                </a:lnTo>
                <a:lnTo>
                  <a:pt x="116" y="159"/>
                </a:lnTo>
                <a:lnTo>
                  <a:pt x="133" y="159"/>
                </a:lnTo>
                <a:lnTo>
                  <a:pt x="150" y="159"/>
                </a:lnTo>
                <a:lnTo>
                  <a:pt x="183" y="165"/>
                </a:lnTo>
                <a:lnTo>
                  <a:pt x="199" y="165"/>
                </a:lnTo>
                <a:lnTo>
                  <a:pt x="216" y="165"/>
                </a:lnTo>
                <a:lnTo>
                  <a:pt x="254" y="165"/>
                </a:lnTo>
                <a:lnTo>
                  <a:pt x="271" y="171"/>
                </a:lnTo>
                <a:lnTo>
                  <a:pt x="288" y="171"/>
                </a:lnTo>
                <a:lnTo>
                  <a:pt x="321" y="171"/>
                </a:lnTo>
                <a:lnTo>
                  <a:pt x="337" y="171"/>
                </a:lnTo>
                <a:lnTo>
                  <a:pt x="337" y="30"/>
                </a:lnTo>
                <a:close/>
              </a:path>
            </a:pathLst>
          </a:custGeom>
          <a:solidFill>
            <a:srgbClr val="330033"/>
          </a:solidFill>
          <a:ln w="9525">
            <a:noFill/>
            <a:round/>
            <a:headEnd/>
            <a:tailEnd/>
          </a:ln>
        </p:spPr>
        <p:txBody>
          <a:bodyPr/>
          <a:lstStyle/>
          <a:p>
            <a:endParaRPr lang="fr-FR"/>
          </a:p>
        </p:txBody>
      </p:sp>
      <p:sp>
        <p:nvSpPr>
          <p:cNvPr id="46115" name="Freeform 1059"/>
          <p:cNvSpPr>
            <a:spLocks/>
          </p:cNvSpPr>
          <p:nvPr/>
        </p:nvSpPr>
        <p:spPr bwMode="auto">
          <a:xfrm>
            <a:off x="5638800" y="4501418"/>
            <a:ext cx="534988" cy="708025"/>
          </a:xfrm>
          <a:custGeom>
            <a:avLst/>
            <a:gdLst/>
            <a:ahLst/>
            <a:cxnLst>
              <a:cxn ang="0">
                <a:pos x="337" y="446"/>
              </a:cxn>
              <a:cxn ang="0">
                <a:pos x="321" y="446"/>
              </a:cxn>
              <a:cxn ang="0">
                <a:pos x="288" y="446"/>
              </a:cxn>
              <a:cxn ang="0">
                <a:pos x="271" y="446"/>
              </a:cxn>
              <a:cxn ang="0">
                <a:pos x="254" y="441"/>
              </a:cxn>
              <a:cxn ang="0">
                <a:pos x="216" y="441"/>
              </a:cxn>
              <a:cxn ang="0">
                <a:pos x="199" y="441"/>
              </a:cxn>
              <a:cxn ang="0">
                <a:pos x="183" y="441"/>
              </a:cxn>
              <a:cxn ang="0">
                <a:pos x="150" y="435"/>
              </a:cxn>
              <a:cxn ang="0">
                <a:pos x="133" y="435"/>
              </a:cxn>
              <a:cxn ang="0">
                <a:pos x="116" y="435"/>
              </a:cxn>
              <a:cxn ang="0">
                <a:pos x="83" y="429"/>
              </a:cxn>
              <a:cxn ang="0">
                <a:pos x="67" y="429"/>
              </a:cxn>
              <a:cxn ang="0">
                <a:pos x="50" y="423"/>
              </a:cxn>
              <a:cxn ang="0">
                <a:pos x="17" y="423"/>
              </a:cxn>
              <a:cxn ang="0">
                <a:pos x="0" y="417"/>
              </a:cxn>
              <a:cxn ang="0">
                <a:pos x="337" y="0"/>
              </a:cxn>
              <a:cxn ang="0">
                <a:pos x="337" y="446"/>
              </a:cxn>
            </a:cxnLst>
            <a:rect l="0" t="0" r="r" b="b"/>
            <a:pathLst>
              <a:path w="337" h="446">
                <a:moveTo>
                  <a:pt x="337" y="446"/>
                </a:moveTo>
                <a:lnTo>
                  <a:pt x="321" y="446"/>
                </a:lnTo>
                <a:lnTo>
                  <a:pt x="288" y="446"/>
                </a:lnTo>
                <a:lnTo>
                  <a:pt x="271" y="446"/>
                </a:lnTo>
                <a:lnTo>
                  <a:pt x="254" y="441"/>
                </a:lnTo>
                <a:lnTo>
                  <a:pt x="216" y="441"/>
                </a:lnTo>
                <a:lnTo>
                  <a:pt x="199" y="441"/>
                </a:lnTo>
                <a:lnTo>
                  <a:pt x="183" y="441"/>
                </a:lnTo>
                <a:lnTo>
                  <a:pt x="150" y="435"/>
                </a:lnTo>
                <a:lnTo>
                  <a:pt x="133" y="435"/>
                </a:lnTo>
                <a:lnTo>
                  <a:pt x="116" y="435"/>
                </a:lnTo>
                <a:lnTo>
                  <a:pt x="83" y="429"/>
                </a:lnTo>
                <a:lnTo>
                  <a:pt x="67" y="429"/>
                </a:lnTo>
                <a:lnTo>
                  <a:pt x="50" y="423"/>
                </a:lnTo>
                <a:lnTo>
                  <a:pt x="17" y="423"/>
                </a:lnTo>
                <a:lnTo>
                  <a:pt x="0" y="417"/>
                </a:lnTo>
                <a:lnTo>
                  <a:pt x="337" y="0"/>
                </a:lnTo>
                <a:lnTo>
                  <a:pt x="337" y="446"/>
                </a:lnTo>
                <a:close/>
              </a:path>
            </a:pathLst>
          </a:custGeom>
          <a:solidFill>
            <a:srgbClr val="660066"/>
          </a:solidFill>
          <a:ln w="9525">
            <a:noFill/>
            <a:round/>
            <a:headEnd/>
            <a:tailEnd/>
          </a:ln>
        </p:spPr>
        <p:txBody>
          <a:bodyPr/>
          <a:lstStyle/>
          <a:p>
            <a:endParaRPr lang="fr-FR"/>
          </a:p>
        </p:txBody>
      </p:sp>
      <p:sp>
        <p:nvSpPr>
          <p:cNvPr id="46116" name="Freeform 1060"/>
          <p:cNvSpPr>
            <a:spLocks/>
          </p:cNvSpPr>
          <p:nvPr/>
        </p:nvSpPr>
        <p:spPr bwMode="auto">
          <a:xfrm>
            <a:off x="5783263" y="5307868"/>
            <a:ext cx="69850" cy="233363"/>
          </a:xfrm>
          <a:custGeom>
            <a:avLst/>
            <a:gdLst/>
            <a:ahLst/>
            <a:cxnLst>
              <a:cxn ang="0">
                <a:pos x="0" y="25"/>
              </a:cxn>
              <a:cxn ang="0">
                <a:pos x="0" y="14"/>
              </a:cxn>
              <a:cxn ang="0">
                <a:pos x="8" y="0"/>
              </a:cxn>
            </a:cxnLst>
            <a:rect l="0" t="0" r="r" b="b"/>
            <a:pathLst>
              <a:path w="8" h="25">
                <a:moveTo>
                  <a:pt x="0" y="25"/>
                </a:moveTo>
                <a:lnTo>
                  <a:pt x="0" y="14"/>
                </a:lnTo>
                <a:lnTo>
                  <a:pt x="8" y="0"/>
                </a:lnTo>
              </a:path>
            </a:pathLst>
          </a:custGeom>
          <a:noFill/>
          <a:ln w="0">
            <a:solidFill>
              <a:srgbClr val="000000"/>
            </a:solidFill>
            <a:prstDash val="solid"/>
            <a:round/>
            <a:headEnd/>
            <a:tailEnd/>
          </a:ln>
        </p:spPr>
        <p:txBody>
          <a:bodyPr/>
          <a:lstStyle/>
          <a:p>
            <a:endParaRPr lang="fr-FR"/>
          </a:p>
        </p:txBody>
      </p:sp>
      <p:sp>
        <p:nvSpPr>
          <p:cNvPr id="46117" name="Rectangle 1061"/>
          <p:cNvSpPr>
            <a:spLocks noChangeArrowheads="1"/>
          </p:cNvSpPr>
          <p:nvPr/>
        </p:nvSpPr>
        <p:spPr bwMode="auto">
          <a:xfrm>
            <a:off x="6323014" y="5474555"/>
            <a:ext cx="684483" cy="184666"/>
          </a:xfrm>
          <a:prstGeom prst="rect">
            <a:avLst/>
          </a:prstGeom>
          <a:noFill/>
          <a:ln w="9525">
            <a:noFill/>
            <a:miter lim="800000"/>
            <a:headEnd/>
            <a:tailEnd/>
          </a:ln>
        </p:spPr>
        <p:txBody>
          <a:bodyPr wrap="none" lIns="0" tIns="0" rIns="0" bIns="0">
            <a:spAutoFit/>
          </a:bodyPr>
          <a:lstStyle/>
          <a:p>
            <a:r>
              <a:rPr lang="fr-FR" sz="1200" b="1">
                <a:solidFill>
                  <a:srgbClr val="993300"/>
                </a:solidFill>
                <a:latin typeface="Arial" charset="0"/>
              </a:rPr>
              <a:t>1 Conseil</a:t>
            </a:r>
            <a:endParaRPr lang="fr-FR" sz="2800">
              <a:latin typeface="Arial" charset="0"/>
            </a:endParaRPr>
          </a:p>
        </p:txBody>
      </p:sp>
      <p:sp>
        <p:nvSpPr>
          <p:cNvPr id="46118" name="Rectangle 1062"/>
          <p:cNvSpPr>
            <a:spLocks noChangeArrowheads="1"/>
          </p:cNvSpPr>
          <p:nvPr/>
        </p:nvSpPr>
        <p:spPr bwMode="auto">
          <a:xfrm>
            <a:off x="6445250" y="5671405"/>
            <a:ext cx="421590" cy="184666"/>
          </a:xfrm>
          <a:prstGeom prst="rect">
            <a:avLst/>
          </a:prstGeom>
          <a:noFill/>
          <a:ln w="9525">
            <a:noFill/>
            <a:miter lim="800000"/>
            <a:headEnd/>
            <a:tailEnd/>
          </a:ln>
        </p:spPr>
        <p:txBody>
          <a:bodyPr wrap="none" lIns="0" tIns="0" rIns="0" bIns="0">
            <a:spAutoFit/>
          </a:bodyPr>
          <a:lstStyle/>
          <a:p>
            <a:r>
              <a:rPr lang="fr-FR" sz="1200" b="1">
                <a:solidFill>
                  <a:srgbClr val="993300"/>
                </a:solidFill>
                <a:latin typeface="Arial" charset="0"/>
              </a:rPr>
              <a:t>d'Etat</a:t>
            </a:r>
            <a:endParaRPr lang="fr-FR" sz="2800">
              <a:latin typeface="Arial" charset="0"/>
            </a:endParaRPr>
          </a:p>
        </p:txBody>
      </p:sp>
      <p:sp>
        <p:nvSpPr>
          <p:cNvPr id="46119" name="Rectangle 1063"/>
          <p:cNvSpPr>
            <a:spLocks noChangeArrowheads="1"/>
          </p:cNvSpPr>
          <p:nvPr/>
        </p:nvSpPr>
        <p:spPr bwMode="auto">
          <a:xfrm>
            <a:off x="5459414" y="5587267"/>
            <a:ext cx="710131" cy="184666"/>
          </a:xfrm>
          <a:prstGeom prst="rect">
            <a:avLst/>
          </a:prstGeom>
          <a:noFill/>
          <a:ln w="9525">
            <a:noFill/>
            <a:miter lim="800000"/>
            <a:headEnd/>
            <a:tailEnd/>
          </a:ln>
        </p:spPr>
        <p:txBody>
          <a:bodyPr wrap="none" lIns="0" tIns="0" rIns="0" bIns="0">
            <a:spAutoFit/>
          </a:bodyPr>
          <a:lstStyle/>
          <a:p>
            <a:r>
              <a:rPr lang="fr-FR" sz="1200" b="1">
                <a:solidFill>
                  <a:srgbClr val="993300"/>
                </a:solidFill>
                <a:latin typeface="Arial" charset="0"/>
              </a:rPr>
              <a:t>1 Cour de</a:t>
            </a:r>
            <a:endParaRPr lang="fr-FR" sz="2800">
              <a:latin typeface="Arial" charset="0"/>
            </a:endParaRPr>
          </a:p>
        </p:txBody>
      </p:sp>
      <p:sp>
        <p:nvSpPr>
          <p:cNvPr id="46120" name="Rectangle 1064"/>
          <p:cNvSpPr>
            <a:spLocks noChangeArrowheads="1"/>
          </p:cNvSpPr>
          <p:nvPr/>
        </p:nvSpPr>
        <p:spPr bwMode="auto">
          <a:xfrm>
            <a:off x="5459414" y="5782530"/>
            <a:ext cx="708527" cy="184666"/>
          </a:xfrm>
          <a:prstGeom prst="rect">
            <a:avLst/>
          </a:prstGeom>
          <a:noFill/>
          <a:ln w="9525">
            <a:noFill/>
            <a:miter lim="800000"/>
            <a:headEnd/>
            <a:tailEnd/>
          </a:ln>
        </p:spPr>
        <p:txBody>
          <a:bodyPr wrap="none" lIns="0" tIns="0" rIns="0" bIns="0">
            <a:spAutoFit/>
          </a:bodyPr>
          <a:lstStyle/>
          <a:p>
            <a:r>
              <a:rPr lang="fr-FR" sz="1200" b="1">
                <a:solidFill>
                  <a:srgbClr val="993300"/>
                </a:solidFill>
                <a:latin typeface="Arial" charset="0"/>
              </a:rPr>
              <a:t>cassation</a:t>
            </a:r>
            <a:endParaRPr lang="fr-FR" sz="2800">
              <a:latin typeface="Arial" charset="0"/>
            </a:endParaRPr>
          </a:p>
        </p:txBody>
      </p:sp>
      <p:sp>
        <p:nvSpPr>
          <p:cNvPr id="46121" name="Rectangle 1065"/>
          <p:cNvSpPr>
            <a:spLocks noChangeArrowheads="1"/>
          </p:cNvSpPr>
          <p:nvPr/>
        </p:nvSpPr>
        <p:spPr bwMode="auto">
          <a:xfrm>
            <a:off x="4564064" y="5449155"/>
            <a:ext cx="795089" cy="184666"/>
          </a:xfrm>
          <a:prstGeom prst="rect">
            <a:avLst/>
          </a:prstGeom>
          <a:noFill/>
          <a:ln w="9525">
            <a:noFill/>
            <a:miter lim="800000"/>
            <a:headEnd/>
            <a:tailEnd/>
          </a:ln>
        </p:spPr>
        <p:txBody>
          <a:bodyPr wrap="none" lIns="0" tIns="0" rIns="0" bIns="0">
            <a:spAutoFit/>
          </a:bodyPr>
          <a:lstStyle/>
          <a:p>
            <a:r>
              <a:rPr lang="fr-FR" sz="1200" b="1" dirty="0">
                <a:solidFill>
                  <a:srgbClr val="993300"/>
                </a:solidFill>
                <a:latin typeface="Arial" charset="0"/>
              </a:rPr>
              <a:t>1 Cour des</a:t>
            </a:r>
            <a:endParaRPr lang="fr-FR" sz="2800" dirty="0">
              <a:latin typeface="Arial" charset="0"/>
            </a:endParaRPr>
          </a:p>
        </p:txBody>
      </p:sp>
      <p:sp>
        <p:nvSpPr>
          <p:cNvPr id="46122" name="Rectangle 1066"/>
          <p:cNvSpPr>
            <a:spLocks noChangeArrowheads="1"/>
          </p:cNvSpPr>
          <p:nvPr/>
        </p:nvSpPr>
        <p:spPr bwMode="auto">
          <a:xfrm>
            <a:off x="4643439" y="5644417"/>
            <a:ext cx="631583" cy="184666"/>
          </a:xfrm>
          <a:prstGeom prst="rect">
            <a:avLst/>
          </a:prstGeom>
          <a:noFill/>
          <a:ln w="9525">
            <a:noFill/>
            <a:miter lim="800000"/>
            <a:headEnd/>
            <a:tailEnd/>
          </a:ln>
        </p:spPr>
        <p:txBody>
          <a:bodyPr wrap="none" lIns="0" tIns="0" rIns="0" bIns="0">
            <a:spAutoFit/>
          </a:bodyPr>
          <a:lstStyle/>
          <a:p>
            <a:r>
              <a:rPr lang="fr-FR" sz="1200" b="1">
                <a:solidFill>
                  <a:srgbClr val="993300"/>
                </a:solidFill>
                <a:latin typeface="Arial" charset="0"/>
              </a:rPr>
              <a:t>comptes</a:t>
            </a:r>
            <a:endParaRPr lang="fr-FR" sz="2800">
              <a:latin typeface="Arial" charset="0"/>
            </a:endParaRPr>
          </a:p>
        </p:txBody>
      </p:sp>
      <p:sp>
        <p:nvSpPr>
          <p:cNvPr id="46123" name="Rectangle 1067"/>
          <p:cNvSpPr>
            <a:spLocks noChangeArrowheads="1"/>
          </p:cNvSpPr>
          <p:nvPr/>
        </p:nvSpPr>
        <p:spPr bwMode="auto">
          <a:xfrm>
            <a:off x="3709988" y="4991955"/>
            <a:ext cx="908050" cy="184666"/>
          </a:xfrm>
          <a:prstGeom prst="rect">
            <a:avLst/>
          </a:prstGeom>
          <a:noFill/>
          <a:ln w="9525">
            <a:noFill/>
            <a:miter lim="800000"/>
            <a:headEnd/>
            <a:tailEnd/>
          </a:ln>
        </p:spPr>
        <p:txBody>
          <a:bodyPr lIns="0" tIns="0" rIns="0" bIns="0">
            <a:spAutoFit/>
          </a:bodyPr>
          <a:lstStyle/>
          <a:p>
            <a:r>
              <a:rPr lang="fr-FR" sz="1200" b="1">
                <a:solidFill>
                  <a:srgbClr val="993300"/>
                </a:solidFill>
                <a:latin typeface="Arial" charset="0"/>
              </a:rPr>
              <a:t>1 Tribunaux </a:t>
            </a:r>
            <a:endParaRPr lang="fr-FR" sz="2800">
              <a:latin typeface="Arial" charset="0"/>
            </a:endParaRPr>
          </a:p>
        </p:txBody>
      </p:sp>
      <p:sp>
        <p:nvSpPr>
          <p:cNvPr id="46124" name="Rectangle 1068"/>
          <p:cNvSpPr>
            <a:spLocks noChangeArrowheads="1"/>
          </p:cNvSpPr>
          <p:nvPr/>
        </p:nvSpPr>
        <p:spPr bwMode="auto">
          <a:xfrm>
            <a:off x="3657600" y="5187217"/>
            <a:ext cx="998538" cy="184666"/>
          </a:xfrm>
          <a:prstGeom prst="rect">
            <a:avLst/>
          </a:prstGeom>
          <a:noFill/>
          <a:ln w="9525">
            <a:noFill/>
            <a:miter lim="800000"/>
            <a:headEnd/>
            <a:tailEnd/>
          </a:ln>
        </p:spPr>
        <p:txBody>
          <a:bodyPr lIns="0" tIns="0" rIns="0" bIns="0">
            <a:spAutoFit/>
          </a:bodyPr>
          <a:lstStyle/>
          <a:p>
            <a:r>
              <a:rPr lang="fr-FR" sz="1200" b="1">
                <a:solidFill>
                  <a:srgbClr val="993300"/>
                </a:solidFill>
                <a:latin typeface="Arial" charset="0"/>
              </a:rPr>
              <a:t>administratifs</a:t>
            </a:r>
            <a:endParaRPr lang="fr-FR" sz="2800">
              <a:latin typeface="Arial" charset="0"/>
            </a:endParaRPr>
          </a:p>
        </p:txBody>
      </p:sp>
      <p:sp>
        <p:nvSpPr>
          <p:cNvPr id="46125" name="Rectangle 1069"/>
          <p:cNvSpPr>
            <a:spLocks noChangeArrowheads="1"/>
          </p:cNvSpPr>
          <p:nvPr/>
        </p:nvSpPr>
        <p:spPr bwMode="auto">
          <a:xfrm>
            <a:off x="2787651" y="3458430"/>
            <a:ext cx="1345625" cy="184666"/>
          </a:xfrm>
          <a:prstGeom prst="rect">
            <a:avLst/>
          </a:prstGeom>
          <a:noFill/>
          <a:ln w="9525">
            <a:noFill/>
            <a:miter lim="800000"/>
            <a:headEnd/>
            <a:tailEnd/>
          </a:ln>
        </p:spPr>
        <p:txBody>
          <a:bodyPr wrap="none" lIns="0" tIns="0" rIns="0" bIns="0">
            <a:spAutoFit/>
          </a:bodyPr>
          <a:lstStyle/>
          <a:p>
            <a:r>
              <a:rPr lang="fr-FR" sz="1200" b="1">
                <a:solidFill>
                  <a:srgbClr val="993300"/>
                </a:solidFill>
                <a:latin typeface="Arial" charset="0"/>
              </a:rPr>
              <a:t>2 Associations de </a:t>
            </a:r>
            <a:endParaRPr lang="fr-FR" sz="2800">
              <a:latin typeface="Arial" charset="0"/>
            </a:endParaRPr>
          </a:p>
        </p:txBody>
      </p:sp>
      <p:sp>
        <p:nvSpPr>
          <p:cNvPr id="46126" name="Rectangle 1070"/>
          <p:cNvSpPr>
            <a:spLocks noChangeArrowheads="1"/>
          </p:cNvSpPr>
          <p:nvPr/>
        </p:nvSpPr>
        <p:spPr bwMode="auto">
          <a:xfrm>
            <a:off x="2840038" y="3653692"/>
            <a:ext cx="1186222" cy="184666"/>
          </a:xfrm>
          <a:prstGeom prst="rect">
            <a:avLst/>
          </a:prstGeom>
          <a:noFill/>
          <a:ln w="9525">
            <a:noFill/>
            <a:miter lim="800000"/>
            <a:headEnd/>
            <a:tailEnd/>
          </a:ln>
        </p:spPr>
        <p:txBody>
          <a:bodyPr wrap="none" lIns="0" tIns="0" rIns="0" bIns="0">
            <a:spAutoFit/>
          </a:bodyPr>
          <a:lstStyle/>
          <a:p>
            <a:r>
              <a:rPr lang="fr-FR" sz="1200" b="1">
                <a:solidFill>
                  <a:srgbClr val="993300"/>
                </a:solidFill>
                <a:latin typeface="Arial" charset="0"/>
              </a:rPr>
              <a:t>consommateurs</a:t>
            </a:r>
            <a:endParaRPr lang="fr-FR" sz="2800">
              <a:latin typeface="Arial" charset="0"/>
            </a:endParaRPr>
          </a:p>
        </p:txBody>
      </p:sp>
      <p:sp>
        <p:nvSpPr>
          <p:cNvPr id="46127" name="Rectangle 1071"/>
          <p:cNvSpPr>
            <a:spLocks noChangeArrowheads="1"/>
          </p:cNvSpPr>
          <p:nvPr/>
        </p:nvSpPr>
        <p:spPr bwMode="auto">
          <a:xfrm>
            <a:off x="2670175" y="4228367"/>
            <a:ext cx="1122808" cy="184666"/>
          </a:xfrm>
          <a:prstGeom prst="rect">
            <a:avLst/>
          </a:prstGeom>
          <a:noFill/>
          <a:ln w="9525">
            <a:noFill/>
            <a:miter lim="800000"/>
            <a:headEnd/>
            <a:tailEnd/>
          </a:ln>
        </p:spPr>
        <p:txBody>
          <a:bodyPr wrap="none" lIns="0" tIns="0" rIns="0" bIns="0">
            <a:spAutoFit/>
          </a:bodyPr>
          <a:lstStyle/>
          <a:p>
            <a:r>
              <a:rPr lang="fr-FR" sz="1200" b="1" dirty="0">
                <a:solidFill>
                  <a:srgbClr val="993300"/>
                </a:solidFill>
                <a:latin typeface="Arial" charset="0"/>
              </a:rPr>
              <a:t>2 Associations </a:t>
            </a:r>
            <a:endParaRPr lang="fr-FR" sz="2800" dirty="0">
              <a:latin typeface="Arial" charset="0"/>
            </a:endParaRPr>
          </a:p>
        </p:txBody>
      </p:sp>
      <p:sp>
        <p:nvSpPr>
          <p:cNvPr id="46128" name="Rectangle 1072"/>
          <p:cNvSpPr>
            <a:spLocks noChangeArrowheads="1"/>
          </p:cNvSpPr>
          <p:nvPr/>
        </p:nvSpPr>
        <p:spPr bwMode="auto">
          <a:xfrm>
            <a:off x="2590800" y="4425217"/>
            <a:ext cx="1234312" cy="184666"/>
          </a:xfrm>
          <a:prstGeom prst="rect">
            <a:avLst/>
          </a:prstGeom>
          <a:noFill/>
          <a:ln w="9525">
            <a:noFill/>
            <a:miter lim="800000"/>
            <a:headEnd/>
            <a:tailEnd/>
          </a:ln>
        </p:spPr>
        <p:txBody>
          <a:bodyPr wrap="none" lIns="0" tIns="0" rIns="0" bIns="0">
            <a:spAutoFit/>
          </a:bodyPr>
          <a:lstStyle/>
          <a:p>
            <a:r>
              <a:rPr lang="fr-FR" sz="1200" b="1">
                <a:solidFill>
                  <a:srgbClr val="993300"/>
                </a:solidFill>
                <a:latin typeface="Arial" charset="0"/>
              </a:rPr>
              <a:t>d'environnement</a:t>
            </a:r>
            <a:endParaRPr lang="fr-FR" sz="2800">
              <a:latin typeface="Arial" charset="0"/>
            </a:endParaRPr>
          </a:p>
        </p:txBody>
      </p:sp>
      <p:sp>
        <p:nvSpPr>
          <p:cNvPr id="46129" name="Rectangle 1073"/>
          <p:cNvSpPr>
            <a:spLocks noChangeArrowheads="1"/>
          </p:cNvSpPr>
          <p:nvPr/>
        </p:nvSpPr>
        <p:spPr bwMode="auto">
          <a:xfrm>
            <a:off x="6200776" y="2937730"/>
            <a:ext cx="633187" cy="184666"/>
          </a:xfrm>
          <a:prstGeom prst="rect">
            <a:avLst/>
          </a:prstGeom>
          <a:noFill/>
          <a:ln w="9525">
            <a:noFill/>
            <a:miter lim="800000"/>
            <a:headEnd/>
            <a:tailEnd/>
          </a:ln>
        </p:spPr>
        <p:txBody>
          <a:bodyPr wrap="none" lIns="0" tIns="0" rIns="0" bIns="0">
            <a:spAutoFit/>
          </a:bodyPr>
          <a:lstStyle/>
          <a:p>
            <a:r>
              <a:rPr lang="fr-FR" sz="1200" b="1">
                <a:solidFill>
                  <a:srgbClr val="993300"/>
                </a:solidFill>
                <a:latin typeface="Arial" charset="0"/>
              </a:rPr>
              <a:t>1 député</a:t>
            </a:r>
            <a:endParaRPr lang="fr-FR" sz="2800">
              <a:latin typeface="Arial" charset="0"/>
            </a:endParaRPr>
          </a:p>
        </p:txBody>
      </p:sp>
      <p:sp>
        <p:nvSpPr>
          <p:cNvPr id="46130" name="Rectangle 1074"/>
          <p:cNvSpPr>
            <a:spLocks noChangeArrowheads="1"/>
          </p:cNvSpPr>
          <p:nvPr/>
        </p:nvSpPr>
        <p:spPr bwMode="auto">
          <a:xfrm>
            <a:off x="4422775" y="2934555"/>
            <a:ext cx="1171796" cy="184666"/>
          </a:xfrm>
          <a:prstGeom prst="rect">
            <a:avLst/>
          </a:prstGeom>
          <a:noFill/>
          <a:ln w="9525">
            <a:noFill/>
            <a:miter lim="800000"/>
            <a:headEnd/>
            <a:tailEnd/>
          </a:ln>
        </p:spPr>
        <p:txBody>
          <a:bodyPr wrap="none" lIns="0" tIns="0" rIns="0" bIns="0">
            <a:spAutoFit/>
          </a:bodyPr>
          <a:lstStyle/>
          <a:p>
            <a:r>
              <a:rPr lang="fr-FR" sz="1200" b="1">
                <a:solidFill>
                  <a:srgbClr val="993300"/>
                </a:solidFill>
                <a:latin typeface="Arial" charset="0"/>
              </a:rPr>
              <a:t>2 personnalités </a:t>
            </a:r>
            <a:endParaRPr lang="fr-FR" sz="2800">
              <a:latin typeface="Arial" charset="0"/>
            </a:endParaRPr>
          </a:p>
        </p:txBody>
      </p:sp>
      <p:sp>
        <p:nvSpPr>
          <p:cNvPr id="46131" name="Rectangle 1075"/>
          <p:cNvSpPr>
            <a:spLocks noChangeArrowheads="1"/>
          </p:cNvSpPr>
          <p:nvPr/>
        </p:nvSpPr>
        <p:spPr bwMode="auto">
          <a:xfrm>
            <a:off x="4572001" y="3129817"/>
            <a:ext cx="710131" cy="184666"/>
          </a:xfrm>
          <a:prstGeom prst="rect">
            <a:avLst/>
          </a:prstGeom>
          <a:noFill/>
          <a:ln w="9525">
            <a:noFill/>
            <a:miter lim="800000"/>
            <a:headEnd/>
            <a:tailEnd/>
          </a:ln>
        </p:spPr>
        <p:txBody>
          <a:bodyPr wrap="none" lIns="0" tIns="0" rIns="0" bIns="0">
            <a:spAutoFit/>
          </a:bodyPr>
          <a:lstStyle/>
          <a:p>
            <a:r>
              <a:rPr lang="fr-FR" sz="1200" b="1">
                <a:solidFill>
                  <a:srgbClr val="993300"/>
                </a:solidFill>
                <a:latin typeface="Arial" charset="0"/>
              </a:rPr>
              <a:t>qualifiées</a:t>
            </a:r>
            <a:endParaRPr lang="fr-FR" sz="2800">
              <a:latin typeface="Arial" charset="0"/>
            </a:endParaRPr>
          </a:p>
        </p:txBody>
      </p:sp>
      <p:sp>
        <p:nvSpPr>
          <p:cNvPr id="46132" name="Rectangle 1076"/>
          <p:cNvSpPr>
            <a:spLocks noChangeArrowheads="1"/>
          </p:cNvSpPr>
          <p:nvPr/>
        </p:nvSpPr>
        <p:spPr bwMode="auto">
          <a:xfrm>
            <a:off x="7997826" y="4747480"/>
            <a:ext cx="966611" cy="184666"/>
          </a:xfrm>
          <a:prstGeom prst="rect">
            <a:avLst/>
          </a:prstGeom>
          <a:noFill/>
          <a:ln w="9525">
            <a:noFill/>
            <a:miter lim="800000"/>
            <a:headEnd/>
            <a:tailEnd/>
          </a:ln>
        </p:spPr>
        <p:txBody>
          <a:bodyPr wrap="none" lIns="0" tIns="0" rIns="0" bIns="0">
            <a:spAutoFit/>
          </a:bodyPr>
          <a:lstStyle/>
          <a:p>
            <a:r>
              <a:rPr lang="fr-FR" sz="1200" b="1">
                <a:solidFill>
                  <a:srgbClr val="993300"/>
                </a:solidFill>
                <a:latin typeface="Arial" charset="0"/>
              </a:rPr>
              <a:t>6 élus locaux</a:t>
            </a:r>
            <a:endParaRPr lang="fr-FR" sz="2800">
              <a:latin typeface="Arial" charset="0"/>
            </a:endParaRPr>
          </a:p>
        </p:txBody>
      </p:sp>
      <p:sp>
        <p:nvSpPr>
          <p:cNvPr id="46133" name="Rectangle 1077"/>
          <p:cNvSpPr>
            <a:spLocks noChangeArrowheads="1"/>
          </p:cNvSpPr>
          <p:nvPr/>
        </p:nvSpPr>
        <p:spPr bwMode="auto">
          <a:xfrm>
            <a:off x="7121526" y="3096480"/>
            <a:ext cx="767839" cy="184666"/>
          </a:xfrm>
          <a:prstGeom prst="rect">
            <a:avLst/>
          </a:prstGeom>
          <a:noFill/>
          <a:ln w="9525">
            <a:noFill/>
            <a:miter lim="800000"/>
            <a:headEnd/>
            <a:tailEnd/>
          </a:ln>
        </p:spPr>
        <p:txBody>
          <a:bodyPr wrap="none" lIns="0" tIns="0" rIns="0" bIns="0">
            <a:spAutoFit/>
          </a:bodyPr>
          <a:lstStyle/>
          <a:p>
            <a:r>
              <a:rPr lang="fr-FR" sz="1200" b="1" dirty="0">
                <a:solidFill>
                  <a:srgbClr val="993300"/>
                </a:solidFill>
                <a:latin typeface="Arial" charset="0"/>
              </a:rPr>
              <a:t>1 sénateur</a:t>
            </a:r>
            <a:endParaRPr lang="fr-FR" sz="2800" dirty="0">
              <a:latin typeface="Arial" charset="0"/>
            </a:endParaRPr>
          </a:p>
        </p:txBody>
      </p:sp>
      <p:sp>
        <p:nvSpPr>
          <p:cNvPr id="54" name="Triangle isocèle 53"/>
          <p:cNvSpPr/>
          <p:nvPr/>
        </p:nvSpPr>
        <p:spPr>
          <a:xfrm rot="16200000">
            <a:off x="8508268" y="4392760"/>
            <a:ext cx="360040" cy="172819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Triangle isocèle 54"/>
          <p:cNvSpPr/>
          <p:nvPr/>
        </p:nvSpPr>
        <p:spPr>
          <a:xfrm rot="16200000">
            <a:off x="8508268" y="4896816"/>
            <a:ext cx="288032" cy="18002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Rectangle 1077"/>
          <p:cNvSpPr>
            <a:spLocks noChangeArrowheads="1"/>
          </p:cNvSpPr>
          <p:nvPr/>
        </p:nvSpPr>
        <p:spPr bwMode="auto">
          <a:xfrm>
            <a:off x="8472264" y="6012940"/>
            <a:ext cx="1080120" cy="184666"/>
          </a:xfrm>
          <a:prstGeom prst="rect">
            <a:avLst/>
          </a:prstGeom>
          <a:noFill/>
          <a:ln w="9525">
            <a:noFill/>
            <a:miter lim="800000"/>
            <a:headEnd/>
            <a:tailEnd/>
          </a:ln>
        </p:spPr>
        <p:txBody>
          <a:bodyPr wrap="square" lIns="0" tIns="0" rIns="0" bIns="0">
            <a:spAutoFit/>
          </a:bodyPr>
          <a:lstStyle/>
          <a:p>
            <a:r>
              <a:rPr lang="fr-FR" sz="1200" b="1" dirty="0">
                <a:solidFill>
                  <a:srgbClr val="993300"/>
                </a:solidFill>
                <a:latin typeface="Arial" charset="0"/>
              </a:rPr>
              <a:t>1 </a:t>
            </a:r>
            <a:r>
              <a:rPr lang="fr-FR" sz="1200" b="1" dirty="0">
                <a:solidFill>
                  <a:srgbClr val="993300"/>
                </a:solidFill>
              </a:rPr>
              <a:t>Syndicat</a:t>
            </a:r>
            <a:endParaRPr lang="fr-FR" sz="2800" dirty="0">
              <a:latin typeface="Arial" charset="0"/>
            </a:endParaRPr>
          </a:p>
        </p:txBody>
      </p:sp>
      <p:sp>
        <p:nvSpPr>
          <p:cNvPr id="58" name="Rectangle 1077"/>
          <p:cNvSpPr>
            <a:spLocks noChangeArrowheads="1"/>
          </p:cNvSpPr>
          <p:nvPr/>
        </p:nvSpPr>
        <p:spPr bwMode="auto">
          <a:xfrm>
            <a:off x="7752184" y="5508884"/>
            <a:ext cx="1800200" cy="184666"/>
          </a:xfrm>
          <a:prstGeom prst="rect">
            <a:avLst/>
          </a:prstGeom>
          <a:noFill/>
          <a:ln w="9525">
            <a:noFill/>
            <a:miter lim="800000"/>
            <a:headEnd/>
            <a:tailEnd/>
          </a:ln>
        </p:spPr>
        <p:txBody>
          <a:bodyPr wrap="square" lIns="0" tIns="0" rIns="0" bIns="0">
            <a:spAutoFit/>
          </a:bodyPr>
          <a:lstStyle/>
          <a:p>
            <a:r>
              <a:rPr lang="fr-FR" sz="1200" b="1" dirty="0">
                <a:solidFill>
                  <a:srgbClr val="993300"/>
                </a:solidFill>
                <a:latin typeface="Arial" charset="0"/>
              </a:rPr>
              <a:t>1 </a:t>
            </a:r>
            <a:r>
              <a:rPr lang="fr-FR" sz="1200" b="1" dirty="0">
                <a:solidFill>
                  <a:srgbClr val="993300"/>
                </a:solidFill>
              </a:rPr>
              <a:t>Acteur économique</a:t>
            </a:r>
            <a:endParaRPr lang="fr-FR" sz="2800" dirty="0">
              <a:latin typeface="Arial" charset="0"/>
            </a:endParaRPr>
          </a:p>
        </p:txBody>
      </p:sp>
    </p:spTree>
    <p:extLst>
      <p:ext uri="{BB962C8B-B14F-4D97-AF65-F5344CB8AC3E}">
        <p14:creationId xmlns:p14="http://schemas.microsoft.com/office/powerpoint/2010/main" val="8221912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919536" y="0"/>
            <a:ext cx="8229600" cy="1196752"/>
          </a:xfrm>
        </p:spPr>
        <p:txBody>
          <a:bodyPr>
            <a:normAutofit/>
          </a:bodyPr>
          <a:lstStyle/>
          <a:p>
            <a:br>
              <a:rPr lang="fr-FR" dirty="0"/>
            </a:br>
            <a:r>
              <a:rPr lang="fr-FR" dirty="0"/>
              <a:t>	</a:t>
            </a:r>
            <a:r>
              <a:rPr lang="fr-FR" b="1" dirty="0"/>
              <a:t>Déroulement d’un débat public</a:t>
            </a:r>
            <a:r>
              <a:rPr lang="fr-FR" dirty="0"/>
              <a:t>	</a:t>
            </a:r>
            <a:endParaRPr lang="fr-FR" sz="2800" b="1" dirty="0"/>
          </a:p>
        </p:txBody>
      </p:sp>
      <p:sp>
        <p:nvSpPr>
          <p:cNvPr id="18435" name="Rectangle 3"/>
          <p:cNvSpPr>
            <a:spLocks noGrp="1" noChangeArrowheads="1"/>
          </p:cNvSpPr>
          <p:nvPr>
            <p:ph idx="1"/>
          </p:nvPr>
        </p:nvSpPr>
        <p:spPr>
          <a:xfrm>
            <a:off x="1489189" y="1469035"/>
            <a:ext cx="10173159" cy="4930225"/>
          </a:xfrm>
        </p:spPr>
        <p:txBody>
          <a:bodyPr>
            <a:noAutofit/>
          </a:bodyPr>
          <a:lstStyle/>
          <a:p>
            <a:r>
              <a:rPr lang="fr-FR" sz="2400" b="0" dirty="0">
                <a:solidFill>
                  <a:schemeClr val="tx1"/>
                </a:solidFill>
              </a:rPr>
              <a:t>La CNDP décide et organise le débat public en toute indépendance</a:t>
            </a:r>
          </a:p>
          <a:p>
            <a:r>
              <a:rPr lang="fr-FR" sz="2400" b="0" dirty="0">
                <a:solidFill>
                  <a:schemeClr val="tx1"/>
                </a:solidFill>
              </a:rPr>
              <a:t>Elle en confie l’animation à une commission particulière (CPDP)</a:t>
            </a:r>
          </a:p>
          <a:p>
            <a:r>
              <a:rPr lang="fr-FR" sz="2400" b="0" dirty="0">
                <a:solidFill>
                  <a:schemeClr val="tx1"/>
                </a:solidFill>
              </a:rPr>
              <a:t>Durée maximum d’un débat : 4 mois, exceptionnellement prolongée de 2 mois (en cas d’expertise complémentaire CNDP)</a:t>
            </a:r>
          </a:p>
          <a:p>
            <a:r>
              <a:rPr lang="fr-FR" sz="2400" b="0" dirty="0">
                <a:solidFill>
                  <a:schemeClr val="tx1"/>
                </a:solidFill>
              </a:rPr>
              <a:t>Ni la CPDP, ni la CNDP ne se prononcent sur le fond du projet, mais publie un compte-rendu et un bilan du débat public dans les 2 mois</a:t>
            </a:r>
          </a:p>
          <a:p>
            <a:r>
              <a:rPr lang="fr-FR" sz="2400" b="0" dirty="0">
                <a:solidFill>
                  <a:schemeClr val="tx1"/>
                </a:solidFill>
              </a:rPr>
              <a:t>Le maître d’ouvrage doit publier les suites données au projet après le débat public, dans les 3 mois suivants</a:t>
            </a:r>
          </a:p>
          <a:p>
            <a:r>
              <a:rPr lang="fr-FR" sz="2400" dirty="0"/>
              <a:t>Obligation de prévoir l’information et la participation après le débat jusqu’à l’enquête publique.</a:t>
            </a:r>
            <a:endParaRPr lang="fr-FR" sz="2400" b="0" dirty="0">
              <a:solidFill>
                <a:schemeClr val="tx1"/>
              </a:solidFill>
            </a:endParaRPr>
          </a:p>
          <a:p>
            <a:pPr lvl="1"/>
            <a:endParaRPr lang="fr-FR" sz="2800" dirty="0"/>
          </a:p>
        </p:txBody>
      </p:sp>
    </p:spTree>
    <p:extLst>
      <p:ext uri="{BB962C8B-B14F-4D97-AF65-F5344CB8AC3E}">
        <p14:creationId xmlns:p14="http://schemas.microsoft.com/office/powerpoint/2010/main" val="13380713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Présupposés</a:t>
            </a:r>
          </a:p>
        </p:txBody>
      </p:sp>
      <p:sp>
        <p:nvSpPr>
          <p:cNvPr id="3" name="Espace réservé du contenu 2"/>
          <p:cNvSpPr>
            <a:spLocks noGrp="1"/>
          </p:cNvSpPr>
          <p:nvPr>
            <p:ph idx="1"/>
          </p:nvPr>
        </p:nvSpPr>
        <p:spPr/>
        <p:txBody>
          <a:bodyPr>
            <a:noAutofit/>
          </a:bodyPr>
          <a:lstStyle/>
          <a:p>
            <a:r>
              <a:rPr lang="fr-FR" sz="2400" dirty="0"/>
              <a:t>Le « grand public » va venir débattre</a:t>
            </a:r>
          </a:p>
          <a:p>
            <a:endParaRPr lang="fr-FR" sz="2400" dirty="0"/>
          </a:p>
          <a:p>
            <a:r>
              <a:rPr lang="fr-FR" sz="2400" dirty="0"/>
              <a:t>Expertise profanes pour venir renforcer le projet et la légitimité de la décision</a:t>
            </a:r>
          </a:p>
          <a:p>
            <a:endParaRPr lang="fr-FR" sz="2400" dirty="0"/>
          </a:p>
          <a:p>
            <a:r>
              <a:rPr lang="fr-FR" sz="2400" dirty="0"/>
              <a:t>On va pouvoir faire émerger les acteurs et les arguments. </a:t>
            </a:r>
          </a:p>
          <a:p>
            <a:endParaRPr lang="fr-FR" sz="2400" dirty="0"/>
          </a:p>
          <a:p>
            <a:r>
              <a:rPr lang="fr-FR" sz="2400" dirty="0"/>
              <a:t>Mesure de l’acceptation sociale</a:t>
            </a:r>
          </a:p>
        </p:txBody>
      </p:sp>
    </p:spTree>
    <p:extLst>
      <p:ext uri="{BB962C8B-B14F-4D97-AF65-F5344CB8AC3E}">
        <p14:creationId xmlns:p14="http://schemas.microsoft.com/office/powerpoint/2010/main" val="19744229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Le débat idéal</a:t>
            </a:r>
          </a:p>
        </p:txBody>
      </p:sp>
      <p:sp>
        <p:nvSpPr>
          <p:cNvPr id="6" name="Espace réservé du texte 5"/>
          <p:cNvSpPr>
            <a:spLocks noGrp="1"/>
          </p:cNvSpPr>
          <p:nvPr>
            <p:ph type="body" idx="1"/>
          </p:nvPr>
        </p:nvSpPr>
        <p:spPr/>
        <p:txBody>
          <a:bodyPr/>
          <a:lstStyle/>
          <a:p>
            <a:endParaRPr lang="fr-FR"/>
          </a:p>
        </p:txBody>
      </p:sp>
      <p:pic>
        <p:nvPicPr>
          <p:cNvPr id="4" name="Espace réservé du contenu 3"/>
          <p:cNvPicPr>
            <a:picLocks noGrp="1" noChangeAspect="1"/>
          </p:cNvPicPr>
          <p:nvPr>
            <p:ph sz="half" idx="2"/>
          </p:nvPr>
        </p:nvPicPr>
        <p:blipFill>
          <a:blip r:embed="rId2"/>
          <a:stretch>
            <a:fillRect/>
          </a:stretch>
        </p:blipFill>
        <p:spPr>
          <a:xfrm>
            <a:off x="2390776" y="3426895"/>
            <a:ext cx="3636963" cy="2414034"/>
          </a:xfrm>
        </p:spPr>
      </p:pic>
      <p:sp>
        <p:nvSpPr>
          <p:cNvPr id="7" name="Espace réservé du texte 6"/>
          <p:cNvSpPr>
            <a:spLocks noGrp="1"/>
          </p:cNvSpPr>
          <p:nvPr>
            <p:ph type="body" sz="quarter" idx="3"/>
          </p:nvPr>
        </p:nvSpPr>
        <p:spPr/>
        <p:txBody>
          <a:bodyPr/>
          <a:lstStyle/>
          <a:p>
            <a:endParaRPr lang="fr-FR"/>
          </a:p>
        </p:txBody>
      </p:sp>
      <p:pic>
        <p:nvPicPr>
          <p:cNvPr id="9" name="Espace réservé du contenu 8"/>
          <p:cNvPicPr>
            <a:picLocks noGrp="1" noChangeAspect="1"/>
          </p:cNvPicPr>
          <p:nvPr>
            <p:ph sz="quarter" idx="4"/>
          </p:nvPr>
        </p:nvPicPr>
        <p:blipFill>
          <a:blip r:embed="rId3"/>
          <a:stretch>
            <a:fillRect/>
          </a:stretch>
        </p:blipFill>
        <p:spPr>
          <a:xfrm>
            <a:off x="6164263" y="3420086"/>
            <a:ext cx="3636962" cy="2426067"/>
          </a:xfrm>
        </p:spPr>
      </p:pic>
    </p:spTree>
    <p:extLst>
      <p:ext uri="{BB962C8B-B14F-4D97-AF65-F5344CB8AC3E}">
        <p14:creationId xmlns:p14="http://schemas.microsoft.com/office/powerpoint/2010/main" val="17630515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b="1" dirty="0"/>
              <a:t>Les limites de la démocratie représentative-élective</a:t>
            </a:r>
          </a:p>
        </p:txBody>
      </p:sp>
      <p:sp>
        <p:nvSpPr>
          <p:cNvPr id="3" name="Espace réservé du contenu 2"/>
          <p:cNvSpPr>
            <a:spLocks noGrp="1"/>
          </p:cNvSpPr>
          <p:nvPr>
            <p:ph idx="1"/>
          </p:nvPr>
        </p:nvSpPr>
        <p:spPr>
          <a:xfrm>
            <a:off x="1839387" y="2062161"/>
            <a:ext cx="10418762" cy="3795713"/>
          </a:xfrm>
        </p:spPr>
        <p:txBody>
          <a:bodyPr>
            <a:noAutofit/>
          </a:bodyPr>
          <a:lstStyle/>
          <a:p>
            <a:endParaRPr lang="fr-FR" sz="2800" dirty="0"/>
          </a:p>
          <a:p>
            <a:r>
              <a:rPr lang="fr-FR" sz="2800" dirty="0"/>
              <a:t>La représentation comme oxymore?</a:t>
            </a:r>
          </a:p>
          <a:p>
            <a:endParaRPr lang="fr-FR" sz="2800" dirty="0"/>
          </a:p>
          <a:p>
            <a:r>
              <a:rPr lang="fr-FR" sz="2800" dirty="0"/>
              <a:t>La légitimité par le vote : le mandat et la délégation</a:t>
            </a:r>
          </a:p>
          <a:p>
            <a:endParaRPr lang="fr-FR" sz="2800" dirty="0"/>
          </a:p>
          <a:p>
            <a:r>
              <a:rPr lang="fr-FR" sz="2800" dirty="0"/>
              <a:t>Des représentants loin des représentés?</a:t>
            </a:r>
          </a:p>
          <a:p>
            <a:endParaRPr lang="fr-FR" sz="2800" dirty="0"/>
          </a:p>
          <a:p>
            <a:pPr marL="0" indent="0">
              <a:buNone/>
            </a:pPr>
            <a:r>
              <a:rPr lang="fr-FR" sz="2800" b="1" dirty="0"/>
              <a:t>=&gt; Nos institutions sont remises en causes</a:t>
            </a:r>
          </a:p>
        </p:txBody>
      </p:sp>
    </p:spTree>
    <p:extLst>
      <p:ext uri="{BB962C8B-B14F-4D97-AF65-F5344CB8AC3E}">
        <p14:creationId xmlns:p14="http://schemas.microsoft.com/office/powerpoint/2010/main" val="18897437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r>
              <a:rPr lang="fr-FR" b="1" dirty="0"/>
              <a:t>Le débat idéal (2)</a:t>
            </a:r>
          </a:p>
        </p:txBody>
      </p:sp>
      <p:pic>
        <p:nvPicPr>
          <p:cNvPr id="9" name="Espace réservé du contenu 8"/>
          <p:cNvPicPr>
            <a:picLocks noGrp="1" noChangeAspect="1"/>
          </p:cNvPicPr>
          <p:nvPr>
            <p:ph idx="1"/>
          </p:nvPr>
        </p:nvPicPr>
        <p:blipFill>
          <a:blip r:embed="rId2"/>
          <a:stretch>
            <a:fillRect/>
          </a:stretch>
        </p:blipFill>
        <p:spPr>
          <a:xfrm>
            <a:off x="2908879" y="2489200"/>
            <a:ext cx="5304266" cy="3530600"/>
          </a:xfrm>
        </p:spPr>
      </p:pic>
    </p:spTree>
    <p:extLst>
      <p:ext uri="{BB962C8B-B14F-4D97-AF65-F5344CB8AC3E}">
        <p14:creationId xmlns:p14="http://schemas.microsoft.com/office/powerpoint/2010/main" val="11842655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Problème de l’inclusion et de la représentativité</a:t>
            </a:r>
          </a:p>
        </p:txBody>
      </p:sp>
      <p:pic>
        <p:nvPicPr>
          <p:cNvPr id="8" name="Espace réservé du contenu 7"/>
          <p:cNvPicPr>
            <a:picLocks noGrp="1" noChangeAspect="1"/>
          </p:cNvPicPr>
          <p:nvPr>
            <p:ph idx="1"/>
          </p:nvPr>
        </p:nvPicPr>
        <p:blipFill>
          <a:blip r:embed="rId2"/>
          <a:stretch>
            <a:fillRect/>
          </a:stretch>
        </p:blipFill>
        <p:spPr>
          <a:xfrm>
            <a:off x="3167385" y="2489200"/>
            <a:ext cx="4787254" cy="3530600"/>
          </a:xfrm>
        </p:spPr>
      </p:pic>
    </p:spTree>
    <p:extLst>
      <p:ext uri="{BB962C8B-B14F-4D97-AF65-F5344CB8AC3E}">
        <p14:creationId xmlns:p14="http://schemas.microsoft.com/office/powerpoint/2010/main" val="2189354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b="1" dirty="0"/>
              <a:t>Pointer les limites du débat public</a:t>
            </a:r>
          </a:p>
        </p:txBody>
      </p:sp>
      <p:sp>
        <p:nvSpPr>
          <p:cNvPr id="3" name="Espace réservé du contenu 2"/>
          <p:cNvSpPr>
            <a:spLocks noGrp="1"/>
          </p:cNvSpPr>
          <p:nvPr>
            <p:ph idx="1"/>
          </p:nvPr>
        </p:nvSpPr>
        <p:spPr>
          <a:xfrm>
            <a:off x="2041071" y="2041071"/>
            <a:ext cx="9463541" cy="3870151"/>
          </a:xfrm>
        </p:spPr>
        <p:txBody>
          <a:bodyPr>
            <a:noAutofit/>
          </a:bodyPr>
          <a:lstStyle/>
          <a:p>
            <a:pPr marL="514350" indent="-514350">
              <a:buFont typeface="+mj-lt"/>
              <a:buAutoNum type="arabicPeriod"/>
            </a:pPr>
            <a:r>
              <a:rPr lang="fr-FR" sz="2400" dirty="0"/>
              <a:t>Problème du périmètre du débat</a:t>
            </a:r>
          </a:p>
          <a:p>
            <a:pPr marL="514350" indent="-514350">
              <a:buFont typeface="+mj-lt"/>
              <a:buAutoNum type="arabicPeriod"/>
            </a:pPr>
            <a:r>
              <a:rPr lang="fr-FR" sz="2400" dirty="0"/>
              <a:t>Difficulté à mettre en débat l’opportunité</a:t>
            </a:r>
          </a:p>
          <a:p>
            <a:pPr marL="514350" indent="-514350">
              <a:buFont typeface="+mj-lt"/>
              <a:buAutoNum type="arabicPeriod"/>
            </a:pPr>
            <a:r>
              <a:rPr lang="fr-FR" sz="2400" dirty="0"/>
              <a:t>Rapport à la décision</a:t>
            </a:r>
          </a:p>
          <a:p>
            <a:pPr marL="514350" indent="-514350">
              <a:buFont typeface="+mj-lt"/>
              <a:buAutoNum type="arabicPeriod"/>
            </a:pPr>
            <a:r>
              <a:rPr lang="fr-FR" sz="2400" dirty="0"/>
              <a:t>Temporalité du débat</a:t>
            </a:r>
          </a:p>
          <a:p>
            <a:pPr marL="514350" indent="-514350">
              <a:buFont typeface="+mj-lt"/>
              <a:buAutoNum type="arabicPeriod"/>
            </a:pPr>
            <a:r>
              <a:rPr lang="fr-FR" sz="2400" dirty="0"/>
              <a:t>Des procédures qui rendent des points de vue « artificiellement comparables »</a:t>
            </a:r>
          </a:p>
          <a:p>
            <a:pPr marL="514350" indent="-514350">
              <a:buFont typeface="+mj-lt"/>
              <a:buAutoNum type="arabicPeriod"/>
            </a:pPr>
            <a:r>
              <a:rPr lang="fr-FR" sz="2400" dirty="0"/>
              <a:t>Difficulté procédurale à rendre compte de la richesse des échanges</a:t>
            </a:r>
          </a:p>
          <a:p>
            <a:endParaRPr lang="fr-FR" sz="2400" dirty="0"/>
          </a:p>
          <a:p>
            <a:endParaRPr lang="fr-FR" sz="2400" dirty="0"/>
          </a:p>
        </p:txBody>
      </p:sp>
    </p:spTree>
    <p:extLst>
      <p:ext uri="{BB962C8B-B14F-4D97-AF65-F5344CB8AC3E}">
        <p14:creationId xmlns:p14="http://schemas.microsoft.com/office/powerpoint/2010/main" val="8895501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Un contexte inquiétant où se multiplient les crises</a:t>
            </a:r>
          </a:p>
        </p:txBody>
      </p:sp>
      <p:sp>
        <p:nvSpPr>
          <p:cNvPr id="3" name="Espace réservé du contenu 2"/>
          <p:cNvSpPr>
            <a:spLocks noGrp="1"/>
          </p:cNvSpPr>
          <p:nvPr>
            <p:ph idx="1"/>
          </p:nvPr>
        </p:nvSpPr>
        <p:spPr/>
        <p:txBody>
          <a:bodyPr/>
          <a:lstStyle/>
          <a:p>
            <a:endParaRPr lang="fr-FR" dirty="0"/>
          </a:p>
          <a:p>
            <a:r>
              <a:rPr lang="fr-FR" dirty="0"/>
              <a:t>une</a:t>
            </a:r>
            <a:r>
              <a:rPr lang="fr-FR" b="1" dirty="0"/>
              <a:t> crise majeure d’efficacité</a:t>
            </a:r>
            <a:r>
              <a:rPr lang="fr-FR" dirty="0"/>
              <a:t>: l’action publique fonctionne mal </a:t>
            </a:r>
            <a:r>
              <a:rPr lang="fr-FR" dirty="0">
                <a:effectLst/>
              </a:rPr>
              <a:t> </a:t>
            </a:r>
          </a:p>
          <a:p>
            <a:endParaRPr lang="fr-FR" dirty="0"/>
          </a:p>
          <a:p>
            <a:r>
              <a:rPr lang="fr-FR" dirty="0"/>
              <a:t>une </a:t>
            </a:r>
            <a:r>
              <a:rPr lang="fr-FR" b="1" dirty="0"/>
              <a:t>crise majeure de légitimité</a:t>
            </a:r>
            <a:r>
              <a:rPr lang="fr-FR" dirty="0">
                <a:effectLst/>
              </a:rPr>
              <a:t> : les décisions prises sont de moins en moin</a:t>
            </a:r>
            <a:r>
              <a:rPr lang="fr-FR" dirty="0"/>
              <a:t>s consensuelles</a:t>
            </a:r>
          </a:p>
          <a:p>
            <a:endParaRPr lang="fr-FR" dirty="0"/>
          </a:p>
        </p:txBody>
      </p:sp>
      <p:sp>
        <p:nvSpPr>
          <p:cNvPr id="6" name="ZoneTexte 5"/>
          <p:cNvSpPr txBox="1"/>
          <p:nvPr/>
        </p:nvSpPr>
        <p:spPr>
          <a:xfrm>
            <a:off x="2589212" y="4850111"/>
            <a:ext cx="8056606" cy="461665"/>
          </a:xfrm>
          <a:prstGeom prst="rect">
            <a:avLst/>
          </a:prstGeom>
          <a:noFill/>
        </p:spPr>
        <p:txBody>
          <a:bodyPr wrap="square" rtlCol="0">
            <a:spAutoFit/>
          </a:bodyPr>
          <a:lstStyle/>
          <a:p>
            <a:r>
              <a:rPr lang="fr-FR" sz="2400" b="1" dirty="0">
                <a:sym typeface="Wingdings"/>
              </a:rPr>
              <a:t> Intensification des épreuves que traverse la démocratie</a:t>
            </a:r>
            <a:endParaRPr lang="fr-FR" sz="2400" b="1" dirty="0"/>
          </a:p>
        </p:txBody>
      </p:sp>
    </p:spTree>
    <p:extLst>
      <p:ext uri="{BB962C8B-B14F-4D97-AF65-F5344CB8AC3E}">
        <p14:creationId xmlns:p14="http://schemas.microsoft.com/office/powerpoint/2010/main" val="13485414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Une série de symptômes</a:t>
            </a:r>
          </a:p>
        </p:txBody>
      </p:sp>
      <p:sp>
        <p:nvSpPr>
          <p:cNvPr id="3" name="Espace réservé du contenu 2"/>
          <p:cNvSpPr>
            <a:spLocks noGrp="1"/>
          </p:cNvSpPr>
          <p:nvPr>
            <p:ph idx="1"/>
          </p:nvPr>
        </p:nvSpPr>
        <p:spPr>
          <a:xfrm>
            <a:off x="1243013" y="1514475"/>
            <a:ext cx="10261599" cy="5114925"/>
          </a:xfrm>
        </p:spPr>
        <p:txBody>
          <a:bodyPr>
            <a:noAutofit/>
          </a:bodyPr>
          <a:lstStyle/>
          <a:p>
            <a:pPr marL="514350" indent="-514350">
              <a:buFont typeface="+mj-lt"/>
              <a:buAutoNum type="arabicPeriod"/>
            </a:pPr>
            <a:endParaRPr lang="fr-FR" sz="2400" dirty="0"/>
          </a:p>
          <a:p>
            <a:pPr marL="514350" indent="-514350">
              <a:buFont typeface="+mj-lt"/>
              <a:buAutoNum type="arabicPeriod"/>
            </a:pPr>
            <a:r>
              <a:rPr lang="fr-FR" sz="2400" dirty="0"/>
              <a:t>menace et restriction des libertés individuelles </a:t>
            </a:r>
          </a:p>
          <a:p>
            <a:pPr marL="514350" indent="-514350">
              <a:buFont typeface="+mj-lt"/>
              <a:buAutoNum type="arabicPeriod"/>
            </a:pPr>
            <a:r>
              <a:rPr lang="fr-FR" sz="2400" dirty="0"/>
              <a:t>La montée des populismes et des tentations autoritaires</a:t>
            </a:r>
          </a:p>
          <a:p>
            <a:pPr marL="514350" indent="-514350">
              <a:buFont typeface="+mj-lt"/>
              <a:buAutoNum type="arabicPeriod"/>
            </a:pPr>
            <a:r>
              <a:rPr lang="fr-FR" sz="2400" dirty="0"/>
              <a:t> remise en cause de la séparation des pouvoirs, </a:t>
            </a:r>
          </a:p>
          <a:p>
            <a:pPr marL="514350" indent="-514350">
              <a:buFont typeface="+mj-lt"/>
              <a:buAutoNum type="arabicPeriod"/>
            </a:pPr>
            <a:r>
              <a:rPr lang="fr-FR" sz="2400" dirty="0"/>
              <a:t>présidentialisation du régime, </a:t>
            </a:r>
          </a:p>
          <a:p>
            <a:pPr marL="514350" indent="-514350">
              <a:buFont typeface="+mj-lt"/>
              <a:buAutoNum type="arabicPeriod"/>
            </a:pPr>
            <a:r>
              <a:rPr lang="fr-FR" sz="2400" dirty="0"/>
              <a:t>concentration des médias et difficultés d’indépendance, </a:t>
            </a:r>
          </a:p>
          <a:p>
            <a:pPr marL="514350" indent="-514350">
              <a:buFont typeface="+mj-lt"/>
              <a:buAutoNum type="arabicPeriod"/>
            </a:pPr>
            <a:r>
              <a:rPr lang="fr-FR" sz="2400" dirty="0"/>
              <a:t>confusion des élites politiques et économiques, </a:t>
            </a:r>
          </a:p>
          <a:p>
            <a:pPr marL="514350" indent="-514350">
              <a:buFont typeface="+mj-lt"/>
              <a:buAutoNum type="arabicPeriod"/>
            </a:pPr>
            <a:r>
              <a:rPr lang="fr-FR" sz="2400" dirty="0"/>
              <a:t>montée des pouvoirs  non élus, </a:t>
            </a:r>
          </a:p>
          <a:p>
            <a:pPr marL="514350" indent="-514350">
              <a:buFont typeface="+mj-lt"/>
              <a:buAutoNum type="arabicPeriod"/>
            </a:pPr>
            <a:r>
              <a:rPr lang="fr-FR" sz="2400" dirty="0"/>
              <a:t>Multiplication des controverses et des décisions contestées où il y a des passages en force.</a:t>
            </a:r>
          </a:p>
          <a:p>
            <a:pPr marL="514350" indent="-514350">
              <a:buFont typeface="+mj-lt"/>
              <a:buAutoNum type="arabicPeriod"/>
            </a:pPr>
            <a:r>
              <a:rPr lang="fr-FR" sz="2400" dirty="0"/>
              <a:t>abstention massive aux élections</a:t>
            </a:r>
          </a:p>
          <a:p>
            <a:endParaRPr lang="fr-FR" sz="2400" dirty="0"/>
          </a:p>
        </p:txBody>
      </p:sp>
    </p:spTree>
    <p:extLst>
      <p:ext uri="{BB962C8B-B14F-4D97-AF65-F5344CB8AC3E}">
        <p14:creationId xmlns:p14="http://schemas.microsoft.com/office/powerpoint/2010/main" val="8407297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La défiance citoyenne</a:t>
            </a:r>
          </a:p>
        </p:txBody>
      </p:sp>
      <p:pic>
        <p:nvPicPr>
          <p:cNvPr id="5" name="Image 4"/>
          <p:cNvPicPr>
            <a:picLocks noChangeAspect="1"/>
          </p:cNvPicPr>
          <p:nvPr/>
        </p:nvPicPr>
        <p:blipFill>
          <a:blip r:embed="rId2"/>
          <a:stretch>
            <a:fillRect/>
          </a:stretch>
        </p:blipFill>
        <p:spPr>
          <a:xfrm>
            <a:off x="1524000" y="2286000"/>
            <a:ext cx="9144000" cy="4572000"/>
          </a:xfrm>
          <a:prstGeom prst="rect">
            <a:avLst/>
          </a:prstGeom>
        </p:spPr>
      </p:pic>
    </p:spTree>
    <p:extLst>
      <p:ext uri="{BB962C8B-B14F-4D97-AF65-F5344CB8AC3E}">
        <p14:creationId xmlns:p14="http://schemas.microsoft.com/office/powerpoint/2010/main" val="5759055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b="1" dirty="0"/>
              <a:t>Le renouvellement de la critique des élites</a:t>
            </a:r>
          </a:p>
        </p:txBody>
      </p:sp>
      <p:pic>
        <p:nvPicPr>
          <p:cNvPr id="4" name="Espace réservé du contenu 3"/>
          <p:cNvPicPr>
            <a:picLocks noGrp="1" noChangeAspect="1"/>
          </p:cNvPicPr>
          <p:nvPr>
            <p:ph idx="1"/>
          </p:nvPr>
        </p:nvPicPr>
        <p:blipFill>
          <a:blip r:embed="rId2"/>
          <a:stretch>
            <a:fillRect/>
          </a:stretch>
        </p:blipFill>
        <p:spPr>
          <a:xfrm>
            <a:off x="2422701" y="2489200"/>
            <a:ext cx="6276622" cy="3530600"/>
          </a:xfrm>
          <a:prstGeom prst="rect">
            <a:avLst/>
          </a:prstGeom>
        </p:spPr>
      </p:pic>
    </p:spTree>
    <p:extLst>
      <p:ext uri="{BB962C8B-B14F-4D97-AF65-F5344CB8AC3E}">
        <p14:creationId xmlns:p14="http://schemas.microsoft.com/office/powerpoint/2010/main" val="3831660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861457" y="624110"/>
            <a:ext cx="9643155" cy="1280890"/>
          </a:xfrm>
        </p:spPr>
        <p:txBody>
          <a:bodyPr>
            <a:normAutofit fontScale="90000"/>
          </a:bodyPr>
          <a:lstStyle/>
          <a:p>
            <a:r>
              <a:rPr lang="fr-FR" b="1" dirty="0"/>
              <a:t>La multiplication des mouvements </a:t>
            </a:r>
            <a:r>
              <a:rPr lang="fr-FR" b="1"/>
              <a:t>de désobéissances face à l’urgence climatique</a:t>
            </a:r>
            <a:endParaRPr lang="fr-FR" b="1" dirty="0"/>
          </a:p>
        </p:txBody>
      </p:sp>
      <p:pic>
        <p:nvPicPr>
          <p:cNvPr id="1026" name="Picture 2" descr="ésultat de recherche d'images pour &quot;extinction rebellion paris italie 2&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743" y="2162344"/>
            <a:ext cx="5388429" cy="33648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ésultat de recherche d'images pour &quot;extinction rebellion paris chatelet&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9478" y="2628901"/>
            <a:ext cx="5065462" cy="2677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33424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La montée des conflits d’usages</a:t>
            </a:r>
          </a:p>
        </p:txBody>
      </p:sp>
      <p:pic>
        <p:nvPicPr>
          <p:cNvPr id="4" name="Image 3"/>
          <p:cNvPicPr>
            <a:picLocks noChangeAspect="1"/>
          </p:cNvPicPr>
          <p:nvPr/>
        </p:nvPicPr>
        <p:blipFill>
          <a:blip r:embed="rId2"/>
          <a:stretch>
            <a:fillRect/>
          </a:stretch>
        </p:blipFill>
        <p:spPr>
          <a:xfrm>
            <a:off x="1805289" y="1803204"/>
            <a:ext cx="4080647" cy="1887176"/>
          </a:xfrm>
          <a:prstGeom prst="rect">
            <a:avLst/>
          </a:prstGeom>
        </p:spPr>
      </p:pic>
      <p:pic>
        <p:nvPicPr>
          <p:cNvPr id="5" name="Image 4"/>
          <p:cNvPicPr>
            <a:picLocks noChangeAspect="1"/>
          </p:cNvPicPr>
          <p:nvPr/>
        </p:nvPicPr>
        <p:blipFill>
          <a:blip r:embed="rId3"/>
          <a:stretch>
            <a:fillRect/>
          </a:stretch>
        </p:blipFill>
        <p:spPr>
          <a:xfrm>
            <a:off x="6380205" y="2977979"/>
            <a:ext cx="4003589" cy="3002692"/>
          </a:xfrm>
          <a:prstGeom prst="rect">
            <a:avLst/>
          </a:prstGeom>
        </p:spPr>
      </p:pic>
      <p:pic>
        <p:nvPicPr>
          <p:cNvPr id="6" name="Image 5"/>
          <p:cNvPicPr>
            <a:picLocks noChangeAspect="1"/>
          </p:cNvPicPr>
          <p:nvPr/>
        </p:nvPicPr>
        <p:blipFill>
          <a:blip r:embed="rId4"/>
          <a:stretch>
            <a:fillRect/>
          </a:stretch>
        </p:blipFill>
        <p:spPr>
          <a:xfrm>
            <a:off x="2372840" y="4075946"/>
            <a:ext cx="3167104" cy="2106752"/>
          </a:xfrm>
          <a:prstGeom prst="rect">
            <a:avLst/>
          </a:prstGeom>
        </p:spPr>
      </p:pic>
    </p:spTree>
    <p:extLst>
      <p:ext uri="{BB962C8B-B14F-4D97-AF65-F5344CB8AC3E}">
        <p14:creationId xmlns:p14="http://schemas.microsoft.com/office/powerpoint/2010/main" val="1972667993"/>
      </p:ext>
    </p:extLst>
  </p:cSld>
  <p:clrMapOvr>
    <a:masterClrMapping/>
  </p:clrMapOvr>
</p:sld>
</file>

<file path=ppt/theme/theme1.xml><?xml version="1.0" encoding="utf-8"?>
<a:theme xmlns:a="http://schemas.openxmlformats.org/drawingml/2006/main" name="Volute">
  <a:themeElements>
    <a:clrScheme name="Volute">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Volut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Volute">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2536</TotalTime>
  <Words>1864</Words>
  <Application>Microsoft Macintosh PowerPoint</Application>
  <PresentationFormat>Grand écran</PresentationFormat>
  <Paragraphs>173</Paragraphs>
  <Slides>32</Slides>
  <Notes>6</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32</vt:i4>
      </vt:variant>
    </vt:vector>
  </HeadingPairs>
  <TitlesOfParts>
    <vt:vector size="40" baseType="lpstr">
      <vt:lpstr>Arial</vt:lpstr>
      <vt:lpstr>Calibri</vt:lpstr>
      <vt:lpstr>Century Gothic</vt:lpstr>
      <vt:lpstr>roboto</vt:lpstr>
      <vt:lpstr>Wingdings</vt:lpstr>
      <vt:lpstr>Wingdings 3</vt:lpstr>
      <vt:lpstr>work sans</vt:lpstr>
      <vt:lpstr>Volute</vt:lpstr>
      <vt:lpstr>Actualité démocratique  La démocratie à l’épreuve de la participation citoyenne et de l’expérimentation</vt:lpstr>
      <vt:lpstr>Une démocratie en crise?</vt:lpstr>
      <vt:lpstr>Les limites de la démocratie représentative-élective</vt:lpstr>
      <vt:lpstr>Un contexte inquiétant où se multiplient les crises</vt:lpstr>
      <vt:lpstr>Une série de symptômes</vt:lpstr>
      <vt:lpstr>La défiance citoyenne</vt:lpstr>
      <vt:lpstr>Le renouvellement de la critique des élites</vt:lpstr>
      <vt:lpstr>La multiplication des mouvements de désobéissances face à l’urgence climatique</vt:lpstr>
      <vt:lpstr>La montée des conflits d’usages</vt:lpstr>
      <vt:lpstr>Un impératif de repenser la démocratie</vt:lpstr>
      <vt:lpstr>Avocat.e.s et procureur.e.s</vt:lpstr>
      <vt:lpstr>3 types de démocratie</vt:lpstr>
      <vt:lpstr>La démocratie directe pour impliquer les citoyens? </vt:lpstr>
      <vt:lpstr>Pourquoi faire de la démocratie directe? </vt:lpstr>
      <vt:lpstr>Les votations citoyennes</vt:lpstr>
      <vt:lpstr>L’exemple de la consultation NDDL en 2016</vt:lpstr>
      <vt:lpstr>Approfondir la démocratie par L’expérimentation locale avec le municipalisme</vt:lpstr>
      <vt:lpstr>Remettre « celui qui fait » au centre de la démocratie contributive</vt:lpstr>
      <vt:lpstr>Le Référendum d’initiative citoyenne: un referendum Abrogatoire, Constituant, Législatif et Révocatoire</vt:lpstr>
      <vt:lpstr>La démocratie participative comme idéal? </vt:lpstr>
      <vt:lpstr>Pourquoi prendre la participation au sérieux?</vt:lpstr>
      <vt:lpstr>L’institutionnalisation de la participation</vt:lpstr>
      <vt:lpstr>La délibération et l’importance du cadre de la discussion</vt:lpstr>
      <vt:lpstr>La participation citoyenne ? Pitié non !</vt:lpstr>
      <vt:lpstr>La montée en puissance du débat public suite à la multiplication des conflits d’usages</vt:lpstr>
      <vt:lpstr>Composition de la CNDP</vt:lpstr>
      <vt:lpstr>  Déroulement d’un débat public </vt:lpstr>
      <vt:lpstr>Présupposés</vt:lpstr>
      <vt:lpstr>Le débat idéal</vt:lpstr>
      <vt:lpstr>Le débat idéal (2)</vt:lpstr>
      <vt:lpstr>Problème de l’inclusion et de la représentativité</vt:lpstr>
      <vt:lpstr>Pointer les limites du débat public</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 de Microsoft Office</dc:creator>
  <cp:lastModifiedBy>Microsoft Office User</cp:lastModifiedBy>
  <cp:revision>71</cp:revision>
  <dcterms:created xsi:type="dcterms:W3CDTF">2019-10-28T18:15:37Z</dcterms:created>
  <dcterms:modified xsi:type="dcterms:W3CDTF">2023-10-17T09:11:23Z</dcterms:modified>
</cp:coreProperties>
</file>