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5"/>
  </p:notesMasterIdLst>
  <p:handoutMasterIdLst>
    <p:handoutMasterId r:id="rId36"/>
  </p:handoutMasterIdLst>
  <p:sldIdLst>
    <p:sldId id="273" r:id="rId2"/>
    <p:sldId id="270" r:id="rId3"/>
    <p:sldId id="395" r:id="rId4"/>
    <p:sldId id="405" r:id="rId5"/>
    <p:sldId id="400" r:id="rId6"/>
    <p:sldId id="402" r:id="rId7"/>
    <p:sldId id="401" r:id="rId8"/>
    <p:sldId id="403" r:id="rId9"/>
    <p:sldId id="404" r:id="rId10"/>
    <p:sldId id="373" r:id="rId11"/>
    <p:sldId id="392" r:id="rId12"/>
    <p:sldId id="394" r:id="rId13"/>
    <p:sldId id="365" r:id="rId14"/>
    <p:sldId id="397" r:id="rId15"/>
    <p:sldId id="366" r:id="rId16"/>
    <p:sldId id="368" r:id="rId17"/>
    <p:sldId id="369" r:id="rId18"/>
    <p:sldId id="370" r:id="rId19"/>
    <p:sldId id="371" r:id="rId20"/>
    <p:sldId id="333" r:id="rId21"/>
    <p:sldId id="381" r:id="rId22"/>
    <p:sldId id="385" r:id="rId23"/>
    <p:sldId id="382" r:id="rId24"/>
    <p:sldId id="329" r:id="rId25"/>
    <p:sldId id="330" r:id="rId26"/>
    <p:sldId id="388" r:id="rId27"/>
    <p:sldId id="383" r:id="rId28"/>
    <p:sldId id="356" r:id="rId29"/>
    <p:sldId id="399" r:id="rId30"/>
    <p:sldId id="260" r:id="rId31"/>
    <p:sldId id="398" r:id="rId32"/>
    <p:sldId id="274" r:id="rId33"/>
    <p:sldId id="396" r:id="rId34"/>
  </p:sldIdLst>
  <p:sldSz cx="9144000" cy="6858000" type="screen4x3"/>
  <p:notesSz cx="6797675" cy="9926638"/>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99CC00"/>
    <a:srgbClr val="FF0000"/>
    <a:srgbClr val="C0C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p:restoredTop sz="94799" autoAdjust="0"/>
  </p:normalViewPr>
  <p:slideViewPr>
    <p:cSldViewPr>
      <p:cViewPr varScale="1">
        <p:scale>
          <a:sx n="106" d="100"/>
          <a:sy n="106" d="100"/>
        </p:scale>
        <p:origin x="198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6576" cy="495696"/>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defTabSz="916922">
              <a:defRPr sz="1200"/>
            </a:lvl1pPr>
          </a:lstStyle>
          <a:p>
            <a:pPr>
              <a:defRPr/>
            </a:pPr>
            <a:endParaRPr lang="fr-FR"/>
          </a:p>
        </p:txBody>
      </p:sp>
      <p:sp>
        <p:nvSpPr>
          <p:cNvPr id="7171" name="Rectangle 3"/>
          <p:cNvSpPr>
            <a:spLocks noGrp="1" noChangeArrowheads="1"/>
          </p:cNvSpPr>
          <p:nvPr>
            <p:ph type="dt" sz="quarter" idx="1"/>
          </p:nvPr>
        </p:nvSpPr>
        <p:spPr bwMode="auto">
          <a:xfrm>
            <a:off x="3849482" y="0"/>
            <a:ext cx="2946575" cy="495696"/>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algn="r" defTabSz="916922">
              <a:defRPr sz="1200"/>
            </a:lvl1pPr>
          </a:lstStyle>
          <a:p>
            <a:pPr>
              <a:defRPr/>
            </a:pPr>
            <a:endParaRPr lang="fr-FR"/>
          </a:p>
        </p:txBody>
      </p:sp>
      <p:sp>
        <p:nvSpPr>
          <p:cNvPr id="7172" name="Rectangle 4"/>
          <p:cNvSpPr>
            <a:spLocks noGrp="1" noChangeArrowheads="1"/>
          </p:cNvSpPr>
          <p:nvPr>
            <p:ph type="ftr" sz="quarter" idx="2"/>
          </p:nvPr>
        </p:nvSpPr>
        <p:spPr bwMode="auto">
          <a:xfrm>
            <a:off x="0" y="9429354"/>
            <a:ext cx="2946576" cy="495696"/>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defTabSz="916922">
              <a:defRPr sz="1200"/>
            </a:lvl1pPr>
          </a:lstStyle>
          <a:p>
            <a:pPr>
              <a:defRPr/>
            </a:pPr>
            <a:endParaRPr lang="fr-FR"/>
          </a:p>
        </p:txBody>
      </p:sp>
      <p:sp>
        <p:nvSpPr>
          <p:cNvPr id="7173" name="Rectangle 5"/>
          <p:cNvSpPr>
            <a:spLocks noGrp="1" noChangeArrowheads="1"/>
          </p:cNvSpPr>
          <p:nvPr>
            <p:ph type="sldNum" sz="quarter" idx="3"/>
          </p:nvPr>
        </p:nvSpPr>
        <p:spPr bwMode="auto">
          <a:xfrm>
            <a:off x="3849482" y="9429354"/>
            <a:ext cx="2946575" cy="495696"/>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algn="r" defTabSz="916922">
              <a:defRPr sz="1200"/>
            </a:lvl1pPr>
          </a:lstStyle>
          <a:p>
            <a:pPr>
              <a:defRPr/>
            </a:pPr>
            <a:fld id="{039F76B0-3184-481E-98C3-BC5781C745DA}" type="slidenum">
              <a:rPr lang="fr-FR"/>
              <a:pPr>
                <a:defRPr/>
              </a:pPr>
              <a:t>‹N°›</a:t>
            </a:fld>
            <a:endParaRPr lang="fr-FR"/>
          </a:p>
        </p:txBody>
      </p:sp>
    </p:spTree>
    <p:extLst>
      <p:ext uri="{BB962C8B-B14F-4D97-AF65-F5344CB8AC3E}">
        <p14:creationId xmlns:p14="http://schemas.microsoft.com/office/powerpoint/2010/main" val="1833176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6576" cy="495696"/>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defTabSz="916922">
              <a:defRPr sz="1200"/>
            </a:lvl1pPr>
          </a:lstStyle>
          <a:p>
            <a:pPr>
              <a:defRPr/>
            </a:pPr>
            <a:endParaRPr lang="fr-FR"/>
          </a:p>
        </p:txBody>
      </p:sp>
      <p:sp>
        <p:nvSpPr>
          <p:cNvPr id="12291" name="Rectangle 3"/>
          <p:cNvSpPr>
            <a:spLocks noGrp="1" noChangeArrowheads="1"/>
          </p:cNvSpPr>
          <p:nvPr>
            <p:ph type="dt" idx="1"/>
          </p:nvPr>
        </p:nvSpPr>
        <p:spPr bwMode="auto">
          <a:xfrm>
            <a:off x="3849482" y="0"/>
            <a:ext cx="2946575" cy="495696"/>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algn="r" defTabSz="916922">
              <a:defRPr sz="1200"/>
            </a:lvl1pPr>
          </a:lstStyle>
          <a:p>
            <a:pPr>
              <a:defRPr/>
            </a:pPr>
            <a:endParaRPr lang="fr-FR"/>
          </a:p>
        </p:txBody>
      </p:sp>
      <p:sp>
        <p:nvSpPr>
          <p:cNvPr id="1843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79606" y="4717060"/>
            <a:ext cx="5438464" cy="4466033"/>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2294" name="Rectangle 6"/>
          <p:cNvSpPr>
            <a:spLocks noGrp="1" noChangeArrowheads="1"/>
          </p:cNvSpPr>
          <p:nvPr>
            <p:ph type="ftr" sz="quarter" idx="4"/>
          </p:nvPr>
        </p:nvSpPr>
        <p:spPr bwMode="auto">
          <a:xfrm>
            <a:off x="0" y="9429354"/>
            <a:ext cx="2946576" cy="495696"/>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defTabSz="916922">
              <a:defRPr sz="1200"/>
            </a:lvl1pPr>
          </a:lstStyle>
          <a:p>
            <a:pPr>
              <a:defRPr/>
            </a:pPr>
            <a:endParaRPr lang="fr-FR"/>
          </a:p>
        </p:txBody>
      </p:sp>
      <p:sp>
        <p:nvSpPr>
          <p:cNvPr id="12295" name="Rectangle 7"/>
          <p:cNvSpPr>
            <a:spLocks noGrp="1" noChangeArrowheads="1"/>
          </p:cNvSpPr>
          <p:nvPr>
            <p:ph type="sldNum" sz="quarter" idx="5"/>
          </p:nvPr>
        </p:nvSpPr>
        <p:spPr bwMode="auto">
          <a:xfrm>
            <a:off x="3849482" y="9429354"/>
            <a:ext cx="2946575" cy="495696"/>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algn="r" defTabSz="916922">
              <a:defRPr sz="1200"/>
            </a:lvl1pPr>
          </a:lstStyle>
          <a:p>
            <a:pPr>
              <a:defRPr/>
            </a:pPr>
            <a:fld id="{87B9DEB5-B02C-4F62-AD07-557E94BDD725}" type="slidenum">
              <a:rPr lang="fr-FR"/>
              <a:pPr>
                <a:defRPr/>
              </a:pPr>
              <a:t>‹N°›</a:t>
            </a:fld>
            <a:endParaRPr lang="fr-FR"/>
          </a:p>
        </p:txBody>
      </p:sp>
    </p:spTree>
    <p:extLst>
      <p:ext uri="{BB962C8B-B14F-4D97-AF65-F5344CB8AC3E}">
        <p14:creationId xmlns:p14="http://schemas.microsoft.com/office/powerpoint/2010/main" val="33052533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7B9DEB5-B02C-4F62-AD07-557E94BDD725}" type="slidenum">
              <a:rPr lang="fr-FR" smtClean="0"/>
              <a:pPr>
                <a:defRPr/>
              </a:pPr>
              <a:t>1</a:t>
            </a:fld>
            <a:endParaRPr lang="fr-FR"/>
          </a:p>
        </p:txBody>
      </p:sp>
    </p:spTree>
    <p:extLst>
      <p:ext uri="{BB962C8B-B14F-4D97-AF65-F5344CB8AC3E}">
        <p14:creationId xmlns:p14="http://schemas.microsoft.com/office/powerpoint/2010/main" val="2474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1/ A </a:t>
            </a:r>
            <a:r>
              <a:rPr lang="fr-FR" sz="1200" kern="1200" dirty="0" err="1">
                <a:solidFill>
                  <a:schemeClr val="tx1"/>
                </a:solidFill>
                <a:effectLst/>
                <a:latin typeface="+mn-lt"/>
                <a:ea typeface="+mn-ea"/>
                <a:cs typeface="+mn-cs"/>
              </a:rPr>
              <a:t>controversy</a:t>
            </a:r>
            <a:r>
              <a:rPr lang="fr-FR" sz="1200" kern="1200" baseline="0" dirty="0">
                <a:solidFill>
                  <a:schemeClr val="tx1"/>
                </a:solidFill>
                <a:effectLst/>
                <a:latin typeface="+mn-lt"/>
                <a:ea typeface="+mn-ea"/>
                <a:cs typeface="+mn-cs"/>
              </a:rPr>
              <a:t> : a situation </a:t>
            </a:r>
            <a:r>
              <a:rPr lang="fr-FR" sz="1200" kern="1200" baseline="0" dirty="0" err="1">
                <a:solidFill>
                  <a:schemeClr val="tx1"/>
                </a:solidFill>
                <a:effectLst/>
                <a:latin typeface="+mn-lt"/>
                <a:ea typeface="+mn-ea"/>
                <a:cs typeface="+mn-cs"/>
              </a:rPr>
              <a:t>where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there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is</a:t>
            </a:r>
            <a:r>
              <a:rPr lang="fr-FR" sz="1200" kern="1200" baseline="0" dirty="0">
                <a:solidFill>
                  <a:schemeClr val="tx1"/>
                </a:solidFill>
                <a:effectLst/>
                <a:latin typeface="+mn-lt"/>
                <a:ea typeface="+mn-ea"/>
                <a:cs typeface="+mn-cs"/>
              </a:rPr>
              <a:t> a confrontation </a:t>
            </a:r>
            <a:r>
              <a:rPr lang="fr-FR" dirty="0"/>
              <a:t>of </a:t>
            </a:r>
            <a:r>
              <a:rPr lang="fr-FR" dirty="0" err="1"/>
              <a:t>conflicting</a:t>
            </a:r>
            <a:r>
              <a:rPr lang="fr-FR" dirty="0"/>
              <a:t> </a:t>
            </a:r>
            <a:r>
              <a:rPr lang="fr-FR" dirty="0" err="1"/>
              <a:t>views</a:t>
            </a:r>
            <a:r>
              <a:rPr lang="fr-FR" dirty="0"/>
              <a:t> </a:t>
            </a:r>
            <a:r>
              <a:rPr lang="fr-FR" sz="1200" kern="1200" baseline="0" dirty="0">
                <a:solidFill>
                  <a:schemeClr val="tx1"/>
                </a:solidFill>
                <a:effectLst/>
                <a:latin typeface="+mn-lt"/>
                <a:ea typeface="+mn-ea"/>
                <a:cs typeface="+mn-cs"/>
              </a:rPr>
              <a:t>on an instable </a:t>
            </a:r>
            <a:r>
              <a:rPr lang="fr-FR" sz="1200" kern="1200" baseline="0" dirty="0" err="1">
                <a:solidFill>
                  <a:schemeClr val="tx1"/>
                </a:solidFill>
                <a:effectLst/>
                <a:latin typeface="+mn-lt"/>
                <a:ea typeface="+mn-ea"/>
                <a:cs typeface="+mn-cs"/>
              </a:rPr>
              <a:t>subject</a:t>
            </a:r>
            <a:r>
              <a:rPr lang="fr-FR" sz="1200" kern="1200" baseline="0" dirty="0">
                <a:solidFill>
                  <a:schemeClr val="tx1"/>
                </a:solidFill>
                <a:effectLst/>
                <a:latin typeface="+mn-lt"/>
                <a:ea typeface="+mn-ea"/>
                <a:cs typeface="+mn-cs"/>
              </a:rPr>
              <a:t>.</a:t>
            </a:r>
          </a:p>
          <a:p>
            <a:r>
              <a:rPr lang="fr-FR" sz="1200" kern="1200" baseline="0" dirty="0" err="1">
                <a:solidFill>
                  <a:schemeClr val="tx1"/>
                </a:solidFill>
                <a:effectLst/>
                <a:latin typeface="+mn-lt"/>
                <a:ea typeface="+mn-ea"/>
                <a:cs typeface="+mn-cs"/>
              </a:rPr>
              <a:t>We</a:t>
            </a:r>
            <a:r>
              <a:rPr lang="fr-FR" sz="1200" kern="1200" baseline="0" dirty="0">
                <a:solidFill>
                  <a:schemeClr val="tx1"/>
                </a:solidFill>
                <a:effectLst/>
                <a:latin typeface="+mn-lt"/>
                <a:ea typeface="+mn-ea"/>
                <a:cs typeface="+mn-cs"/>
              </a:rPr>
              <a:t> talk about the « society of </a:t>
            </a:r>
            <a:r>
              <a:rPr lang="fr-FR" sz="1200" kern="1200" baseline="0" dirty="0" err="1">
                <a:solidFill>
                  <a:schemeClr val="tx1"/>
                </a:solidFill>
                <a:effectLst/>
                <a:latin typeface="+mn-lt"/>
                <a:ea typeface="+mn-ea"/>
                <a:cs typeface="+mn-cs"/>
              </a:rPr>
              <a:t>risk</a:t>
            </a:r>
            <a:r>
              <a:rPr lang="fr-FR" sz="1200" kern="1200" baseline="0" dirty="0">
                <a:solidFill>
                  <a:schemeClr val="tx1"/>
                </a:solidFill>
                <a:effectLst/>
                <a:latin typeface="+mn-lt"/>
                <a:ea typeface="+mn-ea"/>
                <a:cs typeface="+mn-cs"/>
              </a:rPr>
              <a:t> » to </a:t>
            </a:r>
            <a:r>
              <a:rPr lang="fr-FR" sz="1200" kern="1200" baseline="0" dirty="0" err="1">
                <a:solidFill>
                  <a:schemeClr val="tx1"/>
                </a:solidFill>
                <a:effectLst/>
                <a:latin typeface="+mn-lt"/>
                <a:ea typeface="+mn-ea"/>
                <a:cs typeface="+mn-cs"/>
              </a:rPr>
              <a:t>name</a:t>
            </a:r>
            <a:r>
              <a:rPr lang="fr-FR" sz="1200" kern="1200" baseline="0" dirty="0">
                <a:solidFill>
                  <a:schemeClr val="tx1"/>
                </a:solidFill>
                <a:effectLst/>
                <a:latin typeface="+mn-lt"/>
                <a:ea typeface="+mn-ea"/>
                <a:cs typeface="+mn-cs"/>
              </a:rPr>
              <a:t> the </a:t>
            </a:r>
            <a:r>
              <a:rPr lang="fr-FR" sz="1200" kern="1200" baseline="0" dirty="0" err="1">
                <a:solidFill>
                  <a:schemeClr val="tx1"/>
                </a:solidFill>
                <a:effectLst/>
                <a:latin typeface="+mn-lt"/>
                <a:ea typeface="+mn-ea"/>
                <a:cs typeface="+mn-cs"/>
              </a:rPr>
              <a:t>contemporary</a:t>
            </a:r>
            <a:r>
              <a:rPr lang="fr-FR" sz="1200" kern="1200" baseline="0" dirty="0">
                <a:solidFill>
                  <a:schemeClr val="tx1"/>
                </a:solidFill>
                <a:effectLst/>
                <a:latin typeface="+mn-lt"/>
                <a:ea typeface="+mn-ea"/>
                <a:cs typeface="+mn-cs"/>
              </a:rPr>
              <a:t> society </a:t>
            </a:r>
            <a:r>
              <a:rPr lang="fr-FR" sz="1200" kern="1200" baseline="0" dirty="0" err="1">
                <a:solidFill>
                  <a:schemeClr val="tx1"/>
                </a:solidFill>
                <a:effectLst/>
                <a:latin typeface="+mn-lt"/>
                <a:ea typeface="+mn-ea"/>
                <a:cs typeface="+mn-cs"/>
              </a:rPr>
              <a:t>where</a:t>
            </a:r>
            <a:r>
              <a:rPr lang="fr-FR" sz="1200" kern="1200" baseline="0" dirty="0">
                <a:solidFill>
                  <a:schemeClr val="tx1"/>
                </a:solidFill>
                <a:effectLst/>
                <a:latin typeface="+mn-lt"/>
                <a:ea typeface="+mn-ea"/>
                <a:cs typeface="+mn-cs"/>
              </a:rPr>
              <a:t> lots of innovations </a:t>
            </a:r>
            <a:r>
              <a:rPr lang="fr-FR" sz="1200" kern="1200" baseline="0" dirty="0" err="1">
                <a:solidFill>
                  <a:schemeClr val="tx1"/>
                </a:solidFill>
                <a:effectLst/>
                <a:latin typeface="+mn-lt"/>
                <a:ea typeface="+mn-ea"/>
                <a:cs typeface="+mn-cs"/>
              </a:rPr>
              <a:t>presents</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risks</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we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cannot</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evaluate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precisely</a:t>
            </a:r>
            <a:r>
              <a:rPr lang="fr-FR" sz="1200" kern="1200" baseline="0" dirty="0">
                <a:solidFill>
                  <a:schemeClr val="tx1"/>
                </a:solidFill>
                <a:effectLst/>
                <a:latin typeface="+mn-lt"/>
                <a:ea typeface="+mn-ea"/>
                <a:cs typeface="+mn-cs"/>
              </a:rPr>
              <a:t>.</a:t>
            </a:r>
          </a:p>
          <a:p>
            <a:r>
              <a:rPr lang="fr-FR" dirty="0" err="1"/>
              <a:t>Risks</a:t>
            </a:r>
            <a:r>
              <a:rPr lang="fr-FR" dirty="0"/>
              <a:t> </a:t>
            </a:r>
            <a:r>
              <a:rPr lang="fr-FR" dirty="0" err="1"/>
              <a:t>increases</a:t>
            </a:r>
            <a:r>
              <a:rPr lang="fr-FR" dirty="0"/>
              <a:t> </a:t>
            </a:r>
            <a:r>
              <a:rPr lang="fr-FR" dirty="0" err="1"/>
              <a:t>with</a:t>
            </a:r>
            <a:r>
              <a:rPr lang="fr-FR" dirty="0"/>
              <a:t> </a:t>
            </a:r>
            <a:r>
              <a:rPr lang="fr-FR" dirty="0" err="1"/>
              <a:t>uncertainty</a:t>
            </a:r>
            <a:r>
              <a:rPr lang="fr-FR" dirty="0"/>
              <a:t> : for </a:t>
            </a:r>
            <a:r>
              <a:rPr lang="fr-FR" dirty="0" err="1"/>
              <a:t>example</a:t>
            </a:r>
            <a:r>
              <a:rPr lang="fr-FR" dirty="0"/>
              <a:t>, </a:t>
            </a:r>
            <a:r>
              <a:rPr lang="fr-FR" dirty="0" err="1"/>
              <a:t>it</a:t>
            </a:r>
            <a:r>
              <a:rPr lang="fr-FR" dirty="0"/>
              <a:t> </a:t>
            </a:r>
            <a:r>
              <a:rPr lang="fr-FR" dirty="0" err="1"/>
              <a:t>is</a:t>
            </a:r>
            <a:r>
              <a:rPr lang="fr-FR" dirty="0"/>
              <a:t> </a:t>
            </a:r>
            <a:r>
              <a:rPr lang="fr-FR" dirty="0" err="1"/>
              <a:t>unclear</a:t>
            </a:r>
            <a:r>
              <a:rPr lang="fr-FR" dirty="0"/>
              <a:t> </a:t>
            </a:r>
            <a:r>
              <a:rPr lang="fr-FR" dirty="0" err="1"/>
              <a:t>what</a:t>
            </a:r>
            <a:r>
              <a:rPr lang="fr-FR" dirty="0"/>
              <a:t> </a:t>
            </a:r>
            <a:r>
              <a:rPr lang="fr-FR" dirty="0" err="1"/>
              <a:t>will</a:t>
            </a:r>
            <a:r>
              <a:rPr lang="fr-FR" dirty="0"/>
              <a:t> </a:t>
            </a:r>
            <a:r>
              <a:rPr lang="fr-FR" dirty="0" err="1"/>
              <a:t>happen</a:t>
            </a:r>
            <a:r>
              <a:rPr lang="fr-FR" dirty="0"/>
              <a:t> to </a:t>
            </a:r>
            <a:r>
              <a:rPr lang="fr-FR" dirty="0" err="1"/>
              <a:t>nuclear</a:t>
            </a:r>
            <a:r>
              <a:rPr lang="fr-FR" dirty="0"/>
              <a:t> </a:t>
            </a:r>
            <a:r>
              <a:rPr lang="fr-FR" dirty="0" err="1"/>
              <a:t>waste</a:t>
            </a:r>
            <a:r>
              <a:rPr lang="fr-FR" dirty="0"/>
              <a:t> in 100 </a:t>
            </a:r>
            <a:r>
              <a:rPr lang="fr-FR" dirty="0" err="1"/>
              <a:t>years</a:t>
            </a:r>
            <a:r>
              <a:rPr lang="fr-FR" dirty="0"/>
              <a:t> or 1000 </a:t>
            </a:r>
            <a:r>
              <a:rPr lang="fr-FR" dirty="0" err="1"/>
              <a:t>years</a:t>
            </a:r>
            <a:r>
              <a:rPr lang="fr-FR" dirty="0"/>
              <a:t>.</a:t>
            </a:r>
          </a:p>
          <a:p>
            <a:r>
              <a:rPr lang="fr-FR" dirty="0" err="1"/>
              <a:t>Deficit</a:t>
            </a:r>
            <a:r>
              <a:rPr lang="fr-FR" dirty="0"/>
              <a:t> in </a:t>
            </a:r>
            <a:r>
              <a:rPr lang="fr-FR" dirty="0" err="1"/>
              <a:t>response</a:t>
            </a:r>
            <a:r>
              <a:rPr lang="fr-FR" dirty="0"/>
              <a:t> to </a:t>
            </a:r>
            <a:r>
              <a:rPr lang="fr-FR" dirty="0" err="1"/>
              <a:t>these</a:t>
            </a:r>
            <a:r>
              <a:rPr lang="fr-FR" dirty="0"/>
              <a:t> </a:t>
            </a:r>
            <a:r>
              <a:rPr lang="fr-FR" dirty="0" err="1"/>
              <a:t>risk</a:t>
            </a:r>
            <a:r>
              <a:rPr lang="fr-FR" dirty="0"/>
              <a:t>.</a:t>
            </a:r>
          </a:p>
          <a:p>
            <a:r>
              <a:rPr lang="fr-FR" dirty="0"/>
              <a:t>2/ The</a:t>
            </a:r>
            <a:r>
              <a:rPr lang="fr-FR" baseline="0" dirty="0"/>
              <a:t> </a:t>
            </a:r>
            <a:r>
              <a:rPr lang="fr-FR" baseline="0" dirty="0" err="1"/>
              <a:t>scientific</a:t>
            </a:r>
            <a:r>
              <a:rPr lang="fr-FR" baseline="0" dirty="0"/>
              <a:t> and </a:t>
            </a:r>
            <a:r>
              <a:rPr lang="fr-FR" baseline="0" dirty="0" err="1"/>
              <a:t>technologic</a:t>
            </a:r>
            <a:r>
              <a:rPr lang="fr-FR" baseline="0" dirty="0"/>
              <a:t> innovations </a:t>
            </a:r>
            <a:r>
              <a:rPr lang="fr-FR" baseline="0" dirty="0" err="1"/>
              <a:t>brings</a:t>
            </a:r>
            <a:r>
              <a:rPr lang="fr-FR" baseline="0" dirty="0"/>
              <a:t> social, </a:t>
            </a:r>
            <a:r>
              <a:rPr lang="fr-FR" baseline="0" dirty="0" err="1"/>
              <a:t>politic</a:t>
            </a:r>
            <a:r>
              <a:rPr lang="fr-FR" baseline="0" dirty="0"/>
              <a:t>, </a:t>
            </a:r>
            <a:r>
              <a:rPr lang="fr-FR" baseline="0" dirty="0" err="1"/>
              <a:t>symbolic</a:t>
            </a:r>
            <a:r>
              <a:rPr lang="fr-FR" baseline="0" dirty="0"/>
              <a:t>, </a:t>
            </a:r>
            <a:r>
              <a:rPr lang="fr-FR" baseline="0" dirty="0" err="1"/>
              <a:t>ethic</a:t>
            </a:r>
            <a:r>
              <a:rPr lang="fr-FR" baseline="0" dirty="0"/>
              <a:t>, moral issues </a:t>
            </a:r>
            <a:r>
              <a:rPr lang="fr-FR" baseline="0" dirty="0" err="1"/>
              <a:t>beside</a:t>
            </a:r>
            <a:r>
              <a:rPr lang="fr-FR" baseline="0" dirty="0"/>
              <a:t> </a:t>
            </a:r>
            <a:r>
              <a:rPr lang="fr-FR" baseline="0" dirty="0" err="1"/>
              <a:t>technological</a:t>
            </a:r>
            <a:r>
              <a:rPr lang="fr-FR" baseline="0" dirty="0"/>
              <a:t> and </a:t>
            </a:r>
            <a:r>
              <a:rPr lang="fr-FR" baseline="0" dirty="0" err="1"/>
              <a:t>scientific</a:t>
            </a:r>
            <a:r>
              <a:rPr lang="fr-FR" baseline="0" dirty="0"/>
              <a:t> issues. Most of the time, a position, a </a:t>
            </a:r>
            <a:r>
              <a:rPr lang="fr-FR" baseline="0" dirty="0" err="1"/>
              <a:t>view</a:t>
            </a:r>
            <a:r>
              <a:rPr lang="fr-FR" baseline="0" dirty="0"/>
              <a:t> </a:t>
            </a:r>
            <a:r>
              <a:rPr lang="fr-FR" baseline="0" dirty="0" err="1"/>
              <a:t>depends</a:t>
            </a:r>
            <a:r>
              <a:rPr lang="fr-FR" baseline="0" dirty="0"/>
              <a:t> of the </a:t>
            </a:r>
            <a:r>
              <a:rPr lang="fr-FR" baseline="0" dirty="0" err="1"/>
              <a:t>hierarchy</a:t>
            </a:r>
            <a:r>
              <a:rPr lang="fr-FR" baseline="0" dirty="0"/>
              <a:t> of values </a:t>
            </a:r>
            <a:r>
              <a:rPr lang="fr-FR" dirty="0" err="1"/>
              <a:t>held</a:t>
            </a:r>
            <a:r>
              <a:rPr lang="fr-FR" dirty="0"/>
              <a:t> by a </a:t>
            </a:r>
            <a:r>
              <a:rPr lang="fr-FR" dirty="0" err="1"/>
              <a:t>person</a:t>
            </a:r>
            <a:r>
              <a:rPr lang="fr-FR" dirty="0"/>
              <a:t>. For </a:t>
            </a:r>
            <a:r>
              <a:rPr lang="fr-FR" dirty="0" err="1"/>
              <a:t>example</a:t>
            </a:r>
            <a:r>
              <a:rPr lang="fr-FR" dirty="0"/>
              <a:t>,</a:t>
            </a:r>
            <a:r>
              <a:rPr lang="fr-FR" baseline="0" dirty="0"/>
              <a:t> abortion </a:t>
            </a:r>
            <a:r>
              <a:rPr lang="fr-FR" baseline="0" dirty="0" err="1"/>
              <a:t>is</a:t>
            </a:r>
            <a:r>
              <a:rPr lang="fr-FR" baseline="0" dirty="0"/>
              <a:t> </a:t>
            </a:r>
            <a:r>
              <a:rPr lang="fr-FR" baseline="0" dirty="0" err="1"/>
              <a:t>technically</a:t>
            </a:r>
            <a:r>
              <a:rPr lang="fr-FR" baseline="0" dirty="0"/>
              <a:t> possible, as </a:t>
            </a:r>
            <a:r>
              <a:rPr lang="fr-FR" baseline="0" dirty="0" err="1"/>
              <a:t>well</a:t>
            </a:r>
            <a:r>
              <a:rPr lang="fr-FR" baseline="0" dirty="0"/>
              <a:t> as the </a:t>
            </a:r>
            <a:r>
              <a:rPr lang="fr-FR" baseline="0" dirty="0" err="1"/>
              <a:t>diagnosis</a:t>
            </a:r>
            <a:r>
              <a:rPr lang="fr-FR" baseline="0" dirty="0"/>
              <a:t> of </a:t>
            </a:r>
            <a:r>
              <a:rPr lang="fr-FR" baseline="0" dirty="0" err="1"/>
              <a:t>Trisomy</a:t>
            </a:r>
            <a:r>
              <a:rPr lang="fr-FR" baseline="0" dirty="0"/>
              <a:t> 21, or </a:t>
            </a:r>
            <a:r>
              <a:rPr lang="fr-FR" baseline="0" dirty="0" err="1"/>
              <a:t>artificial</a:t>
            </a:r>
            <a:r>
              <a:rPr lang="fr-FR" baseline="0" dirty="0"/>
              <a:t> </a:t>
            </a:r>
            <a:r>
              <a:rPr lang="fr-FR" baseline="0" dirty="0" err="1"/>
              <a:t>insemination</a:t>
            </a:r>
            <a:r>
              <a:rPr lang="fr-FR" baseline="0" dirty="0"/>
              <a:t>, but for moral </a:t>
            </a:r>
            <a:r>
              <a:rPr lang="fr-FR" baseline="0" dirty="0" err="1"/>
              <a:t>reasons</a:t>
            </a:r>
            <a:r>
              <a:rPr lang="fr-FR" baseline="0" dirty="0"/>
              <a:t> </a:t>
            </a:r>
            <a:r>
              <a:rPr lang="fr-FR" baseline="0" dirty="0" err="1"/>
              <a:t>some</a:t>
            </a:r>
            <a:r>
              <a:rPr lang="fr-FR" baseline="0" dirty="0"/>
              <a:t> people </a:t>
            </a:r>
            <a:r>
              <a:rPr lang="fr-FR" baseline="0" dirty="0" err="1"/>
              <a:t>may</a:t>
            </a:r>
            <a:r>
              <a:rPr lang="fr-FR" baseline="0" dirty="0"/>
              <a:t> refuse </a:t>
            </a:r>
            <a:r>
              <a:rPr lang="fr-FR" baseline="0" dirty="0" err="1"/>
              <a:t>them</a:t>
            </a:r>
            <a:r>
              <a:rPr lang="fr-FR" baseline="0" dirty="0"/>
              <a:t>. </a:t>
            </a:r>
            <a:r>
              <a:rPr lang="fr-FR" baseline="0" dirty="0" err="1"/>
              <a:t>Very</a:t>
            </a:r>
            <a:r>
              <a:rPr lang="fr-FR" baseline="0" dirty="0"/>
              <a:t> </a:t>
            </a:r>
            <a:r>
              <a:rPr lang="fr-FR" baseline="0" dirty="0" err="1"/>
              <a:t>religious</a:t>
            </a:r>
            <a:r>
              <a:rPr lang="fr-FR" baseline="0" dirty="0"/>
              <a:t> people (</a:t>
            </a:r>
            <a:r>
              <a:rPr lang="fr-FR" baseline="0" dirty="0" err="1"/>
              <a:t>catholics</a:t>
            </a:r>
            <a:r>
              <a:rPr lang="fr-FR" baseline="0" dirty="0"/>
              <a:t>, </a:t>
            </a:r>
            <a:r>
              <a:rPr lang="fr-FR" baseline="0" dirty="0" err="1"/>
              <a:t>christians</a:t>
            </a:r>
            <a:r>
              <a:rPr lang="fr-FR" baseline="0" dirty="0"/>
              <a:t>) refuse abortion </a:t>
            </a:r>
            <a:r>
              <a:rPr lang="fr-FR" dirty="0" err="1">
                <a:effectLst/>
              </a:rPr>
              <a:t>except</a:t>
            </a:r>
            <a:r>
              <a:rPr lang="fr-FR" dirty="0">
                <a:effectLst/>
              </a:rPr>
              <a:t> in the case of life-</a:t>
            </a:r>
            <a:r>
              <a:rPr lang="fr-FR" dirty="0" err="1">
                <a:effectLst/>
              </a:rPr>
              <a:t>threatening</a:t>
            </a:r>
            <a:r>
              <a:rPr lang="fr-FR" dirty="0">
                <a:effectLst/>
              </a:rPr>
              <a:t> for the </a:t>
            </a:r>
            <a:r>
              <a:rPr lang="fr-FR" dirty="0" err="1">
                <a:effectLst/>
              </a:rPr>
              <a:t>mother</a:t>
            </a:r>
            <a:r>
              <a:rPr lang="fr-FR" dirty="0">
                <a:effectLst/>
              </a:rPr>
              <a:t>, (in case of </a:t>
            </a:r>
            <a:r>
              <a:rPr lang="fr-FR" dirty="0" err="1">
                <a:effectLst/>
              </a:rPr>
              <a:t>Trisomy</a:t>
            </a:r>
            <a:r>
              <a:rPr lang="fr-FR" baseline="0" dirty="0">
                <a:effectLst/>
              </a:rPr>
              <a:t> 21 </a:t>
            </a:r>
            <a:r>
              <a:rPr lang="fr-FR" baseline="0" dirty="0" err="1">
                <a:effectLst/>
              </a:rPr>
              <a:t>they</a:t>
            </a:r>
            <a:r>
              <a:rPr lang="fr-FR" baseline="0" dirty="0">
                <a:effectLst/>
              </a:rPr>
              <a:t> </a:t>
            </a:r>
            <a:r>
              <a:rPr lang="fr-FR" baseline="0" dirty="0" err="1">
                <a:effectLst/>
              </a:rPr>
              <a:t>considere</a:t>
            </a:r>
            <a:r>
              <a:rPr lang="fr-FR" baseline="0" dirty="0">
                <a:effectLst/>
              </a:rPr>
              <a:t> </a:t>
            </a:r>
            <a:r>
              <a:rPr lang="fr-FR" baseline="0" dirty="0" err="1">
                <a:effectLst/>
              </a:rPr>
              <a:t>that</a:t>
            </a:r>
            <a:r>
              <a:rPr lang="fr-FR" baseline="0" dirty="0">
                <a:effectLst/>
              </a:rPr>
              <a:t> come close to </a:t>
            </a:r>
            <a:r>
              <a:rPr lang="fr-FR" baseline="0" dirty="0" err="1">
                <a:effectLst/>
              </a:rPr>
              <a:t>eugenism</a:t>
            </a:r>
            <a:r>
              <a:rPr lang="fr-FR" baseline="0" dirty="0">
                <a:effectLst/>
              </a:rPr>
              <a:t>). </a:t>
            </a:r>
            <a:r>
              <a:rPr lang="fr-FR" baseline="0" dirty="0" err="1">
                <a:effectLst/>
              </a:rPr>
              <a:t>Very</a:t>
            </a:r>
            <a:r>
              <a:rPr lang="fr-FR" baseline="0" dirty="0">
                <a:effectLst/>
              </a:rPr>
              <a:t> </a:t>
            </a:r>
            <a:r>
              <a:rPr lang="fr-FR" baseline="0" dirty="0" err="1">
                <a:effectLst/>
              </a:rPr>
              <a:t>traditionnal</a:t>
            </a:r>
            <a:r>
              <a:rPr lang="fr-FR" baseline="0" dirty="0">
                <a:effectLst/>
              </a:rPr>
              <a:t> people refuse </a:t>
            </a:r>
            <a:r>
              <a:rPr lang="fr-FR" baseline="0" dirty="0" err="1">
                <a:effectLst/>
              </a:rPr>
              <a:t>artificial</a:t>
            </a:r>
            <a:r>
              <a:rPr lang="fr-FR" baseline="0" dirty="0">
                <a:effectLst/>
              </a:rPr>
              <a:t> </a:t>
            </a:r>
            <a:r>
              <a:rPr lang="fr-FR" baseline="0" dirty="0" err="1">
                <a:effectLst/>
              </a:rPr>
              <a:t>insemination</a:t>
            </a:r>
            <a:r>
              <a:rPr lang="fr-FR" baseline="0" dirty="0">
                <a:effectLst/>
              </a:rPr>
              <a:t> for couples of </a:t>
            </a:r>
            <a:r>
              <a:rPr lang="fr-FR" baseline="0" dirty="0" err="1">
                <a:effectLst/>
              </a:rPr>
              <a:t>women</a:t>
            </a:r>
            <a:r>
              <a:rPr lang="fr-FR" baseline="0" dirty="0">
                <a:effectLst/>
              </a:rPr>
              <a:t>. In France, abortion and </a:t>
            </a:r>
            <a:r>
              <a:rPr lang="fr-FR" baseline="0" dirty="0" err="1">
                <a:effectLst/>
              </a:rPr>
              <a:t>diagnosis</a:t>
            </a:r>
            <a:r>
              <a:rPr lang="fr-FR" baseline="0" dirty="0">
                <a:effectLst/>
              </a:rPr>
              <a:t> of </a:t>
            </a:r>
            <a:r>
              <a:rPr lang="fr-FR" baseline="0" dirty="0" err="1">
                <a:effectLst/>
              </a:rPr>
              <a:t>Trisomy</a:t>
            </a:r>
            <a:r>
              <a:rPr lang="fr-FR" baseline="0" dirty="0">
                <a:effectLst/>
              </a:rPr>
              <a:t> 21 are </a:t>
            </a:r>
            <a:r>
              <a:rPr lang="fr-FR" baseline="0" dirty="0" err="1">
                <a:effectLst/>
              </a:rPr>
              <a:t>legal</a:t>
            </a:r>
            <a:r>
              <a:rPr lang="fr-FR" baseline="0" dirty="0">
                <a:effectLst/>
              </a:rPr>
              <a:t>, and </a:t>
            </a:r>
            <a:r>
              <a:rPr lang="fr-FR" baseline="0" dirty="0" err="1">
                <a:effectLst/>
              </a:rPr>
              <a:t>artificial</a:t>
            </a:r>
            <a:r>
              <a:rPr lang="fr-FR" baseline="0" dirty="0">
                <a:effectLst/>
              </a:rPr>
              <a:t> </a:t>
            </a:r>
            <a:r>
              <a:rPr lang="fr-FR" baseline="0" dirty="0" err="1">
                <a:effectLst/>
              </a:rPr>
              <a:t>insimination</a:t>
            </a:r>
            <a:r>
              <a:rPr lang="fr-FR" baseline="0" dirty="0">
                <a:effectLst/>
              </a:rPr>
              <a:t> </a:t>
            </a:r>
            <a:r>
              <a:rPr lang="fr-FR" baseline="0" dirty="0" err="1">
                <a:effectLst/>
              </a:rPr>
              <a:t>is</a:t>
            </a:r>
            <a:r>
              <a:rPr lang="fr-FR" baseline="0" dirty="0">
                <a:effectLst/>
              </a:rPr>
              <a:t> possible but </a:t>
            </a:r>
            <a:r>
              <a:rPr lang="fr-FR" baseline="0" dirty="0" err="1">
                <a:effectLst/>
              </a:rPr>
              <a:t>only</a:t>
            </a:r>
            <a:r>
              <a:rPr lang="fr-FR" baseline="0" dirty="0">
                <a:effectLst/>
              </a:rPr>
              <a:t> for </a:t>
            </a:r>
            <a:r>
              <a:rPr lang="fr-FR" baseline="0" dirty="0" err="1">
                <a:effectLst/>
              </a:rPr>
              <a:t>heterosexual</a:t>
            </a:r>
            <a:r>
              <a:rPr lang="fr-FR" baseline="0" dirty="0">
                <a:effectLst/>
              </a:rPr>
              <a:t> couples. So, </a:t>
            </a:r>
            <a:r>
              <a:rPr lang="fr-FR" baseline="0" dirty="0" err="1">
                <a:effectLst/>
              </a:rPr>
              <a:t>most</a:t>
            </a:r>
            <a:r>
              <a:rPr lang="fr-FR" baseline="0" dirty="0">
                <a:effectLst/>
              </a:rPr>
              <a:t> couples of </a:t>
            </a:r>
            <a:r>
              <a:rPr lang="fr-FR" baseline="0" dirty="0" err="1">
                <a:effectLst/>
              </a:rPr>
              <a:t>women</a:t>
            </a:r>
            <a:r>
              <a:rPr lang="fr-FR" baseline="0" dirty="0">
                <a:effectLst/>
              </a:rPr>
              <a:t> go in </a:t>
            </a:r>
            <a:r>
              <a:rPr lang="fr-FR" baseline="0" dirty="0" err="1">
                <a:effectLst/>
              </a:rPr>
              <a:t>Belgium</a:t>
            </a:r>
            <a:r>
              <a:rPr lang="fr-FR" baseline="0" dirty="0">
                <a:effectLst/>
              </a:rPr>
              <a:t> or Spain to do </a:t>
            </a:r>
            <a:r>
              <a:rPr lang="fr-FR" baseline="0" dirty="0" err="1">
                <a:effectLst/>
              </a:rPr>
              <a:t>so</a:t>
            </a:r>
            <a:r>
              <a:rPr lang="fr-FR" baseline="0" dirty="0">
                <a:effectLst/>
              </a:rPr>
              <a:t>.</a:t>
            </a:r>
            <a:endParaRPr lang="fr-FR" dirty="0">
              <a:effectLst/>
            </a:endParaRPr>
          </a:p>
        </p:txBody>
      </p:sp>
      <p:sp>
        <p:nvSpPr>
          <p:cNvPr id="4" name="Espace réservé du numéro de diapositive 3"/>
          <p:cNvSpPr>
            <a:spLocks noGrp="1"/>
          </p:cNvSpPr>
          <p:nvPr>
            <p:ph type="sldNum" sz="quarter" idx="10"/>
          </p:nvPr>
        </p:nvSpPr>
        <p:spPr/>
        <p:txBody>
          <a:bodyPr/>
          <a:lstStyle/>
          <a:p>
            <a:fld id="{8E5448C2-F3CC-B64D-9D9A-DE41F0247DAE}" type="slidenum">
              <a:rPr lang="fr-FR" smtClean="0"/>
              <a:t>15</a:t>
            </a:fld>
            <a:endParaRPr lang="fr-FR"/>
          </a:p>
        </p:txBody>
      </p:sp>
    </p:spTree>
    <p:extLst>
      <p:ext uri="{BB962C8B-B14F-4D97-AF65-F5344CB8AC3E}">
        <p14:creationId xmlns:p14="http://schemas.microsoft.com/office/powerpoint/2010/main" val="1021745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a:ln/>
        </p:spPr>
      </p:sp>
      <p:sp>
        <p:nvSpPr>
          <p:cNvPr id="27651" name="Espace réservé des commentaires 2"/>
          <p:cNvSpPr>
            <a:spLocks noGrp="1"/>
          </p:cNvSpPr>
          <p:nvPr>
            <p:ph type="body" idx="1"/>
          </p:nvPr>
        </p:nvSpPr>
        <p:spPr>
          <a:noFill/>
          <a:ln/>
        </p:spPr>
        <p:txBody>
          <a:bodyPr/>
          <a:lstStyle/>
          <a:p>
            <a:endParaRPr lang="fr-FR"/>
          </a:p>
        </p:txBody>
      </p:sp>
      <p:sp>
        <p:nvSpPr>
          <p:cNvPr id="27652" name="Espace réservé du numéro de diapositive 3"/>
          <p:cNvSpPr>
            <a:spLocks noGrp="1"/>
          </p:cNvSpPr>
          <p:nvPr>
            <p:ph type="sldNum" sz="quarter" idx="5"/>
          </p:nvPr>
        </p:nvSpPr>
        <p:spPr>
          <a:noFill/>
        </p:spPr>
        <p:txBody>
          <a:bodyPr/>
          <a:lstStyle/>
          <a:p>
            <a:pPr defTabSz="915496"/>
            <a:fld id="{8B974509-11C8-44A2-AF4D-CAA187EE0151}" type="slidenum">
              <a:rPr lang="fr-FR" smtClean="0"/>
              <a:pPr defTabSz="915496"/>
              <a:t>21</a:t>
            </a:fld>
            <a:endParaRPr lang="fr-FR" dirty="0"/>
          </a:p>
        </p:txBody>
      </p:sp>
    </p:spTree>
    <p:extLst>
      <p:ext uri="{BB962C8B-B14F-4D97-AF65-F5344CB8AC3E}">
        <p14:creationId xmlns:p14="http://schemas.microsoft.com/office/powerpoint/2010/main" val="2860378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pPr defTabSz="915496"/>
            <a:fld id="{899AEC8E-515C-44A4-ADC8-2BC150405A97}" type="slidenum">
              <a:rPr lang="fr-FR" smtClean="0"/>
              <a:pPr defTabSz="915496"/>
              <a:t>23</a:t>
            </a:fld>
            <a:endParaRPr lang="fr-FR"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fr-FR"/>
              <a:t>Très complexe : peut on définir les connaissances utiles aux choix démocratiques ? Comment produire un citoyen « éclairé » qui puisse discuter avec les scientifiques  alors meme que les acteurs ne maitrisent pas la complexité d’un même problème (sous ses différents angles par ex). </a:t>
            </a:r>
          </a:p>
          <a:p>
            <a:pPr eaLnBrk="1" hangingPunct="1"/>
            <a:r>
              <a:rPr lang="fr-FR"/>
              <a:t>« le débat démocratique est en effet une technique de décision sociale qui ne prend son sens et sa force qu’une fois admise la large ignorance où nous sommes des tenants et des aboutissants de nos comportements collectifs » : </a:t>
            </a:r>
          </a:p>
        </p:txBody>
      </p:sp>
    </p:spTree>
    <p:extLst>
      <p:ext uri="{BB962C8B-B14F-4D97-AF65-F5344CB8AC3E}">
        <p14:creationId xmlns:p14="http://schemas.microsoft.com/office/powerpoint/2010/main" val="1925155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fr-FR"/>
              <a:t>Cliquez et modifiez le titre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a:xfrm>
            <a:off x="6752311" y="5870576"/>
            <a:ext cx="1212173" cy="377825"/>
          </a:xfrm>
        </p:spPr>
        <p:txBody>
          <a:bodyPr/>
          <a:lstStyle/>
          <a:p>
            <a:pPr>
              <a:defRPr/>
            </a:pPr>
            <a:endParaRPr lang="fr-FR"/>
          </a:p>
        </p:txBody>
      </p:sp>
      <p:sp>
        <p:nvSpPr>
          <p:cNvPr id="5" name="Footer Placeholder 4"/>
          <p:cNvSpPr>
            <a:spLocks noGrp="1"/>
          </p:cNvSpPr>
          <p:nvPr>
            <p:ph type="ftr" sz="quarter" idx="11"/>
          </p:nvPr>
        </p:nvSpPr>
        <p:spPr>
          <a:xfrm>
            <a:off x="2743973" y="5870576"/>
            <a:ext cx="3932137" cy="377825"/>
          </a:xfrm>
        </p:spPr>
        <p:txBody>
          <a:bodyPr/>
          <a:lstStyle/>
          <a:p>
            <a:pPr>
              <a:defRPr/>
            </a:pPr>
            <a:r>
              <a:rPr lang="fr-FR"/>
              <a:t>SI 01 - Science et Débat Public</a:t>
            </a:r>
          </a:p>
        </p:txBody>
      </p:sp>
      <p:sp>
        <p:nvSpPr>
          <p:cNvPr id="6" name="Slide Number Placeholder 5"/>
          <p:cNvSpPr>
            <a:spLocks noGrp="1"/>
          </p:cNvSpPr>
          <p:nvPr>
            <p:ph type="sldNum" sz="quarter" idx="12"/>
          </p:nvPr>
        </p:nvSpPr>
        <p:spPr>
          <a:xfrm>
            <a:off x="8040685" y="5870576"/>
            <a:ext cx="417516" cy="377825"/>
          </a:xfrm>
        </p:spPr>
        <p:txBody>
          <a:bodyPr/>
          <a:lstStyle/>
          <a:p>
            <a:pPr>
              <a:defRPr/>
            </a:pPr>
            <a:fld id="{5847DA69-8CA1-43AA-8DA6-5662720E63F6}" type="slidenum">
              <a:rPr lang="fr-FR" smtClean="0"/>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fr-FR"/>
              <a:t>Cliquez et modifiez le titre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r>
              <a:rPr lang="fr-FR"/>
              <a:t>SI 01 - Science et Débat Public</a:t>
            </a:r>
          </a:p>
        </p:txBody>
      </p:sp>
      <p:sp>
        <p:nvSpPr>
          <p:cNvPr id="7" name="Slide Number Placeholder 6"/>
          <p:cNvSpPr>
            <a:spLocks noGrp="1"/>
          </p:cNvSpPr>
          <p:nvPr>
            <p:ph type="sldNum" sz="quarter" idx="12"/>
          </p:nvPr>
        </p:nvSpPr>
        <p:spPr/>
        <p:txBody>
          <a:bodyPr/>
          <a:lstStyle/>
          <a:p>
            <a:pPr>
              <a:defRPr/>
            </a:pPr>
            <a:fld id="{2FC7965B-68BE-437A-92DA-26A5D9E0A325}" type="slidenum">
              <a:rPr lang="fr-FR" smtClean="0"/>
              <a:pPr>
                <a:defRPr/>
              </a:pPr>
              <a:t>‹N°›</a:t>
            </a:fld>
            <a:endParaRPr lang="fr-FR"/>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fr-FR"/>
              <a:t>Cliquez et modifiez le titre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r>
              <a:rPr lang="fr-FR"/>
              <a:t>SI 01 - Science et Débat Public</a:t>
            </a:r>
          </a:p>
        </p:txBody>
      </p:sp>
      <p:sp>
        <p:nvSpPr>
          <p:cNvPr id="6" name="Slide Number Placeholder 5"/>
          <p:cNvSpPr>
            <a:spLocks noGrp="1"/>
          </p:cNvSpPr>
          <p:nvPr>
            <p:ph type="sldNum" sz="quarter" idx="12"/>
          </p:nvPr>
        </p:nvSpPr>
        <p:spPr/>
        <p:txBody>
          <a:bodyPr/>
          <a:lstStyle/>
          <a:p>
            <a:pPr>
              <a:defRPr/>
            </a:pPr>
            <a:fld id="{2FC7965B-68BE-437A-92DA-26A5D9E0A325}" type="slidenum">
              <a:rPr lang="fr-FR" smtClean="0"/>
              <a:pPr>
                <a:defRPr/>
              </a:pPr>
              <a:t>‹N°›</a:t>
            </a:fld>
            <a:endParaRPr lang="fr-FR"/>
          </a:p>
        </p:txBody>
      </p:sp>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fr-FR"/>
              <a:t>Cliquez et modifiez le titre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r>
              <a:rPr lang="fr-FR"/>
              <a:t>SI 01 - Science et Débat Public</a:t>
            </a:r>
          </a:p>
        </p:txBody>
      </p:sp>
      <p:sp>
        <p:nvSpPr>
          <p:cNvPr id="6" name="Slide Number Placeholder 5"/>
          <p:cNvSpPr>
            <a:spLocks noGrp="1"/>
          </p:cNvSpPr>
          <p:nvPr>
            <p:ph type="sldNum" sz="quarter" idx="12"/>
          </p:nvPr>
        </p:nvSpPr>
        <p:spPr/>
        <p:txBody>
          <a:bodyPr/>
          <a:lstStyle/>
          <a:p>
            <a:pPr>
              <a:defRPr/>
            </a:pPr>
            <a:fld id="{2FC7965B-68BE-437A-92DA-26A5D9E0A325}" type="slidenum">
              <a:rPr lang="fr-FR" smtClean="0"/>
              <a:pPr>
                <a:defRPr/>
              </a:pPr>
              <a:t>‹N°›</a:t>
            </a:fld>
            <a:endParaRPr lang="fr-FR"/>
          </a:p>
        </p:txBody>
      </p:sp>
    </p:spTree>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fr-FR"/>
              <a:t>Cliquez et modifiez le titre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r>
              <a:rPr lang="fr-FR"/>
              <a:t>SI 01 - Science et Débat Public</a:t>
            </a:r>
          </a:p>
        </p:txBody>
      </p:sp>
      <p:sp>
        <p:nvSpPr>
          <p:cNvPr id="6" name="Slide Number Placeholder 5"/>
          <p:cNvSpPr>
            <a:spLocks noGrp="1"/>
          </p:cNvSpPr>
          <p:nvPr>
            <p:ph type="sldNum" sz="quarter" idx="12"/>
          </p:nvPr>
        </p:nvSpPr>
        <p:spPr/>
        <p:txBody>
          <a:bodyPr/>
          <a:lstStyle/>
          <a:p>
            <a:pPr>
              <a:defRPr/>
            </a:pPr>
            <a:fld id="{2FC7965B-68BE-437A-92DA-26A5D9E0A325}" type="slidenum">
              <a:rPr lang="fr-FR" smtClean="0"/>
              <a:pPr>
                <a:defRPr/>
              </a:pPr>
              <a:t>‹N°›</a:t>
            </a:fld>
            <a:endParaRPr lang="fr-F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fr-FR"/>
              <a:t>Cliquez et modifiez le titre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r>
              <a:rPr lang="fr-FR"/>
              <a:t>SI 01 - Science et Débat Public</a:t>
            </a:r>
          </a:p>
        </p:txBody>
      </p:sp>
      <p:sp>
        <p:nvSpPr>
          <p:cNvPr id="6" name="Slide Number Placeholder 5"/>
          <p:cNvSpPr>
            <a:spLocks noGrp="1"/>
          </p:cNvSpPr>
          <p:nvPr>
            <p:ph type="sldNum" sz="quarter" idx="12"/>
          </p:nvPr>
        </p:nvSpPr>
        <p:spPr/>
        <p:txBody>
          <a:bodyPr/>
          <a:lstStyle/>
          <a:p>
            <a:pPr>
              <a:defRPr/>
            </a:pPr>
            <a:fld id="{2FC7965B-68BE-437A-92DA-26A5D9E0A325}" type="slidenum">
              <a:rPr lang="fr-FR" smtClean="0"/>
              <a:pPr>
                <a:defRPr/>
              </a:pPr>
              <a:t>‹N°›</a:t>
            </a:fld>
            <a:endParaRPr lang="fr-FR"/>
          </a:p>
        </p:txBody>
      </p:sp>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fr-FR"/>
              <a:t>Cliquez et modifiez le titre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r>
              <a:rPr lang="fr-FR"/>
              <a:t>SI 01 - Science et Débat Public</a:t>
            </a:r>
          </a:p>
        </p:txBody>
      </p:sp>
      <p:sp>
        <p:nvSpPr>
          <p:cNvPr id="6" name="Slide Number Placeholder 5"/>
          <p:cNvSpPr>
            <a:spLocks noGrp="1"/>
          </p:cNvSpPr>
          <p:nvPr>
            <p:ph type="sldNum" sz="quarter" idx="12"/>
          </p:nvPr>
        </p:nvSpPr>
        <p:spPr/>
        <p:txBody>
          <a:bodyPr/>
          <a:lstStyle/>
          <a:p>
            <a:pPr>
              <a:defRPr/>
            </a:pPr>
            <a:fld id="{2FC7965B-68BE-437A-92DA-26A5D9E0A325}" type="slidenum">
              <a:rPr lang="fr-FR" smtClean="0"/>
              <a:pPr>
                <a:defRPr/>
              </a:pPr>
              <a:t>‹N°›</a:t>
            </a:fld>
            <a:endParaRPr lang="fr-FR"/>
          </a:p>
        </p:txBody>
      </p:sp>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r>
              <a:rPr lang="fr-FR"/>
              <a:t>SI 01 - Science et Débat Public</a:t>
            </a:r>
          </a:p>
        </p:txBody>
      </p:sp>
      <p:sp>
        <p:nvSpPr>
          <p:cNvPr id="6" name="Slide Number Placeholder 5"/>
          <p:cNvSpPr>
            <a:spLocks noGrp="1"/>
          </p:cNvSpPr>
          <p:nvPr>
            <p:ph type="sldNum" sz="quarter" idx="12"/>
          </p:nvPr>
        </p:nvSpPr>
        <p:spPr/>
        <p:txBody>
          <a:bodyPr/>
          <a:lstStyle/>
          <a:p>
            <a:pPr>
              <a:defRPr/>
            </a:pPr>
            <a:fld id="{EB127DC9-E11A-4050-9934-C6B4D77C9040}" type="slidenum">
              <a:rPr lang="fr-FR" smtClean="0"/>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fr-FR"/>
              <a:t>Cliquez et modifiez le titre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r>
              <a:rPr lang="fr-FR"/>
              <a:t>SI 01 - Science et Débat Public</a:t>
            </a:r>
          </a:p>
        </p:txBody>
      </p:sp>
      <p:sp>
        <p:nvSpPr>
          <p:cNvPr id="6" name="Slide Number Placeholder 5"/>
          <p:cNvSpPr>
            <a:spLocks noGrp="1"/>
          </p:cNvSpPr>
          <p:nvPr>
            <p:ph type="sldNum" sz="quarter" idx="12"/>
          </p:nvPr>
        </p:nvSpPr>
        <p:spPr/>
        <p:txBody>
          <a:bodyPr/>
          <a:lstStyle/>
          <a:p>
            <a:pPr>
              <a:defRPr/>
            </a:pPr>
            <a:fld id="{1AE950D1-314B-4E9C-8361-FBEE7CDC1B6C}" type="slidenum">
              <a:rPr lang="fr-FR" smtClean="0"/>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fr-FR"/>
              <a:t>Cliquez et modifiez le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r>
              <a:rPr lang="fr-FR"/>
              <a:t>SI 01 - Science et Débat Public</a:t>
            </a:r>
          </a:p>
        </p:txBody>
      </p:sp>
      <p:sp>
        <p:nvSpPr>
          <p:cNvPr id="6" name="Slide Number Placeholder 5"/>
          <p:cNvSpPr>
            <a:spLocks noGrp="1"/>
          </p:cNvSpPr>
          <p:nvPr>
            <p:ph type="sldNum" sz="quarter" idx="12"/>
          </p:nvPr>
        </p:nvSpPr>
        <p:spPr/>
        <p:txBody>
          <a:bodyPr/>
          <a:lstStyle/>
          <a:p>
            <a:pPr>
              <a:defRPr/>
            </a:pPr>
            <a:fld id="{5A29288E-2051-4FE1-A6A3-D94A0547830A}" type="slidenum">
              <a:rPr lang="fr-FR" smtClean="0"/>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fr-FR"/>
              <a:t>Cliquez et modifiez le titre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r>
              <a:rPr lang="fr-FR"/>
              <a:t>SI 01 - Science et Débat Public</a:t>
            </a:r>
          </a:p>
        </p:txBody>
      </p:sp>
      <p:sp>
        <p:nvSpPr>
          <p:cNvPr id="6" name="Slide Number Placeholder 5"/>
          <p:cNvSpPr>
            <a:spLocks noGrp="1"/>
          </p:cNvSpPr>
          <p:nvPr>
            <p:ph type="sldNum" sz="quarter" idx="12"/>
          </p:nvPr>
        </p:nvSpPr>
        <p:spPr/>
        <p:txBody>
          <a:bodyPr/>
          <a:lstStyle/>
          <a:p>
            <a:pPr>
              <a:defRPr/>
            </a:pPr>
            <a:fld id="{2FC7965B-68BE-437A-92DA-26A5D9E0A325}" type="slidenum">
              <a:rPr lang="fr-FR" smtClean="0"/>
              <a:pPr>
                <a:defRPr/>
              </a:pPr>
              <a:t>‹N°›</a:t>
            </a:fld>
            <a:endParaRPr lang="fr-FR"/>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r>
              <a:rPr lang="fr-FR"/>
              <a:t>SI 01 - Science et Débat Public</a:t>
            </a:r>
          </a:p>
        </p:txBody>
      </p:sp>
      <p:sp>
        <p:nvSpPr>
          <p:cNvPr id="7" name="Slide Number Placeholder 6"/>
          <p:cNvSpPr>
            <a:spLocks noGrp="1"/>
          </p:cNvSpPr>
          <p:nvPr>
            <p:ph type="sldNum" sz="quarter" idx="12"/>
          </p:nvPr>
        </p:nvSpPr>
        <p:spPr/>
        <p:txBody>
          <a:bodyPr/>
          <a:lstStyle/>
          <a:p>
            <a:pPr>
              <a:defRPr/>
            </a:pPr>
            <a:fld id="{F2734B64-744B-4350-993A-A381C25AA0AE}" type="slidenum">
              <a:rPr lang="fr-FR" smtClean="0"/>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fr-FR"/>
              <a:t>Cliquez et modifiez le titre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endParaRPr lang="fr-FR"/>
          </a:p>
        </p:txBody>
      </p:sp>
      <p:sp>
        <p:nvSpPr>
          <p:cNvPr id="8" name="Footer Placeholder 7"/>
          <p:cNvSpPr>
            <a:spLocks noGrp="1"/>
          </p:cNvSpPr>
          <p:nvPr>
            <p:ph type="ftr" sz="quarter" idx="11"/>
          </p:nvPr>
        </p:nvSpPr>
        <p:spPr/>
        <p:txBody>
          <a:bodyPr/>
          <a:lstStyle/>
          <a:p>
            <a:pPr>
              <a:defRPr/>
            </a:pPr>
            <a:r>
              <a:rPr lang="fr-FR"/>
              <a:t>SI 01 - Science et Débat Public</a:t>
            </a:r>
          </a:p>
        </p:txBody>
      </p:sp>
      <p:sp>
        <p:nvSpPr>
          <p:cNvPr id="9" name="Slide Number Placeholder 8"/>
          <p:cNvSpPr>
            <a:spLocks noGrp="1"/>
          </p:cNvSpPr>
          <p:nvPr>
            <p:ph type="sldNum" sz="quarter" idx="12"/>
          </p:nvPr>
        </p:nvSpPr>
        <p:spPr/>
        <p:txBody>
          <a:bodyPr/>
          <a:lstStyle/>
          <a:p>
            <a:pPr>
              <a:defRPr/>
            </a:pPr>
            <a:fld id="{28FA51DC-E816-46DB-93E8-D3D729E67381}" type="slidenum">
              <a:rPr lang="fr-FR" smtClean="0"/>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fr-FR"/>
              <a:t>Cliquez et modifiez le titre</a:t>
            </a:r>
            <a:endParaRPr lang="en-US" dirty="0"/>
          </a:p>
        </p:txBody>
      </p:sp>
      <p:sp>
        <p:nvSpPr>
          <p:cNvPr id="3" name="Date Placeholder 2"/>
          <p:cNvSpPr>
            <a:spLocks noGrp="1"/>
          </p:cNvSpPr>
          <p:nvPr>
            <p:ph type="dt" sz="half" idx="10"/>
          </p:nvPr>
        </p:nvSpPr>
        <p:spPr/>
        <p:txBody>
          <a:bodyPr/>
          <a:lstStyle/>
          <a:p>
            <a:pPr>
              <a:defRPr/>
            </a:pPr>
            <a:endParaRPr lang="fr-FR"/>
          </a:p>
        </p:txBody>
      </p:sp>
      <p:sp>
        <p:nvSpPr>
          <p:cNvPr id="4" name="Footer Placeholder 3"/>
          <p:cNvSpPr>
            <a:spLocks noGrp="1"/>
          </p:cNvSpPr>
          <p:nvPr>
            <p:ph type="ftr" sz="quarter" idx="11"/>
          </p:nvPr>
        </p:nvSpPr>
        <p:spPr/>
        <p:txBody>
          <a:bodyPr/>
          <a:lstStyle/>
          <a:p>
            <a:pPr>
              <a:defRPr/>
            </a:pPr>
            <a:r>
              <a:rPr lang="fr-FR"/>
              <a:t>SI 01 - Science et Débat Public</a:t>
            </a:r>
          </a:p>
        </p:txBody>
      </p:sp>
      <p:sp>
        <p:nvSpPr>
          <p:cNvPr id="5" name="Slide Number Placeholder 4"/>
          <p:cNvSpPr>
            <a:spLocks noGrp="1"/>
          </p:cNvSpPr>
          <p:nvPr>
            <p:ph type="sldNum" sz="quarter" idx="12"/>
          </p:nvPr>
        </p:nvSpPr>
        <p:spPr/>
        <p:txBody>
          <a:bodyPr/>
          <a:lstStyle/>
          <a:p>
            <a:pPr>
              <a:defRPr/>
            </a:pPr>
            <a:fld id="{6CA9C6F0-7FBC-40FD-885C-A7EBFF6820A7}" type="slidenum">
              <a:rPr lang="fr-FR" smtClean="0"/>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pPr>
              <a:defRPr/>
            </a:pPr>
            <a:endParaRPr lang="fr-FR"/>
          </a:p>
        </p:txBody>
      </p:sp>
      <p:sp>
        <p:nvSpPr>
          <p:cNvPr id="3" name="Footer Placeholder 2"/>
          <p:cNvSpPr>
            <a:spLocks noGrp="1"/>
          </p:cNvSpPr>
          <p:nvPr>
            <p:ph type="ftr" sz="quarter" idx="11"/>
          </p:nvPr>
        </p:nvSpPr>
        <p:spPr/>
        <p:txBody>
          <a:bodyPr/>
          <a:lstStyle/>
          <a:p>
            <a:pPr>
              <a:defRPr/>
            </a:pPr>
            <a:r>
              <a:rPr lang="fr-FR"/>
              <a:t>SI 01 - Science et Débat Public</a:t>
            </a:r>
          </a:p>
        </p:txBody>
      </p:sp>
      <p:sp>
        <p:nvSpPr>
          <p:cNvPr id="4" name="Slide Number Placeholder 3"/>
          <p:cNvSpPr>
            <a:spLocks noGrp="1"/>
          </p:cNvSpPr>
          <p:nvPr>
            <p:ph type="sldNum" sz="quarter" idx="12"/>
          </p:nvPr>
        </p:nvSpPr>
        <p:spPr/>
        <p:txBody>
          <a:bodyPr/>
          <a:lstStyle/>
          <a:p>
            <a:pPr>
              <a:defRPr/>
            </a:pPr>
            <a:fld id="{52F2C6A1-33F8-473D-87F9-9B3F29024279}" type="slidenum">
              <a:rPr lang="fr-FR" smtClean="0"/>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fr-FR"/>
              <a:t>Cliquez et modifiez le titre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r>
              <a:rPr lang="fr-FR"/>
              <a:t>SI 01 - Science et Débat Public</a:t>
            </a:r>
          </a:p>
        </p:txBody>
      </p:sp>
      <p:sp>
        <p:nvSpPr>
          <p:cNvPr id="7" name="Slide Number Placeholder 6"/>
          <p:cNvSpPr>
            <a:spLocks noGrp="1"/>
          </p:cNvSpPr>
          <p:nvPr>
            <p:ph type="sldNum" sz="quarter" idx="12"/>
          </p:nvPr>
        </p:nvSpPr>
        <p:spPr/>
        <p:txBody>
          <a:bodyPr/>
          <a:lstStyle/>
          <a:p>
            <a:pPr>
              <a:defRPr/>
            </a:pPr>
            <a:fld id="{4A3C37D1-0C8D-45B2-B2AB-A87E39D7F722}" type="slidenum">
              <a:rPr lang="fr-FR" smtClean="0"/>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fr-FR"/>
              <a:t>Cliquez et modifiez le titre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a:defRPr/>
            </a:pPr>
            <a:fld id="{48B7E286-44C9-43E0-A7B4-D92A7DBB6289}" type="slidenum">
              <a:rPr lang="fr-FR" smtClean="0"/>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fr-FR"/>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r>
              <a:rPr lang="fr-FR"/>
              <a:t>SI 01 - Science et Débat Public</a:t>
            </a:r>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2FC7965B-68BE-437A-92DA-26A5D9E0A325}" type="slidenum">
              <a:rPr lang="fr-FR" smtClean="0"/>
              <a:pPr>
                <a:defRPr/>
              </a:pPr>
              <a:t>‹N°›</a:t>
            </a:fld>
            <a:endParaRPr lang="fr-FR"/>
          </a:p>
        </p:txBody>
      </p:sp>
    </p:spTree>
    <p:extLst>
      <p:ext uri="{BB962C8B-B14F-4D97-AF65-F5344CB8AC3E}">
        <p14:creationId xmlns:p14="http://schemas.microsoft.com/office/powerpoint/2010/main" val="796558645"/>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hf hd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4"/>
          <p:cNvSpPr>
            <a:spLocks noGrp="1"/>
          </p:cNvSpPr>
          <p:nvPr>
            <p:ph type="ctrTitle"/>
          </p:nvPr>
        </p:nvSpPr>
        <p:spPr>
          <a:xfrm>
            <a:off x="685800" y="1989138"/>
            <a:ext cx="7772400" cy="1295400"/>
          </a:xfrm>
        </p:spPr>
        <p:txBody>
          <a:bodyPr>
            <a:normAutofit fontScale="90000"/>
          </a:bodyPr>
          <a:lstStyle/>
          <a:p>
            <a:r>
              <a:rPr lang="fr-FR" b="1" dirty="0"/>
              <a:t>Introduction  à l’UV SI01  « science et débat public »</a:t>
            </a:r>
          </a:p>
        </p:txBody>
      </p:sp>
      <p:sp>
        <p:nvSpPr>
          <p:cNvPr id="2051" name="Sous-titre 5"/>
          <p:cNvSpPr>
            <a:spLocks noGrp="1"/>
          </p:cNvSpPr>
          <p:nvPr>
            <p:ph type="subTitle" idx="1"/>
          </p:nvPr>
        </p:nvSpPr>
        <p:spPr>
          <a:xfrm>
            <a:off x="684213" y="4221163"/>
            <a:ext cx="7704137" cy="1752600"/>
          </a:xfrm>
        </p:spPr>
        <p:txBody>
          <a:bodyPr/>
          <a:lstStyle/>
          <a:p>
            <a:pPr fontAlgn="base"/>
            <a:r>
              <a:rPr lang="fr-FR" dirty="0"/>
              <a:t>Peut-on rendre les technologies plus démocratiques ?</a:t>
            </a:r>
          </a:p>
          <a:p>
            <a:pPr fontAlgn="base"/>
            <a:endParaRPr lang="fr-FR" dirty="0"/>
          </a:p>
          <a:p>
            <a:pPr fontAlgn="base"/>
            <a:r>
              <a:rPr lang="fr-FR" dirty="0"/>
              <a:t>Citoyens Vs experts : qui peut agir en démocratie technique ?</a:t>
            </a:r>
          </a:p>
          <a:p>
            <a:pPr fontAlgn="base"/>
            <a:endParaRPr lang="fr-FR" dirty="0"/>
          </a:p>
        </p:txBody>
      </p:sp>
      <p:sp>
        <p:nvSpPr>
          <p:cNvPr id="2052" name="Espace réservé du numéro de diapositive 6"/>
          <p:cNvSpPr>
            <a:spLocks noGrp="1"/>
          </p:cNvSpPr>
          <p:nvPr>
            <p:ph type="sldNum" sz="quarter" idx="12"/>
          </p:nvPr>
        </p:nvSpPr>
        <p:spPr>
          <a:noFill/>
        </p:spPr>
        <p:txBody>
          <a:bodyPr/>
          <a:lstStyle/>
          <a:p>
            <a:fld id="{2FD25EF5-E16D-4CED-A5B3-F2F2D7521D92}" type="slidenum">
              <a:rPr lang="fr-FR" smtClean="0"/>
              <a:pPr/>
              <a:t>1</a:t>
            </a:fld>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b="1" dirty="0"/>
              <a:t>Des relations entre science et société complexes et évolutives</a:t>
            </a:r>
          </a:p>
        </p:txBody>
      </p:sp>
      <p:sp>
        <p:nvSpPr>
          <p:cNvPr id="7" name="Espace réservé du texte 6"/>
          <p:cNvSpPr>
            <a:spLocks noGrp="1"/>
          </p:cNvSpPr>
          <p:nvPr>
            <p:ph type="body" idx="1"/>
          </p:nvPr>
        </p:nvSpPr>
        <p:spPr/>
        <p:txBody>
          <a:bodyPr/>
          <a:lstStyle/>
          <a:p>
            <a:endParaRPr lang="fr-FR"/>
          </a:p>
        </p:txBody>
      </p:sp>
      <p:sp>
        <p:nvSpPr>
          <p:cNvPr id="4" name="Espace réservé du pied de page 3"/>
          <p:cNvSpPr>
            <a:spLocks noGrp="1"/>
          </p:cNvSpPr>
          <p:nvPr>
            <p:ph type="ftr" sz="quarter" idx="11"/>
          </p:nvPr>
        </p:nvSpPr>
        <p:spPr/>
        <p:txBody>
          <a:bodyPr/>
          <a:lstStyle/>
          <a:p>
            <a:pPr>
              <a:defRPr/>
            </a:pPr>
            <a:r>
              <a:rPr lang="fr-FR"/>
              <a:t>SI 01 - Science et Débat Public</a:t>
            </a:r>
          </a:p>
        </p:txBody>
      </p:sp>
      <p:sp>
        <p:nvSpPr>
          <p:cNvPr id="5" name="Espace réservé du numéro de diapositive 4"/>
          <p:cNvSpPr>
            <a:spLocks noGrp="1"/>
          </p:cNvSpPr>
          <p:nvPr>
            <p:ph type="sldNum" sz="quarter" idx="12"/>
          </p:nvPr>
        </p:nvSpPr>
        <p:spPr/>
        <p:txBody>
          <a:bodyPr/>
          <a:lstStyle/>
          <a:p>
            <a:pPr>
              <a:defRPr/>
            </a:pPr>
            <a:fld id="{2FC7965B-68BE-437A-92DA-26A5D9E0A325}" type="slidenum">
              <a:rPr lang="fr-FR" smtClean="0"/>
              <a:pPr>
                <a:defRPr/>
              </a:pPr>
              <a:t>10</a:t>
            </a:fld>
            <a:endParaRPr lang="fr-FR"/>
          </a:p>
        </p:txBody>
      </p:sp>
    </p:spTree>
    <p:extLst>
      <p:ext uri="{BB962C8B-B14F-4D97-AF65-F5344CB8AC3E}">
        <p14:creationId xmlns:p14="http://schemas.microsoft.com/office/powerpoint/2010/main" val="1200016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7F7679-166F-8F46-9E1D-D194A6519D2D}"/>
              </a:ext>
            </a:extLst>
          </p:cNvPr>
          <p:cNvSpPr>
            <a:spLocks noGrp="1"/>
          </p:cNvSpPr>
          <p:nvPr>
            <p:ph type="title"/>
          </p:nvPr>
        </p:nvSpPr>
        <p:spPr>
          <a:xfrm>
            <a:off x="457200" y="9034"/>
            <a:ext cx="7772400" cy="1456267"/>
          </a:xfrm>
        </p:spPr>
        <p:txBody>
          <a:bodyPr/>
          <a:lstStyle/>
          <a:p>
            <a:r>
              <a:rPr lang="fr-FR" b="1" dirty="0"/>
              <a:t>Une évolution historique: du contrôle du territoire à la sécurité des populations</a:t>
            </a:r>
          </a:p>
        </p:txBody>
      </p:sp>
      <p:sp>
        <p:nvSpPr>
          <p:cNvPr id="3" name="Espace réservé du contenu 2">
            <a:extLst>
              <a:ext uri="{FF2B5EF4-FFF2-40B4-BE49-F238E27FC236}">
                <a16:creationId xmlns:a16="http://schemas.microsoft.com/office/drawing/2014/main" id="{6425DD2F-D73F-2643-B839-293928E8876A}"/>
              </a:ext>
            </a:extLst>
          </p:cNvPr>
          <p:cNvSpPr>
            <a:spLocks noGrp="1"/>
          </p:cNvSpPr>
          <p:nvPr>
            <p:ph idx="1"/>
          </p:nvPr>
        </p:nvSpPr>
        <p:spPr>
          <a:xfrm>
            <a:off x="457200" y="1196752"/>
            <a:ext cx="8219256" cy="5051649"/>
          </a:xfrm>
        </p:spPr>
        <p:txBody>
          <a:bodyPr>
            <a:normAutofit/>
          </a:bodyPr>
          <a:lstStyle/>
          <a:p>
            <a:r>
              <a:rPr lang="fr-FR" sz="2000" dirty="0"/>
              <a:t>À partir de l’Ancien Régime, on voit </a:t>
            </a:r>
            <a:r>
              <a:rPr lang="fr-FR" sz="2000" b="1" dirty="0"/>
              <a:t>l’appareil d’État se doter de capacités de connaissance portant spécifiquement sur le territoire </a:t>
            </a:r>
            <a:r>
              <a:rPr lang="fr-FR" sz="2000" dirty="0"/>
              <a:t>: </a:t>
            </a:r>
          </a:p>
          <a:p>
            <a:pPr lvl="1"/>
            <a:r>
              <a:rPr lang="fr-FR" sz="1800" dirty="0"/>
              <a:t>Développement des techniques de cartographie, de la géographie =&gt; </a:t>
            </a:r>
            <a:r>
              <a:rPr lang="fr-FR" sz="1800" b="1" dirty="0"/>
              <a:t>conception de l’exercice du pouvoir comme souveraineté  sur un territoire</a:t>
            </a:r>
          </a:p>
          <a:p>
            <a:endParaRPr lang="fr-FR" sz="2200" b="1" dirty="0"/>
          </a:p>
          <a:p>
            <a:r>
              <a:rPr lang="fr-FR" sz="2200" dirty="0"/>
              <a:t>Ce qui se joue dans cette période correspond à la </a:t>
            </a:r>
            <a:r>
              <a:rPr lang="fr-FR" sz="2200" b="1" dirty="0"/>
              <a:t>transition de la logique de la souveraineté à la logique de la « sécurité » de la population comme problématique principale du gouvernement</a:t>
            </a:r>
            <a:r>
              <a:rPr lang="fr-FR" sz="2200" dirty="0"/>
              <a:t>. </a:t>
            </a:r>
          </a:p>
        </p:txBody>
      </p:sp>
      <p:sp>
        <p:nvSpPr>
          <p:cNvPr id="4" name="Espace réservé du pied de page 3">
            <a:extLst>
              <a:ext uri="{FF2B5EF4-FFF2-40B4-BE49-F238E27FC236}">
                <a16:creationId xmlns:a16="http://schemas.microsoft.com/office/drawing/2014/main" id="{74FD79A3-DDE1-7845-829A-3A783DEA09CD}"/>
              </a:ext>
            </a:extLst>
          </p:cNvPr>
          <p:cNvSpPr>
            <a:spLocks noGrp="1"/>
          </p:cNvSpPr>
          <p:nvPr>
            <p:ph type="ftr" sz="quarter" idx="11"/>
          </p:nvPr>
        </p:nvSpPr>
        <p:spPr/>
        <p:txBody>
          <a:bodyPr/>
          <a:lstStyle/>
          <a:p>
            <a:pPr>
              <a:defRPr/>
            </a:pPr>
            <a:r>
              <a:rPr lang="fr-FR" dirty="0"/>
              <a:t>SI 01 - Science et Débat Public</a:t>
            </a:r>
          </a:p>
        </p:txBody>
      </p:sp>
      <p:sp>
        <p:nvSpPr>
          <p:cNvPr id="5" name="Espace réservé du numéro de diapositive 4">
            <a:extLst>
              <a:ext uri="{FF2B5EF4-FFF2-40B4-BE49-F238E27FC236}">
                <a16:creationId xmlns:a16="http://schemas.microsoft.com/office/drawing/2014/main" id="{FC5F8A47-3B86-6148-A33A-2028574DC769}"/>
              </a:ext>
            </a:extLst>
          </p:cNvPr>
          <p:cNvSpPr>
            <a:spLocks noGrp="1"/>
          </p:cNvSpPr>
          <p:nvPr>
            <p:ph type="sldNum" sz="quarter" idx="12"/>
          </p:nvPr>
        </p:nvSpPr>
        <p:spPr/>
        <p:txBody>
          <a:bodyPr/>
          <a:lstStyle/>
          <a:p>
            <a:pPr>
              <a:defRPr/>
            </a:pPr>
            <a:fld id="{5A29288E-2051-4FE1-A6A3-D94A0547830A}" type="slidenum">
              <a:rPr lang="fr-FR" smtClean="0"/>
              <a:pPr>
                <a:defRPr/>
              </a:pPr>
              <a:t>11</a:t>
            </a:fld>
            <a:endParaRPr lang="fr-FR"/>
          </a:p>
        </p:txBody>
      </p:sp>
    </p:spTree>
    <p:extLst>
      <p:ext uri="{BB962C8B-B14F-4D97-AF65-F5344CB8AC3E}">
        <p14:creationId xmlns:p14="http://schemas.microsoft.com/office/powerpoint/2010/main" val="2304411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AEE6F-9CFD-954E-BE41-5C159BA49270}"/>
              </a:ext>
            </a:extLst>
          </p:cNvPr>
          <p:cNvSpPr>
            <a:spLocks noGrp="1"/>
          </p:cNvSpPr>
          <p:nvPr>
            <p:ph type="title"/>
          </p:nvPr>
        </p:nvSpPr>
        <p:spPr>
          <a:xfrm>
            <a:off x="457200" y="404664"/>
            <a:ext cx="7772400" cy="1456267"/>
          </a:xfrm>
        </p:spPr>
        <p:txBody>
          <a:bodyPr/>
          <a:lstStyle/>
          <a:p>
            <a:r>
              <a:rPr lang="fr-FR" b="1" dirty="0"/>
              <a:t>Une expertise au service de l’action publique et de l’intérêt général</a:t>
            </a:r>
          </a:p>
        </p:txBody>
      </p:sp>
      <p:sp>
        <p:nvSpPr>
          <p:cNvPr id="3" name="Espace réservé du contenu 2">
            <a:extLst>
              <a:ext uri="{FF2B5EF4-FFF2-40B4-BE49-F238E27FC236}">
                <a16:creationId xmlns:a16="http://schemas.microsoft.com/office/drawing/2014/main" id="{BAB8A24A-E81F-8445-B466-9C88D65DB952}"/>
              </a:ext>
            </a:extLst>
          </p:cNvPr>
          <p:cNvSpPr>
            <a:spLocks noGrp="1"/>
          </p:cNvSpPr>
          <p:nvPr>
            <p:ph idx="1"/>
          </p:nvPr>
        </p:nvSpPr>
        <p:spPr>
          <a:xfrm>
            <a:off x="457200" y="1860931"/>
            <a:ext cx="8507288" cy="4997069"/>
          </a:xfrm>
        </p:spPr>
        <p:txBody>
          <a:bodyPr>
            <a:normAutofit/>
          </a:bodyPr>
          <a:lstStyle/>
          <a:p>
            <a:r>
              <a:rPr lang="fr-FR" dirty="0"/>
              <a:t>Sous la IIIe République, </a:t>
            </a:r>
            <a:r>
              <a:rPr lang="fr-FR" b="1" dirty="0"/>
              <a:t>c’est autour de l’émergence des services publics </a:t>
            </a:r>
            <a:r>
              <a:rPr lang="fr-FR" dirty="0"/>
              <a:t>(chemin de fer, électricité, traitement des eaux, transports urbains, etc.) que se déploie une expertise de réseaux, souvent détenue par des ingénieurs issus de grandes écoles..</a:t>
            </a:r>
          </a:p>
          <a:p>
            <a:r>
              <a:rPr lang="fr-FR" dirty="0"/>
              <a:t>À l’issue de la Seconde Guerre mondiale, quand l’urgence est à la reconstruction et que l’État-providence s’impose comme nouveau paradigme de l’action publique, sont </a:t>
            </a:r>
            <a:r>
              <a:rPr lang="fr-FR" b="1" dirty="0"/>
              <a:t>fondées les grandes institutions qui ont incarné les savoirs d’État : l’École nationale d’administration (ENA) est fondée en 1945, le Commissariat général du plan et l’Institut national des statistiques et des études économiques (Insee) en 1946</a:t>
            </a:r>
            <a:endParaRPr lang="fr-FR" dirty="0"/>
          </a:p>
          <a:p>
            <a:pPr lvl="1"/>
            <a:r>
              <a:rPr lang="fr-FR" dirty="0"/>
              <a:t>Concevoir des politiques qui correspondent à une certaine idée de l’intérêt général, reposant notamment sur le développement économique.</a:t>
            </a:r>
          </a:p>
          <a:p>
            <a:r>
              <a:rPr lang="fr-FR" b="1" dirty="0"/>
              <a:t>Les 30 glorieuses, vont donner l’impression que ça marche… du coup ne va pas donner la culture de l’ouverture et de l’écoute</a:t>
            </a:r>
          </a:p>
          <a:p>
            <a:endParaRPr lang="fr-FR" dirty="0"/>
          </a:p>
        </p:txBody>
      </p:sp>
      <p:sp>
        <p:nvSpPr>
          <p:cNvPr id="5" name="Espace réservé du numéro de diapositive 4">
            <a:extLst>
              <a:ext uri="{FF2B5EF4-FFF2-40B4-BE49-F238E27FC236}">
                <a16:creationId xmlns:a16="http://schemas.microsoft.com/office/drawing/2014/main" id="{91B102C6-846D-2F48-ABED-4B033F9EE9A5}"/>
              </a:ext>
            </a:extLst>
          </p:cNvPr>
          <p:cNvSpPr>
            <a:spLocks noGrp="1"/>
          </p:cNvSpPr>
          <p:nvPr>
            <p:ph type="sldNum" sz="quarter" idx="12"/>
          </p:nvPr>
        </p:nvSpPr>
        <p:spPr/>
        <p:txBody>
          <a:bodyPr/>
          <a:lstStyle/>
          <a:p>
            <a:pPr>
              <a:defRPr/>
            </a:pPr>
            <a:fld id="{5A29288E-2051-4FE1-A6A3-D94A0547830A}" type="slidenum">
              <a:rPr lang="fr-FR" smtClean="0"/>
              <a:pPr>
                <a:defRPr/>
              </a:pPr>
              <a:t>12</a:t>
            </a:fld>
            <a:endParaRPr lang="fr-FR"/>
          </a:p>
        </p:txBody>
      </p:sp>
    </p:spTree>
    <p:extLst>
      <p:ext uri="{BB962C8B-B14F-4D97-AF65-F5344CB8AC3E}">
        <p14:creationId xmlns:p14="http://schemas.microsoft.com/office/powerpoint/2010/main" val="1853003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fontScale="90000"/>
          </a:bodyPr>
          <a:lstStyle/>
          <a:p>
            <a:r>
              <a:rPr lang="fr-FR" b="1" dirty="0"/>
              <a:t>Pourquoi la montée des controverses </a:t>
            </a:r>
            <a:r>
              <a:rPr lang="fr-FR" b="1" dirty="0" err="1"/>
              <a:t>socio-techniques</a:t>
            </a:r>
            <a:r>
              <a:rPr lang="fr-FR" b="1" dirty="0"/>
              <a:t> est-elle un bouleversement si important ?</a:t>
            </a:r>
          </a:p>
        </p:txBody>
      </p:sp>
      <p:sp>
        <p:nvSpPr>
          <p:cNvPr id="7" name="Espace réservé du texte 6"/>
          <p:cNvSpPr>
            <a:spLocks noGrp="1"/>
          </p:cNvSpPr>
          <p:nvPr>
            <p:ph type="body" idx="1"/>
          </p:nvPr>
        </p:nvSpPr>
        <p:spPr/>
        <p:txBody>
          <a:bodyPr/>
          <a:lstStyle/>
          <a:p>
            <a:endParaRPr lang="fr-FR"/>
          </a:p>
        </p:txBody>
      </p:sp>
      <p:sp>
        <p:nvSpPr>
          <p:cNvPr id="4" name="Espace réservé du pied de page 3"/>
          <p:cNvSpPr>
            <a:spLocks noGrp="1"/>
          </p:cNvSpPr>
          <p:nvPr>
            <p:ph type="ftr" sz="quarter" idx="11"/>
          </p:nvPr>
        </p:nvSpPr>
        <p:spPr/>
        <p:txBody>
          <a:bodyPr/>
          <a:lstStyle/>
          <a:p>
            <a:pPr>
              <a:defRPr/>
            </a:pPr>
            <a:r>
              <a:rPr lang="fr-FR"/>
              <a:t>SI 01 - Science et Débat Public</a:t>
            </a:r>
          </a:p>
        </p:txBody>
      </p:sp>
      <p:sp>
        <p:nvSpPr>
          <p:cNvPr id="5" name="Espace réservé du numéro de diapositive 4"/>
          <p:cNvSpPr>
            <a:spLocks noGrp="1"/>
          </p:cNvSpPr>
          <p:nvPr>
            <p:ph type="sldNum" sz="quarter" idx="12"/>
          </p:nvPr>
        </p:nvSpPr>
        <p:spPr/>
        <p:txBody>
          <a:bodyPr/>
          <a:lstStyle/>
          <a:p>
            <a:pPr>
              <a:defRPr/>
            </a:pPr>
            <a:fld id="{5A29288E-2051-4FE1-A6A3-D94A0547830A}" type="slidenum">
              <a:rPr lang="fr-FR" smtClean="0"/>
              <a:pPr>
                <a:defRPr/>
              </a:pPr>
              <a:t>13</a:t>
            </a:fld>
            <a:endParaRPr lang="fr-FR"/>
          </a:p>
        </p:txBody>
      </p:sp>
    </p:spTree>
    <p:extLst>
      <p:ext uri="{BB962C8B-B14F-4D97-AF65-F5344CB8AC3E}">
        <p14:creationId xmlns:p14="http://schemas.microsoft.com/office/powerpoint/2010/main" val="479368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683AB542-71E8-EB47-8807-632841EBF9F3}"/>
              </a:ext>
            </a:extLst>
          </p:cNvPr>
          <p:cNvSpPr>
            <a:spLocks noGrp="1"/>
          </p:cNvSpPr>
          <p:nvPr>
            <p:ph type="title"/>
          </p:nvPr>
        </p:nvSpPr>
        <p:spPr/>
        <p:txBody>
          <a:bodyPr/>
          <a:lstStyle/>
          <a:p>
            <a:r>
              <a:rPr lang="fr-FR" b="1" dirty="0"/>
              <a:t>Multiplication des tensions</a:t>
            </a:r>
          </a:p>
        </p:txBody>
      </p:sp>
      <p:sp>
        <p:nvSpPr>
          <p:cNvPr id="4" name="Espace réservé du pied de page 3">
            <a:extLst>
              <a:ext uri="{FF2B5EF4-FFF2-40B4-BE49-F238E27FC236}">
                <a16:creationId xmlns:a16="http://schemas.microsoft.com/office/drawing/2014/main" id="{5D5CF6AD-4952-EB49-8D26-904226305A5F}"/>
              </a:ext>
            </a:extLst>
          </p:cNvPr>
          <p:cNvSpPr>
            <a:spLocks noGrp="1"/>
          </p:cNvSpPr>
          <p:nvPr>
            <p:ph type="ftr" sz="quarter" idx="11"/>
          </p:nvPr>
        </p:nvSpPr>
        <p:spPr/>
        <p:txBody>
          <a:bodyPr/>
          <a:lstStyle/>
          <a:p>
            <a:pPr>
              <a:defRPr/>
            </a:pPr>
            <a:r>
              <a:rPr lang="fr-FR"/>
              <a:t>SI 01 - Science et Débat Public</a:t>
            </a:r>
          </a:p>
        </p:txBody>
      </p:sp>
      <p:sp>
        <p:nvSpPr>
          <p:cNvPr id="5" name="Espace réservé du numéro de diapositive 4">
            <a:extLst>
              <a:ext uri="{FF2B5EF4-FFF2-40B4-BE49-F238E27FC236}">
                <a16:creationId xmlns:a16="http://schemas.microsoft.com/office/drawing/2014/main" id="{096641EE-CEE7-3D4D-9B1E-86EF4D8F830D}"/>
              </a:ext>
            </a:extLst>
          </p:cNvPr>
          <p:cNvSpPr>
            <a:spLocks noGrp="1"/>
          </p:cNvSpPr>
          <p:nvPr>
            <p:ph type="sldNum" sz="quarter" idx="12"/>
          </p:nvPr>
        </p:nvSpPr>
        <p:spPr/>
        <p:txBody>
          <a:bodyPr/>
          <a:lstStyle/>
          <a:p>
            <a:pPr>
              <a:defRPr/>
            </a:pPr>
            <a:fld id="{5A29288E-2051-4FE1-A6A3-D94A0547830A}" type="slidenum">
              <a:rPr lang="fr-FR" smtClean="0"/>
              <a:pPr>
                <a:defRPr/>
              </a:pPr>
              <a:t>14</a:t>
            </a:fld>
            <a:endParaRPr lang="fr-FR"/>
          </a:p>
        </p:txBody>
      </p:sp>
      <p:pic>
        <p:nvPicPr>
          <p:cNvPr id="8" name="Image 7">
            <a:extLst>
              <a:ext uri="{FF2B5EF4-FFF2-40B4-BE49-F238E27FC236}">
                <a16:creationId xmlns:a16="http://schemas.microsoft.com/office/drawing/2014/main" id="{63C9B269-F543-494F-9464-B5F9B34B8D38}"/>
              </a:ext>
            </a:extLst>
          </p:cNvPr>
          <p:cNvPicPr>
            <a:picLocks noChangeAspect="1"/>
          </p:cNvPicPr>
          <p:nvPr/>
        </p:nvPicPr>
        <p:blipFill>
          <a:blip r:embed="rId2"/>
          <a:stretch>
            <a:fillRect/>
          </a:stretch>
        </p:blipFill>
        <p:spPr>
          <a:xfrm>
            <a:off x="454533" y="1916832"/>
            <a:ext cx="4064000" cy="2273300"/>
          </a:xfrm>
          <a:prstGeom prst="rect">
            <a:avLst/>
          </a:prstGeom>
        </p:spPr>
      </p:pic>
      <p:pic>
        <p:nvPicPr>
          <p:cNvPr id="9" name="Image 8">
            <a:extLst>
              <a:ext uri="{FF2B5EF4-FFF2-40B4-BE49-F238E27FC236}">
                <a16:creationId xmlns:a16="http://schemas.microsoft.com/office/drawing/2014/main" id="{7E9CA614-23AE-AF40-9C31-5146926F5410}"/>
              </a:ext>
            </a:extLst>
          </p:cNvPr>
          <p:cNvPicPr>
            <a:picLocks noChangeAspect="1"/>
          </p:cNvPicPr>
          <p:nvPr/>
        </p:nvPicPr>
        <p:blipFill>
          <a:blip r:embed="rId3"/>
          <a:stretch>
            <a:fillRect/>
          </a:stretch>
        </p:blipFill>
        <p:spPr>
          <a:xfrm>
            <a:off x="4699898" y="1900319"/>
            <a:ext cx="4214480" cy="2383755"/>
          </a:xfrm>
          <a:prstGeom prst="rect">
            <a:avLst/>
          </a:prstGeom>
        </p:spPr>
      </p:pic>
      <p:pic>
        <p:nvPicPr>
          <p:cNvPr id="10" name="Image 9">
            <a:extLst>
              <a:ext uri="{FF2B5EF4-FFF2-40B4-BE49-F238E27FC236}">
                <a16:creationId xmlns:a16="http://schemas.microsoft.com/office/drawing/2014/main" id="{8D91F2DC-7DB9-8E4C-98BD-7B1132B94F45}"/>
              </a:ext>
            </a:extLst>
          </p:cNvPr>
          <p:cNvPicPr>
            <a:picLocks noChangeAspect="1"/>
          </p:cNvPicPr>
          <p:nvPr/>
        </p:nvPicPr>
        <p:blipFill>
          <a:blip r:embed="rId4"/>
          <a:stretch>
            <a:fillRect/>
          </a:stretch>
        </p:blipFill>
        <p:spPr>
          <a:xfrm>
            <a:off x="3452355" y="4417863"/>
            <a:ext cx="3251200" cy="2159000"/>
          </a:xfrm>
          <a:prstGeom prst="rect">
            <a:avLst/>
          </a:prstGeom>
        </p:spPr>
      </p:pic>
    </p:spTree>
    <p:extLst>
      <p:ext uri="{BB962C8B-B14F-4D97-AF65-F5344CB8AC3E}">
        <p14:creationId xmlns:p14="http://schemas.microsoft.com/office/powerpoint/2010/main" val="2783212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622490"/>
            <a:ext cx="7753691" cy="1116106"/>
          </a:xfrm>
        </p:spPr>
        <p:txBody>
          <a:bodyPr>
            <a:normAutofit/>
          </a:bodyPr>
          <a:lstStyle/>
          <a:p>
            <a:pPr algn="ctr"/>
            <a:r>
              <a:rPr lang="fr-FR" dirty="0"/>
              <a:t> Changement de contexte et montée des controverses</a:t>
            </a:r>
          </a:p>
        </p:txBody>
      </p:sp>
      <p:sp>
        <p:nvSpPr>
          <p:cNvPr id="3" name="Espace réservé du contenu 2"/>
          <p:cNvSpPr>
            <a:spLocks noGrp="1"/>
          </p:cNvSpPr>
          <p:nvPr>
            <p:ph idx="1"/>
          </p:nvPr>
        </p:nvSpPr>
        <p:spPr>
          <a:xfrm>
            <a:off x="457200" y="1733880"/>
            <a:ext cx="8229600" cy="4840656"/>
          </a:xfrm>
        </p:spPr>
        <p:txBody>
          <a:bodyPr>
            <a:normAutofit lnSpcReduction="10000"/>
          </a:bodyPr>
          <a:lstStyle/>
          <a:p>
            <a:endParaRPr lang="fr-FR" sz="2400" dirty="0"/>
          </a:p>
          <a:p>
            <a:r>
              <a:rPr lang="fr-FR" sz="2400" dirty="0"/>
              <a:t>Qu’est-ce qu’une controverse ?</a:t>
            </a:r>
          </a:p>
          <a:p>
            <a:pPr lvl="1"/>
            <a:r>
              <a:rPr lang="fr-FR" sz="2200" dirty="0"/>
              <a:t>Situation de confrontation de points de vue contradictoires sur un sujet instable</a:t>
            </a:r>
          </a:p>
          <a:p>
            <a:pPr lvl="2">
              <a:buFont typeface="Wingdings" charset="2"/>
              <a:buChar char="Ø"/>
            </a:pPr>
            <a:r>
              <a:rPr lang="fr-FR" sz="2200" dirty="0"/>
              <a:t>Risque et incertitude</a:t>
            </a:r>
          </a:p>
          <a:p>
            <a:pPr lvl="2">
              <a:buFont typeface="Wingdings" charset="2"/>
              <a:buChar char="Ø"/>
            </a:pPr>
            <a:r>
              <a:rPr lang="fr-FR" sz="2200" dirty="0"/>
              <a:t>Déficit de réponses face à ces risques</a:t>
            </a:r>
          </a:p>
          <a:p>
            <a:pPr marL="457200" lvl="2" indent="0">
              <a:buNone/>
            </a:pPr>
            <a:endParaRPr lang="fr-FR" sz="2200" dirty="0"/>
          </a:p>
          <a:p>
            <a:pPr lvl="1"/>
            <a:r>
              <a:rPr lang="fr-FR" sz="2200" dirty="0"/>
              <a:t>Dimensions technologiques et scientifiques mais aussi sociales, politiques, symboliques</a:t>
            </a:r>
          </a:p>
          <a:p>
            <a:pPr lvl="2">
              <a:buFont typeface="Wingdings" charset="2"/>
              <a:buChar char="Ø"/>
            </a:pPr>
            <a:r>
              <a:rPr lang="fr-FR" sz="2200" dirty="0"/>
              <a:t>Hiérarchie des valeurs </a:t>
            </a:r>
          </a:p>
          <a:p>
            <a:pPr lvl="2">
              <a:buFont typeface="Wingdings" charset="2"/>
              <a:buChar char="Ø"/>
            </a:pPr>
            <a:r>
              <a:rPr lang="fr-FR" sz="2200" dirty="0"/>
              <a:t>Complexification des débats!</a:t>
            </a:r>
          </a:p>
        </p:txBody>
      </p:sp>
    </p:spTree>
    <p:extLst>
      <p:ext uri="{BB962C8B-B14F-4D97-AF65-F5344CB8AC3E}">
        <p14:creationId xmlns:p14="http://schemas.microsoft.com/office/powerpoint/2010/main" val="1528227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Les nanotechnologies</a:t>
            </a:r>
          </a:p>
        </p:txBody>
      </p:sp>
      <p:pic>
        <p:nvPicPr>
          <p:cNvPr id="4" name="Espace réservé du contenu 3"/>
          <p:cNvPicPr>
            <a:picLocks noGrp="1" noChangeAspect="1"/>
          </p:cNvPicPr>
          <p:nvPr>
            <p:ph idx="1"/>
          </p:nvPr>
        </p:nvPicPr>
        <p:blipFill>
          <a:blip r:embed="rId2"/>
          <a:stretch>
            <a:fillRect/>
          </a:stretch>
        </p:blipFill>
        <p:spPr>
          <a:xfrm>
            <a:off x="693738" y="2141538"/>
            <a:ext cx="7299324" cy="3649662"/>
          </a:xfrm>
        </p:spPr>
      </p:pic>
      <p:sp>
        <p:nvSpPr>
          <p:cNvPr id="3" name="Espace réservé du numéro de diapositive 2"/>
          <p:cNvSpPr>
            <a:spLocks noGrp="1"/>
          </p:cNvSpPr>
          <p:nvPr>
            <p:ph type="sldNum" sz="quarter" idx="12"/>
          </p:nvPr>
        </p:nvSpPr>
        <p:spPr/>
        <p:txBody>
          <a:bodyPr/>
          <a:lstStyle/>
          <a:p>
            <a:fld id="{E28AA607-4F50-8845-8246-2650CDC74237}" type="slidenum">
              <a:rPr lang="fr-FR" smtClean="0"/>
              <a:t>16</a:t>
            </a:fld>
            <a:endParaRPr lang="fr-FR"/>
          </a:p>
        </p:txBody>
      </p:sp>
    </p:spTree>
    <p:extLst>
      <p:ext uri="{BB962C8B-B14F-4D97-AF65-F5344CB8AC3E}">
        <p14:creationId xmlns:p14="http://schemas.microsoft.com/office/powerpoint/2010/main" val="2075523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De grands projets</a:t>
            </a:r>
          </a:p>
        </p:txBody>
      </p:sp>
      <p:pic>
        <p:nvPicPr>
          <p:cNvPr id="4" name="Espace réservé du contenu 6"/>
          <p:cNvPicPr>
            <a:picLocks noGrp="1" noChangeAspect="1"/>
          </p:cNvPicPr>
          <p:nvPr>
            <p:ph idx="1"/>
          </p:nvPr>
        </p:nvPicPr>
        <p:blipFill>
          <a:blip r:embed="rId2"/>
          <a:srcRect l="21039" r="21039"/>
          <a:stretch>
            <a:fillRect/>
          </a:stretch>
        </p:blipFill>
        <p:spPr>
          <a:xfrm>
            <a:off x="395536" y="2132856"/>
            <a:ext cx="4164241" cy="3740587"/>
          </a:xfrm>
        </p:spPr>
      </p:pic>
      <p:sp>
        <p:nvSpPr>
          <p:cNvPr id="3" name="Espace réservé du numéro de diapositive 2"/>
          <p:cNvSpPr>
            <a:spLocks noGrp="1"/>
          </p:cNvSpPr>
          <p:nvPr>
            <p:ph type="sldNum" sz="quarter" idx="12"/>
          </p:nvPr>
        </p:nvSpPr>
        <p:spPr/>
        <p:txBody>
          <a:bodyPr/>
          <a:lstStyle/>
          <a:p>
            <a:fld id="{E28AA607-4F50-8845-8246-2650CDC74237}" type="slidenum">
              <a:rPr lang="fr-FR" smtClean="0"/>
              <a:t>17</a:t>
            </a:fld>
            <a:endParaRPr lang="fr-FR"/>
          </a:p>
        </p:txBody>
      </p:sp>
      <p:pic>
        <p:nvPicPr>
          <p:cNvPr id="5" name="Espace réservé du contenu 7"/>
          <p:cNvPicPr>
            <a:picLocks noChangeAspect="1"/>
          </p:cNvPicPr>
          <p:nvPr/>
        </p:nvPicPr>
        <p:blipFill>
          <a:blip r:embed="rId3"/>
          <a:srcRect l="23636" r="23636"/>
          <a:stretch>
            <a:fillRect/>
          </a:stretch>
        </p:blipFill>
        <p:spPr>
          <a:xfrm>
            <a:off x="5662306" y="1600200"/>
            <a:ext cx="3024494" cy="4525963"/>
          </a:xfrm>
          <a:prstGeom prst="rect">
            <a:avLst/>
          </a:prstGeom>
        </p:spPr>
      </p:pic>
    </p:spTree>
    <p:extLst>
      <p:ext uri="{BB962C8B-B14F-4D97-AF65-F5344CB8AC3E}">
        <p14:creationId xmlns:p14="http://schemas.microsoft.com/office/powerpoint/2010/main" val="1752872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Les déchets nucléaires</a:t>
            </a:r>
          </a:p>
        </p:txBody>
      </p:sp>
      <p:sp>
        <p:nvSpPr>
          <p:cNvPr id="3" name="Espace réservé du numéro de diapositive 2"/>
          <p:cNvSpPr>
            <a:spLocks noGrp="1"/>
          </p:cNvSpPr>
          <p:nvPr>
            <p:ph type="sldNum" sz="quarter" idx="12"/>
          </p:nvPr>
        </p:nvSpPr>
        <p:spPr/>
        <p:txBody>
          <a:bodyPr/>
          <a:lstStyle/>
          <a:p>
            <a:fld id="{E28AA607-4F50-8845-8246-2650CDC74237}" type="slidenum">
              <a:rPr lang="fr-FR" smtClean="0"/>
              <a:t>18</a:t>
            </a:fld>
            <a:endParaRPr lang="fr-FR"/>
          </a:p>
        </p:txBody>
      </p:sp>
      <p:pic>
        <p:nvPicPr>
          <p:cNvPr id="4" name="Image 3"/>
          <p:cNvPicPr>
            <a:picLocks noChangeAspect="1"/>
          </p:cNvPicPr>
          <p:nvPr/>
        </p:nvPicPr>
        <p:blipFill>
          <a:blip r:embed="rId2"/>
          <a:stretch>
            <a:fillRect/>
          </a:stretch>
        </p:blipFill>
        <p:spPr>
          <a:xfrm>
            <a:off x="0" y="2146381"/>
            <a:ext cx="4615561" cy="2840749"/>
          </a:xfrm>
          <a:prstGeom prst="rect">
            <a:avLst/>
          </a:prstGeom>
        </p:spPr>
      </p:pic>
      <p:pic>
        <p:nvPicPr>
          <p:cNvPr id="5" name="Image 4"/>
          <p:cNvPicPr>
            <a:picLocks noChangeAspect="1"/>
          </p:cNvPicPr>
          <p:nvPr/>
        </p:nvPicPr>
        <p:blipFill>
          <a:blip r:embed="rId3"/>
          <a:stretch>
            <a:fillRect/>
          </a:stretch>
        </p:blipFill>
        <p:spPr>
          <a:xfrm>
            <a:off x="4712155" y="3289733"/>
            <a:ext cx="4431845" cy="3394793"/>
          </a:xfrm>
          <a:prstGeom prst="rect">
            <a:avLst/>
          </a:prstGeom>
        </p:spPr>
      </p:pic>
    </p:spTree>
    <p:extLst>
      <p:ext uri="{BB962C8B-B14F-4D97-AF65-F5344CB8AC3E}">
        <p14:creationId xmlns:p14="http://schemas.microsoft.com/office/powerpoint/2010/main" val="1340664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Les OGM</a:t>
            </a:r>
          </a:p>
        </p:txBody>
      </p:sp>
      <p:sp>
        <p:nvSpPr>
          <p:cNvPr id="3" name="Espace réservé du numéro de diapositive 2"/>
          <p:cNvSpPr>
            <a:spLocks noGrp="1"/>
          </p:cNvSpPr>
          <p:nvPr>
            <p:ph type="sldNum" sz="quarter" idx="12"/>
          </p:nvPr>
        </p:nvSpPr>
        <p:spPr/>
        <p:txBody>
          <a:bodyPr/>
          <a:lstStyle/>
          <a:p>
            <a:fld id="{E28AA607-4F50-8845-8246-2650CDC74237}" type="slidenum">
              <a:rPr lang="fr-FR" smtClean="0"/>
              <a:t>19</a:t>
            </a:fld>
            <a:endParaRPr lang="fr-FR"/>
          </a:p>
        </p:txBody>
      </p:sp>
      <p:pic>
        <p:nvPicPr>
          <p:cNvPr id="4" name="Image 3"/>
          <p:cNvPicPr>
            <a:picLocks noChangeAspect="1"/>
          </p:cNvPicPr>
          <p:nvPr/>
        </p:nvPicPr>
        <p:blipFill>
          <a:blip r:embed="rId2"/>
          <a:stretch>
            <a:fillRect/>
          </a:stretch>
        </p:blipFill>
        <p:spPr>
          <a:xfrm>
            <a:off x="251520" y="2564904"/>
            <a:ext cx="4244846" cy="2829897"/>
          </a:xfrm>
          <a:prstGeom prst="rect">
            <a:avLst/>
          </a:prstGeom>
        </p:spPr>
      </p:pic>
      <p:pic>
        <p:nvPicPr>
          <p:cNvPr id="5" name="Image 4"/>
          <p:cNvPicPr>
            <a:picLocks noChangeAspect="1"/>
          </p:cNvPicPr>
          <p:nvPr/>
        </p:nvPicPr>
        <p:blipFill>
          <a:blip r:embed="rId3"/>
          <a:stretch>
            <a:fillRect/>
          </a:stretch>
        </p:blipFill>
        <p:spPr>
          <a:xfrm>
            <a:off x="4741654" y="3196059"/>
            <a:ext cx="4402346" cy="2930133"/>
          </a:xfrm>
          <a:prstGeom prst="rect">
            <a:avLst/>
          </a:prstGeom>
        </p:spPr>
      </p:pic>
    </p:spTree>
    <p:extLst>
      <p:ext uri="{BB962C8B-B14F-4D97-AF65-F5344CB8AC3E}">
        <p14:creationId xmlns:p14="http://schemas.microsoft.com/office/powerpoint/2010/main" val="1153743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108D79E-B85C-734A-965D-A280382AD062}"/>
              </a:ext>
            </a:extLst>
          </p:cNvPr>
          <p:cNvSpPr>
            <a:spLocks noGrp="1"/>
          </p:cNvSpPr>
          <p:nvPr>
            <p:ph idx="1"/>
          </p:nvPr>
        </p:nvSpPr>
        <p:spPr>
          <a:xfrm>
            <a:off x="198983" y="404664"/>
            <a:ext cx="8928992" cy="6552728"/>
          </a:xfrm>
        </p:spPr>
        <p:txBody>
          <a:bodyPr>
            <a:normAutofit/>
          </a:bodyPr>
          <a:lstStyle/>
          <a:p>
            <a:pPr marL="342900" indent="-342900">
              <a:buFont typeface="+mj-lt"/>
              <a:buAutoNum type="arabicPeriod"/>
            </a:pPr>
            <a:r>
              <a:rPr lang="fr-FR" b="1" dirty="0"/>
              <a:t>Découvrir la thématique des débats autour de la science et de l’innovation, des approches critiques des technologies, réfléchir à la posture sociétale de l’</a:t>
            </a:r>
            <a:r>
              <a:rPr lang="fr-FR" b="1" dirty="0" err="1"/>
              <a:t>ingénieur.e</a:t>
            </a:r>
            <a:endParaRPr lang="fr-FR" b="1" dirty="0"/>
          </a:p>
          <a:p>
            <a:pPr lvl="1"/>
            <a:r>
              <a:rPr lang="fr-FR" i="1" dirty="0"/>
              <a:t>Comprendre la complexité des relation entre science et démocratie, notamment en contexte de transition écologique et des notions qu’elle bouscule </a:t>
            </a:r>
            <a:r>
              <a:rPr lang="fr-FR" dirty="0"/>
              <a:t>:  « progrès », « liberté », « abondance »</a:t>
            </a:r>
          </a:p>
          <a:p>
            <a:pPr lvl="1"/>
            <a:r>
              <a:rPr lang="fr-FR" i="1" dirty="0"/>
              <a:t>Saisir pourquoi il est désormais indispensable « d’ouvrir » la science et de </a:t>
            </a:r>
            <a:r>
              <a:rPr lang="fr-FR" i="1" dirty="0" err="1"/>
              <a:t>co-construire</a:t>
            </a:r>
            <a:r>
              <a:rPr lang="fr-FR" i="1" dirty="0"/>
              <a:t> l’expertise sur le monde tel que nous voulons l’habiter </a:t>
            </a:r>
            <a:r>
              <a:rPr lang="fr-FR" dirty="0"/>
              <a:t>: penser la science et l’innovation au service de la société</a:t>
            </a:r>
          </a:p>
          <a:p>
            <a:pPr lvl="1"/>
            <a:r>
              <a:rPr lang="fr-FR" i="1" dirty="0"/>
              <a:t>Dresser le portrait robot de l’</a:t>
            </a:r>
            <a:r>
              <a:rPr lang="fr-FR" i="1" dirty="0" err="1"/>
              <a:t>ingénieur.e</a:t>
            </a:r>
            <a:r>
              <a:rPr lang="fr-FR" i="1" dirty="0"/>
              <a:t> contemporain </a:t>
            </a:r>
            <a:r>
              <a:rPr lang="fr-FR" dirty="0"/>
              <a:t>: sensible aux enjeux de transition écologique, convaincu de l’importance d’une gouvernance démocratique de l’innovation et initié à une pensée systémique de la technologie</a:t>
            </a:r>
          </a:p>
          <a:p>
            <a:pPr lvl="1"/>
            <a:r>
              <a:rPr lang="fr-FR" i="1" dirty="0"/>
              <a:t>Se sensibiliser aux notions clés du sujet </a:t>
            </a:r>
            <a:r>
              <a:rPr lang="fr-FR" dirty="0"/>
              <a:t>: débat public, démocratie participative légitimité, expertise plurielle, élaboration collective des choix sociétaux, controverses, incertitude, démocratie technique, approche sociotechnique, bifurcation, arbitrage, acceptabilité…</a:t>
            </a:r>
            <a:r>
              <a:rPr lang="fr-FR" sz="1400" dirty="0"/>
              <a:t> </a:t>
            </a:r>
          </a:p>
          <a:p>
            <a:pPr marL="342900" indent="-342900">
              <a:buFont typeface="+mj-lt"/>
              <a:buAutoNum type="arabicPeriod"/>
            </a:pPr>
            <a:r>
              <a:rPr lang="fr-FR" b="1" dirty="0"/>
              <a:t>Expérimenter le débat public en pratique à travers des projets concrets</a:t>
            </a:r>
          </a:p>
        </p:txBody>
      </p:sp>
      <p:sp>
        <p:nvSpPr>
          <p:cNvPr id="3" name="Titre 2">
            <a:extLst>
              <a:ext uri="{FF2B5EF4-FFF2-40B4-BE49-F238E27FC236}">
                <a16:creationId xmlns:a16="http://schemas.microsoft.com/office/drawing/2014/main" id="{981DDEF1-C6AD-C744-B4E0-C75E354EF9F2}"/>
              </a:ext>
            </a:extLst>
          </p:cNvPr>
          <p:cNvSpPr>
            <a:spLocks noGrp="1"/>
          </p:cNvSpPr>
          <p:nvPr>
            <p:ph type="title"/>
          </p:nvPr>
        </p:nvSpPr>
        <p:spPr>
          <a:xfrm>
            <a:off x="455463" y="17760"/>
            <a:ext cx="8229600" cy="1143000"/>
          </a:xfrm>
        </p:spPr>
        <p:txBody>
          <a:bodyPr/>
          <a:lstStyle/>
          <a:p>
            <a:r>
              <a:rPr lang="fr-FR" b="1" dirty="0"/>
              <a:t>De quoi parle l’UV? </a:t>
            </a:r>
          </a:p>
        </p:txBody>
      </p:sp>
    </p:spTree>
    <p:extLst>
      <p:ext uri="{BB962C8B-B14F-4D97-AF65-F5344CB8AC3E}">
        <p14:creationId xmlns:p14="http://schemas.microsoft.com/office/powerpoint/2010/main" val="2262463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354360" y="3308581"/>
            <a:ext cx="7978082" cy="1468800"/>
          </a:xfrm>
        </p:spPr>
        <p:txBody>
          <a:bodyPr/>
          <a:lstStyle/>
          <a:p>
            <a:r>
              <a:rPr lang="fr-FR" b="1" dirty="0"/>
              <a:t>Des tensions qui ouvrent de nouveaux questionnements</a:t>
            </a:r>
          </a:p>
        </p:txBody>
      </p:sp>
      <p:sp>
        <p:nvSpPr>
          <p:cNvPr id="7" name="Espace réservé du texte 6"/>
          <p:cNvSpPr>
            <a:spLocks noGrp="1"/>
          </p:cNvSpPr>
          <p:nvPr>
            <p:ph type="body" idx="1"/>
          </p:nvPr>
        </p:nvSpPr>
        <p:spPr/>
        <p:txBody>
          <a:bodyPr/>
          <a:lstStyle/>
          <a:p>
            <a:endParaRPr lang="fr-FR"/>
          </a:p>
        </p:txBody>
      </p:sp>
      <p:sp>
        <p:nvSpPr>
          <p:cNvPr id="4" name="Espace réservé du pied de page 3"/>
          <p:cNvSpPr>
            <a:spLocks noGrp="1"/>
          </p:cNvSpPr>
          <p:nvPr>
            <p:ph type="ftr" sz="quarter" idx="11"/>
          </p:nvPr>
        </p:nvSpPr>
        <p:spPr/>
        <p:txBody>
          <a:bodyPr/>
          <a:lstStyle/>
          <a:p>
            <a:pPr>
              <a:defRPr/>
            </a:pPr>
            <a:r>
              <a:rPr lang="fr-FR"/>
              <a:t>SI 01 - Science et Débat Public</a:t>
            </a:r>
          </a:p>
        </p:txBody>
      </p:sp>
      <p:sp>
        <p:nvSpPr>
          <p:cNvPr id="5" name="Espace réservé du numéro de diapositive 4"/>
          <p:cNvSpPr>
            <a:spLocks noGrp="1"/>
          </p:cNvSpPr>
          <p:nvPr>
            <p:ph type="sldNum" sz="quarter" idx="12"/>
          </p:nvPr>
        </p:nvSpPr>
        <p:spPr/>
        <p:txBody>
          <a:bodyPr/>
          <a:lstStyle/>
          <a:p>
            <a:pPr>
              <a:defRPr/>
            </a:pPr>
            <a:fld id="{5A29288E-2051-4FE1-A6A3-D94A0547830A}" type="slidenum">
              <a:rPr lang="fr-FR" smtClean="0"/>
              <a:pPr>
                <a:defRPr/>
              </a:pPr>
              <a:t>20</a:t>
            </a:fld>
            <a:endParaRPr lang="fr-FR"/>
          </a:p>
        </p:txBody>
      </p:sp>
    </p:spTree>
    <p:extLst>
      <p:ext uri="{BB962C8B-B14F-4D97-AF65-F5344CB8AC3E}">
        <p14:creationId xmlns:p14="http://schemas.microsoft.com/office/powerpoint/2010/main" val="3113564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225933"/>
            <a:ext cx="8686800" cy="1456267"/>
          </a:xfrm>
        </p:spPr>
        <p:txBody>
          <a:bodyPr>
            <a:normAutofit/>
          </a:bodyPr>
          <a:lstStyle/>
          <a:p>
            <a:r>
              <a:rPr lang="fr-FR" sz="4000" b="1" dirty="0"/>
              <a:t>Une remise en question inévitable</a:t>
            </a:r>
          </a:p>
        </p:txBody>
      </p:sp>
      <p:sp>
        <p:nvSpPr>
          <p:cNvPr id="16386" name="Rectangle 3"/>
          <p:cNvSpPr>
            <a:spLocks noGrp="1" noChangeArrowheads="1"/>
          </p:cNvSpPr>
          <p:nvPr>
            <p:ph idx="1"/>
          </p:nvPr>
        </p:nvSpPr>
        <p:spPr>
          <a:xfrm>
            <a:off x="457201" y="1827890"/>
            <a:ext cx="7772400" cy="3649133"/>
          </a:xfrm>
        </p:spPr>
        <p:txBody>
          <a:bodyPr/>
          <a:lstStyle/>
          <a:p>
            <a:pPr eaLnBrk="1" hangingPunct="1"/>
            <a:r>
              <a:rPr lang="fr-FR" dirty="0"/>
              <a:t>« La vraie responsabilité des scientifiques est de mettre la science à la portée du public et d’accepter un débat avec la société sur le sens de la recherche » J-P. Dupuy</a:t>
            </a:r>
          </a:p>
        </p:txBody>
      </p:sp>
      <p:sp>
        <p:nvSpPr>
          <p:cNvPr id="16391" name="Espace réservé du pied de page 7"/>
          <p:cNvSpPr>
            <a:spLocks noGrp="1"/>
          </p:cNvSpPr>
          <p:nvPr>
            <p:ph type="ftr" sz="quarter" idx="11"/>
          </p:nvPr>
        </p:nvSpPr>
        <p:spPr>
          <a:noFill/>
        </p:spPr>
        <p:txBody>
          <a:bodyPr/>
          <a:lstStyle/>
          <a:p>
            <a:r>
              <a:rPr lang="fr-FR" dirty="0"/>
              <a:t>SI 01 - Science et Débat Public</a:t>
            </a:r>
          </a:p>
        </p:txBody>
      </p:sp>
      <p:sp>
        <p:nvSpPr>
          <p:cNvPr id="16390" name="Espace réservé du numéro de diapositive 6"/>
          <p:cNvSpPr>
            <a:spLocks noGrp="1"/>
          </p:cNvSpPr>
          <p:nvPr>
            <p:ph type="sldNum" sz="quarter" idx="12"/>
          </p:nvPr>
        </p:nvSpPr>
        <p:spPr>
          <a:noFill/>
        </p:spPr>
        <p:txBody>
          <a:bodyPr/>
          <a:lstStyle/>
          <a:p>
            <a:fld id="{19D988B3-129E-400A-B124-6191A26C7277}" type="slidenum">
              <a:rPr lang="fr-FR" smtClean="0"/>
              <a:pPr/>
              <a:t>21</a:t>
            </a:fld>
            <a:endParaRPr lang="fr-FR"/>
          </a:p>
        </p:txBody>
      </p:sp>
      <p:sp>
        <p:nvSpPr>
          <p:cNvPr id="16387" name="Text Box 4"/>
          <p:cNvSpPr txBox="1">
            <a:spLocks noChangeArrowheads="1"/>
          </p:cNvSpPr>
          <p:nvPr/>
        </p:nvSpPr>
        <p:spPr bwMode="auto">
          <a:xfrm>
            <a:off x="171971" y="1437380"/>
            <a:ext cx="7848872" cy="1754326"/>
          </a:xfrm>
          <a:prstGeom prst="rect">
            <a:avLst/>
          </a:prstGeom>
          <a:noFill/>
          <a:ln w="9525">
            <a:noFill/>
            <a:miter lim="800000"/>
            <a:headEnd/>
            <a:tailEnd/>
          </a:ln>
        </p:spPr>
        <p:txBody>
          <a:bodyPr wrap="square">
            <a:spAutoFit/>
          </a:bodyPr>
          <a:lstStyle/>
          <a:p>
            <a:pPr algn="ctr">
              <a:spcBef>
                <a:spcPct val="50000"/>
              </a:spcBef>
            </a:pPr>
            <a:r>
              <a:rPr lang="fr-FR" sz="2400" b="1" dirty="0"/>
              <a:t>Qu’est-ce qui rend un expert digne de confiance ? </a:t>
            </a:r>
          </a:p>
          <a:p>
            <a:pPr algn="ctr">
              <a:spcBef>
                <a:spcPct val="50000"/>
              </a:spcBef>
            </a:pPr>
            <a:r>
              <a:rPr lang="fr-FR" sz="2400" b="1" dirty="0"/>
              <a:t>Et quelle place faut-il lui accorder dans les délibérations portant sur l’intérêt général, en démocratie ? </a:t>
            </a:r>
          </a:p>
        </p:txBody>
      </p:sp>
      <p:sp>
        <p:nvSpPr>
          <p:cNvPr id="16388" name="Text Box 5"/>
          <p:cNvSpPr txBox="1">
            <a:spLocks noChangeArrowheads="1"/>
          </p:cNvSpPr>
          <p:nvPr/>
        </p:nvSpPr>
        <p:spPr bwMode="auto">
          <a:xfrm>
            <a:off x="1547676" y="3997687"/>
            <a:ext cx="6264672" cy="1754326"/>
          </a:xfrm>
          <a:prstGeom prst="rect">
            <a:avLst/>
          </a:prstGeom>
          <a:noFill/>
          <a:ln w="9525">
            <a:noFill/>
            <a:miter lim="800000"/>
            <a:headEnd/>
            <a:tailEnd/>
          </a:ln>
        </p:spPr>
        <p:txBody>
          <a:bodyPr wrap="square">
            <a:spAutoFit/>
          </a:bodyPr>
          <a:lstStyle/>
          <a:p>
            <a:pPr algn="ctr">
              <a:spcBef>
                <a:spcPct val="50000"/>
              </a:spcBef>
            </a:pPr>
            <a:r>
              <a:rPr lang="fr-FR" sz="2400" b="1" dirty="0"/>
              <a:t>Comment inventer une communication qui ne soit pas une promotion ?</a:t>
            </a:r>
          </a:p>
          <a:p>
            <a:pPr algn="ctr">
              <a:spcBef>
                <a:spcPct val="50000"/>
              </a:spcBef>
            </a:pPr>
            <a:r>
              <a:rPr lang="fr-FR" sz="2400" b="1" dirty="0"/>
              <a:t>Comment lutter contre la défiance citoyenne?</a:t>
            </a:r>
          </a:p>
        </p:txBody>
      </p:sp>
      <p:sp>
        <p:nvSpPr>
          <p:cNvPr id="2" name="ZoneTexte 1"/>
          <p:cNvSpPr txBox="1"/>
          <p:nvPr/>
        </p:nvSpPr>
        <p:spPr>
          <a:xfrm>
            <a:off x="827584" y="5951465"/>
            <a:ext cx="7704856" cy="830997"/>
          </a:xfrm>
          <a:prstGeom prst="rect">
            <a:avLst/>
          </a:prstGeom>
          <a:noFill/>
        </p:spPr>
        <p:txBody>
          <a:bodyPr wrap="square" rtlCol="0">
            <a:spAutoFit/>
          </a:bodyPr>
          <a:lstStyle/>
          <a:p>
            <a:pPr algn="ctr"/>
            <a:r>
              <a:rPr lang="fr-FR" sz="2400" b="1" dirty="0"/>
              <a:t>=&gt; C’est la posture sociale de l’ingénieur qui est questionnée</a:t>
            </a:r>
          </a:p>
        </p:txBody>
      </p:sp>
    </p:spTree>
    <p:extLst>
      <p:ext uri="{BB962C8B-B14F-4D97-AF65-F5344CB8AC3E}">
        <p14:creationId xmlns:p14="http://schemas.microsoft.com/office/powerpoint/2010/main" val="4287310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2320" y="958427"/>
            <a:ext cx="8229600" cy="1066800"/>
          </a:xfrm>
        </p:spPr>
        <p:txBody>
          <a:bodyPr>
            <a:normAutofit/>
          </a:bodyPr>
          <a:lstStyle/>
          <a:p>
            <a:r>
              <a:rPr lang="fr-FR" b="1" dirty="0"/>
              <a:t>Pourquoi « ouvrir » la science aux non-initiés?</a:t>
            </a:r>
          </a:p>
        </p:txBody>
      </p:sp>
      <p:sp>
        <p:nvSpPr>
          <p:cNvPr id="3" name="Espace réservé du contenu 2"/>
          <p:cNvSpPr>
            <a:spLocks noGrp="1"/>
          </p:cNvSpPr>
          <p:nvPr>
            <p:ph idx="1"/>
          </p:nvPr>
        </p:nvSpPr>
        <p:spPr>
          <a:xfrm>
            <a:off x="442320" y="2052012"/>
            <a:ext cx="8229600" cy="4325112"/>
          </a:xfrm>
        </p:spPr>
        <p:txBody>
          <a:bodyPr>
            <a:normAutofit/>
          </a:bodyPr>
          <a:lstStyle/>
          <a:p>
            <a:r>
              <a:rPr lang="fr-FR" dirty="0"/>
              <a:t>Inscrire la science comme une part de la culture pour mieux comprendre le monde qui nous entoure</a:t>
            </a:r>
          </a:p>
          <a:p>
            <a:endParaRPr lang="fr-FR" dirty="0"/>
          </a:p>
          <a:p>
            <a:r>
              <a:rPr lang="fr-FR" dirty="0"/>
              <a:t>Rendre légitime des choix scientifiques face une innovation toujours plus complexe</a:t>
            </a:r>
          </a:p>
          <a:p>
            <a:endParaRPr lang="fr-FR" dirty="0"/>
          </a:p>
          <a:p>
            <a:r>
              <a:rPr lang="fr-FR" dirty="0"/>
              <a:t>Eviter l’effet « tour d’ivoire » et sensibiliser les scientifiques à la portée sociale de la connaissance produite</a:t>
            </a:r>
          </a:p>
        </p:txBody>
      </p:sp>
      <p:sp>
        <p:nvSpPr>
          <p:cNvPr id="4" name="Espace réservé du pied de page 3"/>
          <p:cNvSpPr>
            <a:spLocks noGrp="1"/>
          </p:cNvSpPr>
          <p:nvPr>
            <p:ph type="ftr" sz="quarter" idx="11"/>
          </p:nvPr>
        </p:nvSpPr>
        <p:spPr>
          <a:xfrm>
            <a:off x="442320" y="6505197"/>
            <a:ext cx="5990311" cy="377825"/>
          </a:xfrm>
        </p:spPr>
        <p:txBody>
          <a:bodyPr/>
          <a:lstStyle/>
          <a:p>
            <a:pPr>
              <a:defRPr/>
            </a:pPr>
            <a:r>
              <a:rPr lang="fr-FR"/>
              <a:t>SI 01 - Science et Débat Public</a:t>
            </a:r>
          </a:p>
        </p:txBody>
      </p:sp>
      <p:sp>
        <p:nvSpPr>
          <p:cNvPr id="5" name="Espace réservé du numéro de diapositive 4"/>
          <p:cNvSpPr>
            <a:spLocks noGrp="1"/>
          </p:cNvSpPr>
          <p:nvPr>
            <p:ph type="sldNum" sz="quarter" idx="12"/>
          </p:nvPr>
        </p:nvSpPr>
        <p:spPr/>
        <p:txBody>
          <a:bodyPr/>
          <a:lstStyle/>
          <a:p>
            <a:pPr>
              <a:defRPr/>
            </a:pPr>
            <a:fld id="{5A29288E-2051-4FE1-A6A3-D94A0547830A}" type="slidenum">
              <a:rPr lang="fr-FR" smtClean="0"/>
              <a:pPr>
                <a:defRPr/>
              </a:pPr>
              <a:t>22</a:t>
            </a:fld>
            <a:endParaRPr lang="fr-FR"/>
          </a:p>
        </p:txBody>
      </p:sp>
    </p:spTree>
    <p:extLst>
      <p:ext uri="{BB962C8B-B14F-4D97-AF65-F5344CB8AC3E}">
        <p14:creationId xmlns:p14="http://schemas.microsoft.com/office/powerpoint/2010/main" val="474632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79512" y="862014"/>
            <a:ext cx="8964612" cy="777875"/>
          </a:xfrm>
        </p:spPr>
        <p:txBody>
          <a:bodyPr>
            <a:normAutofit fontScale="90000"/>
          </a:bodyPr>
          <a:lstStyle/>
          <a:p>
            <a:pPr eaLnBrk="1" hangingPunct="1"/>
            <a:r>
              <a:rPr lang="fr-FR" sz="4000" b="1" dirty="0"/>
              <a:t>Que doit-on attendre des techniciens? </a:t>
            </a:r>
          </a:p>
        </p:txBody>
      </p:sp>
      <p:sp>
        <p:nvSpPr>
          <p:cNvPr id="17411" name="Rectangle 3"/>
          <p:cNvSpPr>
            <a:spLocks noGrp="1" noChangeArrowheads="1"/>
          </p:cNvSpPr>
          <p:nvPr>
            <p:ph idx="1"/>
          </p:nvPr>
        </p:nvSpPr>
        <p:spPr>
          <a:xfrm>
            <a:off x="179512" y="1988840"/>
            <a:ext cx="8640762" cy="4608512"/>
          </a:xfrm>
        </p:spPr>
        <p:txBody>
          <a:bodyPr>
            <a:normAutofit fontScale="92500"/>
          </a:bodyPr>
          <a:lstStyle/>
          <a:p>
            <a:pPr eaLnBrk="1" hangingPunct="1">
              <a:lnSpc>
                <a:spcPct val="90000"/>
              </a:lnSpc>
            </a:pPr>
            <a:endParaRPr lang="fr-FR" sz="2400" dirty="0"/>
          </a:p>
          <a:p>
            <a:pPr eaLnBrk="1" hangingPunct="1">
              <a:lnSpc>
                <a:spcPct val="90000"/>
              </a:lnSpc>
            </a:pPr>
            <a:r>
              <a:rPr lang="fr-FR" sz="2400" dirty="0"/>
              <a:t>La nécessité d’avoir conscience de la variété des points de vue sur le monde</a:t>
            </a:r>
          </a:p>
          <a:p>
            <a:pPr marL="109728" indent="0" eaLnBrk="1" hangingPunct="1">
              <a:lnSpc>
                <a:spcPct val="90000"/>
              </a:lnSpc>
              <a:buNone/>
            </a:pPr>
            <a:endParaRPr lang="fr-FR" sz="2400" dirty="0"/>
          </a:p>
          <a:p>
            <a:pPr eaLnBrk="1" hangingPunct="1">
              <a:lnSpc>
                <a:spcPct val="90000"/>
              </a:lnSpc>
            </a:pPr>
            <a:r>
              <a:rPr lang="fr-FR" sz="2400" dirty="0"/>
              <a:t>Le besoin de faire le lien entre la science et les questions sociétales: poser la question des valeurs associées: à quoi sert la science?</a:t>
            </a:r>
          </a:p>
          <a:p>
            <a:pPr marL="109728" indent="0" eaLnBrk="1" hangingPunct="1">
              <a:lnSpc>
                <a:spcPct val="90000"/>
              </a:lnSpc>
              <a:buNone/>
            </a:pPr>
            <a:endParaRPr lang="fr-FR" sz="2400" dirty="0"/>
          </a:p>
          <a:p>
            <a:pPr>
              <a:lnSpc>
                <a:spcPct val="90000"/>
              </a:lnSpc>
            </a:pPr>
            <a:r>
              <a:rPr lang="fr-FR" sz="2400" dirty="0"/>
              <a:t>Nouveaux modes de médiation science/ société : forums hybride, renouveau de la médiation scientifique</a:t>
            </a:r>
          </a:p>
          <a:p>
            <a:pPr eaLnBrk="1" hangingPunct="1">
              <a:lnSpc>
                <a:spcPct val="90000"/>
              </a:lnSpc>
            </a:pPr>
            <a:endParaRPr lang="fr-FR" sz="2400" dirty="0"/>
          </a:p>
          <a:p>
            <a:pPr eaLnBrk="1" hangingPunct="1">
              <a:lnSpc>
                <a:spcPct val="90000"/>
              </a:lnSpc>
            </a:pPr>
            <a:r>
              <a:rPr lang="fr-FR" sz="2400" dirty="0"/>
              <a:t>La communication scientifique comme mode d’engagement au monde des acteurs quels qu’ils soient.</a:t>
            </a:r>
          </a:p>
        </p:txBody>
      </p:sp>
      <p:sp>
        <p:nvSpPr>
          <p:cNvPr id="17412" name="Espace réservé du numéro de diapositive 3"/>
          <p:cNvSpPr>
            <a:spLocks noGrp="1"/>
          </p:cNvSpPr>
          <p:nvPr>
            <p:ph type="sldNum" sz="quarter" idx="12"/>
          </p:nvPr>
        </p:nvSpPr>
        <p:spPr>
          <a:noFill/>
        </p:spPr>
        <p:txBody>
          <a:bodyPr/>
          <a:lstStyle/>
          <a:p>
            <a:fld id="{421EC791-4785-465F-AACE-B4C93801D4AF}" type="slidenum">
              <a:rPr lang="fr-FR" smtClean="0"/>
              <a:pPr/>
              <a:t>23</a:t>
            </a:fld>
            <a:endParaRPr lang="fr-FR"/>
          </a:p>
        </p:txBody>
      </p:sp>
    </p:spTree>
    <p:extLst>
      <p:ext uri="{BB962C8B-B14F-4D97-AF65-F5344CB8AC3E}">
        <p14:creationId xmlns:p14="http://schemas.microsoft.com/office/powerpoint/2010/main" val="598075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6440" y="882129"/>
            <a:ext cx="6345260" cy="709865"/>
          </a:xfrm>
        </p:spPr>
        <p:txBody>
          <a:bodyPr>
            <a:normAutofit fontScale="90000"/>
          </a:bodyPr>
          <a:lstStyle/>
          <a:p>
            <a:r>
              <a:rPr lang="fr-FR" b="1" dirty="0"/>
              <a:t>Pourquoi parler des technologies comme des enjeux politiques?</a:t>
            </a:r>
          </a:p>
        </p:txBody>
      </p:sp>
      <p:sp>
        <p:nvSpPr>
          <p:cNvPr id="3" name="Espace réservé du contenu 2"/>
          <p:cNvSpPr>
            <a:spLocks noGrp="1"/>
          </p:cNvSpPr>
          <p:nvPr>
            <p:ph sz="half" idx="1"/>
          </p:nvPr>
        </p:nvSpPr>
        <p:spPr>
          <a:xfrm>
            <a:off x="344774" y="2173574"/>
            <a:ext cx="5306518" cy="4684426"/>
          </a:xfrm>
        </p:spPr>
        <p:txBody>
          <a:bodyPr>
            <a:normAutofit/>
          </a:bodyPr>
          <a:lstStyle/>
          <a:p>
            <a:r>
              <a:rPr lang="fr-FR" dirty="0"/>
              <a:t>les technologies peuvent être :</a:t>
            </a:r>
          </a:p>
          <a:p>
            <a:pPr lvl="1"/>
            <a:r>
              <a:rPr lang="fr-FR" b="1" dirty="0"/>
              <a:t>autoritaires</a:t>
            </a:r>
            <a:r>
              <a:rPr lang="fr-FR" dirty="0"/>
              <a:t> (quand par exemple elles perpétuent des hiérarchies illégitimes),</a:t>
            </a:r>
          </a:p>
          <a:p>
            <a:pPr lvl="1"/>
            <a:r>
              <a:rPr lang="fr-FR" b="1" dirty="0"/>
              <a:t>individualisées</a:t>
            </a:r>
            <a:r>
              <a:rPr lang="fr-FR" dirty="0"/>
              <a:t> (lorsque les individus peuvent leur attribuer seuls un rôle ou un autre), </a:t>
            </a:r>
          </a:p>
          <a:p>
            <a:pPr lvl="1"/>
            <a:r>
              <a:rPr lang="fr-FR" b="1" dirty="0"/>
              <a:t>communautaires</a:t>
            </a:r>
            <a:r>
              <a:rPr lang="fr-FR" dirty="0"/>
              <a:t> </a:t>
            </a:r>
            <a:r>
              <a:rPr lang="fr-FR" b="1" dirty="0"/>
              <a:t>ou coopératives </a:t>
            </a:r>
            <a:r>
              <a:rPr lang="fr-FR" dirty="0"/>
              <a:t>(lorsqu’elles perpétuent des hiérarchies légitimes, par exemple une hiérarchie qui amène à plus de démocratie), </a:t>
            </a:r>
          </a:p>
          <a:p>
            <a:pPr lvl="1"/>
            <a:r>
              <a:rPr lang="fr-FR" dirty="0"/>
              <a:t>de </a:t>
            </a:r>
            <a:r>
              <a:rPr lang="fr-FR" b="1" dirty="0"/>
              <a:t>masse</a:t>
            </a:r>
            <a:r>
              <a:rPr lang="fr-FR" dirty="0"/>
              <a:t> (ce qui implique une élite détachée du reste) </a:t>
            </a:r>
          </a:p>
          <a:p>
            <a:pPr lvl="1"/>
            <a:r>
              <a:rPr lang="fr-FR" b="1" dirty="0"/>
              <a:t>transcommunautaires</a:t>
            </a:r>
            <a:r>
              <a:rPr lang="fr-FR" dirty="0"/>
              <a:t> (qui facilite les relations entre plusieurs communautés).</a:t>
            </a:r>
          </a:p>
          <a:p>
            <a:r>
              <a:rPr lang="fr-FR" dirty="0"/>
              <a:t> Elles sont souvent à la croisée de plusieurs idéaux : exemple de la smart city</a:t>
            </a:r>
          </a:p>
        </p:txBody>
      </p:sp>
      <p:pic>
        <p:nvPicPr>
          <p:cNvPr id="6146" name="Picture 2" descr="http://www.internetactu.net/wp-content/uploads/2018/09/choix-technologiques-choix-de-soci%C3%A9t%C3%A9.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812125" y="2220914"/>
            <a:ext cx="2799150" cy="3649662"/>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fld id="{B2BDCEB6-1C68-1449-9A4F-207B2B01BB87}" type="slidenum">
              <a:rPr lang="fr-FR" smtClean="0"/>
              <a:t>24</a:t>
            </a:fld>
            <a:endParaRPr lang="fr-FR"/>
          </a:p>
        </p:txBody>
      </p:sp>
    </p:spTree>
    <p:extLst>
      <p:ext uri="{BB962C8B-B14F-4D97-AF65-F5344CB8AC3E}">
        <p14:creationId xmlns:p14="http://schemas.microsoft.com/office/powerpoint/2010/main" val="1087097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Pourquoi sont-elles si rarement mises en débat?  </a:t>
            </a:r>
          </a:p>
        </p:txBody>
      </p:sp>
      <p:sp>
        <p:nvSpPr>
          <p:cNvPr id="3" name="Espace réservé du contenu 2"/>
          <p:cNvSpPr>
            <a:spLocks noGrp="1"/>
          </p:cNvSpPr>
          <p:nvPr>
            <p:ph sz="half" idx="1"/>
          </p:nvPr>
        </p:nvSpPr>
        <p:spPr>
          <a:xfrm>
            <a:off x="53012" y="2413519"/>
            <a:ext cx="4290388" cy="3645969"/>
          </a:xfrm>
        </p:spPr>
        <p:txBody>
          <a:bodyPr>
            <a:normAutofit fontScale="92500" lnSpcReduction="20000"/>
          </a:bodyPr>
          <a:lstStyle/>
          <a:p>
            <a:r>
              <a:rPr lang="fr-FR" i="1" dirty="0"/>
              <a:t> Les technologies sont des structures sociales </a:t>
            </a:r>
            <a:r>
              <a:rPr lang="fr-FR" dirty="0"/>
              <a:t> : elles affectent tous les membres de la société, qu’ils le veuillent ou non</a:t>
            </a:r>
          </a:p>
          <a:p>
            <a:pPr algn="just"/>
            <a:r>
              <a:rPr lang="fr-FR" dirty="0"/>
              <a:t>La difficulté de considérer la dimension </a:t>
            </a:r>
            <a:r>
              <a:rPr lang="fr-FR" b="1" dirty="0" err="1"/>
              <a:t>polypotente</a:t>
            </a:r>
            <a:r>
              <a:rPr lang="fr-FR" dirty="0"/>
              <a:t> des technologies : les multiples effets secondaires et externalités de toutes sortes qu’elles produisent sont souvent occultées. </a:t>
            </a:r>
          </a:p>
          <a:p>
            <a:pPr algn="just"/>
            <a:r>
              <a:rPr lang="fr-FR" dirty="0"/>
              <a:t>C’est pourtant au regard de ces effets qu’une démocratie devrait pouvoir anticiper, jauger, et décider ou non d’adopter une technologie.</a:t>
            </a:r>
          </a:p>
          <a:p>
            <a:pPr lvl="1" algn="just"/>
            <a:r>
              <a:rPr lang="fr-FR" dirty="0"/>
              <a:t>L’exemple des réseaux de transport et du « tout automobile »</a:t>
            </a:r>
          </a:p>
        </p:txBody>
      </p:sp>
      <p:pic>
        <p:nvPicPr>
          <p:cNvPr id="4098" name="Picture 2" descr="http://www.internetactu.net/wp-content/uploads/2018/09/Democracy-not-found.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10282" y="2489200"/>
            <a:ext cx="4286994" cy="2563317"/>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fld id="{B2BDCEB6-1C68-1449-9A4F-207B2B01BB87}" type="slidenum">
              <a:rPr lang="fr-FR" smtClean="0"/>
              <a:t>25</a:t>
            </a:fld>
            <a:endParaRPr lang="fr-FR"/>
          </a:p>
        </p:txBody>
      </p:sp>
    </p:spTree>
    <p:extLst>
      <p:ext uri="{BB962C8B-B14F-4D97-AF65-F5344CB8AC3E}">
        <p14:creationId xmlns:p14="http://schemas.microsoft.com/office/powerpoint/2010/main" val="1751760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F964EE-7590-0E42-8754-49D279FB9DBE}"/>
              </a:ext>
            </a:extLst>
          </p:cNvPr>
          <p:cNvSpPr>
            <a:spLocks noGrp="1"/>
          </p:cNvSpPr>
          <p:nvPr>
            <p:ph type="title"/>
          </p:nvPr>
        </p:nvSpPr>
        <p:spPr/>
        <p:txBody>
          <a:bodyPr/>
          <a:lstStyle/>
          <a:p>
            <a:r>
              <a:rPr lang="fr-FR" b="1" dirty="0"/>
              <a:t>Des questions loin d’être théoriques</a:t>
            </a:r>
          </a:p>
        </p:txBody>
      </p:sp>
      <p:sp>
        <p:nvSpPr>
          <p:cNvPr id="3" name="Espace réservé du contenu 2">
            <a:extLst>
              <a:ext uri="{FF2B5EF4-FFF2-40B4-BE49-F238E27FC236}">
                <a16:creationId xmlns:a16="http://schemas.microsoft.com/office/drawing/2014/main" id="{4B03F748-C699-A041-8D47-4CEAF9589265}"/>
              </a:ext>
            </a:extLst>
          </p:cNvPr>
          <p:cNvSpPr>
            <a:spLocks noGrp="1"/>
          </p:cNvSpPr>
          <p:nvPr>
            <p:ph idx="1"/>
          </p:nvPr>
        </p:nvSpPr>
        <p:spPr/>
        <p:txBody>
          <a:bodyPr>
            <a:normAutofit/>
          </a:bodyPr>
          <a:lstStyle/>
          <a:p>
            <a:r>
              <a:rPr lang="fr-FR" sz="2000" dirty="0"/>
              <a:t>Des réponses proposées </a:t>
            </a:r>
            <a:r>
              <a:rPr lang="fr-FR" sz="2000" b="1" dirty="0"/>
              <a:t>dépend la qualité de notre débat démocratique</a:t>
            </a:r>
            <a:r>
              <a:rPr lang="fr-FR" sz="2000" dirty="0"/>
              <a:t>, de la pertinence et de l’efficacité des décisions prises par les responsables politiques, et donc de </a:t>
            </a:r>
            <a:r>
              <a:rPr lang="fr-FR" sz="2000" b="1" dirty="0"/>
              <a:t>la cohésion nationale comme de la vigueur de nos institutions</a:t>
            </a:r>
            <a:r>
              <a:rPr lang="fr-FR" sz="2000" dirty="0"/>
              <a:t>.</a:t>
            </a:r>
          </a:p>
          <a:p>
            <a:r>
              <a:rPr lang="fr-FR" sz="2000" dirty="0"/>
              <a:t>La </a:t>
            </a:r>
            <a:r>
              <a:rPr lang="fr-FR" sz="2000" b="1" dirty="0"/>
              <a:t>défiance</a:t>
            </a:r>
            <a:r>
              <a:rPr lang="fr-FR" sz="2000" dirty="0"/>
              <a:t>, qui ne doit pas être comprise comme le contraire de la confiance, mais plutôt comme son ombre critique, apparaît plus difficile que jamais à surmonter, dans un monde où les autorités ont de plus en plus de mal à « faire autorité »</a:t>
            </a:r>
          </a:p>
        </p:txBody>
      </p:sp>
      <p:sp>
        <p:nvSpPr>
          <p:cNvPr id="4" name="Espace réservé du pied de page 3">
            <a:extLst>
              <a:ext uri="{FF2B5EF4-FFF2-40B4-BE49-F238E27FC236}">
                <a16:creationId xmlns:a16="http://schemas.microsoft.com/office/drawing/2014/main" id="{D461549C-8BEF-C641-92D9-8D9322642764}"/>
              </a:ext>
            </a:extLst>
          </p:cNvPr>
          <p:cNvSpPr>
            <a:spLocks noGrp="1"/>
          </p:cNvSpPr>
          <p:nvPr>
            <p:ph type="ftr" sz="quarter" idx="11"/>
          </p:nvPr>
        </p:nvSpPr>
        <p:spPr/>
        <p:txBody>
          <a:bodyPr/>
          <a:lstStyle/>
          <a:p>
            <a:pPr>
              <a:defRPr/>
            </a:pPr>
            <a:r>
              <a:rPr lang="fr-FR"/>
              <a:t>SI 01 - Science et Débat Public</a:t>
            </a:r>
          </a:p>
        </p:txBody>
      </p:sp>
      <p:sp>
        <p:nvSpPr>
          <p:cNvPr id="5" name="Espace réservé du numéro de diapositive 4">
            <a:extLst>
              <a:ext uri="{FF2B5EF4-FFF2-40B4-BE49-F238E27FC236}">
                <a16:creationId xmlns:a16="http://schemas.microsoft.com/office/drawing/2014/main" id="{00D080D6-E034-0F4B-B8A6-BCA53C0D60CC}"/>
              </a:ext>
            </a:extLst>
          </p:cNvPr>
          <p:cNvSpPr>
            <a:spLocks noGrp="1"/>
          </p:cNvSpPr>
          <p:nvPr>
            <p:ph type="sldNum" sz="quarter" idx="12"/>
          </p:nvPr>
        </p:nvSpPr>
        <p:spPr/>
        <p:txBody>
          <a:bodyPr/>
          <a:lstStyle/>
          <a:p>
            <a:pPr>
              <a:defRPr/>
            </a:pPr>
            <a:fld id="{5A29288E-2051-4FE1-A6A3-D94A0547830A}" type="slidenum">
              <a:rPr lang="fr-FR" smtClean="0"/>
              <a:pPr>
                <a:defRPr/>
              </a:pPr>
              <a:t>26</a:t>
            </a:fld>
            <a:endParaRPr lang="fr-FR"/>
          </a:p>
        </p:txBody>
      </p:sp>
    </p:spTree>
    <p:extLst>
      <p:ext uri="{BB962C8B-B14F-4D97-AF65-F5344CB8AC3E}">
        <p14:creationId xmlns:p14="http://schemas.microsoft.com/office/powerpoint/2010/main" val="1263256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0843" y="728691"/>
            <a:ext cx="8939336" cy="1066800"/>
          </a:xfrm>
        </p:spPr>
        <p:txBody>
          <a:bodyPr>
            <a:normAutofit/>
          </a:bodyPr>
          <a:lstStyle/>
          <a:p>
            <a:r>
              <a:rPr lang="fr-FR" dirty="0"/>
              <a:t>Le débat public pour explorer les controverses</a:t>
            </a:r>
          </a:p>
        </p:txBody>
      </p:sp>
      <p:sp>
        <p:nvSpPr>
          <p:cNvPr id="3" name="Espace réservé du contenu 2"/>
          <p:cNvSpPr>
            <a:spLocks noGrp="1"/>
          </p:cNvSpPr>
          <p:nvPr>
            <p:ph idx="1"/>
          </p:nvPr>
        </p:nvSpPr>
        <p:spPr/>
        <p:txBody>
          <a:bodyPr>
            <a:normAutofit/>
          </a:bodyPr>
          <a:lstStyle/>
          <a:p>
            <a:r>
              <a:rPr lang="fr-FR" dirty="0"/>
              <a:t>L’approche par l’instruction du public valide le principe d’une consultation en aval </a:t>
            </a:r>
          </a:p>
          <a:p>
            <a:endParaRPr lang="fr-FR" dirty="0"/>
          </a:p>
          <a:p>
            <a:r>
              <a:rPr lang="fr-FR" dirty="0"/>
              <a:t>Mais sur le terrain, la participation va au-delà de la pédagogie et discussion de l’objectivité et de la construction des « faits scientifiques » : contre-expertise et remise en cause de la « vérité »</a:t>
            </a:r>
          </a:p>
          <a:p>
            <a:endParaRPr lang="fr-FR" dirty="0"/>
          </a:p>
          <a:p>
            <a:r>
              <a:rPr lang="fr-FR" dirty="0"/>
              <a:t>Ouvre la voie à un débat qui explore les controverses et rend visible la complexité</a:t>
            </a:r>
          </a:p>
        </p:txBody>
      </p:sp>
      <p:sp>
        <p:nvSpPr>
          <p:cNvPr id="4" name="Espace réservé du pied de page 3"/>
          <p:cNvSpPr>
            <a:spLocks noGrp="1"/>
          </p:cNvSpPr>
          <p:nvPr>
            <p:ph type="ftr" sz="quarter" idx="11"/>
          </p:nvPr>
        </p:nvSpPr>
        <p:spPr/>
        <p:txBody>
          <a:bodyPr/>
          <a:lstStyle/>
          <a:p>
            <a:pPr>
              <a:defRPr/>
            </a:pPr>
            <a:r>
              <a:rPr lang="fr-FR"/>
              <a:t>SI 01 - Science et Débat Public</a:t>
            </a:r>
          </a:p>
        </p:txBody>
      </p:sp>
      <p:sp>
        <p:nvSpPr>
          <p:cNvPr id="5" name="Espace réservé du numéro de diapositive 4"/>
          <p:cNvSpPr>
            <a:spLocks noGrp="1"/>
          </p:cNvSpPr>
          <p:nvPr>
            <p:ph type="sldNum" sz="quarter" idx="12"/>
          </p:nvPr>
        </p:nvSpPr>
        <p:spPr/>
        <p:txBody>
          <a:bodyPr/>
          <a:lstStyle/>
          <a:p>
            <a:pPr>
              <a:defRPr/>
            </a:pPr>
            <a:fld id="{5A29288E-2051-4FE1-A6A3-D94A0547830A}" type="slidenum">
              <a:rPr lang="fr-FR" smtClean="0"/>
              <a:pPr>
                <a:defRPr/>
              </a:pPr>
              <a:t>27</a:t>
            </a:fld>
            <a:endParaRPr lang="fr-FR"/>
          </a:p>
        </p:txBody>
      </p:sp>
    </p:spTree>
    <p:extLst>
      <p:ext uri="{BB962C8B-B14F-4D97-AF65-F5344CB8AC3E}">
        <p14:creationId xmlns:p14="http://schemas.microsoft.com/office/powerpoint/2010/main" val="6711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cap="small" dirty="0"/>
              <a:t>Citoyens vs experts : qui peut agir en démocratie technique ?</a:t>
            </a:r>
            <a:br>
              <a:rPr lang="fr-FR" b="1" cap="small" dirty="0"/>
            </a:br>
            <a:endParaRPr lang="fr-FR" b="1" dirty="0"/>
          </a:p>
        </p:txBody>
      </p:sp>
      <p:sp>
        <p:nvSpPr>
          <p:cNvPr id="5" name="Espace réservé du contenu 4"/>
          <p:cNvSpPr>
            <a:spLocks noGrp="1"/>
          </p:cNvSpPr>
          <p:nvPr>
            <p:ph sz="half" idx="1"/>
          </p:nvPr>
        </p:nvSpPr>
        <p:spPr>
          <a:xfrm>
            <a:off x="254833" y="2339298"/>
            <a:ext cx="5786203" cy="4368800"/>
          </a:xfrm>
        </p:spPr>
        <p:txBody>
          <a:bodyPr>
            <a:normAutofit/>
          </a:bodyPr>
          <a:lstStyle/>
          <a:p>
            <a:pPr algn="just"/>
            <a:r>
              <a:rPr lang="fr-FR" dirty="0"/>
              <a:t>Si les technologies sont des facteurs de changement social importants, alors il paraît plus évident de les soumettre à des processus démocratiques.</a:t>
            </a:r>
          </a:p>
          <a:p>
            <a:pPr algn="just"/>
            <a:r>
              <a:rPr lang="fr-FR" dirty="0"/>
              <a:t>Les citoyens sont-ils légitimes? Deux grandes critiques : </a:t>
            </a:r>
          </a:p>
          <a:p>
            <a:pPr lvl="1" algn="just"/>
            <a:r>
              <a:rPr lang="fr-FR" b="1" dirty="0"/>
              <a:t>Les simples citoyens ne sont « pas capables » </a:t>
            </a:r>
            <a:r>
              <a:rPr lang="fr-FR" dirty="0"/>
              <a:t>=&gt; force de l’expérience et de l’intelligence collective</a:t>
            </a:r>
          </a:p>
          <a:p>
            <a:pPr lvl="1" algn="just"/>
            <a:r>
              <a:rPr lang="fr-FR" b="1" dirty="0"/>
              <a:t>Prévoir les externalités positives ou négatives d’une technologie est difficile</a:t>
            </a:r>
            <a:r>
              <a:rPr lang="fr-FR" dirty="0"/>
              <a:t> =&gt; questionner l’existant est aussi une manière de ne pas le renforcer dans ses défauts.</a:t>
            </a:r>
          </a:p>
          <a:p>
            <a:pPr algn="just"/>
            <a:r>
              <a:rPr lang="fr-FR" dirty="0"/>
              <a:t>Les décideurs ont souvent peur de la parole citoyenne! </a:t>
            </a:r>
          </a:p>
          <a:p>
            <a:pPr algn="just"/>
            <a:r>
              <a:rPr lang="fr-FR" dirty="0"/>
              <a:t>Il y a un vrai enjeu de </a:t>
            </a:r>
            <a:r>
              <a:rPr lang="fr-FR" b="1" dirty="0"/>
              <a:t>communication et de citoyenneté</a:t>
            </a:r>
            <a:r>
              <a:rPr lang="fr-FR" dirty="0"/>
              <a:t>. </a:t>
            </a:r>
          </a:p>
        </p:txBody>
      </p:sp>
      <p:sp>
        <p:nvSpPr>
          <p:cNvPr id="7" name="Espace réservé du numéro de diapositive 6"/>
          <p:cNvSpPr>
            <a:spLocks noGrp="1"/>
          </p:cNvSpPr>
          <p:nvPr>
            <p:ph type="sldNum" sz="quarter" idx="12"/>
          </p:nvPr>
        </p:nvSpPr>
        <p:spPr/>
        <p:txBody>
          <a:bodyPr/>
          <a:lstStyle/>
          <a:p>
            <a:fld id="{B2BDCEB6-1C68-1449-9A4F-207B2B01BB87}" type="slidenum">
              <a:rPr lang="fr-FR" smtClean="0"/>
              <a:t>28</a:t>
            </a:fld>
            <a:endParaRPr lang="fr-FR"/>
          </a:p>
        </p:txBody>
      </p:sp>
      <p:pic>
        <p:nvPicPr>
          <p:cNvPr id="7170" name="Picture 2" descr="annick Barthe et Pierre Lascoumes - Agir dans un monde incertain - Essai sur la dÃ©mocr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657" y="2489200"/>
            <a:ext cx="2132100" cy="351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652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A0CCEB34-276D-97AE-3F6F-336C0FFDE8EE}"/>
              </a:ext>
            </a:extLst>
          </p:cNvPr>
          <p:cNvSpPr>
            <a:spLocks noGrp="1"/>
          </p:cNvSpPr>
          <p:nvPr>
            <p:ph type="title"/>
          </p:nvPr>
        </p:nvSpPr>
        <p:spPr/>
        <p:txBody>
          <a:bodyPr/>
          <a:lstStyle/>
          <a:p>
            <a:r>
              <a:rPr lang="fr-FR" dirty="0"/>
              <a:t>Fonctionnement de </a:t>
            </a:r>
            <a:r>
              <a:rPr lang="fr-FR" dirty="0" err="1"/>
              <a:t>l’uv</a:t>
            </a:r>
            <a:endParaRPr lang="fr-FR" dirty="0"/>
          </a:p>
        </p:txBody>
      </p:sp>
      <p:sp>
        <p:nvSpPr>
          <p:cNvPr id="7" name="Espace réservé du texte 6">
            <a:extLst>
              <a:ext uri="{FF2B5EF4-FFF2-40B4-BE49-F238E27FC236}">
                <a16:creationId xmlns:a16="http://schemas.microsoft.com/office/drawing/2014/main" id="{B0472BE9-6F25-5FF7-4F8D-ADAC53A6402E}"/>
              </a:ext>
            </a:extLst>
          </p:cNvPr>
          <p:cNvSpPr>
            <a:spLocks noGrp="1"/>
          </p:cNvSpPr>
          <p:nvPr>
            <p:ph type="body" idx="1"/>
          </p:nvPr>
        </p:nvSpPr>
        <p:spPr/>
        <p:txBody>
          <a:bodyPr/>
          <a:lstStyle/>
          <a:p>
            <a:endParaRPr lang="fr-FR"/>
          </a:p>
        </p:txBody>
      </p:sp>
      <p:sp>
        <p:nvSpPr>
          <p:cNvPr id="4" name="Espace réservé du pied de page 3">
            <a:extLst>
              <a:ext uri="{FF2B5EF4-FFF2-40B4-BE49-F238E27FC236}">
                <a16:creationId xmlns:a16="http://schemas.microsoft.com/office/drawing/2014/main" id="{230ADCA1-89CC-C9E1-5F89-3D029FD7E88A}"/>
              </a:ext>
            </a:extLst>
          </p:cNvPr>
          <p:cNvSpPr>
            <a:spLocks noGrp="1"/>
          </p:cNvSpPr>
          <p:nvPr>
            <p:ph type="ftr" sz="quarter" idx="11"/>
          </p:nvPr>
        </p:nvSpPr>
        <p:spPr/>
        <p:txBody>
          <a:bodyPr/>
          <a:lstStyle/>
          <a:p>
            <a:pPr>
              <a:defRPr/>
            </a:pPr>
            <a:r>
              <a:rPr lang="fr-FR"/>
              <a:t>SI 01 - Science et Débat Public</a:t>
            </a:r>
          </a:p>
        </p:txBody>
      </p:sp>
      <p:sp>
        <p:nvSpPr>
          <p:cNvPr id="5" name="Espace réservé du numéro de diapositive 4">
            <a:extLst>
              <a:ext uri="{FF2B5EF4-FFF2-40B4-BE49-F238E27FC236}">
                <a16:creationId xmlns:a16="http://schemas.microsoft.com/office/drawing/2014/main" id="{122FE76A-F81C-23FE-C41E-550ABE626BD9}"/>
              </a:ext>
            </a:extLst>
          </p:cNvPr>
          <p:cNvSpPr>
            <a:spLocks noGrp="1"/>
          </p:cNvSpPr>
          <p:nvPr>
            <p:ph type="sldNum" sz="quarter" idx="12"/>
          </p:nvPr>
        </p:nvSpPr>
        <p:spPr/>
        <p:txBody>
          <a:bodyPr/>
          <a:lstStyle/>
          <a:p>
            <a:pPr>
              <a:defRPr/>
            </a:pPr>
            <a:fld id="{5A29288E-2051-4FE1-A6A3-D94A0547830A}" type="slidenum">
              <a:rPr lang="fr-FR" smtClean="0"/>
              <a:pPr>
                <a:defRPr/>
              </a:pPr>
              <a:t>29</a:t>
            </a:fld>
            <a:endParaRPr lang="fr-FR"/>
          </a:p>
        </p:txBody>
      </p:sp>
    </p:spTree>
    <p:extLst>
      <p:ext uri="{BB962C8B-B14F-4D97-AF65-F5344CB8AC3E}">
        <p14:creationId xmlns:p14="http://schemas.microsoft.com/office/powerpoint/2010/main" val="416552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99155-4CD9-3C4B-93AF-98219218BA6A}"/>
              </a:ext>
            </a:extLst>
          </p:cNvPr>
          <p:cNvSpPr>
            <a:spLocks noGrp="1"/>
          </p:cNvSpPr>
          <p:nvPr>
            <p:ph type="title"/>
          </p:nvPr>
        </p:nvSpPr>
        <p:spPr/>
        <p:txBody>
          <a:bodyPr/>
          <a:lstStyle/>
          <a:p>
            <a:r>
              <a:rPr lang="fr-FR" b="1" dirty="0"/>
              <a:t>Saisir la difficulté de se mettre d’accord sur le </a:t>
            </a:r>
            <a:r>
              <a:rPr lang="fr-FR" b="1" dirty="0" err="1"/>
              <a:t>progres</a:t>
            </a:r>
            <a:endParaRPr lang="fr-FR" b="1" dirty="0"/>
          </a:p>
        </p:txBody>
      </p:sp>
      <p:pic>
        <p:nvPicPr>
          <p:cNvPr id="6" name="Espace réservé du contenu 5">
            <a:extLst>
              <a:ext uri="{FF2B5EF4-FFF2-40B4-BE49-F238E27FC236}">
                <a16:creationId xmlns:a16="http://schemas.microsoft.com/office/drawing/2014/main" id="{2A5C3062-5698-CB48-935A-63A7FDF7BBAC}"/>
              </a:ext>
            </a:extLst>
          </p:cNvPr>
          <p:cNvPicPr>
            <a:picLocks noGrp="1" noChangeAspect="1"/>
          </p:cNvPicPr>
          <p:nvPr>
            <p:ph idx="1"/>
          </p:nvPr>
        </p:nvPicPr>
        <p:blipFill>
          <a:blip r:embed="rId2"/>
          <a:stretch>
            <a:fillRect/>
          </a:stretch>
        </p:blipFill>
        <p:spPr>
          <a:xfrm>
            <a:off x="870335" y="2141538"/>
            <a:ext cx="6946130" cy="3649662"/>
          </a:xfrm>
          <a:prstGeom prst="rect">
            <a:avLst/>
          </a:prstGeom>
        </p:spPr>
      </p:pic>
      <p:sp>
        <p:nvSpPr>
          <p:cNvPr id="4" name="Espace réservé du pied de page 3">
            <a:extLst>
              <a:ext uri="{FF2B5EF4-FFF2-40B4-BE49-F238E27FC236}">
                <a16:creationId xmlns:a16="http://schemas.microsoft.com/office/drawing/2014/main" id="{942FFEC5-A27B-A14E-8B5B-9B1182A8ED72}"/>
              </a:ext>
            </a:extLst>
          </p:cNvPr>
          <p:cNvSpPr>
            <a:spLocks noGrp="1"/>
          </p:cNvSpPr>
          <p:nvPr>
            <p:ph type="ftr" sz="quarter" idx="11"/>
          </p:nvPr>
        </p:nvSpPr>
        <p:spPr/>
        <p:txBody>
          <a:bodyPr/>
          <a:lstStyle/>
          <a:p>
            <a:pPr>
              <a:defRPr/>
            </a:pPr>
            <a:r>
              <a:rPr lang="fr-FR"/>
              <a:t>SI 01 - Science et Débat Public</a:t>
            </a:r>
          </a:p>
        </p:txBody>
      </p:sp>
      <p:sp>
        <p:nvSpPr>
          <p:cNvPr id="5" name="Espace réservé du numéro de diapositive 4">
            <a:extLst>
              <a:ext uri="{FF2B5EF4-FFF2-40B4-BE49-F238E27FC236}">
                <a16:creationId xmlns:a16="http://schemas.microsoft.com/office/drawing/2014/main" id="{829B2DE4-5621-6F46-930B-A2345F085B44}"/>
              </a:ext>
            </a:extLst>
          </p:cNvPr>
          <p:cNvSpPr>
            <a:spLocks noGrp="1"/>
          </p:cNvSpPr>
          <p:nvPr>
            <p:ph type="sldNum" sz="quarter" idx="12"/>
          </p:nvPr>
        </p:nvSpPr>
        <p:spPr/>
        <p:txBody>
          <a:bodyPr/>
          <a:lstStyle/>
          <a:p>
            <a:pPr>
              <a:defRPr/>
            </a:pPr>
            <a:fld id="{5A29288E-2051-4FE1-A6A3-D94A0547830A}" type="slidenum">
              <a:rPr lang="fr-FR" smtClean="0"/>
              <a:pPr>
                <a:defRPr/>
              </a:pPr>
              <a:t>3</a:t>
            </a:fld>
            <a:endParaRPr lang="fr-FR"/>
          </a:p>
        </p:txBody>
      </p:sp>
    </p:spTree>
    <p:extLst>
      <p:ext uri="{BB962C8B-B14F-4D97-AF65-F5344CB8AC3E}">
        <p14:creationId xmlns:p14="http://schemas.microsoft.com/office/powerpoint/2010/main" val="974620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179388" y="1989138"/>
            <a:ext cx="8713787" cy="3816350"/>
          </a:xfrm>
        </p:spPr>
        <p:txBody>
          <a:bodyPr/>
          <a:lstStyle/>
          <a:p>
            <a:pPr eaLnBrk="1" hangingPunct="1"/>
            <a:r>
              <a:rPr lang="fr-FR" sz="2800" b="1" dirty="0"/>
              <a:t>Contrôle continu </a:t>
            </a:r>
            <a:r>
              <a:rPr lang="fr-FR" sz="2800" dirty="0"/>
              <a:t>des connaissances : </a:t>
            </a:r>
          </a:p>
          <a:p>
            <a:pPr eaLnBrk="1" hangingPunct="1"/>
            <a:endParaRPr lang="fr-FR" sz="2800" dirty="0"/>
          </a:p>
          <a:p>
            <a:pPr eaLnBrk="1" hangingPunct="1"/>
            <a:r>
              <a:rPr lang="fr-FR" sz="2800" dirty="0"/>
              <a:t>Projets (50%)</a:t>
            </a:r>
          </a:p>
          <a:p>
            <a:pPr eaLnBrk="1" hangingPunct="1"/>
            <a:r>
              <a:rPr lang="fr-FR" sz="2800" dirty="0"/>
              <a:t>« Disputes » (25%)</a:t>
            </a:r>
          </a:p>
          <a:p>
            <a:pPr eaLnBrk="1" hangingPunct="1"/>
            <a:r>
              <a:rPr lang="fr-FR" sz="2800" dirty="0"/>
              <a:t>Travail sur texte (25%)</a:t>
            </a:r>
          </a:p>
          <a:p>
            <a:pPr marL="109728" indent="0" eaLnBrk="1" hangingPunct="1">
              <a:buNone/>
            </a:pPr>
            <a:endParaRPr lang="fr-FR" sz="2800" dirty="0"/>
          </a:p>
        </p:txBody>
      </p:sp>
      <p:sp>
        <p:nvSpPr>
          <p:cNvPr id="7170" name="Rectangle 2"/>
          <p:cNvSpPr>
            <a:spLocks noGrp="1" noChangeArrowheads="1"/>
          </p:cNvSpPr>
          <p:nvPr>
            <p:ph type="title"/>
          </p:nvPr>
        </p:nvSpPr>
        <p:spPr>
          <a:xfrm>
            <a:off x="468313" y="333375"/>
            <a:ext cx="8229600" cy="1143000"/>
          </a:xfrm>
        </p:spPr>
        <p:txBody>
          <a:bodyPr/>
          <a:lstStyle/>
          <a:p>
            <a:pPr marL="484632" indent="0" eaLnBrk="1" fontAlgn="auto" hangingPunct="1">
              <a:spcAft>
                <a:spcPts val="0"/>
              </a:spcAft>
              <a:defRPr/>
            </a:pPr>
            <a:r>
              <a:rPr lang="fr-FR">
                <a:solidFill>
                  <a:schemeClr val="accent1">
                    <a:tint val="83000"/>
                    <a:satMod val="150000"/>
                  </a:schemeClr>
                </a:solidFill>
              </a:rPr>
              <a:t>Les modes d’évaluation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373681B-1119-454E-A40C-79E566EB20EC}"/>
              </a:ext>
            </a:extLst>
          </p:cNvPr>
          <p:cNvSpPr>
            <a:spLocks noGrp="1"/>
          </p:cNvSpPr>
          <p:nvPr>
            <p:ph idx="1"/>
          </p:nvPr>
        </p:nvSpPr>
        <p:spPr/>
        <p:txBody>
          <a:bodyPr>
            <a:normAutofit lnSpcReduction="10000"/>
          </a:bodyPr>
          <a:lstStyle/>
          <a:p>
            <a:r>
              <a:rPr lang="fr-FR" b="1" dirty="0"/>
              <a:t>Canal Seine Nord Europe  :  </a:t>
            </a:r>
            <a:r>
              <a:rPr lang="fr-FR" dirty="0"/>
              <a:t>Organisation d’un atelier de controverse à l’UTC autour du projet </a:t>
            </a:r>
          </a:p>
          <a:p>
            <a:r>
              <a:rPr lang="fr-FR" b="1" dirty="0"/>
              <a:t>Radio : </a:t>
            </a:r>
            <a:r>
              <a:rPr lang="fr-FR" dirty="0"/>
              <a:t>Depuis des années, SI01 est partenaire de la radio </a:t>
            </a:r>
            <a:r>
              <a:rPr lang="fr-FR" dirty="0" err="1"/>
              <a:t>Graf’hit</a:t>
            </a:r>
            <a:r>
              <a:rPr lang="fr-FR" dirty="0"/>
              <a:t> et des étudiants animent l’émission « les échos de l’innovation ». Il s’agit de réaliser 4 émissions sur le semestre</a:t>
            </a:r>
            <a:endParaRPr lang="fr-FR" b="1" dirty="0"/>
          </a:p>
          <a:p>
            <a:r>
              <a:rPr lang="fr-FR" b="1" dirty="0"/>
              <a:t> les projets “et si” : </a:t>
            </a:r>
            <a:r>
              <a:rPr lang="fr-FR" dirty="0"/>
              <a:t>Projet de pédagogie inversée et exercice de prospective. En partant d’une question, il s’agit de construire une réflexion collective avec le groupe classe. Vous aurez la charge d’animer la discussion avec les étudiants de SI01 pour faire une démonstration de notre capacité collective à inventer l’avenir! </a:t>
            </a:r>
          </a:p>
          <a:p>
            <a:r>
              <a:rPr lang="fr-FR" b="1" dirty="0"/>
              <a:t>IRSN </a:t>
            </a:r>
            <a:r>
              <a:rPr lang="fr-FR" dirty="0"/>
              <a:t>: Contribuer à une concertation sur le nucléaire sur le réexamen des réacteurs nucléaires français  </a:t>
            </a:r>
          </a:p>
        </p:txBody>
      </p:sp>
      <p:sp>
        <p:nvSpPr>
          <p:cNvPr id="3" name="Titre 2">
            <a:extLst>
              <a:ext uri="{FF2B5EF4-FFF2-40B4-BE49-F238E27FC236}">
                <a16:creationId xmlns:a16="http://schemas.microsoft.com/office/drawing/2014/main" id="{5CB61F72-DE71-0C48-A246-BEC4437571F9}"/>
              </a:ext>
            </a:extLst>
          </p:cNvPr>
          <p:cNvSpPr>
            <a:spLocks noGrp="1"/>
          </p:cNvSpPr>
          <p:nvPr>
            <p:ph type="title"/>
          </p:nvPr>
        </p:nvSpPr>
        <p:spPr/>
        <p:txBody>
          <a:bodyPr/>
          <a:lstStyle/>
          <a:p>
            <a:r>
              <a:rPr lang="fr-FR" dirty="0"/>
              <a:t>Exemples de projets (2/2)</a:t>
            </a:r>
          </a:p>
        </p:txBody>
      </p:sp>
    </p:spTree>
    <p:extLst>
      <p:ext uri="{BB962C8B-B14F-4D97-AF65-F5344CB8AC3E}">
        <p14:creationId xmlns:p14="http://schemas.microsoft.com/office/powerpoint/2010/main" val="4117792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E7528DF-EB67-E74A-ACFF-9F9CE72EC148}"/>
              </a:ext>
            </a:extLst>
          </p:cNvPr>
          <p:cNvSpPr>
            <a:spLocks noGrp="1"/>
          </p:cNvSpPr>
          <p:nvPr>
            <p:ph idx="1"/>
          </p:nvPr>
        </p:nvSpPr>
        <p:spPr/>
        <p:txBody>
          <a:bodyPr>
            <a:normAutofit/>
          </a:bodyPr>
          <a:lstStyle/>
          <a:p>
            <a:pPr fontAlgn="base"/>
            <a:r>
              <a:rPr lang="fr-FR" dirty="0"/>
              <a:t>Peut-on mettre des limites à l’innovation ? Le cas de la reconnaissance faciale. </a:t>
            </a:r>
          </a:p>
          <a:p>
            <a:pPr fontAlgn="base"/>
            <a:r>
              <a:rPr lang="fr-FR" dirty="0"/>
              <a:t>Le numérique peut-il être écologique ? </a:t>
            </a:r>
          </a:p>
          <a:p>
            <a:pPr fontAlgn="base"/>
            <a:r>
              <a:rPr lang="fr-FR" dirty="0"/>
              <a:t>Face à l’urgence climatique, faut-il attendre que tout s’effondre? </a:t>
            </a:r>
          </a:p>
          <a:p>
            <a:pPr fontAlgn="base"/>
            <a:r>
              <a:rPr lang="fr-FR" dirty="0"/>
              <a:t>Peut-on encore (vraiment) prendre l’avion? </a:t>
            </a:r>
          </a:p>
          <a:p>
            <a:pPr fontAlgn="base"/>
            <a:r>
              <a:rPr lang="fr-FR" dirty="0"/>
              <a:t>Climat et environnement : la politique des petits pas est-elle raisonnable? </a:t>
            </a:r>
          </a:p>
          <a:p>
            <a:pPr fontAlgn="base"/>
            <a:r>
              <a:rPr lang="fr-FR" dirty="0"/>
              <a:t>Fin du mois et fin du monde sont-ils compatible? </a:t>
            </a:r>
          </a:p>
          <a:p>
            <a:pPr fontAlgn="base"/>
            <a:r>
              <a:rPr lang="fr-FR" dirty="0"/>
              <a:t>Stop </a:t>
            </a:r>
            <a:r>
              <a:rPr lang="fr-FR" dirty="0" err="1"/>
              <a:t>covid</a:t>
            </a:r>
            <a:r>
              <a:rPr lang="fr-FR" dirty="0"/>
              <a:t> ou encore? La technologie peut-elle lutter contre les épidémies sans restreindre les libertés?  </a:t>
            </a:r>
          </a:p>
          <a:p>
            <a:pPr fontAlgn="base"/>
            <a:r>
              <a:rPr lang="fr-FR" dirty="0"/>
              <a:t>Un ingénieur est-il “responsable” des innovations qu’il conçoit?</a:t>
            </a:r>
          </a:p>
          <a:p>
            <a:endParaRPr lang="fr-FR" dirty="0"/>
          </a:p>
        </p:txBody>
      </p:sp>
      <p:sp>
        <p:nvSpPr>
          <p:cNvPr id="3" name="Titre 2">
            <a:extLst>
              <a:ext uri="{FF2B5EF4-FFF2-40B4-BE49-F238E27FC236}">
                <a16:creationId xmlns:a16="http://schemas.microsoft.com/office/drawing/2014/main" id="{A06DA44D-CBE5-674D-A912-7B69B07561D4}"/>
              </a:ext>
            </a:extLst>
          </p:cNvPr>
          <p:cNvSpPr>
            <a:spLocks noGrp="1"/>
          </p:cNvSpPr>
          <p:nvPr>
            <p:ph type="title"/>
          </p:nvPr>
        </p:nvSpPr>
        <p:spPr/>
        <p:txBody>
          <a:bodyPr/>
          <a:lstStyle/>
          <a:p>
            <a:r>
              <a:rPr lang="fr-FR" dirty="0"/>
              <a:t>Exemples de « disputes »</a:t>
            </a:r>
          </a:p>
        </p:txBody>
      </p:sp>
    </p:spTree>
    <p:extLst>
      <p:ext uri="{BB962C8B-B14F-4D97-AF65-F5344CB8AC3E}">
        <p14:creationId xmlns:p14="http://schemas.microsoft.com/office/powerpoint/2010/main" val="1999747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EFC625-413A-7F43-8193-661EE737BEB5}"/>
              </a:ext>
            </a:extLst>
          </p:cNvPr>
          <p:cNvSpPr>
            <a:spLocks noGrp="1"/>
          </p:cNvSpPr>
          <p:nvPr>
            <p:ph type="title"/>
          </p:nvPr>
        </p:nvSpPr>
        <p:spPr/>
        <p:txBody>
          <a:bodyPr/>
          <a:lstStyle/>
          <a:p>
            <a:r>
              <a:rPr lang="fr-FR" b="1" dirty="0"/>
              <a:t>Qu’est-ce qu’on garde de cette séance?</a:t>
            </a:r>
          </a:p>
        </p:txBody>
      </p:sp>
      <p:sp>
        <p:nvSpPr>
          <p:cNvPr id="7" name="Espace réservé du texte 6">
            <a:extLst>
              <a:ext uri="{FF2B5EF4-FFF2-40B4-BE49-F238E27FC236}">
                <a16:creationId xmlns:a16="http://schemas.microsoft.com/office/drawing/2014/main" id="{EDC1016B-E8EB-C889-1A2F-0A64A1B2612C}"/>
              </a:ext>
            </a:extLst>
          </p:cNvPr>
          <p:cNvSpPr>
            <a:spLocks noGrp="1"/>
          </p:cNvSpPr>
          <p:nvPr>
            <p:ph type="body" idx="1"/>
          </p:nvPr>
        </p:nvSpPr>
        <p:spPr/>
        <p:txBody>
          <a:bodyPr/>
          <a:lstStyle/>
          <a:p>
            <a:endParaRPr lang="fr-FR"/>
          </a:p>
        </p:txBody>
      </p:sp>
      <p:sp>
        <p:nvSpPr>
          <p:cNvPr id="5" name="Espace réservé du pied de page 4">
            <a:extLst>
              <a:ext uri="{FF2B5EF4-FFF2-40B4-BE49-F238E27FC236}">
                <a16:creationId xmlns:a16="http://schemas.microsoft.com/office/drawing/2014/main" id="{311E152A-866A-DC43-9A76-487859E6379E}"/>
              </a:ext>
            </a:extLst>
          </p:cNvPr>
          <p:cNvSpPr>
            <a:spLocks noGrp="1"/>
          </p:cNvSpPr>
          <p:nvPr>
            <p:ph type="ftr" sz="quarter" idx="11"/>
          </p:nvPr>
        </p:nvSpPr>
        <p:spPr/>
        <p:txBody>
          <a:bodyPr/>
          <a:lstStyle/>
          <a:p>
            <a:pPr>
              <a:defRPr/>
            </a:pPr>
            <a:r>
              <a:rPr lang="fr-FR"/>
              <a:t>SI 01 - Science et Débat Public</a:t>
            </a:r>
          </a:p>
        </p:txBody>
      </p:sp>
      <p:sp>
        <p:nvSpPr>
          <p:cNvPr id="6" name="Espace réservé du numéro de diapositive 5">
            <a:extLst>
              <a:ext uri="{FF2B5EF4-FFF2-40B4-BE49-F238E27FC236}">
                <a16:creationId xmlns:a16="http://schemas.microsoft.com/office/drawing/2014/main" id="{E71198E4-673B-E84F-A2F2-891ADCCC2123}"/>
              </a:ext>
            </a:extLst>
          </p:cNvPr>
          <p:cNvSpPr>
            <a:spLocks noGrp="1"/>
          </p:cNvSpPr>
          <p:nvPr>
            <p:ph type="sldNum" sz="quarter" idx="12"/>
          </p:nvPr>
        </p:nvSpPr>
        <p:spPr/>
        <p:txBody>
          <a:bodyPr/>
          <a:lstStyle/>
          <a:p>
            <a:pPr>
              <a:defRPr/>
            </a:pPr>
            <a:fld id="{F2734B64-744B-4350-993A-A381C25AA0AE}" type="slidenum">
              <a:rPr lang="fr-FR" smtClean="0"/>
              <a:pPr>
                <a:defRPr/>
              </a:pPr>
              <a:t>33</a:t>
            </a:fld>
            <a:endParaRPr lang="fr-FR"/>
          </a:p>
        </p:txBody>
      </p:sp>
    </p:spTree>
    <p:extLst>
      <p:ext uri="{BB962C8B-B14F-4D97-AF65-F5344CB8AC3E}">
        <p14:creationId xmlns:p14="http://schemas.microsoft.com/office/powerpoint/2010/main" val="407682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F1F41-6C2A-BC5F-20CA-22B323017440}"/>
              </a:ext>
            </a:extLst>
          </p:cNvPr>
          <p:cNvSpPr>
            <a:spLocks noGrp="1"/>
          </p:cNvSpPr>
          <p:nvPr>
            <p:ph type="title"/>
          </p:nvPr>
        </p:nvSpPr>
        <p:spPr/>
        <p:txBody>
          <a:bodyPr/>
          <a:lstStyle/>
          <a:p>
            <a:r>
              <a:rPr lang="fr-FR" b="1" dirty="0"/>
              <a:t>Intégrer les enjeux de la non-</a:t>
            </a:r>
            <a:r>
              <a:rPr lang="fr-FR" b="1" dirty="0" err="1"/>
              <a:t>neutralite</a:t>
            </a:r>
            <a:r>
              <a:rPr lang="fr-FR" b="1" dirty="0"/>
              <a:t> des techniques</a:t>
            </a:r>
          </a:p>
        </p:txBody>
      </p:sp>
      <p:sp>
        <p:nvSpPr>
          <p:cNvPr id="4" name="Espace réservé du pied de page 3">
            <a:extLst>
              <a:ext uri="{FF2B5EF4-FFF2-40B4-BE49-F238E27FC236}">
                <a16:creationId xmlns:a16="http://schemas.microsoft.com/office/drawing/2014/main" id="{FD4CF0A1-5DC0-0380-8642-46DCE7B0E1B2}"/>
              </a:ext>
            </a:extLst>
          </p:cNvPr>
          <p:cNvSpPr>
            <a:spLocks noGrp="1"/>
          </p:cNvSpPr>
          <p:nvPr>
            <p:ph type="ftr" sz="quarter" idx="11"/>
          </p:nvPr>
        </p:nvSpPr>
        <p:spPr/>
        <p:txBody>
          <a:bodyPr/>
          <a:lstStyle/>
          <a:p>
            <a:pPr>
              <a:defRPr/>
            </a:pPr>
            <a:r>
              <a:rPr lang="fr-FR"/>
              <a:t>SI 01 - Science et Débat Public</a:t>
            </a:r>
          </a:p>
        </p:txBody>
      </p:sp>
      <p:sp>
        <p:nvSpPr>
          <p:cNvPr id="5" name="Espace réservé du numéro de diapositive 4">
            <a:extLst>
              <a:ext uri="{FF2B5EF4-FFF2-40B4-BE49-F238E27FC236}">
                <a16:creationId xmlns:a16="http://schemas.microsoft.com/office/drawing/2014/main" id="{8ADBAFD2-8321-B63D-A511-13C29D57F73E}"/>
              </a:ext>
            </a:extLst>
          </p:cNvPr>
          <p:cNvSpPr>
            <a:spLocks noGrp="1"/>
          </p:cNvSpPr>
          <p:nvPr>
            <p:ph type="sldNum" sz="quarter" idx="12"/>
          </p:nvPr>
        </p:nvSpPr>
        <p:spPr/>
        <p:txBody>
          <a:bodyPr/>
          <a:lstStyle/>
          <a:p>
            <a:pPr>
              <a:defRPr/>
            </a:pPr>
            <a:fld id="{5A29288E-2051-4FE1-A6A3-D94A0547830A}" type="slidenum">
              <a:rPr lang="fr-FR" smtClean="0"/>
              <a:pPr>
                <a:defRPr/>
              </a:pPr>
              <a:t>4</a:t>
            </a:fld>
            <a:endParaRPr lang="fr-FR"/>
          </a:p>
        </p:txBody>
      </p:sp>
      <p:pic>
        <p:nvPicPr>
          <p:cNvPr id="1026" name="Picture 2" descr="Julien De Sanctis, PhD sur LinkedIn : #maisouvaleweb | 49 commentaires">
            <a:extLst>
              <a:ext uri="{FF2B5EF4-FFF2-40B4-BE49-F238E27FC236}">
                <a16:creationId xmlns:a16="http://schemas.microsoft.com/office/drawing/2014/main" id="{52454B52-0994-C363-D61E-88721D0841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3400" y="2156619"/>
            <a:ext cx="50800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748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C54338-8419-AFF3-559D-1851C8FE9428}"/>
              </a:ext>
            </a:extLst>
          </p:cNvPr>
          <p:cNvSpPr>
            <a:spLocks noGrp="1"/>
          </p:cNvSpPr>
          <p:nvPr>
            <p:ph type="title"/>
          </p:nvPr>
        </p:nvSpPr>
        <p:spPr>
          <a:xfrm>
            <a:off x="292559" y="145501"/>
            <a:ext cx="7772400" cy="1456267"/>
          </a:xfrm>
        </p:spPr>
        <p:txBody>
          <a:bodyPr/>
          <a:lstStyle/>
          <a:p>
            <a:r>
              <a:rPr lang="fr-FR" b="1" dirty="0"/>
              <a:t>Comprendre les </a:t>
            </a:r>
            <a:r>
              <a:rPr lang="fr-FR" b="1" dirty="0" err="1"/>
              <a:t>Mega</a:t>
            </a:r>
            <a:r>
              <a:rPr lang="fr-FR" b="1" dirty="0"/>
              <a:t> BASSINES</a:t>
            </a:r>
          </a:p>
        </p:txBody>
      </p:sp>
      <p:sp>
        <p:nvSpPr>
          <p:cNvPr id="4" name="Espace réservé du pied de page 3">
            <a:extLst>
              <a:ext uri="{FF2B5EF4-FFF2-40B4-BE49-F238E27FC236}">
                <a16:creationId xmlns:a16="http://schemas.microsoft.com/office/drawing/2014/main" id="{BA8F7221-91AB-E5E4-9094-34A9677E0DE7}"/>
              </a:ext>
            </a:extLst>
          </p:cNvPr>
          <p:cNvSpPr>
            <a:spLocks noGrp="1"/>
          </p:cNvSpPr>
          <p:nvPr>
            <p:ph type="ftr" sz="quarter" idx="11"/>
          </p:nvPr>
        </p:nvSpPr>
        <p:spPr/>
        <p:txBody>
          <a:bodyPr/>
          <a:lstStyle/>
          <a:p>
            <a:pPr>
              <a:defRPr/>
            </a:pPr>
            <a:r>
              <a:rPr lang="fr-FR"/>
              <a:t>SI 01 - Science et Débat Public</a:t>
            </a:r>
          </a:p>
        </p:txBody>
      </p:sp>
      <p:sp>
        <p:nvSpPr>
          <p:cNvPr id="5" name="Espace réservé du numéro de diapositive 4">
            <a:extLst>
              <a:ext uri="{FF2B5EF4-FFF2-40B4-BE49-F238E27FC236}">
                <a16:creationId xmlns:a16="http://schemas.microsoft.com/office/drawing/2014/main" id="{46565E60-32EC-E130-F732-08422EBF85A7}"/>
              </a:ext>
            </a:extLst>
          </p:cNvPr>
          <p:cNvSpPr>
            <a:spLocks noGrp="1"/>
          </p:cNvSpPr>
          <p:nvPr>
            <p:ph type="sldNum" sz="quarter" idx="12"/>
          </p:nvPr>
        </p:nvSpPr>
        <p:spPr/>
        <p:txBody>
          <a:bodyPr/>
          <a:lstStyle/>
          <a:p>
            <a:pPr>
              <a:defRPr/>
            </a:pPr>
            <a:fld id="{5A29288E-2051-4FE1-A6A3-D94A0547830A}" type="slidenum">
              <a:rPr lang="fr-FR" smtClean="0"/>
              <a:pPr>
                <a:defRPr/>
              </a:pPr>
              <a:t>5</a:t>
            </a:fld>
            <a:endParaRPr lang="fr-FR"/>
          </a:p>
        </p:txBody>
      </p:sp>
      <p:pic>
        <p:nvPicPr>
          <p:cNvPr id="1026" name="Picture 2">
            <a:extLst>
              <a:ext uri="{FF2B5EF4-FFF2-40B4-BE49-F238E27FC236}">
                <a16:creationId xmlns:a16="http://schemas.microsoft.com/office/drawing/2014/main" id="{9615AA0A-79D8-94CF-CAB3-C28F59908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5" y="1147796"/>
            <a:ext cx="4073577" cy="2281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9D11581-12DE-D9EB-7596-28DC89BE5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2458"/>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3F09234-2181-9FAD-BB5A-EE2DBB7CC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7017" y="3951208"/>
            <a:ext cx="3888432"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8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F58DC-AE2B-6688-D6BD-36D17190AE10}"/>
              </a:ext>
            </a:extLst>
          </p:cNvPr>
          <p:cNvSpPr>
            <a:spLocks noGrp="1"/>
          </p:cNvSpPr>
          <p:nvPr>
            <p:ph type="title"/>
          </p:nvPr>
        </p:nvSpPr>
        <p:spPr/>
        <p:txBody>
          <a:bodyPr/>
          <a:lstStyle/>
          <a:p>
            <a:r>
              <a:rPr lang="fr-FR" dirty="0" err="1"/>
              <a:t>Desertion</a:t>
            </a:r>
            <a:r>
              <a:rPr lang="fr-FR" dirty="0"/>
              <a:t>/bifurcation</a:t>
            </a:r>
          </a:p>
        </p:txBody>
      </p:sp>
      <p:sp>
        <p:nvSpPr>
          <p:cNvPr id="4" name="Espace réservé du pied de page 3">
            <a:extLst>
              <a:ext uri="{FF2B5EF4-FFF2-40B4-BE49-F238E27FC236}">
                <a16:creationId xmlns:a16="http://schemas.microsoft.com/office/drawing/2014/main" id="{338214D1-3D7E-E599-A881-2BB032DAA2DA}"/>
              </a:ext>
            </a:extLst>
          </p:cNvPr>
          <p:cNvSpPr>
            <a:spLocks noGrp="1"/>
          </p:cNvSpPr>
          <p:nvPr>
            <p:ph type="ftr" sz="quarter" idx="11"/>
          </p:nvPr>
        </p:nvSpPr>
        <p:spPr/>
        <p:txBody>
          <a:bodyPr/>
          <a:lstStyle/>
          <a:p>
            <a:pPr>
              <a:defRPr/>
            </a:pPr>
            <a:r>
              <a:rPr lang="fr-FR"/>
              <a:t>SI 01 - Science et Débat Public</a:t>
            </a:r>
          </a:p>
        </p:txBody>
      </p:sp>
      <p:sp>
        <p:nvSpPr>
          <p:cNvPr id="5" name="Espace réservé du numéro de diapositive 4">
            <a:extLst>
              <a:ext uri="{FF2B5EF4-FFF2-40B4-BE49-F238E27FC236}">
                <a16:creationId xmlns:a16="http://schemas.microsoft.com/office/drawing/2014/main" id="{482813B2-1918-44F8-D8E5-61F8C942EF8E}"/>
              </a:ext>
            </a:extLst>
          </p:cNvPr>
          <p:cNvSpPr>
            <a:spLocks noGrp="1"/>
          </p:cNvSpPr>
          <p:nvPr>
            <p:ph type="sldNum" sz="quarter" idx="12"/>
          </p:nvPr>
        </p:nvSpPr>
        <p:spPr/>
        <p:txBody>
          <a:bodyPr/>
          <a:lstStyle/>
          <a:p>
            <a:pPr>
              <a:defRPr/>
            </a:pPr>
            <a:fld id="{5A29288E-2051-4FE1-A6A3-D94A0547830A}" type="slidenum">
              <a:rPr lang="fr-FR" smtClean="0"/>
              <a:pPr>
                <a:defRPr/>
              </a:pPr>
              <a:t>6</a:t>
            </a:fld>
            <a:endParaRPr lang="fr-FR"/>
          </a:p>
        </p:txBody>
      </p:sp>
      <p:pic>
        <p:nvPicPr>
          <p:cNvPr id="2050" name="Picture 2" descr="De jeunes ingénieurs appellent à déserter les jobs (...) - Ricochets  journal local Drôme média participatif information locale actualités,  journal papier et web">
            <a:extLst>
              <a:ext uri="{FF2B5EF4-FFF2-40B4-BE49-F238E27FC236}">
                <a16:creationId xmlns:a16="http://schemas.microsoft.com/office/drawing/2014/main" id="{AFF88D83-437D-5366-80E4-032C7D836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604" y="2037070"/>
            <a:ext cx="24003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s déserteurs d'AgroParisTech : au-delà de la critique">
            <a:extLst>
              <a:ext uri="{FF2B5EF4-FFF2-40B4-BE49-F238E27FC236}">
                <a16:creationId xmlns:a16="http://schemas.microsoft.com/office/drawing/2014/main" id="{E898D7F7-5BF7-2F2F-AFB2-734F32CA2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043" y="1916831"/>
            <a:ext cx="3525042" cy="20799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s écoles d'ingénieurs face à la “bifurcation” écologique | Leonard,  prospective et innovation par VINCI">
            <a:extLst>
              <a:ext uri="{FF2B5EF4-FFF2-40B4-BE49-F238E27FC236}">
                <a16:creationId xmlns:a16="http://schemas.microsoft.com/office/drawing/2014/main" id="{73F6081F-00B7-F954-0A1B-BFDEADBD1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585" y="4294718"/>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125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1CD5FF-289F-7CE7-6435-623AA3A167EC}"/>
              </a:ext>
            </a:extLst>
          </p:cNvPr>
          <p:cNvSpPr>
            <a:spLocks noGrp="1"/>
          </p:cNvSpPr>
          <p:nvPr>
            <p:ph type="title"/>
          </p:nvPr>
        </p:nvSpPr>
        <p:spPr>
          <a:xfrm>
            <a:off x="457200" y="188640"/>
            <a:ext cx="7772400" cy="1456267"/>
          </a:xfrm>
        </p:spPr>
        <p:txBody>
          <a:bodyPr/>
          <a:lstStyle/>
          <a:p>
            <a:r>
              <a:rPr lang="fr-FR" b="1" dirty="0"/>
              <a:t>Une contributions aux « défis TSH » (1/3)</a:t>
            </a:r>
          </a:p>
        </p:txBody>
      </p:sp>
      <p:sp>
        <p:nvSpPr>
          <p:cNvPr id="3" name="Espace réservé du contenu 2">
            <a:extLst>
              <a:ext uri="{FF2B5EF4-FFF2-40B4-BE49-F238E27FC236}">
                <a16:creationId xmlns:a16="http://schemas.microsoft.com/office/drawing/2014/main" id="{BCEF187C-6C8A-5DB1-7CB1-765ACA19CC97}"/>
              </a:ext>
            </a:extLst>
          </p:cNvPr>
          <p:cNvSpPr>
            <a:spLocks noGrp="1"/>
          </p:cNvSpPr>
          <p:nvPr>
            <p:ph idx="1"/>
          </p:nvPr>
        </p:nvSpPr>
        <p:spPr>
          <a:xfrm>
            <a:off x="457200" y="1988840"/>
            <a:ext cx="7772400" cy="4104456"/>
          </a:xfrm>
        </p:spPr>
        <p:txBody>
          <a:bodyPr>
            <a:normAutofit fontScale="92500" lnSpcReduction="10000"/>
          </a:bodyPr>
          <a:lstStyle/>
          <a:p>
            <a:pPr marL="0" lvl="0" indent="0">
              <a:buNone/>
            </a:pPr>
            <a:r>
              <a:rPr lang="fr-FR" b="1" i="1" dirty="0">
                <a:effectLst/>
                <a:latin typeface="Arial" panose="020B0604020202020204" pitchFamily="34" charset="0"/>
              </a:rPr>
              <a:t>Imaginer de nouvelles alternatives</a:t>
            </a:r>
            <a:r>
              <a:rPr lang="fr-FR" b="1" dirty="0">
                <a:effectLst/>
                <a:latin typeface="Arial" panose="020B0604020202020204" pitchFamily="34" charset="0"/>
              </a:rPr>
              <a:t>. </a:t>
            </a:r>
            <a:endParaRPr lang="fr-FR" b="1" dirty="0">
              <a:effectLst/>
            </a:endParaRPr>
          </a:p>
          <a:p>
            <a:endParaRPr lang="fr-FR" dirty="0"/>
          </a:p>
          <a:p>
            <a:pPr algn="just"/>
            <a:r>
              <a:rPr lang="fr-FR" dirty="0">
                <a:effectLst/>
                <a:latin typeface="Arial" panose="020B0604020202020204" pitchFamily="34" charset="0"/>
              </a:rPr>
              <a:t>Face aux impasses des modèles </a:t>
            </a:r>
            <a:r>
              <a:rPr lang="fr-FR" dirty="0" err="1">
                <a:effectLst/>
                <a:latin typeface="Arial" panose="020B0604020202020204" pitchFamily="34" charset="0"/>
              </a:rPr>
              <a:t>extractivistes</a:t>
            </a:r>
            <a:r>
              <a:rPr lang="fr-FR" dirty="0">
                <a:effectLst/>
                <a:latin typeface="Arial" panose="020B0604020202020204" pitchFamily="34" charset="0"/>
              </a:rPr>
              <a:t>, productivistes et consuméristes, </a:t>
            </a:r>
            <a:r>
              <a:rPr lang="fr-FR" b="1" dirty="0">
                <a:effectLst/>
                <a:latin typeface="Arial" panose="020B0604020202020204" pitchFamily="34" charset="0"/>
              </a:rPr>
              <a:t>quelle ingénierie voulons-nous, pour quel avenir ? </a:t>
            </a:r>
            <a:r>
              <a:rPr lang="fr-FR" dirty="0">
                <a:effectLst/>
                <a:latin typeface="Arial" panose="020B0604020202020204" pitchFamily="34" charset="0"/>
              </a:rPr>
              <a:t>Entre désertion, résignation, et </a:t>
            </a:r>
            <a:r>
              <a:rPr lang="fr-FR" dirty="0" err="1">
                <a:effectLst/>
                <a:latin typeface="Arial" panose="020B0604020202020204" pitchFamily="34" charset="0"/>
              </a:rPr>
              <a:t>technosolutionnisme</a:t>
            </a:r>
            <a:r>
              <a:rPr lang="fr-FR" dirty="0">
                <a:effectLst/>
                <a:latin typeface="Arial" panose="020B0604020202020204" pitchFamily="34" charset="0"/>
              </a:rPr>
              <a:t>, des alternatives s’offrent à nous lorsqu’il faut envisager avec discernement la place des technologies dans l’expérience humaine. </a:t>
            </a:r>
          </a:p>
          <a:p>
            <a:pPr algn="just"/>
            <a:r>
              <a:rPr lang="fr-FR" dirty="0">
                <a:effectLst/>
                <a:latin typeface="Arial" panose="020B0604020202020204" pitchFamily="34" charset="0"/>
              </a:rPr>
              <a:t>Toutefois, pour être en capacité de penser et d’imaginer de véritables alternatives techniques, </a:t>
            </a:r>
            <a:r>
              <a:rPr lang="fr-FR" b="1" dirty="0">
                <a:effectLst/>
                <a:latin typeface="Arial" panose="020B0604020202020204" pitchFamily="34" charset="0"/>
              </a:rPr>
              <a:t>il faut être en mesure de les articuler à des alternatives socio-politiques, économiques, philosophiques, cognitives, organisationnelles..</a:t>
            </a:r>
            <a:r>
              <a:rPr lang="fr-FR" dirty="0">
                <a:effectLst/>
                <a:latin typeface="Arial" panose="020B0604020202020204" pitchFamily="34" charset="0"/>
              </a:rPr>
              <a:t>. A propos de ces alternatives, nos disciplines proposent des modèles, concepts, généalogies, méthodes, récits, expériences… qui permettent de sortir de l’impression anxiogène d’un enfermement systémique, et d’imaginer des rapports autres aux vivants et à la planète. </a:t>
            </a:r>
            <a:endParaRPr lang="fr-FR" dirty="0">
              <a:effectLst/>
            </a:endParaRPr>
          </a:p>
          <a:p>
            <a:endParaRPr lang="fr-FR" dirty="0"/>
          </a:p>
        </p:txBody>
      </p:sp>
      <p:sp>
        <p:nvSpPr>
          <p:cNvPr id="4" name="Espace réservé du pied de page 3">
            <a:extLst>
              <a:ext uri="{FF2B5EF4-FFF2-40B4-BE49-F238E27FC236}">
                <a16:creationId xmlns:a16="http://schemas.microsoft.com/office/drawing/2014/main" id="{79F5FA77-F18E-E7B0-A7F8-ED522652A19D}"/>
              </a:ext>
            </a:extLst>
          </p:cNvPr>
          <p:cNvSpPr>
            <a:spLocks noGrp="1"/>
          </p:cNvSpPr>
          <p:nvPr>
            <p:ph type="ftr" sz="quarter" idx="11"/>
          </p:nvPr>
        </p:nvSpPr>
        <p:spPr/>
        <p:txBody>
          <a:bodyPr/>
          <a:lstStyle/>
          <a:p>
            <a:pPr>
              <a:defRPr/>
            </a:pPr>
            <a:r>
              <a:rPr lang="fr-FR" dirty="0"/>
              <a:t>SI 01 - Science et Débat Public</a:t>
            </a:r>
          </a:p>
        </p:txBody>
      </p:sp>
      <p:sp>
        <p:nvSpPr>
          <p:cNvPr id="5" name="Espace réservé du numéro de diapositive 4">
            <a:extLst>
              <a:ext uri="{FF2B5EF4-FFF2-40B4-BE49-F238E27FC236}">
                <a16:creationId xmlns:a16="http://schemas.microsoft.com/office/drawing/2014/main" id="{78C6DD14-4C1A-B52D-8CA5-5FC85A3878D9}"/>
              </a:ext>
            </a:extLst>
          </p:cNvPr>
          <p:cNvSpPr>
            <a:spLocks noGrp="1"/>
          </p:cNvSpPr>
          <p:nvPr>
            <p:ph type="sldNum" sz="quarter" idx="12"/>
          </p:nvPr>
        </p:nvSpPr>
        <p:spPr/>
        <p:txBody>
          <a:bodyPr/>
          <a:lstStyle/>
          <a:p>
            <a:pPr>
              <a:defRPr/>
            </a:pPr>
            <a:fld id="{5A29288E-2051-4FE1-A6A3-D94A0547830A}" type="slidenum">
              <a:rPr lang="fr-FR" smtClean="0"/>
              <a:pPr>
                <a:defRPr/>
              </a:pPr>
              <a:t>7</a:t>
            </a:fld>
            <a:endParaRPr lang="fr-FR"/>
          </a:p>
        </p:txBody>
      </p:sp>
    </p:spTree>
    <p:extLst>
      <p:ext uri="{BB962C8B-B14F-4D97-AF65-F5344CB8AC3E}">
        <p14:creationId xmlns:p14="http://schemas.microsoft.com/office/powerpoint/2010/main" val="2885154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B3743-EB5A-514F-B885-F3803714CFF8}"/>
              </a:ext>
            </a:extLst>
          </p:cNvPr>
          <p:cNvSpPr>
            <a:spLocks noGrp="1"/>
          </p:cNvSpPr>
          <p:nvPr>
            <p:ph type="title"/>
          </p:nvPr>
        </p:nvSpPr>
        <p:spPr/>
        <p:txBody>
          <a:bodyPr/>
          <a:lstStyle/>
          <a:p>
            <a:r>
              <a:rPr lang="fr-FR" b="1" dirty="0"/>
              <a:t>Une contributions aux « défis TSH » (2/3)</a:t>
            </a:r>
            <a:endParaRPr lang="fr-FR" dirty="0"/>
          </a:p>
        </p:txBody>
      </p:sp>
      <p:sp>
        <p:nvSpPr>
          <p:cNvPr id="3" name="Espace réservé du contenu 2">
            <a:extLst>
              <a:ext uri="{FF2B5EF4-FFF2-40B4-BE49-F238E27FC236}">
                <a16:creationId xmlns:a16="http://schemas.microsoft.com/office/drawing/2014/main" id="{38AF0261-9EAB-D47E-EF33-8F768293FD1F}"/>
              </a:ext>
            </a:extLst>
          </p:cNvPr>
          <p:cNvSpPr>
            <a:spLocks noGrp="1"/>
          </p:cNvSpPr>
          <p:nvPr>
            <p:ph idx="1"/>
          </p:nvPr>
        </p:nvSpPr>
        <p:spPr/>
        <p:txBody>
          <a:bodyPr/>
          <a:lstStyle/>
          <a:p>
            <a:pPr marL="0" lvl="0" indent="0">
              <a:buNone/>
            </a:pPr>
            <a:r>
              <a:rPr lang="fr-FR" b="1" i="1" dirty="0">
                <a:effectLst/>
                <a:latin typeface="Arial" panose="020B0604020202020204" pitchFamily="34" charset="0"/>
              </a:rPr>
              <a:t>Raconter un avenir désirable</a:t>
            </a:r>
            <a:endParaRPr lang="fr-FR" b="1" dirty="0">
              <a:effectLst/>
            </a:endParaRPr>
          </a:p>
          <a:p>
            <a:endParaRPr lang="fr-FR" dirty="0"/>
          </a:p>
          <a:p>
            <a:pPr algn="just"/>
            <a:r>
              <a:rPr lang="fr-FR" dirty="0">
                <a:effectLst/>
                <a:latin typeface="Arial" panose="020B0604020202020204" pitchFamily="34" charset="0"/>
              </a:rPr>
              <a:t>« Durabilité », « frugalité », « sobriété », « </a:t>
            </a:r>
            <a:r>
              <a:rPr lang="fr-FR" dirty="0" err="1">
                <a:effectLst/>
                <a:latin typeface="Arial" panose="020B0604020202020204" pitchFamily="34" charset="0"/>
              </a:rPr>
              <a:t>low</a:t>
            </a:r>
            <a:r>
              <a:rPr lang="fr-FR" dirty="0">
                <a:effectLst/>
                <a:latin typeface="Arial" panose="020B0604020202020204" pitchFamily="34" charset="0"/>
              </a:rPr>
              <a:t> tech »,… : quels supports et quels espaces pour évaluer ces nouveaux récits sociotechniques, et les transformations qu’ils encouragent ? Quelles formes de visualisation, de communication, d’argumentation, de discours et de débats ? Un défi pour l’</a:t>
            </a:r>
            <a:r>
              <a:rPr lang="fr-FR" dirty="0" err="1">
                <a:effectLst/>
                <a:latin typeface="Arial" panose="020B0604020202020204" pitchFamily="34" charset="0"/>
              </a:rPr>
              <a:t>ingénieur.e</a:t>
            </a:r>
            <a:r>
              <a:rPr lang="fr-FR" dirty="0">
                <a:effectLst/>
                <a:latin typeface="Arial" panose="020B0604020202020204" pitchFamily="34" charset="0"/>
              </a:rPr>
              <a:t> de demain est en effet d’être capable de raconter, d’expliciter et de se positionner sur les récits qui accompagnent les innovations auxquelles il/elle contribue.</a:t>
            </a:r>
            <a:endParaRPr lang="fr-FR" dirty="0">
              <a:effectLst/>
            </a:endParaRPr>
          </a:p>
          <a:p>
            <a:endParaRPr lang="fr-FR" dirty="0"/>
          </a:p>
        </p:txBody>
      </p:sp>
      <p:sp>
        <p:nvSpPr>
          <p:cNvPr id="4" name="Espace réservé du pied de page 3">
            <a:extLst>
              <a:ext uri="{FF2B5EF4-FFF2-40B4-BE49-F238E27FC236}">
                <a16:creationId xmlns:a16="http://schemas.microsoft.com/office/drawing/2014/main" id="{6A349E4F-02FE-AEA3-AFD3-641CD5DE5752}"/>
              </a:ext>
            </a:extLst>
          </p:cNvPr>
          <p:cNvSpPr>
            <a:spLocks noGrp="1"/>
          </p:cNvSpPr>
          <p:nvPr>
            <p:ph type="ftr" sz="quarter" idx="11"/>
          </p:nvPr>
        </p:nvSpPr>
        <p:spPr/>
        <p:txBody>
          <a:bodyPr/>
          <a:lstStyle/>
          <a:p>
            <a:pPr>
              <a:defRPr/>
            </a:pPr>
            <a:r>
              <a:rPr lang="fr-FR"/>
              <a:t>SI 01 - Science et Débat Public</a:t>
            </a:r>
          </a:p>
        </p:txBody>
      </p:sp>
      <p:sp>
        <p:nvSpPr>
          <p:cNvPr id="5" name="Espace réservé du numéro de diapositive 4">
            <a:extLst>
              <a:ext uri="{FF2B5EF4-FFF2-40B4-BE49-F238E27FC236}">
                <a16:creationId xmlns:a16="http://schemas.microsoft.com/office/drawing/2014/main" id="{8C41AC63-E8E0-12F3-D613-D1F2D73030CC}"/>
              </a:ext>
            </a:extLst>
          </p:cNvPr>
          <p:cNvSpPr>
            <a:spLocks noGrp="1"/>
          </p:cNvSpPr>
          <p:nvPr>
            <p:ph type="sldNum" sz="quarter" idx="12"/>
          </p:nvPr>
        </p:nvSpPr>
        <p:spPr/>
        <p:txBody>
          <a:bodyPr/>
          <a:lstStyle/>
          <a:p>
            <a:pPr>
              <a:defRPr/>
            </a:pPr>
            <a:fld id="{5A29288E-2051-4FE1-A6A3-D94A0547830A}" type="slidenum">
              <a:rPr lang="fr-FR" smtClean="0"/>
              <a:pPr>
                <a:defRPr/>
              </a:pPr>
              <a:t>8</a:t>
            </a:fld>
            <a:endParaRPr lang="fr-FR"/>
          </a:p>
        </p:txBody>
      </p:sp>
    </p:spTree>
    <p:extLst>
      <p:ext uri="{BB962C8B-B14F-4D97-AF65-F5344CB8AC3E}">
        <p14:creationId xmlns:p14="http://schemas.microsoft.com/office/powerpoint/2010/main" val="534769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545E7D-A0A5-C8CF-BE7D-163459EB8919}"/>
              </a:ext>
            </a:extLst>
          </p:cNvPr>
          <p:cNvSpPr>
            <a:spLocks noGrp="1"/>
          </p:cNvSpPr>
          <p:nvPr>
            <p:ph type="title"/>
          </p:nvPr>
        </p:nvSpPr>
        <p:spPr/>
        <p:txBody>
          <a:bodyPr/>
          <a:lstStyle/>
          <a:p>
            <a:r>
              <a:rPr lang="fr-FR" b="1" dirty="0"/>
              <a:t>Une contributions aux « défis TSH » (3/3)</a:t>
            </a:r>
          </a:p>
        </p:txBody>
      </p:sp>
      <p:sp>
        <p:nvSpPr>
          <p:cNvPr id="3" name="Espace réservé du contenu 2">
            <a:extLst>
              <a:ext uri="{FF2B5EF4-FFF2-40B4-BE49-F238E27FC236}">
                <a16:creationId xmlns:a16="http://schemas.microsoft.com/office/drawing/2014/main" id="{146AD220-1F38-0BCA-2A36-FE52955B84CE}"/>
              </a:ext>
            </a:extLst>
          </p:cNvPr>
          <p:cNvSpPr>
            <a:spLocks noGrp="1"/>
          </p:cNvSpPr>
          <p:nvPr>
            <p:ph idx="1"/>
          </p:nvPr>
        </p:nvSpPr>
        <p:spPr/>
        <p:txBody>
          <a:bodyPr/>
          <a:lstStyle/>
          <a:p>
            <a:pPr marL="0" lvl="0" indent="0">
              <a:buNone/>
            </a:pPr>
            <a:r>
              <a:rPr lang="fr-FR" b="1" i="1" dirty="0">
                <a:latin typeface="Arial" panose="020B0604020202020204" pitchFamily="34" charset="0"/>
              </a:rPr>
              <a:t>Inclure </a:t>
            </a:r>
            <a:r>
              <a:rPr lang="fr-FR" b="1" i="1" dirty="0">
                <a:effectLst/>
                <a:latin typeface="Arial" panose="020B0604020202020204" pitchFamily="34" charset="0"/>
              </a:rPr>
              <a:t>et prendre soin</a:t>
            </a:r>
            <a:r>
              <a:rPr lang="fr-FR" b="1" dirty="0">
                <a:effectLst/>
                <a:latin typeface="Arial" panose="020B0604020202020204" pitchFamily="34" charset="0"/>
              </a:rPr>
              <a:t>. </a:t>
            </a:r>
            <a:endParaRPr lang="fr-FR" b="1" dirty="0">
              <a:effectLst/>
            </a:endParaRPr>
          </a:p>
          <a:p>
            <a:r>
              <a:rPr lang="fr-FR" dirty="0">
                <a:effectLst/>
                <a:latin typeface="Arial" panose="020B0604020202020204" pitchFamily="34" charset="0"/>
              </a:rPr>
              <a:t> </a:t>
            </a:r>
            <a:endParaRPr lang="fr-FR" dirty="0"/>
          </a:p>
          <a:p>
            <a:pPr algn="just"/>
            <a:r>
              <a:rPr lang="fr-FR" dirty="0">
                <a:effectLst/>
                <a:latin typeface="Arial" panose="020B0604020202020204" pitchFamily="34" charset="0"/>
              </a:rPr>
              <a:t>Classes, handicaps, genres, âges, ethnies,… :  </a:t>
            </a:r>
            <a:r>
              <a:rPr lang="fr-FR" b="1" dirty="0">
                <a:effectLst/>
                <a:latin typeface="Arial" panose="020B0604020202020204" pitchFamily="34" charset="0"/>
              </a:rPr>
              <a:t>que serait une ingénierie inclusive, permettant à chacun et à chacun de se (re)trouver dans les techniques qui font notre monde ? </a:t>
            </a:r>
            <a:r>
              <a:rPr lang="fr-FR" dirty="0">
                <a:effectLst/>
                <a:latin typeface="Arial" panose="020B0604020202020204" pitchFamily="34" charset="0"/>
              </a:rPr>
              <a:t>A partir de quelles valeurs et modèles de société peut-elle s’envisager ? Comment la conception technique est-elle aussi une conception de milieux, responsable de formes nouvelles de </a:t>
            </a:r>
            <a:r>
              <a:rPr lang="fr-FR" dirty="0" err="1">
                <a:effectLst/>
                <a:latin typeface="Arial" panose="020B0604020202020204" pitchFamily="34" charset="0"/>
              </a:rPr>
              <a:t>visibilisation</a:t>
            </a:r>
            <a:r>
              <a:rPr lang="fr-FR" dirty="0">
                <a:effectLst/>
                <a:latin typeface="Arial" panose="020B0604020202020204" pitchFamily="34" charset="0"/>
              </a:rPr>
              <a:t>, d’émancipation, et de soin des autres, mais aussi des choses et de la planète ? </a:t>
            </a:r>
            <a:endParaRPr lang="fr-FR" dirty="0">
              <a:effectLst/>
            </a:endParaRPr>
          </a:p>
          <a:p>
            <a:endParaRPr lang="fr-FR" dirty="0"/>
          </a:p>
        </p:txBody>
      </p:sp>
      <p:sp>
        <p:nvSpPr>
          <p:cNvPr id="4" name="Espace réservé du pied de page 3">
            <a:extLst>
              <a:ext uri="{FF2B5EF4-FFF2-40B4-BE49-F238E27FC236}">
                <a16:creationId xmlns:a16="http://schemas.microsoft.com/office/drawing/2014/main" id="{4E2581AF-C18B-D4F7-EECF-46E41AFA57E1}"/>
              </a:ext>
            </a:extLst>
          </p:cNvPr>
          <p:cNvSpPr>
            <a:spLocks noGrp="1"/>
          </p:cNvSpPr>
          <p:nvPr>
            <p:ph type="ftr" sz="quarter" idx="11"/>
          </p:nvPr>
        </p:nvSpPr>
        <p:spPr/>
        <p:txBody>
          <a:bodyPr/>
          <a:lstStyle/>
          <a:p>
            <a:pPr>
              <a:defRPr/>
            </a:pPr>
            <a:r>
              <a:rPr lang="fr-FR"/>
              <a:t>SI 01 - Science et Débat Public</a:t>
            </a:r>
          </a:p>
        </p:txBody>
      </p:sp>
      <p:sp>
        <p:nvSpPr>
          <p:cNvPr id="5" name="Espace réservé du numéro de diapositive 4">
            <a:extLst>
              <a:ext uri="{FF2B5EF4-FFF2-40B4-BE49-F238E27FC236}">
                <a16:creationId xmlns:a16="http://schemas.microsoft.com/office/drawing/2014/main" id="{98637277-1934-AF83-DD5D-637A4970FC3E}"/>
              </a:ext>
            </a:extLst>
          </p:cNvPr>
          <p:cNvSpPr>
            <a:spLocks noGrp="1"/>
          </p:cNvSpPr>
          <p:nvPr>
            <p:ph type="sldNum" sz="quarter" idx="12"/>
          </p:nvPr>
        </p:nvSpPr>
        <p:spPr/>
        <p:txBody>
          <a:bodyPr/>
          <a:lstStyle/>
          <a:p>
            <a:pPr>
              <a:defRPr/>
            </a:pPr>
            <a:fld id="{5A29288E-2051-4FE1-A6A3-D94A0547830A}" type="slidenum">
              <a:rPr lang="fr-FR" smtClean="0"/>
              <a:pPr>
                <a:defRPr/>
              </a:pPr>
              <a:t>9</a:t>
            </a:fld>
            <a:endParaRPr lang="fr-FR"/>
          </a:p>
        </p:txBody>
      </p:sp>
    </p:spTree>
    <p:extLst>
      <p:ext uri="{BB962C8B-B14F-4D97-AF65-F5344CB8AC3E}">
        <p14:creationId xmlns:p14="http://schemas.microsoft.com/office/powerpoint/2010/main" val="17699349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Célest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Celestial</Template>
  <TotalTime>13208</TotalTime>
  <Words>2344</Words>
  <Application>Microsoft Macintosh PowerPoint</Application>
  <PresentationFormat>Affichage à l'écran (4:3)</PresentationFormat>
  <Paragraphs>186</Paragraphs>
  <Slides>33</Slides>
  <Notes>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33</vt:i4>
      </vt:variant>
    </vt:vector>
  </HeadingPairs>
  <TitlesOfParts>
    <vt:vector size="38" baseType="lpstr">
      <vt:lpstr>Arial</vt:lpstr>
      <vt:lpstr>Calibri</vt:lpstr>
      <vt:lpstr>Calibri Light</vt:lpstr>
      <vt:lpstr>Wingdings</vt:lpstr>
      <vt:lpstr>Céleste</vt:lpstr>
      <vt:lpstr>Introduction  à l’UV SI01  « science et débat public »</vt:lpstr>
      <vt:lpstr>De quoi parle l’UV? </vt:lpstr>
      <vt:lpstr>Saisir la difficulté de se mettre d’accord sur le progres</vt:lpstr>
      <vt:lpstr>Intégrer les enjeux de la non-neutralite des techniques</vt:lpstr>
      <vt:lpstr>Comprendre les Mega BASSINES</vt:lpstr>
      <vt:lpstr>Desertion/bifurcation</vt:lpstr>
      <vt:lpstr>Une contributions aux « défis TSH » (1/3)</vt:lpstr>
      <vt:lpstr>Une contributions aux « défis TSH » (2/3)</vt:lpstr>
      <vt:lpstr>Une contributions aux « défis TSH » (3/3)</vt:lpstr>
      <vt:lpstr>Des relations entre science et société complexes et évolutives</vt:lpstr>
      <vt:lpstr>Une évolution historique: du contrôle du territoire à la sécurité des populations</vt:lpstr>
      <vt:lpstr>Une expertise au service de l’action publique et de l’intérêt général</vt:lpstr>
      <vt:lpstr>Pourquoi la montée des controverses socio-techniques est-elle un bouleversement si important ?</vt:lpstr>
      <vt:lpstr>Multiplication des tensions</vt:lpstr>
      <vt:lpstr> Changement de contexte et montée des controverses</vt:lpstr>
      <vt:lpstr>Les nanotechnologies</vt:lpstr>
      <vt:lpstr>De grands projets</vt:lpstr>
      <vt:lpstr>Les déchets nucléaires</vt:lpstr>
      <vt:lpstr>Les OGM</vt:lpstr>
      <vt:lpstr>Des tensions qui ouvrent de nouveaux questionnements</vt:lpstr>
      <vt:lpstr>Une remise en question inévitable</vt:lpstr>
      <vt:lpstr>Pourquoi « ouvrir » la science aux non-initiés?</vt:lpstr>
      <vt:lpstr>Que doit-on attendre des techniciens? </vt:lpstr>
      <vt:lpstr>Pourquoi parler des technologies comme des enjeux politiques?</vt:lpstr>
      <vt:lpstr>Pourquoi sont-elles si rarement mises en débat?  </vt:lpstr>
      <vt:lpstr>Des questions loin d’être théoriques</vt:lpstr>
      <vt:lpstr>Le débat public pour explorer les controverses</vt:lpstr>
      <vt:lpstr>Citoyens vs experts : qui peut agir en démocratie technique ? </vt:lpstr>
      <vt:lpstr>Fonctionnement de l’uv</vt:lpstr>
      <vt:lpstr>Les modes d’évaluation</vt:lpstr>
      <vt:lpstr>Exemples de projets (2/2)</vt:lpstr>
      <vt:lpstr>Exemples de « disputes »</vt:lpstr>
      <vt:lpstr>Qu’est-ce qu’on garde de cette séance?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Scientifique, Démocratie technique et participative</dc:title>
  <dc:creator>lmeridit</dc:creator>
  <cp:lastModifiedBy>Microsoft Office User</cp:lastModifiedBy>
  <cp:revision>166</cp:revision>
  <dcterms:created xsi:type="dcterms:W3CDTF">2007-09-14T11:26:31Z</dcterms:created>
  <dcterms:modified xsi:type="dcterms:W3CDTF">2024-02-27T12:09:56Z</dcterms:modified>
</cp:coreProperties>
</file>