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322" r:id="rId3"/>
    <p:sldId id="343" r:id="rId5"/>
    <p:sldId id="296" r:id="rId6"/>
    <p:sldId id="328" r:id="rId7"/>
    <p:sldId id="329" r:id="rId8"/>
    <p:sldId id="330" r:id="rId9"/>
    <p:sldId id="331" r:id="rId10"/>
    <p:sldId id="332" r:id="rId11"/>
    <p:sldId id="333" r:id="rId12"/>
    <p:sldId id="335" r:id="rId13"/>
    <p:sldId id="336" r:id="rId14"/>
    <p:sldId id="337" r:id="rId15"/>
    <p:sldId id="341" r:id="rId16"/>
    <p:sldId id="342" r:id="rId17"/>
    <p:sldId id="340" r:id="rId18"/>
    <p:sldId id="297" r:id="rId19"/>
  </p:sldIdLst>
  <p:sldSz cx="12190095" cy="6859270"/>
  <p:notesSz cx="6858000" cy="9144000"/>
  <p:embeddedFontLst>
    <p:embeddedFont>
      <p:font typeface="Malgun Gothic" panose="020B0503020000020004" pitchFamily="50" charset="-127"/>
      <p:regular r:id="rId24"/>
    </p:embeddedFont>
    <p:embeddedFont>
      <p:font typeface="맑은 고딕" panose="020B0503020000020004" charset="-127"/>
      <p:regular r:id="rId25"/>
    </p:embeddedFont>
  </p:embeddedFontLst>
  <p:custDataLst>
    <p:tags r:id="rId26"/>
  </p:custDataLst>
  <p:defaultTextStyle>
    <a:defPPr>
      <a:defRPr lang="ko-KR"/>
    </a:defPPr>
    <a:lvl1pPr marL="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8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2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6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0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4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88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20" algn="l" defTabSz="99568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57C"/>
    <a:srgbClr val="D3987F"/>
    <a:srgbClr val="687477"/>
    <a:srgbClr val="657175"/>
    <a:srgbClr val="3D638D"/>
    <a:srgbClr val="2A2951"/>
    <a:srgbClr val="7D7F29"/>
    <a:srgbClr val="CFD275"/>
    <a:srgbClr val="406084"/>
    <a:srgbClr val="85A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4792" autoAdjust="0"/>
  </p:normalViewPr>
  <p:slideViewPr>
    <p:cSldViewPr showGuides="1">
      <p:cViewPr varScale="1">
        <p:scale>
          <a:sx n="110" d="100"/>
          <a:sy n="110" d="100"/>
        </p:scale>
        <p:origin x="918" y="108"/>
      </p:cViewPr>
      <p:guideLst>
        <p:guide orient="horz" pos="2165"/>
        <p:guide pos="2880"/>
        <p:guide pos="38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70" y="-84"/>
      </p:cViewPr>
      <p:guideLst>
        <p:guide orient="horz" pos="2886"/>
        <p:guide pos="217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9.xml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8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2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6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0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4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88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20" algn="l" defTabSz="99568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</a:fld>
            <a:endParaRPr lang="ko-KR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40"/>
            <a:ext cx="12190410" cy="685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</a:fld>
            <a:endParaRPr lang="ko-KR" altLang="en-US"/>
          </a:p>
        </p:txBody>
      </p:sp>
      <p:sp>
        <p:nvSpPr>
          <p:cNvPr id="17" name="제목 1"/>
          <p:cNvSpPr>
            <a:spLocks noGrp="1"/>
          </p:cNvSpPr>
          <p:nvPr>
            <p:ph type="ctrTitle" hasCustomPrompt="1"/>
          </p:nvPr>
        </p:nvSpPr>
        <p:spPr>
          <a:xfrm>
            <a:off x="7168734" y="1946607"/>
            <a:ext cx="4581236" cy="1483185"/>
          </a:xfrm>
          <a:noFill/>
          <a:ln w="9525">
            <a:noFill/>
            <a:miter lim="800000"/>
          </a:ln>
        </p:spPr>
        <p:txBody>
          <a:bodyPr vert="horz" wrap="square" lIns="99569" tIns="49785" rIns="99569" bIns="49785" numCol="1" rtlCol="0" anchor="t" anchorCtr="0" compatLnSpc="1">
            <a:noAutofit/>
          </a:bodyPr>
          <a:lstStyle>
            <a:lvl1pPr marL="0" indent="0" algn="ctr" defTabSz="99568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400" kern="1200" baseline="0" dirty="0">
                <a:solidFill>
                  <a:schemeClr val="bg1"/>
                </a:solidFill>
                <a:effectLst/>
                <a:latin typeface="+mj-lt"/>
                <a:ea typeface="Malgun Gothic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0"/>
            <a:ext cx="12190408" cy="68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0408" cy="68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0408" cy="68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</a:fld>
            <a:endParaRPr lang="ko-KR" altLang="en-US"/>
          </a:p>
        </p:txBody>
      </p:sp>
      <p:sp>
        <p:nvSpPr>
          <p:cNvPr id="10" name="내용 개체 틀 2"/>
          <p:cNvSpPr>
            <a:spLocks noGrp="1"/>
          </p:cNvSpPr>
          <p:nvPr>
            <p:ph idx="1" hasCustomPrompt="1"/>
          </p:nvPr>
        </p:nvSpPr>
        <p:spPr>
          <a:xfrm>
            <a:off x="398500" y="1302327"/>
            <a:ext cx="11601362" cy="5007787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398500" y="307057"/>
            <a:ext cx="11601362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8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/>
                <a:latin typeface="+mj-lt"/>
                <a:ea typeface="Malgun Gothic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0407" cy="68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</a:fld>
            <a:endParaRPr lang="ko-KR" altLang="en-US"/>
          </a:p>
        </p:txBody>
      </p:sp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398500" y="1302327"/>
            <a:ext cx="11601362" cy="5007787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algun Gothic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16" name="제목 1"/>
          <p:cNvSpPr>
            <a:spLocks noGrp="1"/>
          </p:cNvSpPr>
          <p:nvPr>
            <p:ph type="title" hasCustomPrompt="1"/>
          </p:nvPr>
        </p:nvSpPr>
        <p:spPr>
          <a:xfrm>
            <a:off x="398500" y="307057"/>
            <a:ext cx="11601362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8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/>
                <a:latin typeface="+mj-lt"/>
                <a:ea typeface="Malgun Gothic" panose="020B0503020000020004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0408" cy="685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</a:fld>
            <a:endParaRPr lang="ko-KR" altLang="en-US"/>
          </a:p>
        </p:txBody>
      </p:sp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3358902" y="2816484"/>
            <a:ext cx="7857992" cy="1224136"/>
          </a:xfrm>
          <a:noFill/>
          <a:ln w="9525">
            <a:noFill/>
            <a:miter lim="800000"/>
          </a:ln>
        </p:spPr>
        <p:txBody>
          <a:bodyPr vert="horz" wrap="square" lIns="99569" tIns="49785" rIns="99569" bIns="49785" numCol="1" rtlCol="0" anchor="t" anchorCtr="0" compatLnSpc="1">
            <a:noAutofit/>
          </a:bodyPr>
          <a:lstStyle>
            <a:lvl1pPr marL="0" indent="0" algn="ctr" defTabSz="99568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solidFill>
                  <a:schemeClr val="bg1"/>
                </a:solidFill>
                <a:effectLst/>
                <a:latin typeface="+mj-lt"/>
                <a:ea typeface="Malgun Gothic" panose="020B0503020000020004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9568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Malgun Gothic" panose="020B0503020000020004" pitchFamily="50" charset="-127"/>
          <a:ea typeface="Malgun Gothic" panose="020B0503020000020004" pitchFamily="50" charset="-127"/>
          <a:cs typeface="+mj-cs"/>
        </a:defRPr>
      </a:lvl1pPr>
    </p:titleStyle>
    <p:bodyStyle>
      <a:lvl1pPr marL="373380" indent="-373380" algn="l" defTabSz="995680" rtl="0" eaLnBrk="1" latinLnBrk="1" hangingPunct="1">
        <a:spcBef>
          <a:spcPct val="20000"/>
        </a:spcBef>
        <a:buFont typeface="Arial" panose="020B0704020202020204" pitchFamily="34" charset="0"/>
        <a:buChar char="•"/>
        <a:defRPr lang="ko-KR" altLang="en-US" sz="2700" kern="1200" smtClean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1pPr>
      <a:lvl2pPr marL="808990" indent="-311150" algn="l" defTabSz="995680" rtl="0" eaLnBrk="1" latinLnBrk="1" hangingPunct="1">
        <a:spcBef>
          <a:spcPct val="20000"/>
        </a:spcBef>
        <a:buFont typeface="Arial" panose="020B0704020202020204" pitchFamily="34" charset="0"/>
        <a:buChar char="–"/>
        <a:defRPr lang="ko-KR" altLang="en-US" sz="2000" kern="1200" smtClean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2pPr>
      <a:lvl3pPr marL="1244600" indent="-248920" algn="l" defTabSz="995680" rtl="0" eaLnBrk="1" latinLnBrk="1" hangingPunct="1">
        <a:spcBef>
          <a:spcPct val="20000"/>
        </a:spcBef>
        <a:buFont typeface="Arial" panose="020B0704020202020204" pitchFamily="34" charset="0"/>
        <a:buChar char="•"/>
        <a:defRPr lang="ko-KR" altLang="en-US" sz="2000" kern="1200" smtClean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3pPr>
      <a:lvl4pPr marL="1742440" indent="-248920" algn="l" defTabSz="995680" rtl="0" eaLnBrk="1" latinLnBrk="1" hangingPunct="1">
        <a:spcBef>
          <a:spcPct val="20000"/>
        </a:spcBef>
        <a:buFont typeface="Arial" panose="020B0704020202020204" pitchFamily="34" charset="0"/>
        <a:buChar char="–"/>
        <a:defRPr lang="ko-KR" altLang="en-US" sz="2000" kern="1200" smtClean="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4pPr>
      <a:lvl5pPr marL="2240280" indent="-248920" algn="l" defTabSz="995680" rtl="0" eaLnBrk="1" latinLnBrk="1" hangingPunct="1">
        <a:spcBef>
          <a:spcPct val="20000"/>
        </a:spcBef>
        <a:buFont typeface="Arial" panose="020B0704020202020204" pitchFamily="34" charset="0"/>
        <a:buChar char="»"/>
        <a:defRPr lang="ko-KR" altLang="en-US" sz="2000" kern="1200">
          <a:solidFill>
            <a:schemeClr val="tx1"/>
          </a:solidFill>
          <a:latin typeface="Malgun Gothic" panose="020B0503020000020004" pitchFamily="50" charset="-127"/>
          <a:ea typeface="Malgun Gothic" panose="020B0503020000020004" pitchFamily="50" charset="-127"/>
          <a:cs typeface="+mn-cs"/>
        </a:defRPr>
      </a:lvl5pPr>
      <a:lvl6pPr marL="2738120" indent="-248920" algn="l" defTabSz="995680" rtl="0" eaLnBrk="1" latinLnBrk="1" hangingPunct="1">
        <a:spcBef>
          <a:spcPct val="20000"/>
        </a:spcBef>
        <a:buFont typeface="Arial" panose="020B07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60" indent="-248920" algn="l" defTabSz="995680" rtl="0" eaLnBrk="1" latinLnBrk="1" hangingPunct="1">
        <a:spcBef>
          <a:spcPct val="20000"/>
        </a:spcBef>
        <a:buFont typeface="Arial" panose="020B07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00" indent="-248920" algn="l" defTabSz="995680" rtl="0" eaLnBrk="1" latinLnBrk="1" hangingPunct="1">
        <a:spcBef>
          <a:spcPct val="20000"/>
        </a:spcBef>
        <a:buFont typeface="Arial" panose="020B07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40" indent="-248920" algn="l" defTabSz="995680" rtl="0" eaLnBrk="1" latinLnBrk="1" hangingPunct="1">
        <a:spcBef>
          <a:spcPct val="20000"/>
        </a:spcBef>
        <a:buFont typeface="Arial" panose="020B07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8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2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6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0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4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88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20" algn="l" defTabSz="99568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6.jpeg"/><Relationship Id="rId1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7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7168099" y="1666027"/>
            <a:ext cx="4581236" cy="1771217"/>
          </a:xfrm>
        </p:spPr>
        <p:txBody>
          <a:bodyPr/>
          <a:lstStyle/>
          <a:p>
            <a:r>
              <a:rPr lang="en-US" altLang="ko-KR" sz="7200" dirty="0"/>
              <a:t>Paris :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Géographie </a:t>
            </a:r>
            <a:br>
              <a:rPr lang="en-US" altLang="ko-KR" dirty="0"/>
            </a:br>
            <a:r>
              <a:rPr lang="en-US" altLang="ko-KR" dirty="0"/>
              <a:t>et Mobilité</a:t>
            </a:r>
            <a:endParaRPr lang="en-US" altLang="ko-KR" dirty="0"/>
          </a:p>
        </p:txBody>
      </p:sp>
      <p:sp>
        <p:nvSpPr>
          <p:cNvPr id="11" name="직사각형 10"/>
          <p:cNvSpPr/>
          <p:nvPr/>
        </p:nvSpPr>
        <p:spPr>
          <a:xfrm>
            <a:off x="7514501" y="4959563"/>
            <a:ext cx="3888432" cy="837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9569" tIns="49785" rIns="99569" bIns="49785" numCol="1" anchor="t" anchorCtr="0" compatLnSpc="1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dirty="0">
                <a:solidFill>
                  <a:schemeClr val="bg1"/>
                </a:solidFill>
                <a:latin typeface="+mj-lt"/>
                <a:ea typeface="Malgun Gothic" panose="020B0503020000020004" pitchFamily="50" charset="-127"/>
                <a:cs typeface="굴림" pitchFamily="50" charset="-127"/>
              </a:rPr>
              <a:t>Ozgur Tugut            </a:t>
            </a:r>
            <a:endParaRPr kumimoji="1" lang="en-US" altLang="ko-KR" sz="2400" dirty="0">
              <a:solidFill>
                <a:schemeClr val="bg1"/>
              </a:solidFill>
              <a:latin typeface="+mj-lt"/>
              <a:ea typeface="Malgun Gothic" panose="020B0503020000020004" pitchFamily="50" charset="-127"/>
              <a:cs typeface="굴림" pitchFamily="50" charset="-127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dirty="0">
                <a:solidFill>
                  <a:schemeClr val="bg1"/>
                </a:solidFill>
                <a:latin typeface="+mj-lt"/>
                <a:ea typeface="Malgun Gothic" panose="020B0503020000020004" pitchFamily="50" charset="-127"/>
                <a:cs typeface="굴림" pitchFamily="50" charset="-127"/>
              </a:rPr>
              <a:t>Yifan CHEN</a:t>
            </a:r>
            <a:endParaRPr kumimoji="1" lang="en-US" altLang="ko-KR" sz="2400" dirty="0">
              <a:solidFill>
                <a:schemeClr val="bg1"/>
              </a:solidFill>
              <a:latin typeface="+mj-lt"/>
              <a:ea typeface="Malgun Gothic" panose="020B0503020000020004" pitchFamily="50" charset="-127"/>
              <a:cs typeface="굴림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8780" y="307340"/>
            <a:ext cx="11601450" cy="798830"/>
          </a:xfrm>
        </p:spPr>
        <p:txBody>
          <a:bodyPr/>
          <a:lstStyle/>
          <a:p>
            <a:r>
              <a:rPr lang="en-US" altLang="zh-CN">
                <a:sym typeface="+mn-ea"/>
              </a:rPr>
              <a:t>Pourquoi la voiture est souvent une mauvaise id</a:t>
            </a:r>
            <a:r>
              <a:rPr lang="en-US">
                <a:sym typeface="+mn-ea"/>
              </a:rPr>
              <a:t>é</a:t>
            </a:r>
            <a:r>
              <a:rPr lang="en-US" altLang="zh-CN">
                <a:sym typeface="+mn-ea"/>
              </a:rPr>
              <a:t>e à Paris ?</a:t>
            </a:r>
            <a:endParaRPr lang="ko-KR" altLang="en-US" dirty="0"/>
          </a:p>
        </p:txBody>
      </p:sp>
      <p:sp>
        <p:nvSpPr>
          <p:cNvPr id="4" name="직사각형 19"/>
          <p:cNvSpPr/>
          <p:nvPr>
            <p:custDataLst>
              <p:tags r:id="rId1"/>
            </p:custDataLst>
          </p:nvPr>
        </p:nvSpPr>
        <p:spPr>
          <a:xfrm>
            <a:off x="7174865" y="1765935"/>
            <a:ext cx="4773295" cy="3876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Rues </a:t>
            </a:r>
            <a:r>
              <a:rPr lang="en-US" alt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troites et anciennes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Beaucoup de monde et beaucoup de zé</a:t>
            </a: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brures sur la chaussée</a:t>
            </a: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Stationnement difficile et cher</a:t>
            </a: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Choix politiques r</a:t>
            </a:r>
            <a:r>
              <a:rPr lang="en-US" alt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cents: moins de voies pour les voitures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6" name="内容占位符 5" descr="_115134488_30de93fb-c01d-4ef0-b3b4-69d754a3c654"/>
          <p:cNvPicPr>
            <a:picLocks noChangeAspect="1"/>
          </p:cNvPicPr>
          <p:nvPr>
            <p:ph idx="1"/>
          </p:nvPr>
        </p:nvPicPr>
        <p:blipFill>
          <a:blip r:embed="rId2"/>
          <a:srcRect l="23122"/>
          <a:stretch>
            <a:fillRect/>
          </a:stretch>
        </p:blipFill>
        <p:spPr>
          <a:xfrm>
            <a:off x="398780" y="1485265"/>
            <a:ext cx="6632575" cy="4853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8780" y="307340"/>
            <a:ext cx="11601450" cy="798830"/>
          </a:xfrm>
        </p:spPr>
        <p:txBody>
          <a:bodyPr/>
          <a:lstStyle/>
          <a:p>
            <a:r>
              <a:rPr lang="en-US" altLang="zh-CN" dirty="0"/>
              <a:t>Le m</a:t>
            </a:r>
            <a:r>
              <a:rPr lang="en-US" altLang="en-US" dirty="0"/>
              <a:t>é</a:t>
            </a:r>
            <a:r>
              <a:rPr lang="en-US" altLang="zh-CN" dirty="0"/>
              <a:t>tro : l’outil principal</a:t>
            </a:r>
            <a:endParaRPr lang="en-US" altLang="zh-CN" dirty="0"/>
          </a:p>
        </p:txBody>
      </p:sp>
      <p:sp>
        <p:nvSpPr>
          <p:cNvPr id="4" name="직사각형 19"/>
          <p:cNvSpPr/>
          <p:nvPr>
            <p:custDataLst>
              <p:tags r:id="rId1"/>
            </p:custDataLst>
          </p:nvPr>
        </p:nvSpPr>
        <p:spPr>
          <a:xfrm>
            <a:off x="7174865" y="1765935"/>
            <a:ext cx="4453255" cy="4523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 moyen le plus utilis</a:t>
            </a:r>
            <a:r>
              <a:rPr lang="en-US" alt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à Paris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Rapide et Fr</a:t>
            </a:r>
            <a:r>
              <a:rPr lang="en-US" alt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quent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</a:t>
            </a:r>
            <a:r>
              <a:rPr lang="en-US" alt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seau dense : 16 lignes, 308 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station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0">
              <a:buFont typeface="Arial" panose="020B0704020202020204" pitchFamily="34" charset="0"/>
              <a:buNone/>
            </a:pP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Trajets courts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7" name="内容占位符 6" descr="Station_Métro_Ligne_1_George_V_-_Paris_VIII_(FR75)_-_2021-08-31_-_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334645" y="1413510"/>
            <a:ext cx="6676390" cy="50076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8780" y="307340"/>
            <a:ext cx="11601450" cy="798830"/>
          </a:xfrm>
        </p:spPr>
        <p:txBody>
          <a:bodyPr/>
          <a:lstStyle/>
          <a:p>
            <a:r>
              <a:rPr lang="en-US" altLang="zh-CN" dirty="0"/>
              <a:t>Le RER : la connexion avec la banlieue</a:t>
            </a:r>
            <a:endParaRPr lang="en-US" altLang="zh-CN" dirty="0"/>
          </a:p>
        </p:txBody>
      </p:sp>
      <p:sp>
        <p:nvSpPr>
          <p:cNvPr id="4" name="직사각형 19"/>
          <p:cNvSpPr/>
          <p:nvPr>
            <p:custDataLst>
              <p:tags r:id="rId1"/>
            </p:custDataLst>
          </p:nvPr>
        </p:nvSpPr>
        <p:spPr>
          <a:xfrm>
            <a:off x="7174865" y="1765935"/>
            <a:ext cx="4603115" cy="4523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+mn-ea"/>
              </a:rPr>
              <a:t>Métro express dans centre-ville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+mn-ea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+mn-ea"/>
              </a:rPr>
              <a:t>Relier Paris et la banlieue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sym typeface="+mn-ea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+mn-ea"/>
              </a:rPr>
              <a:t>    (CDG, Disneyland, Versailles)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fr-F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5 Lines (A, B, C, D, E)</a:t>
            </a:r>
            <a:endParaRPr lang="en-US" altLang="fr-F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内容占位符 4" descr="Z_20900_du_RER_C_-_Transilien_SNCF"/>
          <p:cNvPicPr>
            <a:picLocks noChangeAspect="1"/>
          </p:cNvPicPr>
          <p:nvPr>
            <p:ph idx="1"/>
          </p:nvPr>
        </p:nvPicPr>
        <p:blipFill>
          <a:blip r:embed="rId2"/>
          <a:srcRect l="4850" t="-2866" r="12646"/>
          <a:stretch>
            <a:fillRect/>
          </a:stretch>
        </p:blipFill>
        <p:spPr>
          <a:xfrm>
            <a:off x="262255" y="1485265"/>
            <a:ext cx="6593840" cy="46247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8780" y="307340"/>
            <a:ext cx="11601450" cy="798830"/>
          </a:xfrm>
        </p:spPr>
        <p:txBody>
          <a:bodyPr/>
          <a:lstStyle/>
          <a:p>
            <a:r>
              <a:rPr lang="en-US" altLang="zh-CN" dirty="0"/>
              <a:t>Carte de  metro et </a:t>
            </a:r>
            <a:r>
              <a:rPr lang="en-US" altLang="zh-CN" dirty="0"/>
              <a:t>RER</a:t>
            </a:r>
            <a:endParaRPr lang="en-US" altLang="zh-CN" dirty="0"/>
          </a:p>
        </p:txBody>
      </p:sp>
      <p:pic>
        <p:nvPicPr>
          <p:cNvPr id="6" name="内容占位符 5" descr="Plan-RER-et-transiliens.173694343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0500" y="1701800"/>
            <a:ext cx="5734685" cy="4434205"/>
          </a:xfrm>
          <a:prstGeom prst="rect">
            <a:avLst/>
          </a:prstGeom>
        </p:spPr>
      </p:pic>
      <p:pic>
        <p:nvPicPr>
          <p:cNvPr id="3" name="图片 2" descr="Central_RER_network_before_May_2024_RER_E_exten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120" y="1693545"/>
            <a:ext cx="5750560" cy="44424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8780" y="307340"/>
            <a:ext cx="11601450" cy="798830"/>
          </a:xfrm>
        </p:spPr>
        <p:txBody>
          <a:bodyPr/>
          <a:lstStyle/>
          <a:p>
            <a:r>
              <a:rPr lang="en-US" altLang="zh-CN" dirty="0"/>
              <a:t>Bus, V</a:t>
            </a:r>
            <a:r>
              <a:rPr lang="en-US" altLang="en-US" dirty="0"/>
              <a:t>é</a:t>
            </a:r>
            <a:r>
              <a:rPr lang="en-US" altLang="zh-CN" dirty="0"/>
              <a:t>lo, </a:t>
            </a:r>
            <a:r>
              <a:rPr lang="en-US" altLang="zh-CN" dirty="0"/>
              <a:t>Marche</a:t>
            </a:r>
            <a:endParaRPr lang="en-US" altLang="zh-CN" dirty="0"/>
          </a:p>
        </p:txBody>
      </p:sp>
      <p:sp>
        <p:nvSpPr>
          <p:cNvPr id="4" name="직사각형 19"/>
          <p:cNvSpPr/>
          <p:nvPr>
            <p:custDataLst>
              <p:tags r:id="rId1"/>
            </p:custDataLst>
          </p:nvPr>
        </p:nvSpPr>
        <p:spPr>
          <a:xfrm>
            <a:off x="4323715" y="2421255"/>
            <a:ext cx="3442970" cy="11309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 bus : plus lent, mais on voit la ville</a:t>
            </a:r>
            <a:endParaRPr lang="en-US" altLang="zh-CN"/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0">
              <a:buFont typeface="Arial" panose="020B0704020202020204" pitchFamily="34" charset="0"/>
              <a:buNone/>
            </a:pP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内容占位符 4" descr="/Users/zhenchen/Library/Containers/com.kingsoft.wpsoffice.mac/Data/tmp/picturecompress_20251219012200/output_1.pngoutput_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850" y="3861435"/>
            <a:ext cx="4076700" cy="2718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5" y="1341120"/>
            <a:ext cx="3470910" cy="23145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4645" y="4437380"/>
            <a:ext cx="2818765" cy="1196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buClrTx/>
              <a:buSzTx/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 vélo et Vélib :       très pratique pourdes trajets courts</a:t>
            </a: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图片 7" descr="1600x1200-Paris-Walks-Seine-River-2-TINY-1600x1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575" y="1341120"/>
            <a:ext cx="3506470" cy="2629535"/>
          </a:xfrm>
          <a:prstGeom prst="rect">
            <a:avLst/>
          </a:prstGeom>
        </p:spPr>
      </p:pic>
      <p:sp>
        <p:nvSpPr>
          <p:cNvPr id="9" name="직사각형 19"/>
          <p:cNvSpPr/>
          <p:nvPr>
            <p:custDataLst>
              <p:tags r:id="rId5"/>
            </p:custDataLst>
          </p:nvPr>
        </p:nvSpPr>
        <p:spPr>
          <a:xfrm>
            <a:off x="8471535" y="4205605"/>
            <a:ext cx="3442970" cy="1130935"/>
          </a:xfrm>
          <a:prstGeom prst="rect">
            <a:avLst/>
          </a:prstGeom>
        </p:spPr>
        <p:txBody>
          <a:bodyPr wrap="square">
            <a:noAutofit/>
          </a:bodyPr>
          <a:p>
            <a:pPr marL="342900" indent="-342900">
              <a:buFont typeface="Arial" panose="020B0704020202020204" pitchFamily="34" charset="0"/>
              <a:buChar char="•"/>
            </a:pP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 marche：</a:t>
            </a:r>
            <a:r>
              <a:rPr lang="en-US" altLang="zh-CN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fait partie de la mobilit</a:t>
            </a:r>
            <a:r>
              <a:rPr lang="en-US" alt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endParaRPr lang="en-US" alt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0">
              <a:buFont typeface="Arial" panose="020B0704020202020204" pitchFamily="34" charset="0"/>
              <a:buNone/>
            </a:pPr>
            <a:endParaRPr lang="en-US" altLang="zh-CN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8780" y="307340"/>
            <a:ext cx="11601450" cy="798830"/>
          </a:xfrm>
        </p:spPr>
        <p:txBody>
          <a:bodyPr/>
          <a:lstStyle/>
          <a:p>
            <a:r>
              <a:rPr lang="en-US" altLang="zh-CN" dirty="0"/>
              <a:t>Conclusion</a:t>
            </a:r>
            <a:endParaRPr lang="en-US" altLang="zh-CN" dirty="0"/>
          </a:p>
        </p:txBody>
      </p:sp>
      <p:sp>
        <p:nvSpPr>
          <p:cNvPr id="4" name="직사각형 19"/>
          <p:cNvSpPr/>
          <p:nvPr>
            <p:custDataLst>
              <p:tags r:id="rId1"/>
            </p:custDataLst>
          </p:nvPr>
        </p:nvSpPr>
        <p:spPr>
          <a:xfrm>
            <a:off x="478155" y="1773555"/>
            <a:ext cx="11146155" cy="4523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>
              <a:buNone/>
            </a:pPr>
            <a:r>
              <a:rPr lang="en-US" sz="4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Paris est une ville fa</a:t>
            </a:r>
            <a:r>
              <a:rPr lang="" alt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ç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onn</a:t>
            </a:r>
            <a:r>
              <a:rPr lang="en-US" alt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 par sa g</a:t>
            </a:r>
            <a:r>
              <a:rPr lang="en-US" alt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ographie : la  Seine, les quartiers, la densit</a:t>
            </a:r>
            <a:r>
              <a:rPr lang="en-US" alt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et l’histoire urbaine. </a:t>
            </a:r>
            <a:endParaRPr lang="en-US" altLang="zh-CN" sz="32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457200">
              <a:buNone/>
            </a:pP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endParaRPr lang="en-US" altLang="zh-CN" sz="32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457200">
              <a:buNone/>
            </a:pP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 d</a:t>
            </a:r>
            <a:r>
              <a:rPr lang="en-US" alt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placer dans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+mn-ea"/>
              </a:rPr>
              <a:t> Paris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n’est pas seulement un choix personnel : c’est une cons</a:t>
            </a:r>
            <a:r>
              <a:rPr lang="en-US" alt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quence directe de la g</a:t>
            </a:r>
            <a:r>
              <a:rPr lang="en-US" alt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é</a:t>
            </a:r>
            <a:r>
              <a:rPr lang="en-US" altLang="zh-CN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ogra--phie et de l’histoire de la ville</a:t>
            </a:r>
            <a:endParaRPr lang="en-US" altLang="zh-CN" sz="32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0">
              <a:buFont typeface="Arial" panose="020B0704020202020204" pitchFamily="34" charset="0"/>
              <a:buNone/>
            </a:pPr>
            <a:endParaRPr lang="en-US" altLang="zh-CN" sz="32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MERCI !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98470" y="2565400"/>
            <a:ext cx="8226425" cy="1776095"/>
          </a:xfrm>
        </p:spPr>
        <p:txBody>
          <a:bodyPr/>
          <a:p>
            <a:r>
              <a:rPr lang="en-US" altLang="zh-CN" sz="4800"/>
              <a:t>Partie 1</a:t>
            </a:r>
            <a:br>
              <a:rPr lang="en-US" altLang="zh-CN" sz="4800"/>
            </a:br>
            <a:r>
              <a:rPr lang="en-US" altLang="zh-CN" sz="4800"/>
              <a:t> La g</a:t>
            </a:r>
            <a:r>
              <a:rPr lang="en-US" altLang="en-US" sz="4800"/>
              <a:t>é</a:t>
            </a:r>
            <a:r>
              <a:rPr lang="en-US" altLang="zh-CN" sz="4800"/>
              <a:t>ographie de Paris</a:t>
            </a:r>
            <a:endParaRPr lang="en-US" altLang="zh-CN"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sym typeface="+mn-ea"/>
              </a:rPr>
              <a:t>Comment la ville bouge ?</a:t>
            </a:r>
            <a:endParaRPr lang="ko-KR" altLang="en-US" dirty="0"/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094730" y="1701165"/>
            <a:ext cx="5904865" cy="4144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190500" y="1629410"/>
            <a:ext cx="5670550" cy="42151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Où</a:t>
            </a:r>
            <a:r>
              <a:rPr lang="en-US" altLang="zh-CN" dirty="0"/>
              <a:t> se </a:t>
            </a:r>
            <a:r>
              <a:rPr lang="en-US" altLang="zh-CN" dirty="0" err="1"/>
              <a:t>situe</a:t>
            </a:r>
            <a:r>
              <a:rPr lang="en-US" altLang="zh-CN" dirty="0"/>
              <a:t> Paris ?</a:t>
            </a:r>
            <a:endParaRPr lang="ko-KR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0630" y="1629594"/>
            <a:ext cx="5488305" cy="4511040"/>
          </a:xfrm>
          <a:prstGeom prst="rect">
            <a:avLst/>
          </a:prstGeom>
        </p:spPr>
      </p:pic>
      <p:sp>
        <p:nvSpPr>
          <p:cNvPr id="20" name="직사각형 19"/>
          <p:cNvSpPr/>
          <p:nvPr>
            <p:custDataLst>
              <p:tags r:id="rId3"/>
            </p:custDataLst>
          </p:nvPr>
        </p:nvSpPr>
        <p:spPr>
          <a:xfrm>
            <a:off x="6959302" y="1989634"/>
            <a:ext cx="460851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</a:t>
            </a:r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aris se situe dans le nord de la France, au centre du bassin </a:t>
            </a:r>
            <a:endParaRPr lang="fr-FR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parisien.</a:t>
            </a:r>
            <a:endParaRPr lang="fr-FR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endParaRPr lang="en-US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직사각형 19"/>
          <p:cNvSpPr/>
          <p:nvPr>
            <p:custDataLst>
              <p:tags r:id="rId4"/>
            </p:custDataLst>
          </p:nvPr>
        </p:nvSpPr>
        <p:spPr>
          <a:xfrm>
            <a:off x="6959302" y="4797946"/>
            <a:ext cx="460851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 carrefour historique </a:t>
            </a:r>
            <a:endParaRPr lang="fr-FR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(échanges, politique, économie).</a:t>
            </a:r>
            <a:endParaRPr lang="fr-FR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endParaRPr lang="en-US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직사각형 19"/>
          <p:cNvSpPr/>
          <p:nvPr>
            <p:custDataLst>
              <p:tags r:id="rId5"/>
            </p:custDataLst>
          </p:nvPr>
        </p:nvSpPr>
        <p:spPr>
          <a:xfrm>
            <a:off x="6959302" y="3612122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Cœur du Bassin Parisien.</a:t>
            </a:r>
            <a:endParaRPr lang="en-US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La Seine : plus qu’une rivière, une colonne vertébrale</a:t>
            </a:r>
            <a:endParaRPr lang="ko-KR" altLang="en-US" dirty="0"/>
          </a:p>
        </p:txBody>
      </p:sp>
      <p:pic>
        <p:nvPicPr>
          <p:cNvPr id="1026" name="Picture 2" descr="塞纳河中游地图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2" y="1845618"/>
            <a:ext cx="813905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19"/>
          <p:cNvSpPr/>
          <p:nvPr>
            <p:custDataLst>
              <p:tags r:id="rId2"/>
            </p:custDataLst>
          </p:nvPr>
        </p:nvSpPr>
        <p:spPr>
          <a:xfrm>
            <a:off x="3574926" y="1430119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 Rive Droite.</a:t>
            </a:r>
            <a:endParaRPr lang="fr-FR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endParaRPr lang="en-US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직사각형 19"/>
          <p:cNvSpPr/>
          <p:nvPr>
            <p:custDataLst>
              <p:tags r:id="rId3"/>
            </p:custDataLst>
          </p:nvPr>
        </p:nvSpPr>
        <p:spPr>
          <a:xfrm>
            <a:off x="3684011" y="6176754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 Rive Droite.</a:t>
            </a:r>
            <a:endParaRPr lang="fr-FR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endParaRPr lang="en-US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Les arrondissements : l’escargot et les contrastes</a:t>
            </a:r>
            <a:endParaRPr lang="ko-KR" altLang="en-US" dirty="0"/>
          </a:p>
        </p:txBody>
      </p:sp>
      <p:pic>
        <p:nvPicPr>
          <p:cNvPr id="2050" name="Picture 2" descr="arrondissements quartiers pari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1557586"/>
            <a:ext cx="626209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19"/>
          <p:cNvSpPr/>
          <p:nvPr>
            <p:custDataLst>
              <p:tags r:id="rId2"/>
            </p:custDataLst>
          </p:nvPr>
        </p:nvSpPr>
        <p:spPr>
          <a:xfrm>
            <a:off x="6871908" y="2167302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ko-KR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 Structure en “Escargot</a:t>
            </a:r>
            <a:r>
              <a:rPr lang="zh-CN" alt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”</a:t>
            </a:r>
            <a:r>
              <a:rPr lang="fr-FR" altLang="ko-KR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 </a:t>
            </a:r>
            <a:endParaRPr lang="fr-FR" altLang="ko-KR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/>
            <a:endParaRPr lang="en-US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직사각형 19"/>
          <p:cNvSpPr/>
          <p:nvPr>
            <p:custDataLst>
              <p:tags r:id="rId3"/>
            </p:custDataLst>
          </p:nvPr>
        </p:nvSpPr>
        <p:spPr>
          <a:xfrm>
            <a:off x="6851136" y="3757026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ko-KR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Une Ville, Trois Ambiances</a:t>
            </a:r>
            <a:endParaRPr lang="en-US" altLang="ko-KR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직사각형 19"/>
          <p:cNvSpPr/>
          <p:nvPr>
            <p:custDataLst>
              <p:tags r:id="rId4"/>
            </p:custDataLst>
          </p:nvPr>
        </p:nvSpPr>
        <p:spPr>
          <a:xfrm>
            <a:off x="6583875" y="2609782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704020202020204" pitchFamily="34" charset="0"/>
              <a:buChar char="•"/>
            </a:pPr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 arrondissements </a:t>
            </a:r>
            <a:endParaRPr lang="en-US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" name="직사각형 19"/>
          <p:cNvSpPr/>
          <p:nvPr>
            <p:custDataLst>
              <p:tags r:id="rId5"/>
            </p:custDataLst>
          </p:nvPr>
        </p:nvSpPr>
        <p:spPr>
          <a:xfrm>
            <a:off x="7067160" y="4225074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 Centre (1er - 4e) </a:t>
            </a:r>
            <a:endParaRPr lang="fr-FR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L’Ouest (7e, 8e, 16e)</a:t>
            </a:r>
            <a:endParaRPr lang="fr-FR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 Nord &amp; l’Est (18e, 19e, 20e) </a:t>
            </a:r>
            <a:endParaRPr lang="en-US" altLang="ko-KR" sz="24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Au-delà des murs : le Grand Paris</a:t>
            </a:r>
            <a:endParaRPr lang="ko-KR" altLang="en-US" dirty="0"/>
          </a:p>
        </p:txBody>
      </p:sp>
      <p:pic>
        <p:nvPicPr>
          <p:cNvPr id="3" name="Picture 4" descr="现在的巴黎边界原来是这么形成的 - 知乎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0" y="1557586"/>
            <a:ext cx="6264696" cy="46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19"/>
          <p:cNvSpPr/>
          <p:nvPr>
            <p:custDataLst>
              <p:tags r:id="rId2"/>
            </p:custDataLst>
          </p:nvPr>
        </p:nvSpPr>
        <p:spPr>
          <a:xfrm>
            <a:off x="6798310" y="1758950"/>
            <a:ext cx="5313680" cy="4418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 Périphérique :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Une frontière physique entre Paris "intra-muros" et la banlieue.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 Défense : </a:t>
            </a:r>
            <a:r>
              <a:rPr lang="en-US" altLang="fr-F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1er </a:t>
            </a:r>
            <a:r>
              <a:rPr lang="en-US" alt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quartier </a:t>
            </a:r>
            <a:r>
              <a:rPr lang="en-US" alt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d'affaires 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457200">
              <a:buFont typeface="Arial" panose="020B0704020202020204" pitchFamily="34" charset="0"/>
              <a:buNone/>
            </a:pPr>
            <a:r>
              <a:rPr lang="en-US" alt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d'Europe, situé à l'extérieur de la ville.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Les Flux Pendulaires :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 millions de 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en-US" alt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déplacements quotidiens (travail-domicile).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 Grand Paris Express : </a:t>
            </a:r>
            <a:r>
              <a:rPr lang="en-US" altLang="fr-F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Nouvelles 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indent="0">
              <a:buFont typeface="Arial" panose="020B0704020202020204" pitchFamily="34" charset="0"/>
              <a:buNone/>
            </a:pPr>
            <a:r>
              <a:rPr lang="en-US" alt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lignes de métro pour unifier la métropole.</a:t>
            </a:r>
            <a:endParaRPr lang="en-US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Une densité record et le défi de l'espace</a:t>
            </a:r>
            <a:endParaRPr lang="ko-KR" altLang="en-US" dirty="0"/>
          </a:p>
        </p:txBody>
      </p:sp>
      <p:pic>
        <p:nvPicPr>
          <p:cNvPr id="4" name="图片 3" descr="街道上的人群&#10;&#10;AI 生成的内容可能不正确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50" y="1701601"/>
            <a:ext cx="6847726" cy="4369231"/>
          </a:xfrm>
          <a:prstGeom prst="rect">
            <a:avLst/>
          </a:prstGeom>
        </p:spPr>
      </p:pic>
      <p:sp>
        <p:nvSpPr>
          <p:cNvPr id="5" name="직사각형 19"/>
          <p:cNvSpPr/>
          <p:nvPr>
            <p:custDataLst>
              <p:tags r:id="rId2"/>
            </p:custDataLst>
          </p:nvPr>
        </p:nvSpPr>
        <p:spPr>
          <a:xfrm>
            <a:off x="7063105" y="1773555"/>
            <a:ext cx="5034915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Densité extrême :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105 km^2 pour 2 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millions d'habitants (15 fois plus petite que Londres).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Concurrence pour l'espace :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partage difficile entre piétons, vélos, bus et voitures.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 "Ville du quart d'heure" :</a:t>
            </a:r>
            <a:r>
              <a:rPr lang="en-US" altLang="fr-F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 nou</a:t>
            </a:r>
            <a:r>
              <a:rPr lang="en-US" alt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v--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eau modèle urbain pour Paris.</a:t>
            </a:r>
            <a:endParaRPr lang="fr-FR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endParaRPr lang="fr-FR" altLang="ko-KR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704020202020204" pitchFamily="34" charset="0"/>
              <a:buChar char="•"/>
            </a:pPr>
            <a:r>
              <a:rPr lang="fr-FR" altLang="ko-KR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Objectif : </a:t>
            </a:r>
            <a:r>
              <a:rPr lang="fr-FR" altLang="ko-KR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accès aux besoins essentiels (travail, école, loisirs) en moins de 15 minutes à pied ou à vélo.</a:t>
            </a:r>
            <a:endParaRPr lang="en-US" altLang="ko-KR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98470" y="2565400"/>
            <a:ext cx="8226425" cy="1776095"/>
          </a:xfrm>
        </p:spPr>
        <p:txBody>
          <a:bodyPr/>
          <a:p>
            <a:r>
              <a:rPr lang="en-US" altLang="zh-CN" sz="4800"/>
              <a:t>Partie 2 </a:t>
            </a:r>
            <a:br>
              <a:rPr lang="en-US" altLang="zh-CN" sz="4800"/>
            </a:br>
            <a:r>
              <a:rPr lang="en-US" altLang="zh-CN" sz="4800"/>
              <a:t> Les transports parisiens</a:t>
            </a:r>
            <a:endParaRPr lang="en-US" altLang="zh-CN" sz="48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COMMONDATA" val="eyJoZGlkIjoiNTI1ZDE2OWM5M2UxNDI3MDZiOTM5Njg5OGUxMTk5MmY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2342</Words>
  <Application>WPS 演示</Application>
  <PresentationFormat>自定义</PresentationFormat>
  <Paragraphs>128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Malgun Gothic</vt:lpstr>
      <vt:lpstr>굴림체</vt:lpstr>
      <vt:lpstr>Apple SD Gothic Neo</vt:lpstr>
      <vt:lpstr>굴림</vt:lpstr>
      <vt:lpstr>Calibri</vt:lpstr>
      <vt:lpstr>Helvetica Neue</vt:lpstr>
      <vt:lpstr>微软雅黑</vt:lpstr>
      <vt:lpstr>汉仪旗黑</vt:lpstr>
      <vt:lpstr>宋体</vt:lpstr>
      <vt:lpstr>Arial Unicode MS</vt:lpstr>
      <vt:lpstr>Calibri Light</vt:lpstr>
      <vt:lpstr>맑은 고딕</vt:lpstr>
      <vt:lpstr>汉仪书宋二KW</vt:lpstr>
      <vt:lpstr>굴림</vt:lpstr>
      <vt:lpstr>苹方-简</vt:lpstr>
      <vt:lpstr>Office 테마</vt:lpstr>
      <vt:lpstr>Paris :  Géographie  et Mobilité</vt:lpstr>
      <vt:lpstr>Partie 1  La géographie de Paris</vt:lpstr>
      <vt:lpstr>Comment la ville bouge ?</vt:lpstr>
      <vt:lpstr>Où se situe Paris ?</vt:lpstr>
      <vt:lpstr>La Seine : plus qu’une rivière, une colonne vertébrale</vt:lpstr>
      <vt:lpstr>Les arrondissements : l’escargot et les contrastes</vt:lpstr>
      <vt:lpstr>Au-delà des murs : le Grand Paris</vt:lpstr>
      <vt:lpstr>Une densité record et le défi de l'espace</vt:lpstr>
      <vt:lpstr>Partie 2   Les transports parisiens</vt:lpstr>
      <vt:lpstr>Pourquoi la voiture est souvent une mauvaise idée à Paris ?</vt:lpstr>
      <vt:lpstr>Le métro : l’outil principal</vt:lpstr>
      <vt:lpstr>Le RER : la connexion avec la banlieue</vt:lpstr>
      <vt:lpstr>Carte de  metro et RER</vt:lpstr>
      <vt:lpstr>Bus, Vélo, Marche</vt:lpstr>
      <vt:lpstr>Conclusion</vt:lpstr>
      <vt:lpstr>MERCI !</vt:lpstr>
    </vt:vector>
  </TitlesOfParts>
  <Company>YESFORM Co.,Ltd.</Company>
  <LinksUpToDate>false</LinksUpToDate>
  <SharedDoc>false</SharedDoc>
  <HyperlinksChanged>false</HyperlinksChanged>
  <AppVersion>14.0000</AppVersion>
  <Manager>Slide Members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 : Géographie et Mobilité</dc:title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dc:subject>Powerpoint Templates , Diagram, Chart, Google slides, Keynote</dc:subject>
  <cp:category>www.slidemembers.com</cp:category>
  <cp:lastModifiedBy>Ch1Fan</cp:lastModifiedBy>
  <cp:revision>12</cp:revision>
  <dcterms:created xsi:type="dcterms:W3CDTF">2026-05-22T00:24:56Z</dcterms:created>
  <dcterms:modified xsi:type="dcterms:W3CDTF">2026-05-22T00:24:56Z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0CE7AFCF8B50E239C18E4469F5E9A556_43</vt:lpwstr>
  </property>
  <property fmtid="{D5CDD505-2E9C-101B-9397-08002B2CF9AE}" pid="3" name="KSOProductBuildVer">
    <vt:lpwstr>2052-7.3.1.8967</vt:lpwstr>
  </property>
</Properties>
</file>