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3"/>
  </p:notesMasterIdLst>
  <p:sldIdLst>
    <p:sldId id="257" r:id="rId2"/>
    <p:sldId id="294"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418" r:id="rId18"/>
    <p:sldId id="420" r:id="rId19"/>
    <p:sldId id="422" r:id="rId20"/>
    <p:sldId id="346" r:id="rId21"/>
    <p:sldId id="364"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8559"/>
  </p:normalViewPr>
  <p:slideViewPr>
    <p:cSldViewPr snapToGrid="0" snapToObjects="1">
      <p:cViewPr varScale="1">
        <p:scale>
          <a:sx n="98" d="100"/>
          <a:sy n="98" d="100"/>
        </p:scale>
        <p:origin x="1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221D4-9D93-2A44-B858-B9DB64220D69}" type="datetimeFigureOut">
              <a:rPr lang="fr-FR" smtClean="0"/>
              <a:t>17/10/2023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A4C95-353C-E744-990F-7531428F1634}" type="slidenum">
              <a:rPr lang="fr-FR" smtClean="0"/>
              <a:t>‹N°›</a:t>
            </a:fld>
            <a:endParaRPr lang="fr-FR"/>
          </a:p>
        </p:txBody>
      </p:sp>
    </p:spTree>
    <p:extLst>
      <p:ext uri="{BB962C8B-B14F-4D97-AF65-F5344CB8AC3E}">
        <p14:creationId xmlns:p14="http://schemas.microsoft.com/office/powerpoint/2010/main" val="214390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ils seront </a:t>
            </a:r>
            <a:r>
              <a:rPr lang="fr-FR" sz="1200" b="1" i="0" kern="1200" dirty="0">
                <a:solidFill>
                  <a:schemeClr val="tx1"/>
                </a:solidFill>
                <a:effectLst/>
                <a:latin typeface="+mn-lt"/>
                <a:ea typeface="+mn-ea"/>
                <a:cs typeface="+mn-cs"/>
              </a:rPr>
              <a:t>répartis en groupes de travail</a:t>
            </a:r>
            <a:r>
              <a:rPr lang="fr-FR" sz="1200" b="0" i="0" kern="1200" dirty="0">
                <a:solidFill>
                  <a:schemeClr val="tx1"/>
                </a:solidFill>
                <a:effectLst/>
                <a:latin typeface="+mn-lt"/>
                <a:ea typeface="+mn-ea"/>
                <a:cs typeface="+mn-cs"/>
              </a:rPr>
              <a:t> sur des grandes thématiques : se déplacer, consommer, se nourrir, se loger, produire et travailler. Ils se réuniront aussi régulièrement en séances plénières,</a:t>
            </a:r>
            <a:endParaRPr lang="fr-FR" dirty="0"/>
          </a:p>
        </p:txBody>
      </p:sp>
      <p:sp>
        <p:nvSpPr>
          <p:cNvPr id="4" name="Espace réservé du numéro de diapositive 3"/>
          <p:cNvSpPr>
            <a:spLocks noGrp="1"/>
          </p:cNvSpPr>
          <p:nvPr>
            <p:ph type="sldNum" sz="quarter" idx="10"/>
          </p:nvPr>
        </p:nvSpPr>
        <p:spPr/>
        <p:txBody>
          <a:bodyPr/>
          <a:lstStyle/>
          <a:p>
            <a:fld id="{7E6A4C95-353C-E744-990F-7531428F1634}" type="slidenum">
              <a:rPr lang="fr-FR" smtClean="0"/>
              <a:t>17</a:t>
            </a:fld>
            <a:endParaRPr lang="fr-FR"/>
          </a:p>
        </p:txBody>
      </p:sp>
    </p:spTree>
    <p:extLst>
      <p:ext uri="{BB962C8B-B14F-4D97-AF65-F5344CB8AC3E}">
        <p14:creationId xmlns:p14="http://schemas.microsoft.com/office/powerpoint/2010/main" val="136772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6A4C95-353C-E744-990F-7531428F1634}" type="slidenum">
              <a:rPr lang="fr-FR" smtClean="0"/>
              <a:t>19</a:t>
            </a:fld>
            <a:endParaRPr lang="fr-FR"/>
          </a:p>
        </p:txBody>
      </p:sp>
    </p:spTree>
    <p:extLst>
      <p:ext uri="{BB962C8B-B14F-4D97-AF65-F5344CB8AC3E}">
        <p14:creationId xmlns:p14="http://schemas.microsoft.com/office/powerpoint/2010/main" val="208527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Cliquez et modifiez le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Cliquez et modifiez le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Cliquez et modifiez le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Cliquez et modifiez le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Cliquez et modifiez le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Cliquez et modifiez le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EEBC9B-3EB1-B643-BEE4-1A8DE2BB7EAA}"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Cliquez et modifiez le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EEBC9B-3EB1-B643-BEE4-1A8DE2BB7EAA}" type="datetimeFigureOut">
              <a:rPr lang="fr-FR" smtClean="0"/>
              <a:t>17/10/2023</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4FB055C-6D94-5B40-9334-7C7BE4D82252}"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0EEBC9B-3EB1-B643-BEE4-1A8DE2BB7EAA}" type="datetimeFigureOut">
              <a:rPr lang="fr-FR" smtClean="0"/>
              <a:t>17/10/2023</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EBC9B-3EB1-B643-BEE4-1A8DE2BB7EAA}" type="datetimeFigureOut">
              <a:rPr lang="fr-FR" smtClean="0"/>
              <a:t>17/10/2023</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Cliquez et modifiez le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4FB055C-6D94-5B40-9334-7C7BE4D82252}"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0EEBC9B-3EB1-B643-BEE4-1A8DE2BB7EAA}"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4FB055C-6D94-5B40-9334-7C7BE4D82252}"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Cliquez et modifiez le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0EEBC9B-3EB1-B643-BEE4-1A8DE2BB7EAA}" type="datetimeFigureOut">
              <a:rPr lang="fr-FR" smtClean="0"/>
              <a:t>17/10/2023</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4FB055C-6D94-5B40-9334-7C7BE4D82252}" type="slidenum">
              <a:rPr lang="fr-FR" smtClean="0"/>
              <a:t>‹N°›</a:t>
            </a:fld>
            <a:endParaRPr lang="fr-FR"/>
          </a:p>
        </p:txBody>
      </p:sp>
    </p:spTree>
    <p:extLst>
      <p:ext uri="{BB962C8B-B14F-4D97-AF65-F5344CB8AC3E}">
        <p14:creationId xmlns:p14="http://schemas.microsoft.com/office/powerpoint/2010/main" val="16882283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b="1" dirty="0"/>
              <a:t>Actualité démocratique </a:t>
            </a:r>
            <a:br>
              <a:rPr lang="fr-FR" b="1" dirty="0"/>
            </a:br>
            <a:r>
              <a:rPr lang="fr-FR" sz="2200" b="1" dirty="0"/>
              <a:t>La démocratie à l’épreuve de la participation citoyenne et de l’expérimentation</a:t>
            </a:r>
            <a:endParaRPr lang="fr-FR" b="1" dirty="0"/>
          </a:p>
        </p:txBody>
      </p:sp>
    </p:spTree>
    <p:extLst>
      <p:ext uri="{BB962C8B-B14F-4D97-AF65-F5344CB8AC3E}">
        <p14:creationId xmlns:p14="http://schemas.microsoft.com/office/powerpoint/2010/main" val="100080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a:t>Pourquoi tirer au sort?</a:t>
            </a:r>
          </a:p>
        </p:txBody>
      </p:sp>
      <p:sp>
        <p:nvSpPr>
          <p:cNvPr id="5" name="Espace réservé du contenu 4"/>
          <p:cNvSpPr>
            <a:spLocks noGrp="1"/>
          </p:cNvSpPr>
          <p:nvPr>
            <p:ph idx="1"/>
          </p:nvPr>
        </p:nvSpPr>
        <p:spPr/>
        <p:txBody>
          <a:bodyPr/>
          <a:lstStyle/>
          <a:p>
            <a:r>
              <a:rPr lang="fr-FR" dirty="0"/>
              <a:t>Assurer une meilleur représentation de la population et assurer plus de représentativité</a:t>
            </a:r>
          </a:p>
          <a:p>
            <a:endParaRPr lang="fr-FR" dirty="0"/>
          </a:p>
          <a:p>
            <a:r>
              <a:rPr lang="fr-FR" dirty="0"/>
              <a:t>Renouveler les formes de la légitimité politique en introduisant des expériences et des compétences qui n’auraient pas nécessairement eu la possibilité d’être entendue</a:t>
            </a:r>
          </a:p>
          <a:p>
            <a:endParaRPr lang="fr-FR" dirty="0"/>
          </a:p>
          <a:p>
            <a:r>
              <a:rPr lang="fr-FR" dirty="0"/>
              <a:t>Utile dans une situation où les représentants sont impuissants, où quand le dialogue est bloqué. </a:t>
            </a:r>
          </a:p>
        </p:txBody>
      </p:sp>
    </p:spTree>
    <p:extLst>
      <p:ext uri="{BB962C8B-B14F-4D97-AF65-F5344CB8AC3E}">
        <p14:creationId xmlns:p14="http://schemas.microsoft.com/office/powerpoint/2010/main" val="152229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a:t>Les conférences de citoyen</a:t>
            </a:r>
          </a:p>
        </p:txBody>
      </p:sp>
      <p:sp>
        <p:nvSpPr>
          <p:cNvPr id="5" name="Espace réservé du contenu 4"/>
          <p:cNvSpPr>
            <a:spLocks noGrp="1"/>
          </p:cNvSpPr>
          <p:nvPr>
            <p:ph idx="1"/>
          </p:nvPr>
        </p:nvSpPr>
        <p:spPr>
          <a:xfrm>
            <a:off x="542925" y="1417639"/>
            <a:ext cx="9667875" cy="4525963"/>
          </a:xfrm>
        </p:spPr>
        <p:txBody>
          <a:bodyPr/>
          <a:lstStyle/>
          <a:p>
            <a:r>
              <a:rPr lang="fr-FR" sz="3200" dirty="0"/>
              <a:t>une procédure de participation véritable qui combine :</a:t>
            </a:r>
          </a:p>
          <a:p>
            <a:endParaRPr lang="fr-FR" sz="2400" dirty="0"/>
          </a:p>
          <a:p>
            <a:pPr marL="514350" indent="-514350">
              <a:buFont typeface="+mj-lt"/>
              <a:buAutoNum type="arabicPeriod"/>
            </a:pPr>
            <a:r>
              <a:rPr lang="fr-FR" dirty="0"/>
              <a:t>une </a:t>
            </a:r>
            <a:r>
              <a:rPr lang="fr-FR" b="1" dirty="0"/>
              <a:t>formation préalable </a:t>
            </a:r>
            <a:r>
              <a:rPr lang="fr-FR" dirty="0"/>
              <a:t>(où les citoyens étudient) </a:t>
            </a:r>
          </a:p>
          <a:p>
            <a:pPr marL="514350" indent="-514350">
              <a:buFont typeface="+mj-lt"/>
              <a:buAutoNum type="arabicPeriod"/>
            </a:pPr>
            <a:r>
              <a:rPr lang="fr-FR" dirty="0"/>
              <a:t>une </a:t>
            </a:r>
            <a:r>
              <a:rPr lang="fr-FR" b="1" dirty="0"/>
              <a:t>intervention active </a:t>
            </a:r>
            <a:r>
              <a:rPr lang="fr-FR" dirty="0"/>
              <a:t>(où les citoyens interrogent)</a:t>
            </a:r>
          </a:p>
          <a:p>
            <a:pPr marL="514350" indent="-514350">
              <a:buFont typeface="+mj-lt"/>
              <a:buAutoNum type="arabicPeriod"/>
            </a:pPr>
            <a:r>
              <a:rPr lang="fr-FR" dirty="0"/>
              <a:t>un </a:t>
            </a:r>
            <a:r>
              <a:rPr lang="fr-FR" b="1" dirty="0"/>
              <a:t>positionnement collectif </a:t>
            </a:r>
            <a:r>
              <a:rPr lang="fr-FR" dirty="0"/>
              <a:t>(où les citoyens discutent en interne puis avisent)</a:t>
            </a:r>
          </a:p>
          <a:p>
            <a:endParaRPr lang="fr-FR" dirty="0"/>
          </a:p>
        </p:txBody>
      </p:sp>
      <p:sp>
        <p:nvSpPr>
          <p:cNvPr id="6" name="ZoneTexte 5"/>
          <p:cNvSpPr txBox="1"/>
          <p:nvPr/>
        </p:nvSpPr>
        <p:spPr>
          <a:xfrm>
            <a:off x="2384425" y="4825484"/>
            <a:ext cx="7826375" cy="584776"/>
          </a:xfrm>
          <a:prstGeom prst="rect">
            <a:avLst/>
          </a:prstGeom>
          <a:noFill/>
        </p:spPr>
        <p:txBody>
          <a:bodyPr wrap="square" rtlCol="0">
            <a:spAutoFit/>
          </a:bodyPr>
          <a:lstStyle/>
          <a:p>
            <a:r>
              <a:rPr lang="fr-FR" sz="3200" b="1" dirty="0">
                <a:sym typeface="Wingdings"/>
              </a:rPr>
              <a:t> Objectif d’éclairer la décision publique</a:t>
            </a:r>
            <a:endParaRPr lang="fr-FR" sz="3200" b="1" dirty="0"/>
          </a:p>
        </p:txBody>
      </p:sp>
    </p:spTree>
    <p:extLst>
      <p:ext uri="{BB962C8B-B14F-4D97-AF65-F5344CB8AC3E}">
        <p14:creationId xmlns:p14="http://schemas.microsoft.com/office/powerpoint/2010/main" val="9462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déroulé</a:t>
            </a:r>
          </a:p>
        </p:txBody>
      </p:sp>
      <p:sp>
        <p:nvSpPr>
          <p:cNvPr id="3" name="Espace réservé du contenu 2"/>
          <p:cNvSpPr>
            <a:spLocks noGrp="1"/>
          </p:cNvSpPr>
          <p:nvPr>
            <p:ph idx="1"/>
          </p:nvPr>
        </p:nvSpPr>
        <p:spPr/>
        <p:txBody>
          <a:bodyPr/>
          <a:lstStyle/>
          <a:p>
            <a:r>
              <a:rPr lang="fr-FR" dirty="0"/>
              <a:t>1- </a:t>
            </a:r>
            <a:r>
              <a:rPr lang="fr-FR" b="1" dirty="0"/>
              <a:t>phase préparatoire</a:t>
            </a:r>
            <a:r>
              <a:rPr lang="fr-FR" dirty="0"/>
              <a:t> : recrutement des citoyens + comité de pilotage</a:t>
            </a:r>
          </a:p>
          <a:p>
            <a:r>
              <a:rPr lang="fr-FR" dirty="0"/>
              <a:t>2 - </a:t>
            </a:r>
            <a:r>
              <a:rPr lang="fr-FR" b="1" dirty="0"/>
              <a:t>phase de formation</a:t>
            </a:r>
            <a:r>
              <a:rPr lang="fr-FR" dirty="0"/>
              <a:t> : 2 à 3 weekend de formation</a:t>
            </a:r>
          </a:p>
          <a:p>
            <a:r>
              <a:rPr lang="fr-FR" dirty="0"/>
              <a:t>3-  </a:t>
            </a:r>
            <a:r>
              <a:rPr lang="fr-FR" b="1" dirty="0"/>
              <a:t>phase de débat</a:t>
            </a:r>
          </a:p>
          <a:p>
            <a:r>
              <a:rPr lang="fr-FR" dirty="0"/>
              <a:t>4- </a:t>
            </a:r>
            <a:r>
              <a:rPr lang="fr-FR" b="1" dirty="0"/>
              <a:t>phase de production de l’avis</a:t>
            </a:r>
            <a:r>
              <a:rPr lang="fr-FR" dirty="0"/>
              <a:t>, de « recommandations »</a:t>
            </a:r>
          </a:p>
          <a:p>
            <a:endParaRPr lang="fr-FR" dirty="0"/>
          </a:p>
        </p:txBody>
      </p:sp>
    </p:spTree>
    <p:extLst>
      <p:ext uri="{BB962C8B-B14F-4D97-AF65-F5344CB8AC3E}">
        <p14:creationId xmlns:p14="http://schemas.microsoft.com/office/powerpoint/2010/main" val="72161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Une </a:t>
            </a:r>
            <a:r>
              <a:rPr lang="fr-FR" b="1" dirty="0" err="1"/>
              <a:t>CdC</a:t>
            </a:r>
            <a:r>
              <a:rPr lang="fr-FR" b="1" dirty="0"/>
              <a:t> implique plusieurs choses :</a:t>
            </a:r>
          </a:p>
        </p:txBody>
      </p:sp>
      <p:sp>
        <p:nvSpPr>
          <p:cNvPr id="3" name="Espace réservé du contenu 2"/>
          <p:cNvSpPr>
            <a:spLocks noGrp="1"/>
          </p:cNvSpPr>
          <p:nvPr>
            <p:ph idx="1"/>
          </p:nvPr>
        </p:nvSpPr>
        <p:spPr>
          <a:xfrm>
            <a:off x="685801" y="2142067"/>
            <a:ext cx="10131425" cy="4387321"/>
          </a:xfrm>
        </p:spPr>
        <p:txBody>
          <a:bodyPr>
            <a:normAutofit/>
          </a:bodyPr>
          <a:lstStyle/>
          <a:p>
            <a:r>
              <a:rPr lang="fr-FR" dirty="0"/>
              <a:t>• </a:t>
            </a:r>
            <a:r>
              <a:rPr lang="fr-FR" b="1" dirty="0"/>
              <a:t>L’existence d’un commanditaire</a:t>
            </a:r>
            <a:r>
              <a:rPr lang="fr-FR" dirty="0"/>
              <a:t>. Cela peut être un décideur public, mais aussi une entreprise privée. En tout état de cause, il pose une question et souhaite une réponse sous forme d’avis. Il ne s’agit donc pas de rassembler les arguments, les positions, les solutions, mais de prendre une décision. Cela n’implique pas que l’avis soit unanime.</a:t>
            </a:r>
          </a:p>
          <a:p>
            <a:endParaRPr lang="fr-FR" dirty="0"/>
          </a:p>
          <a:p>
            <a:r>
              <a:rPr lang="fr-FR" dirty="0"/>
              <a:t> • </a:t>
            </a:r>
            <a:r>
              <a:rPr lang="fr-FR" b="1" dirty="0"/>
              <a:t>La nomination d’un comité de pilotage indépendant </a:t>
            </a:r>
            <a:r>
              <a:rPr lang="fr-FR" dirty="0"/>
              <a:t>chargé de l’organisation de la conférence</a:t>
            </a:r>
          </a:p>
          <a:p>
            <a:endParaRPr lang="fr-FR" dirty="0"/>
          </a:p>
          <a:p>
            <a:r>
              <a:rPr lang="fr-FR" dirty="0"/>
              <a:t>• </a:t>
            </a:r>
            <a:r>
              <a:rPr lang="fr-FR" b="1" dirty="0"/>
              <a:t>Le recrutement d’un panel de citoyens </a:t>
            </a:r>
            <a:r>
              <a:rPr lang="fr-FR" dirty="0"/>
              <a:t>par des méthodes diverses allant de l’appel aux bonnes volontés au tirage au sort</a:t>
            </a:r>
          </a:p>
          <a:p>
            <a:endParaRPr lang="fr-FR" dirty="0"/>
          </a:p>
        </p:txBody>
      </p:sp>
    </p:spTree>
    <p:extLst>
      <p:ext uri="{BB962C8B-B14F-4D97-AF65-F5344CB8AC3E}">
        <p14:creationId xmlns:p14="http://schemas.microsoft.com/office/powerpoint/2010/main" val="83287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Une </a:t>
            </a:r>
            <a:r>
              <a:rPr lang="fr-FR" b="1" dirty="0" err="1"/>
              <a:t>CdC</a:t>
            </a:r>
            <a:r>
              <a:rPr lang="fr-FR" b="1" dirty="0"/>
              <a:t> implique plusieurs choses :</a:t>
            </a:r>
            <a:endParaRPr lang="fr-FR" dirty="0"/>
          </a:p>
        </p:txBody>
      </p:sp>
      <p:sp>
        <p:nvSpPr>
          <p:cNvPr id="3" name="Espace réservé du contenu 2"/>
          <p:cNvSpPr>
            <a:spLocks noGrp="1"/>
          </p:cNvSpPr>
          <p:nvPr>
            <p:ph idx="1"/>
          </p:nvPr>
        </p:nvSpPr>
        <p:spPr/>
        <p:txBody>
          <a:bodyPr/>
          <a:lstStyle/>
          <a:p>
            <a:r>
              <a:rPr lang="fr-FR" dirty="0"/>
              <a:t>• </a:t>
            </a:r>
            <a:r>
              <a:rPr lang="fr-FR" b="1" dirty="0"/>
              <a:t>Une information </a:t>
            </a:r>
            <a:r>
              <a:rPr lang="mr-IN" b="1" dirty="0"/>
              <a:t>–</a:t>
            </a:r>
            <a:r>
              <a:rPr lang="fr-FR" b="1" dirty="0"/>
              <a:t> formation contradictoire donnée pendant deux (ou trois, voire plus) week-ends</a:t>
            </a:r>
            <a:r>
              <a:rPr lang="fr-FR" dirty="0"/>
              <a:t>, le panel étant encadré par un ou des animateurs </a:t>
            </a:r>
          </a:p>
          <a:p>
            <a:endParaRPr lang="fr-FR" dirty="0"/>
          </a:p>
          <a:p>
            <a:r>
              <a:rPr lang="fr-FR" dirty="0"/>
              <a:t>• </a:t>
            </a:r>
            <a:r>
              <a:rPr lang="fr-FR" b="1" dirty="0"/>
              <a:t>Un troisième week-end de débats</a:t>
            </a:r>
            <a:r>
              <a:rPr lang="fr-FR" dirty="0"/>
              <a:t> organisés par le panel lui-même, également encadré par des animateurs. </a:t>
            </a:r>
          </a:p>
          <a:p>
            <a:endParaRPr lang="fr-FR" dirty="0"/>
          </a:p>
          <a:p>
            <a:r>
              <a:rPr lang="fr-FR" dirty="0"/>
              <a:t>• </a:t>
            </a:r>
            <a:r>
              <a:rPr lang="fr-FR" b="1" dirty="0"/>
              <a:t>Une délibération suivie </a:t>
            </a:r>
            <a:r>
              <a:rPr lang="fr-FR" dirty="0"/>
              <a:t>de la rédaction d’un avis remis au commanditaire</a:t>
            </a:r>
          </a:p>
          <a:p>
            <a:endParaRPr lang="fr-FR" dirty="0"/>
          </a:p>
        </p:txBody>
      </p:sp>
    </p:spTree>
    <p:extLst>
      <p:ext uri="{BB962C8B-B14F-4D97-AF65-F5344CB8AC3E}">
        <p14:creationId xmlns:p14="http://schemas.microsoft.com/office/powerpoint/2010/main" val="107653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enjeux</a:t>
            </a:r>
          </a:p>
        </p:txBody>
      </p:sp>
      <p:sp>
        <p:nvSpPr>
          <p:cNvPr id="3" name="Espace réservé du contenu 2"/>
          <p:cNvSpPr>
            <a:spLocks noGrp="1"/>
          </p:cNvSpPr>
          <p:nvPr>
            <p:ph idx="1"/>
          </p:nvPr>
        </p:nvSpPr>
        <p:spPr/>
        <p:txBody>
          <a:bodyPr>
            <a:normAutofit lnSpcReduction="10000"/>
          </a:bodyPr>
          <a:lstStyle/>
          <a:p>
            <a:r>
              <a:rPr lang="fr-FR" dirty="0"/>
              <a:t>Restaurer une recette ancienne: l’égalité radicale entre citoyens pour la formation d’un échantillon représentatif</a:t>
            </a:r>
          </a:p>
          <a:p>
            <a:endParaRPr lang="fr-FR" dirty="0"/>
          </a:p>
          <a:p>
            <a:r>
              <a:rPr lang="fr-FR" dirty="0"/>
              <a:t>Renforcer la légitimité des décideurs et dépasser le consentement direct (légitimité du vote)</a:t>
            </a:r>
          </a:p>
          <a:p>
            <a:endParaRPr lang="fr-FR" dirty="0"/>
          </a:p>
          <a:p>
            <a:r>
              <a:rPr lang="fr-FR" dirty="0"/>
              <a:t>Préserver une dimension délibérative à la démocratie (attention à l’impératif de formation)</a:t>
            </a:r>
          </a:p>
          <a:p>
            <a:endParaRPr lang="fr-FR" dirty="0"/>
          </a:p>
          <a:p>
            <a:r>
              <a:rPr lang="fr-FR" dirty="0"/>
              <a:t>Attention à ne pas poser une question trop précise à la base, à préserver du contradictoire</a:t>
            </a:r>
          </a:p>
        </p:txBody>
      </p:sp>
    </p:spTree>
    <p:extLst>
      <p:ext uri="{BB962C8B-B14F-4D97-AF65-F5344CB8AC3E}">
        <p14:creationId xmlns:p14="http://schemas.microsoft.com/office/powerpoint/2010/main" val="191843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Des expériences assez rares </a:t>
            </a:r>
          </a:p>
        </p:txBody>
      </p:sp>
      <p:sp>
        <p:nvSpPr>
          <p:cNvPr id="3" name="Espace réservé du contenu 2"/>
          <p:cNvSpPr>
            <a:spLocks noGrp="1"/>
          </p:cNvSpPr>
          <p:nvPr>
            <p:ph idx="1"/>
          </p:nvPr>
        </p:nvSpPr>
        <p:spPr/>
        <p:txBody>
          <a:bodyPr/>
          <a:lstStyle/>
          <a:p>
            <a:r>
              <a:rPr lang="fr-FR" dirty="0"/>
              <a:t>sur les OGM (1998),</a:t>
            </a:r>
          </a:p>
          <a:p>
            <a:r>
              <a:rPr lang="fr-FR" dirty="0"/>
              <a:t>sur le changement climatique (2002) </a:t>
            </a:r>
          </a:p>
          <a:p>
            <a:r>
              <a:rPr lang="fr-FR" dirty="0"/>
              <a:t> sur les antennes-relais (2009).</a:t>
            </a:r>
          </a:p>
          <a:p>
            <a:r>
              <a:rPr lang="fr-FR" dirty="0"/>
              <a:t>CIGEO (2013)</a:t>
            </a:r>
          </a:p>
          <a:p>
            <a:r>
              <a:rPr lang="fr-FR" dirty="0"/>
              <a:t>La convention pour le climat (2019)</a:t>
            </a:r>
            <a:br>
              <a:rPr lang="fr-FR" dirty="0"/>
            </a:br>
            <a:endParaRPr lang="fr-FR" dirty="0"/>
          </a:p>
        </p:txBody>
      </p:sp>
    </p:spTree>
    <p:extLst>
      <p:ext uri="{BB962C8B-B14F-4D97-AF65-F5344CB8AC3E}">
        <p14:creationId xmlns:p14="http://schemas.microsoft.com/office/powerpoint/2010/main" val="213665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La Convention Citoyenne pour le Climat</a:t>
            </a:r>
            <a:br>
              <a:rPr lang="fr-FR" b="1" dirty="0"/>
            </a:br>
            <a:endParaRPr lang="fr-FR" dirty="0"/>
          </a:p>
        </p:txBody>
      </p:sp>
      <p:sp>
        <p:nvSpPr>
          <p:cNvPr id="3" name="Espace réservé du contenu 2"/>
          <p:cNvSpPr>
            <a:spLocks noGrp="1"/>
          </p:cNvSpPr>
          <p:nvPr>
            <p:ph idx="1"/>
          </p:nvPr>
        </p:nvSpPr>
        <p:spPr>
          <a:xfrm>
            <a:off x="1055914" y="1905000"/>
            <a:ext cx="11136086" cy="4675414"/>
          </a:xfrm>
        </p:spPr>
        <p:txBody>
          <a:bodyPr>
            <a:normAutofit/>
          </a:bodyPr>
          <a:lstStyle/>
          <a:p>
            <a:r>
              <a:rPr lang="fr-FR" dirty="0"/>
              <a:t>Décidée par le Président de la République, elle réunit cent cinquante personnes, toutes tirées au sort ; elle illustre la diversité de la société française.</a:t>
            </a:r>
          </a:p>
          <a:p>
            <a:r>
              <a:rPr lang="fr-FR" dirty="0"/>
              <a:t>La Convention Citoyenne pour le Climat a pour vocation de donner la parole aux citoyens et citoyennes pour accélérer la lutte contre le changement climatique. </a:t>
            </a:r>
            <a:r>
              <a:rPr lang="fr-FR" b="1" dirty="0"/>
              <a:t>Elle a pour mandat de définir une série de mesures permettant d’atteindre une baisse d’au moins 40 % des émissions de gaz à effet de serre d’ici 2030 (par rapport à 1990) dans un esprit de justice sociale</a:t>
            </a:r>
            <a:r>
              <a:rPr lang="fr-FR" dirty="0"/>
              <a:t>.</a:t>
            </a:r>
          </a:p>
          <a:p>
            <a:r>
              <a:rPr lang="fr-FR" dirty="0"/>
              <a:t>Ces citoyens s’informeront, débattront et prépareront des projets de loi sur l’ensemble des questions relatives aux moyens de lutter contre le changement climatique. Les séances plénières seront retransmises sur ce site. </a:t>
            </a:r>
          </a:p>
          <a:p>
            <a:r>
              <a:rPr lang="fr-FR" dirty="0"/>
              <a:t>Le Président de la République s’est engagé à ce que ces propositions législatives et réglementaires soient soumises “sans filtre” soit à référendum, soit au vote du parlement, soit à application réglementaire directe.</a:t>
            </a:r>
          </a:p>
          <a:p>
            <a:endParaRPr lang="fr-FR" dirty="0"/>
          </a:p>
        </p:txBody>
      </p:sp>
    </p:spTree>
    <p:extLst>
      <p:ext uri="{BB962C8B-B14F-4D97-AF65-F5344CB8AC3E}">
        <p14:creationId xmlns:p14="http://schemas.microsoft.com/office/powerpoint/2010/main" val="63839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calendrier</a:t>
            </a:r>
          </a:p>
        </p:txBody>
      </p:sp>
      <p:pic>
        <p:nvPicPr>
          <p:cNvPr id="3" name="Image 2"/>
          <p:cNvPicPr>
            <a:picLocks noChangeAspect="1"/>
          </p:cNvPicPr>
          <p:nvPr/>
        </p:nvPicPr>
        <p:blipFill>
          <a:blip r:embed="rId2"/>
          <a:stretch>
            <a:fillRect/>
          </a:stretch>
        </p:blipFill>
        <p:spPr>
          <a:xfrm>
            <a:off x="0" y="2370078"/>
            <a:ext cx="12192000" cy="4487922"/>
          </a:xfrm>
          <a:prstGeom prst="rect">
            <a:avLst/>
          </a:prstGeom>
        </p:spPr>
      </p:pic>
    </p:spTree>
    <p:extLst>
      <p:ext uri="{BB962C8B-B14F-4D97-AF65-F5344CB8AC3E}">
        <p14:creationId xmlns:p14="http://schemas.microsoft.com/office/powerpoint/2010/main" val="207505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Un positionnement politique difficile</a:t>
            </a:r>
            <a:r>
              <a:rPr lang="mr-IN" b="1" dirty="0"/>
              <a:t>…</a:t>
            </a:r>
            <a:r>
              <a:rPr lang="fr-FR" b="1" dirty="0"/>
              <a:t> </a:t>
            </a:r>
          </a:p>
        </p:txBody>
      </p:sp>
      <p:sp>
        <p:nvSpPr>
          <p:cNvPr id="3" name="Espace réservé du contenu 2"/>
          <p:cNvSpPr>
            <a:spLocks noGrp="1"/>
          </p:cNvSpPr>
          <p:nvPr>
            <p:ph idx="1"/>
          </p:nvPr>
        </p:nvSpPr>
        <p:spPr>
          <a:xfrm>
            <a:off x="767443" y="1502229"/>
            <a:ext cx="11250385" cy="5355771"/>
          </a:xfrm>
        </p:spPr>
        <p:txBody>
          <a:bodyPr>
            <a:normAutofit/>
          </a:bodyPr>
          <a:lstStyle/>
          <a:p>
            <a:r>
              <a:rPr lang="fr-FR" sz="2000" b="1" dirty="0"/>
              <a:t>Une suite du GDN ? : </a:t>
            </a:r>
            <a:r>
              <a:rPr lang="fr-FR" sz="2000" dirty="0"/>
              <a:t>mais alors que le mouvement était matraqué et gazé chaque samedi par les forces de l’ordre, tandis que les groupes de Gilets jaunes refusaient dans leur majorité l’hypocrisie du « grand débat national » et qu’ils tentaient de se structurer avec des assemblées populaires, appeler à ce type de dispositif ouvraient un espace de négociation avec le pouvoir et a fait perdre le mouvement en radicalité</a:t>
            </a:r>
          </a:p>
          <a:p>
            <a:r>
              <a:rPr lang="fr-FR" sz="2000" b="1" dirty="0"/>
              <a:t>Un prétexte à l’inaction? </a:t>
            </a:r>
            <a:r>
              <a:rPr lang="fr-FR" sz="2000" dirty="0"/>
              <a:t>:  Plusieurs associations écologistes restent néanmoins sceptiques. Greenpeace voit dans cet outil, </a:t>
            </a:r>
            <a:r>
              <a:rPr lang="fr-FR" sz="2000" i="1" dirty="0"/>
              <a:t>« une manière de faire diversion »</a:t>
            </a:r>
            <a:r>
              <a:rPr lang="fr-FR" sz="2000" dirty="0"/>
              <a:t> et une forme de procrastination : </a:t>
            </a:r>
            <a:r>
              <a:rPr lang="fr-FR" sz="2000" i="1" dirty="0"/>
              <a:t>« Par cette manœuvre, le gouvernement se dédouane de ses responsabilités et repousse le moment d’agir, alors que les solutions sont connues depuis longtemps et que des textes importants pour le climat, comme la loi d’orientation des mobilités ou la loi Climat-Énergie, sont déjà en cours d’examen »</a:t>
            </a:r>
            <a:r>
              <a:rPr lang="fr-FR" sz="2000" dirty="0"/>
              <a:t>, </a:t>
            </a:r>
            <a:r>
              <a:rPr lang="fr-FR" sz="2000" u="sng" dirty="0"/>
              <a:t>ira-t-on jusqu’à prendre des décisions impopulaires ? </a:t>
            </a:r>
          </a:p>
          <a:p>
            <a:r>
              <a:rPr lang="fr-FR" sz="2000" b="1" dirty="0"/>
              <a:t>Le risque de l’isolement politique ? </a:t>
            </a:r>
            <a:r>
              <a:rPr lang="fr-FR" sz="2000" dirty="0"/>
              <a:t>: mettre en place ce type de dispositif, ancré dans « l’écologie du quotidien » ne risque-t-il pas de passer à côté des grands enjeux macros? </a:t>
            </a:r>
          </a:p>
        </p:txBody>
      </p:sp>
    </p:spTree>
    <p:extLst>
      <p:ext uri="{BB962C8B-B14F-4D97-AF65-F5344CB8AC3E}">
        <p14:creationId xmlns:p14="http://schemas.microsoft.com/office/powerpoint/2010/main" val="121676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L’expérimentation pour approfondir la démocratie? </a:t>
            </a:r>
            <a:endParaRPr lang="fr-FR" dirty="0"/>
          </a:p>
        </p:txBody>
      </p:sp>
      <p:sp>
        <p:nvSpPr>
          <p:cNvPr id="4" name="Espace réservé du texte 3"/>
          <p:cNvSpPr>
            <a:spLocks noGrp="1"/>
          </p:cNvSpPr>
          <p:nvPr>
            <p:ph type="body" idx="1"/>
          </p:nvPr>
        </p:nvSpPr>
        <p:spPr/>
        <p:txBody>
          <a:bodyPr/>
          <a:lstStyle/>
          <a:p>
            <a:endParaRPr lang="fr-FR"/>
          </a:p>
        </p:txBody>
      </p:sp>
    </p:spTree>
    <p:extLst>
      <p:ext uri="{BB962C8B-B14F-4D97-AF65-F5344CB8AC3E}">
        <p14:creationId xmlns:p14="http://schemas.microsoft.com/office/powerpoint/2010/main" val="1579930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Conclusion</a:t>
            </a:r>
          </a:p>
        </p:txBody>
      </p:sp>
      <p:sp>
        <p:nvSpPr>
          <p:cNvPr id="3" name="Espace réservé du contenu 2"/>
          <p:cNvSpPr>
            <a:spLocks noGrp="1"/>
          </p:cNvSpPr>
          <p:nvPr>
            <p:ph idx="1"/>
          </p:nvPr>
        </p:nvSpPr>
        <p:spPr>
          <a:xfrm>
            <a:off x="2024743" y="2133600"/>
            <a:ext cx="9479869" cy="3858986"/>
          </a:xfrm>
        </p:spPr>
        <p:txBody>
          <a:bodyPr>
            <a:normAutofit/>
          </a:bodyPr>
          <a:lstStyle/>
          <a:p>
            <a:r>
              <a:rPr lang="fr-FR" sz="2400" dirty="0"/>
              <a:t>De l’importance de réfléchir au design des dispositifs</a:t>
            </a:r>
          </a:p>
          <a:p>
            <a:r>
              <a:rPr lang="fr-FR" sz="2400" dirty="0"/>
              <a:t>Mais il est essentiel de ne pas se couper du fond: créer de la légitimer et renouveler la manière de faire de la politique</a:t>
            </a:r>
          </a:p>
          <a:p>
            <a:r>
              <a:rPr lang="fr-FR" sz="2400" dirty="0"/>
              <a:t>Faire participer ne doit pas donner l’illusion que tous les sujets peuvent faire l’objet d’un consensus (à l’image de l’environnement)</a:t>
            </a:r>
          </a:p>
          <a:p>
            <a:r>
              <a:rPr lang="fr-FR" sz="2400" dirty="0"/>
              <a:t>Expérimentation toujours en cours! Même si on voit que ce n’est pas facile,</a:t>
            </a:r>
          </a:p>
          <a:p>
            <a:endParaRPr lang="fr-FR" sz="2400" dirty="0"/>
          </a:p>
        </p:txBody>
      </p:sp>
    </p:spTree>
    <p:extLst>
      <p:ext uri="{BB962C8B-B14F-4D97-AF65-F5344CB8AC3E}">
        <p14:creationId xmlns:p14="http://schemas.microsoft.com/office/powerpoint/2010/main" val="921644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10CBF-5723-AD62-5BC5-018FE46AF80A}"/>
              </a:ext>
            </a:extLst>
          </p:cNvPr>
          <p:cNvSpPr>
            <a:spLocks noGrp="1"/>
          </p:cNvSpPr>
          <p:nvPr>
            <p:ph type="title"/>
          </p:nvPr>
        </p:nvSpPr>
        <p:spPr/>
        <p:txBody>
          <a:bodyPr/>
          <a:lstStyle/>
          <a:p>
            <a:r>
              <a:rPr lang="fr-FR" b="1" dirty="0"/>
              <a:t>Session </a:t>
            </a:r>
            <a:r>
              <a:rPr lang="fr-FR" b="1" dirty="0" err="1"/>
              <a:t>doggy</a:t>
            </a:r>
            <a:r>
              <a:rPr lang="fr-FR" b="1" dirty="0"/>
              <a:t> bag</a:t>
            </a:r>
          </a:p>
        </p:txBody>
      </p:sp>
      <p:pic>
        <p:nvPicPr>
          <p:cNvPr id="2050" name="Picture 2" descr="Handy Bag lance Doggy Bag, une idée qui a du chien !">
            <a:extLst>
              <a:ext uri="{FF2B5EF4-FFF2-40B4-BE49-F238E27FC236}">
                <a16:creationId xmlns:a16="http://schemas.microsoft.com/office/drawing/2014/main" id="{C5081494-9B28-A23A-B6D6-05CD007F14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259" y="2947090"/>
            <a:ext cx="3041931" cy="200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4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 Améliorer » le débat public CNDP?</a:t>
            </a:r>
          </a:p>
        </p:txBody>
      </p:sp>
      <p:pic>
        <p:nvPicPr>
          <p:cNvPr id="5" name="Image 4"/>
          <p:cNvPicPr>
            <a:picLocks noChangeAspect="1"/>
          </p:cNvPicPr>
          <p:nvPr/>
        </p:nvPicPr>
        <p:blipFill>
          <a:blip r:embed="rId2"/>
          <a:stretch>
            <a:fillRect/>
          </a:stretch>
        </p:blipFill>
        <p:spPr>
          <a:xfrm>
            <a:off x="5935950" y="1837335"/>
            <a:ext cx="5963741" cy="3975827"/>
          </a:xfrm>
          <a:prstGeom prst="rect">
            <a:avLst/>
          </a:prstGeom>
        </p:spPr>
      </p:pic>
      <p:sp>
        <p:nvSpPr>
          <p:cNvPr id="6" name="ZoneTexte 5"/>
          <p:cNvSpPr txBox="1"/>
          <p:nvPr/>
        </p:nvSpPr>
        <p:spPr>
          <a:xfrm>
            <a:off x="838200" y="5813162"/>
            <a:ext cx="4618220" cy="369332"/>
          </a:xfrm>
          <a:prstGeom prst="rect">
            <a:avLst/>
          </a:prstGeom>
          <a:noFill/>
        </p:spPr>
        <p:txBody>
          <a:bodyPr wrap="square" rtlCol="0">
            <a:spAutoFit/>
          </a:bodyPr>
          <a:lstStyle/>
          <a:p>
            <a:r>
              <a:rPr lang="fr-FR" dirty="0"/>
              <a:t>En allant à  la rencontre des publics</a:t>
            </a:r>
          </a:p>
        </p:txBody>
      </p:sp>
      <p:pic>
        <p:nvPicPr>
          <p:cNvPr id="7" name="Image 6"/>
          <p:cNvPicPr>
            <a:picLocks noChangeAspect="1"/>
          </p:cNvPicPr>
          <p:nvPr/>
        </p:nvPicPr>
        <p:blipFill>
          <a:blip r:embed="rId3"/>
          <a:stretch>
            <a:fillRect/>
          </a:stretch>
        </p:blipFill>
        <p:spPr>
          <a:xfrm>
            <a:off x="282066" y="1611442"/>
            <a:ext cx="5414119" cy="4009869"/>
          </a:xfrm>
          <a:prstGeom prst="rect">
            <a:avLst/>
          </a:prstGeom>
        </p:spPr>
      </p:pic>
    </p:spTree>
    <p:extLst>
      <p:ext uri="{BB962C8B-B14F-4D97-AF65-F5344CB8AC3E}">
        <p14:creationId xmlns:p14="http://schemas.microsoft.com/office/powerpoint/2010/main" val="8502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En favorisant l’intelligence collective?</a:t>
            </a:r>
          </a:p>
        </p:txBody>
      </p:sp>
      <p:pic>
        <p:nvPicPr>
          <p:cNvPr id="4" name="Image 3"/>
          <p:cNvPicPr>
            <a:picLocks noChangeAspect="1"/>
          </p:cNvPicPr>
          <p:nvPr/>
        </p:nvPicPr>
        <p:blipFill>
          <a:blip r:embed="rId2"/>
          <a:stretch>
            <a:fillRect/>
          </a:stretch>
        </p:blipFill>
        <p:spPr>
          <a:xfrm>
            <a:off x="114300" y="1936918"/>
            <a:ext cx="12192000" cy="4921082"/>
          </a:xfrm>
          <a:prstGeom prst="rect">
            <a:avLst/>
          </a:prstGeom>
        </p:spPr>
      </p:pic>
    </p:spTree>
    <p:extLst>
      <p:ext uri="{BB962C8B-B14F-4D97-AF65-F5344CB8AC3E}">
        <p14:creationId xmlns:p14="http://schemas.microsoft.com/office/powerpoint/2010/main" val="168945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14299" y="1"/>
            <a:ext cx="12192001" cy="7127288"/>
          </a:xfrm>
          <a:prstGeom prst="rect">
            <a:avLst/>
          </a:prstGeom>
        </p:spPr>
      </p:pic>
      <p:sp>
        <p:nvSpPr>
          <p:cNvPr id="6" name="ZoneTexte 5"/>
          <p:cNvSpPr txBox="1"/>
          <p:nvPr/>
        </p:nvSpPr>
        <p:spPr>
          <a:xfrm>
            <a:off x="757237" y="286432"/>
            <a:ext cx="8901113" cy="1323439"/>
          </a:xfrm>
          <a:prstGeom prst="rect">
            <a:avLst/>
          </a:prstGeom>
          <a:solidFill>
            <a:schemeClr val="bg1"/>
          </a:solidFill>
          <a:ln>
            <a:solidFill>
              <a:schemeClr val="accent1"/>
            </a:solidFill>
          </a:ln>
        </p:spPr>
        <p:txBody>
          <a:bodyPr wrap="square" rtlCol="0">
            <a:spAutoFit/>
          </a:bodyPr>
          <a:lstStyle/>
          <a:p>
            <a:r>
              <a:rPr lang="fr-FR" sz="4000" dirty="0"/>
              <a:t>En renouvelant la prise en main des sujets</a:t>
            </a:r>
          </a:p>
        </p:txBody>
      </p:sp>
    </p:spTree>
    <p:extLst>
      <p:ext uri="{BB962C8B-B14F-4D97-AF65-F5344CB8AC3E}">
        <p14:creationId xmlns:p14="http://schemas.microsoft.com/office/powerpoint/2010/main" val="1728738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685801" y="107545"/>
            <a:ext cx="4691921" cy="6857999"/>
          </a:xfrm>
          <a:prstGeom prst="rect">
            <a:avLst/>
          </a:prstGeom>
        </p:spPr>
      </p:pic>
      <p:pic>
        <p:nvPicPr>
          <p:cNvPr id="6" name="Image 5"/>
          <p:cNvPicPr>
            <a:picLocks noChangeAspect="1"/>
          </p:cNvPicPr>
          <p:nvPr/>
        </p:nvPicPr>
        <p:blipFill>
          <a:blip r:embed="rId3"/>
          <a:stretch>
            <a:fillRect/>
          </a:stretch>
        </p:blipFill>
        <p:spPr>
          <a:xfrm>
            <a:off x="5562182" y="107545"/>
            <a:ext cx="6629818" cy="6395816"/>
          </a:xfrm>
          <a:prstGeom prst="rect">
            <a:avLst/>
          </a:prstGeom>
        </p:spPr>
      </p:pic>
      <p:sp>
        <p:nvSpPr>
          <p:cNvPr id="7" name="ZoneTexte 6"/>
          <p:cNvSpPr txBox="1"/>
          <p:nvPr/>
        </p:nvSpPr>
        <p:spPr>
          <a:xfrm>
            <a:off x="1385889" y="286432"/>
            <a:ext cx="10357620" cy="707886"/>
          </a:xfrm>
          <a:prstGeom prst="rect">
            <a:avLst/>
          </a:prstGeom>
          <a:solidFill>
            <a:schemeClr val="bg1"/>
          </a:solidFill>
          <a:ln>
            <a:solidFill>
              <a:schemeClr val="accent1"/>
            </a:solidFill>
          </a:ln>
        </p:spPr>
        <p:txBody>
          <a:bodyPr wrap="square" rtlCol="0">
            <a:spAutoFit/>
          </a:bodyPr>
          <a:lstStyle/>
          <a:p>
            <a:r>
              <a:rPr lang="fr-FR" sz="4000" dirty="0"/>
              <a:t>Faire appel à l’imaginaire des publics</a:t>
            </a:r>
          </a:p>
        </p:txBody>
      </p:sp>
    </p:spTree>
    <p:extLst>
      <p:ext uri="{BB962C8B-B14F-4D97-AF65-F5344CB8AC3E}">
        <p14:creationId xmlns:p14="http://schemas.microsoft.com/office/powerpoint/2010/main" val="179768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07621" y="305357"/>
            <a:ext cx="11743805" cy="6552643"/>
          </a:xfrm>
          <a:prstGeom prst="rect">
            <a:avLst/>
          </a:prstGeom>
        </p:spPr>
      </p:pic>
      <p:sp>
        <p:nvSpPr>
          <p:cNvPr id="6" name="ZoneTexte 5"/>
          <p:cNvSpPr txBox="1"/>
          <p:nvPr/>
        </p:nvSpPr>
        <p:spPr>
          <a:xfrm>
            <a:off x="384358" y="5487083"/>
            <a:ext cx="8272462" cy="707886"/>
          </a:xfrm>
          <a:prstGeom prst="rect">
            <a:avLst/>
          </a:prstGeom>
          <a:solidFill>
            <a:schemeClr val="bg1"/>
          </a:solidFill>
          <a:ln>
            <a:solidFill>
              <a:schemeClr val="accent1"/>
            </a:solidFill>
          </a:ln>
        </p:spPr>
        <p:txBody>
          <a:bodyPr wrap="square" rtlCol="0">
            <a:spAutoFit/>
          </a:bodyPr>
          <a:lstStyle/>
          <a:p>
            <a:r>
              <a:rPr lang="fr-FR" sz="4000"/>
              <a:t>Par l’appel à l’art </a:t>
            </a:r>
            <a:endParaRPr lang="fr-FR" sz="4000" dirty="0"/>
          </a:p>
        </p:txBody>
      </p:sp>
    </p:spTree>
    <p:extLst>
      <p:ext uri="{BB962C8B-B14F-4D97-AF65-F5344CB8AC3E}">
        <p14:creationId xmlns:p14="http://schemas.microsoft.com/office/powerpoint/2010/main" val="86898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100013" y="115700"/>
            <a:ext cx="4229099" cy="6627999"/>
          </a:xfrm>
          <a:prstGeom prst="rect">
            <a:avLst/>
          </a:prstGeom>
        </p:spPr>
      </p:pic>
      <p:pic>
        <p:nvPicPr>
          <p:cNvPr id="5" name="Image 4"/>
          <p:cNvPicPr>
            <a:picLocks noChangeAspect="1"/>
          </p:cNvPicPr>
          <p:nvPr/>
        </p:nvPicPr>
        <p:blipFill>
          <a:blip r:embed="rId3"/>
          <a:stretch>
            <a:fillRect/>
          </a:stretch>
        </p:blipFill>
        <p:spPr>
          <a:xfrm>
            <a:off x="4454465" y="314325"/>
            <a:ext cx="6362761" cy="5182615"/>
          </a:xfrm>
          <a:prstGeom prst="rect">
            <a:avLst/>
          </a:prstGeom>
        </p:spPr>
      </p:pic>
      <p:sp>
        <p:nvSpPr>
          <p:cNvPr id="6" name="ZoneTexte 5"/>
          <p:cNvSpPr txBox="1"/>
          <p:nvPr/>
        </p:nvSpPr>
        <p:spPr>
          <a:xfrm>
            <a:off x="4454465" y="5968042"/>
            <a:ext cx="8272462" cy="707886"/>
          </a:xfrm>
          <a:prstGeom prst="rect">
            <a:avLst/>
          </a:prstGeom>
          <a:solidFill>
            <a:schemeClr val="bg1"/>
          </a:solidFill>
          <a:ln>
            <a:solidFill>
              <a:schemeClr val="accent1"/>
            </a:solidFill>
          </a:ln>
        </p:spPr>
        <p:txBody>
          <a:bodyPr wrap="square" rtlCol="0">
            <a:spAutoFit/>
          </a:bodyPr>
          <a:lstStyle/>
          <a:p>
            <a:r>
              <a:rPr lang="fr-FR" sz="4000" dirty="0"/>
              <a:t>Par l’appel </a:t>
            </a:r>
            <a:r>
              <a:rPr lang="fr-FR" sz="4000"/>
              <a:t>au numérique</a:t>
            </a:r>
            <a:endParaRPr lang="fr-FR" sz="4000" dirty="0"/>
          </a:p>
        </p:txBody>
      </p:sp>
    </p:spTree>
    <p:extLst>
      <p:ext uri="{BB962C8B-B14F-4D97-AF65-F5344CB8AC3E}">
        <p14:creationId xmlns:p14="http://schemas.microsoft.com/office/powerpoint/2010/main" val="102255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40339" y="-226741"/>
            <a:ext cx="10515600" cy="2852737"/>
          </a:xfrm>
        </p:spPr>
        <p:txBody>
          <a:bodyPr/>
          <a:lstStyle/>
          <a:p>
            <a:r>
              <a:rPr lang="fr-FR" dirty="0"/>
              <a:t>La participation par le tirage au sort?</a:t>
            </a:r>
          </a:p>
        </p:txBody>
      </p:sp>
      <p:sp>
        <p:nvSpPr>
          <p:cNvPr id="5" name="Espace réservé du texte 4"/>
          <p:cNvSpPr>
            <a:spLocks noGrp="1"/>
          </p:cNvSpPr>
          <p:nvPr>
            <p:ph type="body" idx="1"/>
          </p:nvPr>
        </p:nvSpPr>
        <p:spPr/>
        <p:txBody>
          <a:bodyPr/>
          <a:lstStyle/>
          <a:p>
            <a:endParaRPr lang="fr-FR" dirty="0"/>
          </a:p>
        </p:txBody>
      </p:sp>
      <p:pic>
        <p:nvPicPr>
          <p:cNvPr id="7" name="Image 6"/>
          <p:cNvPicPr>
            <a:picLocks noChangeAspect="1"/>
          </p:cNvPicPr>
          <p:nvPr/>
        </p:nvPicPr>
        <p:blipFill>
          <a:blip r:embed="rId2"/>
          <a:stretch>
            <a:fillRect/>
          </a:stretch>
        </p:blipFill>
        <p:spPr>
          <a:xfrm>
            <a:off x="3958177" y="2625996"/>
            <a:ext cx="4479924" cy="3926933"/>
          </a:xfrm>
          <a:prstGeom prst="rect">
            <a:avLst/>
          </a:prstGeom>
        </p:spPr>
      </p:pic>
    </p:spTree>
    <p:extLst>
      <p:ext uri="{BB962C8B-B14F-4D97-AF65-F5344CB8AC3E}">
        <p14:creationId xmlns:p14="http://schemas.microsoft.com/office/powerpoint/2010/main" val="2048460307"/>
      </p:ext>
    </p:extLst>
  </p:cSld>
  <p:clrMapOvr>
    <a:masterClrMapping/>
  </p:clrMapOvr>
</p:sld>
</file>

<file path=ppt/theme/theme1.xml><?xml version="1.0" encoding="utf-8"?>
<a:theme xmlns:a="http://schemas.openxmlformats.org/drawingml/2006/main" name="Volute">
  <a:themeElements>
    <a:clrScheme name="Volut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olut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olute">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2536</TotalTime>
  <Words>978</Words>
  <Application>Microsoft Macintosh PowerPoint</Application>
  <PresentationFormat>Grand écran</PresentationFormat>
  <Paragraphs>73</Paragraphs>
  <Slides>21</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Century Gothic</vt:lpstr>
      <vt:lpstr>Wingdings 3</vt:lpstr>
      <vt:lpstr>Volute</vt:lpstr>
      <vt:lpstr>Actualité démocratique  La démocratie à l’épreuve de la participation citoyenne et de l’expérimentation</vt:lpstr>
      <vt:lpstr>L’expérimentation pour approfondir la démocratie? </vt:lpstr>
      <vt:lpstr>« Améliorer » le débat public CNDP?</vt:lpstr>
      <vt:lpstr>En favorisant l’intelligence collective?</vt:lpstr>
      <vt:lpstr>Présentation PowerPoint</vt:lpstr>
      <vt:lpstr>Présentation PowerPoint</vt:lpstr>
      <vt:lpstr>Présentation PowerPoint</vt:lpstr>
      <vt:lpstr>Présentation PowerPoint</vt:lpstr>
      <vt:lpstr>La participation par le tirage au sort?</vt:lpstr>
      <vt:lpstr>Pourquoi tirer au sort?</vt:lpstr>
      <vt:lpstr>Les conférences de citoyen</vt:lpstr>
      <vt:lpstr>Le déroulé</vt:lpstr>
      <vt:lpstr>Une CdC implique plusieurs choses :</vt:lpstr>
      <vt:lpstr>Une CdC implique plusieurs choses :</vt:lpstr>
      <vt:lpstr>Les enjeux</vt:lpstr>
      <vt:lpstr>Des expériences assez rares </vt:lpstr>
      <vt:lpstr>La Convention Citoyenne pour le Climat </vt:lpstr>
      <vt:lpstr>Le calendrier</vt:lpstr>
      <vt:lpstr>Un positionnement politique difficile… </vt:lpstr>
      <vt:lpstr>Conclusion</vt:lpstr>
      <vt:lpstr>Session doggy bag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72</cp:revision>
  <dcterms:created xsi:type="dcterms:W3CDTF">2019-10-28T18:15:37Z</dcterms:created>
  <dcterms:modified xsi:type="dcterms:W3CDTF">2023-10-17T09:12:56Z</dcterms:modified>
</cp:coreProperties>
</file>