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47"/>
  </p:notesMasterIdLst>
  <p:sldIdLst>
    <p:sldId id="273" r:id="rId2"/>
    <p:sldId id="440" r:id="rId3"/>
    <p:sldId id="426" r:id="rId4"/>
    <p:sldId id="447" r:id="rId5"/>
    <p:sldId id="381" r:id="rId6"/>
    <p:sldId id="443" r:id="rId7"/>
    <p:sldId id="395" r:id="rId8"/>
    <p:sldId id="441" r:id="rId9"/>
    <p:sldId id="412" r:id="rId10"/>
    <p:sldId id="385" r:id="rId11"/>
    <p:sldId id="268" r:id="rId12"/>
    <p:sldId id="417" r:id="rId13"/>
    <p:sldId id="418" r:id="rId14"/>
    <p:sldId id="413" r:id="rId15"/>
    <p:sldId id="414" r:id="rId16"/>
    <p:sldId id="269" r:id="rId17"/>
    <p:sldId id="423" r:id="rId18"/>
    <p:sldId id="432" r:id="rId19"/>
    <p:sldId id="270" r:id="rId20"/>
    <p:sldId id="420" r:id="rId21"/>
    <p:sldId id="429" r:id="rId22"/>
    <p:sldId id="446" r:id="rId23"/>
    <p:sldId id="281" r:id="rId24"/>
    <p:sldId id="445" r:id="rId25"/>
    <p:sldId id="284" r:id="rId26"/>
    <p:sldId id="288" r:id="rId27"/>
    <p:sldId id="289" r:id="rId28"/>
    <p:sldId id="290" r:id="rId29"/>
    <p:sldId id="427" r:id="rId30"/>
    <p:sldId id="439" r:id="rId31"/>
    <p:sldId id="405" r:id="rId32"/>
    <p:sldId id="266" r:id="rId33"/>
    <p:sldId id="428" r:id="rId34"/>
    <p:sldId id="356" r:id="rId35"/>
    <p:sldId id="421" r:id="rId36"/>
    <p:sldId id="422" r:id="rId37"/>
    <p:sldId id="271" r:id="rId38"/>
    <p:sldId id="430" r:id="rId39"/>
    <p:sldId id="431" r:id="rId40"/>
    <p:sldId id="433" r:id="rId41"/>
    <p:sldId id="434" r:id="rId42"/>
    <p:sldId id="435" r:id="rId43"/>
    <p:sldId id="442" r:id="rId44"/>
    <p:sldId id="437" r:id="rId45"/>
    <p:sldId id="36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26"/>
    <p:restoredTop sz="95221"/>
  </p:normalViewPr>
  <p:slideViewPr>
    <p:cSldViewPr snapToGrid="0" snapToObjects="1">
      <p:cViewPr varScale="1">
        <p:scale>
          <a:sx n="100" d="100"/>
          <a:sy n="100" d="100"/>
        </p:scale>
        <p:origin x="168"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25119-E6D5-554D-85D9-066F211F845C}" type="datetimeFigureOut">
              <a:rPr lang="fr-FR" smtClean="0"/>
              <a:t>17/10/2023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1373-0845-B045-8534-F1B38B90AD51}" type="slidenum">
              <a:rPr lang="fr-FR" smtClean="0"/>
              <a:t>‹N°›</a:t>
            </a:fld>
            <a:endParaRPr lang="fr-FR"/>
          </a:p>
        </p:txBody>
      </p:sp>
    </p:spTree>
    <p:extLst>
      <p:ext uri="{BB962C8B-B14F-4D97-AF65-F5344CB8AC3E}">
        <p14:creationId xmlns:p14="http://schemas.microsoft.com/office/powerpoint/2010/main" val="3212426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r.wikipedia.org/wiki/Aristide_Berg%C3%A8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fr.wikipedia.org/wiki/Vizille" TargetMode="External"/><Relationship Id="rId4" Type="http://schemas.openxmlformats.org/officeDocument/2006/relationships/hyperlink" Target="http://fr.wikipedia.org/wiki/Marcel_Deprez"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7B9DEB5-B02C-4F62-AD07-557E94BDD725}" type="slidenum">
              <a:rPr lang="fr-FR" smtClean="0"/>
              <a:pPr>
                <a:defRPr/>
              </a:pPr>
              <a:t>1</a:t>
            </a:fld>
            <a:endParaRPr lang="fr-FR"/>
          </a:p>
        </p:txBody>
      </p:sp>
    </p:spTree>
    <p:extLst>
      <p:ext uri="{BB962C8B-B14F-4D97-AF65-F5344CB8AC3E}">
        <p14:creationId xmlns:p14="http://schemas.microsoft.com/office/powerpoint/2010/main" val="1917067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r>
              <a:rPr lang="fr-FR" baseline="0" dirty="0"/>
              <a:t>Contrainte de lisibilité : simplicité et figurabilité</a:t>
            </a:r>
          </a:p>
        </p:txBody>
      </p:sp>
      <p:sp>
        <p:nvSpPr>
          <p:cNvPr id="4" name="Espace réservé du numéro de diapositive 3"/>
          <p:cNvSpPr>
            <a:spLocks noGrp="1"/>
          </p:cNvSpPr>
          <p:nvPr>
            <p:ph type="sldNum" sz="quarter" idx="10"/>
          </p:nvPr>
        </p:nvSpPr>
        <p:spPr/>
        <p:txBody>
          <a:bodyPr/>
          <a:lstStyle/>
          <a:p>
            <a:fld id="{8E5448C2-F3CC-B64D-9D9A-DE41F0247DAE}" type="slidenum">
              <a:rPr lang="fr-FR" smtClean="0"/>
              <a:t>26</a:t>
            </a:fld>
            <a:endParaRPr lang="fr-FR"/>
          </a:p>
        </p:txBody>
      </p:sp>
    </p:spTree>
    <p:extLst>
      <p:ext uri="{BB962C8B-B14F-4D97-AF65-F5344CB8AC3E}">
        <p14:creationId xmlns:p14="http://schemas.microsoft.com/office/powerpoint/2010/main" val="118489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a:t>Contrainte de sérieux : schémas, arguments d’autorité, références scientifiques et philosophique</a:t>
            </a:r>
          </a:p>
          <a:p>
            <a:endParaRPr lang="fr-FR" dirty="0"/>
          </a:p>
        </p:txBody>
      </p:sp>
      <p:sp>
        <p:nvSpPr>
          <p:cNvPr id="4" name="Espace réservé du numéro de diapositive 3"/>
          <p:cNvSpPr>
            <a:spLocks noGrp="1"/>
          </p:cNvSpPr>
          <p:nvPr>
            <p:ph type="sldNum" sz="quarter" idx="10"/>
          </p:nvPr>
        </p:nvSpPr>
        <p:spPr/>
        <p:txBody>
          <a:bodyPr/>
          <a:lstStyle/>
          <a:p>
            <a:fld id="{8E5448C2-F3CC-B64D-9D9A-DE41F0247DAE}" type="slidenum">
              <a:rPr lang="fr-FR" smtClean="0"/>
              <a:t>27</a:t>
            </a:fld>
            <a:endParaRPr lang="fr-FR"/>
          </a:p>
        </p:txBody>
      </p:sp>
    </p:spTree>
    <p:extLst>
      <p:ext uri="{BB962C8B-B14F-4D97-AF65-F5344CB8AC3E}">
        <p14:creationId xmlns:p14="http://schemas.microsoft.com/office/powerpoint/2010/main" val="153660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a:t>Contrainte d’</a:t>
            </a:r>
            <a:r>
              <a:rPr lang="fr-FR" baseline="0" dirty="0" err="1"/>
              <a:t>émotionnalité</a:t>
            </a:r>
            <a:r>
              <a:rPr lang="fr-FR" baseline="0" dirty="0"/>
              <a:t> : recherche d’un effet (insolite, menace), la recherche présentée comme une quête…</a:t>
            </a:r>
          </a:p>
          <a:p>
            <a:endParaRPr lang="fr-FR" dirty="0"/>
          </a:p>
        </p:txBody>
      </p:sp>
      <p:sp>
        <p:nvSpPr>
          <p:cNvPr id="4" name="Espace réservé du numéro de diapositive 3"/>
          <p:cNvSpPr>
            <a:spLocks noGrp="1"/>
          </p:cNvSpPr>
          <p:nvPr>
            <p:ph type="sldNum" sz="quarter" idx="10"/>
          </p:nvPr>
        </p:nvSpPr>
        <p:spPr/>
        <p:txBody>
          <a:bodyPr/>
          <a:lstStyle/>
          <a:p>
            <a:fld id="{8E5448C2-F3CC-B64D-9D9A-DE41F0247DAE}" type="slidenum">
              <a:rPr lang="fr-FR" smtClean="0"/>
              <a:t>28</a:t>
            </a:fld>
            <a:endParaRPr lang="fr-FR"/>
          </a:p>
        </p:txBody>
      </p:sp>
    </p:spTree>
    <p:extLst>
      <p:ext uri="{BB962C8B-B14F-4D97-AF65-F5344CB8AC3E}">
        <p14:creationId xmlns:p14="http://schemas.microsoft.com/office/powerpoint/2010/main" val="408458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a:ln/>
        </p:spPr>
      </p:sp>
      <p:sp>
        <p:nvSpPr>
          <p:cNvPr id="27651" name="Espace réservé des commentaires 2"/>
          <p:cNvSpPr>
            <a:spLocks noGrp="1"/>
          </p:cNvSpPr>
          <p:nvPr>
            <p:ph type="body" idx="1"/>
          </p:nvPr>
        </p:nvSpPr>
        <p:spPr>
          <a:noFill/>
          <a:ln/>
        </p:spPr>
        <p:txBody>
          <a:bodyPr/>
          <a:lstStyle/>
          <a:p>
            <a:endParaRPr lang="fr-FR"/>
          </a:p>
        </p:txBody>
      </p:sp>
      <p:sp>
        <p:nvSpPr>
          <p:cNvPr id="27652" name="Espace réservé du numéro de diapositive 3"/>
          <p:cNvSpPr>
            <a:spLocks noGrp="1"/>
          </p:cNvSpPr>
          <p:nvPr>
            <p:ph type="sldNum" sz="quarter" idx="5"/>
          </p:nvPr>
        </p:nvSpPr>
        <p:spPr>
          <a:noFill/>
        </p:spPr>
        <p:txBody>
          <a:bodyPr/>
          <a:lstStyle/>
          <a:p>
            <a:pPr defTabSz="915496"/>
            <a:fld id="{8B974509-11C8-44A2-AF4D-CAA187EE0151}" type="slidenum">
              <a:rPr lang="fr-FR" smtClean="0"/>
              <a:pPr defTabSz="915496"/>
              <a:t>5</a:t>
            </a:fld>
            <a:endParaRPr lang="fr-FR" dirty="0"/>
          </a:p>
        </p:txBody>
      </p:sp>
    </p:spTree>
    <p:extLst>
      <p:ext uri="{BB962C8B-B14F-4D97-AF65-F5344CB8AC3E}">
        <p14:creationId xmlns:p14="http://schemas.microsoft.com/office/powerpoint/2010/main" val="114453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000" dirty="0"/>
              <a:t>C'est ainsi que le 14 juillet 1882, vingt lampes à incandescence prêtées par </a:t>
            </a:r>
            <a:r>
              <a:rPr lang="fr-FR" sz="1000" dirty="0">
                <a:hlinkClick r:id="rId3" tooltip="Aristide Bergès"/>
              </a:rPr>
              <a:t>Aristide Bergès</a:t>
            </a:r>
            <a:r>
              <a:rPr lang="fr-FR" sz="1000" dirty="0"/>
              <a:t> illuminèrent la place de la Constitution (actuelle place de Verdun). Alimentées grâce à une machine à vapeur délivrant une force motrice de deux chevaux. Les grenoblois dansèrent donc durant cette soirée à la lumière d'une technique révolutionnaire.</a:t>
            </a:r>
          </a:p>
          <a:p>
            <a:r>
              <a:rPr lang="fr-FR" sz="1000" dirty="0"/>
              <a:t>L'année suivante, Édouard Rey pressentant l'avenir radieux de l'électricité, incita l'ingénieur parisien </a:t>
            </a:r>
            <a:r>
              <a:rPr lang="fr-FR" sz="1000" dirty="0">
                <a:hlinkClick r:id="rId4" tooltip="Marcel Deprez"/>
              </a:rPr>
              <a:t>Marcel Deprez</a:t>
            </a:r>
            <a:r>
              <a:rPr lang="fr-FR" sz="1000" dirty="0"/>
              <a:t> à venir mettre en place entre </a:t>
            </a:r>
            <a:r>
              <a:rPr lang="fr-FR" sz="1000" dirty="0">
                <a:hlinkClick r:id="rId5" tooltip="Vizille"/>
              </a:rPr>
              <a:t>Vizille</a:t>
            </a:r>
            <a:r>
              <a:rPr lang="fr-FR" sz="1000" dirty="0"/>
              <a:t> et Grenoble, sur 14 kilomètres, un transport d'électricité qui réussit parfaitement. La liaison ainsi formée était aérienne et avait été posée par l'administration des télégraphes. L'expérience commença à partir du 22 août 1883, dans la halle aux grains, rue de la république et consistait à faire tourner simultanément une scie à ruban, deux machines à coudre et une imprimerie. À cette occasion, on imprima un journal, l'</a:t>
            </a:r>
            <a:r>
              <a:rPr lang="fr-FR" sz="1000" i="1" dirty="0"/>
              <a:t>Énergie électrique</a:t>
            </a:r>
            <a:r>
              <a:rPr lang="fr-FR" sz="1000" dirty="0"/>
              <a:t>, qui n'eut pas de lendemain mais un titre prophétique « </a:t>
            </a:r>
            <a:r>
              <a:rPr lang="fr-FR" sz="1000" i="1" dirty="0"/>
              <a:t>le doute doit cesser, l'avenir est immense et il est assuré</a:t>
            </a:r>
            <a:r>
              <a:rPr lang="fr-FR" sz="1000" dirty="0"/>
              <a:t> ».</a:t>
            </a:r>
          </a:p>
          <a:p>
            <a:endParaRPr lang="fr-FR" dirty="0"/>
          </a:p>
        </p:txBody>
      </p:sp>
      <p:sp>
        <p:nvSpPr>
          <p:cNvPr id="4" name="Espace réservé du numéro de diapositive 3"/>
          <p:cNvSpPr>
            <a:spLocks noGrp="1"/>
          </p:cNvSpPr>
          <p:nvPr>
            <p:ph type="sldNum" sz="quarter" idx="10"/>
          </p:nvPr>
        </p:nvSpPr>
        <p:spPr/>
        <p:txBody>
          <a:bodyPr/>
          <a:lstStyle/>
          <a:p>
            <a:fld id="{7D1FF119-8349-4C94-B520-5EE58E784256}" type="slidenum">
              <a:rPr lang="fr-FR" smtClean="0"/>
              <a:pPr/>
              <a:t>11</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FR" sz="1000" dirty="0"/>
              <a:t>On doit sans doute à Auguste Comte en 1850 l’invention du terme, même si la pratique elle-même est bien plus ancienne puisque certains ouvrages de vulgarisation datent du 13</a:t>
            </a:r>
            <a:r>
              <a:rPr lang="fr-FR" sz="1000" baseline="30000" dirty="0"/>
              <a:t>e</a:t>
            </a:r>
            <a:r>
              <a:rPr lang="fr-FR" sz="1000" dirty="0"/>
              <a:t> siècle (destinés à un autre public que celui des savants).  Mais on admet rapidement que si un vulgarisateur rend un savoir faire ou une connaissance « vulgaire », c’est qu’il en répand la possession et l’usage. Le terme de vulgarisation scientifique apparait en 1864 sous la plus d’Emile Zola dans «Thérèse </a:t>
            </a:r>
            <a:r>
              <a:rPr lang="fr-FR" sz="1000" dirty="0" err="1"/>
              <a:t>Raquin</a:t>
            </a:r>
            <a:r>
              <a:rPr lang="fr-FR" sz="1000" dirty="0"/>
              <a:t> ». </a:t>
            </a:r>
          </a:p>
          <a:p>
            <a:pPr eaLnBrk="1" hangingPunct="1"/>
            <a:r>
              <a:rPr lang="fr-FR" sz="1000" dirty="0"/>
              <a:t>Qu’est ce que le « vulgaire » : les gens du monde puis les ouvriers, les enfants, les femmes. L’</a:t>
            </a:r>
            <a:r>
              <a:rPr lang="fr-FR" sz="1000" dirty="0" err="1"/>
              <a:t>ambiguité</a:t>
            </a:r>
            <a:r>
              <a:rPr lang="fr-FR" sz="1000" dirty="0"/>
              <a:t> du mot persiste comme on le voit dans la citation de Camille Flammarion, en 1864 : « le grand écueil du vulgarisateur est de devenir « vulgaire » sous l’intention d’être populaire et cet écueil, où plus d’un a perdu son autorité, a tenu bon nombre de lecteurs en garde contre ceux qui acceptent ce rôle ».</a:t>
            </a:r>
          </a:p>
          <a:p>
            <a:pPr eaLnBrk="1" hangingPunct="1"/>
            <a:endParaRPr lang="fr-FR" sz="1000" dirty="0"/>
          </a:p>
        </p:txBody>
      </p:sp>
      <p:sp>
        <p:nvSpPr>
          <p:cNvPr id="4" name="Espace réservé du numéro de diapositive 3"/>
          <p:cNvSpPr>
            <a:spLocks noGrp="1"/>
          </p:cNvSpPr>
          <p:nvPr>
            <p:ph type="sldNum" sz="quarter" idx="10"/>
          </p:nvPr>
        </p:nvSpPr>
        <p:spPr/>
        <p:txBody>
          <a:bodyPr/>
          <a:lstStyle/>
          <a:p>
            <a:fld id="{7D1FF119-8349-4C94-B520-5EE58E784256}" type="slidenum">
              <a:rPr lang="fr-FR" smtClean="0"/>
              <a:pPr/>
              <a:t>14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eaLnBrk="1" hangingPunct="1"/>
            <a:r>
              <a:rPr lang="fr-FR" sz="1000" dirty="0"/>
              <a:t>Né à Paris en mai </a:t>
            </a:r>
            <a:r>
              <a:rPr lang="fr-FR" sz="1000" b="1" dirty="0"/>
              <a:t>1817</a:t>
            </a:r>
            <a:r>
              <a:rPr lang="fr-FR" sz="1000" dirty="0"/>
              <a:t>, Victor Meunier est un journaliste politique particulièrement engagé. Socialiste, il collabore à l’écriture de différents journaux d’opinion dont </a:t>
            </a:r>
            <a:r>
              <a:rPr lang="fr-FR" sz="1000" i="1" dirty="0"/>
              <a:t>L’Opinion nationale</a:t>
            </a:r>
            <a:r>
              <a:rPr lang="fr-FR" sz="1000" dirty="0"/>
              <a:t>, L</a:t>
            </a:r>
            <a:r>
              <a:rPr lang="fr-FR" sz="1000" i="1" dirty="0"/>
              <a:t>’Avenir national</a:t>
            </a:r>
            <a:r>
              <a:rPr lang="fr-FR" sz="1000" dirty="0"/>
              <a:t> ou encore </a:t>
            </a:r>
            <a:r>
              <a:rPr lang="fr-FR" sz="1000" i="1" dirty="0"/>
              <a:t>Rappel</a:t>
            </a:r>
            <a:r>
              <a:rPr lang="fr-FR" sz="1000" dirty="0"/>
              <a:t>, fondé par la famille de Victor Hugo. Il rédige différents ouvrages engagés dont "</a:t>
            </a:r>
            <a:r>
              <a:rPr lang="fr-FR" sz="1000" i="1" dirty="0"/>
              <a:t>Le socialisme devant le vieux monde</a:t>
            </a:r>
            <a:r>
              <a:rPr lang="fr-FR" sz="1000" dirty="0"/>
              <a:t> » en </a:t>
            </a:r>
            <a:r>
              <a:rPr lang="fr-FR" sz="1000" b="1" dirty="0"/>
              <a:t>1849</a:t>
            </a:r>
            <a:r>
              <a:rPr lang="fr-FR" sz="1000" dirty="0"/>
              <a:t> et</a:t>
            </a:r>
            <a:r>
              <a:rPr lang="fr-FR" sz="1000" b="1" dirty="0"/>
              <a:t> </a:t>
            </a:r>
            <a:r>
              <a:rPr lang="fr-FR" sz="1000" dirty="0"/>
              <a:t>"</a:t>
            </a:r>
            <a:r>
              <a:rPr lang="fr-FR" sz="1000" i="1" dirty="0"/>
              <a:t>Jésus-Christ devant les conseils de guerre</a:t>
            </a:r>
            <a:r>
              <a:rPr lang="fr-FR" sz="1000" dirty="0"/>
              <a:t>" en </a:t>
            </a:r>
            <a:r>
              <a:rPr lang="fr-FR" sz="1000" b="1" dirty="0"/>
              <a:t>1848</a:t>
            </a:r>
            <a:r>
              <a:rPr lang="fr-FR" sz="1000" dirty="0"/>
              <a:t>.</a:t>
            </a:r>
            <a:br>
              <a:rPr lang="fr-FR" sz="1000" dirty="0"/>
            </a:br>
            <a:r>
              <a:rPr lang="fr-FR" sz="1000" dirty="0"/>
              <a:t>En </a:t>
            </a:r>
            <a:r>
              <a:rPr lang="fr-FR" sz="1000" b="1" dirty="0"/>
              <a:t>1851</a:t>
            </a:r>
            <a:r>
              <a:rPr lang="fr-FR" sz="1000" dirty="0"/>
              <a:t>, après le coup d'État de </a:t>
            </a:r>
            <a:r>
              <a:rPr lang="fr-FR" sz="1000" b="1" dirty="0"/>
              <a:t>Louis-Napoléon Bonaparte</a:t>
            </a:r>
            <a:r>
              <a:rPr lang="fr-FR" sz="1000" dirty="0"/>
              <a:t>, Victor Meunier contraint à l’exil, s’installe à Bruxelles et donne une nouvelle orientation à sa carrière professionnelle. Il poursuit son activité journalistique mais se consacre aux événements scientifiques et techniques, sujet particulièrement novateur pour l’époque. Ainsi, aux côtés de </a:t>
            </a:r>
            <a:r>
              <a:rPr lang="fr-FR" sz="1000" b="1" dirty="0"/>
              <a:t>Camille Flammarion</a:t>
            </a:r>
            <a:r>
              <a:rPr lang="fr-FR" sz="1000" dirty="0"/>
              <a:t> et </a:t>
            </a:r>
            <a:r>
              <a:rPr lang="fr-FR" sz="1000" b="1" dirty="0"/>
              <a:t>Louis Figuier</a:t>
            </a:r>
            <a:r>
              <a:rPr lang="fr-FR" sz="1000" dirty="0"/>
              <a:t>, il devient un des pères fondateurs du journalisme de vulgarisation scientifique. Il fonde la revue </a:t>
            </a:r>
            <a:r>
              <a:rPr lang="fr-FR" sz="1000" i="1" dirty="0"/>
              <a:t>L'Ami des sciences</a:t>
            </a:r>
            <a:r>
              <a:rPr lang="fr-FR" sz="1000" dirty="0"/>
              <a:t> et rédige différents ouvrages de vulgarisation scientifiques : "</a:t>
            </a:r>
            <a:r>
              <a:rPr lang="fr-FR" sz="1000" i="1" dirty="0"/>
              <a:t>Les animaux à métamorphoses</a:t>
            </a:r>
            <a:r>
              <a:rPr lang="fr-FR" sz="1000" dirty="0"/>
              <a:t>" en </a:t>
            </a:r>
            <a:r>
              <a:rPr lang="fr-FR" sz="1000" b="1" dirty="0"/>
              <a:t>1867</a:t>
            </a:r>
            <a:r>
              <a:rPr lang="fr-FR" sz="1000" dirty="0"/>
              <a:t>, "</a:t>
            </a:r>
            <a:r>
              <a:rPr lang="fr-FR" sz="1000" i="1" dirty="0"/>
              <a:t>Les grandes chasses</a:t>
            </a:r>
            <a:r>
              <a:rPr lang="fr-FR" sz="1000" dirty="0"/>
              <a:t>" en </a:t>
            </a:r>
            <a:r>
              <a:rPr lang="fr-FR" sz="1000" b="1" dirty="0"/>
              <a:t>1869</a:t>
            </a:r>
            <a:r>
              <a:rPr lang="fr-FR" sz="1000" dirty="0"/>
              <a:t> réédité à cinq reprises ou encore deux volumes sur "</a:t>
            </a:r>
            <a:r>
              <a:rPr lang="fr-FR" sz="1000" i="1" dirty="0"/>
              <a:t>L’Avenir des espèces</a:t>
            </a:r>
            <a:r>
              <a:rPr lang="fr-FR" sz="1000" dirty="0"/>
              <a:t>" en </a:t>
            </a:r>
            <a:r>
              <a:rPr lang="fr-FR" sz="1000" b="1" dirty="0"/>
              <a:t>1877</a:t>
            </a:r>
            <a:r>
              <a:rPr lang="fr-FR" sz="1000" dirty="0"/>
              <a:t>. Victor Meunier meurt à Paris en </a:t>
            </a:r>
            <a:r>
              <a:rPr lang="fr-FR" sz="1000" b="1" dirty="0"/>
              <a:t>1903</a:t>
            </a:r>
            <a:r>
              <a:rPr lang="fr-FR" sz="1000" dirty="0"/>
              <a:t> à l’âge de 86 ans. </a:t>
            </a:r>
          </a:p>
          <a:p>
            <a:pPr eaLnBrk="1" hangingPunct="1"/>
            <a:r>
              <a:rPr lang="fr-FR" sz="1000" i="1" dirty="0"/>
              <a:t>Les animaux à métamorphose</a:t>
            </a:r>
            <a:r>
              <a:rPr lang="fr-FR" sz="1000" dirty="0"/>
              <a:t>" n’échappe pas à la démarche de Victor Meunier. Dans cet ouvrage il fait l’inventaire des animaux subissant des métamorphoses au cours de leur développement. Il décrit simplement les conditions de vie de ces animaux, leur reproduction ou encore leur métamorphose. Pour cela il relate les écrits, les observations et les expériences réalisées par différents scientifiques anciens ou contemporains (pour exemple : </a:t>
            </a:r>
            <a:r>
              <a:rPr lang="fr-FR" sz="1000" b="1" dirty="0" err="1"/>
              <a:t>Duméril</a:t>
            </a:r>
            <a:r>
              <a:rPr lang="fr-FR" sz="1000" dirty="0"/>
              <a:t>, </a:t>
            </a:r>
            <a:r>
              <a:rPr lang="fr-FR" sz="1000" b="1" dirty="0"/>
              <a:t>Geoffroy de Saint Hilaire</a:t>
            </a:r>
            <a:r>
              <a:rPr lang="fr-FR" sz="1000" dirty="0"/>
              <a:t>, </a:t>
            </a:r>
            <a:r>
              <a:rPr lang="fr-FR" sz="1000" b="1" dirty="0"/>
              <a:t>Pouchet</a:t>
            </a:r>
            <a:r>
              <a:rPr lang="fr-FR" sz="1000" dirty="0"/>
              <a:t> et bien d’autres). Pour certains animaux, Meunier propose une description des lieux de vie et relate différentes expériences menées par les savants voulant reproduire artificiellement les milieux naturels et étudier en laboratoire les comportements et les métamorphoses animales.</a:t>
            </a:r>
            <a:br>
              <a:rPr lang="fr-FR" sz="1000" dirty="0"/>
            </a:br>
            <a:r>
              <a:rPr lang="fr-FR" sz="1000" dirty="0"/>
              <a:t>Jusqu’à cette époque, les ouvrages consacrés à la zoologie consistaient à décrire anatomiquement et physiologiquement les animaux. Ici, après une description simple des espèces, l’auteur tente timidement de considérer le milieu de vie de l’animal. Ainsi les ouvrages de vulgarisation scientifique commencent à cette époque à considérer les espèces dans leur milieu… il s’agit d’une ébauche de l’écologie moderne. </a:t>
            </a:r>
          </a:p>
        </p:txBody>
      </p:sp>
      <p:sp>
        <p:nvSpPr>
          <p:cNvPr id="4" name="Espace réservé du numéro de diapositive 3"/>
          <p:cNvSpPr>
            <a:spLocks noGrp="1"/>
          </p:cNvSpPr>
          <p:nvPr>
            <p:ph type="sldNum" sz="quarter" idx="10"/>
          </p:nvPr>
        </p:nvSpPr>
        <p:spPr/>
        <p:txBody>
          <a:bodyPr/>
          <a:lstStyle/>
          <a:p>
            <a:fld id="{7D1FF119-8349-4C94-B520-5EE58E784256}" type="slidenum">
              <a:rPr lang="fr-FR" smtClean="0"/>
              <a:pPr/>
              <a:t>15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5E4F4FE-EEBB-E64E-90ED-80E128453DD1}" type="slidenum">
              <a:rPr lang="fr-FR" smtClean="0"/>
              <a:t>19</a:t>
            </a:fld>
            <a:endParaRPr lang="fr-FR"/>
          </a:p>
        </p:txBody>
      </p:sp>
    </p:spTree>
    <p:extLst>
      <p:ext uri="{BB962C8B-B14F-4D97-AF65-F5344CB8AC3E}">
        <p14:creationId xmlns:p14="http://schemas.microsoft.com/office/powerpoint/2010/main" val="179389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defTabSz="915496"/>
            <a:fld id="{390A8FB9-158D-40F1-9839-2D0E8F848DAE}" type="slidenum">
              <a:rPr lang="fr-FR" smtClean="0"/>
              <a:pPr defTabSz="915496"/>
              <a:t>23</a:t>
            </a:fld>
            <a:endParaRPr lang="fr-FR"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fr-FR" dirty="0"/>
              <a:t>1- Comment parler d’une recherche en train de se faire, là où la communication a besoin d’éléments surs ? Comment relayer la controverse scientifique ? Comment rendre compte de </a:t>
            </a:r>
            <a:r>
              <a:rPr lang="fr-FR" dirty="0">
                <a:solidFill>
                  <a:srgbClr val="FF0000"/>
                </a:solidFill>
              </a:rPr>
              <a:t>(to</a:t>
            </a:r>
            <a:r>
              <a:rPr lang="fr-FR" baseline="0" dirty="0">
                <a:solidFill>
                  <a:srgbClr val="FF0000"/>
                </a:solidFill>
              </a:rPr>
              <a:t> </a:t>
            </a:r>
            <a:r>
              <a:rPr lang="fr-FR" baseline="0" dirty="0" err="1">
                <a:solidFill>
                  <a:srgbClr val="FF0000"/>
                </a:solidFill>
              </a:rPr>
              <a:t>render</a:t>
            </a:r>
            <a:r>
              <a:rPr lang="fr-FR" baseline="0" dirty="0">
                <a:solidFill>
                  <a:srgbClr val="FF0000"/>
                </a:solidFill>
              </a:rPr>
              <a:t> an </a:t>
            </a:r>
            <a:r>
              <a:rPr lang="fr-FR" baseline="0" dirty="0" err="1">
                <a:solidFill>
                  <a:srgbClr val="FF0000"/>
                </a:solidFill>
              </a:rPr>
              <a:t>account</a:t>
            </a:r>
            <a:r>
              <a:rPr lang="fr-FR" baseline="0" dirty="0">
                <a:solidFill>
                  <a:srgbClr val="FF0000"/>
                </a:solidFill>
              </a:rPr>
              <a:t> of the importance…)</a:t>
            </a:r>
            <a:r>
              <a:rPr lang="fr-FR" dirty="0"/>
              <a:t> l’importance du travail « caché » : mise à jour de pistes, protocoles, méthodes, mesures, évaluations, doutes, etc. Le grand public : </a:t>
            </a:r>
            <a:r>
              <a:rPr lang="fr-FR" dirty="0">
                <a:solidFill>
                  <a:srgbClr val="FF0000"/>
                </a:solidFill>
              </a:rPr>
              <a:t>The </a:t>
            </a:r>
            <a:r>
              <a:rPr lang="fr-FR" dirty="0" err="1">
                <a:solidFill>
                  <a:srgbClr val="FF0000"/>
                </a:solidFill>
              </a:rPr>
              <a:t>general</a:t>
            </a:r>
            <a:r>
              <a:rPr lang="fr-FR" dirty="0">
                <a:solidFill>
                  <a:srgbClr val="FF0000"/>
                </a:solidFill>
              </a:rPr>
              <a:t> public</a:t>
            </a:r>
          </a:p>
          <a:p>
            <a:pPr eaLnBrk="1" hangingPunct="1"/>
            <a:r>
              <a:rPr lang="fr-FR" dirty="0">
                <a:solidFill>
                  <a:srgbClr val="FF0000"/>
                </a:solidFill>
              </a:rPr>
              <a:t>(On</a:t>
            </a:r>
            <a:r>
              <a:rPr lang="fr-FR" baseline="0" dirty="0">
                <a:solidFill>
                  <a:srgbClr val="FF0000"/>
                </a:solidFill>
              </a:rPr>
              <a:t> certain issues) </a:t>
            </a:r>
            <a:r>
              <a:rPr lang="fr-FR" baseline="0" dirty="0"/>
              <a:t>l’</a:t>
            </a:r>
            <a:r>
              <a:rPr lang="fr-FR" dirty="0"/>
              <a:t>opinion veut être informée en amont, alors que les connaissances sont instables </a:t>
            </a:r>
            <a:r>
              <a:rPr lang="fr-FR" dirty="0">
                <a:solidFill>
                  <a:srgbClr val="FF0000"/>
                </a:solidFill>
              </a:rPr>
              <a:t>(</a:t>
            </a:r>
            <a:r>
              <a:rPr lang="fr-FR" dirty="0" err="1">
                <a:solidFill>
                  <a:srgbClr val="FF0000"/>
                </a:solidFill>
              </a:rPr>
              <a:t>unstable</a:t>
            </a:r>
            <a:r>
              <a:rPr lang="fr-FR" dirty="0">
                <a:solidFill>
                  <a:srgbClr val="FF0000"/>
                </a:solidFill>
              </a:rPr>
              <a:t>)</a:t>
            </a:r>
            <a:r>
              <a:rPr lang="fr-FR" dirty="0"/>
              <a:t>. + Mobilisation</a:t>
            </a:r>
            <a:r>
              <a:rPr lang="fr-FR" baseline="0" dirty="0"/>
              <a:t> collectives </a:t>
            </a:r>
            <a:r>
              <a:rPr lang="fr-FR" sz="1200" kern="1200" dirty="0">
                <a:solidFill>
                  <a:schemeClr val="tx1"/>
                </a:solidFill>
                <a:effectLst/>
                <a:latin typeface="Arial" charset="0"/>
                <a:ea typeface="+mn-ea"/>
                <a:cs typeface="+mn-cs"/>
              </a:rPr>
              <a:t>autour de </a:t>
            </a:r>
            <a:r>
              <a:rPr lang="fr-FR" sz="1200" kern="1200" dirty="0" err="1">
                <a:solidFill>
                  <a:schemeClr val="tx1"/>
                </a:solidFill>
                <a:effectLst/>
                <a:latin typeface="Arial" charset="0"/>
                <a:ea typeface="+mn-ea"/>
                <a:cs typeface="+mn-cs"/>
              </a:rPr>
              <a:t>problèmes</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constitués</a:t>
            </a:r>
            <a:r>
              <a:rPr lang="fr-FR" sz="1200" kern="1200" dirty="0">
                <a:solidFill>
                  <a:schemeClr val="tx1"/>
                </a:solidFill>
                <a:effectLst/>
                <a:latin typeface="Arial" charset="0"/>
                <a:ea typeface="+mn-ea"/>
                <a:cs typeface="+mn-cs"/>
              </a:rPr>
              <a:t> en urgences scientifiques, dans le cas des associations de malades notamment. </a:t>
            </a:r>
            <a:r>
              <a:rPr lang="fr-FR" sz="1200" kern="1200" dirty="0">
                <a:solidFill>
                  <a:srgbClr val="FF0000"/>
                </a:solidFill>
                <a:effectLst/>
                <a:latin typeface="Arial" charset="0"/>
                <a:ea typeface="+mn-ea"/>
                <a:cs typeface="+mn-cs"/>
              </a:rPr>
              <a:t>(The patients and </a:t>
            </a:r>
            <a:r>
              <a:rPr lang="fr-FR" sz="1200" kern="1200" dirty="0" err="1">
                <a:solidFill>
                  <a:srgbClr val="FF0000"/>
                </a:solidFill>
                <a:effectLst/>
                <a:latin typeface="Arial" charset="0"/>
                <a:ea typeface="+mn-ea"/>
                <a:cs typeface="+mn-cs"/>
              </a:rPr>
              <a:t>their</a:t>
            </a:r>
            <a:r>
              <a:rPr lang="fr-FR" sz="1200" kern="1200" dirty="0">
                <a:solidFill>
                  <a:srgbClr val="FF0000"/>
                </a:solidFill>
                <a:effectLst/>
                <a:latin typeface="Arial" charset="0"/>
                <a:ea typeface="+mn-ea"/>
                <a:cs typeface="+mn-cs"/>
              </a:rPr>
              <a:t> </a:t>
            </a:r>
            <a:r>
              <a:rPr lang="fr-FR" sz="1200" kern="1200" dirty="0" err="1">
                <a:solidFill>
                  <a:srgbClr val="FF0000"/>
                </a:solidFill>
                <a:effectLst/>
                <a:latin typeface="Arial" charset="0"/>
                <a:ea typeface="+mn-ea"/>
                <a:cs typeface="+mn-cs"/>
              </a:rPr>
              <a:t>families</a:t>
            </a:r>
            <a:r>
              <a:rPr lang="fr-FR" sz="1200" kern="1200" baseline="0" dirty="0">
                <a:solidFill>
                  <a:srgbClr val="FF0000"/>
                </a:solidFill>
                <a:effectLst/>
                <a:latin typeface="Arial" charset="0"/>
                <a:ea typeface="+mn-ea"/>
                <a:cs typeface="+mn-cs"/>
              </a:rPr>
              <a:t> </a:t>
            </a:r>
            <a:r>
              <a:rPr lang="fr-FR" sz="1200" kern="1200" baseline="0" dirty="0" err="1">
                <a:solidFill>
                  <a:srgbClr val="FF0000"/>
                </a:solidFill>
                <a:effectLst/>
                <a:latin typeface="Arial" charset="0"/>
                <a:ea typeface="+mn-ea"/>
                <a:cs typeface="+mn-cs"/>
              </a:rPr>
              <a:t>want</a:t>
            </a:r>
            <a:r>
              <a:rPr lang="fr-FR" sz="1200" kern="1200" baseline="0" dirty="0">
                <a:solidFill>
                  <a:srgbClr val="FF0000"/>
                </a:solidFill>
                <a:effectLst/>
                <a:latin typeface="Arial" charset="0"/>
                <a:ea typeface="+mn-ea"/>
                <a:cs typeface="+mn-cs"/>
              </a:rPr>
              <a:t> </a:t>
            </a:r>
            <a:r>
              <a:rPr lang="fr-FR" sz="1200" kern="1200" baseline="0" dirty="0" err="1">
                <a:solidFill>
                  <a:srgbClr val="FF0000"/>
                </a:solidFill>
                <a:effectLst/>
                <a:latin typeface="Arial" charset="0"/>
                <a:ea typeface="+mn-ea"/>
                <a:cs typeface="+mn-cs"/>
              </a:rPr>
              <a:t>some</a:t>
            </a:r>
            <a:r>
              <a:rPr lang="fr-FR" sz="1200" kern="1200" baseline="0" dirty="0">
                <a:solidFill>
                  <a:srgbClr val="FF0000"/>
                </a:solidFill>
                <a:effectLst/>
                <a:latin typeface="Arial" charset="0"/>
                <a:ea typeface="+mn-ea"/>
                <a:cs typeface="+mn-cs"/>
              </a:rPr>
              <a:t> issues to </a:t>
            </a:r>
            <a:r>
              <a:rPr lang="fr-FR" sz="1200" kern="1200" baseline="0" dirty="0" err="1">
                <a:solidFill>
                  <a:srgbClr val="FF0000"/>
                </a:solidFill>
                <a:effectLst/>
                <a:latin typeface="Arial" charset="0"/>
                <a:ea typeface="+mn-ea"/>
                <a:cs typeface="+mn-cs"/>
              </a:rPr>
              <a:t>be</a:t>
            </a:r>
            <a:r>
              <a:rPr lang="fr-FR" sz="1200" kern="1200" baseline="0" dirty="0">
                <a:solidFill>
                  <a:srgbClr val="FF0000"/>
                </a:solidFill>
                <a:effectLst/>
                <a:latin typeface="Arial" charset="0"/>
                <a:ea typeface="+mn-ea"/>
                <a:cs typeface="+mn-cs"/>
              </a:rPr>
              <a:t> </a:t>
            </a:r>
            <a:r>
              <a:rPr lang="fr-FR" sz="1200" kern="1200" baseline="0" dirty="0" err="1">
                <a:solidFill>
                  <a:srgbClr val="FF0000"/>
                </a:solidFill>
                <a:effectLst/>
                <a:latin typeface="Arial" charset="0"/>
                <a:ea typeface="+mn-ea"/>
                <a:cs typeface="+mn-cs"/>
              </a:rPr>
              <a:t>considerate</a:t>
            </a:r>
            <a:r>
              <a:rPr lang="fr-FR" sz="1200" kern="1200" baseline="0" dirty="0">
                <a:solidFill>
                  <a:srgbClr val="FF0000"/>
                </a:solidFill>
                <a:effectLst/>
                <a:latin typeface="Arial" charset="0"/>
                <a:ea typeface="+mn-ea"/>
                <a:cs typeface="+mn-cs"/>
              </a:rPr>
              <a:t> as an </a:t>
            </a:r>
            <a:r>
              <a:rPr lang="fr-FR" sz="1200" kern="1200" baseline="0" dirty="0" err="1">
                <a:solidFill>
                  <a:srgbClr val="FF0000"/>
                </a:solidFill>
                <a:effectLst/>
                <a:latin typeface="Arial" charset="0"/>
                <a:ea typeface="+mn-ea"/>
                <a:cs typeface="+mn-cs"/>
              </a:rPr>
              <a:t>urgency</a:t>
            </a:r>
            <a:r>
              <a:rPr lang="fr-FR" sz="1200" kern="1200" baseline="0" dirty="0">
                <a:solidFill>
                  <a:srgbClr val="FF0000"/>
                </a:solidFill>
                <a:effectLst/>
                <a:latin typeface="Arial" charset="0"/>
                <a:ea typeface="+mn-ea"/>
                <a:cs typeface="+mn-cs"/>
              </a:rPr>
              <a:t>).</a:t>
            </a:r>
            <a:endParaRPr lang="fr-FR" sz="1200" kern="1200" dirty="0">
              <a:solidFill>
                <a:srgbClr val="FF0000"/>
              </a:solidFill>
              <a:effectLst/>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defTabSz="915496"/>
            <a:fld id="{390A8FB9-158D-40F1-9839-2D0E8F848DAE}" type="slidenum">
              <a:rPr lang="fr-FR" smtClean="0"/>
              <a:pPr defTabSz="915496"/>
              <a:t>24</a:t>
            </a:fld>
            <a:endParaRPr lang="fr-FR"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fr-FR" dirty="0">
                <a:solidFill>
                  <a:srgbClr val="FF0000"/>
                </a:solidFill>
              </a:rPr>
              <a:t>The goals of the Medias</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a:t>Information</a:t>
            </a:r>
            <a:r>
              <a:rPr lang="fr-FR" baseline="0" dirty="0"/>
              <a:t> (pas enseignement) : porter à la connaissance d’un public des faits déjà établis, perspective culturelles et éducative dans la mesure où il s’agit de sensibiliser de manière récréative un public à un savoir spécialisé à des fins diverses (intéresser les jeunes, prévenir « le mal », développer les technologies</a:t>
            </a:r>
            <a:r>
              <a:rPr lang="fr-FR" baseline="0" dirty="0">
                <a:solidFill>
                  <a:srgbClr val="FF0000"/>
                </a:solidFill>
              </a:rPr>
              <a:t>) </a:t>
            </a:r>
            <a:r>
              <a:rPr lang="fr-FR" dirty="0" err="1">
                <a:solidFill>
                  <a:srgbClr val="FF0000"/>
                </a:solidFill>
              </a:rPr>
              <a:t>Arouse</a:t>
            </a:r>
            <a:r>
              <a:rPr lang="fr-FR" dirty="0">
                <a:solidFill>
                  <a:srgbClr val="FF0000"/>
                </a:solidFill>
              </a:rPr>
              <a:t> the </a:t>
            </a:r>
            <a:r>
              <a:rPr lang="fr-FR" dirty="0" err="1">
                <a:solidFill>
                  <a:srgbClr val="FF0000"/>
                </a:solidFill>
              </a:rPr>
              <a:t>interest</a:t>
            </a:r>
            <a:r>
              <a:rPr lang="fr-FR" baseline="0" dirty="0"/>
              <a:t>. VS Instruction qui est le fait de transmettre un savoir pour se l’approprier et le reproduire. Journaliste ≠ scientifique</a:t>
            </a:r>
          </a:p>
          <a:p>
            <a:pPr eaLnBrk="1" hangingPunct="1"/>
            <a:r>
              <a:rPr lang="fr-FR" baseline="0" dirty="0"/>
              <a:t>Captation : mise en scène dramatique des événements.</a:t>
            </a:r>
          </a:p>
          <a:p>
            <a:pPr eaLnBrk="1" hangingPunct="1"/>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a:t>Contrainte de visibilité : faits scientifiques extraordinaires, ou susceptibles de changer la destinée humaine, ou susceptibles de soulever des questionnements éthiques.</a:t>
            </a:r>
          </a:p>
          <a:p>
            <a:endParaRPr lang="fr-FR" dirty="0"/>
          </a:p>
        </p:txBody>
      </p:sp>
      <p:sp>
        <p:nvSpPr>
          <p:cNvPr id="4" name="Espace réservé du numéro de diapositive 3"/>
          <p:cNvSpPr>
            <a:spLocks noGrp="1"/>
          </p:cNvSpPr>
          <p:nvPr>
            <p:ph type="sldNum" sz="quarter" idx="10"/>
          </p:nvPr>
        </p:nvSpPr>
        <p:spPr/>
        <p:txBody>
          <a:bodyPr/>
          <a:lstStyle/>
          <a:p>
            <a:fld id="{8E5448C2-F3CC-B64D-9D9A-DE41F0247DAE}" type="slidenum">
              <a:rPr lang="fr-FR" smtClean="0"/>
              <a:t>25</a:t>
            </a:fld>
            <a:endParaRPr lang="fr-FR"/>
          </a:p>
        </p:txBody>
      </p:sp>
    </p:spTree>
    <p:extLst>
      <p:ext uri="{BB962C8B-B14F-4D97-AF65-F5344CB8AC3E}">
        <p14:creationId xmlns:p14="http://schemas.microsoft.com/office/powerpoint/2010/main" val="1184892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264A321-17DE-BA4E-8B5D-908E557AD351}"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1955869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264A321-17DE-BA4E-8B5D-908E557AD351}"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1406720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264A321-17DE-BA4E-8B5D-908E557AD351}"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23ED384-DABE-E549-A6AE-427FC875704A}"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9007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6264A321-17DE-BA4E-8B5D-908E557AD351}"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3872321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6264A321-17DE-BA4E-8B5D-908E557AD351}"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23ED384-DABE-E549-A6AE-427FC875704A}"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83343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6264A321-17DE-BA4E-8B5D-908E557AD351}"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947557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64A321-17DE-BA4E-8B5D-908E557AD351}"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2811289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64A321-17DE-BA4E-8B5D-908E557AD351}"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191670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64A321-17DE-BA4E-8B5D-908E557AD351}"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175165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264A321-17DE-BA4E-8B5D-908E557AD351}" type="datetimeFigureOut">
              <a:rPr lang="fr-FR" smtClean="0"/>
              <a:t>17/10/2023</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4238105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264A321-17DE-BA4E-8B5D-908E557AD351}"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407646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264A321-17DE-BA4E-8B5D-908E557AD351}" type="datetimeFigureOut">
              <a:rPr lang="fr-FR" smtClean="0"/>
              <a:t>17/10/2023</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227481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264A321-17DE-BA4E-8B5D-908E557AD351}" type="datetimeFigureOut">
              <a:rPr lang="fr-FR" smtClean="0"/>
              <a:t>17/10/2023</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416865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4A321-17DE-BA4E-8B5D-908E557AD351}" type="datetimeFigureOut">
              <a:rPr lang="fr-FR" smtClean="0"/>
              <a:t>17/10/2023</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304382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264A321-17DE-BA4E-8B5D-908E557AD351}"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323386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264A321-17DE-BA4E-8B5D-908E557AD351}" type="datetimeFigureOut">
              <a:rPr lang="fr-FR" smtClean="0"/>
              <a:t>17/10/2023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23ED384-DABE-E549-A6AE-427FC875704A}" type="slidenum">
              <a:rPr lang="fr-FR" smtClean="0"/>
              <a:t>‹N°›</a:t>
            </a:fld>
            <a:endParaRPr lang="fr-FR"/>
          </a:p>
        </p:txBody>
      </p:sp>
    </p:spTree>
    <p:extLst>
      <p:ext uri="{BB962C8B-B14F-4D97-AF65-F5344CB8AC3E}">
        <p14:creationId xmlns:p14="http://schemas.microsoft.com/office/powerpoint/2010/main" val="184465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264A321-17DE-BA4E-8B5D-908E557AD351}" type="datetimeFigureOut">
              <a:rPr lang="fr-FR" smtClean="0"/>
              <a:t>17/10/2023</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23ED384-DABE-E549-A6AE-427FC875704A}" type="slidenum">
              <a:rPr lang="fr-FR" smtClean="0"/>
              <a:t>‹N°›</a:t>
            </a:fld>
            <a:endParaRPr lang="fr-FR"/>
          </a:p>
        </p:txBody>
      </p:sp>
    </p:spTree>
    <p:extLst>
      <p:ext uri="{BB962C8B-B14F-4D97-AF65-F5344CB8AC3E}">
        <p14:creationId xmlns:p14="http://schemas.microsoft.com/office/powerpoint/2010/main" val="12423110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4"/>
          <p:cNvSpPr>
            <a:spLocks noGrp="1"/>
          </p:cNvSpPr>
          <p:nvPr>
            <p:ph type="ctrTitle"/>
          </p:nvPr>
        </p:nvSpPr>
        <p:spPr>
          <a:xfrm>
            <a:off x="2209800" y="1989138"/>
            <a:ext cx="7772400" cy="1295400"/>
          </a:xfrm>
        </p:spPr>
        <p:txBody>
          <a:bodyPr>
            <a:normAutofit fontScale="90000"/>
          </a:bodyPr>
          <a:lstStyle/>
          <a:p>
            <a:r>
              <a:rPr lang="fr-FR" b="1" dirty="0"/>
              <a:t>Science et médias : une relation complexe?</a:t>
            </a:r>
          </a:p>
        </p:txBody>
      </p:sp>
      <p:sp>
        <p:nvSpPr>
          <p:cNvPr id="2051" name="Sous-titre 5"/>
          <p:cNvSpPr>
            <a:spLocks noGrp="1"/>
          </p:cNvSpPr>
          <p:nvPr>
            <p:ph type="subTitle" idx="1"/>
          </p:nvPr>
        </p:nvSpPr>
        <p:spPr>
          <a:xfrm>
            <a:off x="2208214" y="4221163"/>
            <a:ext cx="7704137" cy="1752600"/>
          </a:xfrm>
        </p:spPr>
        <p:txBody>
          <a:bodyPr>
            <a:normAutofit/>
          </a:bodyPr>
          <a:lstStyle/>
          <a:p>
            <a:pPr fontAlgn="base"/>
            <a:r>
              <a:rPr lang="fr-FR" dirty="0"/>
              <a:t>science, Controverse, communication scientifique</a:t>
            </a:r>
          </a:p>
          <a:p>
            <a:pPr fontAlgn="base"/>
            <a:endParaRPr lang="fr-FR" dirty="0"/>
          </a:p>
        </p:txBody>
      </p:sp>
      <p:sp>
        <p:nvSpPr>
          <p:cNvPr id="2052" name="Espace réservé du numéro de diapositive 6"/>
          <p:cNvSpPr>
            <a:spLocks noGrp="1"/>
          </p:cNvSpPr>
          <p:nvPr>
            <p:ph type="sldNum" sz="quarter" idx="12"/>
          </p:nvPr>
        </p:nvSpPr>
        <p:spPr>
          <a:noFill/>
        </p:spPr>
        <p:txBody>
          <a:bodyPr/>
          <a:lstStyle/>
          <a:p>
            <a:fld id="{2FD25EF5-E16D-4CED-A5B3-F2F2D7521D92}" type="slidenum">
              <a:rPr lang="fr-FR" smtClean="0"/>
              <a:pPr/>
              <a:t>1</a:t>
            </a:fld>
            <a:endParaRPr lang="fr-FR"/>
          </a:p>
        </p:txBody>
      </p:sp>
    </p:spTree>
    <p:extLst>
      <p:ext uri="{BB962C8B-B14F-4D97-AF65-F5344CB8AC3E}">
        <p14:creationId xmlns:p14="http://schemas.microsoft.com/office/powerpoint/2010/main" val="796187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6321" y="382693"/>
            <a:ext cx="8229600" cy="1066800"/>
          </a:xfrm>
        </p:spPr>
        <p:txBody>
          <a:bodyPr>
            <a:normAutofit fontScale="90000"/>
          </a:bodyPr>
          <a:lstStyle/>
          <a:p>
            <a:r>
              <a:rPr lang="fr-FR" b="1" dirty="0"/>
              <a:t>Pourquoi « ouvrir » la science aux non-initiés?</a:t>
            </a:r>
          </a:p>
        </p:txBody>
      </p:sp>
      <p:sp>
        <p:nvSpPr>
          <p:cNvPr id="3" name="Espace réservé du contenu 2"/>
          <p:cNvSpPr>
            <a:spLocks noGrp="1"/>
          </p:cNvSpPr>
          <p:nvPr>
            <p:ph idx="1"/>
          </p:nvPr>
        </p:nvSpPr>
        <p:spPr>
          <a:xfrm>
            <a:off x="1196622" y="1814789"/>
            <a:ext cx="9708445" cy="4325112"/>
          </a:xfrm>
        </p:spPr>
        <p:txBody>
          <a:bodyPr>
            <a:normAutofit/>
          </a:bodyPr>
          <a:lstStyle/>
          <a:p>
            <a:r>
              <a:rPr lang="fr-FR" dirty="0"/>
              <a:t>Inscrire la science comme une part de la culture pour mieux comprendre le monde qui nous entoure</a:t>
            </a:r>
          </a:p>
          <a:p>
            <a:endParaRPr lang="fr-FR" dirty="0"/>
          </a:p>
          <a:p>
            <a:r>
              <a:rPr lang="fr-FR" dirty="0"/>
              <a:t>Rendre légitime des choix scientifiques face une innovation toujours plus complexe</a:t>
            </a:r>
          </a:p>
          <a:p>
            <a:endParaRPr lang="fr-FR" dirty="0"/>
          </a:p>
          <a:p>
            <a:r>
              <a:rPr lang="fr-FR" dirty="0"/>
              <a:t>Eviter l’effet « tour d’ivoire » et sensibiliser les scientifiques à la portée sociale de la connaissance produite</a:t>
            </a:r>
          </a:p>
          <a:p>
            <a:endParaRPr lang="fr-FR" dirty="0"/>
          </a:p>
          <a:p>
            <a:r>
              <a:rPr lang="fr-FR" dirty="0"/>
              <a:t>La vulgarisation pour combler un « manque » de connaissance du public? </a:t>
            </a:r>
          </a:p>
          <a:p>
            <a:endParaRPr lang="fr-FR" dirty="0"/>
          </a:p>
          <a:p>
            <a:endParaRPr lang="fr-FR" dirty="0"/>
          </a:p>
        </p:txBody>
      </p:sp>
      <p:sp>
        <p:nvSpPr>
          <p:cNvPr id="5" name="Espace réservé du numéro de diapositive 4"/>
          <p:cNvSpPr>
            <a:spLocks noGrp="1"/>
          </p:cNvSpPr>
          <p:nvPr>
            <p:ph type="sldNum" sz="quarter" idx="12"/>
          </p:nvPr>
        </p:nvSpPr>
        <p:spPr/>
        <p:txBody>
          <a:bodyPr/>
          <a:lstStyle/>
          <a:p>
            <a:pPr>
              <a:defRPr/>
            </a:pPr>
            <a:fld id="{5A29288E-2051-4FE1-A6A3-D94A0547830A}" type="slidenum">
              <a:rPr lang="fr-FR" smtClean="0"/>
              <a:pPr>
                <a:defRPr/>
              </a:pPr>
              <a:t>10</a:t>
            </a:fld>
            <a:endParaRPr lang="fr-FR"/>
          </a:p>
        </p:txBody>
      </p:sp>
    </p:spTree>
    <p:extLst>
      <p:ext uri="{BB962C8B-B14F-4D97-AF65-F5344CB8AC3E}">
        <p14:creationId xmlns:p14="http://schemas.microsoft.com/office/powerpoint/2010/main" val="1287313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Une tradition de la popularisation de la science</a:t>
            </a:r>
          </a:p>
        </p:txBody>
      </p:sp>
      <p:pic>
        <p:nvPicPr>
          <p:cNvPr id="6" name="Picture 2"/>
          <p:cNvPicPr>
            <a:picLocks noGrp="1" noChangeAspect="1" noChangeArrowheads="1"/>
          </p:cNvPicPr>
          <p:nvPr>
            <p:ph idx="1"/>
          </p:nvPr>
        </p:nvPicPr>
        <p:blipFill>
          <a:blip r:embed="rId3" cstate="print"/>
          <a:stretch>
            <a:fillRect/>
          </a:stretch>
        </p:blipFill>
        <p:spPr bwMode="auto">
          <a:xfrm>
            <a:off x="644314" y="2633186"/>
            <a:ext cx="4824536" cy="3562827"/>
          </a:xfrm>
          <a:prstGeom prst="rect">
            <a:avLst/>
          </a:prstGeom>
          <a:noFill/>
          <a:ln w="9525">
            <a:noFill/>
            <a:miter lim="800000"/>
            <a:headEnd/>
            <a:tailEnd/>
          </a:ln>
        </p:spPr>
      </p:pic>
      <p:sp>
        <p:nvSpPr>
          <p:cNvPr id="4" name="Espace réservé du numéro de diapositive 3"/>
          <p:cNvSpPr>
            <a:spLocks noGrp="1"/>
          </p:cNvSpPr>
          <p:nvPr>
            <p:ph type="sldNum" sz="quarter" idx="12"/>
          </p:nvPr>
        </p:nvSpPr>
        <p:spPr/>
        <p:txBody>
          <a:bodyPr/>
          <a:lstStyle/>
          <a:p>
            <a:fld id="{43A2111F-9550-45B1-BA01-ACD3FE0391E7}" type="slidenum">
              <a:rPr lang="fr-FR" smtClean="0"/>
              <a:pPr/>
              <a:t>11</a:t>
            </a:fld>
            <a:endParaRPr lang="fr-FR"/>
          </a:p>
        </p:txBody>
      </p:sp>
      <p:pic>
        <p:nvPicPr>
          <p:cNvPr id="3074" name="Picture 2"/>
          <p:cNvPicPr>
            <a:picLocks noChangeAspect="1" noChangeArrowheads="1"/>
          </p:cNvPicPr>
          <p:nvPr/>
        </p:nvPicPr>
        <p:blipFill>
          <a:blip r:embed="rId4" cstate="print"/>
          <a:srcRect/>
          <a:stretch>
            <a:fillRect/>
          </a:stretch>
        </p:blipFill>
        <p:spPr bwMode="auto">
          <a:xfrm>
            <a:off x="5807968" y="3219817"/>
            <a:ext cx="4098032" cy="2976196"/>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b="1" dirty="0"/>
              <a:t>Camille </a:t>
            </a:r>
            <a:r>
              <a:rPr lang="fr-FR" b="1" dirty="0" err="1"/>
              <a:t>Flamarion</a:t>
            </a:r>
            <a:r>
              <a:rPr lang="fr-FR" b="1" dirty="0"/>
              <a:t> et la science populaire</a:t>
            </a:r>
          </a:p>
        </p:txBody>
      </p:sp>
      <p:sp>
        <p:nvSpPr>
          <p:cNvPr id="2" name="Espace réservé du numéro de diapositive 1"/>
          <p:cNvSpPr>
            <a:spLocks noGrp="1"/>
          </p:cNvSpPr>
          <p:nvPr>
            <p:ph type="sldNum" sz="quarter" idx="12"/>
          </p:nvPr>
        </p:nvSpPr>
        <p:spPr/>
        <p:txBody>
          <a:bodyPr/>
          <a:lstStyle/>
          <a:p>
            <a:fld id="{56664FDB-5F58-734E-AF7B-9E10B2B80F66}" type="slidenum">
              <a:rPr lang="fr-FR" smtClean="0"/>
              <a:t>12</a:t>
            </a:fld>
            <a:endParaRPr lang="fr-FR"/>
          </a:p>
        </p:txBody>
      </p:sp>
      <p:pic>
        <p:nvPicPr>
          <p:cNvPr id="5" name="Image 4"/>
          <p:cNvPicPr>
            <a:picLocks noChangeAspect="1"/>
          </p:cNvPicPr>
          <p:nvPr/>
        </p:nvPicPr>
        <p:blipFill>
          <a:blip r:embed="rId2"/>
          <a:stretch>
            <a:fillRect/>
          </a:stretch>
        </p:blipFill>
        <p:spPr>
          <a:xfrm>
            <a:off x="1801498" y="2078001"/>
            <a:ext cx="2794000" cy="3733800"/>
          </a:xfrm>
          <a:prstGeom prst="rect">
            <a:avLst/>
          </a:prstGeom>
        </p:spPr>
      </p:pic>
      <p:pic>
        <p:nvPicPr>
          <p:cNvPr id="6" name="Image 5"/>
          <p:cNvPicPr>
            <a:picLocks noChangeAspect="1"/>
          </p:cNvPicPr>
          <p:nvPr/>
        </p:nvPicPr>
        <p:blipFill>
          <a:blip r:embed="rId3"/>
          <a:stretch>
            <a:fillRect/>
          </a:stretch>
        </p:blipFill>
        <p:spPr>
          <a:xfrm>
            <a:off x="5354259" y="1888110"/>
            <a:ext cx="5127341" cy="4030090"/>
          </a:xfrm>
          <a:prstGeom prst="rect">
            <a:avLst/>
          </a:prstGeom>
        </p:spPr>
      </p:pic>
    </p:spTree>
    <p:extLst>
      <p:ext uri="{BB962C8B-B14F-4D97-AF65-F5344CB8AC3E}">
        <p14:creationId xmlns:p14="http://schemas.microsoft.com/office/powerpoint/2010/main" val="1669164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6664FDB-5F58-734E-AF7B-9E10B2B80F66}" type="slidenum">
              <a:rPr lang="fr-FR" smtClean="0"/>
              <a:t>13</a:t>
            </a:fld>
            <a:endParaRPr lang="fr-FR"/>
          </a:p>
        </p:txBody>
      </p:sp>
      <p:pic>
        <p:nvPicPr>
          <p:cNvPr id="3" name="Image 2"/>
          <p:cNvPicPr>
            <a:picLocks noChangeAspect="1"/>
          </p:cNvPicPr>
          <p:nvPr/>
        </p:nvPicPr>
        <p:blipFill>
          <a:blip r:embed="rId2"/>
          <a:stretch>
            <a:fillRect/>
          </a:stretch>
        </p:blipFill>
        <p:spPr>
          <a:xfrm>
            <a:off x="1524000" y="0"/>
            <a:ext cx="4703678" cy="6858000"/>
          </a:xfrm>
          <a:prstGeom prst="rect">
            <a:avLst/>
          </a:prstGeom>
        </p:spPr>
      </p:pic>
      <p:pic>
        <p:nvPicPr>
          <p:cNvPr id="4" name="Image 3"/>
          <p:cNvPicPr>
            <a:picLocks noChangeAspect="1"/>
          </p:cNvPicPr>
          <p:nvPr/>
        </p:nvPicPr>
        <p:blipFill>
          <a:blip r:embed="rId3"/>
          <a:stretch>
            <a:fillRect/>
          </a:stretch>
        </p:blipFill>
        <p:spPr>
          <a:xfrm>
            <a:off x="6936352" y="2407188"/>
            <a:ext cx="2794000" cy="4076700"/>
          </a:xfrm>
          <a:prstGeom prst="rect">
            <a:avLst/>
          </a:prstGeom>
        </p:spPr>
      </p:pic>
    </p:spTree>
    <p:extLst>
      <p:ext uri="{BB962C8B-B14F-4D97-AF65-F5344CB8AC3E}">
        <p14:creationId xmlns:p14="http://schemas.microsoft.com/office/powerpoint/2010/main" val="4149007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116632"/>
            <a:ext cx="9144000" cy="1399032"/>
          </a:xfrm>
        </p:spPr>
        <p:txBody>
          <a:bodyPr/>
          <a:lstStyle/>
          <a:p>
            <a:r>
              <a:rPr lang="fr-FR" b="1" dirty="0"/>
              <a:t>La vulgarisation : origine du terme</a:t>
            </a:r>
          </a:p>
        </p:txBody>
      </p:sp>
      <p:sp>
        <p:nvSpPr>
          <p:cNvPr id="6" name="Rectangle 3"/>
          <p:cNvSpPr>
            <a:spLocks noGrp="1" noChangeArrowheads="1"/>
          </p:cNvSpPr>
          <p:nvPr>
            <p:ph idx="1"/>
          </p:nvPr>
        </p:nvSpPr>
        <p:spPr>
          <a:xfrm>
            <a:off x="1847528" y="1484784"/>
            <a:ext cx="4104456" cy="4968552"/>
          </a:xfrm>
        </p:spPr>
        <p:txBody>
          <a:bodyPr>
            <a:normAutofit lnSpcReduction="10000"/>
          </a:bodyPr>
          <a:lstStyle/>
          <a:p>
            <a:pPr eaLnBrk="1" hangingPunct="1"/>
            <a:r>
              <a:rPr lang="fr-FR" sz="2800" dirty="0"/>
              <a:t>« Vulgarisation » : terme du 19e : rendre un savoir vulgaire : le répandre vs « sans distinction »</a:t>
            </a:r>
          </a:p>
          <a:p>
            <a:r>
              <a:rPr lang="fr-FR" sz="2800" dirty="0"/>
              <a:t>Viens du latin « </a:t>
            </a:r>
            <a:r>
              <a:rPr lang="fr-FR" sz="2800" dirty="0" err="1"/>
              <a:t>vulgus</a:t>
            </a:r>
            <a:r>
              <a:rPr lang="fr-FR" sz="2800" dirty="0"/>
              <a:t> » : peuple .</a:t>
            </a:r>
          </a:p>
          <a:p>
            <a:pPr eaLnBrk="1" hangingPunct="1"/>
            <a:r>
              <a:rPr lang="fr-FR" sz="2800" dirty="0"/>
              <a:t>« Vulgate » : traduction de la bible.</a:t>
            </a:r>
          </a:p>
        </p:txBody>
      </p:sp>
      <p:sp>
        <p:nvSpPr>
          <p:cNvPr id="4" name="Espace réservé du numéro de diapositive 3"/>
          <p:cNvSpPr>
            <a:spLocks noGrp="1"/>
          </p:cNvSpPr>
          <p:nvPr>
            <p:ph type="sldNum" sz="quarter" idx="12"/>
          </p:nvPr>
        </p:nvSpPr>
        <p:spPr/>
        <p:txBody>
          <a:bodyPr/>
          <a:lstStyle/>
          <a:p>
            <a:fld id="{43A2111F-9550-45B1-BA01-ACD3FE0391E7}" type="slidenum">
              <a:rPr lang="fr-FR" smtClean="0"/>
              <a:pPr/>
              <a:t>14</a:t>
            </a:fld>
            <a:endParaRPr lang="fr-FR" dirty="0"/>
          </a:p>
        </p:txBody>
      </p:sp>
      <p:pic>
        <p:nvPicPr>
          <p:cNvPr id="7" name="Picture 7" descr="Newton"/>
          <p:cNvPicPr>
            <a:picLocks noChangeAspect="1" noChangeArrowheads="1"/>
          </p:cNvPicPr>
          <p:nvPr/>
        </p:nvPicPr>
        <p:blipFill>
          <a:blip r:embed="rId3" cstate="print"/>
          <a:srcRect/>
          <a:stretch>
            <a:fillRect/>
          </a:stretch>
        </p:blipFill>
        <p:spPr>
          <a:xfrm>
            <a:off x="8256240" y="1124745"/>
            <a:ext cx="1568592" cy="2438417"/>
          </a:xfrm>
          <a:prstGeom prst="rect">
            <a:avLst/>
          </a:prstGeom>
          <a:noFill/>
        </p:spPr>
      </p:pic>
      <p:sp>
        <p:nvSpPr>
          <p:cNvPr id="8" name="ZoneTexte 7"/>
          <p:cNvSpPr txBox="1"/>
          <p:nvPr/>
        </p:nvSpPr>
        <p:spPr>
          <a:xfrm>
            <a:off x="6600056" y="1988841"/>
            <a:ext cx="1512168" cy="646331"/>
          </a:xfrm>
          <a:prstGeom prst="rect">
            <a:avLst/>
          </a:prstGeom>
          <a:noFill/>
        </p:spPr>
        <p:txBody>
          <a:bodyPr wrap="square" rtlCol="0">
            <a:spAutoFit/>
          </a:bodyPr>
          <a:lstStyle/>
          <a:p>
            <a:r>
              <a:rPr lang="fr-FR" dirty="0"/>
              <a:t>Camille Flammarion</a:t>
            </a:r>
          </a:p>
        </p:txBody>
      </p:sp>
      <p:sp>
        <p:nvSpPr>
          <p:cNvPr id="9" name="ZoneTexte 8"/>
          <p:cNvSpPr txBox="1"/>
          <p:nvPr/>
        </p:nvSpPr>
        <p:spPr>
          <a:xfrm>
            <a:off x="6456040" y="3717032"/>
            <a:ext cx="4104456" cy="2862322"/>
          </a:xfrm>
          <a:prstGeom prst="rect">
            <a:avLst/>
          </a:prstGeom>
          <a:noFill/>
        </p:spPr>
        <p:txBody>
          <a:bodyPr wrap="square" rtlCol="0">
            <a:spAutoFit/>
          </a:bodyPr>
          <a:lstStyle/>
          <a:p>
            <a:r>
              <a:rPr lang="fr-FR" dirty="0"/>
              <a:t>« Acceptons donc courageusement ce vieux mot…en nous souvenant que </a:t>
            </a:r>
            <a:r>
              <a:rPr lang="fr-FR" i="1" dirty="0" err="1"/>
              <a:t>vulgus</a:t>
            </a:r>
            <a:r>
              <a:rPr lang="fr-FR" dirty="0"/>
              <a:t> veut dire peuple et non point le vulgaire , que les langues « vulgaires » sont les langues vivantes et que la Bible elle-même n’a pu se répandre dans le monde que grâce à la traduction qu’on nomme la Vulgate .» J. Rostand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991544" y="0"/>
            <a:ext cx="8229600" cy="1399032"/>
          </a:xfrm>
        </p:spPr>
        <p:txBody>
          <a:bodyPr/>
          <a:lstStyle/>
          <a:p>
            <a:pPr algn="ctr" eaLnBrk="1" hangingPunct="1"/>
            <a:r>
              <a:rPr lang="fr-FR" sz="4000" b="1" dirty="0"/>
              <a:t>Victor Meunier, pionnier de la vulgarisation scientifique</a:t>
            </a:r>
          </a:p>
        </p:txBody>
      </p:sp>
      <p:sp>
        <p:nvSpPr>
          <p:cNvPr id="10" name="Rectangle 3"/>
          <p:cNvSpPr>
            <a:spLocks noGrp="1" noChangeArrowheads="1"/>
          </p:cNvSpPr>
          <p:nvPr>
            <p:ph idx="1"/>
          </p:nvPr>
        </p:nvSpPr>
        <p:spPr>
          <a:xfrm>
            <a:off x="1991544" y="1700808"/>
            <a:ext cx="8229600" cy="2842336"/>
          </a:xfrm>
        </p:spPr>
        <p:txBody>
          <a:bodyPr>
            <a:normAutofit fontScale="92500"/>
          </a:bodyPr>
          <a:lstStyle/>
          <a:p>
            <a:pPr eaLnBrk="1" hangingPunct="1">
              <a:lnSpc>
                <a:spcPct val="90000"/>
              </a:lnSpc>
            </a:pPr>
            <a:r>
              <a:rPr lang="fr-FR" sz="2400" dirty="0"/>
              <a:t>La vulgarisation comme projet politique</a:t>
            </a:r>
          </a:p>
          <a:p>
            <a:pPr eaLnBrk="1" hangingPunct="1">
              <a:lnSpc>
                <a:spcPct val="90000"/>
              </a:lnSpc>
            </a:pPr>
            <a:r>
              <a:rPr lang="fr-FR" sz="2400" dirty="0"/>
              <a:t>Foi dans la libération de l’individu par la connaissance scientifique</a:t>
            </a:r>
          </a:p>
          <a:p>
            <a:pPr eaLnBrk="1" hangingPunct="1">
              <a:lnSpc>
                <a:spcPct val="90000"/>
              </a:lnSpc>
            </a:pPr>
            <a:r>
              <a:rPr lang="fr-FR" sz="2400" dirty="0"/>
              <a:t>Création du journalisme scientifique : </a:t>
            </a:r>
            <a:r>
              <a:rPr lang="fr-FR" sz="2400" i="1" dirty="0"/>
              <a:t>L’ami des sciences</a:t>
            </a:r>
          </a:p>
          <a:p>
            <a:pPr eaLnBrk="1" hangingPunct="1"/>
            <a:r>
              <a:rPr lang="fr-FR" sz="2400" dirty="0"/>
              <a:t>Nombreux ouvrages publiés : Les animaux à métamorphoses, les grandes chasses, l’avenir des espèces</a:t>
            </a:r>
          </a:p>
        </p:txBody>
      </p:sp>
      <p:sp>
        <p:nvSpPr>
          <p:cNvPr id="5" name="Espace réservé du pied de page 4"/>
          <p:cNvSpPr>
            <a:spLocks noGrp="1"/>
          </p:cNvSpPr>
          <p:nvPr>
            <p:ph type="ftr" sz="quarter" idx="11"/>
          </p:nvPr>
        </p:nvSpPr>
        <p:spPr/>
        <p:txBody>
          <a:bodyPr/>
          <a:lstStyle/>
          <a:p>
            <a:r>
              <a:rPr lang="fr-FR"/>
              <a:t>SI01- Science et débat public</a:t>
            </a:r>
            <a:endParaRPr lang="fr-FR" dirty="0"/>
          </a:p>
        </p:txBody>
      </p:sp>
      <p:sp>
        <p:nvSpPr>
          <p:cNvPr id="4" name="Espace réservé du numéro de diapositive 3"/>
          <p:cNvSpPr>
            <a:spLocks noGrp="1"/>
          </p:cNvSpPr>
          <p:nvPr>
            <p:ph type="sldNum" sz="quarter" idx="12"/>
          </p:nvPr>
        </p:nvSpPr>
        <p:spPr/>
        <p:txBody>
          <a:bodyPr/>
          <a:lstStyle/>
          <a:p>
            <a:fld id="{43A2111F-9550-45B1-BA01-ACD3FE0391E7}" type="slidenum">
              <a:rPr lang="fr-FR" smtClean="0"/>
              <a:pPr/>
              <a:t>15</a:t>
            </a:fld>
            <a:endParaRPr lang="fr-FR"/>
          </a:p>
        </p:txBody>
      </p:sp>
      <p:pic>
        <p:nvPicPr>
          <p:cNvPr id="11" name="Picture 4" descr="Animaux 3"/>
          <p:cNvPicPr>
            <a:picLocks noChangeAspect="1" noChangeArrowheads="1"/>
          </p:cNvPicPr>
          <p:nvPr/>
        </p:nvPicPr>
        <p:blipFill>
          <a:blip r:embed="rId3" cstate="print"/>
          <a:srcRect/>
          <a:stretch>
            <a:fillRect/>
          </a:stretch>
        </p:blipFill>
        <p:spPr bwMode="auto">
          <a:xfrm>
            <a:off x="2280296" y="4576367"/>
            <a:ext cx="2447925" cy="1946275"/>
          </a:xfrm>
          <a:prstGeom prst="rect">
            <a:avLst/>
          </a:prstGeom>
          <a:noFill/>
          <a:ln w="9525">
            <a:noFill/>
            <a:miter lim="800000"/>
            <a:headEnd/>
            <a:tailEnd/>
          </a:ln>
        </p:spPr>
      </p:pic>
      <p:pic>
        <p:nvPicPr>
          <p:cNvPr id="12" name="Picture 5" descr="animaux à métamorphoses"/>
          <p:cNvPicPr>
            <a:picLocks noChangeAspect="1" noChangeArrowheads="1"/>
          </p:cNvPicPr>
          <p:nvPr/>
        </p:nvPicPr>
        <p:blipFill>
          <a:blip r:embed="rId4" cstate="print"/>
          <a:srcRect/>
          <a:stretch>
            <a:fillRect/>
          </a:stretch>
        </p:blipFill>
        <p:spPr bwMode="auto">
          <a:xfrm>
            <a:off x="5375921" y="4581129"/>
            <a:ext cx="2232025" cy="1863725"/>
          </a:xfrm>
          <a:prstGeom prst="rect">
            <a:avLst/>
          </a:prstGeom>
          <a:noFill/>
          <a:ln w="9525">
            <a:noFill/>
            <a:miter lim="800000"/>
            <a:headEnd/>
            <a:tailEnd/>
          </a:ln>
        </p:spPr>
      </p:pic>
      <p:pic>
        <p:nvPicPr>
          <p:cNvPr id="13" name="Picture 6" descr="animaux 2"/>
          <p:cNvPicPr>
            <a:picLocks noChangeAspect="1" noChangeArrowheads="1"/>
          </p:cNvPicPr>
          <p:nvPr/>
        </p:nvPicPr>
        <p:blipFill>
          <a:blip r:embed="rId5" cstate="print"/>
          <a:srcRect/>
          <a:stretch>
            <a:fillRect/>
          </a:stretch>
        </p:blipFill>
        <p:spPr bwMode="auto">
          <a:xfrm>
            <a:off x="8471545" y="4619228"/>
            <a:ext cx="1181100" cy="1905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b="1" dirty="0"/>
              <a:t>La rupture entre Science et « sens commun » au tournant du </a:t>
            </a:r>
            <a:r>
              <a:rPr lang="fr-FR" b="1" dirty="0" err="1"/>
              <a:t>Xxe</a:t>
            </a:r>
            <a:r>
              <a:rPr lang="fr-FR" b="1" dirty="0"/>
              <a:t> siècle</a:t>
            </a:r>
          </a:p>
        </p:txBody>
      </p:sp>
      <p:sp>
        <p:nvSpPr>
          <p:cNvPr id="5" name="Espace réservé du contenu 4"/>
          <p:cNvSpPr>
            <a:spLocks noGrp="1"/>
          </p:cNvSpPr>
          <p:nvPr>
            <p:ph idx="1"/>
          </p:nvPr>
        </p:nvSpPr>
        <p:spPr/>
        <p:txBody>
          <a:bodyPr>
            <a:normAutofit/>
          </a:bodyPr>
          <a:lstStyle/>
          <a:p>
            <a:r>
              <a:rPr lang="fr-FR" dirty="0"/>
              <a:t>Le triomphe des sciences physiques amène une autre épistémologie</a:t>
            </a:r>
          </a:p>
          <a:p>
            <a:r>
              <a:rPr lang="fr-FR" dirty="0"/>
              <a:t>« </a:t>
            </a:r>
            <a:r>
              <a:rPr lang="fr-FR" i="1" dirty="0"/>
              <a:t>La science dans son besoin d’achèvement comme dans son principe, s’oppose absolument à l’opinion. S’il lui arrive, sur un point particulier, de légitimer l’opinion, c’est pour d’autres raisons que celles qui fondent l’opinion ; de sorte que l’opinion a en droit toujours tort. L’opinion pense mal ; elle ne pense pas : elle traduit des besoins en connaissances […]. On ne peut rien fonder sur l’opinion. </a:t>
            </a:r>
            <a:r>
              <a:rPr lang="fr-FR" b="1" i="1" dirty="0"/>
              <a:t>Il faut d’abord la détruire</a:t>
            </a:r>
            <a:r>
              <a:rPr lang="fr-FR" i="1" dirty="0"/>
              <a:t> ».</a:t>
            </a:r>
            <a:r>
              <a:rPr lang="fr-FR" dirty="0"/>
              <a:t> </a:t>
            </a:r>
          </a:p>
          <a:p>
            <a:r>
              <a:rPr lang="fr-FR" sz="2800" dirty="0"/>
              <a:t>Gaston Bachelard</a:t>
            </a:r>
          </a:p>
        </p:txBody>
      </p:sp>
      <p:sp>
        <p:nvSpPr>
          <p:cNvPr id="6" name="Espace réservé du numéro de diapositive 5"/>
          <p:cNvSpPr>
            <a:spLocks noGrp="1"/>
          </p:cNvSpPr>
          <p:nvPr>
            <p:ph type="sldNum" sz="quarter" idx="12"/>
          </p:nvPr>
        </p:nvSpPr>
        <p:spPr/>
        <p:txBody>
          <a:bodyPr/>
          <a:lstStyle/>
          <a:p>
            <a:fld id="{56664FDB-5F58-734E-AF7B-9E10B2B80F66}" type="slidenum">
              <a:rPr lang="fr-FR" smtClean="0"/>
              <a:t>16</a:t>
            </a:fld>
            <a:endParaRPr lang="fr-FR"/>
          </a:p>
        </p:txBody>
      </p:sp>
    </p:spTree>
    <p:extLst>
      <p:ext uri="{BB962C8B-B14F-4D97-AF65-F5344CB8AC3E}">
        <p14:creationId xmlns:p14="http://schemas.microsoft.com/office/powerpoint/2010/main" val="103911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06230" y="0"/>
            <a:ext cx="10372409" cy="1400530"/>
          </a:xfrm>
        </p:spPr>
        <p:txBody>
          <a:bodyPr>
            <a:normAutofit fontScale="90000"/>
          </a:bodyPr>
          <a:lstStyle/>
          <a:p>
            <a:r>
              <a:rPr lang="fr-FR" b="1" i="1" dirty="0"/>
              <a:t>Le « public </a:t>
            </a:r>
            <a:r>
              <a:rPr lang="fr-FR" b="1" i="1" dirty="0" err="1"/>
              <a:t>understanding</a:t>
            </a:r>
            <a:r>
              <a:rPr lang="fr-FR" b="1" i="1" dirty="0"/>
              <a:t> of science »</a:t>
            </a:r>
            <a:r>
              <a:rPr lang="fr-FR" b="1" dirty="0">
                <a:effectLst/>
              </a:rPr>
              <a:t> pour accompagner la complexification de la science</a:t>
            </a:r>
            <a:endParaRPr lang="fr-FR" b="1" dirty="0"/>
          </a:p>
        </p:txBody>
      </p:sp>
      <p:sp>
        <p:nvSpPr>
          <p:cNvPr id="4" name="Espace réservé du texte 3"/>
          <p:cNvSpPr>
            <a:spLocks noGrp="1"/>
          </p:cNvSpPr>
          <p:nvPr>
            <p:ph type="body" idx="1"/>
          </p:nvPr>
        </p:nvSpPr>
        <p:spPr/>
        <p:txBody>
          <a:bodyPr/>
          <a:lstStyle/>
          <a:p>
            <a:endParaRPr lang="fr-FR" dirty="0"/>
          </a:p>
        </p:txBody>
      </p:sp>
      <p:sp>
        <p:nvSpPr>
          <p:cNvPr id="5" name="Espace réservé du contenu 4"/>
          <p:cNvSpPr>
            <a:spLocks noGrp="1"/>
          </p:cNvSpPr>
          <p:nvPr>
            <p:ph sz="half" idx="2"/>
          </p:nvPr>
        </p:nvSpPr>
        <p:spPr/>
        <p:txBody>
          <a:bodyPr>
            <a:normAutofit lnSpcReduction="10000"/>
          </a:bodyPr>
          <a:lstStyle/>
          <a:p>
            <a:endParaRPr lang="fr-FR"/>
          </a:p>
        </p:txBody>
      </p:sp>
      <p:sp>
        <p:nvSpPr>
          <p:cNvPr id="6" name="Espace réservé du texte 5"/>
          <p:cNvSpPr>
            <a:spLocks noGrp="1"/>
          </p:cNvSpPr>
          <p:nvPr>
            <p:ph type="body" sz="quarter" idx="3"/>
          </p:nvPr>
        </p:nvSpPr>
        <p:spPr/>
        <p:txBody>
          <a:bodyPr/>
          <a:lstStyle/>
          <a:p>
            <a:endParaRPr lang="fr-FR" dirty="0"/>
          </a:p>
        </p:txBody>
      </p:sp>
      <p:sp>
        <p:nvSpPr>
          <p:cNvPr id="7" name="Espace réservé du contenu 6"/>
          <p:cNvSpPr>
            <a:spLocks noGrp="1"/>
          </p:cNvSpPr>
          <p:nvPr>
            <p:ph sz="quarter" idx="4"/>
          </p:nvPr>
        </p:nvSpPr>
        <p:spPr/>
        <p:txBody>
          <a:bodyPr>
            <a:normAutofit lnSpcReduction="10000"/>
          </a:bodyPr>
          <a:lstStyle/>
          <a:p>
            <a:r>
              <a:rPr lang="fr-FR" dirty="0"/>
              <a:t>En plus de la mission de faire connaître la science, une préoccupation pour la gestion de la société et son éducation se développe</a:t>
            </a:r>
          </a:p>
          <a:p>
            <a:endParaRPr lang="fr-FR" dirty="0"/>
          </a:p>
          <a:p>
            <a:r>
              <a:rPr lang="fr-FR" dirty="0"/>
              <a:t>« Et si il y avait vraiment un fossé? »</a:t>
            </a:r>
          </a:p>
          <a:p>
            <a:endParaRPr lang="fr-FR" dirty="0"/>
          </a:p>
          <a:p>
            <a:r>
              <a:rPr lang="fr-FR" dirty="0"/>
              <a:t>Impératif d’avoir des acteurs qui parlent « au nom de la science »</a:t>
            </a:r>
          </a:p>
        </p:txBody>
      </p:sp>
      <p:sp>
        <p:nvSpPr>
          <p:cNvPr id="8" name="Espace réservé du numéro de diapositive 7"/>
          <p:cNvSpPr>
            <a:spLocks noGrp="1"/>
          </p:cNvSpPr>
          <p:nvPr>
            <p:ph type="sldNum" sz="quarter" idx="12"/>
          </p:nvPr>
        </p:nvSpPr>
        <p:spPr/>
        <p:txBody>
          <a:bodyPr/>
          <a:lstStyle/>
          <a:p>
            <a:fld id="{56664FDB-5F58-734E-AF7B-9E10B2B80F66}" type="slidenum">
              <a:rPr lang="fr-FR" smtClean="0"/>
              <a:t>17</a:t>
            </a:fld>
            <a:endParaRPr lang="fr-FR"/>
          </a:p>
        </p:txBody>
      </p:sp>
      <p:pic>
        <p:nvPicPr>
          <p:cNvPr id="3" name="Image 2"/>
          <p:cNvPicPr>
            <a:picLocks noChangeAspect="1"/>
          </p:cNvPicPr>
          <p:nvPr/>
        </p:nvPicPr>
        <p:blipFill>
          <a:blip r:embed="rId2"/>
          <a:stretch>
            <a:fillRect/>
          </a:stretch>
        </p:blipFill>
        <p:spPr>
          <a:xfrm>
            <a:off x="1103312" y="2481262"/>
            <a:ext cx="4013200" cy="2755900"/>
          </a:xfrm>
          <a:prstGeom prst="rect">
            <a:avLst/>
          </a:prstGeom>
        </p:spPr>
      </p:pic>
    </p:spTree>
    <p:extLst>
      <p:ext uri="{BB962C8B-B14F-4D97-AF65-F5344CB8AC3E}">
        <p14:creationId xmlns:p14="http://schemas.microsoft.com/office/powerpoint/2010/main" val="2447345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BB1598-788F-BD2E-5894-58293A219B98}"/>
              </a:ext>
            </a:extLst>
          </p:cNvPr>
          <p:cNvSpPr>
            <a:spLocks noGrp="1"/>
          </p:cNvSpPr>
          <p:nvPr>
            <p:ph type="title"/>
          </p:nvPr>
        </p:nvSpPr>
        <p:spPr/>
        <p:txBody>
          <a:bodyPr/>
          <a:lstStyle/>
          <a:p>
            <a:r>
              <a:rPr lang="fr-FR" b="1" dirty="0"/>
              <a:t>La rupture de confiance marquée par le nucléaire</a:t>
            </a:r>
          </a:p>
        </p:txBody>
      </p:sp>
      <p:pic>
        <p:nvPicPr>
          <p:cNvPr id="2050" name="Picture 2" descr="Fonctionnement d'une centrale nucléaire">
            <a:extLst>
              <a:ext uri="{FF2B5EF4-FFF2-40B4-BE49-F238E27FC236}">
                <a16:creationId xmlns:a16="http://schemas.microsoft.com/office/drawing/2014/main" id="{A5AFE30A-693F-3091-4565-CCB8F07BA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1" y="2056694"/>
            <a:ext cx="4943122" cy="2744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kraine still fears another Chernobyl-size disaster at Europe's largest  nuclear plant : NPR">
            <a:extLst>
              <a:ext uri="{FF2B5EF4-FFF2-40B4-BE49-F238E27FC236}">
                <a16:creationId xmlns:a16="http://schemas.microsoft.com/office/drawing/2014/main" id="{FCDF7369-5629-BFBC-3E55-C422E173C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02177"/>
            <a:ext cx="5739518" cy="394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89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b="1" dirty="0"/>
              <a:t>La vulgarisation au </a:t>
            </a:r>
            <a:r>
              <a:rPr lang="fr-FR" b="1" dirty="0" err="1"/>
              <a:t>Xxe</a:t>
            </a:r>
            <a:r>
              <a:rPr lang="fr-FR" b="1" dirty="0"/>
              <a:t> siècle</a:t>
            </a:r>
          </a:p>
        </p:txBody>
      </p:sp>
      <p:sp>
        <p:nvSpPr>
          <p:cNvPr id="8" name="Espace réservé du contenu 7"/>
          <p:cNvSpPr>
            <a:spLocks noGrp="1"/>
          </p:cNvSpPr>
          <p:nvPr>
            <p:ph idx="1"/>
          </p:nvPr>
        </p:nvSpPr>
        <p:spPr>
          <a:xfrm>
            <a:off x="1996699" y="2452607"/>
            <a:ext cx="8229600" cy="4906108"/>
          </a:xfrm>
        </p:spPr>
        <p:txBody>
          <a:bodyPr>
            <a:normAutofit/>
          </a:bodyPr>
          <a:lstStyle/>
          <a:p>
            <a:pPr marL="514350" indent="-514350">
              <a:buFont typeface="+mj-lt"/>
              <a:buAutoNum type="arabicPeriod"/>
            </a:pPr>
            <a:r>
              <a:rPr lang="fr-FR" dirty="0"/>
              <a:t>Il existe un fossé entre science et public qui ne cesse de croître à mesure des progrès des sciences </a:t>
            </a:r>
          </a:p>
          <a:p>
            <a:pPr marL="514350" indent="-514350">
              <a:buFont typeface="+mj-lt"/>
              <a:buAutoNum type="arabicPeriod"/>
            </a:pPr>
            <a:endParaRPr lang="fr-FR" dirty="0"/>
          </a:p>
          <a:p>
            <a:pPr marL="514350" indent="-514350" algn="just">
              <a:buFont typeface="+mj-lt"/>
              <a:buAutoNum type="arabicPeriod"/>
            </a:pPr>
            <a:r>
              <a:rPr lang="fr-FR" dirty="0"/>
              <a:t>Le fossé appelle des médiateurs ou vulgarisateurs dont la tâche est de faire le pont entre l’élite scientifique et la masse du public </a:t>
            </a:r>
          </a:p>
          <a:p>
            <a:pPr marL="514350" indent="-514350" algn="just">
              <a:buFont typeface="+mj-lt"/>
              <a:buAutoNum type="arabicPeriod"/>
            </a:pPr>
            <a:endParaRPr lang="fr-FR" dirty="0"/>
          </a:p>
          <a:p>
            <a:pPr marL="514350" indent="-514350" algn="just">
              <a:buFont typeface="+mj-lt"/>
              <a:buAutoNum type="arabicPeriod"/>
            </a:pPr>
            <a:r>
              <a:rPr lang="fr-FR" dirty="0"/>
              <a:t>il faut – et il suffit – de lutter contre l’ignorance en diffusant la science pour réconcilier le public avec la science </a:t>
            </a:r>
          </a:p>
        </p:txBody>
      </p:sp>
      <p:sp>
        <p:nvSpPr>
          <p:cNvPr id="9" name="Espace réservé du numéro de diapositive 8"/>
          <p:cNvSpPr>
            <a:spLocks noGrp="1"/>
          </p:cNvSpPr>
          <p:nvPr>
            <p:ph type="sldNum" sz="quarter" idx="12"/>
          </p:nvPr>
        </p:nvSpPr>
        <p:spPr/>
        <p:txBody>
          <a:bodyPr/>
          <a:lstStyle/>
          <a:p>
            <a:fld id="{56664FDB-5F58-734E-AF7B-9E10B2B80F66}" type="slidenum">
              <a:rPr lang="fr-FR" smtClean="0"/>
              <a:t>19</a:t>
            </a:fld>
            <a:endParaRPr lang="fr-FR"/>
          </a:p>
        </p:txBody>
      </p:sp>
    </p:spTree>
    <p:extLst>
      <p:ext uri="{BB962C8B-B14F-4D97-AF65-F5344CB8AC3E}">
        <p14:creationId xmlns:p14="http://schemas.microsoft.com/office/powerpoint/2010/main" val="128752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EAEC4-269D-7C26-B935-1F833EC1BE16}"/>
              </a:ext>
            </a:extLst>
          </p:cNvPr>
          <p:cNvSpPr>
            <a:spLocks noGrp="1"/>
          </p:cNvSpPr>
          <p:nvPr>
            <p:ph type="title"/>
          </p:nvPr>
        </p:nvSpPr>
        <p:spPr>
          <a:xfrm>
            <a:off x="2123369" y="364618"/>
            <a:ext cx="8911687" cy="1280890"/>
          </a:xfrm>
        </p:spPr>
        <p:txBody>
          <a:bodyPr/>
          <a:lstStyle/>
          <a:p>
            <a:r>
              <a:rPr lang="fr-FR" b="1" dirty="0"/>
              <a:t>Le problème de la « fake science » et des marchands de doute</a:t>
            </a:r>
          </a:p>
        </p:txBody>
      </p:sp>
      <p:pic>
        <p:nvPicPr>
          <p:cNvPr id="4" name="Image 3">
            <a:extLst>
              <a:ext uri="{FF2B5EF4-FFF2-40B4-BE49-F238E27FC236}">
                <a16:creationId xmlns:a16="http://schemas.microsoft.com/office/drawing/2014/main" id="{7A0A5FE9-45FE-CB9B-FD93-CE8CECEF8248}"/>
              </a:ext>
            </a:extLst>
          </p:cNvPr>
          <p:cNvPicPr>
            <a:picLocks noChangeAspect="1"/>
          </p:cNvPicPr>
          <p:nvPr/>
        </p:nvPicPr>
        <p:blipFill>
          <a:blip r:embed="rId2"/>
          <a:stretch>
            <a:fillRect/>
          </a:stretch>
        </p:blipFill>
        <p:spPr>
          <a:xfrm>
            <a:off x="6730073" y="1645508"/>
            <a:ext cx="5201920" cy="2555857"/>
          </a:xfrm>
          <a:prstGeom prst="rect">
            <a:avLst/>
          </a:prstGeom>
        </p:spPr>
      </p:pic>
      <p:pic>
        <p:nvPicPr>
          <p:cNvPr id="1028" name="Picture 4">
            <a:extLst>
              <a:ext uri="{FF2B5EF4-FFF2-40B4-BE49-F238E27FC236}">
                <a16:creationId xmlns:a16="http://schemas.microsoft.com/office/drawing/2014/main" id="{7FD8AF4E-E75C-1B0E-65F0-D13A6243C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907" y="1905000"/>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9h30 Médias: la face cachée de Didier Raoult">
            <a:extLst>
              <a:ext uri="{FF2B5EF4-FFF2-40B4-BE49-F238E27FC236}">
                <a16:creationId xmlns:a16="http://schemas.microsoft.com/office/drawing/2014/main" id="{1DF31A6E-9D5D-90A0-1DE8-CC822F301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344978"/>
            <a:ext cx="5029200" cy="25130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s Marchands de doute - broché - Erik M. Conway, Naomi Oreskes, Jacques  Treiner - Achat Livre ou ebook | fnac">
            <a:extLst>
              <a:ext uri="{FF2B5EF4-FFF2-40B4-BE49-F238E27FC236}">
                <a16:creationId xmlns:a16="http://schemas.microsoft.com/office/drawing/2014/main" id="{0E1452FE-70E8-0A5D-BC9C-233EDB549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4456" y="4402917"/>
            <a:ext cx="1619736" cy="239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935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La médiatisation de la science et renouvellement de la communication</a:t>
            </a:r>
          </a:p>
        </p:txBody>
      </p:sp>
      <p:sp>
        <p:nvSpPr>
          <p:cNvPr id="4" name="Espace réservé du numéro de diapositive 3"/>
          <p:cNvSpPr>
            <a:spLocks noGrp="1"/>
          </p:cNvSpPr>
          <p:nvPr>
            <p:ph type="sldNum" sz="quarter" idx="12"/>
          </p:nvPr>
        </p:nvSpPr>
        <p:spPr/>
        <p:txBody>
          <a:bodyPr/>
          <a:lstStyle/>
          <a:p>
            <a:fld id="{56664FDB-5F58-734E-AF7B-9E10B2B80F66}" type="slidenum">
              <a:rPr lang="fr-FR" smtClean="0"/>
              <a:t>20</a:t>
            </a:fld>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970" y="2576593"/>
            <a:ext cx="2286000" cy="1828800"/>
          </a:xfrm>
          <a:prstGeom prst="rect">
            <a:avLst/>
          </a:prstGeom>
        </p:spPr>
      </p:pic>
      <p:pic>
        <p:nvPicPr>
          <p:cNvPr id="6" name="Image 5"/>
          <p:cNvPicPr>
            <a:picLocks noChangeAspect="1"/>
          </p:cNvPicPr>
          <p:nvPr/>
        </p:nvPicPr>
        <p:blipFill>
          <a:blip r:embed="rId3"/>
          <a:stretch>
            <a:fillRect/>
          </a:stretch>
        </p:blipFill>
        <p:spPr>
          <a:xfrm>
            <a:off x="1917485" y="2120039"/>
            <a:ext cx="8636000" cy="3733800"/>
          </a:xfrm>
          <a:prstGeom prst="rect">
            <a:avLst/>
          </a:prstGeom>
        </p:spPr>
      </p:pic>
    </p:spTree>
    <p:extLst>
      <p:ext uri="{BB962C8B-B14F-4D97-AF65-F5344CB8AC3E}">
        <p14:creationId xmlns:p14="http://schemas.microsoft.com/office/powerpoint/2010/main" val="1812500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A2A7C2-9398-2F64-74E0-0A35B98AA5DC}"/>
              </a:ext>
            </a:extLst>
          </p:cNvPr>
          <p:cNvSpPr>
            <a:spLocks noGrp="1"/>
          </p:cNvSpPr>
          <p:nvPr>
            <p:ph type="title"/>
          </p:nvPr>
        </p:nvSpPr>
        <p:spPr/>
        <p:txBody>
          <a:bodyPr/>
          <a:lstStyle/>
          <a:p>
            <a:r>
              <a:rPr lang="fr-FR" b="1" dirty="0"/>
              <a:t>La cité des sciences et le Palais de la découverte</a:t>
            </a:r>
          </a:p>
        </p:txBody>
      </p:sp>
      <p:pic>
        <p:nvPicPr>
          <p:cNvPr id="3074" name="Picture 2" descr="Palais de la Découverte">
            <a:extLst>
              <a:ext uri="{FF2B5EF4-FFF2-40B4-BE49-F238E27FC236}">
                <a16:creationId xmlns:a16="http://schemas.microsoft.com/office/drawing/2014/main" id="{EFEC644D-4C36-817A-2EF4-362118253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943" y="2410901"/>
            <a:ext cx="5465630" cy="30587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ité des sciences : que voir et que faire ? Visite, tarifs, horaires">
            <a:extLst>
              <a:ext uri="{FF2B5EF4-FFF2-40B4-BE49-F238E27FC236}">
                <a16:creationId xmlns:a16="http://schemas.microsoft.com/office/drawing/2014/main" id="{F8266F10-FDFD-7ED0-1CBF-8921BB90F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27" y="2225781"/>
            <a:ext cx="514826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976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135D6-9F5F-8442-A7E2-A10D85C535F3}"/>
              </a:ext>
            </a:extLst>
          </p:cNvPr>
          <p:cNvSpPr>
            <a:spLocks noGrp="1"/>
          </p:cNvSpPr>
          <p:nvPr>
            <p:ph type="title"/>
          </p:nvPr>
        </p:nvSpPr>
        <p:spPr/>
        <p:txBody>
          <a:bodyPr/>
          <a:lstStyle/>
          <a:p>
            <a:r>
              <a:rPr lang="fr-FR" b="1" dirty="0"/>
              <a:t>Les contraintes des grands médias </a:t>
            </a:r>
            <a:endParaRPr lang="fr-FR" dirty="0"/>
          </a:p>
        </p:txBody>
      </p:sp>
      <p:sp>
        <p:nvSpPr>
          <p:cNvPr id="3" name="Espace réservé du texte 2">
            <a:extLst>
              <a:ext uri="{FF2B5EF4-FFF2-40B4-BE49-F238E27FC236}">
                <a16:creationId xmlns:a16="http://schemas.microsoft.com/office/drawing/2014/main" id="{CF452B7C-1A30-0D9B-C348-FDB2214ECDBA}"/>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154572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07280" y="525659"/>
            <a:ext cx="7681221" cy="1008112"/>
          </a:xfrm>
        </p:spPr>
        <p:txBody>
          <a:bodyPr>
            <a:noAutofit/>
          </a:bodyPr>
          <a:lstStyle/>
          <a:p>
            <a:pPr algn="ctr" eaLnBrk="1" hangingPunct="1"/>
            <a:r>
              <a:rPr lang="fr-FR" sz="3400" b="1" dirty="0"/>
              <a:t>Les enjeux sociaux de la médiatisation scientifique</a:t>
            </a:r>
          </a:p>
        </p:txBody>
      </p:sp>
      <p:sp>
        <p:nvSpPr>
          <p:cNvPr id="10243" name="Rectangle 4"/>
          <p:cNvSpPr>
            <a:spLocks noGrp="1" noChangeArrowheads="1"/>
          </p:cNvSpPr>
          <p:nvPr>
            <p:ph sz="half" idx="1"/>
          </p:nvPr>
        </p:nvSpPr>
        <p:spPr>
          <a:xfrm>
            <a:off x="2095501" y="2402416"/>
            <a:ext cx="7630583" cy="3317346"/>
          </a:xfrm>
        </p:spPr>
        <p:txBody>
          <a:bodyPr>
            <a:noAutofit/>
          </a:bodyPr>
          <a:lstStyle/>
          <a:p>
            <a:pPr eaLnBrk="1" hangingPunct="1">
              <a:lnSpc>
                <a:spcPct val="110000"/>
              </a:lnSpc>
            </a:pPr>
            <a:r>
              <a:rPr lang="fr-FR" sz="2000" dirty="0">
                <a:solidFill>
                  <a:srgbClr val="000000"/>
                </a:solidFill>
              </a:rPr>
              <a:t>La recherche scientifique est hésitante, porte sur des phénomènes complexes, alors les médias sont rapides, ils simplifient et caricaturent les processus et les faits :</a:t>
            </a:r>
          </a:p>
          <a:p>
            <a:pPr lvl="1" eaLnBrk="1" hangingPunct="1">
              <a:lnSpc>
                <a:spcPct val="110000"/>
              </a:lnSpc>
              <a:buFont typeface="Wingdings" charset="2"/>
              <a:buChar char="§"/>
            </a:pPr>
            <a:r>
              <a:rPr lang="fr-FR" sz="2000" dirty="0">
                <a:solidFill>
                  <a:schemeClr val="tx1"/>
                </a:solidFill>
              </a:rPr>
              <a:t>Temporalités divergentes entre connaissance et médiatisation</a:t>
            </a:r>
          </a:p>
          <a:p>
            <a:pPr lvl="1" eaLnBrk="1" hangingPunct="1">
              <a:lnSpc>
                <a:spcPct val="110000"/>
              </a:lnSpc>
              <a:buFont typeface="Wingdings" charset="2"/>
              <a:buChar char="§"/>
            </a:pPr>
            <a:r>
              <a:rPr lang="fr-FR" sz="2000" dirty="0">
                <a:solidFill>
                  <a:schemeClr val="tx1"/>
                </a:solidFill>
              </a:rPr>
              <a:t>Visées différentes (instruction/information-captation)</a:t>
            </a:r>
          </a:p>
          <a:p>
            <a:pPr lvl="1" eaLnBrk="1" hangingPunct="1">
              <a:lnSpc>
                <a:spcPct val="110000"/>
              </a:lnSpc>
              <a:buFont typeface="Wingdings" charset="2"/>
              <a:buChar char="Ø"/>
            </a:pPr>
            <a:r>
              <a:rPr lang="fr-FR" sz="2000" dirty="0">
                <a:solidFill>
                  <a:schemeClr val="tx1"/>
                </a:solidFill>
              </a:rPr>
              <a:t>Quelles sont les limites/les risques du spectacle scientifique ?</a:t>
            </a:r>
          </a:p>
          <a:p>
            <a:pPr marL="228600" lvl="1" indent="0">
              <a:lnSpc>
                <a:spcPct val="110000"/>
              </a:lnSpc>
              <a:buNone/>
            </a:pPr>
            <a:r>
              <a:rPr lang="fr-FR" sz="2000" dirty="0">
                <a:solidFill>
                  <a:schemeClr val="tx1"/>
                </a:solidFill>
              </a:rPr>
              <a:t>	</a:t>
            </a:r>
          </a:p>
          <a:p>
            <a:pPr marL="228600" lvl="1" indent="0">
              <a:lnSpc>
                <a:spcPct val="110000"/>
              </a:lnSpc>
              <a:buNone/>
            </a:pPr>
            <a:endParaRPr lang="fr-FR" sz="2200" dirty="0">
              <a:solidFill>
                <a:schemeClr val="tx1"/>
              </a:solidFill>
            </a:endParaRPr>
          </a:p>
        </p:txBody>
      </p:sp>
    </p:spTree>
    <p:extLst>
      <p:ext uri="{BB962C8B-B14F-4D97-AF65-F5344CB8AC3E}">
        <p14:creationId xmlns:p14="http://schemas.microsoft.com/office/powerpoint/2010/main" val="157120799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07280" y="525659"/>
            <a:ext cx="7681221" cy="1008112"/>
          </a:xfrm>
        </p:spPr>
        <p:txBody>
          <a:bodyPr>
            <a:noAutofit/>
          </a:bodyPr>
          <a:lstStyle/>
          <a:p>
            <a:pPr algn="ctr" eaLnBrk="1" hangingPunct="1"/>
            <a:r>
              <a:rPr lang="fr-FR" sz="3400" b="1" dirty="0"/>
              <a:t>3. La médiatisation scientifique</a:t>
            </a:r>
          </a:p>
        </p:txBody>
      </p:sp>
      <p:sp>
        <p:nvSpPr>
          <p:cNvPr id="10243" name="Rectangle 4"/>
          <p:cNvSpPr>
            <a:spLocks noGrp="1" noChangeArrowheads="1"/>
          </p:cNvSpPr>
          <p:nvPr>
            <p:ph sz="half" idx="1"/>
          </p:nvPr>
        </p:nvSpPr>
        <p:spPr>
          <a:xfrm>
            <a:off x="1742878" y="1838591"/>
            <a:ext cx="8640960" cy="3870589"/>
          </a:xfrm>
        </p:spPr>
        <p:txBody>
          <a:bodyPr>
            <a:noAutofit/>
          </a:bodyPr>
          <a:lstStyle/>
          <a:p>
            <a:pPr lvl="1">
              <a:lnSpc>
                <a:spcPct val="110000"/>
              </a:lnSpc>
            </a:pPr>
            <a:r>
              <a:rPr lang="fr-FR" sz="2200" dirty="0">
                <a:solidFill>
                  <a:schemeClr val="tx1"/>
                </a:solidFill>
              </a:rPr>
              <a:t>Les finalités du discours médiatique</a:t>
            </a:r>
          </a:p>
          <a:p>
            <a:pPr lvl="2">
              <a:lnSpc>
                <a:spcPct val="110000"/>
              </a:lnSpc>
            </a:pPr>
            <a:r>
              <a:rPr lang="fr-FR" sz="2000" dirty="0">
                <a:solidFill>
                  <a:schemeClr val="tx1"/>
                </a:solidFill>
              </a:rPr>
              <a:t>Information (faire savoir)</a:t>
            </a:r>
          </a:p>
          <a:p>
            <a:pPr lvl="2">
              <a:lnSpc>
                <a:spcPct val="110000"/>
              </a:lnSpc>
            </a:pPr>
            <a:r>
              <a:rPr lang="fr-FR" sz="2000" dirty="0">
                <a:solidFill>
                  <a:schemeClr val="tx1"/>
                </a:solidFill>
              </a:rPr>
              <a:t>Captation (susciter l’intérêt)</a:t>
            </a:r>
          </a:p>
          <a:p>
            <a:pPr lvl="1">
              <a:lnSpc>
                <a:spcPct val="110000"/>
              </a:lnSpc>
              <a:buFont typeface="Wingdings" charset="2"/>
              <a:buChar char="Ø"/>
            </a:pPr>
            <a:r>
              <a:rPr lang="fr-FR" sz="2200" dirty="0">
                <a:solidFill>
                  <a:schemeClr val="tx1"/>
                </a:solidFill>
              </a:rPr>
              <a:t>Transformation du discours scientifique</a:t>
            </a:r>
          </a:p>
          <a:p>
            <a:pPr marL="228600" lvl="1" indent="0">
              <a:lnSpc>
                <a:spcPct val="110000"/>
              </a:lnSpc>
              <a:buNone/>
            </a:pPr>
            <a:endParaRPr lang="fr-FR" sz="2200" dirty="0">
              <a:solidFill>
                <a:schemeClr val="tx1"/>
              </a:solidFill>
            </a:endParaRPr>
          </a:p>
          <a:p>
            <a:pPr lvl="1">
              <a:lnSpc>
                <a:spcPct val="110000"/>
              </a:lnSpc>
            </a:pPr>
            <a:r>
              <a:rPr lang="fr-FR" sz="2200" dirty="0">
                <a:solidFill>
                  <a:schemeClr val="tx1"/>
                </a:solidFill>
              </a:rPr>
              <a:t>Les contraintes du discours médiatique</a:t>
            </a:r>
          </a:p>
          <a:p>
            <a:pPr lvl="2">
              <a:lnSpc>
                <a:spcPct val="110000"/>
              </a:lnSpc>
            </a:pPr>
            <a:r>
              <a:rPr lang="fr-FR" sz="2000" dirty="0">
                <a:solidFill>
                  <a:schemeClr val="tx1"/>
                </a:solidFill>
              </a:rPr>
              <a:t>Contrainte de visibilité</a:t>
            </a:r>
          </a:p>
          <a:p>
            <a:pPr lvl="2">
              <a:lnSpc>
                <a:spcPct val="110000"/>
              </a:lnSpc>
            </a:pPr>
            <a:r>
              <a:rPr lang="fr-FR" sz="2000" dirty="0">
                <a:solidFill>
                  <a:schemeClr val="tx1"/>
                </a:solidFill>
              </a:rPr>
              <a:t>Contrainte de lisibilité </a:t>
            </a:r>
          </a:p>
          <a:p>
            <a:pPr lvl="2">
              <a:lnSpc>
                <a:spcPct val="110000"/>
              </a:lnSpc>
            </a:pPr>
            <a:r>
              <a:rPr lang="fr-FR" sz="2000" dirty="0">
                <a:solidFill>
                  <a:schemeClr val="tx1"/>
                </a:solidFill>
              </a:rPr>
              <a:t>Contrainte de sérieux</a:t>
            </a:r>
          </a:p>
          <a:p>
            <a:pPr lvl="2">
              <a:lnSpc>
                <a:spcPct val="110000"/>
              </a:lnSpc>
            </a:pPr>
            <a:r>
              <a:rPr lang="fr-FR" sz="2000" dirty="0">
                <a:solidFill>
                  <a:schemeClr val="tx1"/>
                </a:solidFill>
              </a:rPr>
              <a:t>Contrainte d’</a:t>
            </a:r>
            <a:r>
              <a:rPr lang="fr-FR" sz="2000" dirty="0" err="1">
                <a:solidFill>
                  <a:schemeClr val="tx1"/>
                </a:solidFill>
              </a:rPr>
              <a:t>émotionnalité</a:t>
            </a:r>
            <a:endParaRPr lang="fr-FR" sz="2000" dirty="0">
              <a:solidFill>
                <a:schemeClr val="tx1"/>
              </a:solidFill>
            </a:endParaRPr>
          </a:p>
          <a:p>
            <a:pPr marL="228600" lvl="1" indent="0">
              <a:lnSpc>
                <a:spcPct val="110000"/>
              </a:lnSpc>
              <a:buNone/>
            </a:pPr>
            <a:endParaRPr lang="fr-FR" sz="2200" dirty="0">
              <a:solidFill>
                <a:schemeClr val="tx1"/>
              </a:solidFill>
            </a:endParaRPr>
          </a:p>
          <a:p>
            <a:pPr lvl="2">
              <a:lnSpc>
                <a:spcPct val="110000"/>
              </a:lnSpc>
            </a:pPr>
            <a:endParaRPr lang="fr-FR" sz="2200" dirty="0">
              <a:solidFill>
                <a:schemeClr val="tx1"/>
              </a:solidFill>
            </a:endParaRPr>
          </a:p>
          <a:p>
            <a:pPr marL="457200" lvl="2" indent="0">
              <a:lnSpc>
                <a:spcPct val="110000"/>
              </a:lnSpc>
              <a:buNone/>
            </a:pPr>
            <a:endParaRPr lang="fr-FR" sz="2200" dirty="0">
              <a:solidFill>
                <a:schemeClr val="tx1"/>
              </a:solidFill>
            </a:endParaRPr>
          </a:p>
          <a:p>
            <a:pPr marL="457200" lvl="2" indent="0">
              <a:lnSpc>
                <a:spcPct val="110000"/>
              </a:lnSpc>
              <a:buNone/>
            </a:pPr>
            <a:endParaRPr lang="fr-FR" sz="2200" dirty="0">
              <a:solidFill>
                <a:schemeClr val="tx1"/>
              </a:solidFill>
            </a:endParaRPr>
          </a:p>
        </p:txBody>
      </p:sp>
    </p:spTree>
    <p:extLst>
      <p:ext uri="{BB962C8B-B14F-4D97-AF65-F5344CB8AC3E}">
        <p14:creationId xmlns:p14="http://schemas.microsoft.com/office/powerpoint/2010/main" val="381605556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22475" y="322464"/>
            <a:ext cx="7556313" cy="1116106"/>
          </a:xfrm>
        </p:spPr>
        <p:txBody>
          <a:bodyPr>
            <a:normAutofit fontScale="90000"/>
          </a:bodyPr>
          <a:lstStyle/>
          <a:p>
            <a:pPr algn="ctr"/>
            <a:r>
              <a:rPr lang="fr-FR" dirty="0"/>
              <a:t>3. La médiatisation scientifique </a:t>
            </a:r>
            <a:r>
              <a:rPr lang="fr-FR" sz="3200" dirty="0"/>
              <a:t>Contrainte de visibilité</a:t>
            </a:r>
          </a:p>
        </p:txBody>
      </p:sp>
      <p:pic>
        <p:nvPicPr>
          <p:cNvPr id="6" name="Espace réservé du contenu 5" descr="Capture d’écran 2015-04-11 à 12.15.49.png"/>
          <p:cNvPicPr>
            <a:picLocks noGrp="1" noChangeAspect="1"/>
          </p:cNvPicPr>
          <p:nvPr>
            <p:ph sz="half" idx="1"/>
          </p:nvPr>
        </p:nvPicPr>
        <p:blipFill>
          <a:blip r:embed="rId3">
            <a:extLst>
              <a:ext uri="{28A0092B-C50C-407E-A947-70E740481C1C}">
                <a14:useLocalDpi xmlns:a14="http://schemas.microsoft.com/office/drawing/2010/main" val="0"/>
              </a:ext>
            </a:extLst>
          </a:blip>
          <a:srcRect t="-29058" b="-29058"/>
          <a:stretch>
            <a:fillRect/>
          </a:stretch>
        </p:blipFill>
        <p:spPr>
          <a:xfrm>
            <a:off x="2424329" y="322464"/>
            <a:ext cx="7044347" cy="7973809"/>
          </a:xfrm>
        </p:spPr>
      </p:pic>
      <p:sp>
        <p:nvSpPr>
          <p:cNvPr id="4" name="ZoneTexte 3"/>
          <p:cNvSpPr txBox="1"/>
          <p:nvPr/>
        </p:nvSpPr>
        <p:spPr>
          <a:xfrm>
            <a:off x="3405910" y="6338516"/>
            <a:ext cx="5137727" cy="369332"/>
          </a:xfrm>
          <a:prstGeom prst="rect">
            <a:avLst/>
          </a:prstGeom>
          <a:noFill/>
        </p:spPr>
        <p:txBody>
          <a:bodyPr wrap="square" rtlCol="0">
            <a:spAutoFit/>
          </a:bodyPr>
          <a:lstStyle/>
          <a:p>
            <a:pPr algn="ctr"/>
            <a:r>
              <a:rPr lang="fr-FR" i="1" dirty="0" err="1"/>
              <a:t>Métronews</a:t>
            </a:r>
            <a:endParaRPr lang="fr-FR" i="1" dirty="0"/>
          </a:p>
        </p:txBody>
      </p:sp>
    </p:spTree>
    <p:extLst>
      <p:ext uri="{BB962C8B-B14F-4D97-AF65-F5344CB8AC3E}">
        <p14:creationId xmlns:p14="http://schemas.microsoft.com/office/powerpoint/2010/main" val="2759844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3. </a:t>
            </a:r>
            <a:r>
              <a:rPr lang="fr-FR" b="1" dirty="0"/>
              <a:t>La médiatisation scientifique </a:t>
            </a:r>
            <a:r>
              <a:rPr lang="fr-FR" sz="3200" b="1" dirty="0"/>
              <a:t>Contrainte de lisibilité</a:t>
            </a:r>
          </a:p>
        </p:txBody>
      </p:sp>
      <p:pic>
        <p:nvPicPr>
          <p:cNvPr id="4" name="Espace réservé du contenu 3" descr="CentraleNucleaire_LeMonde.jpg"/>
          <p:cNvPicPr>
            <a:picLocks noGrp="1" noChangeAspect="1"/>
          </p:cNvPicPr>
          <p:nvPr>
            <p:ph sz="half" idx="1"/>
          </p:nvPr>
        </p:nvPicPr>
        <p:blipFill>
          <a:blip r:embed="rId3">
            <a:extLst>
              <a:ext uri="{28A0092B-C50C-407E-A947-70E740481C1C}">
                <a14:useLocalDpi xmlns:a14="http://schemas.microsoft.com/office/drawing/2010/main" val="0"/>
              </a:ext>
            </a:extLst>
          </a:blip>
          <a:srcRect t="-38740" b="-38740"/>
          <a:stretch>
            <a:fillRect/>
          </a:stretch>
        </p:blipFill>
        <p:spPr>
          <a:xfrm>
            <a:off x="2788920" y="1805940"/>
            <a:ext cx="6941511" cy="4320223"/>
          </a:xfrm>
        </p:spPr>
      </p:pic>
      <p:sp>
        <p:nvSpPr>
          <p:cNvPr id="5" name="ZoneTexte 4"/>
          <p:cNvSpPr txBox="1"/>
          <p:nvPr/>
        </p:nvSpPr>
        <p:spPr>
          <a:xfrm>
            <a:off x="3475183" y="5472546"/>
            <a:ext cx="4895273" cy="646331"/>
          </a:xfrm>
          <a:prstGeom prst="rect">
            <a:avLst/>
          </a:prstGeom>
          <a:noFill/>
        </p:spPr>
        <p:txBody>
          <a:bodyPr wrap="square" rtlCol="0">
            <a:spAutoFit/>
          </a:bodyPr>
          <a:lstStyle/>
          <a:p>
            <a:r>
              <a:rPr lang="fr-FR" dirty="0"/>
              <a:t>Une centrale nucléaire en activité, </a:t>
            </a:r>
            <a:r>
              <a:rPr lang="fr-FR" i="1" dirty="0"/>
              <a:t>Le Monde</a:t>
            </a:r>
          </a:p>
        </p:txBody>
      </p:sp>
    </p:spTree>
    <p:extLst>
      <p:ext uri="{BB962C8B-B14F-4D97-AF65-F5344CB8AC3E}">
        <p14:creationId xmlns:p14="http://schemas.microsoft.com/office/powerpoint/2010/main" val="490790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3. </a:t>
            </a:r>
            <a:r>
              <a:rPr lang="fr-FR" b="1" dirty="0"/>
              <a:t>La médiatisation scientifique </a:t>
            </a:r>
            <a:r>
              <a:rPr lang="fr-FR" sz="3200" b="1" dirty="0"/>
              <a:t>Contrainte de sérieux</a:t>
            </a:r>
          </a:p>
        </p:txBody>
      </p:sp>
      <p:pic>
        <p:nvPicPr>
          <p:cNvPr id="6" name="Image 5" descr="Capture d’écran 2015-04-13 à 05.07.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0" y="1821564"/>
            <a:ext cx="4953136" cy="4551530"/>
          </a:xfrm>
          <a:prstGeom prst="rect">
            <a:avLst/>
          </a:prstGeom>
        </p:spPr>
      </p:pic>
      <p:sp>
        <p:nvSpPr>
          <p:cNvPr id="7" name="ZoneTexte 6"/>
          <p:cNvSpPr txBox="1"/>
          <p:nvPr/>
        </p:nvSpPr>
        <p:spPr>
          <a:xfrm>
            <a:off x="3556000" y="6373101"/>
            <a:ext cx="4953136" cy="369332"/>
          </a:xfrm>
          <a:prstGeom prst="rect">
            <a:avLst/>
          </a:prstGeom>
          <a:noFill/>
        </p:spPr>
        <p:txBody>
          <a:bodyPr wrap="square" rtlCol="0">
            <a:spAutoFit/>
          </a:bodyPr>
          <a:lstStyle/>
          <a:p>
            <a:pPr algn="ctr"/>
            <a:r>
              <a:rPr lang="fr-FR" dirty="0"/>
              <a:t>Polynésie 1</a:t>
            </a:r>
            <a:r>
              <a:rPr lang="fr-FR" baseline="30000" dirty="0"/>
              <a:t>ère</a:t>
            </a:r>
            <a:r>
              <a:rPr lang="fr-FR" dirty="0"/>
              <a:t>, France Télévision</a:t>
            </a:r>
          </a:p>
        </p:txBody>
      </p:sp>
    </p:spTree>
    <p:extLst>
      <p:ext uri="{BB962C8B-B14F-4D97-AF65-F5344CB8AC3E}">
        <p14:creationId xmlns:p14="http://schemas.microsoft.com/office/powerpoint/2010/main" val="4003451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3. La médiatisation scientifique </a:t>
            </a:r>
            <a:r>
              <a:rPr lang="fr-FR" sz="3200" b="1" dirty="0"/>
              <a:t>Contrainte d’</a:t>
            </a:r>
            <a:r>
              <a:rPr lang="fr-FR" sz="3200" b="1" dirty="0" err="1"/>
              <a:t>émotionalité</a:t>
            </a:r>
            <a:endParaRPr lang="fr-FR" sz="3200" b="1" dirty="0"/>
          </a:p>
        </p:txBody>
      </p:sp>
      <p:sp>
        <p:nvSpPr>
          <p:cNvPr id="4" name="ZoneTexte 3"/>
          <p:cNvSpPr txBox="1"/>
          <p:nvPr/>
        </p:nvSpPr>
        <p:spPr>
          <a:xfrm>
            <a:off x="3989359" y="6126164"/>
            <a:ext cx="4430050" cy="646331"/>
          </a:xfrm>
          <a:prstGeom prst="rect">
            <a:avLst/>
          </a:prstGeom>
          <a:noFill/>
        </p:spPr>
        <p:txBody>
          <a:bodyPr wrap="square" rtlCol="0">
            <a:spAutoFit/>
          </a:bodyPr>
          <a:lstStyle/>
          <a:p>
            <a:pPr algn="ctr"/>
            <a:r>
              <a:rPr lang="fr-FR" dirty="0"/>
              <a:t>Documentaire télévisé, </a:t>
            </a:r>
            <a:r>
              <a:rPr lang="fr-FR" dirty="0" err="1"/>
              <a:t>Vodéo</a:t>
            </a:r>
            <a:r>
              <a:rPr lang="fr-FR" dirty="0"/>
              <a:t>-</a:t>
            </a:r>
            <a:r>
              <a:rPr lang="fr-FR" i="1" dirty="0"/>
              <a:t>Le Figaro</a:t>
            </a:r>
          </a:p>
        </p:txBody>
      </p:sp>
      <p:pic>
        <p:nvPicPr>
          <p:cNvPr id="7" name="Espace réservé du contenu 6" descr="Capture d’écran 2015-04-13 à 05.13.27.png"/>
          <p:cNvPicPr>
            <a:picLocks noGrp="1" noChangeAspect="1"/>
          </p:cNvPicPr>
          <p:nvPr>
            <p:ph sz="half" idx="1"/>
          </p:nvPr>
        </p:nvPicPr>
        <p:blipFill>
          <a:blip r:embed="rId3">
            <a:extLst>
              <a:ext uri="{28A0092B-C50C-407E-A947-70E740481C1C}">
                <a14:useLocalDpi xmlns:a14="http://schemas.microsoft.com/office/drawing/2010/main" val="0"/>
              </a:ext>
            </a:extLst>
          </a:blip>
          <a:srcRect t="-83514" b="-83514"/>
          <a:stretch>
            <a:fillRect/>
          </a:stretch>
        </p:blipFill>
        <p:spPr>
          <a:xfrm>
            <a:off x="3255207" y="767017"/>
            <a:ext cx="5577767" cy="6313722"/>
          </a:xfrm>
        </p:spPr>
      </p:pic>
    </p:spTree>
    <p:extLst>
      <p:ext uri="{BB962C8B-B14F-4D97-AF65-F5344CB8AC3E}">
        <p14:creationId xmlns:p14="http://schemas.microsoft.com/office/powerpoint/2010/main" val="3687934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FB4EB-9C29-93B8-F67F-F0AF509D8027}"/>
              </a:ext>
            </a:extLst>
          </p:cNvPr>
          <p:cNvSpPr>
            <a:spLocks noGrp="1"/>
          </p:cNvSpPr>
          <p:nvPr>
            <p:ph type="title"/>
          </p:nvPr>
        </p:nvSpPr>
        <p:spPr>
          <a:xfrm>
            <a:off x="1805940" y="279307"/>
            <a:ext cx="10286999" cy="1280890"/>
          </a:xfrm>
        </p:spPr>
        <p:txBody>
          <a:bodyPr/>
          <a:lstStyle/>
          <a:p>
            <a:r>
              <a:rPr lang="fr-FR" b="1" dirty="0"/>
              <a:t>Renouvellement : Les influenceurs de la vulgarisation</a:t>
            </a:r>
          </a:p>
        </p:txBody>
      </p:sp>
      <p:pic>
        <p:nvPicPr>
          <p:cNvPr id="4098" name="Picture 2" descr="Les 8 meilleurs vulgarisateurs scientifiques sur YouTube | GoStudent |  GoStudent">
            <a:extLst>
              <a:ext uri="{FF2B5EF4-FFF2-40B4-BE49-F238E27FC236}">
                <a16:creationId xmlns:a16="http://schemas.microsoft.com/office/drawing/2014/main" id="{4C5CD4C2-85CA-2B52-58D1-E193C4742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7981"/>
            <a:ext cx="5585829" cy="31326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 Nozman, le vulgarisateur aux deux millions d'abonnés">
            <a:extLst>
              <a:ext uri="{FF2B5EF4-FFF2-40B4-BE49-F238E27FC236}">
                <a16:creationId xmlns:a16="http://schemas.microsoft.com/office/drawing/2014/main" id="{D7D251C3-BA04-5175-033E-188397E3F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148" y="1873004"/>
            <a:ext cx="5585829" cy="371827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8570C76-3661-74CE-85FC-C43C1482FE8D}"/>
              </a:ext>
            </a:extLst>
          </p:cNvPr>
          <p:cNvSpPr txBox="1"/>
          <p:nvPr/>
        </p:nvSpPr>
        <p:spPr>
          <a:xfrm>
            <a:off x="7586133" y="5904089"/>
            <a:ext cx="2596445" cy="369332"/>
          </a:xfrm>
          <a:prstGeom prst="rect">
            <a:avLst/>
          </a:prstGeom>
          <a:noFill/>
        </p:spPr>
        <p:txBody>
          <a:bodyPr wrap="square" rtlCol="0">
            <a:spAutoFit/>
          </a:bodyPr>
          <a:lstStyle/>
          <a:p>
            <a:r>
              <a:rPr lang="fr-FR" dirty="0"/>
              <a:t>Dr </a:t>
            </a:r>
            <a:r>
              <a:rPr lang="fr-FR" dirty="0" err="1"/>
              <a:t>nozman</a:t>
            </a:r>
            <a:endParaRPr lang="fr-FR" dirty="0"/>
          </a:p>
        </p:txBody>
      </p:sp>
      <p:sp>
        <p:nvSpPr>
          <p:cNvPr id="7" name="ZoneTexte 6">
            <a:extLst>
              <a:ext uri="{FF2B5EF4-FFF2-40B4-BE49-F238E27FC236}">
                <a16:creationId xmlns:a16="http://schemas.microsoft.com/office/drawing/2014/main" id="{473EBC4E-8F1F-7259-B5B7-296E5548296E}"/>
              </a:ext>
            </a:extLst>
          </p:cNvPr>
          <p:cNvSpPr txBox="1"/>
          <p:nvPr/>
        </p:nvSpPr>
        <p:spPr>
          <a:xfrm>
            <a:off x="646111" y="5415381"/>
            <a:ext cx="2596445" cy="369332"/>
          </a:xfrm>
          <a:prstGeom prst="rect">
            <a:avLst/>
          </a:prstGeom>
          <a:noFill/>
        </p:spPr>
        <p:txBody>
          <a:bodyPr wrap="square" rtlCol="0">
            <a:spAutoFit/>
          </a:bodyPr>
          <a:lstStyle/>
          <a:p>
            <a:r>
              <a:rPr lang="fr-FR" dirty="0"/>
              <a:t>Poisson Fécond</a:t>
            </a:r>
          </a:p>
        </p:txBody>
      </p:sp>
    </p:spTree>
    <p:extLst>
      <p:ext uri="{BB962C8B-B14F-4D97-AF65-F5344CB8AC3E}">
        <p14:creationId xmlns:p14="http://schemas.microsoft.com/office/powerpoint/2010/main" val="614717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8154E-3C2C-E75D-167E-E0E96955518E}"/>
              </a:ext>
            </a:extLst>
          </p:cNvPr>
          <p:cNvSpPr>
            <a:spLocks noGrp="1"/>
          </p:cNvSpPr>
          <p:nvPr>
            <p:ph type="title"/>
          </p:nvPr>
        </p:nvSpPr>
        <p:spPr/>
        <p:txBody>
          <a:bodyPr/>
          <a:lstStyle/>
          <a:p>
            <a:r>
              <a:rPr lang="fr-FR" b="1" dirty="0"/>
              <a:t>Multiplication des controverses au grand jour?</a:t>
            </a:r>
          </a:p>
        </p:txBody>
      </p:sp>
      <p:sp>
        <p:nvSpPr>
          <p:cNvPr id="3" name="Espace réservé du contenu 2">
            <a:extLst>
              <a:ext uri="{FF2B5EF4-FFF2-40B4-BE49-F238E27FC236}">
                <a16:creationId xmlns:a16="http://schemas.microsoft.com/office/drawing/2014/main" id="{CDC5CDB8-66AA-2B37-57F9-B6C79997642D}"/>
              </a:ext>
            </a:extLst>
          </p:cNvPr>
          <p:cNvSpPr>
            <a:spLocks noGrp="1"/>
          </p:cNvSpPr>
          <p:nvPr>
            <p:ph idx="1"/>
          </p:nvPr>
        </p:nvSpPr>
        <p:spPr>
          <a:xfrm>
            <a:off x="1952369" y="2133599"/>
            <a:ext cx="9552244" cy="4217773"/>
          </a:xfrm>
        </p:spPr>
        <p:txBody>
          <a:bodyPr/>
          <a:lstStyle/>
          <a:p>
            <a:r>
              <a:rPr lang="fr-FR" dirty="0">
                <a:latin typeface="TiemposText"/>
              </a:rPr>
              <a:t>C</a:t>
            </a:r>
            <a:r>
              <a:rPr lang="fr-FR" b="0" i="0" dirty="0">
                <a:effectLst/>
                <a:latin typeface="TiemposText"/>
              </a:rPr>
              <a:t>es situations de confusion générale a révélé le manque cruel de culture scientifique dans notre société, en particulier au sein de l’élite médiatique et politique, et la vision naïve que nous portons sur la «science», </a:t>
            </a:r>
            <a:r>
              <a:rPr lang="fr-FR" b="1" i="0" dirty="0">
                <a:effectLst/>
                <a:latin typeface="TiemposText"/>
              </a:rPr>
              <a:t>marquée d’un statut d’autorité et d’une parole unilatérale.</a:t>
            </a:r>
          </a:p>
          <a:p>
            <a:endParaRPr lang="fr-FR" dirty="0">
              <a:latin typeface="TiemposText"/>
            </a:endParaRPr>
          </a:p>
          <a:p>
            <a:r>
              <a:rPr lang="fr-FR" b="0" i="0" dirty="0">
                <a:effectLst/>
                <a:latin typeface="TiemposText"/>
              </a:rPr>
              <a:t>Dans ce contexte, comment évaluer la pertinence de décisions prises par des algorithmes d’intelligence artificielle ou l’innocuité des vaccins sans comprendre la façon dont ces derniers sont élaborés ? Que penser des lois de bioéthique sans connaître le potentiel réel des nouveaux outils d’édition génétique ? Comment envisager la fin de vie sans avoir une vision des différents états de conscience ? Comment se positionner sur la généralisation de la PMA sans avoir parcouru les études scientifiques sur le sujet ?</a:t>
            </a:r>
            <a:endParaRPr lang="fr-FR" dirty="0"/>
          </a:p>
        </p:txBody>
      </p:sp>
    </p:spTree>
    <p:extLst>
      <p:ext uri="{BB962C8B-B14F-4D97-AF65-F5344CB8AC3E}">
        <p14:creationId xmlns:p14="http://schemas.microsoft.com/office/powerpoint/2010/main" val="4044770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314A8F-8093-44D2-F747-ADB55613C446}"/>
              </a:ext>
            </a:extLst>
          </p:cNvPr>
          <p:cNvSpPr>
            <a:spLocks noGrp="1"/>
          </p:cNvSpPr>
          <p:nvPr>
            <p:ph type="title"/>
          </p:nvPr>
        </p:nvSpPr>
        <p:spPr/>
        <p:txBody>
          <a:bodyPr/>
          <a:lstStyle/>
          <a:p>
            <a:r>
              <a:rPr lang="fr-FR" b="1" dirty="0"/>
              <a:t>The Conversation </a:t>
            </a:r>
          </a:p>
        </p:txBody>
      </p:sp>
      <p:pic>
        <p:nvPicPr>
          <p:cNvPr id="4" name="Espace réservé du contenu 3">
            <a:extLst>
              <a:ext uri="{FF2B5EF4-FFF2-40B4-BE49-F238E27FC236}">
                <a16:creationId xmlns:a16="http://schemas.microsoft.com/office/drawing/2014/main" id="{89EE72EA-1840-5E39-1725-F0A489FA1E65}"/>
              </a:ext>
            </a:extLst>
          </p:cNvPr>
          <p:cNvPicPr>
            <a:picLocks noGrp="1" noChangeAspect="1"/>
          </p:cNvPicPr>
          <p:nvPr>
            <p:ph idx="1"/>
          </p:nvPr>
        </p:nvPicPr>
        <p:blipFill>
          <a:blip r:embed="rId2"/>
          <a:stretch>
            <a:fillRect/>
          </a:stretch>
        </p:blipFill>
        <p:spPr>
          <a:xfrm>
            <a:off x="2592925" y="1688756"/>
            <a:ext cx="7108238" cy="4664781"/>
          </a:xfrm>
          <a:prstGeom prst="rect">
            <a:avLst/>
          </a:prstGeom>
        </p:spPr>
      </p:pic>
    </p:spTree>
    <p:extLst>
      <p:ext uri="{BB962C8B-B14F-4D97-AF65-F5344CB8AC3E}">
        <p14:creationId xmlns:p14="http://schemas.microsoft.com/office/powerpoint/2010/main" val="3286512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1F39B29-D4CE-B14D-BD4F-299EEC526D4F}"/>
              </a:ext>
            </a:extLst>
          </p:cNvPr>
          <p:cNvSpPr>
            <a:spLocks noGrp="1"/>
          </p:cNvSpPr>
          <p:nvPr>
            <p:ph type="title"/>
          </p:nvPr>
        </p:nvSpPr>
        <p:spPr/>
        <p:txBody>
          <a:bodyPr/>
          <a:lstStyle/>
          <a:p>
            <a:r>
              <a:rPr lang="fr-FR" b="1" dirty="0"/>
              <a:t>Comment communiquer avec la société? </a:t>
            </a:r>
          </a:p>
        </p:txBody>
      </p:sp>
      <p:sp>
        <p:nvSpPr>
          <p:cNvPr id="5" name="Espace réservé du texte 4">
            <a:extLst>
              <a:ext uri="{FF2B5EF4-FFF2-40B4-BE49-F238E27FC236}">
                <a16:creationId xmlns:a16="http://schemas.microsoft.com/office/drawing/2014/main" id="{5A827C23-9832-6040-B36F-4F1D0BF22078}"/>
              </a:ext>
            </a:extLst>
          </p:cNvPr>
          <p:cNvSpPr>
            <a:spLocks noGrp="1"/>
          </p:cNvSpPr>
          <p:nvPr>
            <p:ph type="body" idx="1"/>
          </p:nvPr>
        </p:nvSpPr>
        <p:spPr/>
        <p:txBody>
          <a:bodyPr/>
          <a:lstStyle/>
          <a:p>
            <a:r>
              <a:rPr lang="fr-FR" dirty="0"/>
              <a:t>Associer les citoyens? </a:t>
            </a:r>
          </a:p>
        </p:txBody>
      </p:sp>
    </p:spTree>
    <p:extLst>
      <p:ext uri="{BB962C8B-B14F-4D97-AF65-F5344CB8AC3E}">
        <p14:creationId xmlns:p14="http://schemas.microsoft.com/office/powerpoint/2010/main" val="2615090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Vers un nouveau régime de savoir?</a:t>
            </a:r>
          </a:p>
        </p:txBody>
      </p:sp>
      <p:sp>
        <p:nvSpPr>
          <p:cNvPr id="7" name="Espace réservé du contenu 6"/>
          <p:cNvSpPr>
            <a:spLocks noGrp="1"/>
          </p:cNvSpPr>
          <p:nvPr>
            <p:ph idx="1"/>
          </p:nvPr>
        </p:nvSpPr>
        <p:spPr>
          <a:xfrm>
            <a:off x="2027695" y="2375116"/>
            <a:ext cx="8229600" cy="4917831"/>
          </a:xfrm>
        </p:spPr>
        <p:txBody>
          <a:bodyPr>
            <a:normAutofit/>
          </a:bodyPr>
          <a:lstStyle/>
          <a:p>
            <a:r>
              <a:rPr lang="fr-FR" dirty="0"/>
              <a:t>Transformation de la manière de faire science? =&gt; le développement des techniques de mise en débat</a:t>
            </a:r>
          </a:p>
          <a:p>
            <a:pPr marL="0" indent="0">
              <a:buNone/>
            </a:pPr>
            <a:endParaRPr lang="fr-FR" dirty="0"/>
          </a:p>
          <a:p>
            <a:r>
              <a:rPr lang="fr-FR" dirty="0"/>
              <a:t>On ne fait plus appel à l’amateur éclairé mais au citoyen =&gt; Prise en compte de la dimension politique de la science</a:t>
            </a:r>
          </a:p>
          <a:p>
            <a:pPr marL="0" indent="0">
              <a:buNone/>
            </a:pPr>
            <a:endParaRPr lang="fr-FR" dirty="0"/>
          </a:p>
          <a:p>
            <a:r>
              <a:rPr lang="fr-FR" dirty="0"/>
              <a:t>Communication interactive devient la norme: reconnaissance de la pluralité des légitimités </a:t>
            </a:r>
          </a:p>
          <a:p>
            <a:endParaRPr lang="fr-FR" dirty="0"/>
          </a:p>
          <a:p>
            <a:r>
              <a:rPr lang="fr-FR" dirty="0"/>
              <a:t>On parle de la science « au nom de la démocratie » face à la montée des technosciences.</a:t>
            </a:r>
          </a:p>
        </p:txBody>
      </p:sp>
      <p:sp>
        <p:nvSpPr>
          <p:cNvPr id="3" name="Espace réservé du numéro de diapositive 2"/>
          <p:cNvSpPr>
            <a:spLocks noGrp="1"/>
          </p:cNvSpPr>
          <p:nvPr>
            <p:ph type="sldNum" sz="quarter" idx="12"/>
          </p:nvPr>
        </p:nvSpPr>
        <p:spPr/>
        <p:txBody>
          <a:bodyPr/>
          <a:lstStyle/>
          <a:p>
            <a:fld id="{56664FDB-5F58-734E-AF7B-9E10B2B80F66}" type="slidenum">
              <a:rPr lang="fr-FR" smtClean="0"/>
              <a:t>32</a:t>
            </a:fld>
            <a:endParaRPr lang="fr-FR"/>
          </a:p>
        </p:txBody>
      </p:sp>
    </p:spTree>
    <p:extLst>
      <p:ext uri="{BB962C8B-B14F-4D97-AF65-F5344CB8AC3E}">
        <p14:creationId xmlns:p14="http://schemas.microsoft.com/office/powerpoint/2010/main" val="3563543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133533-D993-BFA2-6640-FB146D7B3607}"/>
              </a:ext>
            </a:extLst>
          </p:cNvPr>
          <p:cNvSpPr>
            <a:spLocks noGrp="1"/>
          </p:cNvSpPr>
          <p:nvPr>
            <p:ph type="title"/>
          </p:nvPr>
        </p:nvSpPr>
        <p:spPr/>
        <p:txBody>
          <a:bodyPr/>
          <a:lstStyle/>
          <a:p>
            <a:r>
              <a:rPr lang="fr-FR" b="1" dirty="0"/>
              <a:t>Une « société du risque »?</a:t>
            </a:r>
          </a:p>
        </p:txBody>
      </p:sp>
      <p:pic>
        <p:nvPicPr>
          <p:cNvPr id="5122" name="Picture 2" descr="Amazon.fr - La Société du risque - Beck, Ulrich - Livres">
            <a:extLst>
              <a:ext uri="{FF2B5EF4-FFF2-40B4-BE49-F238E27FC236}">
                <a16:creationId xmlns:a16="http://schemas.microsoft.com/office/drawing/2014/main" id="{07C310C7-7A47-74B4-76B5-FB908A04B85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01876" y="2038127"/>
            <a:ext cx="2552555" cy="4195763"/>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contenu 3">
            <a:extLst>
              <a:ext uri="{FF2B5EF4-FFF2-40B4-BE49-F238E27FC236}">
                <a16:creationId xmlns:a16="http://schemas.microsoft.com/office/drawing/2014/main" id="{DF7526DA-E245-AFDE-7128-0D1AE30D97A5}"/>
              </a:ext>
            </a:extLst>
          </p:cNvPr>
          <p:cNvSpPr>
            <a:spLocks noGrp="1"/>
          </p:cNvSpPr>
          <p:nvPr>
            <p:ph sz="half" idx="2"/>
          </p:nvPr>
        </p:nvSpPr>
        <p:spPr/>
        <p:txBody>
          <a:bodyPr/>
          <a:lstStyle/>
          <a:p>
            <a:r>
              <a:rPr lang="fr-FR" dirty="0"/>
              <a:t>Montée des technosciences : multiplication des risques</a:t>
            </a:r>
          </a:p>
          <a:p>
            <a:r>
              <a:rPr lang="fr-FR" dirty="0"/>
              <a:t>Les conséquences sont de plus en plus larges : le monde entier est concerné </a:t>
            </a:r>
          </a:p>
          <a:p>
            <a:r>
              <a:rPr lang="fr-FR" dirty="0"/>
              <a:t>Cette situation implique de renouveler la gouvernance des risques et d’associer les citoyens</a:t>
            </a:r>
          </a:p>
        </p:txBody>
      </p:sp>
    </p:spTree>
    <p:extLst>
      <p:ext uri="{BB962C8B-B14F-4D97-AF65-F5344CB8AC3E}">
        <p14:creationId xmlns:p14="http://schemas.microsoft.com/office/powerpoint/2010/main" val="1165133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cap="small" dirty="0"/>
              <a:t>Enquêter sur les « modes d’existence » des technologies</a:t>
            </a:r>
            <a:endParaRPr lang="fr-FR" b="1" dirty="0"/>
          </a:p>
        </p:txBody>
      </p:sp>
      <p:sp>
        <p:nvSpPr>
          <p:cNvPr id="5" name="Espace réservé du contenu 4"/>
          <p:cNvSpPr>
            <a:spLocks noGrp="1"/>
          </p:cNvSpPr>
          <p:nvPr>
            <p:ph sz="half" idx="1"/>
          </p:nvPr>
        </p:nvSpPr>
        <p:spPr>
          <a:xfrm>
            <a:off x="1184474" y="2489200"/>
            <a:ext cx="5786203" cy="4368800"/>
          </a:xfrm>
        </p:spPr>
        <p:txBody>
          <a:bodyPr>
            <a:normAutofit/>
          </a:bodyPr>
          <a:lstStyle/>
          <a:p>
            <a:pPr algn="just"/>
            <a:r>
              <a:rPr lang="fr-FR" dirty="0"/>
              <a:t>Des dispositifs participatifs initient des dynamiques d’enquêtes collectives : </a:t>
            </a:r>
          </a:p>
          <a:p>
            <a:pPr lvl="1" algn="just"/>
            <a:r>
              <a:rPr lang="fr-FR" dirty="0"/>
              <a:t>Croisement des points de vue</a:t>
            </a:r>
          </a:p>
          <a:p>
            <a:pPr lvl="1" algn="just"/>
            <a:r>
              <a:rPr lang="fr-FR" dirty="0"/>
              <a:t>Approche dialogique de la démocratie</a:t>
            </a:r>
          </a:p>
          <a:p>
            <a:pPr lvl="1" algn="just"/>
            <a:r>
              <a:rPr lang="fr-FR" dirty="0"/>
              <a:t>Faire des choix réversibles</a:t>
            </a:r>
          </a:p>
          <a:p>
            <a:pPr lvl="1" algn="just"/>
            <a:r>
              <a:rPr lang="fr-FR" dirty="0"/>
              <a:t>Accepter le modèle de l’incertitude</a:t>
            </a:r>
          </a:p>
          <a:p>
            <a:pPr lvl="1" algn="just"/>
            <a:endParaRPr lang="fr-FR" dirty="0"/>
          </a:p>
          <a:p>
            <a:pPr lvl="1" algn="just"/>
            <a:r>
              <a:rPr lang="fr-FR" dirty="0"/>
              <a:t>Un espace de collaboration entre universitaires et praticiens</a:t>
            </a:r>
          </a:p>
          <a:p>
            <a:pPr lvl="1" algn="just"/>
            <a:endParaRPr lang="fr-FR" dirty="0"/>
          </a:p>
          <a:p>
            <a:pPr algn="just"/>
            <a:endParaRPr lang="fr-FR" dirty="0"/>
          </a:p>
        </p:txBody>
      </p:sp>
      <p:sp>
        <p:nvSpPr>
          <p:cNvPr id="7" name="Espace réservé du numéro de diapositive 6"/>
          <p:cNvSpPr>
            <a:spLocks noGrp="1"/>
          </p:cNvSpPr>
          <p:nvPr>
            <p:ph type="sldNum" sz="quarter" idx="12"/>
          </p:nvPr>
        </p:nvSpPr>
        <p:spPr/>
        <p:txBody>
          <a:bodyPr/>
          <a:lstStyle/>
          <a:p>
            <a:fld id="{B2BDCEB6-1C68-1449-9A4F-207B2B01BB87}" type="slidenum">
              <a:rPr lang="fr-FR" smtClean="0"/>
              <a:t>34</a:t>
            </a:fld>
            <a:endParaRPr lang="fr-FR"/>
          </a:p>
        </p:txBody>
      </p:sp>
      <p:pic>
        <p:nvPicPr>
          <p:cNvPr id="7170" name="Picture 2" descr="annick Barthe et Pierre Lascoumes - Agir dans un monde incertain - Essai sur la dÃ©mocr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323" y="1905000"/>
            <a:ext cx="2671330" cy="440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370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La science participative</a:t>
            </a:r>
          </a:p>
        </p:txBody>
      </p:sp>
      <p:sp>
        <p:nvSpPr>
          <p:cNvPr id="4" name="Espace réservé du numéro de diapositive 3"/>
          <p:cNvSpPr>
            <a:spLocks noGrp="1"/>
          </p:cNvSpPr>
          <p:nvPr>
            <p:ph type="sldNum" sz="quarter" idx="12"/>
          </p:nvPr>
        </p:nvSpPr>
        <p:spPr/>
        <p:txBody>
          <a:bodyPr/>
          <a:lstStyle/>
          <a:p>
            <a:fld id="{56664FDB-5F58-734E-AF7B-9E10B2B80F66}" type="slidenum">
              <a:rPr lang="fr-FR" smtClean="0"/>
              <a:t>35</a:t>
            </a:fld>
            <a:endParaRPr lang="fr-FR"/>
          </a:p>
        </p:txBody>
      </p:sp>
      <p:pic>
        <p:nvPicPr>
          <p:cNvPr id="5" name="Image 4"/>
          <p:cNvPicPr>
            <a:picLocks noChangeAspect="1"/>
          </p:cNvPicPr>
          <p:nvPr/>
        </p:nvPicPr>
        <p:blipFill>
          <a:blip r:embed="rId2"/>
          <a:stretch>
            <a:fillRect/>
          </a:stretch>
        </p:blipFill>
        <p:spPr>
          <a:xfrm>
            <a:off x="1524001" y="2061276"/>
            <a:ext cx="4197781" cy="2426587"/>
          </a:xfrm>
          <a:prstGeom prst="rect">
            <a:avLst/>
          </a:prstGeom>
        </p:spPr>
      </p:pic>
      <p:pic>
        <p:nvPicPr>
          <p:cNvPr id="6" name="Image 5"/>
          <p:cNvPicPr>
            <a:picLocks noChangeAspect="1"/>
          </p:cNvPicPr>
          <p:nvPr/>
        </p:nvPicPr>
        <p:blipFill>
          <a:blip r:embed="rId3"/>
          <a:stretch>
            <a:fillRect/>
          </a:stretch>
        </p:blipFill>
        <p:spPr>
          <a:xfrm>
            <a:off x="4871634" y="4311762"/>
            <a:ext cx="5796366" cy="2546239"/>
          </a:xfrm>
          <a:prstGeom prst="rect">
            <a:avLst/>
          </a:prstGeom>
        </p:spPr>
      </p:pic>
    </p:spTree>
    <p:extLst>
      <p:ext uri="{BB962C8B-B14F-4D97-AF65-F5344CB8AC3E}">
        <p14:creationId xmlns:p14="http://schemas.microsoft.com/office/powerpoint/2010/main" val="986823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La participation dans la science</a:t>
            </a:r>
          </a:p>
        </p:txBody>
      </p:sp>
      <p:sp>
        <p:nvSpPr>
          <p:cNvPr id="4" name="Espace réservé du numéro de diapositive 3"/>
          <p:cNvSpPr>
            <a:spLocks noGrp="1"/>
          </p:cNvSpPr>
          <p:nvPr>
            <p:ph type="sldNum" sz="quarter" idx="12"/>
          </p:nvPr>
        </p:nvSpPr>
        <p:spPr/>
        <p:txBody>
          <a:bodyPr/>
          <a:lstStyle/>
          <a:p>
            <a:fld id="{56664FDB-5F58-734E-AF7B-9E10B2B80F66}" type="slidenum">
              <a:rPr lang="fr-FR" smtClean="0"/>
              <a:t>36</a:t>
            </a:fld>
            <a:endParaRPr lang="fr-FR"/>
          </a:p>
        </p:txBody>
      </p:sp>
      <p:pic>
        <p:nvPicPr>
          <p:cNvPr id="5" name="Image 4"/>
          <p:cNvPicPr>
            <a:picLocks noChangeAspect="1"/>
          </p:cNvPicPr>
          <p:nvPr/>
        </p:nvPicPr>
        <p:blipFill>
          <a:blip r:embed="rId2"/>
          <a:stretch>
            <a:fillRect/>
          </a:stretch>
        </p:blipFill>
        <p:spPr>
          <a:xfrm>
            <a:off x="1524001" y="1921790"/>
            <a:ext cx="4031207" cy="2680770"/>
          </a:xfrm>
          <a:prstGeom prst="rect">
            <a:avLst/>
          </a:prstGeom>
        </p:spPr>
      </p:pic>
      <p:sp>
        <p:nvSpPr>
          <p:cNvPr id="6" name="ZoneTexte 5"/>
          <p:cNvSpPr txBox="1"/>
          <p:nvPr/>
        </p:nvSpPr>
        <p:spPr>
          <a:xfrm>
            <a:off x="2415154" y="5890479"/>
            <a:ext cx="7679409" cy="830997"/>
          </a:xfrm>
          <a:prstGeom prst="rect">
            <a:avLst/>
          </a:prstGeom>
          <a:noFill/>
        </p:spPr>
        <p:txBody>
          <a:bodyPr wrap="square" rtlCol="0">
            <a:spAutoFit/>
          </a:bodyPr>
          <a:lstStyle/>
          <a:p>
            <a:r>
              <a:rPr lang="fr-FR" sz="2400" b="1" dirty="0"/>
              <a:t>Fait écho à la montée des controverses </a:t>
            </a:r>
            <a:r>
              <a:rPr lang="fr-FR" sz="2400" b="1"/>
              <a:t>: </a:t>
            </a:r>
          </a:p>
          <a:p>
            <a:r>
              <a:rPr lang="fr-FR" sz="2400" b="1" dirty="0"/>
              <a:t>les citoyens peuvent-ils orienter les choix?</a:t>
            </a:r>
          </a:p>
        </p:txBody>
      </p:sp>
      <p:pic>
        <p:nvPicPr>
          <p:cNvPr id="7" name="Image 6"/>
          <p:cNvPicPr>
            <a:picLocks noChangeAspect="1"/>
          </p:cNvPicPr>
          <p:nvPr/>
        </p:nvPicPr>
        <p:blipFill>
          <a:blip r:embed="rId3"/>
          <a:stretch>
            <a:fillRect/>
          </a:stretch>
        </p:blipFill>
        <p:spPr>
          <a:xfrm>
            <a:off x="5979261" y="1831424"/>
            <a:ext cx="4561954" cy="2647586"/>
          </a:xfrm>
          <a:prstGeom prst="rect">
            <a:avLst/>
          </a:prstGeom>
        </p:spPr>
      </p:pic>
      <p:sp>
        <p:nvSpPr>
          <p:cNvPr id="8" name="ZoneTexte 7"/>
          <p:cNvSpPr txBox="1"/>
          <p:nvPr/>
        </p:nvSpPr>
        <p:spPr>
          <a:xfrm>
            <a:off x="1864963" y="4804475"/>
            <a:ext cx="2464230" cy="369332"/>
          </a:xfrm>
          <a:prstGeom prst="rect">
            <a:avLst/>
          </a:prstGeom>
          <a:noFill/>
        </p:spPr>
        <p:txBody>
          <a:bodyPr wrap="square" rtlCol="0">
            <a:spAutoFit/>
          </a:bodyPr>
          <a:lstStyle/>
          <a:p>
            <a:r>
              <a:rPr lang="fr-FR" dirty="0"/>
              <a:t>Collectifs mobilisés</a:t>
            </a:r>
          </a:p>
        </p:txBody>
      </p:sp>
      <p:sp>
        <p:nvSpPr>
          <p:cNvPr id="9" name="ZoneTexte 8"/>
          <p:cNvSpPr txBox="1"/>
          <p:nvPr/>
        </p:nvSpPr>
        <p:spPr>
          <a:xfrm>
            <a:off x="6731431" y="4804476"/>
            <a:ext cx="2743200" cy="646331"/>
          </a:xfrm>
          <a:prstGeom prst="rect">
            <a:avLst/>
          </a:prstGeom>
          <a:noFill/>
        </p:spPr>
        <p:txBody>
          <a:bodyPr wrap="square" rtlCol="0">
            <a:spAutoFit/>
          </a:bodyPr>
          <a:lstStyle/>
          <a:p>
            <a:r>
              <a:rPr lang="fr-FR" dirty="0"/>
              <a:t>Conférence de citoyens</a:t>
            </a:r>
          </a:p>
        </p:txBody>
      </p:sp>
    </p:spTree>
    <p:extLst>
      <p:ext uri="{BB962C8B-B14F-4D97-AF65-F5344CB8AC3E}">
        <p14:creationId xmlns:p14="http://schemas.microsoft.com/office/powerpoint/2010/main" val="1131146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Production de contre-expertise et </a:t>
            </a:r>
            <a:r>
              <a:rPr lang="fr-FR" b="1" dirty="0" err="1"/>
              <a:t>co</a:t>
            </a:r>
            <a:r>
              <a:rPr lang="fr-FR" b="1" dirty="0"/>
              <a:t>-construction des données</a:t>
            </a:r>
          </a:p>
        </p:txBody>
      </p:sp>
      <p:sp>
        <p:nvSpPr>
          <p:cNvPr id="9" name="Espace réservé du numéro de diapositive 8"/>
          <p:cNvSpPr>
            <a:spLocks noGrp="1"/>
          </p:cNvSpPr>
          <p:nvPr>
            <p:ph type="sldNum" sz="quarter" idx="12"/>
          </p:nvPr>
        </p:nvSpPr>
        <p:spPr/>
        <p:txBody>
          <a:bodyPr/>
          <a:lstStyle/>
          <a:p>
            <a:fld id="{0FD084FF-DD4C-484F-874E-6557141487BB}" type="slidenum">
              <a:rPr lang="fr-FR" smtClean="0"/>
              <a:t>37</a:t>
            </a:fld>
            <a:endParaRPr lang="fr-FR"/>
          </a:p>
        </p:txBody>
      </p:sp>
      <p:pic>
        <p:nvPicPr>
          <p:cNvPr id="6" name="Image 5"/>
          <p:cNvPicPr>
            <a:picLocks noChangeAspect="1"/>
          </p:cNvPicPr>
          <p:nvPr/>
        </p:nvPicPr>
        <p:blipFill>
          <a:blip r:embed="rId2"/>
          <a:stretch>
            <a:fillRect/>
          </a:stretch>
        </p:blipFill>
        <p:spPr>
          <a:xfrm>
            <a:off x="1737102" y="2014780"/>
            <a:ext cx="3187700" cy="4706695"/>
          </a:xfrm>
          <a:prstGeom prst="rect">
            <a:avLst/>
          </a:prstGeom>
        </p:spPr>
      </p:pic>
      <p:pic>
        <p:nvPicPr>
          <p:cNvPr id="10" name="Image 9"/>
          <p:cNvPicPr>
            <a:picLocks noChangeAspect="1"/>
          </p:cNvPicPr>
          <p:nvPr/>
        </p:nvPicPr>
        <p:blipFill>
          <a:blip r:embed="rId3"/>
          <a:stretch>
            <a:fillRect/>
          </a:stretch>
        </p:blipFill>
        <p:spPr>
          <a:xfrm>
            <a:off x="5117466" y="2619214"/>
            <a:ext cx="4876459" cy="3789739"/>
          </a:xfrm>
          <a:prstGeom prst="rect">
            <a:avLst/>
          </a:prstGeom>
        </p:spPr>
      </p:pic>
    </p:spTree>
    <p:extLst>
      <p:ext uri="{BB962C8B-B14F-4D97-AF65-F5344CB8AC3E}">
        <p14:creationId xmlns:p14="http://schemas.microsoft.com/office/powerpoint/2010/main" val="490079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F56085B-AB9F-A034-8381-1C41BB631864}"/>
              </a:ext>
            </a:extLst>
          </p:cNvPr>
          <p:cNvSpPr>
            <a:spLocks noGrp="1"/>
          </p:cNvSpPr>
          <p:nvPr>
            <p:ph type="title"/>
          </p:nvPr>
        </p:nvSpPr>
        <p:spPr/>
        <p:txBody>
          <a:bodyPr/>
          <a:lstStyle/>
          <a:p>
            <a:r>
              <a:rPr lang="fr-FR" b="1" dirty="0"/>
              <a:t>Vers un nouveau regard sur la communication scientifique ? </a:t>
            </a:r>
          </a:p>
        </p:txBody>
      </p:sp>
      <p:sp>
        <p:nvSpPr>
          <p:cNvPr id="5" name="Espace réservé du texte 4">
            <a:extLst>
              <a:ext uri="{FF2B5EF4-FFF2-40B4-BE49-F238E27FC236}">
                <a16:creationId xmlns:a16="http://schemas.microsoft.com/office/drawing/2014/main" id="{9209B516-DE29-35A5-149B-474722560E55}"/>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39090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8EADD44-F1D4-1EFC-2874-4B926BD86E31}"/>
              </a:ext>
            </a:extLst>
          </p:cNvPr>
          <p:cNvSpPr>
            <a:spLocks noGrp="1"/>
          </p:cNvSpPr>
          <p:nvPr>
            <p:ph type="title"/>
          </p:nvPr>
        </p:nvSpPr>
        <p:spPr/>
        <p:txBody>
          <a:bodyPr/>
          <a:lstStyle/>
          <a:p>
            <a:r>
              <a:rPr lang="fr-FR" b="1" dirty="0"/>
              <a:t>Savoir communiquer sur la science et pour la société </a:t>
            </a:r>
          </a:p>
        </p:txBody>
      </p:sp>
      <p:sp>
        <p:nvSpPr>
          <p:cNvPr id="7" name="Espace réservé du contenu 6">
            <a:extLst>
              <a:ext uri="{FF2B5EF4-FFF2-40B4-BE49-F238E27FC236}">
                <a16:creationId xmlns:a16="http://schemas.microsoft.com/office/drawing/2014/main" id="{36EAB730-727E-4DD7-E2E3-E2A74336A8E5}"/>
              </a:ext>
            </a:extLst>
          </p:cNvPr>
          <p:cNvSpPr>
            <a:spLocks noGrp="1"/>
          </p:cNvSpPr>
          <p:nvPr>
            <p:ph idx="1"/>
          </p:nvPr>
        </p:nvSpPr>
        <p:spPr/>
        <p:txBody>
          <a:bodyPr>
            <a:normAutofit/>
          </a:bodyPr>
          <a:lstStyle/>
          <a:p>
            <a:r>
              <a:rPr lang="fr-FR" b="0" i="0" dirty="0">
                <a:effectLst/>
                <a:latin typeface="PTSerif" panose="020A0603040505020204" pitchFamily="18" charset="77"/>
              </a:rPr>
              <a:t>Il convient de </a:t>
            </a:r>
            <a:r>
              <a:rPr lang="fr-FR" b="1" i="0" dirty="0">
                <a:effectLst/>
                <a:latin typeface="PTSerif" panose="020A0603040505020204" pitchFamily="18" charset="77"/>
              </a:rPr>
              <a:t>bien construire sa communication </a:t>
            </a:r>
            <a:r>
              <a:rPr lang="fr-FR" b="0" i="0" dirty="0">
                <a:effectLst/>
                <a:latin typeface="PTSerif" panose="020A0603040505020204" pitchFamily="18" charset="77"/>
              </a:rPr>
              <a:t>(choisir son public et adapter son message, éviter le jargon, raconter une histoire, aller à l’essentiel, mettre des exemples et des anecdotes…) </a:t>
            </a:r>
          </a:p>
          <a:p>
            <a:r>
              <a:rPr lang="fr-FR" b="0" i="0" dirty="0">
                <a:effectLst/>
                <a:latin typeface="PTSerif" panose="020A0603040505020204" pitchFamily="18" charset="77"/>
              </a:rPr>
              <a:t>mais en y intégrant une complexité supplémentaire, </a:t>
            </a:r>
            <a:r>
              <a:rPr lang="fr-FR" b="1" i="0" dirty="0">
                <a:effectLst/>
                <a:latin typeface="PTSerif" panose="020A0603040505020204" pitchFamily="18" charset="77"/>
              </a:rPr>
              <a:t>un souci épistémologique </a:t>
            </a:r>
            <a:r>
              <a:rPr lang="fr-FR" b="0" i="0" dirty="0">
                <a:effectLst/>
                <a:latin typeface="PTSerif" panose="020A0603040505020204" pitchFamily="18" charset="77"/>
              </a:rPr>
              <a:t>: </a:t>
            </a:r>
          </a:p>
          <a:p>
            <a:endParaRPr lang="fr-FR" b="0" i="0" dirty="0">
              <a:effectLst/>
              <a:latin typeface="PTSerif" panose="020A0603040505020204" pitchFamily="18" charset="77"/>
            </a:endParaRPr>
          </a:p>
          <a:p>
            <a:pPr lvl="1"/>
            <a:r>
              <a:rPr lang="fr-FR" b="0" i="0" dirty="0">
                <a:effectLst/>
                <a:latin typeface="PTSerif" panose="020A0603040505020204" pitchFamily="18" charset="77"/>
              </a:rPr>
              <a:t>Comment présenter les incertitudes ? </a:t>
            </a:r>
          </a:p>
          <a:p>
            <a:pPr lvl="1"/>
            <a:r>
              <a:rPr lang="fr-FR" b="0" i="0" dirty="0">
                <a:effectLst/>
                <a:latin typeface="PTSerif" panose="020A0603040505020204" pitchFamily="18" charset="77"/>
              </a:rPr>
              <a:t>Comment le public décide à quelles preuves se fier ? </a:t>
            </a:r>
          </a:p>
          <a:p>
            <a:pPr lvl="1"/>
            <a:r>
              <a:rPr lang="fr-FR" b="0" i="0" dirty="0">
                <a:effectLst/>
                <a:latin typeface="PTSerif" panose="020A0603040505020204" pitchFamily="18" charset="77"/>
              </a:rPr>
              <a:t>Comment la façon de raconter affecte la prise de décision du public ?</a:t>
            </a:r>
          </a:p>
        </p:txBody>
      </p:sp>
    </p:spTree>
    <p:extLst>
      <p:ext uri="{BB962C8B-B14F-4D97-AF65-F5344CB8AC3E}">
        <p14:creationId xmlns:p14="http://schemas.microsoft.com/office/powerpoint/2010/main" val="941579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802D1-5CA8-4BE3-A8FD-495A077AE64A}"/>
              </a:ext>
            </a:extLst>
          </p:cNvPr>
          <p:cNvSpPr>
            <a:spLocks noGrp="1"/>
          </p:cNvSpPr>
          <p:nvPr>
            <p:ph type="title"/>
          </p:nvPr>
        </p:nvSpPr>
        <p:spPr/>
        <p:txBody>
          <a:bodyPr/>
          <a:lstStyle/>
          <a:p>
            <a:r>
              <a:rPr lang="fr-FR" b="1" dirty="0"/>
              <a:t>Les jeunes en décrochage scientifique? </a:t>
            </a:r>
          </a:p>
        </p:txBody>
      </p:sp>
      <p:pic>
        <p:nvPicPr>
          <p:cNvPr id="4" name="Espace réservé du contenu 3">
            <a:extLst>
              <a:ext uri="{FF2B5EF4-FFF2-40B4-BE49-F238E27FC236}">
                <a16:creationId xmlns:a16="http://schemas.microsoft.com/office/drawing/2014/main" id="{8BC5A89D-404C-65E2-786E-E75AA5572046}"/>
              </a:ext>
            </a:extLst>
          </p:cNvPr>
          <p:cNvPicPr>
            <a:picLocks noGrp="1" noChangeAspect="1"/>
          </p:cNvPicPr>
          <p:nvPr>
            <p:ph idx="1"/>
          </p:nvPr>
        </p:nvPicPr>
        <p:blipFill>
          <a:blip r:embed="rId2"/>
          <a:stretch>
            <a:fillRect/>
          </a:stretch>
        </p:blipFill>
        <p:spPr>
          <a:xfrm>
            <a:off x="3564416" y="2133600"/>
            <a:ext cx="6964993" cy="3778250"/>
          </a:xfrm>
          <a:prstGeom prst="rect">
            <a:avLst/>
          </a:prstGeom>
        </p:spPr>
      </p:pic>
    </p:spTree>
    <p:extLst>
      <p:ext uri="{BB962C8B-B14F-4D97-AF65-F5344CB8AC3E}">
        <p14:creationId xmlns:p14="http://schemas.microsoft.com/office/powerpoint/2010/main" val="3050237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881C33-059F-85CC-DB17-849C16D5F755}"/>
              </a:ext>
            </a:extLst>
          </p:cNvPr>
          <p:cNvSpPr>
            <a:spLocks noGrp="1"/>
          </p:cNvSpPr>
          <p:nvPr>
            <p:ph type="title"/>
          </p:nvPr>
        </p:nvSpPr>
        <p:spPr/>
        <p:txBody>
          <a:bodyPr/>
          <a:lstStyle/>
          <a:p>
            <a:r>
              <a:rPr lang="fr-FR" b="1" dirty="0"/>
              <a:t>Cinq conseils (1/3)</a:t>
            </a:r>
          </a:p>
        </p:txBody>
      </p:sp>
      <p:sp>
        <p:nvSpPr>
          <p:cNvPr id="3" name="Espace réservé du contenu 2">
            <a:extLst>
              <a:ext uri="{FF2B5EF4-FFF2-40B4-BE49-F238E27FC236}">
                <a16:creationId xmlns:a16="http://schemas.microsoft.com/office/drawing/2014/main" id="{323D9673-9769-5060-2D67-2194167044CC}"/>
              </a:ext>
            </a:extLst>
          </p:cNvPr>
          <p:cNvSpPr>
            <a:spLocks noGrp="1"/>
          </p:cNvSpPr>
          <p:nvPr>
            <p:ph idx="1"/>
          </p:nvPr>
        </p:nvSpPr>
        <p:spPr/>
        <p:txBody>
          <a:bodyPr>
            <a:normAutofit/>
          </a:bodyPr>
          <a:lstStyle/>
          <a:p>
            <a:pPr algn="just"/>
            <a:r>
              <a:rPr lang="fr-FR" b="1" i="0" dirty="0">
                <a:effectLst/>
                <a:latin typeface="Montserrat" pitchFamily="2" charset="77"/>
              </a:rPr>
              <a:t>1. Informer au lieu de persuader</a:t>
            </a:r>
          </a:p>
          <a:p>
            <a:pPr algn="just"/>
            <a:r>
              <a:rPr lang="fr-FR" b="0" i="0" dirty="0">
                <a:effectLst/>
                <a:latin typeface="PTSerif" panose="020A0603040505020204" pitchFamily="18" charset="77"/>
              </a:rPr>
              <a:t>Les scientifiques doivent être transparents sur leurs motivations, leurs conflits et leurs limites. Ceux perçus comme cherchant à persuader avant tout risquent de perdre la confiance du public.</a:t>
            </a:r>
          </a:p>
          <a:p>
            <a:pPr algn="just"/>
            <a:r>
              <a:rPr lang="fr-FR" b="1" i="0" dirty="0">
                <a:effectLst/>
                <a:latin typeface="Montserrat" pitchFamily="2" charset="77"/>
              </a:rPr>
              <a:t>2. Proposer une présentation équilibrée</a:t>
            </a:r>
          </a:p>
          <a:p>
            <a:pPr algn="just"/>
            <a:r>
              <a:rPr lang="fr-FR" b="0" i="0" dirty="0">
                <a:effectLst/>
                <a:latin typeface="PTSerif" panose="020A0603040505020204" pitchFamily="18" charset="77"/>
              </a:rPr>
              <a:t>Nous ne pouvons pas informer pleinement les gens si nous ne leur communiquons pas l’ensemble des éléments de preuve pertinents. Nous sommes tous soumis à des biais psychologiques qui font que nous utilisons parfois des arguments pour étayer nos propres convictions, et nous avons du mal à accepter les démonstrations qui vont à l’encontre de nos idées et de nos hypothèses. </a:t>
            </a:r>
            <a:endParaRPr lang="fr-FR" dirty="0"/>
          </a:p>
        </p:txBody>
      </p:sp>
    </p:spTree>
    <p:extLst>
      <p:ext uri="{BB962C8B-B14F-4D97-AF65-F5344CB8AC3E}">
        <p14:creationId xmlns:p14="http://schemas.microsoft.com/office/powerpoint/2010/main" val="3251619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2B67EC-0377-D022-513E-CEBABF2A0976}"/>
              </a:ext>
            </a:extLst>
          </p:cNvPr>
          <p:cNvSpPr>
            <a:spLocks noGrp="1"/>
          </p:cNvSpPr>
          <p:nvPr>
            <p:ph type="title"/>
          </p:nvPr>
        </p:nvSpPr>
        <p:spPr/>
        <p:txBody>
          <a:bodyPr/>
          <a:lstStyle/>
          <a:p>
            <a:r>
              <a:rPr lang="fr-FR" b="1" dirty="0"/>
              <a:t>Cinq conseils (2/3)</a:t>
            </a:r>
            <a:endParaRPr lang="fr-FR" dirty="0"/>
          </a:p>
        </p:txBody>
      </p:sp>
      <p:sp>
        <p:nvSpPr>
          <p:cNvPr id="3" name="Espace réservé du contenu 2">
            <a:extLst>
              <a:ext uri="{FF2B5EF4-FFF2-40B4-BE49-F238E27FC236}">
                <a16:creationId xmlns:a16="http://schemas.microsoft.com/office/drawing/2014/main" id="{9ABF4B40-DF6D-ACDE-58CC-B29614066A99}"/>
              </a:ext>
            </a:extLst>
          </p:cNvPr>
          <p:cNvSpPr>
            <a:spLocks noGrp="1"/>
          </p:cNvSpPr>
          <p:nvPr>
            <p:ph idx="1"/>
          </p:nvPr>
        </p:nvSpPr>
        <p:spPr/>
        <p:txBody>
          <a:bodyPr/>
          <a:lstStyle/>
          <a:p>
            <a:pPr algn="just"/>
            <a:r>
              <a:rPr lang="fr-FR" b="1" i="0" dirty="0">
                <a:effectLst/>
                <a:latin typeface="Montserrat" pitchFamily="2" charset="77"/>
              </a:rPr>
              <a:t>3. Ne pas cacher les incertitudes (transparence)</a:t>
            </a:r>
          </a:p>
          <a:p>
            <a:pPr algn="just"/>
            <a:r>
              <a:rPr lang="fr-FR" b="0" i="0" dirty="0">
                <a:effectLst/>
                <a:latin typeface="PTSerif" panose="020A0603040505020204" pitchFamily="18" charset="77"/>
              </a:rPr>
              <a:t>Une partie de la communication consiste à dire ce que nous ne savons pas. Tout simplement parce qu’évoquer les incertitudes reflète le fait que ce que nous pensons savoir évolue constamment (le port du masque en est un exemple).</a:t>
            </a:r>
          </a:p>
          <a:p>
            <a:pPr algn="just"/>
            <a:r>
              <a:rPr lang="fr-FR" b="1" i="0" dirty="0">
                <a:effectLst/>
                <a:latin typeface="Montserrat" pitchFamily="2" charset="77"/>
              </a:rPr>
              <a:t>4. Indiquer la qualité des preuves</a:t>
            </a:r>
          </a:p>
          <a:p>
            <a:pPr algn="just"/>
            <a:r>
              <a:rPr lang="fr-FR" b="0" i="0" dirty="0">
                <a:effectLst/>
                <a:latin typeface="PTSerif" panose="020A0603040505020204" pitchFamily="18" charset="77"/>
              </a:rPr>
              <a:t>En tant que scientifiques, nous avons tendance à sous-estimer la sensibilité de notre public aux arguments de qualité et la façon dont ceux-ci affectent leur confiance. Concrètement, affirmer ouvertement qu’un élément de preuve est de bonne ou de mauvaise qualité n’est pas subtil, mais le message est certainement bien reçu par une large part d’un public non spécialisé. </a:t>
            </a:r>
            <a:endParaRPr lang="fr-FR" dirty="0"/>
          </a:p>
          <a:p>
            <a:pPr marL="0" indent="0" algn="just">
              <a:buNone/>
            </a:pPr>
            <a:endParaRPr lang="fr-FR" dirty="0"/>
          </a:p>
        </p:txBody>
      </p:sp>
    </p:spTree>
    <p:extLst>
      <p:ext uri="{BB962C8B-B14F-4D97-AF65-F5344CB8AC3E}">
        <p14:creationId xmlns:p14="http://schemas.microsoft.com/office/powerpoint/2010/main" val="795628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39732-1A5B-8A1F-AE5A-AD01EB91E393}"/>
              </a:ext>
            </a:extLst>
          </p:cNvPr>
          <p:cNvSpPr>
            <a:spLocks noGrp="1"/>
          </p:cNvSpPr>
          <p:nvPr>
            <p:ph type="title"/>
          </p:nvPr>
        </p:nvSpPr>
        <p:spPr/>
        <p:txBody>
          <a:bodyPr/>
          <a:lstStyle/>
          <a:p>
            <a:r>
              <a:rPr lang="fr-FR" b="1" dirty="0"/>
              <a:t>Cinq conseils (3	/3)</a:t>
            </a:r>
            <a:endParaRPr lang="fr-FR" dirty="0"/>
          </a:p>
        </p:txBody>
      </p:sp>
      <p:sp>
        <p:nvSpPr>
          <p:cNvPr id="3" name="Espace réservé du contenu 2">
            <a:extLst>
              <a:ext uri="{FF2B5EF4-FFF2-40B4-BE49-F238E27FC236}">
                <a16:creationId xmlns:a16="http://schemas.microsoft.com/office/drawing/2014/main" id="{34246062-0BE7-8D9F-85D7-7392C7AC1681}"/>
              </a:ext>
            </a:extLst>
          </p:cNvPr>
          <p:cNvSpPr>
            <a:spLocks noGrp="1"/>
          </p:cNvSpPr>
          <p:nvPr>
            <p:ph idx="1"/>
          </p:nvPr>
        </p:nvSpPr>
        <p:spPr/>
        <p:txBody>
          <a:bodyPr/>
          <a:lstStyle/>
          <a:p>
            <a:pPr algn="just"/>
            <a:r>
              <a:rPr lang="fr-FR" b="1" i="0" dirty="0">
                <a:effectLst/>
                <a:latin typeface="Montserrat" pitchFamily="2" charset="77"/>
              </a:rPr>
              <a:t>5. Anticiper la désinformation</a:t>
            </a:r>
          </a:p>
          <a:p>
            <a:pPr algn="just"/>
            <a:r>
              <a:rPr lang="fr-FR" b="0" i="0" dirty="0">
                <a:effectLst/>
                <a:latin typeface="PTSerif" panose="020A0603040505020204" pitchFamily="18" charset="77"/>
              </a:rPr>
              <a:t>De nombreux chercheurs craignent que le respect de ces principes – en particulier expliciter la complexité, les incertitudes ou des conclusions possibles non désirées – ne donne des armes aux « marchands de doute » pour déformer leur message. Les recherches sur le changement climatique, le Covid-19 et d’autres sujets polémiques montrent que si les gens sont prévenus de façon préventive contre les tentatives de semer le doute (une approche connue sous le nom de </a:t>
            </a:r>
            <a:r>
              <a:rPr lang="fr-FR" b="0" i="1" dirty="0" err="1">
                <a:effectLst/>
                <a:latin typeface="PTSerif" panose="020A0603040505020204" pitchFamily="18" charset="77"/>
              </a:rPr>
              <a:t>prebunking</a:t>
            </a:r>
            <a:r>
              <a:rPr lang="fr-FR" b="0" i="0" dirty="0">
                <a:effectLst/>
                <a:latin typeface="PTSerif" panose="020A0603040505020204" pitchFamily="18" charset="77"/>
              </a:rPr>
              <a:t>), ils résistent mieux à l’influence de la mésinformation ou de la désinformation</a:t>
            </a:r>
            <a:endParaRPr lang="fr-FR" dirty="0"/>
          </a:p>
        </p:txBody>
      </p:sp>
      <p:pic>
        <p:nvPicPr>
          <p:cNvPr id="4" name="Image 3">
            <a:extLst>
              <a:ext uri="{FF2B5EF4-FFF2-40B4-BE49-F238E27FC236}">
                <a16:creationId xmlns:a16="http://schemas.microsoft.com/office/drawing/2014/main" id="{F47CE64C-1C23-81D1-9F94-1883555ECCD1}"/>
              </a:ext>
            </a:extLst>
          </p:cNvPr>
          <p:cNvPicPr>
            <a:picLocks noChangeAspect="1"/>
          </p:cNvPicPr>
          <p:nvPr/>
        </p:nvPicPr>
        <p:blipFill>
          <a:blip r:embed="rId2"/>
          <a:stretch>
            <a:fillRect/>
          </a:stretch>
        </p:blipFill>
        <p:spPr>
          <a:xfrm>
            <a:off x="8248650" y="5145084"/>
            <a:ext cx="3141839" cy="1580977"/>
          </a:xfrm>
          <a:prstGeom prst="rect">
            <a:avLst/>
          </a:prstGeom>
        </p:spPr>
      </p:pic>
    </p:spTree>
    <p:extLst>
      <p:ext uri="{BB962C8B-B14F-4D97-AF65-F5344CB8AC3E}">
        <p14:creationId xmlns:p14="http://schemas.microsoft.com/office/powerpoint/2010/main" val="2823203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45EB8-AD72-6F74-A0C0-38C77C9496FE}"/>
              </a:ext>
            </a:extLst>
          </p:cNvPr>
          <p:cNvSpPr>
            <a:spLocks noGrp="1"/>
          </p:cNvSpPr>
          <p:nvPr>
            <p:ph type="title"/>
          </p:nvPr>
        </p:nvSpPr>
        <p:spPr/>
        <p:txBody>
          <a:bodyPr/>
          <a:lstStyle/>
          <a:p>
            <a:r>
              <a:rPr lang="fr-FR" b="1" dirty="0"/>
              <a:t>A vous de jouer! </a:t>
            </a:r>
          </a:p>
        </p:txBody>
      </p:sp>
      <p:sp>
        <p:nvSpPr>
          <p:cNvPr id="3" name="Espace réservé du contenu 2">
            <a:extLst>
              <a:ext uri="{FF2B5EF4-FFF2-40B4-BE49-F238E27FC236}">
                <a16:creationId xmlns:a16="http://schemas.microsoft.com/office/drawing/2014/main" id="{7BED6563-C788-6EDD-F1C3-81625F37E55C}"/>
              </a:ext>
            </a:extLst>
          </p:cNvPr>
          <p:cNvSpPr>
            <a:spLocks noGrp="1"/>
          </p:cNvSpPr>
          <p:nvPr>
            <p:ph idx="1"/>
          </p:nvPr>
        </p:nvSpPr>
        <p:spPr/>
        <p:txBody>
          <a:bodyPr/>
          <a:lstStyle/>
          <a:p>
            <a:r>
              <a:rPr lang="fr-FR" dirty="0"/>
              <a:t>Esquissez un plan de communication autour de ces 5 étapes sur le thème de votre choix</a:t>
            </a:r>
          </a:p>
        </p:txBody>
      </p:sp>
    </p:spTree>
    <p:extLst>
      <p:ext uri="{BB962C8B-B14F-4D97-AF65-F5344CB8AC3E}">
        <p14:creationId xmlns:p14="http://schemas.microsoft.com/office/powerpoint/2010/main" val="4107164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68934-DD8C-1AFF-C139-513DA1C3FCF9}"/>
              </a:ext>
            </a:extLst>
          </p:cNvPr>
          <p:cNvSpPr>
            <a:spLocks noGrp="1"/>
          </p:cNvSpPr>
          <p:nvPr>
            <p:ph type="title"/>
          </p:nvPr>
        </p:nvSpPr>
        <p:spPr/>
        <p:txBody>
          <a:bodyPr/>
          <a:lstStyle/>
          <a:p>
            <a:r>
              <a:rPr lang="fr-FR" b="1" dirty="0"/>
              <a:t>Conclusion</a:t>
            </a:r>
          </a:p>
        </p:txBody>
      </p:sp>
      <p:sp>
        <p:nvSpPr>
          <p:cNvPr id="3" name="Espace réservé du contenu 2">
            <a:extLst>
              <a:ext uri="{FF2B5EF4-FFF2-40B4-BE49-F238E27FC236}">
                <a16:creationId xmlns:a16="http://schemas.microsoft.com/office/drawing/2014/main" id="{F4B229AE-E57F-8B73-5989-BAC6AC46377E}"/>
              </a:ext>
            </a:extLst>
          </p:cNvPr>
          <p:cNvSpPr>
            <a:spLocks noGrp="1"/>
          </p:cNvSpPr>
          <p:nvPr>
            <p:ph idx="1"/>
          </p:nvPr>
        </p:nvSpPr>
        <p:spPr/>
        <p:txBody>
          <a:bodyPr/>
          <a:lstStyle/>
          <a:p>
            <a:r>
              <a:rPr lang="fr-FR" dirty="0"/>
              <a:t>La science peut-elle être une opinion? =&gt; les dangers du relativisme</a:t>
            </a:r>
          </a:p>
          <a:p>
            <a:r>
              <a:rPr lang="fr-FR" dirty="0"/>
              <a:t>Besoin d’une culture scientifique solide, mais ouverte : culture épistémologique autant que culture du résultat</a:t>
            </a:r>
          </a:p>
          <a:p>
            <a:r>
              <a:rPr lang="fr-FR" dirty="0"/>
              <a:t>Besoin d’être persuasif mais de laisser voir les failles, les limites et les incertitudes =&gt; posture différente de l’expertise </a:t>
            </a:r>
          </a:p>
          <a:p>
            <a:r>
              <a:rPr lang="fr-FR" dirty="0"/>
              <a:t>Il faut se méfier des fossés et réfléchir aux ponts possibles!</a:t>
            </a:r>
          </a:p>
          <a:p>
            <a:endParaRPr lang="fr-FR" dirty="0"/>
          </a:p>
        </p:txBody>
      </p:sp>
    </p:spTree>
    <p:extLst>
      <p:ext uri="{BB962C8B-B14F-4D97-AF65-F5344CB8AC3E}">
        <p14:creationId xmlns:p14="http://schemas.microsoft.com/office/powerpoint/2010/main" val="2852472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E10CBF-5723-AD62-5BC5-018FE46AF80A}"/>
              </a:ext>
            </a:extLst>
          </p:cNvPr>
          <p:cNvSpPr>
            <a:spLocks noGrp="1"/>
          </p:cNvSpPr>
          <p:nvPr>
            <p:ph type="title"/>
          </p:nvPr>
        </p:nvSpPr>
        <p:spPr/>
        <p:txBody>
          <a:bodyPr/>
          <a:lstStyle/>
          <a:p>
            <a:r>
              <a:rPr lang="fr-FR" b="1" dirty="0"/>
              <a:t>Session </a:t>
            </a:r>
            <a:r>
              <a:rPr lang="fr-FR" b="1" dirty="0" err="1"/>
              <a:t>doggy</a:t>
            </a:r>
            <a:r>
              <a:rPr lang="fr-FR" b="1" dirty="0"/>
              <a:t> bag</a:t>
            </a:r>
          </a:p>
        </p:txBody>
      </p:sp>
      <p:pic>
        <p:nvPicPr>
          <p:cNvPr id="2050" name="Picture 2" descr="Handy Bag lance Doggy Bag, une idée qui a du chien !">
            <a:extLst>
              <a:ext uri="{FF2B5EF4-FFF2-40B4-BE49-F238E27FC236}">
                <a16:creationId xmlns:a16="http://schemas.microsoft.com/office/drawing/2014/main" id="{C5081494-9B28-A23A-B6D6-05CD007F14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0259" y="2947090"/>
            <a:ext cx="3041931" cy="200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46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981200" y="225934"/>
            <a:ext cx="8686800" cy="1456267"/>
          </a:xfrm>
        </p:spPr>
        <p:txBody>
          <a:bodyPr>
            <a:normAutofit/>
          </a:bodyPr>
          <a:lstStyle/>
          <a:p>
            <a:r>
              <a:rPr lang="fr-FR" sz="4000" b="1" dirty="0"/>
              <a:t>Une remise en question inévitable</a:t>
            </a:r>
          </a:p>
        </p:txBody>
      </p:sp>
      <p:sp>
        <p:nvSpPr>
          <p:cNvPr id="16386" name="Rectangle 3"/>
          <p:cNvSpPr>
            <a:spLocks noGrp="1" noChangeArrowheads="1"/>
          </p:cNvSpPr>
          <p:nvPr>
            <p:ph idx="1"/>
          </p:nvPr>
        </p:nvSpPr>
        <p:spPr>
          <a:xfrm>
            <a:off x="1981200" y="2759233"/>
            <a:ext cx="7772400" cy="3649133"/>
          </a:xfrm>
        </p:spPr>
        <p:txBody>
          <a:bodyPr/>
          <a:lstStyle/>
          <a:p>
            <a:pPr eaLnBrk="1" hangingPunct="1"/>
            <a:r>
              <a:rPr lang="fr-FR" dirty="0"/>
              <a:t>« La vraie responsabilité des scientifiques est de mettre la science à la portée du public et d’accepter un débat avec la société sur le sens de la recherche » J-P. Dupuy</a:t>
            </a:r>
          </a:p>
        </p:txBody>
      </p:sp>
      <p:sp>
        <p:nvSpPr>
          <p:cNvPr id="16391" name="Espace réservé du pied de page 7"/>
          <p:cNvSpPr>
            <a:spLocks noGrp="1"/>
          </p:cNvSpPr>
          <p:nvPr>
            <p:ph type="ftr" sz="quarter" idx="11"/>
          </p:nvPr>
        </p:nvSpPr>
        <p:spPr>
          <a:noFill/>
        </p:spPr>
        <p:txBody>
          <a:bodyPr/>
          <a:lstStyle/>
          <a:p>
            <a:r>
              <a:rPr lang="fr-FR" dirty="0"/>
              <a:t>SI 01 - Science et Débat Public</a:t>
            </a:r>
          </a:p>
        </p:txBody>
      </p:sp>
      <p:sp>
        <p:nvSpPr>
          <p:cNvPr id="16390" name="Espace réservé du numéro de diapositive 6"/>
          <p:cNvSpPr>
            <a:spLocks noGrp="1"/>
          </p:cNvSpPr>
          <p:nvPr>
            <p:ph type="sldNum" sz="quarter" idx="12"/>
          </p:nvPr>
        </p:nvSpPr>
        <p:spPr>
          <a:noFill/>
        </p:spPr>
        <p:txBody>
          <a:bodyPr/>
          <a:lstStyle/>
          <a:p>
            <a:fld id="{19D988B3-129E-400A-B124-6191A26C7277}" type="slidenum">
              <a:rPr lang="fr-FR" smtClean="0"/>
              <a:pPr/>
              <a:t>5</a:t>
            </a:fld>
            <a:endParaRPr lang="fr-FR"/>
          </a:p>
        </p:txBody>
      </p:sp>
      <p:sp>
        <p:nvSpPr>
          <p:cNvPr id="16387" name="Text Box 4"/>
          <p:cNvSpPr txBox="1">
            <a:spLocks noChangeArrowheads="1"/>
          </p:cNvSpPr>
          <p:nvPr/>
        </p:nvSpPr>
        <p:spPr bwMode="auto">
          <a:xfrm>
            <a:off x="1487476" y="1004491"/>
            <a:ext cx="7848872" cy="1754326"/>
          </a:xfrm>
          <a:prstGeom prst="rect">
            <a:avLst/>
          </a:prstGeom>
          <a:noFill/>
          <a:ln w="9525">
            <a:noFill/>
            <a:miter lim="800000"/>
            <a:headEnd/>
            <a:tailEnd/>
          </a:ln>
        </p:spPr>
        <p:txBody>
          <a:bodyPr wrap="square">
            <a:spAutoFit/>
          </a:bodyPr>
          <a:lstStyle/>
          <a:p>
            <a:pPr algn="ctr">
              <a:spcBef>
                <a:spcPct val="50000"/>
              </a:spcBef>
            </a:pPr>
            <a:r>
              <a:rPr lang="fr-FR" sz="2400" b="1" dirty="0"/>
              <a:t>Qu’est-ce qui rend un expert digne de confiance ? </a:t>
            </a:r>
          </a:p>
          <a:p>
            <a:pPr algn="ctr">
              <a:spcBef>
                <a:spcPct val="50000"/>
              </a:spcBef>
            </a:pPr>
            <a:r>
              <a:rPr lang="fr-FR" sz="2400" b="1" dirty="0"/>
              <a:t>Et quelle place faut-il lui accorder dans les délibérations portant sur l’intérêt général, en démocratie ? </a:t>
            </a:r>
          </a:p>
        </p:txBody>
      </p:sp>
      <p:sp>
        <p:nvSpPr>
          <p:cNvPr id="16388" name="Text Box 5"/>
          <p:cNvSpPr txBox="1">
            <a:spLocks noChangeArrowheads="1"/>
          </p:cNvSpPr>
          <p:nvPr/>
        </p:nvSpPr>
        <p:spPr bwMode="auto">
          <a:xfrm>
            <a:off x="3071676" y="3997687"/>
            <a:ext cx="6264672" cy="1754326"/>
          </a:xfrm>
          <a:prstGeom prst="rect">
            <a:avLst/>
          </a:prstGeom>
          <a:noFill/>
          <a:ln w="9525">
            <a:noFill/>
            <a:miter lim="800000"/>
            <a:headEnd/>
            <a:tailEnd/>
          </a:ln>
        </p:spPr>
        <p:txBody>
          <a:bodyPr wrap="square">
            <a:spAutoFit/>
          </a:bodyPr>
          <a:lstStyle/>
          <a:p>
            <a:pPr algn="ctr">
              <a:spcBef>
                <a:spcPct val="50000"/>
              </a:spcBef>
            </a:pPr>
            <a:r>
              <a:rPr lang="fr-FR" sz="2400" b="1" dirty="0"/>
              <a:t>Comment inventer une communication qui ne soit pas une promotion ?</a:t>
            </a:r>
          </a:p>
          <a:p>
            <a:pPr algn="ctr">
              <a:spcBef>
                <a:spcPct val="50000"/>
              </a:spcBef>
            </a:pPr>
            <a:r>
              <a:rPr lang="fr-FR" sz="2400" b="1" dirty="0"/>
              <a:t>Comment lutter contre la défiance citoyenne?</a:t>
            </a:r>
          </a:p>
        </p:txBody>
      </p:sp>
      <p:sp>
        <p:nvSpPr>
          <p:cNvPr id="2" name="ZoneTexte 1"/>
          <p:cNvSpPr txBox="1"/>
          <p:nvPr/>
        </p:nvSpPr>
        <p:spPr>
          <a:xfrm>
            <a:off x="2351584" y="5951466"/>
            <a:ext cx="7704856" cy="830997"/>
          </a:xfrm>
          <a:prstGeom prst="rect">
            <a:avLst/>
          </a:prstGeom>
          <a:noFill/>
        </p:spPr>
        <p:txBody>
          <a:bodyPr wrap="square" rtlCol="0">
            <a:spAutoFit/>
          </a:bodyPr>
          <a:lstStyle/>
          <a:p>
            <a:pPr algn="ctr"/>
            <a:r>
              <a:rPr lang="fr-FR" sz="2400" b="1" dirty="0"/>
              <a:t>=&gt; C’est la posture sociale du scientifique qui est questionnée</a:t>
            </a:r>
          </a:p>
        </p:txBody>
      </p:sp>
    </p:spTree>
    <p:extLst>
      <p:ext uri="{BB962C8B-B14F-4D97-AF65-F5344CB8AC3E}">
        <p14:creationId xmlns:p14="http://schemas.microsoft.com/office/powerpoint/2010/main" val="1261997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05DD8D-D498-F607-C5EF-5EA5A355FD57}"/>
              </a:ext>
            </a:extLst>
          </p:cNvPr>
          <p:cNvSpPr>
            <a:spLocks noGrp="1"/>
          </p:cNvSpPr>
          <p:nvPr>
            <p:ph type="title"/>
          </p:nvPr>
        </p:nvSpPr>
        <p:spPr/>
        <p:txBody>
          <a:bodyPr/>
          <a:lstStyle/>
          <a:p>
            <a:r>
              <a:rPr lang="fr-FR" b="1" dirty="0"/>
              <a:t>Tribune « no fake science »</a:t>
            </a:r>
          </a:p>
        </p:txBody>
      </p:sp>
      <p:pic>
        <p:nvPicPr>
          <p:cNvPr id="4" name="Espace réservé du contenu 3">
            <a:extLst>
              <a:ext uri="{FF2B5EF4-FFF2-40B4-BE49-F238E27FC236}">
                <a16:creationId xmlns:a16="http://schemas.microsoft.com/office/drawing/2014/main" id="{F1644E4A-27C8-7836-2936-328B37A0A4F8}"/>
              </a:ext>
            </a:extLst>
          </p:cNvPr>
          <p:cNvPicPr>
            <a:picLocks noGrp="1" noChangeAspect="1"/>
          </p:cNvPicPr>
          <p:nvPr>
            <p:ph idx="1"/>
          </p:nvPr>
        </p:nvPicPr>
        <p:blipFill>
          <a:blip r:embed="rId2"/>
          <a:stretch>
            <a:fillRect/>
          </a:stretch>
        </p:blipFill>
        <p:spPr>
          <a:xfrm>
            <a:off x="2347787" y="1816443"/>
            <a:ext cx="8363616" cy="4417447"/>
          </a:xfrm>
          <a:prstGeom prst="rect">
            <a:avLst/>
          </a:prstGeom>
        </p:spPr>
      </p:pic>
    </p:spTree>
    <p:extLst>
      <p:ext uri="{BB962C8B-B14F-4D97-AF65-F5344CB8AC3E}">
        <p14:creationId xmlns:p14="http://schemas.microsoft.com/office/powerpoint/2010/main" val="2346960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99155-4CD9-3C4B-93AF-98219218BA6A}"/>
              </a:ext>
            </a:extLst>
          </p:cNvPr>
          <p:cNvSpPr>
            <a:spLocks noGrp="1"/>
          </p:cNvSpPr>
          <p:nvPr>
            <p:ph type="title"/>
          </p:nvPr>
        </p:nvSpPr>
        <p:spPr>
          <a:xfrm>
            <a:off x="645130" y="47270"/>
            <a:ext cx="9404723" cy="1400530"/>
          </a:xfrm>
        </p:spPr>
        <p:txBody>
          <a:bodyPr/>
          <a:lstStyle/>
          <a:p>
            <a:r>
              <a:rPr lang="fr-FR" b="1" dirty="0"/>
              <a:t>Changer de regard sur la science? </a:t>
            </a:r>
          </a:p>
        </p:txBody>
      </p:sp>
      <p:sp>
        <p:nvSpPr>
          <p:cNvPr id="7" name="Espace réservé du contenu 6">
            <a:extLst>
              <a:ext uri="{FF2B5EF4-FFF2-40B4-BE49-F238E27FC236}">
                <a16:creationId xmlns:a16="http://schemas.microsoft.com/office/drawing/2014/main" id="{C3026FB2-F255-E11E-0391-F008900042E9}"/>
              </a:ext>
            </a:extLst>
          </p:cNvPr>
          <p:cNvSpPr>
            <a:spLocks noGrp="1"/>
          </p:cNvSpPr>
          <p:nvPr>
            <p:ph idx="1"/>
          </p:nvPr>
        </p:nvSpPr>
        <p:spPr/>
        <p:txBody>
          <a:bodyPr/>
          <a:lstStyle/>
          <a:p>
            <a:endParaRPr lang="fr-FR"/>
          </a:p>
        </p:txBody>
      </p:sp>
      <p:sp>
        <p:nvSpPr>
          <p:cNvPr id="5" name="Espace réservé du numéro de diapositive 4">
            <a:extLst>
              <a:ext uri="{FF2B5EF4-FFF2-40B4-BE49-F238E27FC236}">
                <a16:creationId xmlns:a16="http://schemas.microsoft.com/office/drawing/2014/main" id="{829B2DE4-5621-6F46-930B-A2345F085B44}"/>
              </a:ext>
            </a:extLst>
          </p:cNvPr>
          <p:cNvSpPr>
            <a:spLocks noGrp="1"/>
          </p:cNvSpPr>
          <p:nvPr>
            <p:ph type="sldNum" sz="quarter" idx="12"/>
          </p:nvPr>
        </p:nvSpPr>
        <p:spPr/>
        <p:txBody>
          <a:bodyPr/>
          <a:lstStyle/>
          <a:p>
            <a:pPr>
              <a:defRPr/>
            </a:pPr>
            <a:fld id="{5A29288E-2051-4FE1-A6A3-D94A0547830A}" type="slidenum">
              <a:rPr lang="fr-FR" smtClean="0"/>
              <a:pPr>
                <a:defRPr/>
              </a:pPr>
              <a:t>7</a:t>
            </a:fld>
            <a:endParaRPr lang="fr-FR"/>
          </a:p>
        </p:txBody>
      </p:sp>
      <p:pic>
        <p:nvPicPr>
          <p:cNvPr id="1026" name="Picture 2">
            <a:extLst>
              <a:ext uri="{FF2B5EF4-FFF2-40B4-BE49-F238E27FC236}">
                <a16:creationId xmlns:a16="http://schemas.microsoft.com/office/drawing/2014/main" id="{FE84F2BB-2412-1D4A-4729-6C67EE5BA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644" y="1447800"/>
            <a:ext cx="9584896" cy="409504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BD61D8BA-5C0D-ABAD-BBB6-331301536AA4}"/>
              </a:ext>
            </a:extLst>
          </p:cNvPr>
          <p:cNvSpPr txBox="1"/>
          <p:nvPr/>
        </p:nvSpPr>
        <p:spPr>
          <a:xfrm>
            <a:off x="1544884" y="5766979"/>
            <a:ext cx="9471378" cy="923330"/>
          </a:xfrm>
          <a:prstGeom prst="rect">
            <a:avLst/>
          </a:prstGeom>
          <a:noFill/>
        </p:spPr>
        <p:txBody>
          <a:bodyPr wrap="square">
            <a:spAutoFit/>
          </a:bodyPr>
          <a:lstStyle/>
          <a:p>
            <a:r>
              <a:rPr lang="fr-FR" i="0" dirty="0">
                <a:effectLst/>
                <a:latin typeface="TiemposText"/>
              </a:rPr>
              <a:t>A l’ère des réseaux sociaux et des théories du complot, le rôle des médias dans la diffusion de l’information scientifique est devenu un véritable enjeu démocratique. Il faut changer notre regard sur la «science», trop souvent sacralisée, pour </a:t>
            </a:r>
            <a:r>
              <a:rPr lang="fr-FR" dirty="0">
                <a:latin typeface="TiemposText"/>
              </a:rPr>
              <a:t>être en capacité d’assumer un débat </a:t>
            </a:r>
            <a:r>
              <a:rPr lang="fr-FR" i="1" dirty="0">
                <a:latin typeface="TiemposText"/>
              </a:rPr>
              <a:t>sur </a:t>
            </a:r>
            <a:r>
              <a:rPr lang="fr-FR" dirty="0">
                <a:latin typeface="TiemposText"/>
              </a:rPr>
              <a:t>la science</a:t>
            </a:r>
            <a:endParaRPr lang="fr-FR" dirty="0"/>
          </a:p>
        </p:txBody>
      </p:sp>
    </p:spTree>
    <p:extLst>
      <p:ext uri="{BB962C8B-B14F-4D97-AF65-F5344CB8AC3E}">
        <p14:creationId xmlns:p14="http://schemas.microsoft.com/office/powerpoint/2010/main" val="2045876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BEB12B-B1F4-3015-C697-D8637A565AB0}"/>
              </a:ext>
            </a:extLst>
          </p:cNvPr>
          <p:cNvSpPr>
            <a:spLocks noGrp="1"/>
          </p:cNvSpPr>
          <p:nvPr>
            <p:ph type="title"/>
          </p:nvPr>
        </p:nvSpPr>
        <p:spPr/>
        <p:txBody>
          <a:bodyPr/>
          <a:lstStyle/>
          <a:p>
            <a:r>
              <a:rPr lang="fr-FR" b="1" dirty="0"/>
              <a:t>Mise en situation </a:t>
            </a:r>
          </a:p>
        </p:txBody>
      </p:sp>
      <p:sp>
        <p:nvSpPr>
          <p:cNvPr id="3" name="Espace réservé du contenu 2">
            <a:extLst>
              <a:ext uri="{FF2B5EF4-FFF2-40B4-BE49-F238E27FC236}">
                <a16:creationId xmlns:a16="http://schemas.microsoft.com/office/drawing/2014/main" id="{6B6DF925-BFF9-A425-0C5B-38EDF5235240}"/>
              </a:ext>
            </a:extLst>
          </p:cNvPr>
          <p:cNvSpPr>
            <a:spLocks noGrp="1"/>
          </p:cNvSpPr>
          <p:nvPr>
            <p:ph idx="1"/>
          </p:nvPr>
        </p:nvSpPr>
        <p:spPr/>
        <p:txBody>
          <a:bodyPr/>
          <a:lstStyle/>
          <a:p>
            <a:r>
              <a:rPr lang="fr-FR" dirty="0"/>
              <a:t>Vous êtes confrontés à une fake news du type « </a:t>
            </a:r>
            <a:r>
              <a:rPr lang="fr-FR" i="1" dirty="0"/>
              <a:t>le </a:t>
            </a:r>
            <a:r>
              <a:rPr lang="fr-FR" i="1" dirty="0" err="1"/>
              <a:t>rechauffement</a:t>
            </a:r>
            <a:r>
              <a:rPr lang="fr-FR" i="1" dirty="0"/>
              <a:t> climatique a été inventé par les chinois pour nuire à l’occident </a:t>
            </a:r>
            <a:r>
              <a:rPr lang="fr-FR" dirty="0"/>
              <a:t>», comment réagir? </a:t>
            </a:r>
          </a:p>
          <a:p>
            <a:r>
              <a:rPr lang="fr-FR" dirty="0"/>
              <a:t>Vous devez bâtir une argumentation en 3 points en adoptant une posture scientifique robuste</a:t>
            </a:r>
          </a:p>
        </p:txBody>
      </p:sp>
    </p:spTree>
    <p:extLst>
      <p:ext uri="{BB962C8B-B14F-4D97-AF65-F5344CB8AC3E}">
        <p14:creationId xmlns:p14="http://schemas.microsoft.com/office/powerpoint/2010/main" val="293424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B57607-909F-2B41-0338-EEFD1BF7321E}"/>
              </a:ext>
            </a:extLst>
          </p:cNvPr>
          <p:cNvSpPr>
            <a:spLocks noGrp="1"/>
          </p:cNvSpPr>
          <p:nvPr>
            <p:ph type="title"/>
          </p:nvPr>
        </p:nvSpPr>
        <p:spPr/>
        <p:txBody>
          <a:bodyPr/>
          <a:lstStyle/>
          <a:p>
            <a:r>
              <a:rPr lang="fr-FR" b="1" dirty="0"/>
              <a:t>Comment communiquer avec la société? </a:t>
            </a:r>
          </a:p>
        </p:txBody>
      </p:sp>
      <p:sp>
        <p:nvSpPr>
          <p:cNvPr id="4" name="Espace réservé du texte 3">
            <a:extLst>
              <a:ext uri="{FF2B5EF4-FFF2-40B4-BE49-F238E27FC236}">
                <a16:creationId xmlns:a16="http://schemas.microsoft.com/office/drawing/2014/main" id="{75A8C756-34AB-7DE0-7050-A14C78B96C5D}"/>
              </a:ext>
            </a:extLst>
          </p:cNvPr>
          <p:cNvSpPr>
            <a:spLocks noGrp="1"/>
          </p:cNvSpPr>
          <p:nvPr>
            <p:ph type="body" idx="1"/>
          </p:nvPr>
        </p:nvSpPr>
        <p:spPr/>
        <p:txBody>
          <a:bodyPr/>
          <a:lstStyle/>
          <a:p>
            <a:r>
              <a:rPr lang="fr-FR" dirty="0"/>
              <a:t>Vulgariser?</a:t>
            </a:r>
          </a:p>
        </p:txBody>
      </p:sp>
    </p:spTree>
    <p:extLst>
      <p:ext uri="{BB962C8B-B14F-4D97-AF65-F5344CB8AC3E}">
        <p14:creationId xmlns:p14="http://schemas.microsoft.com/office/powerpoint/2010/main" val="3818656078"/>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{11D2C24E-DFE3-974E-BF73-AF7986D8BACC}tf10001069</Template>
  <TotalTime>10144</TotalTime>
  <Words>2847</Words>
  <Application>Microsoft Macintosh PowerPoint</Application>
  <PresentationFormat>Grand écran</PresentationFormat>
  <Paragraphs>200</Paragraphs>
  <Slides>45</Slides>
  <Notes>12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45</vt:i4>
      </vt:variant>
    </vt:vector>
  </HeadingPairs>
  <TitlesOfParts>
    <vt:vector size="54" baseType="lpstr">
      <vt:lpstr>Arial</vt:lpstr>
      <vt:lpstr>Calibri</vt:lpstr>
      <vt:lpstr>Century Gothic</vt:lpstr>
      <vt:lpstr>Montserrat</vt:lpstr>
      <vt:lpstr>PTSerif</vt:lpstr>
      <vt:lpstr>TiemposText</vt:lpstr>
      <vt:lpstr>Wingdings</vt:lpstr>
      <vt:lpstr>Wingdings 3</vt:lpstr>
      <vt:lpstr>Brin</vt:lpstr>
      <vt:lpstr>Science et médias : une relation complexe?</vt:lpstr>
      <vt:lpstr>Le problème de la « fake science » et des marchands de doute</vt:lpstr>
      <vt:lpstr>Multiplication des controverses au grand jour?</vt:lpstr>
      <vt:lpstr>Les jeunes en décrochage scientifique? </vt:lpstr>
      <vt:lpstr>Une remise en question inévitable</vt:lpstr>
      <vt:lpstr>Tribune « no fake science »</vt:lpstr>
      <vt:lpstr>Changer de regard sur la science? </vt:lpstr>
      <vt:lpstr>Mise en situation </vt:lpstr>
      <vt:lpstr>Comment communiquer avec la société? </vt:lpstr>
      <vt:lpstr>Pourquoi « ouvrir » la science aux non-initiés?</vt:lpstr>
      <vt:lpstr>Une tradition de la popularisation de la science</vt:lpstr>
      <vt:lpstr>Camille Flamarion et la science populaire</vt:lpstr>
      <vt:lpstr>Présentation PowerPoint</vt:lpstr>
      <vt:lpstr>La vulgarisation : origine du terme</vt:lpstr>
      <vt:lpstr>Victor Meunier, pionnier de la vulgarisation scientifique</vt:lpstr>
      <vt:lpstr>La rupture entre Science et « sens commun » au tournant du Xxe siècle</vt:lpstr>
      <vt:lpstr>Le « public understanding of science » pour accompagner la complexification de la science</vt:lpstr>
      <vt:lpstr>La rupture de confiance marquée par le nucléaire</vt:lpstr>
      <vt:lpstr>La vulgarisation au Xxe siècle</vt:lpstr>
      <vt:lpstr>La médiatisation de la science et renouvellement de la communication</vt:lpstr>
      <vt:lpstr>La cité des sciences et le Palais de la découverte</vt:lpstr>
      <vt:lpstr>Les contraintes des grands médias </vt:lpstr>
      <vt:lpstr>Les enjeux sociaux de la médiatisation scientifique</vt:lpstr>
      <vt:lpstr>3. La médiatisation scientifique</vt:lpstr>
      <vt:lpstr>3. La médiatisation scientifique Contrainte de visibilité</vt:lpstr>
      <vt:lpstr>3. La médiatisation scientifique Contrainte de lisibilité</vt:lpstr>
      <vt:lpstr>3. La médiatisation scientifique Contrainte de sérieux</vt:lpstr>
      <vt:lpstr>3. La médiatisation scientifique Contrainte d’émotionalité</vt:lpstr>
      <vt:lpstr>Renouvellement : Les influenceurs de la vulgarisation</vt:lpstr>
      <vt:lpstr>The Conversation </vt:lpstr>
      <vt:lpstr>Comment communiquer avec la société? </vt:lpstr>
      <vt:lpstr>Vers un nouveau régime de savoir?</vt:lpstr>
      <vt:lpstr>Une « société du risque »?</vt:lpstr>
      <vt:lpstr>Enquêter sur les « modes d’existence » des technologies</vt:lpstr>
      <vt:lpstr>La science participative</vt:lpstr>
      <vt:lpstr>La participation dans la science</vt:lpstr>
      <vt:lpstr>Production de contre-expertise et co-construction des données</vt:lpstr>
      <vt:lpstr>Vers un nouveau regard sur la communication scientifique ? </vt:lpstr>
      <vt:lpstr>Savoir communiquer sur la science et pour la société </vt:lpstr>
      <vt:lpstr>Cinq conseils (1/3)</vt:lpstr>
      <vt:lpstr>Cinq conseils (2/3)</vt:lpstr>
      <vt:lpstr>Cinq conseils (3 /3)</vt:lpstr>
      <vt:lpstr>A vous de jouer! </vt:lpstr>
      <vt:lpstr>Conclusion</vt:lpstr>
      <vt:lpstr>Session doggy bag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à la démocratie technique</dc:title>
  <dc:creator>Microsoft Office User</dc:creator>
  <cp:lastModifiedBy>Microsoft Office User</cp:lastModifiedBy>
  <cp:revision>59</cp:revision>
  <dcterms:created xsi:type="dcterms:W3CDTF">2021-11-23T20:59:47Z</dcterms:created>
  <dcterms:modified xsi:type="dcterms:W3CDTF">2023-10-17T09:18:03Z</dcterms:modified>
</cp:coreProperties>
</file>