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75" r:id="rId4"/>
    <p:sldId id="266" r:id="rId5"/>
    <p:sldId id="274" r:id="rId6"/>
    <p:sldId id="277" r:id="rId7"/>
    <p:sldId id="281" r:id="rId8"/>
    <p:sldId id="278" r:id="rId9"/>
    <p:sldId id="282" r:id="rId10"/>
    <p:sldId id="276" r:id="rId11"/>
    <p:sldId id="287" r:id="rId12"/>
    <p:sldId id="283" r:id="rId13"/>
    <p:sldId id="279" r:id="rId14"/>
    <p:sldId id="284" r:id="rId15"/>
    <p:sldId id="259" r:id="rId16"/>
    <p:sldId id="260" r:id="rId17"/>
    <p:sldId id="261" r:id="rId18"/>
    <p:sldId id="285" r:id="rId19"/>
    <p:sldId id="263" r:id="rId20"/>
    <p:sldId id="286" r:id="rId21"/>
    <p:sldId id="267" r:id="rId2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9"/>
    <p:restoredTop sz="50000" autoAdjust="0"/>
  </p:normalViewPr>
  <p:slideViewPr>
    <p:cSldViewPr snapToGrid="0" snapToObjects="1">
      <p:cViewPr varScale="1">
        <p:scale>
          <a:sx n="56" d="100"/>
          <a:sy n="56" d="100"/>
        </p:scale>
        <p:origin x="284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97BE1F-F367-ED41-B29A-412E0D9E9EAE}" type="datetimeFigureOut">
              <a:rPr lang="fr-FR" smtClean="0"/>
              <a:pPr/>
              <a:t>17/01/2016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00C4BA8-2E7E-2A45-9046-E7B88023F335}" type="slidenum">
              <a:rPr lang="fr-FR" smtClean="0"/>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7BE1F-F367-ED41-B29A-412E0D9E9EAE}" type="datetimeFigureOut">
              <a:rPr lang="fr-FR" smtClean="0"/>
              <a:pPr/>
              <a:t>17/01/2016</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C4BA8-2E7E-2A45-9046-E7B88023F335}"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hyperlink" Target="https://www.youtube.com/watch?v=kPMHcanq0x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jpeg"/><Relationship Id="rId10"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creativecommons.org/licenses/by/2.0/deed.fr" TargetMode="External"/><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hyperlink" Target="http://www.flickr.com/photos/x1brett/224131837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ntside.com/journalisme/quakebot-le-premier-robot-journaliste-ecrit-un-article-dans-le-los-angeles-times_art62000.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hyperlink" Target="http://www.ryojiiked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87687"/>
            <a:ext cx="7772400" cy="2986184"/>
          </a:xfrm>
        </p:spPr>
        <p:txBody>
          <a:bodyPr>
            <a:normAutofit/>
          </a:bodyPr>
          <a:lstStyle/>
          <a:p>
            <a:r>
              <a:rPr lang="fr-FR" sz="2667" b="1" dirty="0" smtClean="0"/>
              <a:t>Pôle Emploi, un journaliste, un robot et des zouaves de la culture sont dans le bateau Big data, qu’est-ce qui reste ?...</a:t>
            </a:r>
            <a:r>
              <a:rPr lang="en-GB" dirty="0" smtClean="0"/>
              <a:t/>
            </a:r>
            <a:br>
              <a:rPr lang="en-GB" dirty="0" smtClean="0"/>
            </a:br>
            <a:r>
              <a:rPr lang="fr-FR" sz="3200" i="1" dirty="0" smtClean="0"/>
              <a:t>Avec Philip K. Dick, imaginons le monde quand il aura été mangé par le numérique et l’automatisation intégrale…</a:t>
            </a:r>
            <a:endParaRPr lang="en-GB" sz="3200" i="1" dirty="0"/>
          </a:p>
        </p:txBody>
      </p:sp>
      <p:sp>
        <p:nvSpPr>
          <p:cNvPr id="3" name="Sous-titre 2"/>
          <p:cNvSpPr>
            <a:spLocks noGrp="1"/>
          </p:cNvSpPr>
          <p:nvPr>
            <p:ph type="subTitle" idx="1"/>
          </p:nvPr>
        </p:nvSpPr>
        <p:spPr>
          <a:xfrm>
            <a:off x="685800" y="4500081"/>
            <a:ext cx="7772400" cy="1372970"/>
          </a:xfrm>
        </p:spPr>
        <p:txBody>
          <a:bodyPr>
            <a:normAutofit lnSpcReduction="10000"/>
          </a:bodyPr>
          <a:lstStyle/>
          <a:p>
            <a:r>
              <a:rPr lang="fr-FR" sz="2400" dirty="0" smtClean="0"/>
              <a:t>Université de technologie de Compiègne </a:t>
            </a:r>
          </a:p>
          <a:p>
            <a:r>
              <a:rPr lang="fr-FR" b="1" dirty="0" smtClean="0"/>
              <a:t>Séminaire « Big data et emploi »</a:t>
            </a:r>
          </a:p>
          <a:p>
            <a:r>
              <a:rPr lang="fr-FR" sz="2400" dirty="0" smtClean="0"/>
              <a:t>Ariel Kyrou – 18 janvier 2016</a:t>
            </a:r>
            <a:endParaRPr lang="fr-F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22241" y="6373785"/>
            <a:ext cx="5290142" cy="369332"/>
          </a:xfrm>
          <a:prstGeom prst="rect">
            <a:avLst/>
          </a:prstGeom>
          <a:noFill/>
        </p:spPr>
        <p:txBody>
          <a:bodyPr wrap="none" rtlCol="0">
            <a:spAutoFit/>
          </a:bodyPr>
          <a:lstStyle/>
          <a:p>
            <a:r>
              <a:rPr lang="fr-FR" dirty="0" smtClean="0"/>
              <a:t>La Une du magazine Society sorti le 11 décembre 2015</a:t>
            </a:r>
            <a:endParaRPr lang="fr-FR" dirty="0"/>
          </a:p>
        </p:txBody>
      </p:sp>
      <p:pic>
        <p:nvPicPr>
          <p:cNvPr id="4" name="Image 3" descr="couv-600x782.jpg"/>
          <p:cNvPicPr>
            <a:picLocks noChangeAspect="1"/>
          </p:cNvPicPr>
          <p:nvPr/>
        </p:nvPicPr>
        <p:blipFill>
          <a:blip r:embed="rId2"/>
          <a:stretch>
            <a:fillRect/>
          </a:stretch>
        </p:blipFill>
        <p:spPr>
          <a:xfrm>
            <a:off x="1277920" y="176925"/>
            <a:ext cx="6596080" cy="610957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092158" y="504845"/>
            <a:ext cx="3858559" cy="6463309"/>
          </a:xfrm>
          <a:prstGeom prst="rect">
            <a:avLst/>
          </a:prstGeom>
          <a:noFill/>
        </p:spPr>
        <p:txBody>
          <a:bodyPr wrap="square" rtlCol="0">
            <a:spAutoFit/>
          </a:bodyPr>
          <a:lstStyle/>
          <a:p>
            <a:r>
              <a:rPr lang="fr-FR" dirty="0" smtClean="0"/>
              <a:t>Paul Duan, 23 ans, est à la tête de Bayes Impact, start-up de la Silicon Valley » dont la particularité est de se dire « à but non lucratif et de travailler sur des projets de bien commun ». </a:t>
            </a:r>
          </a:p>
          <a:p>
            <a:endParaRPr lang="fr-FR" dirty="0" smtClean="0"/>
          </a:p>
          <a:p>
            <a:r>
              <a:rPr lang="fr-FR" dirty="0" smtClean="0"/>
              <a:t>Les conditions de sa plateforme </a:t>
            </a:r>
            <a:r>
              <a:rPr lang="fr-FR" i="1" dirty="0" smtClean="0"/>
              <a:t>My Game Plan</a:t>
            </a:r>
            <a:r>
              <a:rPr lang="fr-FR" dirty="0" smtClean="0"/>
              <a:t>, dont un prototype devrait voir le jour en avril pour Pôle Emploi ? «</a:t>
            </a:r>
            <a:r>
              <a:rPr lang="fr-FR" i="1" dirty="0" smtClean="0"/>
              <a:t>Particulièrement favorables</a:t>
            </a:r>
            <a:r>
              <a:rPr lang="fr-FR" dirty="0" smtClean="0"/>
              <a:t> » en France : chômage de masse et données centralisées. L’enjeu ? Une « </a:t>
            </a:r>
            <a:r>
              <a:rPr lang="fr-FR" i="1" dirty="0" smtClean="0"/>
              <a:t>vision à 360° du marché du travail, avec un seul site où officierait un assistant intelligent, capable de proposer, à tout moment, la meilleure action à entreprendre</a:t>
            </a:r>
            <a:r>
              <a:rPr lang="fr-FR" dirty="0" smtClean="0"/>
              <a:t> », le tout gratuitement et en libre service. Avec à la clé l’espoir de trouver candidats aux 300.000 à 450.000 postes… qui seraient non pourvus selon Pôle Emploi. </a:t>
            </a:r>
          </a:p>
          <a:p>
            <a:endParaRPr lang="fr-FR" dirty="0" smtClean="0"/>
          </a:p>
          <a:p>
            <a:endParaRPr lang="fr-FR" dirty="0"/>
          </a:p>
        </p:txBody>
      </p:sp>
      <p:pic>
        <p:nvPicPr>
          <p:cNvPr id="5" name="Image 4" descr="Pôle Emploi.jpg"/>
          <p:cNvPicPr>
            <a:picLocks noChangeAspect="1"/>
          </p:cNvPicPr>
          <p:nvPr/>
        </p:nvPicPr>
        <p:blipFill>
          <a:blip r:embed="rId2"/>
          <a:stretch>
            <a:fillRect/>
          </a:stretch>
        </p:blipFill>
        <p:spPr>
          <a:xfrm>
            <a:off x="393322" y="447675"/>
            <a:ext cx="4437857" cy="5917141"/>
          </a:xfrm>
          <a:prstGeom prst="rect">
            <a:avLst/>
          </a:prstGeom>
        </p:spPr>
      </p:pic>
      <p:sp>
        <p:nvSpPr>
          <p:cNvPr id="4" name="ZoneTexte 3"/>
          <p:cNvSpPr txBox="1"/>
          <p:nvPr/>
        </p:nvSpPr>
        <p:spPr>
          <a:xfrm>
            <a:off x="308230" y="6423403"/>
            <a:ext cx="5654475" cy="523220"/>
          </a:xfrm>
          <a:prstGeom prst="rect">
            <a:avLst/>
          </a:prstGeom>
          <a:noFill/>
        </p:spPr>
        <p:txBody>
          <a:bodyPr wrap="none" rtlCol="0">
            <a:spAutoFit/>
          </a:bodyPr>
          <a:lstStyle/>
          <a:p>
            <a:r>
              <a:rPr lang="fr-FR" sz="1400" dirty="0" smtClean="0"/>
              <a:t>Paul Duan avec Thomas Cazenave, DGA de Pôle Emploi © Twitter @pyduan</a:t>
            </a:r>
          </a:p>
          <a:p>
            <a:endParaRPr lang="fr-FR" sz="1400" dirty="0"/>
          </a:p>
        </p:txBody>
      </p:sp>
      <p:sp>
        <p:nvSpPr>
          <p:cNvPr id="6" name="ZoneTexte 5"/>
          <p:cNvSpPr txBox="1"/>
          <p:nvPr/>
        </p:nvSpPr>
        <p:spPr>
          <a:xfrm>
            <a:off x="6953940" y="6731628"/>
            <a:ext cx="184666" cy="369332"/>
          </a:xfrm>
          <a:prstGeom prst="rect">
            <a:avLst/>
          </a:prstGeom>
          <a:noFill/>
        </p:spPr>
        <p:txBody>
          <a:bodyPr wrap="none" rtlCol="0">
            <a:spAutoFit/>
          </a:bodyPr>
          <a:lstStyle/>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obot-aspirateur.jpg"/>
          <p:cNvPicPr>
            <a:picLocks noChangeAspect="1"/>
          </p:cNvPicPr>
          <p:nvPr/>
        </p:nvPicPr>
        <p:blipFill>
          <a:blip r:embed="rId2"/>
          <a:stretch>
            <a:fillRect/>
          </a:stretch>
        </p:blipFill>
        <p:spPr>
          <a:xfrm>
            <a:off x="6318433" y="3707641"/>
            <a:ext cx="2825567" cy="2933700"/>
          </a:xfrm>
          <a:prstGeom prst="rect">
            <a:avLst/>
          </a:prstGeom>
        </p:spPr>
      </p:pic>
      <p:sp>
        <p:nvSpPr>
          <p:cNvPr id="2" name="Titre 1"/>
          <p:cNvSpPr>
            <a:spLocks noGrp="1"/>
          </p:cNvSpPr>
          <p:nvPr>
            <p:ph type="ctrTitle"/>
          </p:nvPr>
        </p:nvSpPr>
        <p:spPr>
          <a:xfrm>
            <a:off x="685800" y="328801"/>
            <a:ext cx="7772400" cy="4117884"/>
          </a:xfrm>
        </p:spPr>
        <p:txBody>
          <a:bodyPr wrap="square">
            <a:noAutofit/>
          </a:bodyPr>
          <a:lstStyle/>
          <a:p>
            <a:r>
              <a:rPr lang="fr-FR" sz="4000" dirty="0" smtClean="0"/>
              <a:t>Moment 4 : le courtier en assurance, la femme de ménage, le conducteur de camion, et l’agent immobilier sont dans le bateau </a:t>
            </a:r>
            <a:r>
              <a:rPr lang="fr-FR" sz="4000" i="1" dirty="0" smtClean="0"/>
              <a:t>Big data</a:t>
            </a:r>
            <a:r>
              <a:rPr lang="fr-FR" sz="4000" dirty="0" smtClean="0"/>
              <a:t>, </a:t>
            </a:r>
            <a:br>
              <a:rPr lang="fr-FR" sz="4000" dirty="0" smtClean="0"/>
            </a:br>
            <a:r>
              <a:rPr lang="fr-FR" sz="4000" dirty="0" smtClean="0"/>
              <a:t>le bateau tangue : </a:t>
            </a:r>
            <a:br>
              <a:rPr lang="fr-FR" sz="4000" dirty="0" smtClean="0"/>
            </a:br>
            <a:r>
              <a:rPr lang="fr-FR" sz="4000" dirty="0" smtClean="0"/>
              <a:t>qui reste sur l’embarcation ?</a:t>
            </a:r>
            <a:endParaRPr lang="en-GB" sz="4000" dirty="0"/>
          </a:p>
        </p:txBody>
      </p:sp>
      <p:pic>
        <p:nvPicPr>
          <p:cNvPr id="3" name="Image 2" descr="dossier-agence-immobilier-cloud-p-215x140.jpg"/>
          <p:cNvPicPr>
            <a:picLocks noChangeAspect="1"/>
          </p:cNvPicPr>
          <p:nvPr/>
        </p:nvPicPr>
        <p:blipFill>
          <a:blip r:embed="rId3"/>
          <a:stretch>
            <a:fillRect/>
          </a:stretch>
        </p:blipFill>
        <p:spPr>
          <a:xfrm>
            <a:off x="3156742" y="4495041"/>
            <a:ext cx="2730501" cy="1778000"/>
          </a:xfrm>
          <a:prstGeom prst="rect">
            <a:avLst/>
          </a:prstGeom>
        </p:spPr>
      </p:pic>
      <p:pic>
        <p:nvPicPr>
          <p:cNvPr id="5" name="Image 4" descr="mg-produit-robot-rose.png"/>
          <p:cNvPicPr>
            <a:picLocks noChangeAspect="1"/>
          </p:cNvPicPr>
          <p:nvPr/>
        </p:nvPicPr>
        <p:blipFill>
          <a:blip r:embed="rId4"/>
          <a:stretch>
            <a:fillRect/>
          </a:stretch>
        </p:blipFill>
        <p:spPr>
          <a:xfrm>
            <a:off x="372115" y="4456941"/>
            <a:ext cx="1964428" cy="190255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3473" y="5079543"/>
            <a:ext cx="7755370" cy="1323439"/>
          </a:xfrm>
          <a:prstGeom prst="rect">
            <a:avLst/>
          </a:prstGeom>
          <a:noFill/>
        </p:spPr>
        <p:txBody>
          <a:bodyPr wrap="square" rtlCol="0">
            <a:spAutoFit/>
          </a:bodyPr>
          <a:lstStyle/>
          <a:p>
            <a:r>
              <a:rPr lang="fr-FR" sz="2400" dirty="0" smtClean="0"/>
              <a:t>Digital Society Forum : </a:t>
            </a:r>
          </a:p>
          <a:p>
            <a:r>
              <a:rPr lang="fr-FR" sz="2400" b="1" dirty="0" smtClean="0"/>
              <a:t>Quand la numérisation s'attaque aux classes moyennes</a:t>
            </a:r>
          </a:p>
          <a:p>
            <a:endParaRPr lang="fr-FR" sz="1400" b="1" dirty="0" smtClean="0"/>
          </a:p>
          <a:p>
            <a:r>
              <a:rPr lang="fr-FR" b="1" dirty="0" smtClean="0"/>
              <a:t>Dossier de début fin décembre 2015 : « Le numérique, l’emploi à réinventer ? » </a:t>
            </a:r>
          </a:p>
        </p:txBody>
      </p:sp>
      <p:pic>
        <p:nvPicPr>
          <p:cNvPr id="4" name="Image 3" descr="numerique_emploi-theme1-classmoyenne.jpg"/>
          <p:cNvPicPr>
            <a:picLocks noChangeAspect="1"/>
          </p:cNvPicPr>
          <p:nvPr/>
        </p:nvPicPr>
        <p:blipFill>
          <a:blip r:embed="rId2"/>
          <a:stretch>
            <a:fillRect/>
          </a:stretch>
        </p:blipFill>
        <p:spPr>
          <a:xfrm>
            <a:off x="609871" y="680683"/>
            <a:ext cx="7798971" cy="44026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5618"/>
            <a:ext cx="7772400" cy="3908290"/>
          </a:xfrm>
        </p:spPr>
        <p:txBody>
          <a:bodyPr wrap="square">
            <a:normAutofit fontScale="90000"/>
          </a:bodyPr>
          <a:lstStyle/>
          <a:p>
            <a:r>
              <a:rPr lang="fr-FR" dirty="0" smtClean="0"/>
              <a:t>Moment 5 : dès lors que les technologies exponentielles de l’Université de la Singularité résolvent tous les enjeux de l’humanité, pourquoi se préoccuper de nos emplois ?</a:t>
            </a:r>
            <a:endParaRPr lang="en-GB" dirty="0"/>
          </a:p>
        </p:txBody>
      </p:sp>
      <p:pic>
        <p:nvPicPr>
          <p:cNvPr id="3" name="Image 2" descr="campusSU.jpg"/>
          <p:cNvPicPr>
            <a:picLocks noChangeAspect="1"/>
          </p:cNvPicPr>
          <p:nvPr/>
        </p:nvPicPr>
        <p:blipFill>
          <a:blip r:embed="rId2"/>
          <a:stretch>
            <a:fillRect/>
          </a:stretch>
        </p:blipFill>
        <p:spPr>
          <a:xfrm>
            <a:off x="109129" y="4179526"/>
            <a:ext cx="4444331" cy="2453469"/>
          </a:xfrm>
          <a:prstGeom prst="rect">
            <a:avLst/>
          </a:prstGeom>
        </p:spPr>
      </p:pic>
      <p:pic>
        <p:nvPicPr>
          <p:cNvPr id="4" name="Image 3" descr="isle-of-man-grand-challenge-singularity-university-knowledge-transfer-2-638.jpg"/>
          <p:cNvPicPr>
            <a:picLocks noChangeAspect="1"/>
          </p:cNvPicPr>
          <p:nvPr/>
        </p:nvPicPr>
        <p:blipFill>
          <a:blip r:embed="rId3"/>
          <a:stretch>
            <a:fillRect/>
          </a:stretch>
        </p:blipFill>
        <p:spPr>
          <a:xfrm>
            <a:off x="4635959" y="4179527"/>
            <a:ext cx="4360203" cy="245346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descr="Magic Leap.png"/>
          <p:cNvPicPr>
            <a:picLocks noChangeAspect="1"/>
          </p:cNvPicPr>
          <p:nvPr/>
        </p:nvPicPr>
        <p:blipFill>
          <a:blip r:embed="rId2"/>
          <a:stretch>
            <a:fillRect/>
          </a:stretch>
        </p:blipFill>
        <p:spPr>
          <a:xfrm>
            <a:off x="468528" y="923863"/>
            <a:ext cx="8274546" cy="5166705"/>
          </a:xfrm>
          <a:prstGeom prst="rect">
            <a:avLst/>
          </a:prstGeom>
        </p:spPr>
      </p:pic>
      <p:sp>
        <p:nvSpPr>
          <p:cNvPr id="5" name="ZoneTexte 4"/>
          <p:cNvSpPr txBox="1"/>
          <p:nvPr/>
        </p:nvSpPr>
        <p:spPr>
          <a:xfrm>
            <a:off x="1827810" y="6263126"/>
            <a:ext cx="5082191" cy="369332"/>
          </a:xfrm>
          <a:prstGeom prst="rect">
            <a:avLst/>
          </a:prstGeom>
          <a:noFill/>
        </p:spPr>
        <p:txBody>
          <a:bodyPr wrap="none" rtlCol="0">
            <a:spAutoFit/>
          </a:bodyPr>
          <a:lstStyle/>
          <a:p>
            <a:r>
              <a:rPr lang="fr-FR" u="sng" dirty="0" smtClean="0">
                <a:hlinkClick r:id="rId3"/>
              </a:rPr>
              <a:t>https://www.youtube.com/watch?v=kPMHcanq0xM</a:t>
            </a:r>
            <a:r>
              <a:rPr lang="fr-FR" dirty="0" smtClean="0"/>
              <a:t>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pic>
        <p:nvPicPr>
          <p:cNvPr id="5" name="Image 4" descr="Poubelle-de-loccident.jpg"/>
          <p:cNvPicPr>
            <a:picLocks noChangeAspect="1"/>
          </p:cNvPicPr>
          <p:nvPr/>
        </p:nvPicPr>
        <p:blipFill>
          <a:blip r:embed="rId2"/>
          <a:stretch>
            <a:fillRect/>
          </a:stretch>
        </p:blipFill>
        <p:spPr>
          <a:xfrm>
            <a:off x="1202857" y="901699"/>
            <a:ext cx="6885414" cy="513651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descr="Inauguration Singularity University 2015.JPG"/>
          <p:cNvPicPr>
            <a:picLocks noChangeAspect="1"/>
          </p:cNvPicPr>
          <p:nvPr/>
        </p:nvPicPr>
        <p:blipFill>
          <a:blip r:embed="rId2"/>
          <a:stretch>
            <a:fillRect/>
          </a:stretch>
        </p:blipFill>
        <p:spPr>
          <a:xfrm>
            <a:off x="396621" y="653837"/>
            <a:ext cx="8435975" cy="51943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19185"/>
            <a:ext cx="7772400" cy="3649382"/>
          </a:xfrm>
        </p:spPr>
        <p:txBody>
          <a:bodyPr wrap="square">
            <a:normAutofit/>
          </a:bodyPr>
          <a:lstStyle/>
          <a:p>
            <a:r>
              <a:rPr lang="fr-FR" sz="4000" dirty="0" smtClean="0"/>
              <a:t>Moment 6 : et s’il fallait créer une « </a:t>
            </a:r>
            <a:r>
              <a:rPr lang="fr-FR" sz="4000" i="1" dirty="0" smtClean="0"/>
              <a:t>contre-université du numérique </a:t>
            </a:r>
            <a:r>
              <a:rPr lang="fr-FR" sz="4000" dirty="0" smtClean="0"/>
              <a:t>» pour transformer le diable data en ange de la transformation de nos sociétés ?</a:t>
            </a:r>
            <a:endParaRPr lang="en-GB" sz="4000" dirty="0"/>
          </a:p>
        </p:txBody>
      </p:sp>
      <p:pic>
        <p:nvPicPr>
          <p:cNvPr id="3" name="Image 2" descr="bandits_numeriques_ok.jpg"/>
          <p:cNvPicPr>
            <a:picLocks noChangeAspect="1"/>
          </p:cNvPicPr>
          <p:nvPr/>
        </p:nvPicPr>
        <p:blipFill>
          <a:blip r:embed="rId2"/>
          <a:stretch>
            <a:fillRect/>
          </a:stretch>
        </p:blipFill>
        <p:spPr>
          <a:xfrm>
            <a:off x="2505820" y="3962139"/>
            <a:ext cx="4189197" cy="265852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ableau_ok.png"/>
          <p:cNvPicPr>
            <a:picLocks noChangeAspect="1"/>
          </p:cNvPicPr>
          <p:nvPr/>
        </p:nvPicPr>
        <p:blipFill>
          <a:blip r:embed="rId2"/>
          <a:stretch>
            <a:fillRect/>
          </a:stretch>
        </p:blipFill>
        <p:spPr>
          <a:xfrm>
            <a:off x="-1" y="741911"/>
            <a:ext cx="9144001" cy="52578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mibe-285760.jpg"/>
          <p:cNvPicPr>
            <a:picLocks noChangeAspect="1"/>
          </p:cNvPicPr>
          <p:nvPr/>
        </p:nvPicPr>
        <p:blipFill>
          <a:blip r:embed="rId2"/>
          <a:stretch>
            <a:fillRect/>
          </a:stretch>
        </p:blipFill>
        <p:spPr>
          <a:xfrm>
            <a:off x="4940300" y="4202968"/>
            <a:ext cx="3657600" cy="2409190"/>
          </a:xfrm>
          <a:prstGeom prst="rect">
            <a:avLst/>
          </a:prstGeom>
        </p:spPr>
      </p:pic>
      <p:pic>
        <p:nvPicPr>
          <p:cNvPr id="4" name="Image 3" descr="Mx-cristal-verre-d&amp;eacute;coration-escargot-animal-technologie-chanceux-cadeau-d-anniversaire-cadeau.jpg"/>
          <p:cNvPicPr>
            <a:picLocks noChangeAspect="1"/>
          </p:cNvPicPr>
          <p:nvPr/>
        </p:nvPicPr>
        <p:blipFill>
          <a:blip r:embed="rId3"/>
          <a:stretch>
            <a:fillRect/>
          </a:stretch>
        </p:blipFill>
        <p:spPr>
          <a:xfrm>
            <a:off x="1565822" y="4302818"/>
            <a:ext cx="2208853" cy="2208853"/>
          </a:xfrm>
          <a:prstGeom prst="rect">
            <a:avLst/>
          </a:prstGeom>
        </p:spPr>
      </p:pic>
      <p:sp>
        <p:nvSpPr>
          <p:cNvPr id="2" name="Titre 1"/>
          <p:cNvSpPr>
            <a:spLocks noGrp="1"/>
          </p:cNvSpPr>
          <p:nvPr>
            <p:ph type="ctrTitle"/>
          </p:nvPr>
        </p:nvSpPr>
        <p:spPr>
          <a:xfrm>
            <a:off x="685800" y="690423"/>
            <a:ext cx="7772400" cy="3649382"/>
          </a:xfrm>
        </p:spPr>
        <p:txBody>
          <a:bodyPr wrap="square">
            <a:normAutofit/>
          </a:bodyPr>
          <a:lstStyle/>
          <a:p>
            <a:r>
              <a:rPr lang="fr-FR" sz="4000" dirty="0" smtClean="0"/>
              <a:t>Moment 1 : le robot et l’algorithme transforment l’être humain en escargot poussif </a:t>
            </a:r>
            <a:br>
              <a:rPr lang="fr-FR" sz="4000" dirty="0" smtClean="0"/>
            </a:br>
            <a:r>
              <a:rPr lang="fr-FR" sz="4000" dirty="0" smtClean="0"/>
              <a:t>(ou en amibe télépathe de Ganymède ?) </a:t>
            </a:r>
            <a:endParaRPr lang="en-GB"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2604"/>
            <a:ext cx="7772400" cy="3969935"/>
          </a:xfrm>
        </p:spPr>
        <p:txBody>
          <a:bodyPr wrap="square">
            <a:normAutofit/>
          </a:bodyPr>
          <a:lstStyle/>
          <a:p>
            <a:r>
              <a:rPr lang="fr-FR" sz="4000" dirty="0" smtClean="0"/>
              <a:t>Moment 7 : et si l’emploi, pour devenir le travail de l’ère numérique, cultivait ses intermittences avec les acteurs des cultures les plus décalées, artistes contemporains et autres auteurs de science-fiction</a:t>
            </a:r>
            <a:endParaRPr lang="en-GB" sz="4000" dirty="0"/>
          </a:p>
        </p:txBody>
      </p:sp>
      <p:pic>
        <p:nvPicPr>
          <p:cNvPr id="3" name="Image 2" descr="forbidden_planet_by_gormandra-d1uq2ut.jpg"/>
          <p:cNvPicPr>
            <a:picLocks noChangeAspect="1"/>
          </p:cNvPicPr>
          <p:nvPr/>
        </p:nvPicPr>
        <p:blipFill>
          <a:blip r:embed="rId2"/>
          <a:stretch>
            <a:fillRect/>
          </a:stretch>
        </p:blipFill>
        <p:spPr>
          <a:xfrm>
            <a:off x="3577247" y="4080895"/>
            <a:ext cx="2041566" cy="257731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851" y="213772"/>
            <a:ext cx="5752897" cy="830997"/>
          </a:xfrm>
          <a:prstGeom prst="rect">
            <a:avLst/>
          </a:prstGeom>
          <a:noFill/>
        </p:spPr>
        <p:txBody>
          <a:bodyPr wrap="none" rtlCol="0">
            <a:spAutoFit/>
          </a:bodyPr>
          <a:lstStyle/>
          <a:p>
            <a:r>
              <a:rPr lang="fr-FR" sz="2400" dirty="0" smtClean="0"/>
              <a:t>Nouveaux métiers, nouveaux programmes : </a:t>
            </a:r>
          </a:p>
          <a:p>
            <a:r>
              <a:rPr lang="fr-FR" sz="2400" b="1" dirty="0" smtClean="0"/>
              <a:t>de l’invention</a:t>
            </a:r>
            <a:r>
              <a:rPr lang="fr-FR" sz="2400" dirty="0" smtClean="0"/>
              <a:t> (pas de la répétition)</a:t>
            </a:r>
            <a:endParaRPr lang="fr-FR" sz="2400" dirty="0"/>
          </a:p>
        </p:txBody>
      </p:sp>
      <p:pic>
        <p:nvPicPr>
          <p:cNvPr id="3" name="Image 2" descr="Code de la Robotique.jpg"/>
          <p:cNvPicPr>
            <a:picLocks noChangeAspect="1"/>
          </p:cNvPicPr>
          <p:nvPr/>
        </p:nvPicPr>
        <p:blipFill>
          <a:blip r:embed="rId2"/>
          <a:stretch>
            <a:fillRect/>
          </a:stretch>
        </p:blipFill>
        <p:spPr>
          <a:xfrm>
            <a:off x="272435" y="1175756"/>
            <a:ext cx="1479550" cy="1974850"/>
          </a:xfrm>
          <a:prstGeom prst="rect">
            <a:avLst/>
          </a:prstGeom>
        </p:spPr>
      </p:pic>
      <p:pic>
        <p:nvPicPr>
          <p:cNvPr id="4" name="Image 3" descr="bonhomme-juriste1.jpg"/>
          <p:cNvPicPr>
            <a:picLocks noChangeAspect="1"/>
          </p:cNvPicPr>
          <p:nvPr/>
        </p:nvPicPr>
        <p:blipFill>
          <a:blip r:embed="rId3"/>
          <a:stretch>
            <a:fillRect/>
          </a:stretch>
        </p:blipFill>
        <p:spPr>
          <a:xfrm>
            <a:off x="1760303" y="1188331"/>
            <a:ext cx="1357006" cy="1981944"/>
          </a:xfrm>
          <a:prstGeom prst="rect">
            <a:avLst/>
          </a:prstGeom>
        </p:spPr>
      </p:pic>
      <p:sp>
        <p:nvSpPr>
          <p:cNvPr id="5" name="ZoneTexte 4"/>
          <p:cNvSpPr txBox="1"/>
          <p:nvPr/>
        </p:nvSpPr>
        <p:spPr>
          <a:xfrm>
            <a:off x="159278" y="3219155"/>
            <a:ext cx="2911675" cy="584776"/>
          </a:xfrm>
          <a:prstGeom prst="rect">
            <a:avLst/>
          </a:prstGeom>
          <a:noFill/>
        </p:spPr>
        <p:txBody>
          <a:bodyPr wrap="none" rtlCol="0">
            <a:spAutoFit/>
          </a:bodyPr>
          <a:lstStyle/>
          <a:p>
            <a:r>
              <a:rPr lang="fr-FR" sz="1600" dirty="0" smtClean="0"/>
              <a:t>« Passer d’un état de fait toxique </a:t>
            </a:r>
          </a:p>
          <a:p>
            <a:r>
              <a:rPr lang="fr-FR" sz="1600" dirty="0" smtClean="0"/>
              <a:t>à un état de droit curatif ? »</a:t>
            </a:r>
            <a:endParaRPr lang="fr-FR" sz="1600" dirty="0"/>
          </a:p>
        </p:txBody>
      </p:sp>
      <p:pic>
        <p:nvPicPr>
          <p:cNvPr id="9" name="Image 8" descr="510_vlcsnap-2015-02-06-13h01m26s128.jpg"/>
          <p:cNvPicPr>
            <a:picLocks noChangeAspect="1"/>
          </p:cNvPicPr>
          <p:nvPr/>
        </p:nvPicPr>
        <p:blipFill>
          <a:blip r:embed="rId4"/>
          <a:stretch>
            <a:fillRect/>
          </a:stretch>
        </p:blipFill>
        <p:spPr>
          <a:xfrm>
            <a:off x="5514965" y="3925943"/>
            <a:ext cx="3299865" cy="1857353"/>
          </a:xfrm>
          <a:prstGeom prst="rect">
            <a:avLst/>
          </a:prstGeom>
        </p:spPr>
      </p:pic>
      <p:pic>
        <p:nvPicPr>
          <p:cNvPr id="10" name="Image 9" descr="510__IMG_0222_.jpg"/>
          <p:cNvPicPr>
            <a:picLocks noChangeAspect="1"/>
          </p:cNvPicPr>
          <p:nvPr/>
        </p:nvPicPr>
        <p:blipFill>
          <a:blip r:embed="rId5"/>
          <a:stretch>
            <a:fillRect/>
          </a:stretch>
        </p:blipFill>
        <p:spPr>
          <a:xfrm>
            <a:off x="5514965" y="1733736"/>
            <a:ext cx="3299865" cy="2201482"/>
          </a:xfrm>
          <a:prstGeom prst="rect">
            <a:avLst/>
          </a:prstGeom>
        </p:spPr>
      </p:pic>
      <p:sp>
        <p:nvSpPr>
          <p:cNvPr id="11" name="ZoneTexte 10"/>
          <p:cNvSpPr txBox="1"/>
          <p:nvPr/>
        </p:nvSpPr>
        <p:spPr>
          <a:xfrm>
            <a:off x="5514965" y="5862562"/>
            <a:ext cx="3299865" cy="830997"/>
          </a:xfrm>
          <a:prstGeom prst="rect">
            <a:avLst/>
          </a:prstGeom>
          <a:noFill/>
        </p:spPr>
        <p:txBody>
          <a:bodyPr wrap="square" rtlCol="0">
            <a:spAutoFit/>
          </a:bodyPr>
          <a:lstStyle/>
          <a:p>
            <a:r>
              <a:rPr lang="fr-FR" sz="1600" i="1" dirty="0" smtClean="0"/>
              <a:t>My Other Computer is a Data Center</a:t>
            </a:r>
          </a:p>
          <a:p>
            <a:r>
              <a:rPr lang="fr-FR" sz="1600" dirty="0" smtClean="0"/>
              <a:t>Un souvenir du futur de Google,</a:t>
            </a:r>
          </a:p>
          <a:p>
            <a:pPr algn="r"/>
            <a:r>
              <a:rPr lang="fr-FR" sz="1600" dirty="0" smtClean="0"/>
              <a:t>Par Grégory Chatonsky</a:t>
            </a:r>
            <a:endParaRPr lang="fr-FR" sz="1600" dirty="0"/>
          </a:p>
        </p:txBody>
      </p:sp>
      <p:pic>
        <p:nvPicPr>
          <p:cNvPr id="13" name="Image 12" descr="plate-forme-vibrante-fitness-care-903050533_L.jpg"/>
          <p:cNvPicPr>
            <a:picLocks noChangeAspect="1"/>
          </p:cNvPicPr>
          <p:nvPr/>
        </p:nvPicPr>
        <p:blipFill>
          <a:blip r:embed="rId6"/>
          <a:stretch>
            <a:fillRect/>
          </a:stretch>
        </p:blipFill>
        <p:spPr>
          <a:xfrm>
            <a:off x="159279" y="3803931"/>
            <a:ext cx="2092194" cy="2889628"/>
          </a:xfrm>
          <a:prstGeom prst="rect">
            <a:avLst/>
          </a:prstGeom>
        </p:spPr>
      </p:pic>
      <p:sp>
        <p:nvSpPr>
          <p:cNvPr id="8" name="ZoneTexte 7"/>
          <p:cNvSpPr txBox="1"/>
          <p:nvPr/>
        </p:nvSpPr>
        <p:spPr>
          <a:xfrm>
            <a:off x="1425086" y="5888181"/>
            <a:ext cx="2007459" cy="830997"/>
          </a:xfrm>
          <a:prstGeom prst="rect">
            <a:avLst/>
          </a:prstGeom>
          <a:noFill/>
        </p:spPr>
        <p:txBody>
          <a:bodyPr wrap="square" rtlCol="0">
            <a:spAutoFit/>
          </a:bodyPr>
          <a:lstStyle/>
          <a:p>
            <a:r>
              <a:rPr lang="fr-FR" sz="1600" dirty="0" smtClean="0"/>
              <a:t>Et les (vrais) métiers du </a:t>
            </a:r>
            <a:r>
              <a:rPr lang="fr-FR" sz="1600" i="1" dirty="0" smtClean="0"/>
              <a:t>care</a:t>
            </a:r>
          </a:p>
          <a:p>
            <a:r>
              <a:rPr lang="fr-FR" sz="1600" dirty="0" smtClean="0"/>
              <a:t>dans tout ça ?</a:t>
            </a:r>
            <a:endParaRPr lang="fr-FR" sz="1600" dirty="0"/>
          </a:p>
        </p:txBody>
      </p:sp>
      <p:pic>
        <p:nvPicPr>
          <p:cNvPr id="14" name="Image 13" descr="technosciences_religion.jpg"/>
          <p:cNvPicPr>
            <a:picLocks noChangeAspect="1"/>
          </p:cNvPicPr>
          <p:nvPr/>
        </p:nvPicPr>
        <p:blipFill>
          <a:blip r:embed="rId7"/>
          <a:stretch>
            <a:fillRect/>
          </a:stretch>
        </p:blipFill>
        <p:spPr>
          <a:xfrm>
            <a:off x="7072538" y="213772"/>
            <a:ext cx="1974014" cy="1252740"/>
          </a:xfrm>
          <a:prstGeom prst="rect">
            <a:avLst/>
          </a:prstGeom>
        </p:spPr>
      </p:pic>
      <p:pic>
        <p:nvPicPr>
          <p:cNvPr id="15" name="Image 14" descr="dataviz-1024x1024.jpg"/>
          <p:cNvPicPr>
            <a:picLocks noChangeAspect="1"/>
          </p:cNvPicPr>
          <p:nvPr/>
        </p:nvPicPr>
        <p:blipFill>
          <a:blip r:embed="rId8"/>
          <a:stretch>
            <a:fillRect/>
          </a:stretch>
        </p:blipFill>
        <p:spPr>
          <a:xfrm>
            <a:off x="3117309" y="3334918"/>
            <a:ext cx="1173965" cy="1173965"/>
          </a:xfrm>
          <a:prstGeom prst="rect">
            <a:avLst/>
          </a:prstGeom>
        </p:spPr>
      </p:pic>
      <p:pic>
        <p:nvPicPr>
          <p:cNvPr id="16" name="Image 15" descr="dataviz_Page_01.jpg"/>
          <p:cNvPicPr>
            <a:picLocks noChangeAspect="1"/>
          </p:cNvPicPr>
          <p:nvPr/>
        </p:nvPicPr>
        <p:blipFill>
          <a:blip r:embed="rId9"/>
          <a:stretch>
            <a:fillRect/>
          </a:stretch>
        </p:blipFill>
        <p:spPr>
          <a:xfrm>
            <a:off x="3268185" y="1477555"/>
            <a:ext cx="2124558" cy="1502683"/>
          </a:xfrm>
          <a:prstGeom prst="rect">
            <a:avLst/>
          </a:prstGeom>
        </p:spPr>
      </p:pic>
      <p:pic>
        <p:nvPicPr>
          <p:cNvPr id="17" name="Image 16"/>
          <p:cNvPicPr>
            <a:picLocks noChangeAspect="1"/>
          </p:cNvPicPr>
          <p:nvPr/>
        </p:nvPicPr>
        <p:blipFill>
          <a:blip r:embed="rId10"/>
          <a:stretch>
            <a:fillRect/>
          </a:stretch>
        </p:blipFill>
        <p:spPr>
          <a:xfrm>
            <a:off x="3633223" y="4629612"/>
            <a:ext cx="1620976" cy="202622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pic>
        <p:nvPicPr>
          <p:cNvPr id="4" name="Image 3" descr="Abc-dick.jpg.jpg"/>
          <p:cNvPicPr>
            <a:picLocks noChangeAspect="1"/>
          </p:cNvPicPr>
          <p:nvPr/>
        </p:nvPicPr>
        <p:blipFill>
          <a:blip r:embed="rId2"/>
          <a:stretch>
            <a:fillRect/>
          </a:stretch>
        </p:blipFill>
        <p:spPr>
          <a:xfrm>
            <a:off x="81172" y="0"/>
            <a:ext cx="4394200" cy="6337300"/>
          </a:xfrm>
          <a:prstGeom prst="rect">
            <a:avLst/>
          </a:prstGeom>
        </p:spPr>
      </p:pic>
      <p:pic>
        <p:nvPicPr>
          <p:cNvPr id="5" name="Image 4" descr="0_PKD_couv_1.jpg"/>
          <p:cNvPicPr>
            <a:picLocks noChangeAspect="1"/>
          </p:cNvPicPr>
          <p:nvPr/>
        </p:nvPicPr>
        <p:blipFill>
          <a:blip r:embed="rId3"/>
          <a:stretch>
            <a:fillRect/>
          </a:stretch>
        </p:blipFill>
        <p:spPr>
          <a:xfrm>
            <a:off x="6732004" y="3369775"/>
            <a:ext cx="2338016" cy="3068113"/>
          </a:xfrm>
          <a:prstGeom prst="rect">
            <a:avLst/>
          </a:prstGeom>
        </p:spPr>
      </p:pic>
      <p:pic>
        <p:nvPicPr>
          <p:cNvPr id="6" name="Image 5" descr="2_lincoln_automaton.jpg"/>
          <p:cNvPicPr>
            <a:picLocks noChangeAspect="1"/>
          </p:cNvPicPr>
          <p:nvPr/>
        </p:nvPicPr>
        <p:blipFill>
          <a:blip r:embed="rId4"/>
          <a:stretch>
            <a:fillRect/>
          </a:stretch>
        </p:blipFill>
        <p:spPr>
          <a:xfrm>
            <a:off x="4488174" y="3357564"/>
            <a:ext cx="2169751" cy="3068113"/>
          </a:xfrm>
          <a:prstGeom prst="rect">
            <a:avLst/>
          </a:prstGeom>
        </p:spPr>
      </p:pic>
      <p:pic>
        <p:nvPicPr>
          <p:cNvPr id="7" name="Image 6" descr="4_berkeley_M4_entropie.jpg"/>
          <p:cNvPicPr>
            <a:picLocks noChangeAspect="1"/>
          </p:cNvPicPr>
          <p:nvPr/>
        </p:nvPicPr>
        <p:blipFill>
          <a:blip r:embed="rId5"/>
          <a:stretch>
            <a:fillRect/>
          </a:stretch>
        </p:blipFill>
        <p:spPr>
          <a:xfrm>
            <a:off x="4488174" y="404947"/>
            <a:ext cx="4581846" cy="2577289"/>
          </a:xfrm>
          <a:prstGeom prst="rect">
            <a:avLst/>
          </a:prstGeom>
        </p:spPr>
      </p:pic>
      <p:sp>
        <p:nvSpPr>
          <p:cNvPr id="8" name="ZoneTexte 7"/>
          <p:cNvSpPr txBox="1"/>
          <p:nvPr/>
        </p:nvSpPr>
        <p:spPr>
          <a:xfrm>
            <a:off x="4371999" y="6474521"/>
            <a:ext cx="5052878" cy="323165"/>
          </a:xfrm>
          <a:prstGeom prst="rect">
            <a:avLst/>
          </a:prstGeom>
          <a:noFill/>
        </p:spPr>
        <p:txBody>
          <a:bodyPr wrap="square" rtlCol="0">
            <a:spAutoFit/>
          </a:bodyPr>
          <a:lstStyle/>
          <a:p>
            <a:r>
              <a:rPr lang="fr-FR" sz="1500" dirty="0" smtClean="0"/>
              <a:t>Jeu vidéo </a:t>
            </a:r>
            <a:r>
              <a:rPr lang="fr-FR" sz="1500" i="1" dirty="0" smtClean="0"/>
              <a:t>Californium</a:t>
            </a:r>
            <a:r>
              <a:rPr lang="fr-FR" sz="1500" dirty="0" smtClean="0"/>
              <a:t> (inspiré de Philip K. Dick), février 2016</a:t>
            </a:r>
            <a:endParaRPr lang="fr-FR"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53799" y="5949107"/>
            <a:ext cx="6628888" cy="461665"/>
          </a:xfrm>
          <a:prstGeom prst="rect">
            <a:avLst/>
          </a:prstGeom>
          <a:noFill/>
        </p:spPr>
        <p:txBody>
          <a:bodyPr wrap="none" rtlCol="0">
            <a:spAutoFit/>
          </a:bodyPr>
          <a:lstStyle/>
          <a:p>
            <a:r>
              <a:rPr lang="fr-FR" sz="2400" dirty="0" smtClean="0"/>
              <a:t>Philip K. Dick, « La sortie mène à l’intérieur » (1979)</a:t>
            </a:r>
            <a:endParaRPr lang="fr-FR" sz="2400" dirty="0"/>
          </a:p>
        </p:txBody>
      </p:sp>
      <p:sp>
        <p:nvSpPr>
          <p:cNvPr id="6" name="ZoneTexte 5"/>
          <p:cNvSpPr txBox="1"/>
          <p:nvPr/>
        </p:nvSpPr>
        <p:spPr>
          <a:xfrm>
            <a:off x="257751" y="352048"/>
            <a:ext cx="8570302" cy="5047535"/>
          </a:xfrm>
          <a:prstGeom prst="rect">
            <a:avLst/>
          </a:prstGeom>
          <a:noFill/>
        </p:spPr>
        <p:txBody>
          <a:bodyPr wrap="square" rtlCol="0">
            <a:spAutoFit/>
          </a:bodyPr>
          <a:lstStyle/>
          <a:p>
            <a:r>
              <a:rPr lang="fr-FR" sz="2400" i="1" dirty="0" smtClean="0"/>
              <a:t>« Un hamburger, des frites, un lait fraise et… » Bibleman</a:t>
            </a:r>
          </a:p>
          <a:p>
            <a:r>
              <a:rPr lang="fr-FR" sz="2400" i="1" dirty="0" smtClean="0"/>
              <a:t>se ravisa et relut l’écran du terminal. « Non, plutôt un double</a:t>
            </a:r>
          </a:p>
          <a:p>
            <a:r>
              <a:rPr lang="fr-FR" sz="2400" i="1" dirty="0" smtClean="0"/>
              <a:t>cheeseburger suprême, des frites, un chocolat malté…</a:t>
            </a:r>
            <a:endParaRPr lang="fr-FR" sz="800" i="1" dirty="0" smtClean="0"/>
          </a:p>
          <a:p>
            <a:pPr>
              <a:buFontTx/>
              <a:buChar char="-"/>
            </a:pPr>
            <a:r>
              <a:rPr lang="fr-FR" sz="2400" i="1" dirty="0" smtClean="0"/>
              <a:t> Minute, dit le robot. J’ai déjà lancé le hamburger. Vous voulez</a:t>
            </a:r>
          </a:p>
          <a:p>
            <a:r>
              <a:rPr lang="fr-FR" sz="2400" i="1" dirty="0" smtClean="0"/>
              <a:t>vous inscrire pour le concours de la semaine, en attendant ?</a:t>
            </a:r>
          </a:p>
          <a:p>
            <a:pPr>
              <a:buFontTx/>
              <a:buChar char="-"/>
            </a:pPr>
            <a:r>
              <a:rPr lang="fr-FR" sz="2400" i="1" dirty="0" smtClean="0"/>
              <a:t> Je n’aurai pas mon cheeseburger ?</a:t>
            </a:r>
          </a:p>
          <a:p>
            <a:pPr>
              <a:buFontTx/>
              <a:buChar char="-"/>
            </a:pPr>
            <a:r>
              <a:rPr lang="fr-FR" sz="2400" i="1" dirty="0" smtClean="0"/>
              <a:t> Eh non. »</a:t>
            </a:r>
          </a:p>
          <a:p>
            <a:pPr>
              <a:buFontTx/>
              <a:buChar char="-"/>
            </a:pPr>
            <a:endParaRPr lang="fr-FR" sz="1000" i="1" dirty="0" smtClean="0"/>
          </a:p>
          <a:p>
            <a:r>
              <a:rPr lang="fr-FR" sz="2400" i="1" dirty="0" smtClean="0"/>
              <a:t>La vie au XXIe siècle, c’était l’enfer. La transmission de l’information</a:t>
            </a:r>
          </a:p>
          <a:p>
            <a:r>
              <a:rPr lang="fr-FR" sz="2400" i="1" dirty="0" smtClean="0"/>
              <a:t>avait atteint la vitesse de la lumière. Un jour, le frère aîné de </a:t>
            </a:r>
          </a:p>
          <a:p>
            <a:r>
              <a:rPr lang="fr-FR" sz="2400" i="1" dirty="0" smtClean="0"/>
              <a:t>Bibleman avait entré un synopsis de dix mots dans un robot à </a:t>
            </a:r>
          </a:p>
          <a:p>
            <a:r>
              <a:rPr lang="fr-FR" sz="2400" i="1" dirty="0" smtClean="0"/>
              <a:t>fiction; puis il en avait changé le dénouement. Sur quoi, il s’était</a:t>
            </a:r>
          </a:p>
          <a:p>
            <a:r>
              <a:rPr lang="fr-FR" sz="2400" i="1" dirty="0" smtClean="0"/>
              <a:t>entendu dire que le roman était déjà sous presse. Pour rectifier le</a:t>
            </a:r>
          </a:p>
          <a:p>
            <a:r>
              <a:rPr lang="fr-FR" sz="2400" i="1" dirty="0" smtClean="0"/>
              <a:t>tir, il avait dû programmer une suite.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3473" y="5836116"/>
            <a:ext cx="7755370" cy="1015663"/>
          </a:xfrm>
          <a:prstGeom prst="rect">
            <a:avLst/>
          </a:prstGeom>
          <a:noFill/>
        </p:spPr>
        <p:txBody>
          <a:bodyPr wrap="square" rtlCol="0">
            <a:spAutoFit/>
          </a:bodyPr>
          <a:lstStyle/>
          <a:p>
            <a:r>
              <a:rPr lang="fr-FR" sz="2400" dirty="0" smtClean="0"/>
              <a:t>Un robot journaliste ? </a:t>
            </a:r>
          </a:p>
          <a:p>
            <a:pPr algn="r"/>
            <a:r>
              <a:rPr lang="fr-FR" dirty="0" smtClean="0">
                <a:hlinkClick r:id="rId2"/>
              </a:rPr>
              <a:t>Roboscribe</a:t>
            </a:r>
            <a:r>
              <a:rPr lang="fr-FR" dirty="0" smtClean="0"/>
              <a:t> / brett jordan via Flickr CC </a:t>
            </a:r>
            <a:r>
              <a:rPr lang="fr-FR" dirty="0" smtClean="0">
                <a:hlinkClick r:id="rId3"/>
              </a:rPr>
              <a:t>License By</a:t>
            </a:r>
            <a:endParaRPr lang="fr-FR" dirty="0" smtClean="0"/>
          </a:p>
          <a:p>
            <a:endParaRPr lang="fr-FR" dirty="0"/>
          </a:p>
        </p:txBody>
      </p:sp>
      <p:pic>
        <p:nvPicPr>
          <p:cNvPr id="5" name="Image 4" descr="robot_12.jpg"/>
          <p:cNvPicPr>
            <a:picLocks noChangeAspect="1"/>
          </p:cNvPicPr>
          <p:nvPr/>
        </p:nvPicPr>
        <p:blipFill>
          <a:blip r:embed="rId4"/>
          <a:stretch>
            <a:fillRect/>
          </a:stretch>
        </p:blipFill>
        <p:spPr>
          <a:xfrm>
            <a:off x="393700" y="1368424"/>
            <a:ext cx="8361363" cy="43490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76500" y="5207619"/>
            <a:ext cx="6273800" cy="1323439"/>
          </a:xfrm>
          <a:prstGeom prst="rect">
            <a:avLst/>
          </a:prstGeom>
          <a:noFill/>
        </p:spPr>
        <p:txBody>
          <a:bodyPr wrap="square" rtlCol="0">
            <a:spAutoFit/>
          </a:bodyPr>
          <a:lstStyle/>
          <a:p>
            <a:r>
              <a:rPr lang="fr-FR" sz="2000" dirty="0" smtClean="0"/>
              <a:t>Cette information est fournie par le service d’annonce des tremblements de terre de l’USGS et ce billet a été créé par un algorithme écrit par l’auteur (Ken Schwencke, journaliste et développeur au Los Angeles Times).</a:t>
            </a:r>
          </a:p>
        </p:txBody>
      </p:sp>
      <p:sp>
        <p:nvSpPr>
          <p:cNvPr id="6" name="ZoneTexte 5"/>
          <p:cNvSpPr txBox="1"/>
          <p:nvPr/>
        </p:nvSpPr>
        <p:spPr>
          <a:xfrm>
            <a:off x="366126" y="1210381"/>
            <a:ext cx="7941487" cy="3785652"/>
          </a:xfrm>
          <a:prstGeom prst="rect">
            <a:avLst/>
          </a:prstGeom>
          <a:noFill/>
        </p:spPr>
        <p:txBody>
          <a:bodyPr wrap="square" rtlCol="0">
            <a:spAutoFit/>
          </a:bodyPr>
          <a:lstStyle/>
          <a:p>
            <a:r>
              <a:rPr lang="fr-FR" sz="2400" dirty="0" smtClean="0"/>
              <a:t>« </a:t>
            </a:r>
            <a:r>
              <a:rPr lang="fr-FR" sz="2400" i="1" dirty="0" smtClean="0"/>
              <a:t>Un tremblement de terre peu profond de magnitude 4.7 a été signalé lundi matin à cinq miles (8 km) de Westwood, Californie, selon le bureau géologique des Etats-Unis. La secousse s'est produite à 6h25 heure du Pacifique à une profondeur de 5,0 miles, selon l'USGS, l'épicentre se trouvait à six miles (9,6 km) de Beverly Hills, Californie, sept miles (11,2 km) de Universal City, Californie, sept miles de Santa Monica, Californie et 348 miles (560 km) de Sacramento, Californie. Ces dix derniers jours, il n'y a pas eu de tremblement de terre de magnitude 3,0 ou supérieure à proximité. </a:t>
            </a:r>
            <a:r>
              <a:rPr lang="fr-FR" sz="2400" dirty="0" smtClean="0"/>
              <a:t>»</a:t>
            </a:r>
            <a:endParaRPr lang="fr-FR" sz="2400" i="1" dirty="0" smtClean="0"/>
          </a:p>
        </p:txBody>
      </p:sp>
      <p:sp>
        <p:nvSpPr>
          <p:cNvPr id="5" name="ZoneTexte 4"/>
          <p:cNvSpPr txBox="1"/>
          <p:nvPr/>
        </p:nvSpPr>
        <p:spPr>
          <a:xfrm>
            <a:off x="366126" y="170350"/>
            <a:ext cx="5945558" cy="1200328"/>
          </a:xfrm>
          <a:prstGeom prst="rect">
            <a:avLst/>
          </a:prstGeom>
          <a:noFill/>
        </p:spPr>
        <p:txBody>
          <a:bodyPr wrap="none" rtlCol="0">
            <a:spAutoFit/>
          </a:bodyPr>
          <a:lstStyle/>
          <a:p>
            <a:r>
              <a:rPr lang="fr-FR" sz="2400" b="1" dirty="0" smtClean="0"/>
              <a:t>Texte rédigé le 17 mars 2014 à 6h25 du matin </a:t>
            </a:r>
          </a:p>
          <a:p>
            <a:r>
              <a:rPr lang="fr-FR" sz="2400" b="1" dirty="0" smtClean="0"/>
              <a:t>par </a:t>
            </a:r>
            <a:r>
              <a:rPr lang="fr-FR" sz="2400" b="1" dirty="0" smtClean="0">
                <a:hlinkClick r:id="rId2"/>
              </a:rPr>
              <a:t>Quakebot</a:t>
            </a:r>
            <a:r>
              <a:rPr lang="fr-FR" sz="2400" b="1" dirty="0" smtClean="0"/>
              <a:t> (robot de séisme)</a:t>
            </a:r>
          </a:p>
          <a:p>
            <a:endParaRPr lang="fr-FR"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Algo-Dessin-robot-journalist.jpg"/>
          <p:cNvPicPr>
            <a:picLocks noChangeAspect="1"/>
          </p:cNvPicPr>
          <p:nvPr/>
        </p:nvPicPr>
        <p:blipFill>
          <a:blip r:embed="rId2"/>
          <a:stretch>
            <a:fillRect/>
          </a:stretch>
        </p:blipFill>
        <p:spPr>
          <a:xfrm>
            <a:off x="291614" y="3683000"/>
            <a:ext cx="2213051" cy="2736850"/>
          </a:xfrm>
          <a:prstGeom prst="rect">
            <a:avLst/>
          </a:prstGeom>
        </p:spPr>
      </p:pic>
      <p:sp>
        <p:nvSpPr>
          <p:cNvPr id="2" name="Titre 1"/>
          <p:cNvSpPr>
            <a:spLocks noGrp="1"/>
          </p:cNvSpPr>
          <p:nvPr>
            <p:ph type="ctrTitle"/>
          </p:nvPr>
        </p:nvSpPr>
        <p:spPr>
          <a:xfrm>
            <a:off x="622300" y="475265"/>
            <a:ext cx="7772400" cy="3283935"/>
          </a:xfrm>
        </p:spPr>
        <p:txBody>
          <a:bodyPr wrap="square">
            <a:normAutofit/>
          </a:bodyPr>
          <a:lstStyle/>
          <a:p>
            <a:r>
              <a:rPr lang="fr-FR" sz="4000" dirty="0" smtClean="0"/>
              <a:t>Moment 2 : les journalistes biologiquement humains vont-ils être remplacés par les « algorédacteurs » des journaux homéostatiques ?</a:t>
            </a:r>
            <a:endParaRPr lang="en-GB" sz="4000" dirty="0"/>
          </a:p>
        </p:txBody>
      </p:sp>
      <p:pic>
        <p:nvPicPr>
          <p:cNvPr id="7" name="Image 6" descr="Algo-Robot-distributeur.jpg"/>
          <p:cNvPicPr>
            <a:picLocks noChangeAspect="1"/>
          </p:cNvPicPr>
          <p:nvPr/>
        </p:nvPicPr>
        <p:blipFill>
          <a:blip r:embed="rId3"/>
          <a:stretch>
            <a:fillRect/>
          </a:stretch>
        </p:blipFill>
        <p:spPr>
          <a:xfrm>
            <a:off x="6599997" y="3606800"/>
            <a:ext cx="2268436" cy="2813050"/>
          </a:xfrm>
          <a:prstGeom prst="rect">
            <a:avLst/>
          </a:prstGeom>
        </p:spPr>
      </p:pic>
      <p:pic>
        <p:nvPicPr>
          <p:cNvPr id="10" name="Image 9" descr="Algo-mains-robots-clavier.jpg"/>
          <p:cNvPicPr>
            <a:picLocks noChangeAspect="1"/>
          </p:cNvPicPr>
          <p:nvPr/>
        </p:nvPicPr>
        <p:blipFill>
          <a:blip r:embed="rId4"/>
          <a:stretch>
            <a:fillRect/>
          </a:stretch>
        </p:blipFill>
        <p:spPr>
          <a:xfrm>
            <a:off x="3009900" y="4581948"/>
            <a:ext cx="2874963" cy="173630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79819" y="5986094"/>
            <a:ext cx="6642113" cy="461665"/>
          </a:xfrm>
          <a:prstGeom prst="rect">
            <a:avLst/>
          </a:prstGeom>
          <a:noFill/>
        </p:spPr>
        <p:txBody>
          <a:bodyPr wrap="none" rtlCol="0">
            <a:spAutoFit/>
          </a:bodyPr>
          <a:lstStyle/>
          <a:p>
            <a:r>
              <a:rPr lang="fr-FR" sz="2400" dirty="0" smtClean="0"/>
              <a:t>Philip K. Dick, « Si Ben Cemoli n’existait pas » (1963)</a:t>
            </a:r>
            <a:endParaRPr lang="fr-FR" sz="2400" dirty="0"/>
          </a:p>
        </p:txBody>
      </p:sp>
      <p:sp>
        <p:nvSpPr>
          <p:cNvPr id="6" name="ZoneTexte 5"/>
          <p:cNvSpPr txBox="1"/>
          <p:nvPr/>
        </p:nvSpPr>
        <p:spPr>
          <a:xfrm>
            <a:off x="257751" y="352048"/>
            <a:ext cx="8570302" cy="5386089"/>
          </a:xfrm>
          <a:prstGeom prst="rect">
            <a:avLst/>
          </a:prstGeom>
          <a:noFill/>
        </p:spPr>
        <p:txBody>
          <a:bodyPr wrap="square" rtlCol="0">
            <a:spAutoFit/>
          </a:bodyPr>
          <a:lstStyle/>
          <a:p>
            <a:r>
              <a:rPr lang="fr-FR" sz="2400" dirty="0" smtClean="0"/>
              <a:t>« </a:t>
            </a:r>
            <a:r>
              <a:rPr lang="fr-FR" sz="2400" i="1" dirty="0" smtClean="0"/>
              <a:t>Il s’agit d’un ancien quotidien homéostatique</a:t>
            </a:r>
            <a:r>
              <a:rPr lang="fr-FR" sz="2400" dirty="0" smtClean="0"/>
              <a:t>, le New York Times, </a:t>
            </a:r>
            <a:r>
              <a:rPr lang="fr-FR" sz="2400" i="1" dirty="0" smtClean="0"/>
              <a:t>qui s’imprimait tout seul en sous-sol, juste sous nos pieds, en fait, reprit le fonctionnaire.</a:t>
            </a:r>
            <a:r>
              <a:rPr lang="fr-FR" sz="2400" dirty="0" smtClean="0"/>
              <a:t> (…) </a:t>
            </a:r>
            <a:r>
              <a:rPr lang="fr-FR" sz="2400" i="1" dirty="0" smtClean="0"/>
              <a:t>Ses terminaux sont disséminés sur toute la surface de la planète. Il devait publier des milliers d’éditions différentes chaque jour.</a:t>
            </a:r>
            <a:r>
              <a:rPr lang="fr-FR" sz="2400" dirty="0" smtClean="0"/>
              <a:t> »</a:t>
            </a:r>
          </a:p>
          <a:p>
            <a:endParaRPr lang="fr-FR" sz="800" dirty="0" smtClean="0"/>
          </a:p>
          <a:p>
            <a:r>
              <a:rPr lang="fr-FR" sz="2400" dirty="0" smtClean="0"/>
              <a:t>« </a:t>
            </a:r>
            <a:r>
              <a:rPr lang="fr-FR" sz="2400" i="1" dirty="0" smtClean="0"/>
              <a:t>Le générateur d’énergie de l’homéojournal était totalement détruit. Mais le céphalon, la structure cérébrale dirigeant le processus homéostatique, paraissait intacte. </a:t>
            </a:r>
            <a:r>
              <a:rPr lang="fr-FR" sz="2400" dirty="0" smtClean="0"/>
              <a:t>(…) </a:t>
            </a:r>
            <a:r>
              <a:rPr lang="fr-FR" sz="2400" i="1" dirty="0" smtClean="0"/>
              <a:t>Tout endormi qu’il était, le journal était mystérieusement resté informé des événements. Ses terminaux récepteurs avaient continué à fonctionner</a:t>
            </a:r>
            <a:r>
              <a:rPr lang="fr-FR" sz="2400" dirty="0" smtClean="0"/>
              <a:t> (…). </a:t>
            </a:r>
            <a:r>
              <a:rPr lang="fr-FR" sz="2400" i="1" dirty="0" smtClean="0"/>
              <a:t>Les divers capteurs d’informations de l’homéojournal avaient mené leurs investigations jusque dans sa propre vie, digérant et introduisant dans l’article de tête jusqu’à sa discussion avec Otto Dietrich.</a:t>
            </a:r>
            <a:r>
              <a:rPr lang="fr-FR" sz="24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48891"/>
            <a:ext cx="7772400" cy="3649382"/>
          </a:xfrm>
        </p:spPr>
        <p:txBody>
          <a:bodyPr wrap="square">
            <a:normAutofit/>
          </a:bodyPr>
          <a:lstStyle/>
          <a:p>
            <a:r>
              <a:rPr lang="fr-FR" sz="4000" dirty="0" smtClean="0"/>
              <a:t>Moment 3 : est-ce le chômage qui est soluble dans les algorithmes ou l’emploi qui se noie dans les data ? </a:t>
            </a:r>
            <a:br>
              <a:rPr lang="fr-FR" sz="4000" dirty="0" smtClean="0"/>
            </a:br>
            <a:r>
              <a:rPr lang="fr-FR" sz="4000" dirty="0" smtClean="0"/>
              <a:t>Et Pôle emploi dans tout ça ?</a:t>
            </a:r>
            <a:endParaRPr lang="en-GB" sz="4000" dirty="0"/>
          </a:p>
        </p:txBody>
      </p:sp>
      <p:pic>
        <p:nvPicPr>
          <p:cNvPr id="6" name="Image 5" descr="Ryoji-Ikeda.jpg"/>
          <p:cNvPicPr>
            <a:picLocks noChangeAspect="1"/>
          </p:cNvPicPr>
          <p:nvPr/>
        </p:nvPicPr>
        <p:blipFill>
          <a:blip r:embed="rId2"/>
          <a:stretch>
            <a:fillRect/>
          </a:stretch>
        </p:blipFill>
        <p:spPr>
          <a:xfrm>
            <a:off x="1638301" y="3896624"/>
            <a:ext cx="5614986" cy="2807492"/>
          </a:xfrm>
          <a:prstGeom prst="rect">
            <a:avLst/>
          </a:prstGeom>
        </p:spPr>
      </p:pic>
      <p:sp>
        <p:nvSpPr>
          <p:cNvPr id="7" name="ZoneTexte 6"/>
          <p:cNvSpPr txBox="1"/>
          <p:nvPr/>
        </p:nvSpPr>
        <p:spPr>
          <a:xfrm>
            <a:off x="7569201" y="4908121"/>
            <a:ext cx="1318944" cy="1754327"/>
          </a:xfrm>
          <a:prstGeom prst="rect">
            <a:avLst/>
          </a:prstGeom>
          <a:noFill/>
        </p:spPr>
        <p:txBody>
          <a:bodyPr wrap="square" rtlCol="0">
            <a:spAutoFit/>
          </a:bodyPr>
          <a:lstStyle/>
          <a:p>
            <a:r>
              <a:rPr lang="fr-FR" u="sng" dirty="0" smtClean="0">
                <a:hlinkClick r:id="rId3"/>
              </a:rPr>
              <a:t>Ryoji Ikeda</a:t>
            </a:r>
            <a:r>
              <a:rPr lang="fr-FR" dirty="0" smtClean="0"/>
              <a:t>, </a:t>
            </a:r>
          </a:p>
          <a:p>
            <a:r>
              <a:rPr lang="fr-FR" i="1" dirty="0" smtClean="0"/>
              <a:t>The</a:t>
            </a:r>
          </a:p>
          <a:p>
            <a:r>
              <a:rPr lang="fr-FR" i="1" dirty="0" smtClean="0"/>
              <a:t>Transfinite</a:t>
            </a:r>
          </a:p>
          <a:p>
            <a:r>
              <a:rPr lang="fr-FR" dirty="0" smtClean="0"/>
              <a:t>De la série</a:t>
            </a:r>
          </a:p>
          <a:p>
            <a:r>
              <a:rPr lang="fr-FR" i="1" dirty="0" smtClean="0"/>
              <a:t>Test Pattern</a:t>
            </a:r>
          </a:p>
          <a:p>
            <a:r>
              <a:rPr lang="fr-FR" dirty="0" smtClean="0"/>
              <a:t>(2011)</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TotalTime>
  <Words>404</Words>
  <Application>Microsoft Macintosh PowerPoint</Application>
  <PresentationFormat>Présentation à l'écran (4:3)</PresentationFormat>
  <Paragraphs>62</Paragraphs>
  <Slides>21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21</vt:i4>
      </vt:variant>
    </vt:vector>
  </HeadingPairs>
  <TitlesOfParts>
    <vt:vector size="24" baseType="lpstr">
      <vt:lpstr>Calibri</vt:lpstr>
      <vt:lpstr>Arial</vt:lpstr>
      <vt:lpstr>Thème Office</vt:lpstr>
      <vt:lpstr>Pôle Emploi, un journaliste, un robot et des zouaves de la culture sont dans le bateau Big data, qu’est-ce qui reste ?... Avec Philip K. Dick, imaginons le monde quand il aura été mangé par le numérique et l’automatisation intégrale…</vt:lpstr>
      <vt:lpstr>Moment 1 : le robot et l’algorithme transforment l’être humain en escargot poussif  (ou en amibe télépathe de Ganymède ?) </vt:lpstr>
      <vt:lpstr>Présentation PowerPoint</vt:lpstr>
      <vt:lpstr>Présentation PowerPoint</vt:lpstr>
      <vt:lpstr>Présentation PowerPoint</vt:lpstr>
      <vt:lpstr>Présentation PowerPoint</vt:lpstr>
      <vt:lpstr>Moment 2 : les journalistes biologiquement humains vont-ils être remplacés par les « algorédacteurs » des journaux homéostatiques ?</vt:lpstr>
      <vt:lpstr>Présentation PowerPoint</vt:lpstr>
      <vt:lpstr>Moment 3 : est-ce le chômage qui est soluble dans les algorithmes ou l’emploi qui se noie dans les data ?  Et Pôle emploi dans tout ça ?</vt:lpstr>
      <vt:lpstr>Présentation PowerPoint</vt:lpstr>
      <vt:lpstr>Présentation PowerPoint</vt:lpstr>
      <vt:lpstr>Moment 4 : le courtier en assurance, la femme de ménage, le conducteur de camion, et l’agent immobilier sont dans le bateau Big data,  le bateau tangue :  qui reste sur l’embarcation ?</vt:lpstr>
      <vt:lpstr>Présentation PowerPoint</vt:lpstr>
      <vt:lpstr>Moment 5 : dès lors que les technologies exponentielles de l’Université de la Singularité résolvent tous les enjeux de l’humanité, pourquoi se préoccuper de nos emplois ?</vt:lpstr>
      <vt:lpstr>Présentation PowerPoint</vt:lpstr>
      <vt:lpstr>Présentation PowerPoint</vt:lpstr>
      <vt:lpstr>Présentation PowerPoint</vt:lpstr>
      <vt:lpstr>Moment 6 : et s’il fallait créer une « contre-université du numérique » pour transformer le diable data en ange de la transformation de nos sociétés ?</vt:lpstr>
      <vt:lpstr>Présentation PowerPoint</vt:lpstr>
      <vt:lpstr>Moment 7 : et si l’emploi, pour devenir le travail de l’ère numérique, cultivait ses intermittences avec les acteurs des cultures les plus décalées, artistes contemporains et autres auteurs de science-fiction</vt:lpstr>
      <vt:lpstr>Présentation PowerPoint</vt:lpstr>
    </vt:vector>
  </TitlesOfParts>
  <Company>MMM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 une contre-université du numérique</dc:title>
  <dc:creator>Ariel K</dc:creator>
  <cp:lastModifiedBy>Utilisateur de Microsoft Office</cp:lastModifiedBy>
  <cp:revision>73</cp:revision>
  <dcterms:created xsi:type="dcterms:W3CDTF">2016-01-17T10:57:00Z</dcterms:created>
  <dcterms:modified xsi:type="dcterms:W3CDTF">2016-01-17T11:38:17Z</dcterms:modified>
</cp:coreProperties>
</file>