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bookmarkIdSeed="2">
  <p:sldMasterIdLst>
    <p:sldMasterId id="2147483684" r:id="rId1"/>
  </p:sldMasterIdLst>
  <p:notesMasterIdLst>
    <p:notesMasterId r:id="rId18"/>
  </p:notesMasterIdLst>
  <p:handoutMasterIdLst>
    <p:handoutMasterId r:id="rId19"/>
  </p:handoutMasterIdLst>
  <p:sldIdLst>
    <p:sldId id="335" r:id="rId2"/>
    <p:sldId id="337" r:id="rId3"/>
    <p:sldId id="339" r:id="rId4"/>
    <p:sldId id="341" r:id="rId5"/>
    <p:sldId id="342" r:id="rId6"/>
    <p:sldId id="344" r:id="rId7"/>
    <p:sldId id="345" r:id="rId8"/>
    <p:sldId id="349" r:id="rId9"/>
    <p:sldId id="336" r:id="rId10"/>
    <p:sldId id="351" r:id="rId11"/>
    <p:sldId id="352" r:id="rId12"/>
    <p:sldId id="353" r:id="rId13"/>
    <p:sldId id="354" r:id="rId14"/>
    <p:sldId id="355" r:id="rId15"/>
    <p:sldId id="356" r:id="rId16"/>
    <p:sldId id="357" r:id="rId17"/>
  </p:sldIdLst>
  <p:sldSz cx="9906000" cy="6858000" type="A4"/>
  <p:notesSz cx="9766300" cy="6858000"/>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kern="1200">
        <a:solidFill>
          <a:schemeClr val="tx1"/>
        </a:solidFill>
        <a:latin typeface="Times" charset="0"/>
        <a:ea typeface="+mn-ea"/>
        <a:cs typeface="+mn-cs"/>
      </a:defRPr>
    </a:lvl1pPr>
    <a:lvl2pPr marL="457200" algn="l" rtl="0" eaLnBrk="0" fontAlgn="base" hangingPunct="0">
      <a:spcBef>
        <a:spcPct val="0"/>
      </a:spcBef>
      <a:spcAft>
        <a:spcPct val="0"/>
      </a:spcAft>
      <a:defRPr kern="1200">
        <a:solidFill>
          <a:schemeClr val="tx1"/>
        </a:solidFill>
        <a:latin typeface="Times" charset="0"/>
        <a:ea typeface="+mn-ea"/>
        <a:cs typeface="+mn-cs"/>
      </a:defRPr>
    </a:lvl2pPr>
    <a:lvl3pPr marL="914400" algn="l" rtl="0" eaLnBrk="0" fontAlgn="base" hangingPunct="0">
      <a:spcBef>
        <a:spcPct val="0"/>
      </a:spcBef>
      <a:spcAft>
        <a:spcPct val="0"/>
      </a:spcAft>
      <a:defRPr kern="1200">
        <a:solidFill>
          <a:schemeClr val="tx1"/>
        </a:solidFill>
        <a:latin typeface="Times" charset="0"/>
        <a:ea typeface="+mn-ea"/>
        <a:cs typeface="+mn-cs"/>
      </a:defRPr>
    </a:lvl3pPr>
    <a:lvl4pPr marL="1371600" algn="l" rtl="0" eaLnBrk="0" fontAlgn="base" hangingPunct="0">
      <a:spcBef>
        <a:spcPct val="0"/>
      </a:spcBef>
      <a:spcAft>
        <a:spcPct val="0"/>
      </a:spcAft>
      <a:defRPr kern="1200">
        <a:solidFill>
          <a:schemeClr val="tx1"/>
        </a:solidFill>
        <a:latin typeface="Times" charset="0"/>
        <a:ea typeface="+mn-ea"/>
        <a:cs typeface="+mn-cs"/>
      </a:defRPr>
    </a:lvl4pPr>
    <a:lvl5pPr marL="1828800" algn="l" rtl="0" eaLnBrk="0" fontAlgn="base" hangingPunct="0">
      <a:spcBef>
        <a:spcPct val="0"/>
      </a:spcBef>
      <a:spcAft>
        <a:spcPct val="0"/>
      </a:spcAft>
      <a:defRPr kern="1200">
        <a:solidFill>
          <a:schemeClr val="tx1"/>
        </a:solidFill>
        <a:latin typeface="Times" charset="0"/>
        <a:ea typeface="+mn-ea"/>
        <a:cs typeface="+mn-cs"/>
      </a:defRPr>
    </a:lvl5pPr>
    <a:lvl6pPr marL="2286000" algn="l" defTabSz="914400" rtl="0" eaLnBrk="1" latinLnBrk="0" hangingPunct="1">
      <a:defRPr kern="1200">
        <a:solidFill>
          <a:schemeClr val="tx1"/>
        </a:solidFill>
        <a:latin typeface="Times" charset="0"/>
        <a:ea typeface="+mn-ea"/>
        <a:cs typeface="+mn-cs"/>
      </a:defRPr>
    </a:lvl6pPr>
    <a:lvl7pPr marL="2743200" algn="l" defTabSz="914400" rtl="0" eaLnBrk="1" latinLnBrk="0" hangingPunct="1">
      <a:defRPr kern="1200">
        <a:solidFill>
          <a:schemeClr val="tx1"/>
        </a:solidFill>
        <a:latin typeface="Times" charset="0"/>
        <a:ea typeface="+mn-ea"/>
        <a:cs typeface="+mn-cs"/>
      </a:defRPr>
    </a:lvl7pPr>
    <a:lvl8pPr marL="3200400" algn="l" defTabSz="914400" rtl="0" eaLnBrk="1" latinLnBrk="0" hangingPunct="1">
      <a:defRPr kern="1200">
        <a:solidFill>
          <a:schemeClr val="tx1"/>
        </a:solidFill>
        <a:latin typeface="Times" charset="0"/>
        <a:ea typeface="+mn-ea"/>
        <a:cs typeface="+mn-cs"/>
      </a:defRPr>
    </a:lvl8pPr>
    <a:lvl9pPr marL="3657600" algn="l" defTabSz="914400" rtl="0" eaLnBrk="1" latinLnBrk="0" hangingPunct="1">
      <a:defRPr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63DE8"/>
    <a:srgbClr val="AD0101"/>
    <a:srgbClr val="FF6FC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3" autoAdjust="0"/>
    <p:restoredTop sz="90153" autoAdjust="0"/>
  </p:normalViewPr>
  <p:slideViewPr>
    <p:cSldViewPr>
      <p:cViewPr varScale="1">
        <p:scale>
          <a:sx n="66" d="100"/>
          <a:sy n="66" d="100"/>
        </p:scale>
        <p:origin x="1120"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18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B3670-5914-4396-AD3D-159F91E6A586}" type="doc">
      <dgm:prSet loTypeId="urn:microsoft.com/office/officeart/2005/8/layout/hProcess11" loCatId="process" qsTypeId="urn:microsoft.com/office/officeart/2005/8/quickstyle/simple1" qsCatId="simple" csTypeId="urn:microsoft.com/office/officeart/2005/8/colors/accent1_2" csCatId="accent1" phldr="1"/>
      <dgm:spPr/>
    </dgm:pt>
    <dgm:pt modelId="{40FB8D5C-36C3-496E-BDD0-5AA4541B39E4}">
      <dgm:prSet phldrT="[Texte]"/>
      <dgm:spPr/>
      <dgm:t>
        <a:bodyPr/>
        <a:lstStyle/>
        <a:p>
          <a:r>
            <a:rPr lang="fr-FR" dirty="0"/>
            <a:t>Créer une carte mentale reprenant le canevas  BPU  ou DPGF permettant de faire une synthèse des pièces écrites / graphiques</a:t>
          </a:r>
        </a:p>
      </dgm:t>
    </dgm:pt>
    <dgm:pt modelId="{310DCE06-8CFD-4833-B4A1-CD5E7164567E}" type="parTrans" cxnId="{6BE96521-0EB2-4720-BD3F-6984A74A3E91}">
      <dgm:prSet/>
      <dgm:spPr/>
      <dgm:t>
        <a:bodyPr/>
        <a:lstStyle/>
        <a:p>
          <a:endParaRPr lang="fr-FR"/>
        </a:p>
      </dgm:t>
    </dgm:pt>
    <dgm:pt modelId="{94B5E241-5ABD-44E0-9101-B60927F6CECE}" type="sibTrans" cxnId="{6BE96521-0EB2-4720-BD3F-6984A74A3E91}">
      <dgm:prSet/>
      <dgm:spPr/>
      <dgm:t>
        <a:bodyPr/>
        <a:lstStyle/>
        <a:p>
          <a:endParaRPr lang="fr-FR"/>
        </a:p>
      </dgm:t>
    </dgm:pt>
    <dgm:pt modelId="{A3219446-4C63-4306-894F-63719525B81C}">
      <dgm:prSet phldrT="[Texte]"/>
      <dgm:spPr/>
      <dgm:t>
        <a:bodyPr/>
        <a:lstStyle/>
        <a:p>
          <a:r>
            <a:rPr lang="fr-FR" dirty="0"/>
            <a:t>Regrouper ces prestations par lot conformément à l’ossature du planning client du  DCE</a:t>
          </a:r>
        </a:p>
      </dgm:t>
    </dgm:pt>
    <dgm:pt modelId="{27514797-E165-4323-9AFC-85BD185F9D76}" type="parTrans" cxnId="{4B1CA40F-F1BD-4A99-A8BB-BAB30BB8AB3F}">
      <dgm:prSet/>
      <dgm:spPr/>
      <dgm:t>
        <a:bodyPr/>
        <a:lstStyle/>
        <a:p>
          <a:endParaRPr lang="fr-FR"/>
        </a:p>
      </dgm:t>
    </dgm:pt>
    <dgm:pt modelId="{ACC59C78-963D-4E2F-9BD1-722D4268974E}" type="sibTrans" cxnId="{4B1CA40F-F1BD-4A99-A8BB-BAB30BB8AB3F}">
      <dgm:prSet/>
      <dgm:spPr/>
      <dgm:t>
        <a:bodyPr/>
        <a:lstStyle/>
        <a:p>
          <a:endParaRPr lang="fr-FR"/>
        </a:p>
      </dgm:t>
    </dgm:pt>
    <dgm:pt modelId="{BD1B2F9A-567E-40FB-9DC1-F030BD007C78}">
      <dgm:prSet phldrT="[Texte]"/>
      <dgm:spPr/>
      <dgm:t>
        <a:bodyPr/>
        <a:lstStyle/>
        <a:p>
          <a:r>
            <a:rPr lang="fr-FR" dirty="0"/>
            <a:t>Augmenter le niveau de détail du planning et bénéficier d’une bibliothèque de ressource permettant un chiffrage précis </a:t>
          </a:r>
        </a:p>
      </dgm:t>
    </dgm:pt>
    <dgm:pt modelId="{4CC25773-B6B3-4108-BFF5-3371FABF9EFC}" type="parTrans" cxnId="{63C1F95E-2675-4F07-95AB-577C814AF307}">
      <dgm:prSet/>
      <dgm:spPr/>
      <dgm:t>
        <a:bodyPr/>
        <a:lstStyle/>
        <a:p>
          <a:endParaRPr lang="fr-FR"/>
        </a:p>
      </dgm:t>
    </dgm:pt>
    <dgm:pt modelId="{EE69B400-67FE-42E2-AA93-3EF79FBB9623}" type="sibTrans" cxnId="{63C1F95E-2675-4F07-95AB-577C814AF307}">
      <dgm:prSet/>
      <dgm:spPr/>
      <dgm:t>
        <a:bodyPr/>
        <a:lstStyle/>
        <a:p>
          <a:endParaRPr lang="fr-FR"/>
        </a:p>
      </dgm:t>
    </dgm:pt>
    <dgm:pt modelId="{7EC7BE35-DD58-4038-9FCE-B23D14EE764F}" type="pres">
      <dgm:prSet presAssocID="{D10B3670-5914-4396-AD3D-159F91E6A586}" presName="Name0" presStyleCnt="0">
        <dgm:presLayoutVars>
          <dgm:dir/>
          <dgm:resizeHandles val="exact"/>
        </dgm:presLayoutVars>
      </dgm:prSet>
      <dgm:spPr/>
    </dgm:pt>
    <dgm:pt modelId="{9B1C0086-4FB7-406F-9524-434F051000D5}" type="pres">
      <dgm:prSet presAssocID="{D10B3670-5914-4396-AD3D-159F91E6A586}" presName="arrow" presStyleLbl="bgShp" presStyleIdx="0" presStyleCnt="1" custLinFactNeighborX="-42524" custLinFactNeighborY="58277"/>
      <dgm:spPr/>
    </dgm:pt>
    <dgm:pt modelId="{9203B1FF-6775-4593-BB5B-88DF55D206D4}" type="pres">
      <dgm:prSet presAssocID="{D10B3670-5914-4396-AD3D-159F91E6A586}" presName="points" presStyleCnt="0"/>
      <dgm:spPr/>
    </dgm:pt>
    <dgm:pt modelId="{8D86F345-1AC3-4D41-8DCF-0D7BC15118B3}" type="pres">
      <dgm:prSet presAssocID="{40FB8D5C-36C3-496E-BDD0-5AA4541B39E4}" presName="compositeA" presStyleCnt="0"/>
      <dgm:spPr/>
    </dgm:pt>
    <dgm:pt modelId="{225BCF87-B8BB-48D5-8502-8052A1C18AD1}" type="pres">
      <dgm:prSet presAssocID="{40FB8D5C-36C3-496E-BDD0-5AA4541B39E4}" presName="textA" presStyleLbl="revTx" presStyleIdx="0" presStyleCnt="3">
        <dgm:presLayoutVars>
          <dgm:bulletEnabled val="1"/>
        </dgm:presLayoutVars>
      </dgm:prSet>
      <dgm:spPr/>
    </dgm:pt>
    <dgm:pt modelId="{FF4DF475-C346-46EE-8EC8-611D741A21D5}" type="pres">
      <dgm:prSet presAssocID="{40FB8D5C-36C3-496E-BDD0-5AA4541B39E4}" presName="circleA" presStyleLbl="node1" presStyleIdx="0" presStyleCnt="3"/>
      <dgm:spPr/>
    </dgm:pt>
    <dgm:pt modelId="{6D3B747D-165B-4662-B3DA-9DF9D3F9D8FB}" type="pres">
      <dgm:prSet presAssocID="{40FB8D5C-36C3-496E-BDD0-5AA4541B39E4}" presName="spaceA" presStyleCnt="0"/>
      <dgm:spPr/>
    </dgm:pt>
    <dgm:pt modelId="{4356CFC2-6F7B-4112-B1F9-957AB615F603}" type="pres">
      <dgm:prSet presAssocID="{94B5E241-5ABD-44E0-9101-B60927F6CECE}" presName="space" presStyleCnt="0"/>
      <dgm:spPr/>
    </dgm:pt>
    <dgm:pt modelId="{848D4AEB-D474-4872-9F91-43D828478EF2}" type="pres">
      <dgm:prSet presAssocID="{A3219446-4C63-4306-894F-63719525B81C}" presName="compositeB" presStyleCnt="0"/>
      <dgm:spPr/>
    </dgm:pt>
    <dgm:pt modelId="{A81D09D7-FBB4-4E58-9092-9379ED69336E}" type="pres">
      <dgm:prSet presAssocID="{A3219446-4C63-4306-894F-63719525B81C}" presName="textB" presStyleLbl="revTx" presStyleIdx="1" presStyleCnt="3">
        <dgm:presLayoutVars>
          <dgm:bulletEnabled val="1"/>
        </dgm:presLayoutVars>
      </dgm:prSet>
      <dgm:spPr/>
    </dgm:pt>
    <dgm:pt modelId="{A6CBB688-1594-4A76-8F71-C675B825033F}" type="pres">
      <dgm:prSet presAssocID="{A3219446-4C63-4306-894F-63719525B81C}" presName="circleB" presStyleLbl="node1" presStyleIdx="1" presStyleCnt="3"/>
      <dgm:spPr/>
    </dgm:pt>
    <dgm:pt modelId="{DDD5EF51-CCEC-46AF-814C-E97EE734D79F}" type="pres">
      <dgm:prSet presAssocID="{A3219446-4C63-4306-894F-63719525B81C}" presName="spaceB" presStyleCnt="0"/>
      <dgm:spPr/>
    </dgm:pt>
    <dgm:pt modelId="{1422083C-DAED-4358-B5C9-B7822EC20DAE}" type="pres">
      <dgm:prSet presAssocID="{ACC59C78-963D-4E2F-9BD1-722D4268974E}" presName="space" presStyleCnt="0"/>
      <dgm:spPr/>
    </dgm:pt>
    <dgm:pt modelId="{CD86FFA8-A36F-403A-8BD5-33D4F14C4C04}" type="pres">
      <dgm:prSet presAssocID="{BD1B2F9A-567E-40FB-9DC1-F030BD007C78}" presName="compositeA" presStyleCnt="0"/>
      <dgm:spPr/>
    </dgm:pt>
    <dgm:pt modelId="{4E27692F-7AF7-43DD-8FCA-DCB9CC5DA78B}" type="pres">
      <dgm:prSet presAssocID="{BD1B2F9A-567E-40FB-9DC1-F030BD007C78}" presName="textA" presStyleLbl="revTx" presStyleIdx="2" presStyleCnt="3">
        <dgm:presLayoutVars>
          <dgm:bulletEnabled val="1"/>
        </dgm:presLayoutVars>
      </dgm:prSet>
      <dgm:spPr/>
    </dgm:pt>
    <dgm:pt modelId="{81A31B5A-9A72-42C2-98A0-A4D2C9F60C48}" type="pres">
      <dgm:prSet presAssocID="{BD1B2F9A-567E-40FB-9DC1-F030BD007C78}" presName="circleA" presStyleLbl="node1" presStyleIdx="2" presStyleCnt="3"/>
      <dgm:spPr/>
    </dgm:pt>
    <dgm:pt modelId="{13C02296-A49C-4D41-BEFF-91D27F4FAA27}" type="pres">
      <dgm:prSet presAssocID="{BD1B2F9A-567E-40FB-9DC1-F030BD007C78}" presName="spaceA" presStyleCnt="0"/>
      <dgm:spPr/>
    </dgm:pt>
  </dgm:ptLst>
  <dgm:cxnLst>
    <dgm:cxn modelId="{25029827-C437-4506-BC9F-D03BD916F75D}" type="presOf" srcId="{D10B3670-5914-4396-AD3D-159F91E6A586}" destId="{7EC7BE35-DD58-4038-9FCE-B23D14EE764F}" srcOrd="0" destOrd="0" presId="urn:microsoft.com/office/officeart/2005/8/layout/hProcess11"/>
    <dgm:cxn modelId="{18B91CC4-217F-45B5-8CAA-46B888BDAE15}" type="presOf" srcId="{A3219446-4C63-4306-894F-63719525B81C}" destId="{A81D09D7-FBB4-4E58-9092-9379ED69336E}" srcOrd="0" destOrd="0" presId="urn:microsoft.com/office/officeart/2005/8/layout/hProcess11"/>
    <dgm:cxn modelId="{25D04A3F-0764-48C2-A88C-970304C6AC56}" type="presOf" srcId="{40FB8D5C-36C3-496E-BDD0-5AA4541B39E4}" destId="{225BCF87-B8BB-48D5-8502-8052A1C18AD1}" srcOrd="0" destOrd="0" presId="urn:microsoft.com/office/officeart/2005/8/layout/hProcess11"/>
    <dgm:cxn modelId="{4B1CA40F-F1BD-4A99-A8BB-BAB30BB8AB3F}" srcId="{D10B3670-5914-4396-AD3D-159F91E6A586}" destId="{A3219446-4C63-4306-894F-63719525B81C}" srcOrd="1" destOrd="0" parTransId="{27514797-E165-4323-9AFC-85BD185F9D76}" sibTransId="{ACC59C78-963D-4E2F-9BD1-722D4268974E}"/>
    <dgm:cxn modelId="{63C1F95E-2675-4F07-95AB-577C814AF307}" srcId="{D10B3670-5914-4396-AD3D-159F91E6A586}" destId="{BD1B2F9A-567E-40FB-9DC1-F030BD007C78}" srcOrd="2" destOrd="0" parTransId="{4CC25773-B6B3-4108-BFF5-3371FABF9EFC}" sibTransId="{EE69B400-67FE-42E2-AA93-3EF79FBB9623}"/>
    <dgm:cxn modelId="{6BE96521-0EB2-4720-BD3F-6984A74A3E91}" srcId="{D10B3670-5914-4396-AD3D-159F91E6A586}" destId="{40FB8D5C-36C3-496E-BDD0-5AA4541B39E4}" srcOrd="0" destOrd="0" parTransId="{310DCE06-8CFD-4833-B4A1-CD5E7164567E}" sibTransId="{94B5E241-5ABD-44E0-9101-B60927F6CECE}"/>
    <dgm:cxn modelId="{77F3E04B-00F5-4E31-A969-C5A51E46C2CD}" type="presOf" srcId="{BD1B2F9A-567E-40FB-9DC1-F030BD007C78}" destId="{4E27692F-7AF7-43DD-8FCA-DCB9CC5DA78B}" srcOrd="0" destOrd="0" presId="urn:microsoft.com/office/officeart/2005/8/layout/hProcess11"/>
    <dgm:cxn modelId="{BBA7F6E8-31AB-42B2-90B3-32D1893BD4DD}" type="presParOf" srcId="{7EC7BE35-DD58-4038-9FCE-B23D14EE764F}" destId="{9B1C0086-4FB7-406F-9524-434F051000D5}" srcOrd="0" destOrd="0" presId="urn:microsoft.com/office/officeart/2005/8/layout/hProcess11"/>
    <dgm:cxn modelId="{44261BF9-DE2B-4BB1-8334-6EB0FF760BBD}" type="presParOf" srcId="{7EC7BE35-DD58-4038-9FCE-B23D14EE764F}" destId="{9203B1FF-6775-4593-BB5B-88DF55D206D4}" srcOrd="1" destOrd="0" presId="urn:microsoft.com/office/officeart/2005/8/layout/hProcess11"/>
    <dgm:cxn modelId="{9C00D3FD-69A5-4155-BC5F-1E81133200FB}" type="presParOf" srcId="{9203B1FF-6775-4593-BB5B-88DF55D206D4}" destId="{8D86F345-1AC3-4D41-8DCF-0D7BC15118B3}" srcOrd="0" destOrd="0" presId="urn:microsoft.com/office/officeart/2005/8/layout/hProcess11"/>
    <dgm:cxn modelId="{41EDB711-B765-4EC6-A722-06EBA7623917}" type="presParOf" srcId="{8D86F345-1AC3-4D41-8DCF-0D7BC15118B3}" destId="{225BCF87-B8BB-48D5-8502-8052A1C18AD1}" srcOrd="0" destOrd="0" presId="urn:microsoft.com/office/officeart/2005/8/layout/hProcess11"/>
    <dgm:cxn modelId="{2EED2CCA-BE34-4910-92F1-19F985DC6E65}" type="presParOf" srcId="{8D86F345-1AC3-4D41-8DCF-0D7BC15118B3}" destId="{FF4DF475-C346-46EE-8EC8-611D741A21D5}" srcOrd="1" destOrd="0" presId="urn:microsoft.com/office/officeart/2005/8/layout/hProcess11"/>
    <dgm:cxn modelId="{C3C1D8FC-5251-4228-9620-DD4CA1432CF3}" type="presParOf" srcId="{8D86F345-1AC3-4D41-8DCF-0D7BC15118B3}" destId="{6D3B747D-165B-4662-B3DA-9DF9D3F9D8FB}" srcOrd="2" destOrd="0" presId="urn:microsoft.com/office/officeart/2005/8/layout/hProcess11"/>
    <dgm:cxn modelId="{3B25EA15-24D5-4F1B-BA3F-4795608EC44B}" type="presParOf" srcId="{9203B1FF-6775-4593-BB5B-88DF55D206D4}" destId="{4356CFC2-6F7B-4112-B1F9-957AB615F603}" srcOrd="1" destOrd="0" presId="urn:microsoft.com/office/officeart/2005/8/layout/hProcess11"/>
    <dgm:cxn modelId="{D8944207-8A0A-4765-A018-85A18813B095}" type="presParOf" srcId="{9203B1FF-6775-4593-BB5B-88DF55D206D4}" destId="{848D4AEB-D474-4872-9F91-43D828478EF2}" srcOrd="2" destOrd="0" presId="urn:microsoft.com/office/officeart/2005/8/layout/hProcess11"/>
    <dgm:cxn modelId="{81DDA681-1FED-473D-95A5-C8605B750F68}" type="presParOf" srcId="{848D4AEB-D474-4872-9F91-43D828478EF2}" destId="{A81D09D7-FBB4-4E58-9092-9379ED69336E}" srcOrd="0" destOrd="0" presId="urn:microsoft.com/office/officeart/2005/8/layout/hProcess11"/>
    <dgm:cxn modelId="{3DEFE4E1-D4E9-48B7-A4AB-F13208E5CEAD}" type="presParOf" srcId="{848D4AEB-D474-4872-9F91-43D828478EF2}" destId="{A6CBB688-1594-4A76-8F71-C675B825033F}" srcOrd="1" destOrd="0" presId="urn:microsoft.com/office/officeart/2005/8/layout/hProcess11"/>
    <dgm:cxn modelId="{52E4B302-6028-4D1F-9A82-18F33E98E262}" type="presParOf" srcId="{848D4AEB-D474-4872-9F91-43D828478EF2}" destId="{DDD5EF51-CCEC-46AF-814C-E97EE734D79F}" srcOrd="2" destOrd="0" presId="urn:microsoft.com/office/officeart/2005/8/layout/hProcess11"/>
    <dgm:cxn modelId="{3F3B371D-C3B5-4460-95FE-FB5025814E57}" type="presParOf" srcId="{9203B1FF-6775-4593-BB5B-88DF55D206D4}" destId="{1422083C-DAED-4358-B5C9-B7822EC20DAE}" srcOrd="3" destOrd="0" presId="urn:microsoft.com/office/officeart/2005/8/layout/hProcess11"/>
    <dgm:cxn modelId="{7E41FF6C-DA7D-42ED-A632-5A13D82BE919}" type="presParOf" srcId="{9203B1FF-6775-4593-BB5B-88DF55D206D4}" destId="{CD86FFA8-A36F-403A-8BD5-33D4F14C4C04}" srcOrd="4" destOrd="0" presId="urn:microsoft.com/office/officeart/2005/8/layout/hProcess11"/>
    <dgm:cxn modelId="{0A679237-8233-41DE-8B7D-C3063DB3E284}" type="presParOf" srcId="{CD86FFA8-A36F-403A-8BD5-33D4F14C4C04}" destId="{4E27692F-7AF7-43DD-8FCA-DCB9CC5DA78B}" srcOrd="0" destOrd="0" presId="urn:microsoft.com/office/officeart/2005/8/layout/hProcess11"/>
    <dgm:cxn modelId="{6ACED4CB-4E26-49B0-A4F2-7A2A87C3C8B8}" type="presParOf" srcId="{CD86FFA8-A36F-403A-8BD5-33D4F14C4C04}" destId="{81A31B5A-9A72-42C2-98A0-A4D2C9F60C48}" srcOrd="1" destOrd="0" presId="urn:microsoft.com/office/officeart/2005/8/layout/hProcess11"/>
    <dgm:cxn modelId="{B685A55D-6649-4CA0-B5ED-37097F332143}" type="presParOf" srcId="{CD86FFA8-A36F-403A-8BD5-33D4F14C4C04}" destId="{13C02296-A49C-4D41-BEFF-91D27F4FAA2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93C4C-DA76-4F3F-BC55-8EA525A1F4E7}" type="doc">
      <dgm:prSet loTypeId="urn:microsoft.com/office/officeart/2009/3/layout/StepUpProcess" loCatId="process" qsTypeId="urn:microsoft.com/office/officeart/2009/2/quickstyle/3d8" qsCatId="3D" csTypeId="urn:microsoft.com/office/officeart/2005/8/colors/accent1_2" csCatId="accent1" phldr="1"/>
      <dgm:spPr/>
      <dgm:t>
        <a:bodyPr/>
        <a:lstStyle/>
        <a:p>
          <a:endParaRPr lang="fr-FR"/>
        </a:p>
      </dgm:t>
    </dgm:pt>
    <dgm:pt modelId="{5B76F3D6-AC94-4216-94E1-BED21EDACC88}">
      <dgm:prSet phldrT="[Texte]" custT="1"/>
      <dgm:spPr/>
      <dgm:t>
        <a:bodyPr/>
        <a:lstStyle/>
        <a:p>
          <a:r>
            <a:rPr lang="fr-FR" sz="2400" dirty="0"/>
            <a:t>Ph AO</a:t>
          </a:r>
        </a:p>
        <a:p>
          <a:r>
            <a:rPr lang="fr-FR" sz="1600" dirty="0"/>
            <a:t>Calage Planning Client/Planning prévisionnel TCE</a:t>
          </a:r>
        </a:p>
        <a:p>
          <a:endParaRPr lang="fr-FR" sz="1600" dirty="0"/>
        </a:p>
        <a:p>
          <a:r>
            <a:rPr lang="fr-FR" sz="1600" dirty="0"/>
            <a:t>Chiffrage (MO Matx …) </a:t>
          </a:r>
        </a:p>
      </dgm:t>
    </dgm:pt>
    <dgm:pt modelId="{1A00A68B-5772-4D7C-950E-0505A4BB9802}" type="parTrans" cxnId="{30D4546B-53FB-4A1E-B50F-3DA03FD8132B}">
      <dgm:prSet/>
      <dgm:spPr/>
      <dgm:t>
        <a:bodyPr/>
        <a:lstStyle/>
        <a:p>
          <a:endParaRPr lang="fr-FR"/>
        </a:p>
      </dgm:t>
    </dgm:pt>
    <dgm:pt modelId="{C37B4369-F1B6-450B-BBF5-496FDF1E6B03}" type="sibTrans" cxnId="{30D4546B-53FB-4A1E-B50F-3DA03FD8132B}">
      <dgm:prSet/>
      <dgm:spPr/>
      <dgm:t>
        <a:bodyPr/>
        <a:lstStyle/>
        <a:p>
          <a:endParaRPr lang="fr-FR"/>
        </a:p>
      </dgm:t>
    </dgm:pt>
    <dgm:pt modelId="{A99208EF-898F-4605-AB0B-E1CF6813EFAA}">
      <dgm:prSet phldrT="[Texte]" custT="1"/>
      <dgm:spPr/>
      <dgm:t>
        <a:bodyPr/>
        <a:lstStyle/>
        <a:p>
          <a:r>
            <a:rPr lang="fr-FR" sz="2400" dirty="0"/>
            <a:t>Point O</a:t>
          </a:r>
          <a:br>
            <a:rPr lang="fr-FR" sz="2400" dirty="0"/>
          </a:br>
          <a:r>
            <a:rPr lang="fr-FR" sz="2400" dirty="0"/>
            <a:t>_</a:t>
          </a:r>
          <a:r>
            <a:rPr lang="fr-FR" sz="2000" dirty="0"/>
            <a:t>Passation de projet</a:t>
          </a:r>
        </a:p>
        <a:p>
          <a:endParaRPr lang="fr-FR" sz="2000" dirty="0"/>
        </a:p>
        <a:p>
          <a:r>
            <a:rPr lang="fr-FR" sz="1600" b="0" dirty="0"/>
            <a:t>Contre étude </a:t>
          </a:r>
        </a:p>
      </dgm:t>
    </dgm:pt>
    <dgm:pt modelId="{C8569E74-A1B2-4914-B6CA-FA4173F13BA2}" type="parTrans" cxnId="{9BC22D10-6961-4AB2-A680-0DD6BF6422E4}">
      <dgm:prSet/>
      <dgm:spPr/>
      <dgm:t>
        <a:bodyPr/>
        <a:lstStyle/>
        <a:p>
          <a:endParaRPr lang="fr-FR"/>
        </a:p>
      </dgm:t>
    </dgm:pt>
    <dgm:pt modelId="{5E5B986D-0B5D-4C12-A628-7AE15EB0230F}" type="sibTrans" cxnId="{9BC22D10-6961-4AB2-A680-0DD6BF6422E4}">
      <dgm:prSet/>
      <dgm:spPr/>
      <dgm:t>
        <a:bodyPr/>
        <a:lstStyle/>
        <a:p>
          <a:endParaRPr lang="fr-FR"/>
        </a:p>
      </dgm:t>
    </dgm:pt>
    <dgm:pt modelId="{6CE5F1F5-45AD-4E11-B721-5ADCF997D61D}">
      <dgm:prSet phldrT="[Texte]" custT="1"/>
      <dgm:spPr/>
      <dgm:t>
        <a:bodyPr/>
        <a:lstStyle/>
        <a:p>
          <a:r>
            <a:rPr lang="fr-FR" sz="2400" dirty="0"/>
            <a:t>Ph EXE</a:t>
          </a:r>
        </a:p>
        <a:p>
          <a:endParaRPr lang="fr-FR" sz="2400" dirty="0"/>
        </a:p>
        <a:p>
          <a:r>
            <a:rPr lang="fr-FR" sz="1800" dirty="0"/>
            <a:t>Suivi des délais </a:t>
          </a:r>
        </a:p>
        <a:p>
          <a:r>
            <a:rPr lang="fr-FR" sz="1800" dirty="0"/>
            <a:t>Suivi des dépenses (utilisation des ressources)</a:t>
          </a:r>
        </a:p>
        <a:p>
          <a:r>
            <a:rPr lang="fr-FR" sz="1800" dirty="0"/>
            <a:t>Prise de décision </a:t>
          </a:r>
        </a:p>
      </dgm:t>
    </dgm:pt>
    <dgm:pt modelId="{84D61469-21C9-4C3F-A71B-3F784612426D}" type="parTrans" cxnId="{E803858E-EDFC-4AAB-9AE1-2B30FBB6508E}">
      <dgm:prSet/>
      <dgm:spPr/>
      <dgm:t>
        <a:bodyPr/>
        <a:lstStyle/>
        <a:p>
          <a:endParaRPr lang="fr-FR"/>
        </a:p>
      </dgm:t>
    </dgm:pt>
    <dgm:pt modelId="{8CE0A693-06D2-4E47-9E2D-1351E0D64921}" type="sibTrans" cxnId="{E803858E-EDFC-4AAB-9AE1-2B30FBB6508E}">
      <dgm:prSet/>
      <dgm:spPr/>
      <dgm:t>
        <a:bodyPr/>
        <a:lstStyle/>
        <a:p>
          <a:endParaRPr lang="fr-FR"/>
        </a:p>
      </dgm:t>
    </dgm:pt>
    <dgm:pt modelId="{9B8EEA5A-96AB-4558-9B74-A9C7B3142872}" type="pres">
      <dgm:prSet presAssocID="{C3D93C4C-DA76-4F3F-BC55-8EA525A1F4E7}" presName="rootnode" presStyleCnt="0">
        <dgm:presLayoutVars>
          <dgm:chMax/>
          <dgm:chPref/>
          <dgm:dir/>
          <dgm:animLvl val="lvl"/>
        </dgm:presLayoutVars>
      </dgm:prSet>
      <dgm:spPr/>
    </dgm:pt>
    <dgm:pt modelId="{0F2EB79A-EBE0-45B3-8A20-232F71454ADA}" type="pres">
      <dgm:prSet presAssocID="{5B76F3D6-AC94-4216-94E1-BED21EDACC88}" presName="composite" presStyleCnt="0"/>
      <dgm:spPr/>
    </dgm:pt>
    <dgm:pt modelId="{3CF75062-0793-446B-A6F3-88801FFF50F2}" type="pres">
      <dgm:prSet presAssocID="{5B76F3D6-AC94-4216-94E1-BED21EDACC88}" presName="LShape" presStyleLbl="alignNode1" presStyleIdx="0" presStyleCnt="5"/>
      <dgm:spPr/>
    </dgm:pt>
    <dgm:pt modelId="{6C85C268-8715-4BF1-A9FA-F1CA00DA9808}" type="pres">
      <dgm:prSet presAssocID="{5B76F3D6-AC94-4216-94E1-BED21EDACC88}" presName="ParentText" presStyleLbl="revTx" presStyleIdx="0" presStyleCnt="3">
        <dgm:presLayoutVars>
          <dgm:chMax val="0"/>
          <dgm:chPref val="0"/>
          <dgm:bulletEnabled val="1"/>
        </dgm:presLayoutVars>
      </dgm:prSet>
      <dgm:spPr/>
    </dgm:pt>
    <dgm:pt modelId="{4D9E588F-4BBC-4140-8645-AA0AECD8E316}" type="pres">
      <dgm:prSet presAssocID="{5B76F3D6-AC94-4216-94E1-BED21EDACC88}" presName="Triangle" presStyleLbl="alignNode1" presStyleIdx="1" presStyleCnt="5"/>
      <dgm:spPr/>
    </dgm:pt>
    <dgm:pt modelId="{AEDFF7B0-0A0F-47F0-B7F8-996B78243785}" type="pres">
      <dgm:prSet presAssocID="{C37B4369-F1B6-450B-BBF5-496FDF1E6B03}" presName="sibTrans" presStyleCnt="0"/>
      <dgm:spPr/>
    </dgm:pt>
    <dgm:pt modelId="{8CEB88DF-C8E4-473A-A41B-899D9AFC5C41}" type="pres">
      <dgm:prSet presAssocID="{C37B4369-F1B6-450B-BBF5-496FDF1E6B03}" presName="space" presStyleCnt="0"/>
      <dgm:spPr/>
    </dgm:pt>
    <dgm:pt modelId="{EEC58BCA-60F5-43C1-B2FB-335DBF1FC518}" type="pres">
      <dgm:prSet presAssocID="{A99208EF-898F-4605-AB0B-E1CF6813EFAA}" presName="composite" presStyleCnt="0"/>
      <dgm:spPr/>
    </dgm:pt>
    <dgm:pt modelId="{4F973BFE-148C-4DF7-B6D6-3B9A309F53EB}" type="pres">
      <dgm:prSet presAssocID="{A99208EF-898F-4605-AB0B-E1CF6813EFAA}" presName="LShape" presStyleLbl="alignNode1" presStyleIdx="2" presStyleCnt="5"/>
      <dgm:spPr/>
    </dgm:pt>
    <dgm:pt modelId="{70DB4A4B-C734-4E69-AF97-346F3E2FF66B}" type="pres">
      <dgm:prSet presAssocID="{A99208EF-898F-4605-AB0B-E1CF6813EFAA}" presName="ParentText" presStyleLbl="revTx" presStyleIdx="1" presStyleCnt="3">
        <dgm:presLayoutVars>
          <dgm:chMax val="0"/>
          <dgm:chPref val="0"/>
          <dgm:bulletEnabled val="1"/>
        </dgm:presLayoutVars>
      </dgm:prSet>
      <dgm:spPr/>
    </dgm:pt>
    <dgm:pt modelId="{FA959A50-3F4A-4072-ABE7-A8F5DB4051BF}" type="pres">
      <dgm:prSet presAssocID="{A99208EF-898F-4605-AB0B-E1CF6813EFAA}" presName="Triangle" presStyleLbl="alignNode1" presStyleIdx="3" presStyleCnt="5"/>
      <dgm:spPr/>
    </dgm:pt>
    <dgm:pt modelId="{59921777-095A-462C-AAB3-56E257C81813}" type="pres">
      <dgm:prSet presAssocID="{5E5B986D-0B5D-4C12-A628-7AE15EB0230F}" presName="sibTrans" presStyleCnt="0"/>
      <dgm:spPr/>
    </dgm:pt>
    <dgm:pt modelId="{1D02C003-87F8-4E12-A497-FEAFC014D22E}" type="pres">
      <dgm:prSet presAssocID="{5E5B986D-0B5D-4C12-A628-7AE15EB0230F}" presName="space" presStyleCnt="0"/>
      <dgm:spPr/>
    </dgm:pt>
    <dgm:pt modelId="{E0EBD1C5-7A6D-4DE8-AA7B-5E841CE652EB}" type="pres">
      <dgm:prSet presAssocID="{6CE5F1F5-45AD-4E11-B721-5ADCF997D61D}" presName="composite" presStyleCnt="0"/>
      <dgm:spPr/>
    </dgm:pt>
    <dgm:pt modelId="{B6493A0D-23CE-4F54-843B-283CE2564E46}" type="pres">
      <dgm:prSet presAssocID="{6CE5F1F5-45AD-4E11-B721-5ADCF997D61D}" presName="LShape" presStyleLbl="alignNode1" presStyleIdx="4" presStyleCnt="5"/>
      <dgm:spPr/>
    </dgm:pt>
    <dgm:pt modelId="{E18D21C0-DDF1-47B8-8F29-96BCAEDCD367}" type="pres">
      <dgm:prSet presAssocID="{6CE5F1F5-45AD-4E11-B721-5ADCF997D61D}" presName="ParentText" presStyleLbl="revTx" presStyleIdx="2" presStyleCnt="3" custScaleY="130599" custLinFactNeighborX="112" custLinFactNeighborY="16208">
        <dgm:presLayoutVars>
          <dgm:chMax val="0"/>
          <dgm:chPref val="0"/>
          <dgm:bulletEnabled val="1"/>
        </dgm:presLayoutVars>
      </dgm:prSet>
      <dgm:spPr/>
    </dgm:pt>
  </dgm:ptLst>
  <dgm:cxnLst>
    <dgm:cxn modelId="{E803858E-EDFC-4AAB-9AE1-2B30FBB6508E}" srcId="{C3D93C4C-DA76-4F3F-BC55-8EA525A1F4E7}" destId="{6CE5F1F5-45AD-4E11-B721-5ADCF997D61D}" srcOrd="2" destOrd="0" parTransId="{84D61469-21C9-4C3F-A71B-3F784612426D}" sibTransId="{8CE0A693-06D2-4E47-9E2D-1351E0D64921}"/>
    <dgm:cxn modelId="{30D4546B-53FB-4A1E-B50F-3DA03FD8132B}" srcId="{C3D93C4C-DA76-4F3F-BC55-8EA525A1F4E7}" destId="{5B76F3D6-AC94-4216-94E1-BED21EDACC88}" srcOrd="0" destOrd="0" parTransId="{1A00A68B-5772-4D7C-950E-0505A4BB9802}" sibTransId="{C37B4369-F1B6-450B-BBF5-496FDF1E6B03}"/>
    <dgm:cxn modelId="{9BC22D10-6961-4AB2-A680-0DD6BF6422E4}" srcId="{C3D93C4C-DA76-4F3F-BC55-8EA525A1F4E7}" destId="{A99208EF-898F-4605-AB0B-E1CF6813EFAA}" srcOrd="1" destOrd="0" parTransId="{C8569E74-A1B2-4914-B6CA-FA4173F13BA2}" sibTransId="{5E5B986D-0B5D-4C12-A628-7AE15EB0230F}"/>
    <dgm:cxn modelId="{19E0B06C-4462-4B40-9EDA-7AC4C1D9A863}" type="presOf" srcId="{A99208EF-898F-4605-AB0B-E1CF6813EFAA}" destId="{70DB4A4B-C734-4E69-AF97-346F3E2FF66B}" srcOrd="0" destOrd="0" presId="urn:microsoft.com/office/officeart/2009/3/layout/StepUpProcess"/>
    <dgm:cxn modelId="{AECC60E8-FF0E-48EF-B93E-1D5B3DD729C1}" type="presOf" srcId="{C3D93C4C-DA76-4F3F-BC55-8EA525A1F4E7}" destId="{9B8EEA5A-96AB-4558-9B74-A9C7B3142872}" srcOrd="0" destOrd="0" presId="urn:microsoft.com/office/officeart/2009/3/layout/StepUpProcess"/>
    <dgm:cxn modelId="{2C5D71A0-9A14-4242-92BC-5126FB395A1C}" type="presOf" srcId="{6CE5F1F5-45AD-4E11-B721-5ADCF997D61D}" destId="{E18D21C0-DDF1-47B8-8F29-96BCAEDCD367}" srcOrd="0" destOrd="0" presId="urn:microsoft.com/office/officeart/2009/3/layout/StepUpProcess"/>
    <dgm:cxn modelId="{B5CCEE20-B311-49D8-B4F1-E12D62585F21}" type="presOf" srcId="{5B76F3D6-AC94-4216-94E1-BED21EDACC88}" destId="{6C85C268-8715-4BF1-A9FA-F1CA00DA9808}" srcOrd="0" destOrd="0" presId="urn:microsoft.com/office/officeart/2009/3/layout/StepUpProcess"/>
    <dgm:cxn modelId="{D1B3D0F2-DB16-43C7-9963-AD5DD40A262D}" type="presParOf" srcId="{9B8EEA5A-96AB-4558-9B74-A9C7B3142872}" destId="{0F2EB79A-EBE0-45B3-8A20-232F71454ADA}" srcOrd="0" destOrd="0" presId="urn:microsoft.com/office/officeart/2009/3/layout/StepUpProcess"/>
    <dgm:cxn modelId="{1BF34B8C-8756-4601-BB9D-F0A4B0A28905}" type="presParOf" srcId="{0F2EB79A-EBE0-45B3-8A20-232F71454ADA}" destId="{3CF75062-0793-446B-A6F3-88801FFF50F2}" srcOrd="0" destOrd="0" presId="urn:microsoft.com/office/officeart/2009/3/layout/StepUpProcess"/>
    <dgm:cxn modelId="{4FABE63D-078E-4EF0-8487-CC061EC0BBF9}" type="presParOf" srcId="{0F2EB79A-EBE0-45B3-8A20-232F71454ADA}" destId="{6C85C268-8715-4BF1-A9FA-F1CA00DA9808}" srcOrd="1" destOrd="0" presId="urn:microsoft.com/office/officeart/2009/3/layout/StepUpProcess"/>
    <dgm:cxn modelId="{9A07ACAF-4D0C-42BF-AC67-98791E6E6825}" type="presParOf" srcId="{0F2EB79A-EBE0-45B3-8A20-232F71454ADA}" destId="{4D9E588F-4BBC-4140-8645-AA0AECD8E316}" srcOrd="2" destOrd="0" presId="urn:microsoft.com/office/officeart/2009/3/layout/StepUpProcess"/>
    <dgm:cxn modelId="{34DBB6E9-D8C0-485D-BEFD-05283F4C3C36}" type="presParOf" srcId="{9B8EEA5A-96AB-4558-9B74-A9C7B3142872}" destId="{AEDFF7B0-0A0F-47F0-B7F8-996B78243785}" srcOrd="1" destOrd="0" presId="urn:microsoft.com/office/officeart/2009/3/layout/StepUpProcess"/>
    <dgm:cxn modelId="{7664036A-6332-4250-889A-35804318B1E2}" type="presParOf" srcId="{AEDFF7B0-0A0F-47F0-B7F8-996B78243785}" destId="{8CEB88DF-C8E4-473A-A41B-899D9AFC5C41}" srcOrd="0" destOrd="0" presId="urn:microsoft.com/office/officeart/2009/3/layout/StepUpProcess"/>
    <dgm:cxn modelId="{3A9893F6-CA02-47FC-A0B5-234117AF9568}" type="presParOf" srcId="{9B8EEA5A-96AB-4558-9B74-A9C7B3142872}" destId="{EEC58BCA-60F5-43C1-B2FB-335DBF1FC518}" srcOrd="2" destOrd="0" presId="urn:microsoft.com/office/officeart/2009/3/layout/StepUpProcess"/>
    <dgm:cxn modelId="{823952E3-2C25-4740-BD89-176C93187486}" type="presParOf" srcId="{EEC58BCA-60F5-43C1-B2FB-335DBF1FC518}" destId="{4F973BFE-148C-4DF7-B6D6-3B9A309F53EB}" srcOrd="0" destOrd="0" presId="urn:microsoft.com/office/officeart/2009/3/layout/StepUpProcess"/>
    <dgm:cxn modelId="{6EF7F0D1-FCBB-4D4E-B8D2-23D6E2F4AFC7}" type="presParOf" srcId="{EEC58BCA-60F5-43C1-B2FB-335DBF1FC518}" destId="{70DB4A4B-C734-4E69-AF97-346F3E2FF66B}" srcOrd="1" destOrd="0" presId="urn:microsoft.com/office/officeart/2009/3/layout/StepUpProcess"/>
    <dgm:cxn modelId="{7C7B613C-75C8-4985-887A-DBD38B974892}" type="presParOf" srcId="{EEC58BCA-60F5-43C1-B2FB-335DBF1FC518}" destId="{FA959A50-3F4A-4072-ABE7-A8F5DB4051BF}" srcOrd="2" destOrd="0" presId="urn:microsoft.com/office/officeart/2009/3/layout/StepUpProcess"/>
    <dgm:cxn modelId="{E0349F67-755C-4883-B17C-BC8DA3D4B0BD}" type="presParOf" srcId="{9B8EEA5A-96AB-4558-9B74-A9C7B3142872}" destId="{59921777-095A-462C-AAB3-56E257C81813}" srcOrd="3" destOrd="0" presId="urn:microsoft.com/office/officeart/2009/3/layout/StepUpProcess"/>
    <dgm:cxn modelId="{4460A588-FCE9-45FC-92D6-B226EEF93821}" type="presParOf" srcId="{59921777-095A-462C-AAB3-56E257C81813}" destId="{1D02C003-87F8-4E12-A497-FEAFC014D22E}" srcOrd="0" destOrd="0" presId="urn:microsoft.com/office/officeart/2009/3/layout/StepUpProcess"/>
    <dgm:cxn modelId="{BA8A2DA5-B1B2-4A0F-A109-EDA9F2387A8D}" type="presParOf" srcId="{9B8EEA5A-96AB-4558-9B74-A9C7B3142872}" destId="{E0EBD1C5-7A6D-4DE8-AA7B-5E841CE652EB}" srcOrd="4" destOrd="0" presId="urn:microsoft.com/office/officeart/2009/3/layout/StepUpProcess"/>
    <dgm:cxn modelId="{F3B5B855-272B-4858-9C87-91ADC8F87B2B}" type="presParOf" srcId="{E0EBD1C5-7A6D-4DE8-AA7B-5E841CE652EB}" destId="{B6493A0D-23CE-4F54-843B-283CE2564E46}" srcOrd="0" destOrd="0" presId="urn:microsoft.com/office/officeart/2009/3/layout/StepUpProcess"/>
    <dgm:cxn modelId="{2223D932-5CE8-47E9-BD37-9FE2A1EDE4F5}" type="presParOf" srcId="{E0EBD1C5-7A6D-4DE8-AA7B-5E841CE652EB}" destId="{E18D21C0-DDF1-47B8-8F29-96BCAEDCD36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0086-4FB7-406F-9524-434F051000D5}">
      <dsp:nvSpPr>
        <dsp:cNvPr id="0" name=""/>
        <dsp:cNvSpPr/>
      </dsp:nvSpPr>
      <dsp:spPr>
        <a:xfrm>
          <a:off x="0" y="2347096"/>
          <a:ext cx="6604000" cy="17610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BCF87-B8BB-48D5-8502-8052A1C18AD1}">
      <dsp:nvSpPr>
        <dsp:cNvPr id="0" name=""/>
        <dsp:cNvSpPr/>
      </dsp:nvSpPr>
      <dsp:spPr>
        <a:xfrm>
          <a:off x="2902" y="0"/>
          <a:ext cx="1915417"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FR" sz="1600" kern="1200" dirty="0"/>
            <a:t>Créer une carte mentale reprenant le canevas  BPU  ou DPGF permettant de faire une synthèse des pièces écrites / graphiques</a:t>
          </a:r>
        </a:p>
      </dsp:txBody>
      <dsp:txXfrm>
        <a:off x="2902" y="0"/>
        <a:ext cx="1915417" cy="1761066"/>
      </dsp:txXfrm>
    </dsp:sp>
    <dsp:sp modelId="{FF4DF475-C346-46EE-8EC8-611D741A21D5}">
      <dsp:nvSpPr>
        <dsp:cNvPr id="0" name=""/>
        <dsp:cNvSpPr/>
      </dsp:nvSpPr>
      <dsp:spPr>
        <a:xfrm>
          <a:off x="740477" y="1981200"/>
          <a:ext cx="440266" cy="44026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D09D7-FBB4-4E58-9092-9379ED69336E}">
      <dsp:nvSpPr>
        <dsp:cNvPr id="0" name=""/>
        <dsp:cNvSpPr/>
      </dsp:nvSpPr>
      <dsp:spPr>
        <a:xfrm>
          <a:off x="2014091" y="2641600"/>
          <a:ext cx="1915417"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FR" sz="1600" kern="1200" dirty="0"/>
            <a:t>Regrouper ces prestations par lot conformément à l’ossature du planning client du  DCE</a:t>
          </a:r>
        </a:p>
      </dsp:txBody>
      <dsp:txXfrm>
        <a:off x="2014091" y="2641600"/>
        <a:ext cx="1915417" cy="1761066"/>
      </dsp:txXfrm>
    </dsp:sp>
    <dsp:sp modelId="{A6CBB688-1594-4A76-8F71-C675B825033F}">
      <dsp:nvSpPr>
        <dsp:cNvPr id="0" name=""/>
        <dsp:cNvSpPr/>
      </dsp:nvSpPr>
      <dsp:spPr>
        <a:xfrm>
          <a:off x="2751666" y="1981200"/>
          <a:ext cx="440266" cy="44026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7692F-7AF7-43DD-8FCA-DCB9CC5DA78B}">
      <dsp:nvSpPr>
        <dsp:cNvPr id="0" name=""/>
        <dsp:cNvSpPr/>
      </dsp:nvSpPr>
      <dsp:spPr>
        <a:xfrm>
          <a:off x="4025279" y="0"/>
          <a:ext cx="1915417" cy="1761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FR" sz="1600" kern="1200" dirty="0"/>
            <a:t>Augmenter le niveau de détail du planning et bénéficier d’une bibliothèque de ressource permettant un chiffrage précis </a:t>
          </a:r>
        </a:p>
      </dsp:txBody>
      <dsp:txXfrm>
        <a:off x="4025279" y="0"/>
        <a:ext cx="1915417" cy="1761066"/>
      </dsp:txXfrm>
    </dsp:sp>
    <dsp:sp modelId="{81A31B5A-9A72-42C2-98A0-A4D2C9F60C48}">
      <dsp:nvSpPr>
        <dsp:cNvPr id="0" name=""/>
        <dsp:cNvSpPr/>
      </dsp:nvSpPr>
      <dsp:spPr>
        <a:xfrm>
          <a:off x="4762855" y="1981200"/>
          <a:ext cx="440266" cy="44026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5062-0793-446B-A6F3-88801FFF50F2}">
      <dsp:nvSpPr>
        <dsp:cNvPr id="0" name=""/>
        <dsp:cNvSpPr/>
      </dsp:nvSpPr>
      <dsp:spPr>
        <a:xfrm rot="5400000">
          <a:off x="596183" y="1734021"/>
          <a:ext cx="1791994" cy="2981837"/>
        </a:xfrm>
        <a:prstGeom prst="corner">
          <a:avLst>
            <a:gd name="adj1" fmla="val 16120"/>
            <a:gd name="adj2" fmla="val 1611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85C268-8715-4BF1-A9FA-F1CA00DA9808}">
      <dsp:nvSpPr>
        <dsp:cNvPr id="0" name=""/>
        <dsp:cNvSpPr/>
      </dsp:nvSpPr>
      <dsp:spPr>
        <a:xfrm>
          <a:off x="297055" y="2624948"/>
          <a:ext cx="2692020" cy="235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Ph AO</a:t>
          </a:r>
        </a:p>
        <a:p>
          <a:pPr marL="0" lvl="0" indent="0" algn="l" defTabSz="1066800">
            <a:lnSpc>
              <a:spcPct val="90000"/>
            </a:lnSpc>
            <a:spcBef>
              <a:spcPct val="0"/>
            </a:spcBef>
            <a:spcAft>
              <a:spcPct val="35000"/>
            </a:spcAft>
            <a:buNone/>
          </a:pPr>
          <a:r>
            <a:rPr lang="fr-FR" sz="1600" kern="1200" dirty="0"/>
            <a:t>Calage Planning Client/Planning prévisionnel TCE</a:t>
          </a:r>
        </a:p>
        <a:p>
          <a:pPr marL="0" lvl="0" indent="0" algn="l" defTabSz="1066800">
            <a:lnSpc>
              <a:spcPct val="90000"/>
            </a:lnSpc>
            <a:spcBef>
              <a:spcPct val="0"/>
            </a:spcBef>
            <a:spcAft>
              <a:spcPct val="35000"/>
            </a:spcAft>
            <a:buNone/>
          </a:pPr>
          <a:endParaRPr lang="fr-FR" sz="1600" kern="1200" dirty="0"/>
        </a:p>
        <a:p>
          <a:pPr marL="0" lvl="0" indent="0" algn="l" defTabSz="1066800">
            <a:lnSpc>
              <a:spcPct val="90000"/>
            </a:lnSpc>
            <a:spcBef>
              <a:spcPct val="0"/>
            </a:spcBef>
            <a:spcAft>
              <a:spcPct val="35000"/>
            </a:spcAft>
            <a:buNone/>
          </a:pPr>
          <a:r>
            <a:rPr lang="fr-FR" sz="1600" kern="1200" dirty="0"/>
            <a:t>Chiffrage (MO Matx …) </a:t>
          </a:r>
        </a:p>
      </dsp:txBody>
      <dsp:txXfrm>
        <a:off x="297055" y="2624948"/>
        <a:ext cx="2692020" cy="2359713"/>
      </dsp:txXfrm>
    </dsp:sp>
    <dsp:sp modelId="{4D9E588F-4BBC-4140-8645-AA0AECD8E316}">
      <dsp:nvSpPr>
        <dsp:cNvPr id="0" name=""/>
        <dsp:cNvSpPr/>
      </dsp:nvSpPr>
      <dsp:spPr>
        <a:xfrm>
          <a:off x="2481147" y="1514495"/>
          <a:ext cx="507928" cy="507928"/>
        </a:xfrm>
        <a:prstGeom prst="triangle">
          <a:avLst>
            <a:gd name="adj" fmla="val 10000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973BFE-148C-4DF7-B6D6-3B9A309F53EB}">
      <dsp:nvSpPr>
        <dsp:cNvPr id="0" name=""/>
        <dsp:cNvSpPr/>
      </dsp:nvSpPr>
      <dsp:spPr>
        <a:xfrm rot="5400000">
          <a:off x="3891742" y="918532"/>
          <a:ext cx="1791994" cy="2981837"/>
        </a:xfrm>
        <a:prstGeom prst="corner">
          <a:avLst>
            <a:gd name="adj1" fmla="val 16120"/>
            <a:gd name="adj2" fmla="val 1611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0DB4A4B-C734-4E69-AF97-346F3E2FF66B}">
      <dsp:nvSpPr>
        <dsp:cNvPr id="0" name=""/>
        <dsp:cNvSpPr/>
      </dsp:nvSpPr>
      <dsp:spPr>
        <a:xfrm>
          <a:off x="3592613" y="1809459"/>
          <a:ext cx="2692020" cy="235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Point O</a:t>
          </a:r>
          <a:br>
            <a:rPr lang="fr-FR" sz="2400" kern="1200" dirty="0"/>
          </a:br>
          <a:r>
            <a:rPr lang="fr-FR" sz="2400" kern="1200" dirty="0"/>
            <a:t>_</a:t>
          </a:r>
          <a:r>
            <a:rPr lang="fr-FR" sz="2000" kern="1200" dirty="0"/>
            <a:t>Passation de projet</a:t>
          </a:r>
        </a:p>
        <a:p>
          <a:pPr marL="0" lvl="0" indent="0" algn="l" defTabSz="1066800">
            <a:lnSpc>
              <a:spcPct val="90000"/>
            </a:lnSpc>
            <a:spcBef>
              <a:spcPct val="0"/>
            </a:spcBef>
            <a:spcAft>
              <a:spcPct val="35000"/>
            </a:spcAft>
            <a:buNone/>
          </a:pPr>
          <a:endParaRPr lang="fr-FR" sz="2000" kern="1200" dirty="0"/>
        </a:p>
        <a:p>
          <a:pPr marL="0" lvl="0" indent="0" algn="l" defTabSz="1066800">
            <a:lnSpc>
              <a:spcPct val="90000"/>
            </a:lnSpc>
            <a:spcBef>
              <a:spcPct val="0"/>
            </a:spcBef>
            <a:spcAft>
              <a:spcPct val="35000"/>
            </a:spcAft>
            <a:buNone/>
          </a:pPr>
          <a:r>
            <a:rPr lang="fr-FR" sz="1600" b="0" kern="1200" dirty="0"/>
            <a:t>Contre étude </a:t>
          </a:r>
        </a:p>
      </dsp:txBody>
      <dsp:txXfrm>
        <a:off x="3592613" y="1809459"/>
        <a:ext cx="2692020" cy="2359713"/>
      </dsp:txXfrm>
    </dsp:sp>
    <dsp:sp modelId="{FA959A50-3F4A-4072-ABE7-A8F5DB4051BF}">
      <dsp:nvSpPr>
        <dsp:cNvPr id="0" name=""/>
        <dsp:cNvSpPr/>
      </dsp:nvSpPr>
      <dsp:spPr>
        <a:xfrm>
          <a:off x="5776705" y="699006"/>
          <a:ext cx="507928" cy="507928"/>
        </a:xfrm>
        <a:prstGeom prst="triangle">
          <a:avLst>
            <a:gd name="adj" fmla="val 10000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493A0D-23CE-4F54-843B-283CE2564E46}">
      <dsp:nvSpPr>
        <dsp:cNvPr id="0" name=""/>
        <dsp:cNvSpPr/>
      </dsp:nvSpPr>
      <dsp:spPr>
        <a:xfrm rot="5400000">
          <a:off x="7187300" y="-257981"/>
          <a:ext cx="1791994" cy="2981837"/>
        </a:xfrm>
        <a:prstGeom prst="corner">
          <a:avLst>
            <a:gd name="adj1" fmla="val 16120"/>
            <a:gd name="adj2" fmla="val 16110"/>
          </a:avLst>
        </a:prstGeom>
        <a:solidFill>
          <a:schemeClr val="accent1">
            <a:hueOff val="0"/>
            <a:satOff val="0"/>
            <a:lumOff val="0"/>
            <a:alphaOff val="0"/>
          </a:schemeClr>
        </a:solidFill>
        <a:ln>
          <a:noFill/>
        </a:ln>
        <a:effectLst>
          <a:outerShdw blurRad="38100" dist="381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8D21C0-DDF1-47B8-8F29-96BCAEDCD367}">
      <dsp:nvSpPr>
        <dsp:cNvPr id="0" name=""/>
        <dsp:cNvSpPr/>
      </dsp:nvSpPr>
      <dsp:spPr>
        <a:xfrm>
          <a:off x="6889433" y="654384"/>
          <a:ext cx="2692020" cy="308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Ph EXE</a:t>
          </a:r>
        </a:p>
        <a:p>
          <a:pPr marL="0" lvl="0" indent="0" algn="l" defTabSz="1066800">
            <a:lnSpc>
              <a:spcPct val="90000"/>
            </a:lnSpc>
            <a:spcBef>
              <a:spcPct val="0"/>
            </a:spcBef>
            <a:spcAft>
              <a:spcPct val="35000"/>
            </a:spcAft>
            <a:buNone/>
          </a:pPr>
          <a:endParaRPr lang="fr-FR" sz="2400" kern="1200" dirty="0"/>
        </a:p>
        <a:p>
          <a:pPr marL="0" lvl="0" indent="0" algn="l" defTabSz="1066800">
            <a:lnSpc>
              <a:spcPct val="90000"/>
            </a:lnSpc>
            <a:spcBef>
              <a:spcPct val="0"/>
            </a:spcBef>
            <a:spcAft>
              <a:spcPct val="35000"/>
            </a:spcAft>
            <a:buNone/>
          </a:pPr>
          <a:r>
            <a:rPr lang="fr-FR" sz="1800" kern="1200" dirty="0"/>
            <a:t>Suivi des délais </a:t>
          </a:r>
        </a:p>
        <a:p>
          <a:pPr marL="0" lvl="0" indent="0" algn="l" defTabSz="1066800">
            <a:lnSpc>
              <a:spcPct val="90000"/>
            </a:lnSpc>
            <a:spcBef>
              <a:spcPct val="0"/>
            </a:spcBef>
            <a:spcAft>
              <a:spcPct val="35000"/>
            </a:spcAft>
            <a:buNone/>
          </a:pPr>
          <a:r>
            <a:rPr lang="fr-FR" sz="1800" kern="1200" dirty="0"/>
            <a:t>Suivi des dépenses (utilisation des ressources)</a:t>
          </a:r>
        </a:p>
        <a:p>
          <a:pPr marL="0" lvl="0" indent="0" algn="l" defTabSz="1066800">
            <a:lnSpc>
              <a:spcPct val="90000"/>
            </a:lnSpc>
            <a:spcBef>
              <a:spcPct val="0"/>
            </a:spcBef>
            <a:spcAft>
              <a:spcPct val="35000"/>
            </a:spcAft>
            <a:buNone/>
          </a:pPr>
          <a:r>
            <a:rPr lang="fr-FR" sz="1800" kern="1200" dirty="0"/>
            <a:t>Prise de décision </a:t>
          </a:r>
        </a:p>
      </dsp:txBody>
      <dsp:txXfrm>
        <a:off x="6889433" y="654384"/>
        <a:ext cx="2692020" cy="30817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67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3025775" y="514350"/>
            <a:ext cx="3714750" cy="2571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1301750" y="3259138"/>
            <a:ext cx="71628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fr-FR" altLang="fr-FR" noProof="0"/>
              <a:t>Cliquez pour modifier les styles de texte du masque</a:t>
            </a:r>
          </a:p>
          <a:p>
            <a:pPr lvl="1"/>
            <a:r>
              <a:rPr lang="fr-FR" altLang="fr-FR" noProof="0"/>
              <a:t>Second niveau</a:t>
            </a:r>
          </a:p>
          <a:p>
            <a:pPr lvl="2"/>
            <a:r>
              <a:rPr lang="fr-FR" altLang="fr-FR" noProof="0"/>
              <a:t>Troisième niveau</a:t>
            </a:r>
          </a:p>
          <a:p>
            <a:pPr lvl="3"/>
            <a:r>
              <a:rPr lang="fr-FR" altLang="fr-FR" noProof="0"/>
              <a:t>Quatrième niveau</a:t>
            </a:r>
          </a:p>
          <a:p>
            <a:pPr lvl="4"/>
            <a:r>
              <a:rPr lang="fr-FR" altLang="fr-FR" noProof="0"/>
              <a:t>Cinquième niveau</a:t>
            </a:r>
          </a:p>
        </p:txBody>
      </p:sp>
    </p:spTree>
    <p:extLst>
      <p:ext uri="{BB962C8B-B14F-4D97-AF65-F5344CB8AC3E}">
        <p14:creationId xmlns:p14="http://schemas.microsoft.com/office/powerpoint/2010/main" val="2068502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3025775" y="514350"/>
            <a:ext cx="3714750" cy="2571750"/>
          </a:xfrm>
          <a:ln/>
        </p:spPr>
      </p:sp>
      <p:sp>
        <p:nvSpPr>
          <p:cNvPr id="35843" name="Rectangle 3"/>
          <p:cNvSpPr>
            <a:spLocks noGrp="1" noChangeArrowheads="1"/>
          </p:cNvSpPr>
          <p:nvPr>
            <p:ph type="body" idx="1"/>
          </p:nvPr>
        </p:nvSpPr>
        <p:spPr>
          <a:noFill/>
        </p:spPr>
        <p:txBody>
          <a:bodyPr/>
          <a:lstStyle/>
          <a:p>
            <a:endParaRPr lang="fr-FR" altLang="fr-FR" dirty="0"/>
          </a:p>
        </p:txBody>
      </p:sp>
    </p:spTree>
    <p:extLst>
      <p:ext uri="{BB962C8B-B14F-4D97-AF65-F5344CB8AC3E}">
        <p14:creationId xmlns:p14="http://schemas.microsoft.com/office/powerpoint/2010/main" val="153325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7164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3943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558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841375" y="0"/>
            <a:ext cx="817245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841375" y="6172200"/>
            <a:ext cx="817245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825500" y="3200400"/>
            <a:ext cx="8172450" cy="1524000"/>
          </a:xfrm>
        </p:spPr>
        <p:txBody>
          <a:bodyPr>
            <a:noAutofit/>
          </a:bodyPr>
          <a:lstStyle>
            <a:lvl1pPr>
              <a:defRPr sz="8000"/>
            </a:lvl1pPr>
          </a:lstStyle>
          <a:p>
            <a:r>
              <a:rPr lang="fr-FR" dirty="0"/>
              <a:t>Modifiez le style du titre</a:t>
            </a:r>
            <a:endParaRPr lang="en-US" dirty="0"/>
          </a:p>
        </p:txBody>
      </p:sp>
      <p:sp>
        <p:nvSpPr>
          <p:cNvPr id="3" name="Subtitle 2"/>
          <p:cNvSpPr>
            <a:spLocks noGrp="1"/>
          </p:cNvSpPr>
          <p:nvPr>
            <p:ph type="subTitle" idx="1"/>
          </p:nvPr>
        </p:nvSpPr>
        <p:spPr>
          <a:xfrm>
            <a:off x="825500" y="4724400"/>
            <a:ext cx="74295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7" name="Footer Placeholder 4"/>
          <p:cNvSpPr>
            <a:spLocks noGrp="1"/>
          </p:cNvSpPr>
          <p:nvPr>
            <p:ph type="ftr" sz="quarter" idx="11"/>
          </p:nvPr>
        </p:nvSpPr>
        <p:spPr>
          <a:xfrm>
            <a:off x="825500" y="6208713"/>
            <a:ext cx="5280025" cy="365125"/>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265054" y="6314200"/>
            <a:ext cx="825500" cy="365125"/>
          </a:xfrm>
        </p:spPr>
        <p:txBody>
          <a:bodyPr/>
          <a:lstStyle>
            <a:lvl1pPr>
              <a:defRPr/>
            </a:lvl1pPr>
          </a:lstStyle>
          <a:p>
            <a:pPr>
              <a:defRPr/>
            </a:pPr>
            <a:fld id="{912FF28E-5EE4-49A8-8637-AC75A7A4CA46}" type="slidenum">
              <a:rPr lang="en-US"/>
              <a:pPr>
                <a:defRPr/>
              </a:pPr>
              <a:t>‹N°›</a:t>
            </a:fld>
            <a:endParaRPr lang="en-US" dirty="0"/>
          </a:p>
        </p:txBody>
      </p:sp>
    </p:spTree>
    <p:extLst>
      <p:ext uri="{BB962C8B-B14F-4D97-AF65-F5344CB8AC3E}">
        <p14:creationId xmlns:p14="http://schemas.microsoft.com/office/powerpoint/2010/main" val="242481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Espace réservé du numéro de diapositive 8"/>
          <p:cNvSpPr>
            <a:spLocks noGrp="1"/>
          </p:cNvSpPr>
          <p:nvPr>
            <p:ph type="sldNum" sz="quarter" idx="12"/>
          </p:nvPr>
        </p:nvSpPr>
        <p:spPr>
          <a:xfrm>
            <a:off x="8585200" y="6417414"/>
            <a:ext cx="825500" cy="365125"/>
          </a:xfrm>
        </p:spPr>
        <p:txBody>
          <a:bodyPr/>
          <a:lstStyle/>
          <a:p>
            <a:pPr>
              <a:defRPr/>
            </a:pPr>
            <a:fld id="{44701E4E-7BC9-4AB5-BFB6-409EF3AB423E}" type="slidenum">
              <a:rPr lang="en-US" smtClean="0"/>
              <a:pPr>
                <a:defRPr/>
              </a:pPr>
              <a:t>‹N°›</a:t>
            </a:fld>
            <a:endParaRPr lang="en-US" dirty="0"/>
          </a:p>
        </p:txBody>
      </p:sp>
    </p:spTree>
    <p:extLst>
      <p:ext uri="{BB962C8B-B14F-4D97-AF65-F5344CB8AC3E}">
        <p14:creationId xmlns:p14="http://schemas.microsoft.com/office/powerpoint/2010/main" val="298936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840788" y="6381750"/>
            <a:ext cx="825500" cy="365125"/>
          </a:xfrm>
        </p:spPr>
        <p:txBody>
          <a:bodyPr/>
          <a:lstStyle>
            <a:lvl1pPr>
              <a:defRPr sz="1800">
                <a:solidFill>
                  <a:schemeClr val="tx1"/>
                </a:solidFill>
                <a:latin typeface="Arial Black" panose="020B0A04020102020204" pitchFamily="34" charset="0"/>
              </a:defRPr>
            </a:lvl1pPr>
          </a:lstStyle>
          <a:p>
            <a:pPr>
              <a:defRPr/>
            </a:pPr>
            <a:fld id="{B2666BAE-60DF-4F6B-89FB-04C56EF7B9EB}" type="slidenum">
              <a:rPr lang="en-US" smtClean="0"/>
              <a:pPr>
                <a:defRPr/>
              </a:pPr>
              <a:t>‹N°›</a:t>
            </a:fld>
            <a:endParaRPr lang="en-US" dirty="0"/>
          </a:p>
        </p:txBody>
      </p:sp>
    </p:spTree>
    <p:extLst>
      <p:ext uri="{BB962C8B-B14F-4D97-AF65-F5344CB8AC3E}">
        <p14:creationId xmlns:p14="http://schemas.microsoft.com/office/powerpoint/2010/main" val="3420872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NUL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25500" y="4572000"/>
            <a:ext cx="7346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
        <p:nvSpPr>
          <p:cNvPr id="3075" name="Text Placeholder 2"/>
          <p:cNvSpPr>
            <a:spLocks noGrp="1"/>
          </p:cNvSpPr>
          <p:nvPr>
            <p:ph type="body" idx="1"/>
          </p:nvPr>
        </p:nvSpPr>
        <p:spPr bwMode="auto">
          <a:xfrm>
            <a:off x="825500" y="685800"/>
            <a:ext cx="8172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6" name="Slide Number Placeholder 5"/>
          <p:cNvSpPr>
            <a:spLocks noGrp="1"/>
          </p:cNvSpPr>
          <p:nvPr>
            <p:ph type="sldNum" sz="quarter" idx="4"/>
          </p:nvPr>
        </p:nvSpPr>
        <p:spPr>
          <a:xfrm>
            <a:off x="8409384" y="6391275"/>
            <a:ext cx="8255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44701E4E-7BC9-4AB5-BFB6-409EF3AB423E}" type="slidenum">
              <a:rPr lang="en-US"/>
              <a:pPr>
                <a:defRPr/>
              </a:pPr>
              <a:t>‹N°›</a:t>
            </a:fld>
            <a:endParaRPr lang="en-US" dirty="0"/>
          </a:p>
        </p:txBody>
      </p:sp>
      <p:sp>
        <p:nvSpPr>
          <p:cNvPr id="8" name="Rectangle 7"/>
          <p:cNvSpPr/>
          <p:nvPr/>
        </p:nvSpPr>
        <p:spPr>
          <a:xfrm>
            <a:off x="841375" y="0"/>
            <a:ext cx="817245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841375" y="6172200"/>
            <a:ext cx="817245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81" name="Rectangle 4"/>
          <p:cNvSpPr>
            <a:spLocks noChangeArrowheads="1"/>
          </p:cNvSpPr>
          <p:nvPr userDrawn="1"/>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charset="0"/>
              </a:defRPr>
            </a:lvl1pPr>
            <a:lvl2pPr marL="742950" indent="-285750">
              <a:defRPr>
                <a:solidFill>
                  <a:schemeClr val="tx1"/>
                </a:solidFill>
                <a:latin typeface="Times" charset="0"/>
              </a:defRPr>
            </a:lvl2pPr>
            <a:lvl3pPr marL="1143000" indent="-228600">
              <a:defRPr>
                <a:solidFill>
                  <a:schemeClr val="tx1"/>
                </a:solidFill>
                <a:latin typeface="Times" charset="0"/>
              </a:defRPr>
            </a:lvl3pPr>
            <a:lvl4pPr marL="1600200" indent="-228600">
              <a:defRPr>
                <a:solidFill>
                  <a:schemeClr val="tx1"/>
                </a:solidFill>
                <a:latin typeface="Times" charset="0"/>
              </a:defRPr>
            </a:lvl4pPr>
            <a:lvl5pPr marL="2057400" indent="-228600">
              <a:defRPr>
                <a:solidFill>
                  <a:schemeClr val="tx1"/>
                </a:solidFill>
                <a:latin typeface="Times" charset="0"/>
              </a:defRPr>
            </a:lvl5pPr>
            <a:lvl6pPr marL="2514600" indent="-228600" eaLnBrk="0" fontAlgn="base" hangingPunct="0">
              <a:spcBef>
                <a:spcPct val="0"/>
              </a:spcBef>
              <a:spcAft>
                <a:spcPct val="0"/>
              </a:spcAft>
              <a:defRPr>
                <a:solidFill>
                  <a:schemeClr val="tx1"/>
                </a:solidFill>
                <a:latin typeface="Times" charset="0"/>
              </a:defRPr>
            </a:lvl6pPr>
            <a:lvl7pPr marL="2971800" indent="-228600" eaLnBrk="0" fontAlgn="base" hangingPunct="0">
              <a:spcBef>
                <a:spcPct val="0"/>
              </a:spcBef>
              <a:spcAft>
                <a:spcPct val="0"/>
              </a:spcAft>
              <a:defRPr>
                <a:solidFill>
                  <a:schemeClr val="tx1"/>
                </a:solidFill>
                <a:latin typeface="Times" charset="0"/>
              </a:defRPr>
            </a:lvl7pPr>
            <a:lvl8pPr marL="3429000" indent="-228600" eaLnBrk="0" fontAlgn="base" hangingPunct="0">
              <a:spcBef>
                <a:spcPct val="0"/>
              </a:spcBef>
              <a:spcAft>
                <a:spcPct val="0"/>
              </a:spcAft>
              <a:defRPr>
                <a:solidFill>
                  <a:schemeClr val="tx1"/>
                </a:solidFill>
                <a:latin typeface="Times" charset="0"/>
              </a:defRPr>
            </a:lvl8pPr>
            <a:lvl9pPr marL="3886200" indent="-228600" eaLnBrk="0" fontAlgn="base" hangingPunct="0">
              <a:spcBef>
                <a:spcPct val="0"/>
              </a:spcBef>
              <a:spcAft>
                <a:spcPct val="0"/>
              </a:spcAft>
              <a:defRPr>
                <a:solidFill>
                  <a:schemeClr val="tx1"/>
                </a:solidFill>
                <a:latin typeface="Times" charset="0"/>
              </a:defRPr>
            </a:lvl9pPr>
          </a:lstStyle>
          <a:p>
            <a:pPr>
              <a:defRPr/>
            </a:pPr>
            <a:endParaRPr lang="fr-FR" altLang="fr-FR" dirty="0"/>
          </a:p>
        </p:txBody>
      </p:sp>
      <p:sp>
        <p:nvSpPr>
          <p:cNvPr id="3082" name="Line 5"/>
          <p:cNvSpPr>
            <a:spLocks noChangeShapeType="1"/>
          </p:cNvSpPr>
          <p:nvPr userDrawn="1"/>
        </p:nvSpPr>
        <p:spPr bwMode="auto">
          <a:xfrm>
            <a:off x="495300" y="6248400"/>
            <a:ext cx="891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pic>
        <p:nvPicPr>
          <p:cNvPr id="12"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8925" y="6293938"/>
            <a:ext cx="14859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9" r:id="rId1"/>
    <p:sldLayoutId id="2147483871" r:id="rId2"/>
    <p:sldLayoutId id="2147483893" r:id="rId3"/>
  </p:sldLayoutIdLst>
  <p:hf hdr="0" ftr="0" dt="0"/>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5813" y="2"/>
            <a:ext cx="8270875" cy="404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574" name="Rectangle 2"/>
          <p:cNvSpPr>
            <a:spLocks noChangeArrowheads="1"/>
          </p:cNvSpPr>
          <p:nvPr/>
        </p:nvSpPr>
        <p:spPr bwMode="auto">
          <a:xfrm>
            <a:off x="785813" y="-89616"/>
            <a:ext cx="7842250"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Times" charset="0"/>
              </a:defRPr>
            </a:lvl1pPr>
            <a:lvl2pPr marL="742950" indent="-285750">
              <a:defRPr>
                <a:solidFill>
                  <a:schemeClr val="tx1"/>
                </a:solidFill>
                <a:latin typeface="Times" charset="0"/>
              </a:defRPr>
            </a:lvl2pPr>
            <a:lvl3pPr marL="1143000" indent="-228600">
              <a:defRPr>
                <a:solidFill>
                  <a:schemeClr val="tx1"/>
                </a:solidFill>
                <a:latin typeface="Times" charset="0"/>
              </a:defRPr>
            </a:lvl3pPr>
            <a:lvl4pPr marL="1600200" indent="-228600">
              <a:defRPr>
                <a:solidFill>
                  <a:schemeClr val="tx1"/>
                </a:solidFill>
                <a:latin typeface="Times" charset="0"/>
              </a:defRPr>
            </a:lvl4pPr>
            <a:lvl5pPr marL="2057400" indent="-228600">
              <a:defRPr>
                <a:solidFill>
                  <a:schemeClr val="tx1"/>
                </a:solidFill>
                <a:latin typeface="Times" charset="0"/>
              </a:defRPr>
            </a:lvl5pPr>
            <a:lvl6pPr marL="2514600" indent="-228600" eaLnBrk="0" fontAlgn="base" hangingPunct="0">
              <a:spcBef>
                <a:spcPct val="0"/>
              </a:spcBef>
              <a:spcAft>
                <a:spcPct val="0"/>
              </a:spcAft>
              <a:defRPr>
                <a:solidFill>
                  <a:schemeClr val="tx1"/>
                </a:solidFill>
                <a:latin typeface="Times" charset="0"/>
              </a:defRPr>
            </a:lvl6pPr>
            <a:lvl7pPr marL="2971800" indent="-228600" eaLnBrk="0" fontAlgn="base" hangingPunct="0">
              <a:spcBef>
                <a:spcPct val="0"/>
              </a:spcBef>
              <a:spcAft>
                <a:spcPct val="0"/>
              </a:spcAft>
              <a:defRPr>
                <a:solidFill>
                  <a:schemeClr val="tx1"/>
                </a:solidFill>
                <a:latin typeface="Times" charset="0"/>
              </a:defRPr>
            </a:lvl7pPr>
            <a:lvl8pPr marL="3429000" indent="-228600" eaLnBrk="0" fontAlgn="base" hangingPunct="0">
              <a:spcBef>
                <a:spcPct val="0"/>
              </a:spcBef>
              <a:spcAft>
                <a:spcPct val="0"/>
              </a:spcAft>
              <a:defRPr>
                <a:solidFill>
                  <a:schemeClr val="tx1"/>
                </a:solidFill>
                <a:latin typeface="Times" charset="0"/>
              </a:defRPr>
            </a:lvl8pPr>
            <a:lvl9pPr marL="3886200" indent="-228600" eaLnBrk="0" fontAlgn="base" hangingPunct="0">
              <a:spcBef>
                <a:spcPct val="0"/>
              </a:spcBef>
              <a:spcAft>
                <a:spcPct val="0"/>
              </a:spcAft>
              <a:defRPr>
                <a:solidFill>
                  <a:schemeClr val="tx1"/>
                </a:solidFill>
                <a:latin typeface="Times" charset="0"/>
              </a:defRPr>
            </a:lvl9pPr>
          </a:lstStyle>
          <a:p>
            <a:pPr algn="ctr">
              <a:lnSpc>
                <a:spcPct val="150000"/>
              </a:lnSpc>
            </a:pPr>
            <a:r>
              <a:rPr lang="fr-FR" altLang="fr-FR" sz="2000" b="1" dirty="0">
                <a:latin typeface="Helvetica" charset="0"/>
              </a:rPr>
              <a:t>UR04 _ Outil pour le Projet</a:t>
            </a:r>
          </a:p>
          <a:p>
            <a:pPr algn="ctr">
              <a:lnSpc>
                <a:spcPct val="150000"/>
              </a:lnSpc>
            </a:pPr>
            <a:endParaRPr lang="fr-FR" altLang="fr-FR" sz="2000" b="1" dirty="0">
              <a:latin typeface="Helvetica" charset="0"/>
            </a:endParaRPr>
          </a:p>
        </p:txBody>
      </p:sp>
      <p:pic>
        <p:nvPicPr>
          <p:cNvPr id="17" name="Image 16"/>
          <p:cNvPicPr>
            <a:picLocks noChangeAspect="1"/>
          </p:cNvPicPr>
          <p:nvPr/>
        </p:nvPicPr>
        <p:blipFill>
          <a:blip r:embed="rId3"/>
          <a:stretch>
            <a:fillRect/>
          </a:stretch>
        </p:blipFill>
        <p:spPr>
          <a:xfrm>
            <a:off x="5370553" y="883826"/>
            <a:ext cx="4150479" cy="1944216"/>
          </a:xfrm>
          <a:prstGeom prst="rect">
            <a:avLst/>
          </a:prstGeom>
        </p:spPr>
      </p:pic>
      <p:pic>
        <p:nvPicPr>
          <p:cNvPr id="18" name="Image 17"/>
          <p:cNvPicPr>
            <a:picLocks noChangeAspect="1"/>
          </p:cNvPicPr>
          <p:nvPr/>
        </p:nvPicPr>
        <p:blipFill>
          <a:blip r:embed="rId4"/>
          <a:stretch>
            <a:fillRect/>
          </a:stretch>
        </p:blipFill>
        <p:spPr>
          <a:xfrm>
            <a:off x="273783" y="908720"/>
            <a:ext cx="4485714" cy="4185714"/>
          </a:xfrm>
          <a:prstGeom prst="rect">
            <a:avLst/>
          </a:prstGeom>
        </p:spPr>
      </p:pic>
      <p:sp>
        <p:nvSpPr>
          <p:cNvPr id="19" name="ZoneTexte 18"/>
          <p:cNvSpPr txBox="1"/>
          <p:nvPr/>
        </p:nvSpPr>
        <p:spPr>
          <a:xfrm>
            <a:off x="5337968" y="2852936"/>
            <a:ext cx="4568032" cy="3139321"/>
          </a:xfrm>
          <a:prstGeom prst="rect">
            <a:avLst/>
          </a:prstGeom>
          <a:noFill/>
        </p:spPr>
        <p:txBody>
          <a:bodyPr wrap="square" rtlCol="0">
            <a:spAutoFit/>
          </a:bodyPr>
          <a:lstStyle/>
          <a:p>
            <a:r>
              <a:rPr lang="fr-FR" b="1" dirty="0"/>
              <a:t>Mise en situation </a:t>
            </a:r>
            <a:r>
              <a:rPr lang="fr-FR" dirty="0"/>
              <a:t>:</a:t>
            </a:r>
          </a:p>
          <a:p>
            <a:r>
              <a:rPr lang="fr-FR" dirty="0"/>
              <a:t>Vous êtes chargé de faire la première analyse d’un DCE (dossier de consultation Entreprise) avant chiffrage et réponse à l’appel d’offre. </a:t>
            </a:r>
          </a:p>
          <a:p>
            <a:endParaRPr lang="fr-FR" dirty="0"/>
          </a:p>
          <a:p>
            <a:r>
              <a:rPr lang="fr-FR" dirty="0"/>
              <a:t>Cette analyse permet de détecter les déficits d’information nécessaires à la compréhension et donc au chiffrage du projet généralement liés à une localisation approximative , limite de prestation mal définie , des incohérences pièces écrites / pièces graphiques</a:t>
            </a:r>
          </a:p>
        </p:txBody>
      </p:sp>
      <p:sp>
        <p:nvSpPr>
          <p:cNvPr id="20" name="Espace réservé du numéro de diapositive 19"/>
          <p:cNvSpPr>
            <a:spLocks noGrp="1"/>
          </p:cNvSpPr>
          <p:nvPr>
            <p:ph type="sldNum" sz="quarter" idx="10"/>
          </p:nvPr>
        </p:nvSpPr>
        <p:spPr/>
        <p:txBody>
          <a:bodyPr/>
          <a:lstStyle/>
          <a:p>
            <a:pPr>
              <a:defRPr/>
            </a:pPr>
            <a:fld id="{B2666BAE-60DF-4F6B-89FB-04C56EF7B9EB}" type="slidenum">
              <a:rPr lang="en-US" smtClean="0"/>
              <a:pPr>
                <a:defRPr/>
              </a:pPr>
              <a:t>2</a:t>
            </a:fld>
            <a:endParaRPr lang="en-US" dirty="0"/>
          </a:p>
        </p:txBody>
      </p:sp>
      <p:sp>
        <p:nvSpPr>
          <p:cNvPr id="21" name="ZoneTexte 20"/>
          <p:cNvSpPr txBox="1"/>
          <p:nvPr/>
        </p:nvSpPr>
        <p:spPr>
          <a:xfrm>
            <a:off x="150033" y="5094434"/>
            <a:ext cx="4536504" cy="276999"/>
          </a:xfrm>
          <a:prstGeom prst="rect">
            <a:avLst/>
          </a:prstGeom>
          <a:noFill/>
        </p:spPr>
        <p:txBody>
          <a:bodyPr wrap="square" rtlCol="0">
            <a:spAutoFit/>
          </a:bodyPr>
          <a:lstStyle/>
          <a:p>
            <a:r>
              <a:rPr lang="fr-FR" sz="1200" dirty="0"/>
              <a:t>Accessibilité de la Chapelle du Château de Saint Germain en laye</a:t>
            </a:r>
          </a:p>
        </p:txBody>
      </p:sp>
      <p:sp>
        <p:nvSpPr>
          <p:cNvPr id="33" name="ZoneTexte 32"/>
          <p:cNvSpPr txBox="1"/>
          <p:nvPr/>
        </p:nvSpPr>
        <p:spPr>
          <a:xfrm>
            <a:off x="5337968" y="606827"/>
            <a:ext cx="4536504" cy="276999"/>
          </a:xfrm>
          <a:prstGeom prst="rect">
            <a:avLst/>
          </a:prstGeom>
          <a:noFill/>
        </p:spPr>
        <p:txBody>
          <a:bodyPr wrap="square" rtlCol="0">
            <a:spAutoFit/>
          </a:bodyPr>
          <a:lstStyle/>
          <a:p>
            <a:r>
              <a:rPr lang="fr-FR" sz="1200" dirty="0"/>
              <a:t>Accessibilité du CFA de St Jouan Des Guérets</a:t>
            </a:r>
          </a:p>
        </p:txBody>
      </p:sp>
    </p:spTree>
    <p:extLst>
      <p:ext uri="{BB962C8B-B14F-4D97-AF65-F5344CB8AC3E}">
        <p14:creationId xmlns:p14="http://schemas.microsoft.com/office/powerpoint/2010/main" val="8900699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11</a:t>
            </a:fld>
            <a:endParaRPr lang="en-US" dirty="0"/>
          </a:p>
        </p:txBody>
      </p:sp>
      <p:graphicFrame>
        <p:nvGraphicFramePr>
          <p:cNvPr id="7" name="Diagramme 6"/>
          <p:cNvGraphicFramePr/>
          <p:nvPr>
            <p:extLst>
              <p:ext uri="{D42A27DB-BD31-4B8C-83A1-F6EECF244321}">
                <p14:modId xmlns:p14="http://schemas.microsoft.com/office/powerpoint/2010/main" val="290586417"/>
              </p:ext>
            </p:extLst>
          </p:nvPr>
        </p:nvGraphicFramePr>
        <p:xfrm>
          <a:off x="704528" y="1844824"/>
          <a:ext cx="958145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3368824" y="-27806"/>
            <a:ext cx="3600400" cy="369332"/>
          </a:xfrm>
          <a:prstGeom prst="rect">
            <a:avLst/>
          </a:prstGeom>
          <a:noFill/>
        </p:spPr>
        <p:txBody>
          <a:bodyPr wrap="square" rtlCol="0">
            <a:spAutoFit/>
          </a:bodyPr>
          <a:lstStyle/>
          <a:p>
            <a:r>
              <a:rPr lang="fr-FR" b="1" dirty="0"/>
              <a:t>DIFFERENTS OBJECTIFS !</a:t>
            </a:r>
          </a:p>
        </p:txBody>
      </p:sp>
      <p:sp>
        <p:nvSpPr>
          <p:cNvPr id="10" name="Rectangle 9"/>
          <p:cNvSpPr/>
          <p:nvPr/>
        </p:nvSpPr>
        <p:spPr>
          <a:xfrm>
            <a:off x="378297" y="341526"/>
            <a:ext cx="9177784" cy="2492990"/>
          </a:xfrm>
          <a:prstGeom prst="rect">
            <a:avLst/>
          </a:prstGeom>
        </p:spPr>
        <p:txBody>
          <a:bodyPr wrap="square">
            <a:spAutoFit/>
          </a:bodyPr>
          <a:lstStyle/>
          <a:p>
            <a:pPr lvl="0">
              <a:spcAft>
                <a:spcPts val="0"/>
              </a:spcAft>
              <a:tabLst>
                <a:tab pos="449580" algn="l"/>
              </a:tabLst>
            </a:pPr>
            <a:r>
              <a:rPr lang="fr-FR" sz="1200" dirty="0">
                <a:solidFill>
                  <a:prstClr val="black"/>
                </a:solidFill>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r>
              <a:rPr lang="fr-FR" sz="1200" b="1" dirty="0">
                <a:solidFill>
                  <a:prstClr val="black"/>
                </a:solidFill>
                <a:latin typeface="Times New Roman" panose="02020603050405020304" pitchFamily="18" charset="0"/>
                <a:ea typeface="Times New Roman" panose="02020603050405020304" pitchFamily="18" charset="0"/>
              </a:rPr>
              <a:t>PREVOIR</a:t>
            </a:r>
            <a:r>
              <a:rPr lang="fr-FR" sz="1200" dirty="0">
                <a:solidFill>
                  <a:prstClr val="black"/>
                </a:solidFill>
                <a:latin typeface="Times New Roman" panose="02020603050405020304" pitchFamily="18" charset="0"/>
                <a:ea typeface="Times New Roman" panose="02020603050405020304" pitchFamily="18" charset="0"/>
              </a:rPr>
              <a:t> le programme d’actions et les situer dans le temps.</a:t>
            </a:r>
          </a:p>
          <a:p>
            <a:pPr lvl="0">
              <a:spcAft>
                <a:spcPts val="0"/>
              </a:spcAft>
            </a:pPr>
            <a:r>
              <a:rPr lang="fr-FR" sz="1200" dirty="0">
                <a:solidFill>
                  <a:prstClr val="black"/>
                </a:solidFill>
                <a:latin typeface="Times New Roman" panose="02020603050405020304" pitchFamily="18" charset="0"/>
                <a:ea typeface="Times New Roman" panose="02020603050405020304" pitchFamily="18" charset="0"/>
              </a:rPr>
              <a:t> </a:t>
            </a:r>
          </a:p>
          <a:p>
            <a:pPr marL="2171700" lvl="4" indent="-342900">
              <a:spcAft>
                <a:spcPts val="0"/>
              </a:spcAft>
              <a:buFont typeface="Symbol" panose="05050102010706020507" pitchFamily="18" charset="2"/>
              <a:buChar char=""/>
              <a:tabLst>
                <a:tab pos="457200" algn="l"/>
              </a:tabLst>
            </a:pPr>
            <a:r>
              <a:rPr lang="fr-FR" sz="1200" b="1" dirty="0">
                <a:solidFill>
                  <a:prstClr val="black"/>
                </a:solidFill>
                <a:latin typeface="Times New Roman" panose="02020603050405020304" pitchFamily="18" charset="0"/>
                <a:ea typeface="Times New Roman" panose="02020603050405020304" pitchFamily="18" charset="0"/>
              </a:rPr>
              <a:t>ORGANISER</a:t>
            </a:r>
            <a:r>
              <a:rPr lang="fr-FR" sz="1200" dirty="0">
                <a:solidFill>
                  <a:prstClr val="black"/>
                </a:solidFill>
                <a:latin typeface="Times New Roman" panose="02020603050405020304" pitchFamily="18" charset="0"/>
                <a:ea typeface="Times New Roman" panose="02020603050405020304" pitchFamily="18" charset="0"/>
              </a:rPr>
              <a:t> les moyens nécessaires à la réalisation du programme.</a:t>
            </a:r>
          </a:p>
          <a:p>
            <a:pPr lvl="0">
              <a:spcAft>
                <a:spcPts val="0"/>
              </a:spcAft>
            </a:pPr>
            <a:r>
              <a:rPr lang="fr-FR" sz="1200" dirty="0">
                <a:solidFill>
                  <a:prstClr val="black"/>
                </a:solidFill>
                <a:latin typeface="Times New Roman" panose="02020603050405020304" pitchFamily="18" charset="0"/>
                <a:ea typeface="Times New Roman" panose="02020603050405020304" pitchFamily="18" charset="0"/>
              </a:rPr>
              <a:t> </a:t>
            </a:r>
          </a:p>
          <a:p>
            <a:pPr marL="4000500" lvl="8" indent="-342900">
              <a:buFont typeface="Symbol" panose="05050102010706020507" pitchFamily="18" charset="2"/>
              <a:buChar char=""/>
              <a:tabLst>
                <a:tab pos="457200" algn="l"/>
              </a:tabLst>
            </a:pPr>
            <a:r>
              <a:rPr lang="fr-FR" sz="1200" b="1" dirty="0">
                <a:solidFill>
                  <a:prstClr val="black"/>
                </a:solidFill>
                <a:latin typeface="Times New Roman" panose="02020603050405020304" pitchFamily="18" charset="0"/>
                <a:ea typeface="Times New Roman" panose="02020603050405020304" pitchFamily="18" charset="0"/>
              </a:rPr>
              <a:t>COMMANDER</a:t>
            </a:r>
            <a:r>
              <a:rPr lang="fr-FR" sz="1200" dirty="0">
                <a:solidFill>
                  <a:prstClr val="black"/>
                </a:solidFill>
                <a:latin typeface="Times New Roman" panose="02020603050405020304" pitchFamily="18" charset="0"/>
                <a:ea typeface="Times New Roman" panose="02020603050405020304" pitchFamily="18" charset="0"/>
              </a:rPr>
              <a:t> le déclenchement des différentes phases de déroulement du projet.</a:t>
            </a:r>
          </a:p>
          <a:p>
            <a:pPr lvl="0">
              <a:spcAft>
                <a:spcPts val="0"/>
              </a:spcAft>
            </a:pPr>
            <a:r>
              <a:rPr lang="fr-FR" sz="1200" dirty="0">
                <a:solidFill>
                  <a:prstClr val="black"/>
                </a:solidFill>
                <a:latin typeface="Times New Roman" panose="02020603050405020304" pitchFamily="18" charset="0"/>
                <a:ea typeface="Times New Roman" panose="02020603050405020304" pitchFamily="18" charset="0"/>
              </a:rPr>
              <a:t> </a:t>
            </a:r>
          </a:p>
          <a:p>
            <a:pPr marL="4000500" lvl="8" indent="-342900">
              <a:buFont typeface="Symbol" panose="05050102010706020507" pitchFamily="18" charset="2"/>
              <a:buChar char=""/>
              <a:tabLst>
                <a:tab pos="457200" algn="l"/>
              </a:tabLst>
            </a:pPr>
            <a:r>
              <a:rPr lang="fr-FR" sz="1200" b="1" dirty="0">
                <a:solidFill>
                  <a:prstClr val="black"/>
                </a:solidFill>
                <a:latin typeface="Times New Roman" panose="02020603050405020304" pitchFamily="18" charset="0"/>
                <a:ea typeface="Times New Roman" panose="02020603050405020304" pitchFamily="18" charset="0"/>
              </a:rPr>
              <a:t>COORDONNER</a:t>
            </a:r>
            <a:r>
              <a:rPr lang="fr-FR" sz="1200" dirty="0">
                <a:solidFill>
                  <a:prstClr val="black"/>
                </a:solidFill>
                <a:latin typeface="Times New Roman" panose="02020603050405020304" pitchFamily="18" charset="0"/>
                <a:ea typeface="Times New Roman" panose="02020603050405020304" pitchFamily="18" charset="0"/>
              </a:rPr>
              <a:t> entre elles les phases de réalisation et </a:t>
            </a:r>
            <a:r>
              <a:rPr lang="fr-FR" sz="1200" b="1" dirty="0">
                <a:solidFill>
                  <a:prstClr val="black"/>
                </a:solidFill>
                <a:latin typeface="Times New Roman" panose="02020603050405020304" pitchFamily="18" charset="0"/>
                <a:ea typeface="Times New Roman" panose="02020603050405020304" pitchFamily="18" charset="0"/>
              </a:rPr>
              <a:t>EVALUER</a:t>
            </a:r>
            <a:r>
              <a:rPr lang="fr-FR" sz="1200" dirty="0">
                <a:solidFill>
                  <a:prstClr val="black"/>
                </a:solidFill>
                <a:latin typeface="Times New Roman" panose="02020603050405020304" pitchFamily="18" charset="0"/>
                <a:ea typeface="Times New Roman" panose="02020603050405020304" pitchFamily="18" charset="0"/>
              </a:rPr>
              <a:t> les répercussions des différents enchaînements.</a:t>
            </a:r>
          </a:p>
          <a:p>
            <a:pPr lvl="0">
              <a:spcAft>
                <a:spcPts val="0"/>
              </a:spcAft>
            </a:pPr>
            <a:r>
              <a:rPr lang="fr-FR" sz="1200" dirty="0">
                <a:solidFill>
                  <a:prstClr val="black"/>
                </a:solidFill>
                <a:latin typeface="Times New Roman" panose="02020603050405020304" pitchFamily="18" charset="0"/>
                <a:ea typeface="Times New Roman" panose="02020603050405020304" pitchFamily="18" charset="0"/>
              </a:rPr>
              <a:t> </a:t>
            </a:r>
          </a:p>
          <a:p>
            <a:pPr marL="4000500" lvl="8" indent="-342900">
              <a:buFont typeface="Symbol" panose="05050102010706020507" pitchFamily="18" charset="2"/>
              <a:buChar char=""/>
              <a:tabLst>
                <a:tab pos="457200" algn="l"/>
              </a:tabLst>
            </a:pPr>
            <a:r>
              <a:rPr lang="fr-FR" sz="1200" b="1" dirty="0">
                <a:solidFill>
                  <a:prstClr val="black"/>
                </a:solidFill>
                <a:latin typeface="Times New Roman" panose="02020603050405020304" pitchFamily="18" charset="0"/>
                <a:ea typeface="Times New Roman" panose="02020603050405020304" pitchFamily="18" charset="0"/>
              </a:rPr>
              <a:t>CONTROLER</a:t>
            </a:r>
            <a:r>
              <a:rPr lang="fr-FR" sz="1200" dirty="0">
                <a:solidFill>
                  <a:prstClr val="black"/>
                </a:solidFill>
                <a:latin typeface="Times New Roman" panose="02020603050405020304" pitchFamily="18" charset="0"/>
                <a:ea typeface="Times New Roman" panose="02020603050405020304" pitchFamily="18" charset="0"/>
              </a:rPr>
              <a:t> le bon déroulement du projet, </a:t>
            </a:r>
            <a:r>
              <a:rPr lang="fr-FR" sz="1200" b="1" dirty="0">
                <a:solidFill>
                  <a:prstClr val="black"/>
                </a:solidFill>
                <a:latin typeface="Times New Roman" panose="02020603050405020304" pitchFamily="18" charset="0"/>
                <a:ea typeface="Times New Roman" panose="02020603050405020304" pitchFamily="18" charset="0"/>
              </a:rPr>
              <a:t>VERIFIER</a:t>
            </a:r>
            <a:r>
              <a:rPr lang="fr-FR" sz="1200" dirty="0">
                <a:solidFill>
                  <a:prstClr val="black"/>
                </a:solidFill>
                <a:latin typeface="Times New Roman" panose="02020603050405020304" pitchFamily="18" charset="0"/>
                <a:ea typeface="Times New Roman" panose="02020603050405020304" pitchFamily="18" charset="0"/>
              </a:rPr>
              <a:t> la conformité par rapport aux prévisions et </a:t>
            </a:r>
            <a:r>
              <a:rPr lang="fr-FR" sz="1200" b="1" dirty="0">
                <a:solidFill>
                  <a:prstClr val="black"/>
                </a:solidFill>
                <a:latin typeface="Times New Roman" panose="02020603050405020304" pitchFamily="18" charset="0"/>
                <a:ea typeface="Times New Roman" panose="02020603050405020304" pitchFamily="18" charset="0"/>
              </a:rPr>
              <a:t>PRENDRE</a:t>
            </a:r>
            <a:r>
              <a:rPr lang="fr-FR" sz="1200" dirty="0">
                <a:solidFill>
                  <a:prstClr val="black"/>
                </a:solidFill>
                <a:latin typeface="Times New Roman" panose="02020603050405020304" pitchFamily="18" charset="0"/>
                <a:ea typeface="Times New Roman" panose="02020603050405020304" pitchFamily="18" charset="0"/>
              </a:rPr>
              <a:t> les mesures correctives à tout écart.</a:t>
            </a:r>
          </a:p>
        </p:txBody>
      </p:sp>
    </p:spTree>
    <p:extLst>
      <p:ext uri="{BB962C8B-B14F-4D97-AF65-F5344CB8AC3E}">
        <p14:creationId xmlns:p14="http://schemas.microsoft.com/office/powerpoint/2010/main" val="141624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12</a:t>
            </a:fld>
            <a:endParaRPr lang="en-US" dirty="0"/>
          </a:p>
        </p:txBody>
      </p:sp>
      <p:sp>
        <p:nvSpPr>
          <p:cNvPr id="3" name="AutoShape 2" descr="Résultat de recherche d'images pour &quot;diagramme chemin de fe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4" descr="Résultat de recherche d'images pour &quot;diagramme chemin de fe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27654" name="Picture 6"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1228" t="28124" r="1631" b="3130"/>
          <a:stretch/>
        </p:blipFill>
        <p:spPr bwMode="auto">
          <a:xfrm>
            <a:off x="272480" y="692696"/>
            <a:ext cx="9241407" cy="490521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920552" y="-24329"/>
            <a:ext cx="8064896" cy="369332"/>
          </a:xfrm>
          <a:prstGeom prst="rect">
            <a:avLst/>
          </a:prstGeom>
          <a:noFill/>
        </p:spPr>
        <p:txBody>
          <a:bodyPr wrap="square" rtlCol="0">
            <a:spAutoFit/>
          </a:bodyPr>
          <a:lstStyle/>
          <a:p>
            <a:r>
              <a:rPr lang="fr-FR" b="1" dirty="0"/>
              <a:t>DIAGRAMME CHEMIN DE FER ????         DIAGRAMME DE GANTT????</a:t>
            </a:r>
          </a:p>
        </p:txBody>
      </p:sp>
    </p:spTree>
    <p:extLst>
      <p:ext uri="{BB962C8B-B14F-4D97-AF65-F5344CB8AC3E}">
        <p14:creationId xmlns:p14="http://schemas.microsoft.com/office/powerpoint/2010/main" val="362366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13</a:t>
            </a:fld>
            <a:endParaRPr lang="en-US" dirty="0"/>
          </a:p>
        </p:txBody>
      </p:sp>
      <p:sp>
        <p:nvSpPr>
          <p:cNvPr id="3" name="Rectangle 2"/>
          <p:cNvSpPr/>
          <p:nvPr/>
        </p:nvSpPr>
        <p:spPr>
          <a:xfrm>
            <a:off x="776536" y="764704"/>
            <a:ext cx="8889752" cy="5170646"/>
          </a:xfrm>
          <a:prstGeom prst="rect">
            <a:avLst/>
          </a:prstGeom>
        </p:spPr>
        <p:txBody>
          <a:bodyPr wrap="square">
            <a:spAutoFit/>
          </a:bodyPr>
          <a:lstStyle/>
          <a:p>
            <a:pPr marL="342900" lvl="0" indent="-342900">
              <a:spcAft>
                <a:spcPts val="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rPr>
              <a:t>Décomposer l’ouvrage en un certains nombre de tâches ou travaux élémentaires dont on peut calculer la durée.</a:t>
            </a:r>
          </a:p>
          <a:p>
            <a:pPr marL="342900" lvl="0" indent="-342900">
              <a:spcAft>
                <a:spcPts val="0"/>
              </a:spcAft>
              <a:buFont typeface="Symbol" panose="05050102010706020507" pitchFamily="18" charset="2"/>
              <a:buChar char=""/>
              <a:tabLst>
                <a:tab pos="457200" algn="l"/>
              </a:tabLst>
            </a:pPr>
            <a:endParaRPr lang="fr-FR" i="1" dirty="0">
              <a:latin typeface="Times New Roman" panose="02020603050405020304" pitchFamily="18" charset="0"/>
              <a:ea typeface="Times New Roman" panose="02020603050405020304" pitchFamily="18" charset="0"/>
            </a:endParaRPr>
          </a:p>
          <a:p>
            <a:pPr lvl="0">
              <a:spcAft>
                <a:spcPts val="0"/>
              </a:spcAft>
              <a:tabLst>
                <a:tab pos="457200" algn="l"/>
              </a:tabLst>
            </a:pPr>
            <a:r>
              <a:rPr lang="fr-FR" i="1" dirty="0">
                <a:latin typeface="Times New Roman" panose="02020603050405020304" pitchFamily="18" charset="0"/>
                <a:ea typeface="Times New Roman" panose="02020603050405020304" pitchFamily="18" charset="0"/>
              </a:rPr>
              <a:t>TD UR04/ on s’arrête à la décomposition en taches et taches récapitulatives suivant le canevas du DPGF puisque le but est de transférer la carte à un collaborateur chargé  d’affecter des ressources et de réaliser le chiffrage</a:t>
            </a:r>
          </a:p>
          <a:p>
            <a:pPr marL="228600">
              <a:spcAft>
                <a:spcPts val="0"/>
              </a:spcAft>
            </a:pPr>
            <a:r>
              <a:rPr lang="fr-FR" dirty="0">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r>
              <a:rPr lang="fr-FR" sz="2000" dirty="0">
                <a:latin typeface="Times New Roman" panose="02020603050405020304" pitchFamily="18" charset="0"/>
                <a:ea typeface="Times New Roman" panose="02020603050405020304" pitchFamily="18" charset="0"/>
              </a:rPr>
              <a:t>Etudier les contraintes : examiner pour chaque tâche celles immédiatement en aval et celles immédiatement en amont.</a:t>
            </a:r>
          </a:p>
          <a:p>
            <a:pPr lvl="0">
              <a:spcAft>
                <a:spcPts val="0"/>
              </a:spcAft>
              <a:tabLst>
                <a:tab pos="457200" algn="l"/>
              </a:tabLst>
            </a:pPr>
            <a:endParaRPr lang="fr-FR" sz="2000" i="1" dirty="0">
              <a:latin typeface="Times New Roman" panose="02020603050405020304" pitchFamily="18" charset="0"/>
              <a:ea typeface="Times New Roman" panose="02020603050405020304" pitchFamily="18" charset="0"/>
            </a:endParaRPr>
          </a:p>
          <a:p>
            <a:pPr lvl="0">
              <a:spcAft>
                <a:spcPts val="0"/>
              </a:spcAft>
              <a:tabLst>
                <a:tab pos="457200" algn="l"/>
              </a:tabLst>
            </a:pPr>
            <a:r>
              <a:rPr lang="fr-FR" i="1" dirty="0">
                <a:latin typeface="Times New Roman" panose="02020603050405020304" pitchFamily="18" charset="0"/>
                <a:ea typeface="Times New Roman" panose="02020603050405020304" pitchFamily="18" charset="0"/>
              </a:rPr>
              <a:t>TD UR04/ Vous devez reconstituer le planning client à partir des contraintes fournies en annexe pour chaque Etude de cas</a:t>
            </a:r>
          </a:p>
          <a:p>
            <a:pPr>
              <a:spcAft>
                <a:spcPts val="0"/>
              </a:spcAft>
            </a:pPr>
            <a:r>
              <a:rPr lang="fr-FR" dirty="0">
                <a:latin typeface="Times New Roman" panose="02020603050405020304" pitchFamily="18" charset="0"/>
                <a:ea typeface="Times New Roman" panose="02020603050405020304" pitchFamily="18" charset="0"/>
              </a:rPr>
              <a:t> </a:t>
            </a:r>
            <a:endParaRPr lang="fr-FR" sz="24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fr-FR" sz="2000" dirty="0">
                <a:latin typeface="Times New Roman" panose="02020603050405020304" pitchFamily="18" charset="0"/>
              </a:rPr>
              <a:t>Les logiciels traduisent directement le résultat en diagramme Gantt</a:t>
            </a:r>
          </a:p>
          <a:p>
            <a:endParaRPr lang="fr-FR" sz="2000" dirty="0">
              <a:latin typeface="Times New Roman" panose="02020603050405020304" pitchFamily="18" charset="0"/>
            </a:endParaRPr>
          </a:p>
          <a:p>
            <a:r>
              <a:rPr lang="fr-FR" sz="2000" i="1" dirty="0">
                <a:latin typeface="Times New Roman" panose="02020603050405020304" pitchFamily="18" charset="0"/>
              </a:rPr>
              <a:t>Traiter au moins une fois un exemple simple manuellement pour bien comprendre le principe des marges</a:t>
            </a:r>
            <a:endParaRPr lang="fr-FR" sz="2000" i="1" dirty="0"/>
          </a:p>
        </p:txBody>
      </p:sp>
      <p:sp>
        <p:nvSpPr>
          <p:cNvPr id="4" name="ZoneTexte 3"/>
          <p:cNvSpPr txBox="1"/>
          <p:nvPr/>
        </p:nvSpPr>
        <p:spPr>
          <a:xfrm>
            <a:off x="920552" y="-24329"/>
            <a:ext cx="7416824" cy="369332"/>
          </a:xfrm>
          <a:prstGeom prst="rect">
            <a:avLst/>
          </a:prstGeom>
          <a:noFill/>
        </p:spPr>
        <p:txBody>
          <a:bodyPr wrap="square" rtlCol="0">
            <a:spAutoFit/>
          </a:bodyPr>
          <a:lstStyle/>
          <a:p>
            <a:r>
              <a:rPr lang="fr-FR" b="1" dirty="0"/>
              <a:t>LE GANTT _ QUELQUES CONSEILS DE METHODE</a:t>
            </a:r>
          </a:p>
        </p:txBody>
      </p:sp>
    </p:spTree>
    <p:extLst>
      <p:ext uri="{BB962C8B-B14F-4D97-AF65-F5344CB8AC3E}">
        <p14:creationId xmlns:p14="http://schemas.microsoft.com/office/powerpoint/2010/main" val="44972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14</a:t>
            </a:fld>
            <a:endParaRPr lang="en-US" dirty="0"/>
          </a:p>
        </p:txBody>
      </p:sp>
      <p:graphicFrame>
        <p:nvGraphicFramePr>
          <p:cNvPr id="3" name="Objet 2"/>
          <p:cNvGraphicFramePr>
            <a:graphicFrameLocks noChangeAspect="1"/>
          </p:cNvGraphicFramePr>
          <p:nvPr>
            <p:extLst>
              <p:ext uri="{D42A27DB-BD31-4B8C-83A1-F6EECF244321}">
                <p14:modId xmlns:p14="http://schemas.microsoft.com/office/powerpoint/2010/main" val="3021009274"/>
              </p:ext>
            </p:extLst>
          </p:nvPr>
        </p:nvGraphicFramePr>
        <p:xfrm>
          <a:off x="1719263" y="1140768"/>
          <a:ext cx="7121525" cy="4190057"/>
        </p:xfrm>
        <a:graphic>
          <a:graphicData uri="http://schemas.openxmlformats.org/presentationml/2006/ole">
            <mc:AlternateContent xmlns:mc="http://schemas.openxmlformats.org/markup-compatibility/2006">
              <mc:Choice xmlns:v="urn:schemas-microsoft-com:vml" Requires="v">
                <p:oleObj spid="_x0000_s35848" name="Document" r:id="rId3" imgW="6448631" imgH="3805602" progId="Word.Document.12">
                  <p:embed/>
                </p:oleObj>
              </mc:Choice>
              <mc:Fallback>
                <p:oleObj name="Document" r:id="rId3" imgW="6448631" imgH="3805602" progId="Word.Document.12">
                  <p:embed/>
                  <p:pic>
                    <p:nvPicPr>
                      <p:cNvPr id="0" name=""/>
                      <p:cNvPicPr/>
                      <p:nvPr/>
                    </p:nvPicPr>
                    <p:blipFill>
                      <a:blip r:embed="rId4"/>
                      <a:stretch>
                        <a:fillRect/>
                      </a:stretch>
                    </p:blipFill>
                    <p:spPr>
                      <a:xfrm>
                        <a:off x="1719263" y="1140768"/>
                        <a:ext cx="7121525" cy="4190057"/>
                      </a:xfrm>
                      <a:prstGeom prst="rect">
                        <a:avLst/>
                      </a:prstGeom>
                    </p:spPr>
                  </p:pic>
                </p:oleObj>
              </mc:Fallback>
            </mc:AlternateContent>
          </a:graphicData>
        </a:graphic>
      </p:graphicFrame>
      <p:sp>
        <p:nvSpPr>
          <p:cNvPr id="4" name="Rectangle 3"/>
          <p:cNvSpPr/>
          <p:nvPr/>
        </p:nvSpPr>
        <p:spPr>
          <a:xfrm>
            <a:off x="1136576" y="0"/>
            <a:ext cx="6710170" cy="369332"/>
          </a:xfrm>
          <a:prstGeom prst="rect">
            <a:avLst/>
          </a:prstGeom>
        </p:spPr>
        <p:txBody>
          <a:bodyPr wrap="none">
            <a:spAutoFit/>
          </a:bodyPr>
          <a:lstStyle/>
          <a:p>
            <a:r>
              <a:rPr lang="fr-FR" b="1" dirty="0">
                <a:latin typeface="Times" panose="02020603050405020304" pitchFamily="18" charset="0"/>
                <a:cs typeface="Times" panose="02020603050405020304" pitchFamily="18" charset="0"/>
              </a:rPr>
              <a:t>PARAMETRAGE DE CHAQUE TACHE (POTENTIEL TACHE)</a:t>
            </a:r>
          </a:p>
        </p:txBody>
      </p:sp>
    </p:spTree>
    <p:extLst>
      <p:ext uri="{BB962C8B-B14F-4D97-AF65-F5344CB8AC3E}">
        <p14:creationId xmlns:p14="http://schemas.microsoft.com/office/powerpoint/2010/main" val="35791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15</a:t>
            </a:fld>
            <a:endParaRPr lang="en-US" dirty="0"/>
          </a:p>
        </p:txBody>
      </p:sp>
      <p:sp>
        <p:nvSpPr>
          <p:cNvPr id="3" name="Rectangle 2"/>
          <p:cNvSpPr/>
          <p:nvPr/>
        </p:nvSpPr>
        <p:spPr>
          <a:xfrm>
            <a:off x="272480" y="474345"/>
            <a:ext cx="9393808" cy="3693319"/>
          </a:xfrm>
          <a:prstGeom prst="rect">
            <a:avLst/>
          </a:prstGeom>
        </p:spPr>
        <p:txBody>
          <a:bodyPr wrap="square">
            <a:spAutoFit/>
          </a:bodyPr>
          <a:lstStyle/>
          <a:p>
            <a:pPr algn="just">
              <a:spcAft>
                <a:spcPts val="0"/>
              </a:spcAft>
            </a:pPr>
            <a:r>
              <a:rPr lang="fr-FR" dirty="0">
                <a:latin typeface="Times New Roman" panose="02020603050405020304" pitchFamily="18" charset="0"/>
                <a:ea typeface="Times New Roman" panose="02020603050405020304" pitchFamily="18" charset="0"/>
              </a:rPr>
              <a:t>Suivant les taches, certaines doivent obligatoirement être réalisées dans les délais prévus (sous peine de retarder le chantier), d’autres peuvent se prolonger un peu sans que les taches suivantes en soient affectées (c’est ce que l’on appelle la marge). On en distingue deux : la marge libre et la marge totale.</a:t>
            </a:r>
          </a:p>
          <a:p>
            <a:pPr indent="900430" algn="just">
              <a:spcAft>
                <a:spcPts val="0"/>
              </a:spcAft>
            </a:pPr>
            <a:r>
              <a:rPr lang="fr-FR" dirty="0">
                <a:latin typeface="Times New Roman" panose="02020603050405020304" pitchFamily="18" charset="0"/>
                <a:ea typeface="Times New Roman" panose="02020603050405020304" pitchFamily="18" charset="0"/>
              </a:rPr>
              <a:t> </a:t>
            </a:r>
          </a:p>
          <a:p>
            <a:pPr indent="900430" algn="just">
              <a:spcAft>
                <a:spcPts val="0"/>
              </a:spcAft>
            </a:pPr>
            <a:r>
              <a:rPr lang="fr-FR" dirty="0">
                <a:latin typeface="Times New Roman" panose="02020603050405020304" pitchFamily="18" charset="0"/>
                <a:ea typeface="Times New Roman" panose="02020603050405020304" pitchFamily="18" charset="0"/>
              </a:rPr>
              <a:t>La marge libre : intervalle de temps dont on peut retarder une tâche sans incidence sur la tâche suivante. Elle est calculée sur deux tâches liées :</a:t>
            </a:r>
          </a:p>
          <a:p>
            <a:pPr indent="900430" algn="just">
              <a:spcAft>
                <a:spcPts val="0"/>
              </a:spcAft>
            </a:pPr>
            <a:r>
              <a:rPr lang="fr-FR" b="1" dirty="0">
                <a:latin typeface="Times New Roman" panose="02020603050405020304" pitchFamily="18" charset="0"/>
                <a:ea typeface="Times New Roman" panose="02020603050405020304" pitchFamily="18" charset="0"/>
              </a:rPr>
              <a:t>M</a:t>
            </a:r>
            <a:r>
              <a:rPr lang="fr-FR" b="1" baseline="-25000" dirty="0">
                <a:latin typeface="Times New Roman" panose="02020603050405020304" pitchFamily="18" charset="0"/>
                <a:ea typeface="Times New Roman" panose="02020603050405020304" pitchFamily="18" charset="0"/>
              </a:rPr>
              <a:t>L</a:t>
            </a:r>
            <a:r>
              <a:rPr lang="fr-FR" b="1" dirty="0">
                <a:latin typeface="Times New Roman" panose="02020603050405020304" pitchFamily="18" charset="0"/>
                <a:ea typeface="Times New Roman" panose="02020603050405020304" pitchFamily="18" charset="0"/>
              </a:rPr>
              <a:t> = (deb + tôt tâche suivante) – (fin + tôt tâche étudiée)</a:t>
            </a:r>
            <a:endParaRPr lang="fr-FR" dirty="0">
              <a:latin typeface="Times New Roman" panose="02020603050405020304" pitchFamily="18" charset="0"/>
              <a:ea typeface="Times New Roman" panose="02020603050405020304" pitchFamily="18" charset="0"/>
            </a:endParaRPr>
          </a:p>
          <a:p>
            <a:pPr indent="900430" algn="just">
              <a:spcAft>
                <a:spcPts val="0"/>
              </a:spcAft>
            </a:pPr>
            <a:r>
              <a:rPr lang="fr-FR" dirty="0">
                <a:latin typeface="Times New Roman" panose="02020603050405020304" pitchFamily="18" charset="0"/>
                <a:ea typeface="Times New Roman" panose="02020603050405020304" pitchFamily="18" charset="0"/>
              </a:rPr>
              <a:t> </a:t>
            </a:r>
          </a:p>
          <a:p>
            <a:pPr indent="900430" algn="just">
              <a:spcAft>
                <a:spcPts val="0"/>
              </a:spcAft>
            </a:pPr>
            <a:r>
              <a:rPr lang="fr-FR" dirty="0">
                <a:latin typeface="Times New Roman" panose="02020603050405020304" pitchFamily="18" charset="0"/>
                <a:ea typeface="Times New Roman" panose="02020603050405020304" pitchFamily="18" charset="0"/>
              </a:rPr>
              <a:t>La marge totale : intervalle de temps dont on peut retarder une tâche sans compromettre le délai général du projet. Elle est calculée sur la tâche :</a:t>
            </a:r>
          </a:p>
          <a:p>
            <a:pPr indent="900430" algn="just">
              <a:spcAft>
                <a:spcPts val="0"/>
              </a:spcAft>
            </a:pPr>
            <a:r>
              <a:rPr lang="fr-FR" b="1" dirty="0">
                <a:latin typeface="Times New Roman" panose="02020603050405020304" pitchFamily="18" charset="0"/>
                <a:ea typeface="Times New Roman" panose="02020603050405020304" pitchFamily="18" charset="0"/>
              </a:rPr>
              <a:t>M</a:t>
            </a:r>
            <a:r>
              <a:rPr lang="fr-FR" b="1" baseline="-25000" dirty="0">
                <a:latin typeface="Times New Roman" panose="02020603050405020304" pitchFamily="18" charset="0"/>
                <a:ea typeface="Times New Roman" panose="02020603050405020304" pitchFamily="18" charset="0"/>
              </a:rPr>
              <a:t>T</a:t>
            </a:r>
            <a:r>
              <a:rPr lang="fr-FR" b="1" dirty="0">
                <a:latin typeface="Times New Roman" panose="02020603050405020304" pitchFamily="18" charset="0"/>
                <a:ea typeface="Times New Roman" panose="02020603050405020304" pitchFamily="18" charset="0"/>
              </a:rPr>
              <a:t> = (deb + tard) – (deb + tôt)</a:t>
            </a:r>
            <a:endParaRPr lang="fr-FR" dirty="0">
              <a:latin typeface="Times New Roman" panose="02020603050405020304" pitchFamily="18" charset="0"/>
              <a:ea typeface="Times New Roman" panose="02020603050405020304" pitchFamily="18" charset="0"/>
            </a:endParaRPr>
          </a:p>
          <a:p>
            <a:pPr indent="900430" algn="just">
              <a:spcAft>
                <a:spcPts val="0"/>
              </a:spcAft>
            </a:pPr>
            <a:r>
              <a:rPr lang="fr-FR" dirty="0">
                <a:latin typeface="Times New Roman" panose="02020603050405020304" pitchFamily="18" charset="0"/>
                <a:ea typeface="Times New Roman" panose="02020603050405020304" pitchFamily="18" charset="0"/>
              </a:rPr>
              <a:t>      = (fin + tard) – (fin + tôt)</a:t>
            </a:r>
            <a:endParaRPr lang="fr-FR"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848544" y="-32534"/>
            <a:ext cx="4564070" cy="369332"/>
          </a:xfrm>
          <a:prstGeom prst="rect">
            <a:avLst/>
          </a:prstGeom>
        </p:spPr>
        <p:txBody>
          <a:bodyPr wrap="none">
            <a:spAutoFit/>
          </a:bodyPr>
          <a:lstStyle/>
          <a:p>
            <a:r>
              <a:rPr lang="fr-FR" b="1" dirty="0">
                <a:latin typeface="Times" panose="02020603050405020304" pitchFamily="18" charset="0"/>
                <a:ea typeface="Times New Roman" panose="02020603050405020304" pitchFamily="18" charset="0"/>
                <a:cs typeface="Times" panose="02020603050405020304" pitchFamily="18" charset="0"/>
              </a:rPr>
              <a:t>LES MARGES &amp; LE CHEMIN CRITIQUE</a:t>
            </a:r>
            <a:endParaRPr lang="fr-FR" b="1" dirty="0">
              <a:latin typeface="Times" panose="02020603050405020304" pitchFamily="18" charset="0"/>
              <a:cs typeface="Times" panose="02020603050405020304" pitchFamily="18" charset="0"/>
            </a:endParaRPr>
          </a:p>
        </p:txBody>
      </p:sp>
      <p:sp>
        <p:nvSpPr>
          <p:cNvPr id="5" name="Rectangle 4"/>
          <p:cNvSpPr/>
          <p:nvPr/>
        </p:nvSpPr>
        <p:spPr>
          <a:xfrm>
            <a:off x="128464" y="4674542"/>
            <a:ext cx="9433048" cy="1200329"/>
          </a:xfrm>
          <a:prstGeom prst="rect">
            <a:avLst/>
          </a:prstGeom>
        </p:spPr>
        <p:txBody>
          <a:bodyPr wrap="square">
            <a:spAutoFit/>
          </a:bodyPr>
          <a:lstStyle/>
          <a:p>
            <a:pPr indent="82550">
              <a:spcAft>
                <a:spcPts val="0"/>
              </a:spcAft>
            </a:pPr>
            <a:r>
              <a:rPr lang="fr-FR" dirty="0">
                <a:latin typeface="Times New Roman" panose="02020603050405020304" pitchFamily="18" charset="0"/>
                <a:ea typeface="Times New Roman" panose="02020603050405020304" pitchFamily="18" charset="0"/>
              </a:rPr>
              <a:t>Le chemin critique représente l’ensemble des taches qui ne peuvent accuser aucun retard sous peine de retarder le reste du chantier. C’est donc lui qui détermine la durée minimale de l’exécution des travaux.</a:t>
            </a:r>
          </a:p>
          <a:p>
            <a:pPr indent="900430" algn="just">
              <a:spcAft>
                <a:spcPts val="0"/>
              </a:spcAft>
            </a:pPr>
            <a:r>
              <a:rPr lang="fr-FR" dirty="0">
                <a:latin typeface="Times New Roman" panose="02020603050405020304" pitchFamily="18" charset="0"/>
                <a:ea typeface="Times New Roman" panose="02020603050405020304" pitchFamily="18" charset="0"/>
              </a:rPr>
              <a:t>On définit les tâches critiques comme étant les tâches pour lesquelles </a:t>
            </a:r>
            <a:r>
              <a:rPr lang="fr-FR" b="1" dirty="0">
                <a:latin typeface="Times New Roman" panose="02020603050405020304" pitchFamily="18" charset="0"/>
                <a:ea typeface="Times New Roman" panose="02020603050405020304" pitchFamily="18" charset="0"/>
              </a:rPr>
              <a:t>M</a:t>
            </a:r>
            <a:r>
              <a:rPr lang="fr-FR" b="1" baseline="-25000" dirty="0">
                <a:latin typeface="Times New Roman" panose="02020603050405020304" pitchFamily="18" charset="0"/>
                <a:ea typeface="Times New Roman" panose="02020603050405020304" pitchFamily="18" charset="0"/>
              </a:rPr>
              <a:t>T</a:t>
            </a:r>
            <a:r>
              <a:rPr lang="fr-FR" b="1" dirty="0">
                <a:latin typeface="Times New Roman" panose="02020603050405020304" pitchFamily="18" charset="0"/>
                <a:ea typeface="Times New Roman" panose="02020603050405020304" pitchFamily="18" charset="0"/>
              </a:rPr>
              <a:t> = M</a:t>
            </a:r>
            <a:r>
              <a:rPr lang="fr-FR" b="1" baseline="-25000" dirty="0">
                <a:latin typeface="Times New Roman" panose="02020603050405020304" pitchFamily="18" charset="0"/>
                <a:ea typeface="Times New Roman" panose="02020603050405020304" pitchFamily="18" charset="0"/>
              </a:rPr>
              <a:t>L</a:t>
            </a:r>
            <a:r>
              <a:rPr lang="fr-FR" b="1" dirty="0">
                <a:latin typeface="Times New Roman" panose="02020603050405020304" pitchFamily="18" charset="0"/>
                <a:ea typeface="Times New Roman" panose="02020603050405020304" pitchFamily="18" charset="0"/>
              </a:rPr>
              <a:t> = 0</a:t>
            </a:r>
            <a:r>
              <a:rPr lang="fr-FR" dirty="0">
                <a:latin typeface="Times New Roman" panose="02020603050405020304" pitchFamily="18" charset="0"/>
                <a:ea typeface="Times New Roman" panose="02020603050405020304" pitchFamily="18" charset="0"/>
              </a:rPr>
              <a:t>.</a:t>
            </a:r>
            <a:endParaRPr lang="fr-F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681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16</a:t>
            </a:fld>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2055647266"/>
              </p:ext>
            </p:extLst>
          </p:nvPr>
        </p:nvGraphicFramePr>
        <p:xfrm>
          <a:off x="128465" y="548678"/>
          <a:ext cx="9616429" cy="5472610"/>
        </p:xfrm>
        <a:graphic>
          <a:graphicData uri="http://schemas.openxmlformats.org/drawingml/2006/table">
            <a:tbl>
              <a:tblPr>
                <a:tableStyleId>{5940675A-B579-460E-94D1-54222C63F5DA}</a:tableStyleId>
              </a:tblPr>
              <a:tblGrid>
                <a:gridCol w="4392487">
                  <a:extLst>
                    <a:ext uri="{9D8B030D-6E8A-4147-A177-3AD203B41FA5}">
                      <a16:colId xmlns:a16="http://schemas.microsoft.com/office/drawing/2014/main" val="20000"/>
                    </a:ext>
                  </a:extLst>
                </a:gridCol>
                <a:gridCol w="420912">
                  <a:extLst>
                    <a:ext uri="{9D8B030D-6E8A-4147-A177-3AD203B41FA5}">
                      <a16:colId xmlns:a16="http://schemas.microsoft.com/office/drawing/2014/main" val="20001"/>
                    </a:ext>
                  </a:extLst>
                </a:gridCol>
                <a:gridCol w="1379288">
                  <a:extLst>
                    <a:ext uri="{9D8B030D-6E8A-4147-A177-3AD203B41FA5}">
                      <a16:colId xmlns:a16="http://schemas.microsoft.com/office/drawing/2014/main" val="20002"/>
                    </a:ext>
                  </a:extLst>
                </a:gridCol>
                <a:gridCol w="1156491">
                  <a:extLst>
                    <a:ext uri="{9D8B030D-6E8A-4147-A177-3AD203B41FA5}">
                      <a16:colId xmlns:a16="http://schemas.microsoft.com/office/drawing/2014/main" val="20003"/>
                    </a:ext>
                  </a:extLst>
                </a:gridCol>
                <a:gridCol w="930461">
                  <a:extLst>
                    <a:ext uri="{9D8B030D-6E8A-4147-A177-3AD203B41FA5}">
                      <a16:colId xmlns:a16="http://schemas.microsoft.com/office/drawing/2014/main" val="20004"/>
                    </a:ext>
                  </a:extLst>
                </a:gridCol>
                <a:gridCol w="1192774">
                  <a:extLst>
                    <a:ext uri="{9D8B030D-6E8A-4147-A177-3AD203B41FA5}">
                      <a16:colId xmlns:a16="http://schemas.microsoft.com/office/drawing/2014/main" val="20005"/>
                    </a:ext>
                  </a:extLst>
                </a:gridCol>
                <a:gridCol w="144016">
                  <a:extLst>
                    <a:ext uri="{9D8B030D-6E8A-4147-A177-3AD203B41FA5}">
                      <a16:colId xmlns:a16="http://schemas.microsoft.com/office/drawing/2014/main" val="20006"/>
                    </a:ext>
                  </a:extLst>
                </a:gridCol>
              </a:tblGrid>
              <a:tr h="731189">
                <a:tc>
                  <a:txBody>
                    <a:bodyPr/>
                    <a:lstStyle/>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EXEMPLE </a:t>
                      </a:r>
                    </a:p>
                  </a:txBody>
                  <a:tcPr marL="44450" marR="44450" marT="0" marB="0" anchor="ctr"/>
                </a:tc>
                <a:tc>
                  <a:txBody>
                    <a:bodyPr/>
                    <a:lstStyle/>
                    <a:p>
                      <a:pPr algn="r">
                        <a:spcBef>
                          <a:spcPts val="600"/>
                        </a:spcBef>
                        <a:spcAft>
                          <a:spcPts val="0"/>
                        </a:spcAft>
                      </a:pPr>
                      <a:r>
                        <a:rPr lang="fr-FR" sz="1200" dirty="0">
                          <a:effectLst/>
                        </a:rPr>
                        <a:t>Rep.</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Désignation</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Durée</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Prédécesseur</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de-DE" sz="1200" dirty="0">
                          <a:effectLst/>
                        </a:rPr>
                        <a:t>Lien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endParaRPr lang="fr-FR" sz="1200" b="1" i="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731189">
                <a:tc rowSpan="6">
                  <a:txBody>
                    <a:bodyPr/>
                    <a:lstStyle/>
                    <a:p>
                      <a:pPr algn="r">
                        <a:spcBef>
                          <a:spcPts val="600"/>
                        </a:spcBef>
                        <a:spcAft>
                          <a:spcPts val="0"/>
                        </a:spcAft>
                      </a:pPr>
                      <a:endParaRPr lang="fr-FR" sz="1200" b="1" i="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r">
                        <a:spcBef>
                          <a:spcPts val="600"/>
                        </a:spcBef>
                        <a:spcAft>
                          <a:spcPts val="0"/>
                        </a:spcAft>
                      </a:pPr>
                      <a:r>
                        <a:rPr lang="fr-FR" sz="1200" dirty="0">
                          <a:effectLst/>
                        </a:rPr>
                        <a:t>A</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Fondations</a:t>
                      </a:r>
                    </a:p>
                    <a:p>
                      <a:pPr algn="r">
                        <a:spcBef>
                          <a:spcPts val="600"/>
                        </a:spcBef>
                        <a:spcAft>
                          <a:spcPts val="0"/>
                        </a:spcAft>
                      </a:pPr>
                      <a:r>
                        <a:rPr lang="fr-FR" sz="1200" dirty="0">
                          <a:effectLst/>
                        </a:rPr>
                        <a:t>Soubassement</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7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SO</a:t>
                      </a:r>
                    </a:p>
                  </a:txBody>
                  <a:tcPr marL="44450" marR="44450" marT="0" marB="0" anchor="ctr"/>
                </a:tc>
                <a:tc>
                  <a:txBody>
                    <a:bodyPr/>
                    <a:lstStyle/>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SO</a:t>
                      </a:r>
                    </a:p>
                  </a:txBody>
                  <a:tcPr marL="44450" marR="44450" marT="0" marB="0" anchor="ctr"/>
                </a:tc>
                <a:tc>
                  <a:txBody>
                    <a:bodyPr/>
                    <a:lstStyle/>
                    <a:p>
                      <a:pPr algn="ctr">
                        <a:spcBef>
                          <a:spcPts val="600"/>
                        </a:spcBef>
                        <a:spcAft>
                          <a:spcPts val="0"/>
                        </a:spcAft>
                      </a:pPr>
                      <a:r>
                        <a:rPr lang="fr-FR"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731189">
                <a:tc vMerge="1">
                  <a:txBody>
                    <a:bodyPr/>
                    <a:lstStyle/>
                    <a:p>
                      <a:endParaRPr lang="fr-FR"/>
                    </a:p>
                  </a:txBody>
                  <a:tcPr/>
                </a:tc>
                <a:tc>
                  <a:txBody>
                    <a:bodyPr/>
                    <a:lstStyle/>
                    <a:p>
                      <a:pPr algn="r">
                        <a:spcBef>
                          <a:spcPts val="600"/>
                        </a:spcBef>
                        <a:spcAft>
                          <a:spcPts val="0"/>
                        </a:spcAft>
                      </a:pPr>
                      <a:r>
                        <a:rPr lang="fr-FR" sz="1200" dirty="0">
                          <a:effectLst/>
                        </a:rPr>
                        <a:t>B</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Dallage porté</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9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200" dirty="0">
                          <a:effectLst/>
                        </a:rPr>
                        <a:t>A </a:t>
                      </a:r>
                    </a:p>
                  </a:txBody>
                  <a:tcPr marL="44450" marR="44450" marT="0" marB="0" anchor="ctr"/>
                </a:tc>
                <a:tc>
                  <a:txBody>
                    <a:bodyPr/>
                    <a:lstStyle/>
                    <a:p>
                      <a:pPr algn="ctr">
                        <a:spcBef>
                          <a:spcPts val="600"/>
                        </a:spcBef>
                        <a:spcAft>
                          <a:spcPts val="0"/>
                        </a:spcAft>
                      </a:pPr>
                      <a:r>
                        <a:rPr lang="fr-FR" sz="1200" dirty="0">
                          <a:effectLst/>
                          <a:latin typeface="+mn-lt"/>
                          <a:ea typeface="+mn-ea"/>
                        </a:rPr>
                        <a:t>FD+0j</a:t>
                      </a:r>
                    </a:p>
                  </a:txBody>
                  <a:tcPr marL="44450" marR="44450" marT="0" marB="0" anchor="ctr"/>
                </a:tc>
                <a:tc>
                  <a:txBody>
                    <a:bodyPr/>
                    <a:lstStyle/>
                    <a:p>
                      <a:pPr algn="ctr">
                        <a:spcBef>
                          <a:spcPts val="600"/>
                        </a:spcBef>
                        <a:spcAft>
                          <a:spcPts val="0"/>
                        </a:spcAft>
                      </a:pPr>
                      <a:r>
                        <a:rPr lang="fr-FR"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731189">
                <a:tc vMerge="1">
                  <a:txBody>
                    <a:bodyPr/>
                    <a:lstStyle/>
                    <a:p>
                      <a:endParaRPr lang="fr-FR"/>
                    </a:p>
                  </a:txBody>
                  <a:tcPr/>
                </a:tc>
                <a:tc>
                  <a:txBody>
                    <a:bodyPr/>
                    <a:lstStyle/>
                    <a:p>
                      <a:pPr algn="r">
                        <a:spcBef>
                          <a:spcPts val="600"/>
                        </a:spcBef>
                        <a:spcAft>
                          <a:spcPts val="0"/>
                        </a:spcAft>
                      </a:pPr>
                      <a:r>
                        <a:rPr lang="fr-FR" sz="1200" dirty="0">
                          <a:effectLst/>
                        </a:rPr>
                        <a:t>C</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Murs extérieurs</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6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 </a:t>
                      </a:r>
                      <a:r>
                        <a:rPr lang="fr-FR" sz="1200" b="1" i="1" dirty="0">
                          <a:effectLst/>
                          <a:latin typeface="Times New Roman" panose="02020603050405020304" pitchFamily="18" charset="0"/>
                        </a:rPr>
                        <a:t>B</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b="0" i="0" dirty="0">
                          <a:effectLst/>
                          <a:latin typeface="+mn-lt"/>
                          <a:ea typeface="+mn-ea"/>
                        </a:rPr>
                        <a:t>FD+0j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1085476">
                <a:tc vMerge="1">
                  <a:txBody>
                    <a:bodyPr/>
                    <a:lstStyle/>
                    <a:p>
                      <a:endParaRPr lang="fr-FR"/>
                    </a:p>
                  </a:txBody>
                  <a:tcPr/>
                </a:tc>
                <a:tc>
                  <a:txBody>
                    <a:bodyPr/>
                    <a:lstStyle/>
                    <a:p>
                      <a:pPr algn="r">
                        <a:spcBef>
                          <a:spcPts val="600"/>
                        </a:spcBef>
                        <a:spcAft>
                          <a:spcPts val="0"/>
                        </a:spcAft>
                      </a:pPr>
                      <a:r>
                        <a:rPr lang="fr-FR" sz="1200" dirty="0">
                          <a:effectLst/>
                        </a:rPr>
                        <a:t>D</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Linteaux et chaînages</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de-DE" sz="1200" dirty="0">
                          <a:effectLst/>
                        </a:rPr>
                        <a:t>5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de-DE" sz="1200" dirty="0">
                          <a:effectLst/>
                        </a:rPr>
                        <a:t> C</a:t>
                      </a:r>
                      <a:endParaRPr lang="fr-FR" sz="1200" dirty="0">
                        <a:effectLst/>
                      </a:endParaRPr>
                    </a:p>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F</a:t>
                      </a:r>
                    </a:p>
                  </a:txBody>
                  <a:tcPr marL="44450" marR="44450" marT="0" marB="0" anchor="ctr"/>
                </a:tc>
                <a:tc>
                  <a:txBody>
                    <a:bodyPr/>
                    <a:lstStyle/>
                    <a:p>
                      <a:pPr algn="ctr">
                        <a:spcBef>
                          <a:spcPts val="600"/>
                        </a:spcBef>
                        <a:spcAft>
                          <a:spcPts val="0"/>
                        </a:spcAft>
                      </a:pPr>
                      <a:r>
                        <a:rPr lang="fr-FR" sz="1200" b="1" i="1" dirty="0">
                          <a:effectLst/>
                          <a:latin typeface="Times New Roman" panose="02020603050405020304" pitchFamily="18" charset="0"/>
                        </a:rPr>
                        <a:t>FD-1j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de-DE"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731189">
                <a:tc vMerge="1">
                  <a:txBody>
                    <a:bodyPr/>
                    <a:lstStyle/>
                    <a:p>
                      <a:endParaRPr lang="fr-FR"/>
                    </a:p>
                  </a:txBody>
                  <a:tcPr/>
                </a:tc>
                <a:tc>
                  <a:txBody>
                    <a:bodyPr/>
                    <a:lstStyle/>
                    <a:p>
                      <a:pPr algn="r">
                        <a:spcBef>
                          <a:spcPts val="600"/>
                        </a:spcBef>
                        <a:spcAft>
                          <a:spcPts val="0"/>
                        </a:spcAft>
                      </a:pPr>
                      <a:r>
                        <a:rPr lang="de-DE" sz="1200" dirty="0">
                          <a:effectLst/>
                        </a:rPr>
                        <a:t>E</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noProof="0" dirty="0">
                          <a:effectLst/>
                        </a:rPr>
                        <a:t>Planchers</a:t>
                      </a:r>
                      <a:endParaRPr lang="fr-FR" sz="1200" b="1" i="1" noProof="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8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 D</a:t>
                      </a:r>
                    </a:p>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C</a:t>
                      </a:r>
                    </a:p>
                    <a:p>
                      <a:pPr algn="ctr">
                        <a:spcBef>
                          <a:spcPts val="600"/>
                        </a:spcBef>
                        <a:spcAft>
                          <a:spcPts val="0"/>
                        </a:spcAft>
                      </a:pPr>
                      <a:r>
                        <a:rPr lang="fr-FR" sz="1200" b="1" i="1" dirty="0">
                          <a:effectLst/>
                          <a:latin typeface="Times New Roman" panose="02020603050405020304" pitchFamily="18" charset="0"/>
                          <a:ea typeface="Times New Roman" panose="02020603050405020304" pitchFamily="18" charset="0"/>
                        </a:rPr>
                        <a:t>F</a:t>
                      </a:r>
                    </a:p>
                  </a:txBody>
                  <a:tcPr marL="44450" marR="44450" marT="0" marB="0" anchor="ctr"/>
                </a:tc>
                <a:tc>
                  <a:txBody>
                    <a:bodyPr/>
                    <a:lstStyle/>
                    <a:p>
                      <a:pPr algn="ctr">
                        <a:spcBef>
                          <a:spcPts val="600"/>
                        </a:spcBef>
                        <a:spcAft>
                          <a:spcPts val="0"/>
                        </a:spcAft>
                      </a:pPr>
                      <a:r>
                        <a:rPr lang="fr-FR" sz="1200" b="0" i="0" dirty="0">
                          <a:effectLst/>
                          <a:latin typeface="+mn-lt"/>
                          <a:ea typeface="+mn-ea"/>
                        </a:rPr>
                        <a:t>FD+5j</a:t>
                      </a:r>
                    </a:p>
                    <a:p>
                      <a:pPr algn="ctr">
                        <a:spcBef>
                          <a:spcPts val="600"/>
                        </a:spcBef>
                        <a:spcAft>
                          <a:spcPts val="0"/>
                        </a:spcAft>
                      </a:pPr>
                      <a:r>
                        <a:rPr lang="fr-FR" sz="1200" b="0" i="0" dirty="0">
                          <a:effectLst/>
                          <a:latin typeface="+mn-lt"/>
                          <a:ea typeface="+mn-ea"/>
                        </a:rPr>
                        <a:t>FD+2j</a:t>
                      </a:r>
                    </a:p>
                    <a:p>
                      <a:pPr algn="ctr">
                        <a:spcBef>
                          <a:spcPts val="600"/>
                        </a:spcBef>
                        <a:spcAft>
                          <a:spcPts val="0"/>
                        </a:spcAft>
                      </a:pPr>
                      <a:r>
                        <a:rPr lang="fr-FR" sz="1200" b="0" i="0" dirty="0">
                          <a:effectLst/>
                          <a:latin typeface="+mn-lt"/>
                          <a:ea typeface="+mn-ea"/>
                        </a:rPr>
                        <a:t>FD+2j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731189">
                <a:tc vMerge="1">
                  <a:txBody>
                    <a:bodyPr/>
                    <a:lstStyle/>
                    <a:p>
                      <a:endParaRPr lang="fr-FR"/>
                    </a:p>
                  </a:txBody>
                  <a:tcPr/>
                </a:tc>
                <a:tc>
                  <a:txBody>
                    <a:bodyPr/>
                    <a:lstStyle/>
                    <a:p>
                      <a:pPr algn="r">
                        <a:spcBef>
                          <a:spcPts val="600"/>
                        </a:spcBef>
                        <a:spcAft>
                          <a:spcPts val="0"/>
                        </a:spcAft>
                      </a:pPr>
                      <a:r>
                        <a:rPr lang="fr-FR" sz="1200" dirty="0">
                          <a:effectLst/>
                        </a:rPr>
                        <a:t>F</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a:spcBef>
                          <a:spcPts val="600"/>
                        </a:spcBef>
                        <a:spcAft>
                          <a:spcPts val="0"/>
                        </a:spcAft>
                      </a:pPr>
                      <a:r>
                        <a:rPr lang="fr-FR" sz="1200" dirty="0">
                          <a:effectLst/>
                        </a:rPr>
                        <a:t>Murs refends</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4 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C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b="0" i="0" dirty="0">
                          <a:effectLst/>
                          <a:latin typeface="+mn-lt"/>
                          <a:ea typeface="+mn-ea"/>
                        </a:rPr>
                        <a:t>DD+0j</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200" dirty="0">
                          <a:effectLst/>
                        </a:rPr>
                        <a:t> </a:t>
                      </a:r>
                      <a:endParaRPr lang="fr-FR" sz="1200" b="1" i="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pic>
        <p:nvPicPr>
          <p:cNvPr id="36868" name="Picture 4" descr="éléments si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1846137"/>
            <a:ext cx="4090966" cy="32810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1649413" y="1588150"/>
            <a:ext cx="11465902" cy="57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sp>
        <p:nvSpPr>
          <p:cNvPr id="11" name="Rectangle 10"/>
          <p:cNvSpPr/>
          <p:nvPr/>
        </p:nvSpPr>
        <p:spPr>
          <a:xfrm>
            <a:off x="848544" y="-32534"/>
            <a:ext cx="1326004" cy="369332"/>
          </a:xfrm>
          <a:prstGeom prst="rect">
            <a:avLst/>
          </a:prstGeom>
        </p:spPr>
        <p:txBody>
          <a:bodyPr wrap="none">
            <a:spAutoFit/>
          </a:bodyPr>
          <a:lstStyle/>
          <a:p>
            <a:r>
              <a:rPr lang="fr-FR" b="1" dirty="0">
                <a:latin typeface="Times" panose="02020603050405020304" pitchFamily="18" charset="0"/>
                <a:cs typeface="Times" panose="02020603050405020304" pitchFamily="18" charset="0"/>
              </a:rPr>
              <a:t>EXEMPLE</a:t>
            </a:r>
          </a:p>
        </p:txBody>
      </p:sp>
    </p:spTree>
    <p:extLst>
      <p:ext uri="{BB962C8B-B14F-4D97-AF65-F5344CB8AC3E}">
        <p14:creationId xmlns:p14="http://schemas.microsoft.com/office/powerpoint/2010/main" val="105075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2666BAE-60DF-4F6B-89FB-04C56EF7B9EB}" type="slidenum">
              <a:rPr lang="en-US" smtClean="0"/>
              <a:pPr>
                <a:defRPr/>
              </a:pPr>
              <a:t>17</a:t>
            </a:fld>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726580121"/>
              </p:ext>
            </p:extLst>
          </p:nvPr>
        </p:nvGraphicFramePr>
        <p:xfrm>
          <a:off x="416496" y="764704"/>
          <a:ext cx="8784976" cy="5040558"/>
        </p:xfrm>
        <a:graphic>
          <a:graphicData uri="http://schemas.openxmlformats.org/drawingml/2006/table">
            <a:tbl>
              <a:tblPr>
                <a:tableStyleId>{D7AC3CCA-C797-4891-BE02-D94E43425B78}</a:tableStyleId>
              </a:tblPr>
              <a:tblGrid>
                <a:gridCol w="508720">
                  <a:extLst>
                    <a:ext uri="{9D8B030D-6E8A-4147-A177-3AD203B41FA5}">
                      <a16:colId xmlns:a16="http://schemas.microsoft.com/office/drawing/2014/main" val="20000"/>
                    </a:ext>
                  </a:extLst>
                </a:gridCol>
                <a:gridCol w="2637022">
                  <a:extLst>
                    <a:ext uri="{9D8B030D-6E8A-4147-A177-3AD203B41FA5}">
                      <a16:colId xmlns:a16="http://schemas.microsoft.com/office/drawing/2014/main" val="20001"/>
                    </a:ext>
                  </a:extLst>
                </a:gridCol>
                <a:gridCol w="1334222">
                  <a:extLst>
                    <a:ext uri="{9D8B030D-6E8A-4147-A177-3AD203B41FA5}">
                      <a16:colId xmlns:a16="http://schemas.microsoft.com/office/drawing/2014/main" val="20002"/>
                    </a:ext>
                  </a:extLst>
                </a:gridCol>
                <a:gridCol w="1785191">
                  <a:extLst>
                    <a:ext uri="{9D8B030D-6E8A-4147-A177-3AD203B41FA5}">
                      <a16:colId xmlns:a16="http://schemas.microsoft.com/office/drawing/2014/main" val="20003"/>
                    </a:ext>
                  </a:extLst>
                </a:gridCol>
                <a:gridCol w="1361400">
                  <a:extLst>
                    <a:ext uri="{9D8B030D-6E8A-4147-A177-3AD203B41FA5}">
                      <a16:colId xmlns:a16="http://schemas.microsoft.com/office/drawing/2014/main" val="20004"/>
                    </a:ext>
                  </a:extLst>
                </a:gridCol>
                <a:gridCol w="1158421">
                  <a:extLst>
                    <a:ext uri="{9D8B030D-6E8A-4147-A177-3AD203B41FA5}">
                      <a16:colId xmlns:a16="http://schemas.microsoft.com/office/drawing/2014/main" val="20005"/>
                    </a:ext>
                  </a:extLst>
                </a:gridCol>
              </a:tblGrid>
              <a:tr h="458233">
                <a:tc>
                  <a:txBody>
                    <a:bodyPr/>
                    <a:lstStyle/>
                    <a:p>
                      <a:pPr algn="ctr">
                        <a:spcAft>
                          <a:spcPts val="0"/>
                        </a:spcAft>
                      </a:pPr>
                      <a:r>
                        <a:rPr lang="fr-FR" sz="1200" dirty="0">
                          <a:effectLst/>
                        </a:rPr>
                        <a:t>N°</a:t>
                      </a:r>
                      <a:endParaRPr lang="fr-FR" sz="1200" dirty="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DESIGNATION DES TACHES</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DUREE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ANTECEDENTS</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Décalage</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Effectifs</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0"/>
                  </a:ext>
                </a:extLst>
              </a:tr>
              <a:tr h="458233">
                <a:tc>
                  <a:txBody>
                    <a:bodyPr/>
                    <a:lstStyle/>
                    <a:p>
                      <a:pPr algn="ctr">
                        <a:spcAft>
                          <a:spcPts val="0"/>
                        </a:spcAft>
                        <a:tabLst>
                          <a:tab pos="449580" algn="l"/>
                        </a:tabLs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Ordre de service de commencer les travaux</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 </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 </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1"/>
                  </a:ext>
                </a:extLst>
              </a:tr>
              <a:tr h="229116">
                <a:tc>
                  <a:txBody>
                    <a:bodyPr/>
                    <a:lstStyle/>
                    <a:p>
                      <a:pPr algn="ctr">
                        <a:spcAft>
                          <a:spcPts val="0"/>
                        </a:spcAf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Installation de chantier</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2"/>
                  </a:ext>
                </a:extLst>
              </a:tr>
              <a:tr h="229116">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Implantation géomètre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3"/>
                  </a:ext>
                </a:extLst>
              </a:tr>
              <a:tr h="229116">
                <a:tc>
                  <a:txBody>
                    <a:bodyPr/>
                    <a:lstStyle/>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Terrassements</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dirty="0">
                          <a:effectLst/>
                        </a:rPr>
                        <a:t>4</a:t>
                      </a:r>
                      <a:endParaRPr lang="fr-FR" sz="1200" dirty="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4"/>
                  </a:ext>
                </a:extLst>
              </a:tr>
              <a:tr h="229116">
                <a:tc>
                  <a:txBody>
                    <a:bodyPr/>
                    <a:lstStyle/>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Assainissement – Fondations</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8</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5"/>
                  </a:ext>
                </a:extLst>
              </a:tr>
              <a:tr h="458233">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Elévations du sous-sol</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2</a:t>
                      </a:r>
                    </a:p>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p>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6"/>
                  </a:ext>
                </a:extLst>
              </a:tr>
              <a:tr h="229116">
                <a:tc>
                  <a:txBody>
                    <a:bodyPr/>
                    <a:lstStyle/>
                    <a:p>
                      <a:pPr algn="ctr">
                        <a:spcAft>
                          <a:spcPts val="0"/>
                        </a:spcAft>
                      </a:pPr>
                      <a:r>
                        <a:rPr lang="fr-FR" sz="1200">
                          <a:effectLst/>
                        </a:rPr>
                        <a:t>7</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Plancher du sous-sol</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7"/>
                  </a:ext>
                </a:extLst>
              </a:tr>
              <a:tr h="229116">
                <a:tc>
                  <a:txBody>
                    <a:bodyPr/>
                    <a:lstStyle/>
                    <a:p>
                      <a:pPr algn="ctr">
                        <a:spcAft>
                          <a:spcPts val="0"/>
                        </a:spcAft>
                      </a:pPr>
                      <a:r>
                        <a:rPr lang="fr-FR" sz="1200">
                          <a:effectLst/>
                        </a:rPr>
                        <a:t>8</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Elévation du rez-de-chaussée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13</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7</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8"/>
                  </a:ext>
                </a:extLst>
              </a:tr>
              <a:tr h="229116">
                <a:tc>
                  <a:txBody>
                    <a:bodyPr/>
                    <a:lstStyle/>
                    <a:p>
                      <a:pPr algn="ctr">
                        <a:spcAft>
                          <a:spcPts val="0"/>
                        </a:spcAft>
                      </a:pPr>
                      <a:r>
                        <a:rPr lang="fr-FR" sz="1200">
                          <a:effectLst/>
                        </a:rPr>
                        <a:t>9</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Plancher du rez-de-chaussée </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8</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09"/>
                  </a:ext>
                </a:extLst>
              </a:tr>
              <a:tr h="229116">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Elévation du premier étage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9</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9</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0"/>
                  </a:ext>
                </a:extLst>
              </a:tr>
              <a:tr h="229116">
                <a:tc>
                  <a:txBody>
                    <a:bodyPr/>
                    <a:lstStyle/>
                    <a:p>
                      <a:pPr algn="ctr">
                        <a:spcAft>
                          <a:spcPts val="0"/>
                        </a:spcAft>
                      </a:pPr>
                      <a:r>
                        <a:rPr lang="fr-FR" sz="1200">
                          <a:effectLst/>
                        </a:rPr>
                        <a:t>11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Pose de la charpente </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1"/>
                  </a:ext>
                </a:extLst>
              </a:tr>
              <a:tr h="229116">
                <a:tc>
                  <a:txBody>
                    <a:bodyPr/>
                    <a:lstStyle/>
                    <a:p>
                      <a:pPr algn="ctr">
                        <a:spcAft>
                          <a:spcPts val="0"/>
                        </a:spcAft>
                      </a:pPr>
                      <a:r>
                        <a:rPr lang="fr-FR" sz="1200">
                          <a:effectLst/>
                        </a:rPr>
                        <a:t>12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Pose de la couverture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11</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2"/>
                  </a:ext>
                </a:extLst>
              </a:tr>
              <a:tr h="458233">
                <a:tc>
                  <a:txBody>
                    <a:bodyPr/>
                    <a:lstStyle/>
                    <a:p>
                      <a:pPr algn="ctr">
                        <a:spcAft>
                          <a:spcPts val="0"/>
                        </a:spcAft>
                      </a:pPr>
                      <a:r>
                        <a:rPr lang="fr-FR" sz="1200">
                          <a:effectLst/>
                        </a:rPr>
                        <a:t>13</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Exécution de la maçonnerie intérieure</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12</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10</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3"/>
                  </a:ext>
                </a:extLst>
              </a:tr>
              <a:tr h="458233">
                <a:tc>
                  <a:txBody>
                    <a:bodyPr/>
                    <a:lstStyle/>
                    <a:p>
                      <a:pPr algn="ctr">
                        <a:spcAft>
                          <a:spcPts val="0"/>
                        </a:spcAft>
                      </a:pPr>
                      <a:r>
                        <a:rPr lang="fr-FR" sz="1200">
                          <a:effectLst/>
                        </a:rPr>
                        <a:t>14</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Pose des menuiseries extérieures</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13</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4"/>
                  </a:ext>
                </a:extLst>
              </a:tr>
              <a:tr h="458233">
                <a:tc>
                  <a:txBody>
                    <a:bodyPr/>
                    <a:lstStyle/>
                    <a:p>
                      <a:pPr algn="ctr">
                        <a:spcAft>
                          <a:spcPts val="0"/>
                        </a:spcAft>
                      </a:pPr>
                      <a:r>
                        <a:rPr lang="fr-FR" sz="1200">
                          <a:effectLst/>
                        </a:rPr>
                        <a:t>15</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Collectif hors d’eau, hors vent</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dirty="0">
                          <a:effectLst/>
                        </a:rPr>
                        <a:t>1</a:t>
                      </a:r>
                      <a:endParaRPr lang="fr-FR" sz="1200" dirty="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12</a:t>
                      </a:r>
                    </a:p>
                    <a:p>
                      <a:pPr algn="ctr">
                        <a:spcAft>
                          <a:spcPts val="0"/>
                        </a:spcAft>
                      </a:pPr>
                      <a:r>
                        <a:rPr lang="fr-FR" sz="1200">
                          <a:effectLst/>
                        </a:rPr>
                        <a:t>14</a:t>
                      </a:r>
                      <a:endParaRPr lang="fr-FR" sz="1200">
                        <a:effectLst/>
                        <a:latin typeface="Times New Roman" panose="02020603050405020304" pitchFamily="18" charset="0"/>
                        <a:ea typeface="Times New Roman" panose="02020603050405020304" pitchFamily="18" charset="0"/>
                      </a:endParaRPr>
                    </a:p>
                  </a:txBody>
                  <a:tcPr marL="42935" marR="42935" marT="0" marB="0" anchor="ctr"/>
                </a:tc>
                <a:tc>
                  <a:txBody>
                    <a:bodyPr/>
                    <a:lstStyle/>
                    <a:p>
                      <a:pPr algn="ctr">
                        <a:spcAft>
                          <a:spcPts val="0"/>
                        </a:spcAft>
                      </a:pPr>
                      <a:r>
                        <a:rPr lang="fr-FR" sz="1200">
                          <a:effectLst/>
                        </a:rPr>
                        <a:t>0</a:t>
                      </a:r>
                    </a:p>
                    <a:p>
                      <a:pPr algn="ctr">
                        <a:spcAft>
                          <a:spcPts val="0"/>
                        </a:spcAft>
                      </a:pPr>
                      <a:r>
                        <a:rPr lang="fr-FR" sz="1200">
                          <a:effectLst/>
                        </a:rPr>
                        <a:t>0</a:t>
                      </a:r>
                      <a:endParaRPr lang="fr-FR" sz="1200">
                        <a:effectLst/>
                        <a:latin typeface="Times New Roman" panose="02020603050405020304" pitchFamily="18" charset="0"/>
                        <a:ea typeface="Times New Roman" panose="02020603050405020304" pitchFamily="18" charset="0"/>
                      </a:endParaRPr>
                    </a:p>
                  </a:txBody>
                  <a:tcPr marL="42935" marR="42935" marT="0" marB="0"/>
                </a:tc>
                <a:tc>
                  <a:txBody>
                    <a:bodyPr/>
                    <a:lstStyle/>
                    <a:p>
                      <a:pPr algn="ctr">
                        <a:spcAft>
                          <a:spcPts val="0"/>
                        </a:spcAft>
                      </a:pPr>
                      <a:r>
                        <a:rPr lang="fr-FR" sz="1200" dirty="0">
                          <a:effectLst/>
                        </a:rPr>
                        <a:t>3</a:t>
                      </a:r>
                      <a:endParaRPr lang="fr-FR" sz="1200" dirty="0">
                        <a:effectLst/>
                        <a:latin typeface="Times New Roman" panose="02020603050405020304" pitchFamily="18" charset="0"/>
                        <a:ea typeface="Times New Roman" panose="02020603050405020304" pitchFamily="18" charset="0"/>
                      </a:endParaRPr>
                    </a:p>
                  </a:txBody>
                  <a:tcPr marL="42935" marR="42935" marT="0" marB="0"/>
                </a:tc>
                <a:extLst>
                  <a:ext uri="{0D108BD9-81ED-4DB2-BD59-A6C34878D82A}">
                    <a16:rowId xmlns:a16="http://schemas.microsoft.com/office/drawing/2014/main" val="10015"/>
                  </a:ext>
                </a:extLst>
              </a:tr>
            </a:tbl>
          </a:graphicData>
        </a:graphic>
      </p:graphicFrame>
      <p:sp>
        <p:nvSpPr>
          <p:cNvPr id="4" name="Rectangle 1"/>
          <p:cNvSpPr>
            <a:spLocks noChangeArrowheads="1"/>
          </p:cNvSpPr>
          <p:nvPr/>
        </p:nvSpPr>
        <p:spPr bwMode="auto">
          <a:xfrm>
            <a:off x="416928" y="404664"/>
            <a:ext cx="13716411" cy="57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 name="Rectangle 4"/>
          <p:cNvSpPr/>
          <p:nvPr/>
        </p:nvSpPr>
        <p:spPr>
          <a:xfrm>
            <a:off x="848544" y="-32534"/>
            <a:ext cx="1326004" cy="369332"/>
          </a:xfrm>
          <a:prstGeom prst="rect">
            <a:avLst/>
          </a:prstGeom>
        </p:spPr>
        <p:txBody>
          <a:bodyPr wrap="none">
            <a:spAutoFit/>
          </a:bodyPr>
          <a:lstStyle/>
          <a:p>
            <a:r>
              <a:rPr lang="fr-FR" b="1" dirty="0">
                <a:latin typeface="Times" panose="02020603050405020304" pitchFamily="18" charset="0"/>
                <a:cs typeface="Times" panose="02020603050405020304" pitchFamily="18" charset="0"/>
              </a:rPr>
              <a:t>EXEMPLE</a:t>
            </a:r>
          </a:p>
        </p:txBody>
      </p:sp>
    </p:spTree>
    <p:extLst>
      <p:ext uri="{BB962C8B-B14F-4D97-AF65-F5344CB8AC3E}">
        <p14:creationId xmlns:p14="http://schemas.microsoft.com/office/powerpoint/2010/main" val="230531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3978" y="4650020"/>
            <a:ext cx="7267330" cy="1828800"/>
          </a:xfrm>
        </p:spPr>
        <p:txBody>
          <a:bodyPr>
            <a:normAutofit fontScale="90000"/>
          </a:bodyPr>
          <a:lstStyle/>
          <a:p>
            <a:pPr algn="ctr">
              <a:defRPr/>
            </a:pPr>
            <a:r>
              <a:rPr lang="fr-FR" sz="5300" dirty="0"/>
              <a:t>Carte mentale</a:t>
            </a:r>
            <a:br>
              <a:rPr lang="fr-FR" dirty="0"/>
            </a:br>
            <a:br>
              <a:rPr lang="fr-FR" dirty="0"/>
            </a:br>
            <a:br>
              <a:rPr lang="fr-FR" dirty="0"/>
            </a:br>
            <a:r>
              <a:rPr lang="fr-FR" dirty="0"/>
              <a:t>Pourquoi ?</a:t>
            </a:r>
            <a:br>
              <a:rPr lang="fr-FR" dirty="0"/>
            </a:br>
            <a:r>
              <a:rPr lang="fr-FR" dirty="0"/>
              <a:t>Comment ?</a:t>
            </a:r>
            <a:br>
              <a:rPr lang="fr-FR" dirty="0"/>
            </a:br>
            <a:endParaRPr lang="fr-FR" dirty="0"/>
          </a:p>
        </p:txBody>
      </p:sp>
      <p:pic>
        <p:nvPicPr>
          <p:cNvPr id="7" name="Image 6" descr="CarteMentale_shutterstock_57345280.jpg"/>
          <p:cNvPicPr>
            <a:picLocks noChangeAspect="1"/>
          </p:cNvPicPr>
          <p:nvPr/>
        </p:nvPicPr>
        <p:blipFill>
          <a:blip r:embed="rId3" cstate="print"/>
          <a:stretch>
            <a:fillRect/>
          </a:stretch>
        </p:blipFill>
        <p:spPr>
          <a:xfrm rot="16200000">
            <a:off x="1572060" y="401228"/>
            <a:ext cx="2033016" cy="3048000"/>
          </a:xfrm>
          <a:prstGeom prst="rect">
            <a:avLst/>
          </a:prstGeom>
          <a:ln>
            <a:noFill/>
          </a:ln>
          <a:effectLst>
            <a:softEdge rad="112500"/>
          </a:effectLst>
        </p:spPr>
      </p:pic>
    </p:spTree>
    <p:extLst>
      <p:ext uri="{BB962C8B-B14F-4D97-AF65-F5344CB8AC3E}">
        <p14:creationId xmlns:p14="http://schemas.microsoft.com/office/powerpoint/2010/main" val="357482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472" y="131764"/>
            <a:ext cx="7346950" cy="1600200"/>
          </a:xfrm>
        </p:spPr>
        <p:txBody>
          <a:bodyPr/>
          <a:lstStyle/>
          <a:p>
            <a:pPr>
              <a:defRPr/>
            </a:pPr>
            <a:r>
              <a:rPr lang="fr-FR" dirty="0"/>
              <a:t>Problématique</a:t>
            </a:r>
          </a:p>
        </p:txBody>
      </p:sp>
      <p:sp>
        <p:nvSpPr>
          <p:cNvPr id="9219" name="Espace réservé du contenu 5"/>
          <p:cNvSpPr>
            <a:spLocks noGrp="1"/>
          </p:cNvSpPr>
          <p:nvPr>
            <p:ph idx="1"/>
          </p:nvPr>
        </p:nvSpPr>
        <p:spPr>
          <a:xfrm>
            <a:off x="1624013" y="1731964"/>
            <a:ext cx="6589712" cy="2014537"/>
          </a:xfrm>
        </p:spPr>
        <p:txBody>
          <a:bodyPr/>
          <a:lstStyle/>
          <a:p>
            <a:pPr>
              <a:buFont typeface="Wingdings 2" panose="05020102010507070707" pitchFamily="18" charset="2"/>
              <a:buBlip>
                <a:blip r:embed="rId3"/>
              </a:buBlip>
            </a:pPr>
            <a:r>
              <a:rPr lang="fr-FR" altLang="fr-FR" dirty="0"/>
              <a:t>Comment </a:t>
            </a:r>
            <a:r>
              <a:rPr lang="fr-FR" altLang="fr-FR" dirty="0">
                <a:solidFill>
                  <a:srgbClr val="2227E6"/>
                </a:solidFill>
              </a:rPr>
              <a:t>synthétiser les idées </a:t>
            </a:r>
            <a:r>
              <a:rPr lang="fr-FR" altLang="fr-FR" dirty="0"/>
              <a:t>d’un long texte ?</a:t>
            </a:r>
          </a:p>
          <a:p>
            <a:pPr>
              <a:buFont typeface="Wingdings 2" panose="05020102010507070707" pitchFamily="18" charset="2"/>
              <a:buBlip>
                <a:blip r:embed="rId3"/>
              </a:buBlip>
            </a:pPr>
            <a:endParaRPr lang="fr-FR" altLang="fr-FR" dirty="0"/>
          </a:p>
          <a:p>
            <a:pPr>
              <a:buFont typeface="Wingdings 2" panose="05020102010507070707" pitchFamily="18" charset="2"/>
              <a:buBlip>
                <a:blip r:embed="rId3"/>
              </a:buBlip>
            </a:pPr>
            <a:r>
              <a:rPr lang="fr-FR" altLang="fr-FR" dirty="0"/>
              <a:t>Comment organiser et </a:t>
            </a:r>
            <a:r>
              <a:rPr lang="fr-FR" altLang="fr-FR" dirty="0">
                <a:solidFill>
                  <a:srgbClr val="2227E6"/>
                </a:solidFill>
              </a:rPr>
              <a:t>présenter logiquement des idées </a:t>
            </a:r>
            <a:r>
              <a:rPr lang="fr-FR" altLang="fr-FR" dirty="0"/>
              <a:t>ou des concepts issus d’un brainstorming ?</a:t>
            </a:r>
          </a:p>
        </p:txBody>
      </p:sp>
      <p:sp>
        <p:nvSpPr>
          <p:cNvPr id="7" name="Espace réservé du contenu 5"/>
          <p:cNvSpPr txBox="1">
            <a:spLocks/>
          </p:cNvSpPr>
          <p:nvPr/>
        </p:nvSpPr>
        <p:spPr bwMode="auto">
          <a:xfrm>
            <a:off x="1784648" y="4634782"/>
            <a:ext cx="7200900" cy="2012950"/>
          </a:xfrm>
          <a:prstGeom prst="rect">
            <a:avLst/>
          </a:prstGeom>
          <a:noFill/>
          <a:ln w="9525">
            <a:noFill/>
            <a:miter lim="800000"/>
            <a:headEnd/>
            <a:tailEnd/>
          </a:ln>
        </p:spPr>
        <p:txBody>
          <a:bodyPr/>
          <a:lstStyle/>
          <a:p>
            <a:pPr marL="547688" indent="-411163">
              <a:spcBef>
                <a:spcPct val="20000"/>
              </a:spcBef>
              <a:buClr>
                <a:srgbClr val="F9F9F9"/>
              </a:buClr>
              <a:buSzPct val="65000"/>
              <a:defRPr/>
            </a:pPr>
            <a:r>
              <a:rPr lang="fr-FR" sz="2800" dirty="0">
                <a:latin typeface="+mn-lt"/>
              </a:rPr>
              <a:t>	Nécessité de </a:t>
            </a:r>
            <a:r>
              <a:rPr lang="fr-FR" sz="2800" dirty="0">
                <a:solidFill>
                  <a:srgbClr val="171BCF"/>
                </a:solidFill>
                <a:latin typeface="+mn-lt"/>
              </a:rPr>
              <a:t>structurer les informations </a:t>
            </a:r>
            <a:r>
              <a:rPr lang="fr-FR" sz="2800" dirty="0">
                <a:latin typeface="+mn-lt"/>
              </a:rPr>
              <a:t>pour minimiser l’effort nécessaire pour les synthétiser mentalement.</a:t>
            </a:r>
          </a:p>
        </p:txBody>
      </p:sp>
      <p:pic>
        <p:nvPicPr>
          <p:cNvPr id="9" name="Image 8" descr="Ampoule_shutterstock_640134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98" t="13412" r="4819" b="7155"/>
          <a:stretch>
            <a:fillRect/>
          </a:stretch>
        </p:blipFill>
        <p:spPr bwMode="auto">
          <a:xfrm>
            <a:off x="1400473" y="4731620"/>
            <a:ext cx="9477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9" descr="interrogation2_shutterstock_45260452.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168" t="37602" r="30843" b="5139"/>
          <a:stretch>
            <a:fillRect/>
          </a:stretch>
        </p:blipFill>
        <p:spPr bwMode="auto">
          <a:xfrm>
            <a:off x="7970838" y="1633539"/>
            <a:ext cx="12573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a:xfrm>
            <a:off x="8815388" y="6385644"/>
            <a:ext cx="825500" cy="365125"/>
          </a:xfrm>
        </p:spPr>
        <p:txBody>
          <a:bodyPr/>
          <a:lstStyle/>
          <a:p>
            <a:pPr>
              <a:defRPr/>
            </a:pPr>
            <a:fld id="{5DFFB32D-DF33-4BAA-98FD-41A22D79455D}" type="slidenum">
              <a:rPr lang="en-US" smtClean="0"/>
              <a:pPr>
                <a:defRPr/>
              </a:pPr>
              <a:t>4</a:t>
            </a:fld>
            <a:endParaRPr lang="en-US" dirty="0"/>
          </a:p>
        </p:txBody>
      </p:sp>
    </p:spTree>
    <p:extLst>
      <p:ext uri="{BB962C8B-B14F-4D97-AF65-F5344CB8AC3E}">
        <p14:creationId xmlns:p14="http://schemas.microsoft.com/office/powerpoint/2010/main" val="1163371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693"/>
            <a:ext cx="7346950" cy="1000124"/>
          </a:xfrm>
        </p:spPr>
        <p:txBody>
          <a:bodyPr/>
          <a:lstStyle/>
          <a:p>
            <a:pPr>
              <a:defRPr/>
            </a:pPr>
            <a:r>
              <a:rPr lang="fr-FR" dirty="0"/>
              <a:t>Structurer par mots-clés</a:t>
            </a:r>
          </a:p>
        </p:txBody>
      </p:sp>
      <p:sp>
        <p:nvSpPr>
          <p:cNvPr id="11267" name="Espace réservé du contenu 2"/>
          <p:cNvSpPr>
            <a:spLocks noGrp="1"/>
          </p:cNvSpPr>
          <p:nvPr>
            <p:ph idx="1"/>
          </p:nvPr>
        </p:nvSpPr>
        <p:spPr>
          <a:xfrm>
            <a:off x="1866900" y="1600201"/>
            <a:ext cx="7200900" cy="1903413"/>
          </a:xfrm>
        </p:spPr>
        <p:txBody>
          <a:bodyPr/>
          <a:lstStyle/>
          <a:p>
            <a:pPr algn="just">
              <a:buFont typeface="Wingdings 2" panose="05020102010507070707" pitchFamily="18" charset="2"/>
              <a:buBlip>
                <a:blip r:embed="rId2"/>
              </a:buBlip>
            </a:pPr>
            <a:r>
              <a:rPr lang="fr-FR" altLang="fr-FR" dirty="0"/>
              <a:t>Dans un texte long seuls environ </a:t>
            </a:r>
            <a:r>
              <a:rPr lang="fr-FR" altLang="fr-FR" dirty="0">
                <a:solidFill>
                  <a:srgbClr val="171BCF"/>
                </a:solidFill>
              </a:rPr>
              <a:t>10 %</a:t>
            </a:r>
            <a:r>
              <a:rPr lang="fr-FR" altLang="fr-FR" dirty="0"/>
              <a:t> des mots sont porteurs de </a:t>
            </a:r>
            <a:r>
              <a:rPr lang="fr-FR" altLang="fr-FR" dirty="0">
                <a:solidFill>
                  <a:srgbClr val="171BCF"/>
                </a:solidFill>
              </a:rPr>
              <a:t>valeur ajoutée</a:t>
            </a:r>
            <a:r>
              <a:rPr lang="fr-FR" altLang="fr-FR" dirty="0"/>
              <a:t>.</a:t>
            </a:r>
          </a:p>
          <a:p>
            <a:pPr algn="just">
              <a:buFont typeface="Wingdings 2" panose="05020102010507070707" pitchFamily="18" charset="2"/>
              <a:buBlip>
                <a:blip r:embed="rId2"/>
              </a:buBlip>
            </a:pPr>
            <a:endParaRPr lang="fr-FR" altLang="fr-FR" dirty="0"/>
          </a:p>
          <a:p>
            <a:pPr>
              <a:buFont typeface="Wingdings 2" panose="05020102010507070707" pitchFamily="18" charset="2"/>
              <a:buBlip>
                <a:blip r:embed="rId2"/>
              </a:buBlip>
            </a:pPr>
            <a:r>
              <a:rPr lang="fr-FR" altLang="fr-FR" dirty="0"/>
              <a:t>Ce sont des mots-clés (ou </a:t>
            </a:r>
          </a:p>
          <a:p>
            <a:pPr>
              <a:buFont typeface="Wingdings 2" panose="05020102010507070707" pitchFamily="18" charset="2"/>
              <a:buNone/>
            </a:pPr>
            <a:r>
              <a:rPr lang="fr-FR" altLang="fr-FR" dirty="0"/>
              <a:t>	des expressions-clés).</a:t>
            </a:r>
          </a:p>
        </p:txBody>
      </p:sp>
      <p:sp>
        <p:nvSpPr>
          <p:cNvPr id="6" name="Espace réservé du contenu 2"/>
          <p:cNvSpPr txBox="1">
            <a:spLocks/>
          </p:cNvSpPr>
          <p:nvPr/>
        </p:nvSpPr>
        <p:spPr bwMode="auto">
          <a:xfrm>
            <a:off x="2143125" y="5400676"/>
            <a:ext cx="6935788" cy="714375"/>
          </a:xfrm>
          <a:prstGeom prst="rect">
            <a:avLst/>
          </a:prstGeom>
          <a:noFill/>
          <a:ln w="9525">
            <a:noFill/>
            <a:miter lim="800000"/>
            <a:headEnd/>
            <a:tailEnd/>
          </a:ln>
        </p:spPr>
        <p:txBody>
          <a:bodyPr/>
          <a:lstStyle/>
          <a:p>
            <a:pPr marL="547688" indent="-411163">
              <a:spcBef>
                <a:spcPct val="20000"/>
              </a:spcBef>
              <a:buClr>
                <a:srgbClr val="F9F9F9"/>
              </a:buClr>
              <a:buSzPct val="65000"/>
              <a:defRPr/>
            </a:pPr>
            <a:r>
              <a:rPr lang="fr-FR" sz="2800" dirty="0">
                <a:latin typeface="+mn-lt"/>
              </a:rPr>
              <a:t>	Nécessité d’</a:t>
            </a:r>
            <a:r>
              <a:rPr lang="fr-FR" sz="2800" dirty="0">
                <a:solidFill>
                  <a:srgbClr val="171BCF"/>
                </a:solidFill>
                <a:latin typeface="+mn-lt"/>
              </a:rPr>
              <a:t>identifier</a:t>
            </a:r>
            <a:r>
              <a:rPr lang="fr-FR" sz="2800" dirty="0">
                <a:latin typeface="+mn-lt"/>
              </a:rPr>
              <a:t> </a:t>
            </a:r>
            <a:r>
              <a:rPr lang="fr-FR" sz="2800" dirty="0">
                <a:solidFill>
                  <a:srgbClr val="171BCF"/>
                </a:solidFill>
                <a:latin typeface="+mn-lt"/>
              </a:rPr>
              <a:t>les</a:t>
            </a:r>
            <a:r>
              <a:rPr lang="fr-FR" sz="2800" dirty="0">
                <a:latin typeface="+mn-lt"/>
              </a:rPr>
              <a:t> </a:t>
            </a:r>
            <a:r>
              <a:rPr lang="fr-FR" sz="2800" dirty="0">
                <a:solidFill>
                  <a:srgbClr val="171BCF"/>
                </a:solidFill>
                <a:latin typeface="+mn-lt"/>
              </a:rPr>
              <a:t>mots-clés</a:t>
            </a:r>
            <a:r>
              <a:rPr lang="fr-FR" sz="2800" dirty="0">
                <a:latin typeface="+mn-lt"/>
              </a:rPr>
              <a:t>.</a:t>
            </a:r>
          </a:p>
        </p:txBody>
      </p:sp>
      <p:pic>
        <p:nvPicPr>
          <p:cNvPr id="7" name="Image 6" descr="Ampoule_shutterstock_6401341.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98" t="13412" r="4819" b="7155"/>
          <a:stretch>
            <a:fillRect/>
          </a:stretch>
        </p:blipFill>
        <p:spPr bwMode="auto">
          <a:xfrm>
            <a:off x="1725613" y="5002214"/>
            <a:ext cx="9461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fluo_texte_shutterstock_12845533.jpg"/>
          <p:cNvPicPr>
            <a:picLocks noChangeAspect="1"/>
          </p:cNvPicPr>
          <p:nvPr/>
        </p:nvPicPr>
        <p:blipFill>
          <a:blip r:embed="rId4"/>
          <a:stretch>
            <a:fillRect/>
          </a:stretch>
        </p:blipFill>
        <p:spPr>
          <a:xfrm>
            <a:off x="6767513" y="2943226"/>
            <a:ext cx="2405062" cy="1597025"/>
          </a:xfrm>
          <a:prstGeom prst="rect">
            <a:avLst/>
          </a:prstGeom>
          <a:ln>
            <a:noFill/>
          </a:ln>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2"/>
          </p:nvPr>
        </p:nvSpPr>
        <p:spPr>
          <a:xfrm>
            <a:off x="8759825" y="6345239"/>
            <a:ext cx="825500" cy="365125"/>
          </a:xfrm>
        </p:spPr>
        <p:txBody>
          <a:bodyPr/>
          <a:lstStyle/>
          <a:p>
            <a:pPr>
              <a:defRPr/>
            </a:pPr>
            <a:fld id="{5DFFB32D-DF33-4BAA-98FD-41A22D79455D}" type="slidenum">
              <a:rPr lang="en-US" smtClean="0"/>
              <a:pPr>
                <a:defRPr/>
              </a:pPr>
              <a:t>5</a:t>
            </a:fld>
            <a:endParaRPr lang="en-US" dirty="0"/>
          </a:p>
        </p:txBody>
      </p:sp>
    </p:spTree>
    <p:extLst>
      <p:ext uri="{BB962C8B-B14F-4D97-AF65-F5344CB8AC3E}">
        <p14:creationId xmlns:p14="http://schemas.microsoft.com/office/powerpoint/2010/main" val="2528261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6226" y="-122237"/>
            <a:ext cx="7346950" cy="1600200"/>
          </a:xfrm>
        </p:spPr>
        <p:txBody>
          <a:bodyPr/>
          <a:lstStyle/>
          <a:p>
            <a:pPr>
              <a:defRPr/>
            </a:pPr>
            <a:r>
              <a:rPr lang="fr-FR" sz="3600" dirty="0"/>
              <a:t>Comment présenter ces </a:t>
            </a:r>
            <a:br>
              <a:rPr lang="fr-FR" sz="3600" dirty="0"/>
            </a:br>
            <a:r>
              <a:rPr lang="fr-FR" sz="3600" dirty="0"/>
              <a:t>mots-clés par écrit ?</a:t>
            </a:r>
          </a:p>
        </p:txBody>
      </p:sp>
      <p:pic>
        <p:nvPicPr>
          <p:cNvPr id="12293" name="Image 6" descr="Ecrit_shutterstock_58144366.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7064" y="71438"/>
            <a:ext cx="25479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781176" y="1314450"/>
            <a:ext cx="2168525" cy="95408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dirty="0"/>
              <a:t>Liste de mots-clés :</a:t>
            </a:r>
          </a:p>
        </p:txBody>
      </p:sp>
      <p:sp>
        <p:nvSpPr>
          <p:cNvPr id="13" name="Rectangle 12"/>
          <p:cNvSpPr/>
          <p:nvPr/>
        </p:nvSpPr>
        <p:spPr>
          <a:xfrm>
            <a:off x="1997076" y="2641600"/>
            <a:ext cx="1738313" cy="110648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dirty="0"/>
              <a:t>Plan détaillé :</a:t>
            </a:r>
          </a:p>
        </p:txBody>
      </p:sp>
      <p:sp>
        <p:nvSpPr>
          <p:cNvPr id="14" name="Flèche droite 13"/>
          <p:cNvSpPr/>
          <p:nvPr/>
        </p:nvSpPr>
        <p:spPr>
          <a:xfrm>
            <a:off x="3953933" y="2288891"/>
            <a:ext cx="609600" cy="372534"/>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fr-FR" dirty="0"/>
          </a:p>
        </p:txBody>
      </p:sp>
      <p:sp>
        <p:nvSpPr>
          <p:cNvPr id="15" name="Flèche droite 14"/>
          <p:cNvSpPr/>
          <p:nvPr/>
        </p:nvSpPr>
        <p:spPr>
          <a:xfrm>
            <a:off x="3953933" y="4047437"/>
            <a:ext cx="609600" cy="372534"/>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fr-FR" dirty="0"/>
          </a:p>
        </p:txBody>
      </p:sp>
      <p:sp>
        <p:nvSpPr>
          <p:cNvPr id="16" name="Rectangle 15"/>
          <p:cNvSpPr/>
          <p:nvPr/>
        </p:nvSpPr>
        <p:spPr>
          <a:xfrm>
            <a:off x="4716464" y="1922464"/>
            <a:ext cx="4391025" cy="1106487"/>
          </a:xfrm>
          <a:prstGeom prst="rect">
            <a:avLst/>
          </a:prstGeom>
          <a:noFill/>
          <a:ln>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defRPr/>
            </a:pPr>
            <a:r>
              <a:rPr lang="fr-FR" sz="2800" dirty="0"/>
              <a:t>Comment faire apparaître les liens entre mots-clés ?</a:t>
            </a:r>
          </a:p>
        </p:txBody>
      </p:sp>
      <p:sp>
        <p:nvSpPr>
          <p:cNvPr id="17" name="Rectangle 16"/>
          <p:cNvSpPr/>
          <p:nvPr/>
        </p:nvSpPr>
        <p:spPr>
          <a:xfrm>
            <a:off x="4716464" y="3679825"/>
            <a:ext cx="4357687" cy="1106488"/>
          </a:xfrm>
          <a:prstGeom prst="rect">
            <a:avLst/>
          </a:prstGeom>
          <a:noFill/>
          <a:ln>
            <a:solidFill>
              <a:schemeClr val="bg1"/>
            </a:solidFill>
          </a:ln>
          <a:effectLst/>
        </p:spPr>
        <p:style>
          <a:lnRef idx="1">
            <a:schemeClr val="accent4"/>
          </a:lnRef>
          <a:fillRef idx="2">
            <a:schemeClr val="accent4"/>
          </a:fillRef>
          <a:effectRef idx="1">
            <a:schemeClr val="accent4"/>
          </a:effectRef>
          <a:fontRef idx="minor">
            <a:schemeClr val="dk1"/>
          </a:fontRef>
        </p:style>
        <p:txBody>
          <a:bodyPr anchor="ctr"/>
          <a:lstStyle/>
          <a:p>
            <a:pPr>
              <a:defRPr/>
            </a:pPr>
            <a:r>
              <a:rPr lang="fr-FR" sz="2800" dirty="0"/>
              <a:t>Difficile d’accès au premier coup d’œil.</a:t>
            </a:r>
          </a:p>
        </p:txBody>
      </p:sp>
      <p:pic>
        <p:nvPicPr>
          <p:cNvPr id="8" name="Picture 3"/>
          <p:cNvPicPr>
            <a:picLocks noChangeAspect="1" noChangeArrowheads="1"/>
          </p:cNvPicPr>
          <p:nvPr/>
        </p:nvPicPr>
        <p:blipFill>
          <a:blip r:embed="rId3">
            <a:clrChange>
              <a:clrFrom>
                <a:srgbClr val="90ADD1"/>
              </a:clrFrom>
              <a:clrTo>
                <a:srgbClr val="90ADD1">
                  <a:alpha val="0"/>
                </a:srgbClr>
              </a:clrTo>
            </a:clrChange>
          </a:blip>
          <a:srcRect l="18425" t="19952" r="50259" b="9256"/>
          <a:stretch>
            <a:fillRect/>
          </a:stretch>
        </p:blipFill>
        <p:spPr bwMode="auto">
          <a:xfrm>
            <a:off x="2325688" y="3471863"/>
            <a:ext cx="1079500" cy="1524000"/>
          </a:xfrm>
          <a:prstGeom prst="rect">
            <a:avLst/>
          </a:prstGeom>
          <a:ln>
            <a:noFill/>
          </a:ln>
          <a:effectLst>
            <a:outerShdw blurRad="292100" dist="139700" dir="2700000" algn="tl" rotWithShape="0">
              <a:srgbClr val="333333">
                <a:alpha val="65000"/>
              </a:srgbClr>
            </a:outerShdw>
          </a:effectLst>
        </p:spPr>
      </p:pic>
      <p:sp>
        <p:nvSpPr>
          <p:cNvPr id="18" name="Espace réservé du contenu 2"/>
          <p:cNvSpPr txBox="1">
            <a:spLocks/>
          </p:cNvSpPr>
          <p:nvPr/>
        </p:nvSpPr>
        <p:spPr bwMode="auto">
          <a:xfrm>
            <a:off x="2143126" y="5335588"/>
            <a:ext cx="7381875" cy="1054100"/>
          </a:xfrm>
          <a:prstGeom prst="rect">
            <a:avLst/>
          </a:prstGeom>
          <a:noFill/>
          <a:ln w="9525">
            <a:noFill/>
            <a:miter lim="800000"/>
            <a:headEnd/>
            <a:tailEnd/>
          </a:ln>
        </p:spPr>
        <p:txBody>
          <a:bodyPr/>
          <a:lstStyle/>
          <a:p>
            <a:pPr marL="547688" indent="-411163">
              <a:spcBef>
                <a:spcPct val="20000"/>
              </a:spcBef>
              <a:buClr>
                <a:srgbClr val="F9F9F9"/>
              </a:buClr>
              <a:buSzPct val="65000"/>
              <a:defRPr/>
            </a:pPr>
            <a:r>
              <a:rPr lang="fr-FR" sz="2800" dirty="0">
                <a:latin typeface="+mn-lt"/>
              </a:rPr>
              <a:t>	Nécessité d’une représentation graphique arborescente : la </a:t>
            </a:r>
            <a:r>
              <a:rPr lang="fr-FR" sz="2800" dirty="0">
                <a:solidFill>
                  <a:srgbClr val="171BCF"/>
                </a:solidFill>
                <a:latin typeface="+mn-lt"/>
              </a:rPr>
              <a:t>carte mentale</a:t>
            </a:r>
            <a:r>
              <a:rPr lang="fr-FR" sz="2800" dirty="0">
                <a:latin typeface="+mn-lt"/>
              </a:rPr>
              <a:t>.</a:t>
            </a:r>
          </a:p>
        </p:txBody>
      </p:sp>
      <p:pic>
        <p:nvPicPr>
          <p:cNvPr id="19" name="Image 18" descr="Ampoule_shutterstock_640134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198" t="13412" r="4819" b="7155"/>
          <a:stretch>
            <a:fillRect/>
          </a:stretch>
        </p:blipFill>
        <p:spPr bwMode="auto">
          <a:xfrm>
            <a:off x="1792289" y="5262564"/>
            <a:ext cx="9477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descr="Icone_Fichier_shutterstock_48601858 copie.jpg"/>
          <p:cNvPicPr>
            <a:picLocks noChangeAspect="1"/>
          </p:cNvPicPr>
          <p:nvPr/>
        </p:nvPicPr>
        <p:blipFill>
          <a:blip r:embed="rId5">
            <a:extLst>
              <a:ext uri="{28A0092B-C50C-407E-A947-70E740481C1C}">
                <a14:useLocalDpi xmlns:a14="http://schemas.microsoft.com/office/drawing/2010/main" val="0"/>
              </a:ext>
            </a:extLst>
          </a:blip>
          <a:srcRect l="31281" t="28941" r="52055" b="52568"/>
          <a:stretch>
            <a:fillRect/>
          </a:stretch>
        </p:blipFill>
        <p:spPr bwMode="auto">
          <a:xfrm>
            <a:off x="2359026" y="1912938"/>
            <a:ext cx="10128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a:xfrm>
            <a:off x="8841432" y="6389688"/>
            <a:ext cx="825500" cy="365125"/>
          </a:xfrm>
        </p:spPr>
        <p:txBody>
          <a:bodyPr/>
          <a:lstStyle/>
          <a:p>
            <a:pPr>
              <a:defRPr/>
            </a:pPr>
            <a:fld id="{5DFFB32D-DF33-4BAA-98FD-41A22D79455D}" type="slidenum">
              <a:rPr lang="en-US" smtClean="0"/>
              <a:pPr>
                <a:defRPr/>
              </a:pPr>
              <a:t>6</a:t>
            </a:fld>
            <a:endParaRPr lang="en-US" dirty="0"/>
          </a:p>
        </p:txBody>
      </p:sp>
    </p:spTree>
    <p:extLst>
      <p:ext uri="{BB962C8B-B14F-4D97-AF65-F5344CB8AC3E}">
        <p14:creationId xmlns:p14="http://schemas.microsoft.com/office/powerpoint/2010/main" val="2415676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Espace réservé du contenu 12" descr="Faire une carte mental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3376" y="1487489"/>
            <a:ext cx="7883525" cy="4611687"/>
          </a:xfrm>
        </p:spPr>
      </p:pic>
      <p:sp>
        <p:nvSpPr>
          <p:cNvPr id="2" name="Titre 1"/>
          <p:cNvSpPr>
            <a:spLocks noGrp="1"/>
          </p:cNvSpPr>
          <p:nvPr>
            <p:ph type="title"/>
          </p:nvPr>
        </p:nvSpPr>
        <p:spPr>
          <a:xfrm>
            <a:off x="272480" y="577852"/>
            <a:ext cx="7346950" cy="1600200"/>
          </a:xfrm>
        </p:spPr>
        <p:txBody>
          <a:bodyPr/>
          <a:lstStyle/>
          <a:p>
            <a:pPr>
              <a:defRPr/>
            </a:pPr>
            <a:r>
              <a:rPr lang="fr-FR" dirty="0"/>
              <a:t>Comment réaliser une carte mentale ?</a:t>
            </a:r>
          </a:p>
        </p:txBody>
      </p:sp>
      <p:sp>
        <p:nvSpPr>
          <p:cNvPr id="3" name="Espace réservé du numéro de diapositive 2"/>
          <p:cNvSpPr>
            <a:spLocks noGrp="1"/>
          </p:cNvSpPr>
          <p:nvPr>
            <p:ph type="sldNum" sz="quarter" idx="12"/>
          </p:nvPr>
        </p:nvSpPr>
        <p:spPr>
          <a:xfrm>
            <a:off x="8661401" y="6381328"/>
            <a:ext cx="825500" cy="365125"/>
          </a:xfrm>
        </p:spPr>
        <p:txBody>
          <a:bodyPr/>
          <a:lstStyle/>
          <a:p>
            <a:pPr>
              <a:defRPr/>
            </a:pPr>
            <a:fld id="{5DFFB32D-DF33-4BAA-98FD-41A22D79455D}" type="slidenum">
              <a:rPr lang="en-US" smtClean="0"/>
              <a:pPr>
                <a:defRPr/>
              </a:pPr>
              <a:t>7</a:t>
            </a:fld>
            <a:endParaRPr lang="en-US" dirty="0"/>
          </a:p>
        </p:txBody>
      </p:sp>
    </p:spTree>
    <p:extLst>
      <p:ext uri="{BB962C8B-B14F-4D97-AF65-F5344CB8AC3E}">
        <p14:creationId xmlns:p14="http://schemas.microsoft.com/office/powerpoint/2010/main" val="60478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8133" y="0"/>
            <a:ext cx="7251700" cy="1143000"/>
          </a:xfrm>
        </p:spPr>
        <p:txBody>
          <a:bodyPr/>
          <a:lstStyle/>
          <a:p>
            <a:pPr>
              <a:defRPr/>
            </a:pPr>
            <a:r>
              <a:rPr lang="fr-FR" dirty="0"/>
              <a:t>Quelques conseils…</a:t>
            </a:r>
          </a:p>
        </p:txBody>
      </p:sp>
      <p:sp>
        <p:nvSpPr>
          <p:cNvPr id="15363" name="Espace réservé du contenu 5"/>
          <p:cNvSpPr>
            <a:spLocks noGrp="1"/>
          </p:cNvSpPr>
          <p:nvPr>
            <p:ph idx="1"/>
          </p:nvPr>
        </p:nvSpPr>
        <p:spPr>
          <a:xfrm>
            <a:off x="1844675" y="1038226"/>
            <a:ext cx="7200900" cy="4708525"/>
          </a:xfrm>
        </p:spPr>
        <p:txBody>
          <a:bodyPr/>
          <a:lstStyle/>
          <a:p>
            <a:pPr>
              <a:buFont typeface="Wingdings 2" panose="05020102010507070707" pitchFamily="18" charset="2"/>
              <a:buBlip>
                <a:blip r:embed="rId2"/>
              </a:buBlip>
            </a:pPr>
            <a:r>
              <a:rPr lang="fr-FR" altLang="fr-FR" dirty="0"/>
              <a:t>Commencer au centre de la feuille.</a:t>
            </a:r>
          </a:p>
          <a:p>
            <a:pPr>
              <a:buFont typeface="Wingdings 2" panose="05020102010507070707" pitchFamily="18" charset="2"/>
              <a:buBlip>
                <a:blip r:embed="rId2"/>
              </a:buBlip>
            </a:pPr>
            <a:r>
              <a:rPr lang="fr-FR" altLang="fr-FR" dirty="0"/>
              <a:t>Les énumérations se font en branches.</a:t>
            </a:r>
          </a:p>
          <a:p>
            <a:pPr>
              <a:buFont typeface="Wingdings 2" panose="05020102010507070707" pitchFamily="18" charset="2"/>
              <a:buBlip>
                <a:blip r:embed="rId2"/>
              </a:buBlip>
            </a:pPr>
            <a:endParaRPr lang="fr-FR" altLang="fr-FR" dirty="0"/>
          </a:p>
          <a:p>
            <a:pPr>
              <a:buFont typeface="Wingdings 2" panose="05020102010507070707" pitchFamily="18" charset="2"/>
              <a:buBlip>
                <a:blip r:embed="rId2"/>
              </a:buBlip>
            </a:pPr>
            <a:endParaRPr lang="fr-FR" altLang="fr-FR" dirty="0"/>
          </a:p>
          <a:p>
            <a:pPr>
              <a:buFont typeface="Wingdings 2" panose="05020102010507070707" pitchFamily="18" charset="2"/>
              <a:buBlip>
                <a:blip r:embed="rId2"/>
              </a:buBlip>
            </a:pPr>
            <a:r>
              <a:rPr lang="fr-FR" altLang="fr-FR" dirty="0"/>
              <a:t>Utilisation de mots-clés brefs.</a:t>
            </a:r>
          </a:p>
          <a:p>
            <a:pPr>
              <a:buFont typeface="Wingdings 2" panose="05020102010507070707" pitchFamily="18" charset="2"/>
              <a:buBlip>
                <a:blip r:embed="rId2"/>
              </a:buBlip>
            </a:pPr>
            <a:r>
              <a:rPr lang="fr-FR" altLang="fr-FR" dirty="0"/>
              <a:t>Eviter les formes négatives.</a:t>
            </a:r>
          </a:p>
          <a:p>
            <a:pPr>
              <a:buFont typeface="Wingdings 2" panose="05020102010507070707" pitchFamily="18" charset="2"/>
              <a:buBlip>
                <a:blip r:embed="rId2"/>
              </a:buBlip>
            </a:pPr>
            <a:r>
              <a:rPr lang="fr-FR" altLang="fr-FR" dirty="0"/>
              <a:t>Utiliser un code couleur (une par branche).</a:t>
            </a:r>
          </a:p>
          <a:p>
            <a:pPr>
              <a:buFont typeface="Wingdings 2" panose="05020102010507070707" pitchFamily="18" charset="2"/>
              <a:buBlip>
                <a:blip r:embed="rId2"/>
              </a:buBlip>
            </a:pPr>
            <a:r>
              <a:rPr lang="fr-FR" altLang="fr-FR" dirty="0"/>
              <a:t>Penser « visuel » : ajouter des images, des icônes.</a:t>
            </a:r>
          </a:p>
          <a:p>
            <a:endParaRPr lang="fr-FR" altLang="fr-FR" dirty="0"/>
          </a:p>
        </p:txBody>
      </p:sp>
      <p:pic>
        <p:nvPicPr>
          <p:cNvPr id="15366" name="Espace réservé du contenu 12" descr="Faire une carte mentale.png"/>
          <p:cNvPicPr>
            <a:picLocks noChangeAspect="1"/>
          </p:cNvPicPr>
          <p:nvPr/>
        </p:nvPicPr>
        <p:blipFill>
          <a:blip r:embed="rId3">
            <a:extLst>
              <a:ext uri="{28A0092B-C50C-407E-A947-70E740481C1C}">
                <a14:useLocalDpi xmlns:a14="http://schemas.microsoft.com/office/drawing/2010/main" val="0"/>
              </a:ext>
            </a:extLst>
          </a:blip>
          <a:srcRect l="52512" t="25565" r="13629" b="58669"/>
          <a:stretch>
            <a:fillRect/>
          </a:stretch>
        </p:blipFill>
        <p:spPr bwMode="auto">
          <a:xfrm>
            <a:off x="6307137" y="2509838"/>
            <a:ext cx="3235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a:xfrm>
            <a:off x="8716962" y="6376195"/>
            <a:ext cx="825500" cy="365125"/>
          </a:xfrm>
        </p:spPr>
        <p:txBody>
          <a:bodyPr/>
          <a:lstStyle/>
          <a:p>
            <a:pPr>
              <a:defRPr/>
            </a:pPr>
            <a:fld id="{5DFFB32D-DF33-4BAA-98FD-41A22D79455D}" type="slidenum">
              <a:rPr lang="en-US" smtClean="0"/>
              <a:pPr>
                <a:defRPr/>
              </a:pPr>
              <a:t>8</a:t>
            </a:fld>
            <a:endParaRPr lang="en-US" dirty="0"/>
          </a:p>
        </p:txBody>
      </p:sp>
    </p:spTree>
    <p:extLst>
      <p:ext uri="{BB962C8B-B14F-4D97-AF65-F5344CB8AC3E}">
        <p14:creationId xmlns:p14="http://schemas.microsoft.com/office/powerpoint/2010/main" val="359160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472" y="404664"/>
            <a:ext cx="7346950" cy="1600200"/>
          </a:xfrm>
        </p:spPr>
        <p:txBody>
          <a:bodyPr/>
          <a:lstStyle/>
          <a:p>
            <a:pPr>
              <a:defRPr/>
            </a:pPr>
            <a:r>
              <a:rPr lang="fr-FR" sz="4400" dirty="0"/>
              <a:t>Cartes mentales « énergie renouvelables » complète</a:t>
            </a:r>
          </a:p>
        </p:txBody>
      </p:sp>
      <p:pic>
        <p:nvPicPr>
          <p:cNvPr id="9" name="Espace réservé du contenu 8" descr="carte_energie_renouvelable.gif"/>
          <p:cNvPicPr>
            <a:picLocks noGrp="1" noChangeAspect="1"/>
          </p:cNvPicPr>
          <p:nvPr>
            <p:ph idx="1"/>
          </p:nvPr>
        </p:nvPicPr>
        <p:blipFill>
          <a:blip r:embed="rId3"/>
          <a:stretch>
            <a:fillRect/>
          </a:stretch>
        </p:blipFill>
        <p:spPr>
          <a:xfrm>
            <a:off x="217659" y="2120826"/>
            <a:ext cx="9034462" cy="3971925"/>
          </a:xfrm>
          <a:effectLst>
            <a:outerShdw blurRad="292100" dist="139700" dir="2700000" algn="tl" rotWithShape="0">
              <a:srgbClr val="333333">
                <a:alpha val="65000"/>
              </a:srgbClr>
            </a:outerShdw>
          </a:effectLst>
        </p:spPr>
      </p:pic>
      <p:sp>
        <p:nvSpPr>
          <p:cNvPr id="3" name="Espace réservé du numéro de diapositive 2"/>
          <p:cNvSpPr>
            <a:spLocks noGrp="1"/>
          </p:cNvSpPr>
          <p:nvPr>
            <p:ph type="sldNum" sz="quarter" idx="12"/>
          </p:nvPr>
        </p:nvSpPr>
        <p:spPr>
          <a:xfrm>
            <a:off x="8839371" y="6381328"/>
            <a:ext cx="825500" cy="365125"/>
          </a:xfrm>
        </p:spPr>
        <p:txBody>
          <a:bodyPr/>
          <a:lstStyle/>
          <a:p>
            <a:pPr>
              <a:defRPr/>
            </a:pPr>
            <a:fld id="{5DFFB32D-DF33-4BAA-98FD-41A22D79455D}" type="slidenum">
              <a:rPr lang="en-US" smtClean="0"/>
              <a:pPr>
                <a:defRPr/>
              </a:pPr>
              <a:t>9</a:t>
            </a:fld>
            <a:endParaRPr lang="en-US" dirty="0"/>
          </a:p>
        </p:txBody>
      </p:sp>
    </p:spTree>
    <p:extLst>
      <p:ext uri="{BB962C8B-B14F-4D97-AF65-F5344CB8AC3E}">
        <p14:creationId xmlns:p14="http://schemas.microsoft.com/office/powerpoint/2010/main" val="210405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504" y="5445224"/>
            <a:ext cx="4839786" cy="646331"/>
          </a:xfrm>
          <a:prstGeom prst="rect">
            <a:avLst/>
          </a:prstGeom>
        </p:spPr>
        <p:txBody>
          <a:bodyPr wrap="none">
            <a:spAutoFit/>
          </a:bodyPr>
          <a:lstStyle/>
          <a:p>
            <a:r>
              <a:rPr lang="fr-FR" dirty="0"/>
              <a:t>*BPU (Bordereau de prix unitaire)</a:t>
            </a:r>
          </a:p>
          <a:p>
            <a:r>
              <a:rPr lang="fr-FR" dirty="0"/>
              <a:t>*DPGF (Décomposition prix global et forfaitaire) </a:t>
            </a:r>
          </a:p>
        </p:txBody>
      </p:sp>
      <p:sp>
        <p:nvSpPr>
          <p:cNvPr id="6" name="Rectangle 2"/>
          <p:cNvSpPr>
            <a:spLocks noChangeArrowheads="1"/>
          </p:cNvSpPr>
          <p:nvPr/>
        </p:nvSpPr>
        <p:spPr bwMode="auto">
          <a:xfrm>
            <a:off x="785813" y="-89616"/>
            <a:ext cx="7842250" cy="49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Times" charset="0"/>
              </a:defRPr>
            </a:lvl1pPr>
            <a:lvl2pPr marL="742950" indent="-285750">
              <a:defRPr>
                <a:solidFill>
                  <a:schemeClr val="tx1"/>
                </a:solidFill>
                <a:latin typeface="Times" charset="0"/>
              </a:defRPr>
            </a:lvl2pPr>
            <a:lvl3pPr marL="1143000" indent="-228600">
              <a:defRPr>
                <a:solidFill>
                  <a:schemeClr val="tx1"/>
                </a:solidFill>
                <a:latin typeface="Times" charset="0"/>
              </a:defRPr>
            </a:lvl3pPr>
            <a:lvl4pPr marL="1600200" indent="-228600">
              <a:defRPr>
                <a:solidFill>
                  <a:schemeClr val="tx1"/>
                </a:solidFill>
                <a:latin typeface="Times" charset="0"/>
              </a:defRPr>
            </a:lvl4pPr>
            <a:lvl5pPr marL="2057400" indent="-228600">
              <a:defRPr>
                <a:solidFill>
                  <a:schemeClr val="tx1"/>
                </a:solidFill>
                <a:latin typeface="Times" charset="0"/>
              </a:defRPr>
            </a:lvl5pPr>
            <a:lvl6pPr marL="2514600" indent="-228600" eaLnBrk="0" fontAlgn="base" hangingPunct="0">
              <a:spcBef>
                <a:spcPct val="0"/>
              </a:spcBef>
              <a:spcAft>
                <a:spcPct val="0"/>
              </a:spcAft>
              <a:defRPr>
                <a:solidFill>
                  <a:schemeClr val="tx1"/>
                </a:solidFill>
                <a:latin typeface="Times" charset="0"/>
              </a:defRPr>
            </a:lvl6pPr>
            <a:lvl7pPr marL="2971800" indent="-228600" eaLnBrk="0" fontAlgn="base" hangingPunct="0">
              <a:spcBef>
                <a:spcPct val="0"/>
              </a:spcBef>
              <a:spcAft>
                <a:spcPct val="0"/>
              </a:spcAft>
              <a:defRPr>
                <a:solidFill>
                  <a:schemeClr val="tx1"/>
                </a:solidFill>
                <a:latin typeface="Times" charset="0"/>
              </a:defRPr>
            </a:lvl7pPr>
            <a:lvl8pPr marL="3429000" indent="-228600" eaLnBrk="0" fontAlgn="base" hangingPunct="0">
              <a:spcBef>
                <a:spcPct val="0"/>
              </a:spcBef>
              <a:spcAft>
                <a:spcPct val="0"/>
              </a:spcAft>
              <a:defRPr>
                <a:solidFill>
                  <a:schemeClr val="tx1"/>
                </a:solidFill>
                <a:latin typeface="Times" charset="0"/>
              </a:defRPr>
            </a:lvl8pPr>
            <a:lvl9pPr marL="3886200" indent="-228600" eaLnBrk="0" fontAlgn="base" hangingPunct="0">
              <a:spcBef>
                <a:spcPct val="0"/>
              </a:spcBef>
              <a:spcAft>
                <a:spcPct val="0"/>
              </a:spcAft>
              <a:defRPr>
                <a:solidFill>
                  <a:schemeClr val="tx1"/>
                </a:solidFill>
                <a:latin typeface="Times" charset="0"/>
              </a:defRPr>
            </a:lvl9pPr>
          </a:lstStyle>
          <a:p>
            <a:pPr algn="ctr">
              <a:lnSpc>
                <a:spcPct val="150000"/>
              </a:lnSpc>
            </a:pPr>
            <a:r>
              <a:rPr lang="fr-FR" altLang="fr-FR" sz="2000" b="1" dirty="0">
                <a:latin typeface="Helvetica" charset="0"/>
              </a:rPr>
              <a:t>UR04 _ Outil pour le Projet</a:t>
            </a:r>
          </a:p>
        </p:txBody>
      </p:sp>
      <p:graphicFrame>
        <p:nvGraphicFramePr>
          <p:cNvPr id="7" name="Diagramme 6"/>
          <p:cNvGraphicFramePr/>
          <p:nvPr>
            <p:extLst>
              <p:ext uri="{D42A27DB-BD31-4B8C-83A1-F6EECF244321}">
                <p14:modId xmlns:p14="http://schemas.microsoft.com/office/powerpoint/2010/main" val="1030342704"/>
              </p:ext>
            </p:extLst>
          </p:nvPr>
        </p:nvGraphicFramePr>
        <p:xfrm>
          <a:off x="1568624" y="980728"/>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992560" y="908720"/>
            <a:ext cx="4335730" cy="447467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5601072" y="899364"/>
            <a:ext cx="2880320" cy="4474675"/>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AutoShape 2" descr="Résultat de recherche d'images pour &quot;mindview&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25606" name="Picture 6" descr="https://encrypted-tbn0.gstatic.com/images?q=tbn:ANd9GcSB6CK4Nw5kyXqGK5EX7r_T9xqn3rz3py9UW1V6XiKRxlYcpPuywPFrBaF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455" y="3861048"/>
            <a:ext cx="1469702" cy="69427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0712" y="3865099"/>
            <a:ext cx="720080" cy="720080"/>
          </a:xfrm>
          <a:prstGeom prst="rect">
            <a:avLst/>
          </a:prstGeom>
        </p:spPr>
      </p:pic>
      <p:sp>
        <p:nvSpPr>
          <p:cNvPr id="14" name="Espace réservé du numéro de diapositive 13"/>
          <p:cNvSpPr>
            <a:spLocks noGrp="1"/>
          </p:cNvSpPr>
          <p:nvPr>
            <p:ph type="sldNum" sz="quarter" idx="10"/>
          </p:nvPr>
        </p:nvSpPr>
        <p:spPr/>
        <p:txBody>
          <a:bodyPr/>
          <a:lstStyle/>
          <a:p>
            <a:pPr>
              <a:defRPr/>
            </a:pPr>
            <a:fld id="{B2666BAE-60DF-4F6B-89FB-04C56EF7B9EB}" type="slidenum">
              <a:rPr lang="en-US" sz="2000" smtClean="0">
                <a:latin typeface="+mj-lt"/>
              </a:rPr>
              <a:pPr>
                <a:defRPr/>
              </a:pPr>
              <a:t>10</a:t>
            </a:fld>
            <a:endParaRPr lang="en-US" sz="2000" dirty="0">
              <a:latin typeface="+mj-lt"/>
            </a:endParaRPr>
          </a:p>
        </p:txBody>
      </p:sp>
    </p:spTree>
    <p:extLst>
      <p:ext uri="{BB962C8B-B14F-4D97-AF65-F5344CB8AC3E}">
        <p14:creationId xmlns:p14="http://schemas.microsoft.com/office/powerpoint/2010/main" val="3342982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NewsPrint">
  <a:themeElements>
    <a:clrScheme name="Personnalisé 1">
      <a:dk1>
        <a:sysClr val="windowText" lastClr="000000"/>
      </a:dk1>
      <a:lt1>
        <a:sysClr val="window" lastClr="FFFFFF"/>
      </a:lt1>
      <a:dk2>
        <a:srgbClr val="5B6973"/>
      </a:dk2>
      <a:lt2>
        <a:srgbClr val="E7ECED"/>
      </a:lt2>
      <a:accent1>
        <a:srgbClr val="FFFF00"/>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HD:Dossier Système:</Template>
  <TotalTime>17866</TotalTime>
  <Pages>16</Pages>
  <Words>720</Words>
  <Application>Microsoft Office PowerPoint</Application>
  <PresentationFormat>Format A4 (210 x 297 mm)</PresentationFormat>
  <Paragraphs>255</Paragraphs>
  <Slides>16</Slides>
  <Notes>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6" baseType="lpstr">
      <vt:lpstr>Arial</vt:lpstr>
      <vt:lpstr>Arial Black</vt:lpstr>
      <vt:lpstr>Helvetica</vt:lpstr>
      <vt:lpstr>Impact</vt:lpstr>
      <vt:lpstr>Symbol</vt:lpstr>
      <vt:lpstr>Times</vt:lpstr>
      <vt:lpstr>Times New Roman</vt:lpstr>
      <vt:lpstr>Wingdings 2</vt:lpstr>
      <vt:lpstr>NewsPrint</vt:lpstr>
      <vt:lpstr>Document</vt:lpstr>
      <vt:lpstr>Présentation PowerPoint</vt:lpstr>
      <vt:lpstr>Carte mentale   Pourquoi ? Comment ? </vt:lpstr>
      <vt:lpstr>Problématique</vt:lpstr>
      <vt:lpstr>Structurer par mots-clés</vt:lpstr>
      <vt:lpstr>Comment présenter ces  mots-clés par écrit ?</vt:lpstr>
      <vt:lpstr>Comment réaliser une carte mentale ?</vt:lpstr>
      <vt:lpstr>Quelques conseils…</vt:lpstr>
      <vt:lpstr>Cartes mentales « énergie renouvelables » complète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  DIFC Présentation générale</dc:title>
  <dc:creator>FC AD</dc:creator>
  <cp:lastModifiedBy>Carine HENRIOT</cp:lastModifiedBy>
  <cp:revision>3063</cp:revision>
  <cp:lastPrinted>2005-06-23T00:19:45Z</cp:lastPrinted>
  <dcterms:created xsi:type="dcterms:W3CDTF">1998-09-11T12:41:33Z</dcterms:created>
  <dcterms:modified xsi:type="dcterms:W3CDTF">2016-10-10T10:23:37Z</dcterms:modified>
</cp:coreProperties>
</file>