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8" r:id="rId3"/>
    <p:sldId id="294" r:id="rId4"/>
    <p:sldId id="295" r:id="rId5"/>
    <p:sldId id="296" r:id="rId6"/>
    <p:sldId id="298" r:id="rId7"/>
    <p:sldId id="297" r:id="rId8"/>
    <p:sldId id="293" r:id="rId9"/>
    <p:sldId id="299" r:id="rId10"/>
    <p:sldId id="291" r:id="rId1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A4A0"/>
    <a:srgbClr val="006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038" autoAdjust="0"/>
  </p:normalViewPr>
  <p:slideViewPr>
    <p:cSldViewPr>
      <p:cViewPr varScale="1">
        <p:scale>
          <a:sx n="79" d="100"/>
          <a:sy n="79" d="100"/>
        </p:scale>
        <p:origin x="94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538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r>
              <a:rPr lang="fr-FR"/>
              <a:t>Séminaire Europa/GE90/DD01 (Compiègne) du 28/01/14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fr-FR"/>
              <a:t>Pascal Jollivet 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5C3B0B0-DD07-4B5F-BDBA-ADD9AD718C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r>
              <a:rPr lang="fr-FR"/>
              <a:t>Séminaire Europa/GE90/DD01 (Compiègne) du 28/01/14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r>
              <a:rPr lang="fr-FR"/>
              <a:t>Pascal Jollivet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57C6C95-D603-41FE-862D-A5146CA13D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FR"/>
              <a:t>Séminaire Europa/GE90/DD01 (Compiègne) du 28/01/14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/>
              <a:t>Pascal Jollivet 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CECEA-BAB5-4A60-BC9D-B3FD8E8146FC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Le TAC; L’aide à l’interprétation du </a:t>
            </a:r>
            <a:r>
              <a:rPr kumimoji="1" lang="fr-F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big</a:t>
            </a:r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fr-F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corpora</a:t>
            </a:r>
            <a:r>
              <a:rPr kumimoji="1" lang="fr-FR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Forum Web </a:t>
            </a:r>
            <a:endParaRPr kumimoji="1" lang="fr-F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</a:t>
            </a:r>
            <a:r>
              <a:rPr kumimoji="1" lang="fr-F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Neg</a:t>
            </a:r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-entropique, un I.A. </a:t>
            </a:r>
            <a:r>
              <a:rPr kumimoji="1" lang="fr-F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neg</a:t>
            </a:r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-entropique ? Des machines « soutenables » ? </a:t>
            </a:r>
            <a:b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Un </a:t>
            </a:r>
            <a:r>
              <a:rPr kumimoji="1" lang="fr-FR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capittalisme</a:t>
            </a:r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« durable », avec aujourd’hui « son » I.A. ? </a:t>
            </a:r>
          </a:p>
          <a:p>
            <a:pPr lvl="0"/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« pansement » : une économie du care est elle soutenable, y compris assistée/ »supplée » par I.A. </a:t>
            </a:r>
          </a:p>
          <a:p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Séminaire Europa/GE90/DD01 (Compiègne) du 28/01/14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Jollivet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C6C95-D603-41FE-862D-A5146CA13D5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89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b/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Séminaire Europa/GE90/DD01 (Compiègne) du 28/01/14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 Jollivet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C6C95-D603-41FE-862D-A5146CA13D5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Jollivet, P. Plagiat/innovation ? UNRP 2012</a:t>
            </a:r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CD15B5-E8E1-4C62-BC04-7DC9F65A21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15312-E868-41BC-A26F-B70F307256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AA3C-98BB-4095-8654-9F5E75EF4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-personnalis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69988" y="1484784"/>
            <a:ext cx="7772400" cy="4576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err="1" smtClean="0"/>
              <a:t>Quatrxième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40364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17/01/2018</a:t>
            </a:r>
            <a:endParaRPr lang="fr-FR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3575" y="6524625"/>
            <a:ext cx="3600450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Jollivet,  I.A. soluble ? </a:t>
            </a:r>
            <a:endParaRPr lang="fr-FR" dirty="0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6FA3-A2FE-4285-9BBA-799814BDDB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7F04-A27E-43C8-B90F-F933EBC9F3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B62E-51E8-4A38-87CD-2E83497BFB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8DCE-7468-4B49-87BC-F247B56DD1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4C41-CB48-4514-9C1A-F7ADCA6551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B6A6-65F8-49CC-9BC1-2F5F0C21EF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5BC3-895C-42B4-8606-0F5EBB571D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27/03/2012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Jollivet,  Vers une industrie européenne verte ?, 2014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DDC5-2732-43DF-9699-42573CCD6D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fr-FR" dirty="0" smtClean="0"/>
              <a:t>22/01/201</a:t>
            </a:r>
            <a:endParaRPr lang="fr-FR" dirty="0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524625"/>
            <a:ext cx="35290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fr-FR" dirty="0" smtClean="0"/>
              <a:t>Schnuriger &amp; Jollivet,  DDT/OI2 2015</a:t>
            </a:r>
            <a:endParaRPr lang="fr-FR" dirty="0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E1CD17-C299-427D-8380-A71C96B153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2" name="Picture 4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237288"/>
            <a:ext cx="12319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8513" y="1708150"/>
            <a:ext cx="7772400" cy="1143000"/>
          </a:xfrm>
        </p:spPr>
        <p:txBody>
          <a:bodyPr/>
          <a:lstStyle/>
          <a:p>
            <a:pPr eaLnBrk="1" hangingPunct="1"/>
            <a:endParaRPr lang="fr-FR" i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38862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/>
              <a:t>Pascal Jollivet (Costech)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3713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fr-FR" sz="4400">
                <a:solidFill>
                  <a:srgbClr val="00FFFF"/>
                </a:solidFill>
              </a:rPr>
              <a:t>Toward an eco-conceived</a:t>
            </a:r>
            <a:br>
              <a:rPr lang="fr-FR" sz="4400">
                <a:solidFill>
                  <a:srgbClr val="00FFFF"/>
                </a:solidFill>
              </a:rPr>
            </a:br>
            <a:r>
              <a:rPr lang="fr-FR" sz="4400">
                <a:solidFill>
                  <a:srgbClr val="00FFFF"/>
                </a:solidFill>
              </a:rPr>
              <a:t>socio-technical innovation :</a:t>
            </a:r>
          </a:p>
        </p:txBody>
      </p:sp>
      <p:pic>
        <p:nvPicPr>
          <p:cNvPr id="4101" name="Picture 5" descr="CPG"/>
          <p:cNvPicPr>
            <a:picLocks noChangeAspect="1" noChangeArrowheads="1"/>
          </p:cNvPicPr>
          <p:nvPr/>
        </p:nvPicPr>
        <p:blipFill>
          <a:blip r:embed="rId3" cstate="print"/>
          <a:srcRect r="4773"/>
          <a:stretch>
            <a:fillRect/>
          </a:stretch>
        </p:blipFill>
        <p:spPr bwMode="auto">
          <a:xfrm>
            <a:off x="1760538" y="2392363"/>
            <a:ext cx="57229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20478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14413" y="1150938"/>
            <a:ext cx="7261225" cy="1701800"/>
          </a:xfrm>
          <a:prstGeom prst="rect">
            <a:avLst/>
          </a:prstGeom>
          <a:solidFill>
            <a:srgbClr val="5A5B5E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endParaRPr lang="fr-F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006475" y="255588"/>
            <a:ext cx="7259638" cy="833437"/>
          </a:xfrm>
          <a:prstGeom prst="rect">
            <a:avLst/>
          </a:prstGeom>
          <a:solidFill>
            <a:srgbClr val="5A5B5E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>
              <a:spcAft>
                <a:spcPct val="20000"/>
              </a:spcAft>
            </a:pPr>
            <a:r>
              <a:rPr lang="fr-FR" sz="1600" b="1">
                <a:solidFill>
                  <a:srgbClr val="FFD910"/>
                </a:solidFill>
                <a:latin typeface="Arial" charset="0"/>
                <a:cs typeface="Arial" charset="0"/>
              </a:rPr>
              <a:t>UNIVERSITÉ DE TECHNOLOGIE</a:t>
            </a:r>
          </a:p>
          <a:p>
            <a:pPr algn="ctr" eaLnBrk="0" hangingPunct="0">
              <a:lnSpc>
                <a:spcPct val="80000"/>
              </a:lnSpc>
              <a:spcAft>
                <a:spcPct val="20000"/>
              </a:spcAft>
            </a:pPr>
            <a:r>
              <a:rPr lang="fr-FR" sz="1600" b="1">
                <a:solidFill>
                  <a:srgbClr val="FFD910"/>
                </a:solidFill>
                <a:latin typeface="Arial" charset="0"/>
                <a:cs typeface="Arial" charset="0"/>
              </a:rPr>
              <a:t> COMPIÈGNE</a:t>
            </a:r>
            <a:endParaRPr lang="fr-FR" sz="1600" b="1">
              <a:solidFill>
                <a:srgbClr val="BDDAE8"/>
              </a:solidFill>
              <a:latin typeface="Arial" charset="0"/>
              <a:cs typeface="Arial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1204913" y="1463675"/>
            <a:ext cx="6858000" cy="388938"/>
            <a:chOff x="0" y="0"/>
            <a:chExt cx="6245" cy="500"/>
          </a:xfrm>
        </p:grpSpPr>
        <p:sp>
          <p:nvSpPr>
            <p:cNvPr id="41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fr-FR"/>
            </a:p>
          </p:txBody>
        </p:sp>
        <p:sp>
          <p:nvSpPr>
            <p:cNvPr id="41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90000"/>
                </a:lnSpc>
                <a:spcAft>
                  <a:spcPct val="20000"/>
                </a:spcAft>
              </a:pPr>
              <a:endParaRPr lang="fr-FR" sz="14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1979613" y="908050"/>
            <a:ext cx="5011737" cy="873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>
              <a:lnSpc>
                <a:spcPct val="120000"/>
              </a:lnSpc>
              <a:spcAft>
                <a:spcPct val="20000"/>
              </a:spcAft>
            </a:pPr>
            <a:r>
              <a:rPr lang="fr-FR" sz="1600" b="1" dirty="0" err="1" smtClean="0">
                <a:latin typeface="Arial" charset="0"/>
                <a:cs typeface="Arial" charset="0"/>
              </a:rPr>
              <a:t>Costech</a:t>
            </a:r>
            <a:r>
              <a:rPr lang="fr-FR" sz="1600" b="1" dirty="0" smtClean="0">
                <a:latin typeface="Arial" charset="0"/>
                <a:cs typeface="Arial" charset="0"/>
              </a:rPr>
              <a:t>, Centre de Recherche</a:t>
            </a:r>
            <a:endParaRPr lang="fr-FR" sz="1600" b="1" dirty="0">
              <a:latin typeface="Arial" charset="0"/>
              <a:cs typeface="Arial" charset="0"/>
            </a:endParaRP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116013" y="1916113"/>
            <a:ext cx="6840537" cy="539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>
              <a:lnSpc>
                <a:spcPct val="120000"/>
              </a:lnSpc>
              <a:spcAft>
                <a:spcPct val="20000"/>
              </a:spcAft>
            </a:pPr>
            <a:r>
              <a:rPr lang="en-US" sz="18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fr-FR" sz="1800" b="1" i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L’I.A est-elle soluble dans le Développement Durable  ? </a:t>
            </a:r>
            <a:endParaRPr lang="fr-FR" sz="1800" b="1" i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763713" y="5011738"/>
            <a:ext cx="5688012" cy="1225550"/>
          </a:xfrm>
          <a:prstGeom prst="rect">
            <a:avLst/>
          </a:prstGeom>
          <a:solidFill>
            <a:srgbClr val="5A5B5E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endParaRPr lang="fr-FR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657350" y="5126038"/>
            <a:ext cx="579437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fr-FR" sz="16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Pascal Jollivet/Yann </a:t>
            </a:r>
            <a:r>
              <a:rPr lang="fr-FR" sz="16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Moulier</a:t>
            </a:r>
            <a:r>
              <a:rPr lang="fr-FR" sz="16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Boutang</a:t>
            </a:r>
            <a:r>
              <a:rPr lang="fr-FR" sz="1600" b="1" dirty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FR" sz="1600" b="1" dirty="0">
                <a:solidFill>
                  <a:srgbClr val="FF9900"/>
                </a:solidFill>
                <a:latin typeface="Arial" charset="0"/>
                <a:cs typeface="Arial" charset="0"/>
              </a:rPr>
            </a:br>
            <a:endParaRPr lang="fr-FR" sz="1400" b="1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1400" b="1" i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Costech</a:t>
            </a:r>
            <a:r>
              <a:rPr lang="en-US" sz="1400" b="1" i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, TSH, </a:t>
            </a:r>
            <a:r>
              <a:rPr lang="en-US" sz="14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1400" b="1" i="1" dirty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FR" sz="1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17 janvier 2018</a:t>
            </a:r>
            <a:r>
              <a:rPr lang="fr-FR" sz="1400" b="1" dirty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FR" sz="1400" b="1" dirty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FR" sz="1400" b="1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br>
              <a:rPr lang="fr-FR" sz="1400" b="1" dirty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FR" sz="1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DDT/OI2/</a:t>
            </a:r>
            <a:r>
              <a:rPr lang="fr-FR" sz="14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Phiteco</a:t>
            </a:r>
            <a:r>
              <a:rPr lang="fr-FR" sz="1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Annual</a:t>
            </a:r>
            <a:r>
              <a:rPr lang="fr-FR" sz="1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Conferences</a:t>
            </a:r>
            <a:r>
              <a:rPr lang="fr-FR" sz="1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fr-FR" sz="1400" b="1" dirty="0">
                <a:solidFill>
                  <a:srgbClr val="FF9900"/>
                </a:solidFill>
                <a:latin typeface="Arial" charset="0"/>
                <a:cs typeface="Arial" charset="0"/>
              </a:rPr>
              <a:t>in </a:t>
            </a:r>
            <a:r>
              <a:rPr lang="fr-FR" sz="1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the UTC</a:t>
            </a:r>
            <a:r>
              <a:rPr lang="fr-FR" sz="1400" b="1" dirty="0">
                <a:solidFill>
                  <a:srgbClr val="FF9900"/>
                </a:solidFill>
                <a:latin typeface="Arial" charset="0"/>
                <a:cs typeface="Arial" charset="0"/>
              </a:rPr>
              <a:t>, France</a:t>
            </a:r>
          </a:p>
          <a:p>
            <a:pPr algn="ctr" eaLnBrk="0" hangingPunct="0">
              <a:lnSpc>
                <a:spcPct val="110000"/>
              </a:lnSpc>
            </a:pPr>
            <a:endParaRPr lang="fr-FR" sz="1400" b="1" dirty="0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fr-FR" sz="1400" b="1" i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jollivet@utc.fr</a:t>
            </a:r>
            <a:endParaRPr lang="fr-FR" sz="1400" b="1" i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pic>
        <p:nvPicPr>
          <p:cNvPr id="4110" name="Picture 16" descr="homeb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188913"/>
            <a:ext cx="187325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Algo</a:t>
            </a:r>
            <a:r>
              <a:rPr lang="fr-FR" dirty="0" smtClean="0"/>
              <a:t> trading à haute fréquence: entre 40% et 60% des transactions boursières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Schnuriger &amp; Jollivet,  Innovation techno-sociale ?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36FA3-A2FE-4285-9BBA-799814BDDB0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37006"/>
          <a:stretch/>
        </p:blipFill>
        <p:spPr>
          <a:xfrm>
            <a:off x="1835696" y="1396382"/>
            <a:ext cx="6116388" cy="54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7772400" cy="676771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9988" y="980728"/>
            <a:ext cx="7772400" cy="5080347"/>
          </a:xfrm>
        </p:spPr>
        <p:txBody>
          <a:bodyPr/>
          <a:lstStyle/>
          <a:p>
            <a:pPr lvl="0"/>
            <a:r>
              <a:rPr lang="fr-FR" sz="2000" dirty="0" smtClean="0"/>
              <a:t>Une actualité bienvenue :  </a:t>
            </a:r>
          </a:p>
          <a:p>
            <a:pPr lvl="1"/>
            <a:r>
              <a:rPr lang="fr-FR" sz="1800" dirty="0" smtClean="0"/>
              <a:t>HOP (imprimantes </a:t>
            </a:r>
            <a:r>
              <a:rPr lang="fr-FR" sz="1800" dirty="0" err="1" smtClean="0"/>
              <a:t>algo</a:t>
            </a:r>
            <a:r>
              <a:rPr lang="fr-FR" sz="1800" dirty="0" smtClean="0"/>
              <a:t> d’obsolescence programmée), Samsung (droit de l’homme</a:t>
            </a:r>
            <a:r>
              <a:rPr lang="fr-FR" sz="1800" dirty="0"/>
              <a:t>), Volkswagen  </a:t>
            </a:r>
            <a:r>
              <a:rPr lang="fr-FR" sz="1800" dirty="0" smtClean="0"/>
              <a:t>(</a:t>
            </a:r>
            <a:r>
              <a:rPr lang="fr-FR" sz="1800" dirty="0" err="1" smtClean="0"/>
              <a:t>algo</a:t>
            </a:r>
            <a:r>
              <a:rPr lang="fr-FR" sz="1800" dirty="0" smtClean="0"/>
              <a:t> de moteurs truqués), le </a:t>
            </a:r>
            <a:r>
              <a:rPr lang="fr-FR" sz="1800" dirty="0" err="1" smtClean="0"/>
              <a:t>Big</a:t>
            </a:r>
            <a:r>
              <a:rPr lang="fr-FR" sz="1800" dirty="0" smtClean="0"/>
              <a:t> Bug du </a:t>
            </a:r>
            <a:r>
              <a:rPr lang="fr-FR" sz="1800" dirty="0" err="1" smtClean="0"/>
              <a:t>chatbot</a:t>
            </a:r>
            <a:r>
              <a:rPr lang="fr-FR" sz="1800" dirty="0" smtClean="0"/>
              <a:t> de Microsoft « raciste »</a:t>
            </a:r>
          </a:p>
          <a:p>
            <a:pPr lvl="0"/>
            <a:r>
              <a:rPr lang="fr-FR" sz="2000" dirty="0" smtClean="0"/>
              <a:t>Attendus</a:t>
            </a:r>
          </a:p>
          <a:p>
            <a:pPr lvl="1"/>
            <a:r>
              <a:rPr lang="fr-FR" sz="1800" dirty="0" smtClean="0"/>
              <a:t>a. Confronter  : </a:t>
            </a:r>
          </a:p>
          <a:p>
            <a:pPr lvl="2"/>
            <a:r>
              <a:rPr lang="fr-FR" sz="1600" dirty="0" smtClean="0"/>
              <a:t>avancées récentes des principes et dispositifs de régulation RSE (Loi de </a:t>
            </a:r>
            <a:r>
              <a:rPr lang="fr-FR" sz="1600" i="1" dirty="0" smtClean="0"/>
              <a:t>Prévention</a:t>
            </a:r>
            <a:r>
              <a:rPr lang="fr-FR" sz="1600" dirty="0" smtClean="0"/>
              <a:t> validé par Conseil Constitutionnel FR) </a:t>
            </a:r>
          </a:p>
          <a:p>
            <a:pPr lvl="2"/>
            <a:r>
              <a:rPr lang="fr-FR" sz="1600" dirty="0" smtClean="0"/>
              <a:t>avec les avancées récentes des principes de régulation de l’IA (MIF 2, décision Parlement Européen recommandation, CNIL). </a:t>
            </a:r>
          </a:p>
          <a:p>
            <a:pPr lvl="1"/>
            <a:r>
              <a:rPr lang="fr-FR" sz="1800" dirty="0" smtClean="0"/>
              <a:t>b. Questionnement :</a:t>
            </a:r>
          </a:p>
          <a:p>
            <a:pPr lvl="2"/>
            <a:r>
              <a:rPr lang="fr-FR" sz="1600" dirty="0" smtClean="0"/>
              <a:t>les principes et dispositifs existant en RSE suffisent-il pour comprendre, voire réguler, les développements de dispositifs IA,</a:t>
            </a:r>
          </a:p>
          <a:p>
            <a:pPr lvl="2"/>
            <a:r>
              <a:rPr lang="fr-FR" sz="1600" dirty="0" smtClean="0"/>
              <a:t> tout particulièrement par rapport à la question de la « redevabilité » &amp; de l’ « autonomie » (apprentissage automatique / discrimination/non-inclusion).  </a:t>
            </a:r>
          </a:p>
          <a:p>
            <a:pPr lvl="2"/>
            <a:r>
              <a:rPr lang="fr-FR" sz="1600" dirty="0" smtClean="0"/>
              <a:t>Ou y </a:t>
            </a:r>
            <a:r>
              <a:rPr lang="fr-FR" sz="1600" dirty="0" err="1" smtClean="0"/>
              <a:t>a-t-il</a:t>
            </a:r>
            <a:r>
              <a:rPr lang="fr-FR" sz="1600" dirty="0" smtClean="0"/>
              <a:t> originalité « radicale » des dispositifs IA en la matière ? Quelles préconisations alors faire, sur principes et/ou dispositifs</a:t>
            </a:r>
            <a:r>
              <a:rPr lang="fr-FR" sz="1600" baseline="0" dirty="0" smtClean="0"/>
              <a:t> ? </a:t>
            </a:r>
            <a:endParaRPr lang="fr-FR" sz="1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6FA3-A2FE-4285-9BBA-799814BDDB0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8639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1.	Les avancées récentes de principes et dispositifs de RSE (en Europe) :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000" dirty="0" smtClean="0"/>
              <a:t>a.	ISO 2600 : </a:t>
            </a:r>
          </a:p>
          <a:p>
            <a:pPr lvl="1"/>
            <a:r>
              <a:rPr lang="fr-FR" sz="1800" dirty="0" smtClean="0"/>
              <a:t>intéressante redevabilité et prise en compte des </a:t>
            </a:r>
            <a:r>
              <a:rPr lang="fr-FR" sz="1800" dirty="0" err="1" smtClean="0"/>
              <a:t>intérets</a:t>
            </a:r>
            <a:r>
              <a:rPr lang="fr-FR" sz="1800" dirty="0" smtClean="0"/>
              <a:t> des PP, </a:t>
            </a:r>
          </a:p>
          <a:p>
            <a:pPr lvl="1"/>
            <a:r>
              <a:rPr lang="fr-FR" sz="1800" dirty="0" smtClean="0"/>
              <a:t>mais pas contraignant ni </a:t>
            </a:r>
            <a:r>
              <a:rPr lang="fr-FR" sz="1800" dirty="0" err="1" smtClean="0"/>
              <a:t>certiable</a:t>
            </a:r>
            <a:r>
              <a:rPr lang="fr-FR" sz="1800" dirty="0" smtClean="0"/>
              <a:t> (mais </a:t>
            </a:r>
            <a:r>
              <a:rPr lang="fr-FR" sz="1800" i="1" dirty="0" err="1" smtClean="0"/>
              <a:t>enabling</a:t>
            </a:r>
            <a:r>
              <a:rPr lang="fr-FR" sz="1800" dirty="0" smtClean="0"/>
              <a:t> ?)(par la loi ou les conflits/luttes ?)</a:t>
            </a:r>
          </a:p>
          <a:p>
            <a:pPr lvl="0"/>
            <a:r>
              <a:rPr lang="fr-FR" sz="2000" dirty="0"/>
              <a:t>b</a:t>
            </a:r>
            <a:r>
              <a:rPr lang="fr-FR" sz="2000" dirty="0" smtClean="0"/>
              <a:t>.	Loi « Devoir de vigilance » (FR, 2017) </a:t>
            </a:r>
          </a:p>
          <a:p>
            <a:pPr lvl="1"/>
            <a:r>
              <a:rPr lang="fr-FR" sz="1600" dirty="0" smtClean="0"/>
              <a:t>Règles contraignantes et accessibles à procédures civile (dont 2 ONG vs Samsung) sur responsabilité « élargie » à chaine d’approvisionnement (réseau de responsabilité). </a:t>
            </a:r>
          </a:p>
          <a:p>
            <a:pPr lvl="1"/>
            <a:r>
              <a:rPr lang="fr-FR" sz="1600" dirty="0"/>
              <a:t>possibles poursuite légale (au civil) : devient contraignante, avec possible reconnaissance de préjudices et exigences de compensation</a:t>
            </a:r>
            <a:endParaRPr lang="fr-FR" sz="1600" dirty="0" smtClean="0"/>
          </a:p>
          <a:p>
            <a:r>
              <a:rPr lang="fr-FR" sz="2000" dirty="0" smtClean="0"/>
              <a:t>c.  Obsolescence </a:t>
            </a:r>
            <a:r>
              <a:rPr lang="fr-FR" sz="2000" dirty="0"/>
              <a:t>programmée ? (aux US comme en FR</a:t>
            </a:r>
            <a:r>
              <a:rPr lang="fr-FR" sz="2000" dirty="0" smtClean="0"/>
              <a:t>)(cf.  </a:t>
            </a:r>
            <a:r>
              <a:rPr lang="fr-FR" sz="2000" dirty="0"/>
              <a:t>Apple) </a:t>
            </a:r>
            <a:r>
              <a:rPr lang="fr-FR" sz="2000" dirty="0" smtClean="0"/>
              <a:t>(cf. France HOP Imprimantes)?</a:t>
            </a:r>
          </a:p>
          <a:p>
            <a:pPr marL="0" lvl="0" indent="0">
              <a:buNone/>
            </a:pPr>
            <a:r>
              <a:rPr lang="fr-FR" sz="2000" dirty="0" smtClean="0"/>
              <a:t>-&gt; Des « fronts » nouveaux prometteurs, mais des pratiques </a:t>
            </a:r>
            <a:r>
              <a:rPr lang="fr-FR" sz="2000" dirty="0" err="1" smtClean="0"/>
              <a:t>i-responsable</a:t>
            </a:r>
            <a:r>
              <a:rPr lang="fr-FR" sz="2000" dirty="0" smtClean="0"/>
              <a:t>, socialement et </a:t>
            </a:r>
            <a:r>
              <a:rPr lang="fr-FR" sz="2000" dirty="0" err="1" smtClean="0"/>
              <a:t>environnentalement</a:t>
            </a:r>
            <a:r>
              <a:rPr lang="fr-FR" sz="2000" dirty="0" smtClean="0"/>
              <a:t>, qui persistent (logiciel « truqueur » (avec I.A ?), l’</a:t>
            </a:r>
            <a:r>
              <a:rPr lang="fr-FR" sz="2000" dirty="0" err="1" smtClean="0"/>
              <a:t>algo</a:t>
            </a:r>
            <a:r>
              <a:rPr lang="fr-FR" sz="2000" dirty="0" smtClean="0"/>
              <a:t> trading HF …(la marrée noire dans Mer de Chine)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6FA3-A2FE-4285-9BBA-799814BDDB0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lvl="0"/>
            <a:r>
              <a:rPr lang="fr-FR" dirty="0" smtClean="0"/>
              <a:t>2.	Les avancées récentes de principes et dispositifs sur régulation de l’IA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9988" y="1143000"/>
            <a:ext cx="7772400" cy="4801443"/>
          </a:xfrm>
        </p:spPr>
        <p:txBody>
          <a:bodyPr/>
          <a:lstStyle/>
          <a:p>
            <a:pPr lvl="0"/>
            <a:r>
              <a:rPr lang="fr-FR" sz="2000" dirty="0" smtClean="0"/>
              <a:t>a.	MIF 2 : régulation financière et responsabilisation :  </a:t>
            </a:r>
            <a:r>
              <a:rPr lang="fr-FR" sz="2000" dirty="0" err="1" smtClean="0"/>
              <a:t>liability</a:t>
            </a:r>
            <a:r>
              <a:rPr lang="fr-FR" sz="2000" dirty="0" smtClean="0"/>
              <a:t> des personnes ET des logiciels, audits : « dépôt légal », audit … </a:t>
            </a:r>
          </a:p>
          <a:p>
            <a:pPr lvl="1"/>
            <a:r>
              <a:rPr lang="fr-FR" sz="1800" dirty="0" smtClean="0"/>
              <a:t>Obligation </a:t>
            </a:r>
            <a:r>
              <a:rPr lang="fr-FR" sz="1800" i="1" dirty="0" smtClean="0"/>
              <a:t>légale </a:t>
            </a:r>
            <a:r>
              <a:rPr lang="fr-FR" sz="1800" dirty="0" smtClean="0"/>
              <a:t>d’une « </a:t>
            </a:r>
            <a:r>
              <a:rPr lang="fr-FR" sz="1800" dirty="0"/>
              <a:t>une mention permettant d’identifier [</a:t>
            </a:r>
            <a:r>
              <a:rPr lang="fr-FR" sz="1800" dirty="0" err="1"/>
              <a:t>tracabilité</a:t>
            </a:r>
            <a:r>
              <a:rPr lang="fr-FR" sz="1800" dirty="0"/>
              <a:t>, </a:t>
            </a:r>
            <a:r>
              <a:rPr lang="fr-FR" sz="1800" dirty="0" err="1" smtClean="0"/>
              <a:t>accountability</a:t>
            </a:r>
            <a:r>
              <a:rPr lang="fr-FR" sz="1800" dirty="0"/>
              <a:t>, </a:t>
            </a:r>
            <a:r>
              <a:rPr lang="fr-FR" sz="1800" dirty="0" err="1"/>
              <a:t>affectabilité</a:t>
            </a:r>
            <a:r>
              <a:rPr lang="fr-FR" sz="1800" dirty="0" smtClean="0"/>
              <a:t>, </a:t>
            </a:r>
            <a:r>
              <a:rPr lang="fr-FR" sz="1800" dirty="0" err="1" smtClean="0"/>
              <a:t>liability</a:t>
            </a:r>
            <a:r>
              <a:rPr lang="fr-FR" sz="1800" dirty="0" smtClean="0"/>
              <a:t>] au </a:t>
            </a:r>
            <a:r>
              <a:rPr lang="fr-FR" sz="1800" dirty="0"/>
              <a:t>sein de l’entreprise d’investissement, les </a:t>
            </a:r>
            <a:r>
              <a:rPr lang="fr-FR" sz="1800" u="sng" dirty="0"/>
              <a:t>personnes et algorithmes</a:t>
            </a:r>
            <a:r>
              <a:rPr lang="fr-FR" sz="1800" dirty="0"/>
              <a:t> informatiques responsables de la décision d’investissement et de l’exécution de la transaction (Trader ID) </a:t>
            </a:r>
            <a:r>
              <a:rPr lang="fr-FR" sz="1800" dirty="0" smtClean="0"/>
              <a:t>»,</a:t>
            </a:r>
          </a:p>
          <a:p>
            <a:pPr lvl="1"/>
            <a:r>
              <a:rPr lang="fr-FR" sz="1800" dirty="0" smtClean="0"/>
              <a:t>i.	Sur quels principes et dispositif auditer les codes, notamment avec de l’IA ? </a:t>
            </a:r>
          </a:p>
          <a:p>
            <a:pPr lvl="0"/>
            <a:r>
              <a:rPr lang="fr-FR" sz="2000" dirty="0" smtClean="0"/>
              <a:t>b.	Parlement Euro :  décision de </a:t>
            </a:r>
            <a:r>
              <a:rPr lang="fr-FR" sz="2000" dirty="0" err="1" smtClean="0"/>
              <a:t>recommentation</a:t>
            </a:r>
            <a:r>
              <a:rPr lang="fr-FR" sz="2000" dirty="0" smtClean="0"/>
              <a:t> à la Commission</a:t>
            </a:r>
          </a:p>
          <a:p>
            <a:pPr lvl="1"/>
            <a:r>
              <a:rPr lang="fr-FR" sz="1800" dirty="0" smtClean="0"/>
              <a:t>urgence de législation régulation à l’échelle de d’écosystème (socio-éco) européenne de l’IA (pas de responsabilité </a:t>
            </a:r>
            <a:r>
              <a:rPr lang="fr-FR" sz="1800" dirty="0" err="1" smtClean="0"/>
              <a:t>jur</a:t>
            </a:r>
            <a:r>
              <a:rPr lang="fr-FR" sz="1800" dirty="0" smtClean="0"/>
              <a:t>. stable ; impératifs nouvelles institution/principes ; dans contexte environnement propice à l’innovation).</a:t>
            </a:r>
          </a:p>
          <a:p>
            <a:pPr lvl="0"/>
            <a:r>
              <a:rPr lang="fr-FR" sz="2000" dirty="0" smtClean="0"/>
              <a:t>Des avancées ? </a:t>
            </a:r>
          </a:p>
          <a:p>
            <a:pPr lvl="1"/>
            <a:r>
              <a:rPr lang="fr-FR" sz="1800" dirty="0" smtClean="0"/>
              <a:t>des révélation d’ampleurs inégalées de « gouvernances algorithmique » </a:t>
            </a:r>
          </a:p>
          <a:p>
            <a:pPr lvl="1"/>
            <a:r>
              <a:rPr lang="fr-FR" sz="1800" dirty="0" smtClean="0"/>
              <a:t>l’influence des </a:t>
            </a:r>
            <a:r>
              <a:rPr lang="fr-FR" sz="1800" dirty="0" err="1" smtClean="0"/>
              <a:t>algo</a:t>
            </a:r>
            <a:r>
              <a:rPr lang="fr-FR" sz="1800" dirty="0" smtClean="0"/>
              <a:t> et interfaces Facebook sur les « bulles » communautaires et les élections US. Idem sur les « fils » RSS Google ?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6FA3-A2FE-4285-9BBA-799814BDDB0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5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3200" dirty="0" smtClean="0"/>
              <a:t>3.	La RSE au défi de l’IA : une « couverture » assez bonne, mais des manques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des manques du à la spécificité de l’IA comme techno, et les formes de responsabilités/ redevabilité associées:  </a:t>
            </a:r>
            <a:r>
              <a:rPr lang="fr-FR" sz="2400" dirty="0" err="1" smtClean="0"/>
              <a:t>necessité</a:t>
            </a:r>
            <a:r>
              <a:rPr lang="fr-FR" sz="2400" dirty="0" smtClean="0"/>
              <a:t> de certaines «novations » conceptuelles et de dispositifs : </a:t>
            </a:r>
          </a:p>
          <a:p>
            <a:pPr lvl="1"/>
            <a:r>
              <a:rPr lang="fr-FR" sz="2000" dirty="0" smtClean="0"/>
              <a:t>a.	la « prévisibilité » intrinsèquement imparfaite des systèmes </a:t>
            </a:r>
            <a:r>
              <a:rPr lang="fr-FR" sz="2000" dirty="0" err="1" smtClean="0"/>
              <a:t>I.A.en</a:t>
            </a:r>
            <a:r>
              <a:rPr lang="fr-FR" sz="2000" dirty="0" smtClean="0"/>
              <a:t> partie autonome, pour lequel la RSE n’est pas bien forcément bien « équipée ». </a:t>
            </a:r>
            <a:br>
              <a:rPr lang="fr-FR" sz="2000" dirty="0" smtClean="0"/>
            </a:br>
            <a:r>
              <a:rPr lang="fr-FR" sz="2200" dirty="0" smtClean="0"/>
              <a:t>a’.   Une redevabilité collective/distribuée problématique (</a:t>
            </a:r>
            <a:r>
              <a:rPr lang="fr-FR" sz="2200" dirty="0" err="1" smtClean="0"/>
              <a:t>cf</a:t>
            </a:r>
            <a:r>
              <a:rPr lang="fr-FR" sz="2200" dirty="0" smtClean="0"/>
              <a:t> PE)</a:t>
            </a:r>
          </a:p>
          <a:p>
            <a:pPr lvl="1"/>
            <a:r>
              <a:rPr lang="fr-FR" dirty="0"/>
              <a:t>Pistes : </a:t>
            </a:r>
          </a:p>
          <a:p>
            <a:pPr lvl="2"/>
            <a:r>
              <a:rPr lang="fr-FR" sz="1800" dirty="0" smtClean="0"/>
              <a:t>i.	L’agent I.A. comme « partie prenante » ?</a:t>
            </a:r>
          </a:p>
          <a:p>
            <a:pPr lvl="2"/>
            <a:r>
              <a:rPr lang="fr-FR" sz="1800" dirty="0" smtClean="0"/>
              <a:t>ii.	L’agent I.A. comme « responsabilité élargie » via redevabilité relative aux effets des actions de la firme ?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6FA3-A2FE-4285-9BBA-799814BDDB0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0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(bis) … de</a:t>
            </a:r>
            <a:r>
              <a:rPr lang="fr-FR" baseline="0" dirty="0" smtClean="0"/>
              <a:t>s manques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 smtClean="0"/>
              <a:t>b.	La non « biodiversité » des dispositifs I.A. du fait d’oligopole actuels des acteurs (dont GAFAM) avec risques de synchronisation/ mimétisme risques systémiques : </a:t>
            </a:r>
          </a:p>
          <a:p>
            <a:pPr lvl="2"/>
            <a:r>
              <a:rPr lang="fr-FR" sz="2400" dirty="0" smtClean="0"/>
              <a:t>i.	Requérir du design d’IA de la production de variété/pluralité de « propositions de décisions » (et non pas systématique le « + probable, le + corrélé, le + appris ») ?    </a:t>
            </a:r>
          </a:p>
          <a:p>
            <a:pPr lvl="2"/>
            <a:r>
              <a:rPr lang="fr-FR" sz="2400" dirty="0" smtClean="0"/>
              <a:t>En mode assistance à humain (ex : juge, avocat), mais pas uniquement (en mode automatisme total ou trading haute fréquence). 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Jollivet,  I.A. soluble ?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36FA3-A2FE-4285-9BBA-799814BDDB0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Conclusion : quel principes et dispositifs « écologiques » pour « réguler »  l’I.A.?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 err="1" smtClean="0"/>
              <a:t>algo</a:t>
            </a:r>
            <a:r>
              <a:rPr lang="fr-FR" dirty="0" smtClean="0"/>
              <a:t> I.A. de trading hautes fréquences qui ont, par mimétisme et auto-renforcement systémique, lors de flash crash, fragilisé l’institution de la monnaie européenne ( déc. 2017, chute de 4%)? </a:t>
            </a:r>
          </a:p>
          <a:p>
            <a:pPr lvl="0"/>
            <a:r>
              <a:rPr lang="fr-FR" dirty="0" smtClean="0"/>
              <a:t>Nouvelle bataille </a:t>
            </a:r>
          </a:p>
          <a:p>
            <a:pPr lvl="1"/>
            <a:r>
              <a:rPr lang="fr-FR" dirty="0" smtClean="0"/>
              <a:t>des enclosures des biens cognitifs I.A./ </a:t>
            </a:r>
          </a:p>
          <a:p>
            <a:pPr lvl="1"/>
            <a:r>
              <a:rPr lang="fr-FR" dirty="0" smtClean="0"/>
              <a:t>de la non-opacité et de l’accessibilité citoyenne à la </a:t>
            </a:r>
            <a:r>
              <a:rPr lang="fr-FR" dirty="0" err="1" smtClean="0"/>
              <a:t>gouvernemtalité</a:t>
            </a:r>
            <a:r>
              <a:rPr lang="fr-FR" dirty="0" smtClean="0"/>
              <a:t> algorithmique-IA? </a:t>
            </a:r>
          </a:p>
          <a:p>
            <a:pPr lvl="1"/>
            <a:r>
              <a:rPr lang="fr-FR" dirty="0" smtClean="0"/>
              <a:t>Pour de l’I.A « réglée », « ouverte » ou « libre » ? </a:t>
            </a:r>
          </a:p>
          <a:p>
            <a:pPr lvl="0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6FA3-A2FE-4285-9BBA-799814BDDB0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3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43671"/>
              </p:ext>
            </p:extLst>
          </p:nvPr>
        </p:nvGraphicFramePr>
        <p:xfrm>
          <a:off x="3923928" y="176301"/>
          <a:ext cx="1897088" cy="649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272">
                  <a:extLst>
                    <a:ext uri="{9D8B030D-6E8A-4147-A177-3AD203B41FA5}">
                      <a16:colId xmlns:a16="http://schemas.microsoft.com/office/drawing/2014/main" val="568777242"/>
                    </a:ext>
                  </a:extLst>
                </a:gridCol>
                <a:gridCol w="474272">
                  <a:extLst>
                    <a:ext uri="{9D8B030D-6E8A-4147-A177-3AD203B41FA5}">
                      <a16:colId xmlns:a16="http://schemas.microsoft.com/office/drawing/2014/main" val="3545979344"/>
                    </a:ext>
                  </a:extLst>
                </a:gridCol>
                <a:gridCol w="474272">
                  <a:extLst>
                    <a:ext uri="{9D8B030D-6E8A-4147-A177-3AD203B41FA5}">
                      <a16:colId xmlns:a16="http://schemas.microsoft.com/office/drawing/2014/main" val="4159335874"/>
                    </a:ext>
                  </a:extLst>
                </a:gridCol>
                <a:gridCol w="474272">
                  <a:extLst>
                    <a:ext uri="{9D8B030D-6E8A-4147-A177-3AD203B41FA5}">
                      <a16:colId xmlns:a16="http://schemas.microsoft.com/office/drawing/2014/main" val="992732439"/>
                    </a:ext>
                  </a:extLst>
                </a:gridCol>
              </a:tblGrid>
              <a:tr h="23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Principes d’action IS0 2600 re. Resp. sociale des Organisations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Applicativité (moi) I.A.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Spécificité I.A /autres techno (moi)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Recommandation Parlement EU. Sur IA-Robot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1739611037"/>
                  </a:ext>
                </a:extLst>
              </a:tr>
              <a:tr h="3365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1. redevabilité (capacité de rendre compte)[et aussi, une partie de responsabilité des actions réalisées, non ?]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« by design », la technique des réseaux de neurones formels ne permet pas de retracer pourquoi telle décision a été prise.  Celle en logique floue, si.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 dirty="0">
                          <a:effectLst/>
                        </a:rPr>
                        <a:t>Autonomie : comme les drones, qui en contiennent, l’I.A. permet au dispositif dans lequel il s’insère de disposer « by design » d’une certaine autonomie ( ?).   Car il « apprendrait tout seul », « par lui-même » ? Ou serait doté ainsi d’une certaine singularité ? (pas clair entièrement).  Si l’I.A. « permet » l’autonomie de dispositifs, alors la question de la </a:t>
                      </a:r>
                      <a:r>
                        <a:rPr lang="fr-FR" sz="300" dirty="0" err="1">
                          <a:effectLst/>
                        </a:rPr>
                        <a:t>redevalbilité</a:t>
                      </a:r>
                      <a:r>
                        <a:rPr lang="fr-FR" sz="300" dirty="0">
                          <a:effectLst/>
                        </a:rPr>
                        <a:t>, et de la </a:t>
                      </a:r>
                      <a:r>
                        <a:rPr lang="fr-FR" sz="300" dirty="0" err="1">
                          <a:effectLst/>
                        </a:rPr>
                        <a:t>responsablité</a:t>
                      </a:r>
                      <a:r>
                        <a:rPr lang="fr-FR" sz="300" dirty="0">
                          <a:effectLst/>
                        </a:rPr>
                        <a:t>, se pose de façon originale.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 dirty="0" err="1">
                          <a:effectLst/>
                        </a:rPr>
                        <a:t>Intrinséquement</a:t>
                      </a:r>
                      <a:r>
                        <a:rPr lang="fr-FR" sz="300" dirty="0">
                          <a:effectLst/>
                        </a:rPr>
                        <a:t>, du fait que le robot va apprendre d’une expérience et d’interactions avec son environnement qui ne sont pas prévisibles (expériences « </a:t>
                      </a:r>
                      <a:r>
                        <a:rPr lang="fr-FR" sz="300" dirty="0" err="1">
                          <a:effectLst/>
                        </a:rPr>
                        <a:t>singuilère</a:t>
                      </a:r>
                      <a:r>
                        <a:rPr lang="fr-FR" sz="300" dirty="0">
                          <a:effectLst/>
                        </a:rPr>
                        <a:t> non </a:t>
                      </a:r>
                      <a:r>
                        <a:rPr lang="fr-FR" sz="300" dirty="0" err="1">
                          <a:effectLst/>
                        </a:rPr>
                        <a:t>présiviselb</a:t>
                      </a:r>
                      <a:r>
                        <a:rPr lang="fr-FR" sz="300" dirty="0">
                          <a:effectLst/>
                        </a:rPr>
                        <a:t>)e et avec des résultats d’apprentissage non </a:t>
                      </a:r>
                      <a:r>
                        <a:rPr lang="fr-FR" sz="300" dirty="0" err="1">
                          <a:effectLst/>
                        </a:rPr>
                        <a:t>enitèrement</a:t>
                      </a:r>
                      <a:r>
                        <a:rPr lang="fr-FR" sz="300" dirty="0">
                          <a:effectLst/>
                        </a:rPr>
                        <a:t> </a:t>
                      </a:r>
                      <a:r>
                        <a:rPr lang="fr-FR" sz="300" dirty="0" err="1">
                          <a:effectLst/>
                        </a:rPr>
                        <a:t>prévisielbes</a:t>
                      </a:r>
                      <a:r>
                        <a:rPr lang="fr-FR" sz="300" dirty="0">
                          <a:effectLst/>
                        </a:rPr>
                        <a:t> (apprentissage « singulier ») (VERIF, car il y a quand </a:t>
                      </a:r>
                      <a:r>
                        <a:rPr lang="fr-FR" sz="300" dirty="0" err="1">
                          <a:effectLst/>
                        </a:rPr>
                        <a:t>mpe</a:t>
                      </a:r>
                      <a:r>
                        <a:rPr lang="fr-FR" sz="300" dirty="0">
                          <a:effectLst/>
                        </a:rPr>
                        <a:t> des modèles d’apprentissage, non ?)  non plus, la question de la « responsabilité » « de la technologie » (plutôt « du concepteur de… » se pose en des termes assez nouveaux.   </a:t>
                      </a:r>
                      <a:endParaRPr lang="fr-FR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Que les sources soient ouvertes (au moins pour enquêtes).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Que les actions soient réversibles (condition de la « maitrise »).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Qu’une boite noire existe.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Que l’humain soit considéré comme responsable (pas le robot).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Qu’un dépôt légal existe (pour assurer continuité de maintenance même si faillite fournisseur …)(comme aussi pour l’édition)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Concernant l’aspect « responsabilité », l’Assemblée de l’UE souhaite qu’un humain puisse tjs et à tout moment « reprendre la main » (et les délais seront important à évaluer) ; [ex, moi : quand une voiture se trouve b »bloqué », i.e dasn l’impossibilité de faire qoui que ce siot sans infreindre le code de la route, nécessité que « autorisation » par être humain soit donnée.]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3176823736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2.transparence, par la mise à disposition d’informations claires et justes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« by desing », en cas de licence proprétaire, la « transparence » est très limitée ; également, en cas de réseaux de neurones formels, de fait de la difficile « redevalbilité ».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Source ouverte (au moins pour enquete). Standard ouvert. Interopérabilité.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2120698216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3.comportement éthique, c’est-à-dire basé sur l’honnêteté, l’équité et l’intégrité </a:t>
                      </a:r>
                      <a:br>
                        <a:rPr lang="fr-FR" sz="300">
                          <a:effectLst/>
                        </a:rPr>
                      </a:b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Equité : risque de discrimination « by design » du fait de la codification des machines apprenantes de la discrimination réalisée par les humains (ex : recrutements)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Idem.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3346695061"/>
                  </a:ext>
                </a:extLst>
              </a:tr>
              <a:tr h="178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4.reconnaissance des intérêts des parties prenantes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L’I.A., comme d’autres techno, peut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Idem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4076890497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5.respect du principe de légalité (conformité à toutes les législations et réglementations en vigueur</a:t>
                      </a:r>
                      <a:br>
                        <a:rPr lang="fr-FR" sz="300">
                          <a:effectLst/>
                        </a:rPr>
                      </a:b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Diversité des législations nationales concernant l’utilisation des données personnelles : peut engendrer des non-légalités dans certains pays ?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Idem, natioanle, et régionale o internationale à défaut.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4113107549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6.prise en compte des normes internationales de comportement (entre autres, dans les cas non prévus par la législation ou lorsqu’elle n’est pas appliquée)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Standard ouvert, interopérabitlité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1007991862"/>
                  </a:ext>
                </a:extLst>
              </a:tr>
              <a:tr h="542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7.respect des droits de l’homme (caractère universel de la Déclaration internationale des droits de l’homme)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 dirty="0">
                          <a:effectLst/>
                        </a:rPr>
                        <a:t>Oui.  Notamment respect de l’autonomie [de jugement ?] (handicapé, démence …) de la personne. Principe de bienveillance et de non-malveillance. </a:t>
                      </a:r>
                      <a:endParaRPr lang="fr-FR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40" marR="22240" marT="0" marB="0"/>
                </a:tc>
                <a:extLst>
                  <a:ext uri="{0D108BD9-81ED-4DB2-BD59-A6C34878D82A}">
                    <a16:rowId xmlns:a16="http://schemas.microsoft.com/office/drawing/2014/main" val="380528438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36FA3-A2FE-4285-9BBA-799814BDDB0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368560" y="1214755"/>
          <a:ext cx="1375256" cy="5626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814">
                  <a:extLst>
                    <a:ext uri="{9D8B030D-6E8A-4147-A177-3AD203B41FA5}">
                      <a16:colId xmlns:a16="http://schemas.microsoft.com/office/drawing/2014/main" val="1052681976"/>
                    </a:ext>
                  </a:extLst>
                </a:gridCol>
                <a:gridCol w="343814">
                  <a:extLst>
                    <a:ext uri="{9D8B030D-6E8A-4147-A177-3AD203B41FA5}">
                      <a16:colId xmlns:a16="http://schemas.microsoft.com/office/drawing/2014/main" val="4119770474"/>
                    </a:ext>
                  </a:extLst>
                </a:gridCol>
                <a:gridCol w="343814">
                  <a:extLst>
                    <a:ext uri="{9D8B030D-6E8A-4147-A177-3AD203B41FA5}">
                      <a16:colId xmlns:a16="http://schemas.microsoft.com/office/drawing/2014/main" val="2151137339"/>
                    </a:ext>
                  </a:extLst>
                </a:gridCol>
                <a:gridCol w="343814">
                  <a:extLst>
                    <a:ext uri="{9D8B030D-6E8A-4147-A177-3AD203B41FA5}">
                      <a16:colId xmlns:a16="http://schemas.microsoft.com/office/drawing/2014/main" val="1232221256"/>
                    </a:ext>
                  </a:extLst>
                </a:gridCol>
              </a:tblGrid>
              <a:tr h="126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Principes d’action IS0 2600 re. Resp. sociale des Organisations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Applicativité (moi) I.A.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Spécificité I.A /autres techno (moi)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Recommandation Parlement EU. Sur IA-Robot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3561019088"/>
                  </a:ext>
                </a:extLst>
              </a:tr>
              <a:tr h="2048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1. redevabilité (capacité de rendre compte)[et aussi, une partie de responsabilité des actions réalisées,voire de leurs effets]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« by design », la technique des réseaux de neurones formels ne permet pas de retracer pourquoi telle décision a été prise.  Celle en logique floue, si.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Autonomie : comme les drones, qui en contiennent, l’I.A. permet au dispositif dans lequel il s’insère de disposer « by design » d’une certaine autonomie ( ?).   Car il « apprendrait tout seul », « par lui-même » ? Ou serait doté ainsi d’une certaine singularité ? (pas clair entièrement).  Si l’I.A. « permet » l’autonomie de dispositifs, alors la question de la redevalbilité, et de la responsablité, se pose de façon originale.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Intrinséquement, du fait que le robot va apprendre d’une expérience et d’interactions avec son environnement qui ne sont pas prévisibles (expériences « singuilère non présiviselb)e et avec des résultats d’apprentissage non enitèrement prévisielbes (apprentissage « singulier ») (VERIF, car il y a quand mpe des modèles d’apprentissage, non ?)  non plus, la question de la « responsabilité » « de la technologie » (plutôt « du concepteur de… » se pose en des termes assez nouveaux.  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Que les sources soient </a:t>
                      </a:r>
                      <a:r>
                        <a:rPr lang="fr-FR" sz="300" u="sng">
                          <a:effectLst/>
                        </a:rPr>
                        <a:t>ouvertes</a:t>
                      </a:r>
                      <a:r>
                        <a:rPr lang="fr-FR" sz="300">
                          <a:effectLst/>
                        </a:rPr>
                        <a:t> (au moins pour enquêtes).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Que les actions soient </a:t>
                      </a:r>
                      <a:r>
                        <a:rPr lang="fr-FR" sz="300" u="sng">
                          <a:effectLst/>
                        </a:rPr>
                        <a:t>réversibles</a:t>
                      </a:r>
                      <a:r>
                        <a:rPr lang="fr-FR" sz="300">
                          <a:effectLst/>
                        </a:rPr>
                        <a:t> (condition de la « maitrise »).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 u="sng">
                          <a:effectLst/>
                        </a:rPr>
                        <a:t>Qu’une boite noire</a:t>
                      </a:r>
                      <a:r>
                        <a:rPr lang="fr-FR" sz="300">
                          <a:effectLst/>
                        </a:rPr>
                        <a:t> existe.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Que l’humain soit considéré comme responsable (pas le robot).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Qu’un dépôt légal existe (pour assurer continuité de maintenance même si faillite fournisseur …)(comme aussi pour l’édition)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Concernant l’aspect « responsabilité », l’Assemblée de l’UE souhaite </a:t>
                      </a:r>
                      <a:r>
                        <a:rPr lang="fr-FR" sz="300" u="sng">
                          <a:effectLst/>
                        </a:rPr>
                        <a:t>qu’un humain puisse tjs et à tout moment « reprendre la main »</a:t>
                      </a:r>
                      <a:r>
                        <a:rPr lang="fr-FR" sz="300">
                          <a:effectLst/>
                        </a:rPr>
                        <a:t> (cf ; les délais)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4070957266"/>
                  </a:ext>
                </a:extLst>
              </a:tr>
              <a:tr h="379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2.transparence, par la mise à disposition d’informations claires et justes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« by desing », en cas de licence proprétaire, la « transparence » est très limitée ; également, en cas de réseaux de neurones formels, de fait de la difficile « redevalbilité ».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Source ouverte (au moins pour enquete). Standard ouvert. Interopérabilité.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1629465344"/>
                  </a:ext>
                </a:extLst>
              </a:tr>
              <a:tr h="379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3.comportement éthique, c’est-à-dire basé sur l’honnêteté, l’équité et l’intégrité </a:t>
                      </a:r>
                      <a:br>
                        <a:rPr lang="fr-FR" sz="300">
                          <a:effectLst/>
                        </a:rPr>
                      </a:b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Equité : risque de discrimination « by design » du fait de la codification des machines apprenantes de la discrimination réalisée par les humains (ex : recrutements)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Idem.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3857835738"/>
                  </a:ext>
                </a:extLst>
              </a:tr>
              <a:tr h="126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4.reconnaissance des intérêts des parties prenantes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L’I.A., comme d’autres techno, peut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Idem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1953021446"/>
                  </a:ext>
                </a:extLst>
              </a:tr>
              <a:tr h="337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5.respect du principe de légalité (conformité à toutes les législations et réglementations en vigueur</a:t>
                      </a:r>
                      <a:br>
                        <a:rPr lang="fr-FR" sz="300">
                          <a:effectLst/>
                        </a:rPr>
                      </a:b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Diversité des législations nationales concernant l’utilisation des données personnelles : peut engendrer des non-légalités dans certains pays ?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Idem, natioanle, et régionale o internationale à défaut.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3610286466"/>
                  </a:ext>
                </a:extLst>
              </a:tr>
              <a:tr h="379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6.prise en compte des normes internationales de comportement (entre autres, dans les cas non prévus par la législation ou lorsqu’elle n’est pas appliquée) 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Standard ouvert, interopérabitlité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4027494168"/>
                  </a:ext>
                </a:extLst>
              </a:tr>
              <a:tr h="337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7.respect des droits de l’homme (caractère universel de la Déclaration internationale des droits de l’homme)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>
                          <a:effectLst/>
                        </a:rPr>
                        <a:t> </a:t>
                      </a:r>
                      <a:endParaRPr lang="fr-FR" sz="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300" dirty="0">
                          <a:effectLst/>
                        </a:rPr>
                        <a:t>Oui.  Notamment respect de l’autonomie [de jugement ?] (handicapé, démence …) de la personne. Principe de bienveillance et de non-malveillance. </a:t>
                      </a:r>
                      <a:endParaRPr lang="fr-FR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23" marR="16123" marT="0" marB="0"/>
                </a:tc>
                <a:extLst>
                  <a:ext uri="{0D108BD9-81ED-4DB2-BD59-A6C34878D82A}">
                    <a16:rowId xmlns:a16="http://schemas.microsoft.com/office/drawing/2014/main" val="1676357121"/>
                  </a:ext>
                </a:extLst>
              </a:tr>
            </a:tbl>
          </a:graphicData>
        </a:graphic>
      </p:graphicFrame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rgbClr val="00FFFF"/>
                </a:solidFill>
                <a:effectLst/>
                <a:latin typeface="Times New Roman" panose="02020603050405020304" pitchFamily="18" charset="0"/>
                <a:ea typeface="+mj-ea"/>
                <a:cs typeface="+mj-cs"/>
              </a:rPr>
              <a:t>ISO 2600 et I.A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5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36FA3-A2FE-4285-9BBA-799814BDDB0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43699"/>
              </p:ext>
            </p:extLst>
          </p:nvPr>
        </p:nvGraphicFramePr>
        <p:xfrm>
          <a:off x="2557668" y="332656"/>
          <a:ext cx="4419292" cy="698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823">
                  <a:extLst>
                    <a:ext uri="{9D8B030D-6E8A-4147-A177-3AD203B41FA5}">
                      <a16:colId xmlns:a16="http://schemas.microsoft.com/office/drawing/2014/main" val="1069837782"/>
                    </a:ext>
                  </a:extLst>
                </a:gridCol>
                <a:gridCol w="1104823">
                  <a:extLst>
                    <a:ext uri="{9D8B030D-6E8A-4147-A177-3AD203B41FA5}">
                      <a16:colId xmlns:a16="http://schemas.microsoft.com/office/drawing/2014/main" val="1036300562"/>
                    </a:ext>
                  </a:extLst>
                </a:gridCol>
                <a:gridCol w="1104823">
                  <a:extLst>
                    <a:ext uri="{9D8B030D-6E8A-4147-A177-3AD203B41FA5}">
                      <a16:colId xmlns:a16="http://schemas.microsoft.com/office/drawing/2014/main" val="4061098619"/>
                    </a:ext>
                  </a:extLst>
                </a:gridCol>
                <a:gridCol w="1104823">
                  <a:extLst>
                    <a:ext uri="{9D8B030D-6E8A-4147-A177-3AD203B41FA5}">
                      <a16:colId xmlns:a16="http://schemas.microsoft.com/office/drawing/2014/main" val="1464629826"/>
                    </a:ext>
                  </a:extLst>
                </a:gridCol>
              </a:tblGrid>
              <a:tr h="406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Principes d’action IS0 2600 re. Resp. sociale des Organisations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Applicativité (moi) I.A.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Spécificité I.A /autres techno (moi)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Recommandation Parlement EU. Sur IA-Robot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extLst>
                  <a:ext uri="{0D108BD9-81ED-4DB2-BD59-A6C34878D82A}">
                    <a16:rowId xmlns:a16="http://schemas.microsoft.com/office/drawing/2014/main" val="1165363942"/>
                  </a:ext>
                </a:extLst>
              </a:tr>
              <a:tr h="6581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1. redevabilité (capacité de rendre compte)[et aussi, une partie de responsabilité des actions réalisées,voire de leurs effets]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« by design », la technique des réseaux de neurones formels ne permet pas de retracer pourquoi telle décision a été prise.  Celle en logique floue, si.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Autonomie : comme les drones, qui en contiennent, l’I.A. permet au dispositif dans lequel il s’insère de disposer « by design » d’une certaine autonomie ( ?).   Car il « apprendrait tout seul », « par lui-même » ? Ou serait doté ainsi d’une certaine singularité ? (pas clair entièrement).  Si l’I.A. « permet » l’autonomie de dispositifs, alors la question de la redevalbilité, et de la responsablité, se pose de façon originale.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>
                          <a:effectLst/>
                        </a:rPr>
                        <a:t>Intrinséquement, du fait que le robot va apprendre d’une expérience et d’interactions avec son environnement qui ne sont pas prévisibles (expériences « singuilère non présiviselb)e et avec des résultats d’apprentissage non enitèrement prévisielbes (apprentissage « singulier ») (VERIF, car il y a quand mpe des modèles d’apprentissage, non ?)  non plus, la question de la « responsabilité » « de la technologie » (plutôt « du concepteur de… » se pose en des termes assez nouveaux.  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</a:rPr>
                        <a:t>Que les sources soient </a:t>
                      </a:r>
                      <a:r>
                        <a:rPr lang="fr-FR" sz="800" u="sng" dirty="0">
                          <a:effectLst/>
                        </a:rPr>
                        <a:t>ouvertes</a:t>
                      </a:r>
                      <a:r>
                        <a:rPr lang="fr-FR" sz="800" dirty="0">
                          <a:effectLst/>
                        </a:rPr>
                        <a:t> (au moins pour enquêtes).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</a:rPr>
                        <a:t>Que les actions soient </a:t>
                      </a:r>
                      <a:r>
                        <a:rPr lang="fr-FR" sz="800" u="sng" dirty="0">
                          <a:effectLst/>
                        </a:rPr>
                        <a:t>réversibles</a:t>
                      </a:r>
                      <a:r>
                        <a:rPr lang="fr-FR" sz="800" dirty="0">
                          <a:effectLst/>
                        </a:rPr>
                        <a:t> (condition de la « maitrise »).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u="sng" dirty="0">
                          <a:effectLst/>
                        </a:rPr>
                        <a:t>Qu’une boite noire</a:t>
                      </a:r>
                      <a:r>
                        <a:rPr lang="fr-FR" sz="800" dirty="0">
                          <a:effectLst/>
                        </a:rPr>
                        <a:t> existe.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</a:rPr>
                        <a:t>Que l’humain soit considéré comme responsable (pas le robot).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</a:rPr>
                        <a:t>Qu’un dépôt légal existe (pour assurer continuité de maintenance même si faillite fournisseur …)(comme aussi pour l’édition)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</a:rPr>
                        <a:t>Concernant l’aspect « responsabilité », l’Assemblée de l’UE souhaite </a:t>
                      </a:r>
                      <a:r>
                        <a:rPr lang="fr-FR" sz="800" u="sng" dirty="0">
                          <a:effectLst/>
                        </a:rPr>
                        <a:t>qu’un humain puisse </a:t>
                      </a:r>
                      <a:r>
                        <a:rPr lang="fr-FR" sz="800" u="sng" dirty="0" err="1">
                          <a:effectLst/>
                        </a:rPr>
                        <a:t>tjs</a:t>
                      </a:r>
                      <a:r>
                        <a:rPr lang="fr-FR" sz="800" u="sng" dirty="0">
                          <a:effectLst/>
                        </a:rPr>
                        <a:t> et à tout moment « reprendre la main »</a:t>
                      </a:r>
                      <a:r>
                        <a:rPr lang="fr-FR" sz="800" dirty="0">
                          <a:effectLst/>
                        </a:rPr>
                        <a:t> (</a:t>
                      </a:r>
                      <a:r>
                        <a:rPr lang="fr-FR" sz="800" dirty="0" err="1">
                          <a:effectLst/>
                        </a:rPr>
                        <a:t>cf</a:t>
                      </a:r>
                      <a:r>
                        <a:rPr lang="fr-FR" sz="800" dirty="0">
                          <a:effectLst/>
                        </a:rPr>
                        <a:t> ; les délais)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11" marR="51811" marT="0" marB="0"/>
                </a:tc>
                <a:extLst>
                  <a:ext uri="{0D108BD9-81ED-4DB2-BD59-A6C34878D82A}">
                    <a16:rowId xmlns:a16="http://schemas.microsoft.com/office/drawing/2014/main" val="3049460720"/>
                  </a:ext>
                </a:extLst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9706" y="0"/>
            <a:ext cx="1603982" cy="4653136"/>
          </a:xfrm>
        </p:spPr>
        <p:txBody>
          <a:bodyPr/>
          <a:lstStyle/>
          <a:p>
            <a:r>
              <a:rPr lang="fr-FR" dirty="0" smtClean="0"/>
              <a:t>ISO 2600 et I.A (extrait)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7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u électrique">
  <a:themeElements>
    <a:clrScheme name="Bleu électriqu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Bleu électri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u électriq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électriq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électriq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Designs\Bleu électrique.pot</Template>
  <TotalTime>8478</TotalTime>
  <Words>806</Words>
  <Application>Microsoft Office PowerPoint</Application>
  <PresentationFormat>Affichage à l'écran (4:3)</PresentationFormat>
  <Paragraphs>179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Bleu électrique</vt:lpstr>
      <vt:lpstr>Présentation PowerPoint</vt:lpstr>
      <vt:lpstr>Introduction</vt:lpstr>
      <vt:lpstr>1. Les avancées récentes de principes et dispositifs de RSE (en Europe) :  </vt:lpstr>
      <vt:lpstr>2. Les avancées récentes de principes et dispositifs sur régulation de l’IA : </vt:lpstr>
      <vt:lpstr>3. La RSE au défi de l’IA : une « couverture » assez bonne, mais des manques</vt:lpstr>
      <vt:lpstr>3. (bis) … des manques</vt:lpstr>
      <vt:lpstr>Conclusion : quel principes et dispositifs « écologiques » pour « réguler »  l’I.A.? </vt:lpstr>
      <vt:lpstr>ISO 2600 et I.A </vt:lpstr>
      <vt:lpstr>ISO 2600 et I.A (extrait)</vt:lpstr>
      <vt:lpstr>Algo trading à haute fréquence: entre 40% et 60% des transactions boursières</vt:lpstr>
    </vt:vector>
  </TitlesOfParts>
  <Company>UTC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inter-firmes : de la création de compétences complémentaires à la mise en œuvre de nouvelles formes organisationnelles</dc:title>
  <dc:creator>Costech</dc:creator>
  <cp:lastModifiedBy>jollivet</cp:lastModifiedBy>
  <cp:revision>317</cp:revision>
  <cp:lastPrinted>1601-01-01T00:00:00Z</cp:lastPrinted>
  <dcterms:created xsi:type="dcterms:W3CDTF">2004-06-21T14:31:05Z</dcterms:created>
  <dcterms:modified xsi:type="dcterms:W3CDTF">2018-01-17T10:02:22Z</dcterms:modified>
</cp:coreProperties>
</file>