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3"/>
  </p:handoutMasterIdLst>
  <p:sldIdLst>
    <p:sldId id="256" r:id="rId2"/>
    <p:sldId id="258" r:id="rId3"/>
    <p:sldId id="257" r:id="rId4"/>
    <p:sldId id="266" r:id="rId5"/>
    <p:sldId id="259" r:id="rId6"/>
    <p:sldId id="267" r:id="rId7"/>
    <p:sldId id="268" r:id="rId8"/>
    <p:sldId id="269" r:id="rId9"/>
    <p:sldId id="270" r:id="rId10"/>
    <p:sldId id="271" r:id="rId11"/>
    <p:sldId id="272" r:id="rId12"/>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5" d="100"/>
          <a:sy n="115" d="100"/>
        </p:scale>
        <p:origin x="-89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6BC01B34-4142-4857-B393-72AEDCC8E682}" type="datetimeFigureOut">
              <a:rPr lang="fr-FR" smtClean="0"/>
              <a:t>22/01/2019</a:t>
            </a:fld>
            <a:endParaRPr lang="fr-FR"/>
          </a:p>
        </p:txBody>
      </p:sp>
      <p:sp>
        <p:nvSpPr>
          <p:cNvPr id="4" name="Espace réservé du pied de page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E2DE9EBE-CA04-4F1D-B9EB-8DAFF527AEBC}" type="slidenum">
              <a:rPr lang="fr-FR" smtClean="0"/>
              <a:t>‹N°›</a:t>
            </a:fld>
            <a:endParaRPr lang="fr-FR"/>
          </a:p>
        </p:txBody>
      </p:sp>
    </p:spTree>
    <p:extLst>
      <p:ext uri="{BB962C8B-B14F-4D97-AF65-F5344CB8AC3E}">
        <p14:creationId xmlns:p14="http://schemas.microsoft.com/office/powerpoint/2010/main" val="19549905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smtClean="0"/>
              <a:t>Modifiez le style du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1/22/2019</a:t>
            </a:fld>
            <a:endParaRPr lang="en-US"/>
          </a:p>
        </p:txBody>
      </p:sp>
      <p:sp>
        <p:nvSpPr>
          <p:cNvPr id="16" name="Espace réservé du numéro de diapositive 15"/>
          <p:cNvSpPr>
            <a:spLocks noGrp="1"/>
          </p:cNvSpPr>
          <p:nvPr>
            <p:ph type="sldNum" sz="quarter" idx="11"/>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17" name="Espace réservé du pied de page 16"/>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1/22/2019</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1/22/2019</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4" name="Espace réservé de la date 13"/>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1/22/2019</a:t>
            </a:fld>
            <a:endParaRPr lang="en-US"/>
          </a:p>
        </p:txBody>
      </p:sp>
      <p:sp>
        <p:nvSpPr>
          <p:cNvPr id="15" name="Espace réservé du numéro de diapositive 14"/>
          <p:cNvSpPr>
            <a:spLocks noGrp="1"/>
          </p:cNvSpPr>
          <p:nvPr>
            <p:ph type="sldNum" sz="quarter" idx="15"/>
          </p:nvPr>
        </p:nvSpPr>
        <p:spPr/>
        <p:txBody>
          <a:bodyPr/>
          <a:lstStyle>
            <a:lvl1pPr algn="ctr">
              <a:defRPr/>
            </a:lvl1pPr>
          </a:lstStyle>
          <a:p>
            <a:pPr eaLnBrk="1" latinLnBrk="0" hangingPunct="1"/>
            <a:fld id="{D2E57653-3E58-4892-A7ED-712530ACC680}" type="slidenum">
              <a:rPr kumimoji="0" lang="en-US" smtClean="0"/>
              <a:pPr eaLnBrk="1" latinLnBrk="0" hangingPunct="1"/>
              <a:t>‹N°›</a:t>
            </a:fld>
            <a:endParaRPr kumimoji="0" lang="en-US"/>
          </a:p>
        </p:txBody>
      </p:sp>
      <p:sp>
        <p:nvSpPr>
          <p:cNvPr id="16" name="Espace réservé du pied de page 15"/>
          <p:cNvSpPr>
            <a:spLocks noGrp="1"/>
          </p:cNvSpPr>
          <p:nvPr>
            <p:ph type="ftr" sz="quarter" idx="16"/>
          </p:nvPr>
        </p:nvSpPr>
        <p:spPr/>
        <p:txBody>
          <a:bodyPr/>
          <a:lstStyle/>
          <a:p>
            <a:endParaRPr kumimoji="0" lang="en-US"/>
          </a:p>
        </p:txBody>
      </p:sp>
      <p:sp>
        <p:nvSpPr>
          <p:cNvPr id="17" name="Titre 16"/>
          <p:cNvSpPr>
            <a:spLocks noGrp="1"/>
          </p:cNvSpPr>
          <p:nvPr>
            <p:ph type="title"/>
          </p:nvPr>
        </p:nvSpPr>
        <p:spPr/>
        <p:txBody>
          <a:bodyPr rtlCol="0" anchor="b" anchorCtr="0"/>
          <a:lstStyle/>
          <a:p>
            <a:r>
              <a:rPr kumimoji="0" lang="fr-FR" smtClean="0"/>
              <a:t>Modifiez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1/22/2019</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1/22/2019</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2" name="Titre 1"/>
          <p:cNvSpPr>
            <a:spLocks noGrp="1"/>
          </p:cNvSpPr>
          <p:nvPr>
            <p:ph type="title"/>
          </p:nvPr>
        </p:nvSpPr>
        <p:spPr/>
        <p:txBody>
          <a:bodyPr/>
          <a:lstStyle/>
          <a:p>
            <a:r>
              <a:rPr kumimoji="0" lang="fr-FR" smtClean="0"/>
              <a:t>Modifiez le style du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8" name="Espace réservé du pied de page 7"/>
          <p:cNvSpPr>
            <a:spLocks noGrp="1"/>
          </p:cNvSpPr>
          <p:nvPr>
            <p:ph type="ftr" sz="quarter" idx="11"/>
          </p:nvPr>
        </p:nvSpPr>
        <p:spPr/>
        <p:txBody>
          <a:bodyPr/>
          <a:lstStyle/>
          <a:p>
            <a:endParaRPr kumimoji="0" lang="en-US"/>
          </a:p>
        </p:txBody>
      </p:sp>
      <p:sp>
        <p:nvSpPr>
          <p:cNvPr id="7" name="Espace réservé de la date 6"/>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1/22/2019</a:t>
            </a:fld>
            <a:endParaRPr lang="en-US"/>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smtClean="0"/>
              <a:t>Modifiez le style du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1/22/2019</a:t>
            </a:fld>
            <a:endParaRPr lang="en-US"/>
          </a:p>
        </p:txBody>
      </p:sp>
      <p:sp>
        <p:nvSpPr>
          <p:cNvPr id="4" name="Espace réservé du pied de page 3"/>
          <p:cNvSpPr>
            <a:spLocks noGrp="1"/>
          </p:cNvSpPr>
          <p:nvPr>
            <p:ph type="ftr" sz="quarter" idx="11"/>
          </p:nvPr>
        </p:nvSpPr>
        <p:spPr/>
        <p:txBody>
          <a:bodyPr/>
          <a:lstStyle/>
          <a:p>
            <a:endParaRPr kumimoji="0" lang="en-US"/>
          </a:p>
        </p:txBody>
      </p:sp>
      <p:sp>
        <p:nvSpPr>
          <p:cNvPr id="5" name="Espace réservé du numéro de diapositive 4"/>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2" name="Titre 1"/>
          <p:cNvSpPr>
            <a:spLocks noGrp="1"/>
          </p:cNvSpPr>
          <p:nvPr>
            <p:ph type="title"/>
          </p:nvPr>
        </p:nvSpPr>
        <p:spPr/>
        <p:txBody>
          <a:bodyPr/>
          <a:lstStyle/>
          <a:p>
            <a:r>
              <a:rPr kumimoji="0" lang="fr-FR" smtClean="0"/>
              <a:t>Modifiez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1/22/2019</a:t>
            </a:fld>
            <a:endParaRPr lang="en-US"/>
          </a:p>
        </p:txBody>
      </p:sp>
      <p:sp>
        <p:nvSpPr>
          <p:cNvPr id="3" name="Espace réservé du pied de page 2"/>
          <p:cNvSpPr>
            <a:spLocks noGrp="1"/>
          </p:cNvSpPr>
          <p:nvPr>
            <p:ph type="ftr" sz="quarter" idx="11"/>
          </p:nvPr>
        </p:nvSpPr>
        <p:spPr/>
        <p:txBody>
          <a:bodyPr/>
          <a:lstStyle/>
          <a:p>
            <a:endParaRPr kumimoji="0" lang="en-US"/>
          </a:p>
        </p:txBody>
      </p:sp>
      <p:sp>
        <p:nvSpPr>
          <p:cNvPr id="4" name="Espace réservé du numéro de diapositive 3"/>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Modifiez le style du titre</a:t>
            </a:r>
            <a:endParaRPr kumimoji="0" lang="en-US"/>
          </a:p>
        </p:txBody>
      </p:sp>
      <p:sp>
        <p:nvSpPr>
          <p:cNvPr id="8" name="Espace réservé de la date 7"/>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1/22/2019</a:t>
            </a:fld>
            <a:endParaRPr lang="en-US"/>
          </a:p>
        </p:txBody>
      </p:sp>
      <p:sp>
        <p:nvSpPr>
          <p:cNvPr id="9" name="Espace réservé du numéro de diapositive 8"/>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10" name="Espace réservé du pied de page 9"/>
          <p:cNvSpPr>
            <a:spLocks noGrp="1"/>
          </p:cNvSpPr>
          <p:nvPr>
            <p:ph type="ftr" sz="quarter" idx="16"/>
          </p:nvPr>
        </p:nvSpPr>
        <p:spPr/>
        <p:txBody>
          <a:bodyPr/>
          <a:lstStyle/>
          <a:p>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8" name="Espace réservé de la date 7"/>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1/22/2019</a:t>
            </a:fld>
            <a:endParaRPr lang="en-US"/>
          </a:p>
        </p:txBody>
      </p:sp>
      <p:sp>
        <p:nvSpPr>
          <p:cNvPr id="9" name="Espace réservé du numéro de diapositive 8"/>
          <p:cNvSpPr>
            <a:spLocks noGrp="1"/>
          </p:cNvSpPr>
          <p:nvPr>
            <p:ph type="sldNum" sz="quarter" idx="11"/>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10" name="Espace réservé du pied de page 9"/>
          <p:cNvSpPr>
            <a:spLocks noGrp="1"/>
          </p:cNvSpPr>
          <p:nvPr>
            <p:ph type="ftr" sz="quarter" idx="12"/>
          </p:nvPr>
        </p:nvSpPr>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eaLnBrk="1" latinLnBrk="0" hangingPunct="1"/>
            <a:fld id="{B41ABA4E-CD72-497B-97AA-7213B3980F60}" type="datetimeFigureOut">
              <a:rPr lang="en-US" smtClean="0"/>
              <a:pPr eaLnBrk="1" latinLnBrk="0" hangingPunct="1"/>
              <a:t>1/22/2019</a:t>
            </a:fld>
            <a:endParaRPr lang="en-US"/>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kumimoji="0" lang="en-US"/>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eaLnBrk="1" latinLnBrk="0" hangingPunct="1"/>
            <a:fld id="{D2E57653-3E58-4892-A7ED-712530ACC680}" type="slidenum">
              <a:rPr kumimoji="0" lang="en-US" smtClean="0"/>
              <a:pPr eaLnBrk="1" latinLnBrk="0" hangingPunct="1"/>
              <a:t>‹N°›</a:t>
            </a:fld>
            <a:endParaRPr kumimoji="0" lang="en-US"/>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smtClean="0"/>
              <a:t>Modifiez le style du titre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lstStyle/>
          <a:p>
            <a:r>
              <a:rPr lang="fr-FR" dirty="0" smtClean="0"/>
              <a:t>Frédéric Huet</a:t>
            </a:r>
            <a:br>
              <a:rPr lang="fr-FR" dirty="0" smtClean="0"/>
            </a:br>
            <a:r>
              <a:rPr lang="fr-FR" dirty="0" smtClean="0"/>
              <a:t>TSH – </a:t>
            </a:r>
            <a:r>
              <a:rPr lang="fr-FR" dirty="0" err="1" smtClean="0"/>
              <a:t>Costech</a:t>
            </a:r>
            <a:endParaRPr lang="fr-FR" dirty="0" smtClean="0"/>
          </a:p>
          <a:p>
            <a:r>
              <a:rPr lang="fr-FR" dirty="0" smtClean="0"/>
              <a:t>DD01 – Janvier 2019</a:t>
            </a:r>
            <a:endParaRPr lang="fr-FR" dirty="0"/>
          </a:p>
        </p:txBody>
      </p:sp>
      <p:sp>
        <p:nvSpPr>
          <p:cNvPr id="3" name="Titre 2"/>
          <p:cNvSpPr>
            <a:spLocks noGrp="1"/>
          </p:cNvSpPr>
          <p:nvPr>
            <p:ph type="ctrTitle"/>
          </p:nvPr>
        </p:nvSpPr>
        <p:spPr/>
        <p:txBody>
          <a:bodyPr/>
          <a:lstStyle/>
          <a:p>
            <a:r>
              <a:rPr lang="fr-FR" dirty="0" smtClean="0"/>
              <a:t>L’économie de fonctionnalité comme orientation de la transition écologique ? </a:t>
            </a:r>
            <a:endParaRPr lang="fr-FR" dirty="0"/>
          </a:p>
        </p:txBody>
      </p:sp>
    </p:spTree>
    <p:extLst>
      <p:ext uri="{BB962C8B-B14F-4D97-AF65-F5344CB8AC3E}">
        <p14:creationId xmlns:p14="http://schemas.microsoft.com/office/powerpoint/2010/main" val="39589761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524000"/>
            <a:ext cx="8229600" cy="4857328"/>
          </a:xfrm>
        </p:spPr>
        <p:txBody>
          <a:bodyPr>
            <a:normAutofit fontScale="92500" lnSpcReduction="10000"/>
          </a:bodyPr>
          <a:lstStyle/>
          <a:p>
            <a:r>
              <a:rPr lang="fr-FR" dirty="0" smtClean="0"/>
              <a:t>Un renouvellement risqué du modèle économique</a:t>
            </a:r>
          </a:p>
          <a:p>
            <a:pPr lvl="1"/>
            <a:r>
              <a:rPr lang="fr-FR" dirty="0" smtClean="0"/>
              <a:t>Une valeur </a:t>
            </a:r>
            <a:r>
              <a:rPr lang="fr-FR" dirty="0" err="1" smtClean="0"/>
              <a:t>servicielle</a:t>
            </a:r>
            <a:endParaRPr lang="fr-FR" dirty="0" smtClean="0"/>
          </a:p>
          <a:p>
            <a:pPr lvl="2"/>
            <a:r>
              <a:rPr lang="fr-FR" dirty="0" smtClean="0"/>
              <a:t>Vs culture matérielle de l’industrie automobile</a:t>
            </a:r>
          </a:p>
          <a:p>
            <a:pPr lvl="2"/>
            <a:r>
              <a:rPr lang="fr-FR" dirty="0" smtClean="0"/>
              <a:t>Une aversion du consommateur à l’autonomie ? </a:t>
            </a:r>
          </a:p>
          <a:p>
            <a:pPr lvl="2"/>
            <a:r>
              <a:rPr lang="fr-FR" dirty="0" smtClean="0"/>
              <a:t>Réinventer l’appropriation en contexte de non propriété : « faire sien » un objet que l’on partage</a:t>
            </a:r>
          </a:p>
          <a:p>
            <a:pPr lvl="1"/>
            <a:r>
              <a:rPr lang="fr-FR" dirty="0" smtClean="0"/>
              <a:t>La centralité de la relation client</a:t>
            </a:r>
          </a:p>
          <a:p>
            <a:pPr lvl="2"/>
            <a:r>
              <a:rPr lang="fr-FR" dirty="0" smtClean="0"/>
              <a:t>Réinventer les interactions avec le client</a:t>
            </a:r>
          </a:p>
          <a:p>
            <a:pPr lvl="2"/>
            <a:r>
              <a:rPr lang="fr-FR" dirty="0" smtClean="0"/>
              <a:t>La contestation par les acteurs de l’IA</a:t>
            </a:r>
          </a:p>
          <a:p>
            <a:pPr lvl="1"/>
            <a:r>
              <a:rPr lang="fr-FR" dirty="0" smtClean="0"/>
              <a:t>Une nouvelle organisation productive</a:t>
            </a:r>
          </a:p>
          <a:p>
            <a:pPr lvl="2"/>
            <a:r>
              <a:rPr lang="fr-FR" dirty="0" smtClean="0"/>
              <a:t>Solution globale = nouveau réseau productif = nouvelles répartition de création de valeur</a:t>
            </a:r>
          </a:p>
          <a:p>
            <a:pPr lvl="2"/>
            <a:r>
              <a:rPr lang="fr-FR" dirty="0" smtClean="0"/>
              <a:t>Des partenariats privilégiés entre équipementiers et nouveaux entrants</a:t>
            </a:r>
          </a:p>
          <a:p>
            <a:pPr lvl="2"/>
            <a:r>
              <a:rPr lang="fr-FR" dirty="0" smtClean="0"/>
              <a:t>De nouvelles briques de service pour occuper le non conducteur</a:t>
            </a:r>
          </a:p>
        </p:txBody>
      </p:sp>
      <p:sp>
        <p:nvSpPr>
          <p:cNvPr id="3" name="Titre 2"/>
          <p:cNvSpPr>
            <a:spLocks noGrp="1"/>
          </p:cNvSpPr>
          <p:nvPr>
            <p:ph type="title"/>
          </p:nvPr>
        </p:nvSpPr>
        <p:spPr/>
        <p:txBody>
          <a:bodyPr>
            <a:normAutofit fontScale="90000"/>
          </a:bodyPr>
          <a:lstStyle/>
          <a:p>
            <a:r>
              <a:rPr lang="fr-FR" dirty="0" smtClean="0"/>
              <a:t>L’EF, un modèle économique pour le véhicule autonome? </a:t>
            </a:r>
            <a:endParaRPr lang="fr-FR" dirty="0"/>
          </a:p>
        </p:txBody>
      </p:sp>
    </p:spTree>
    <p:extLst>
      <p:ext uri="{BB962C8B-B14F-4D97-AF65-F5344CB8AC3E}">
        <p14:creationId xmlns:p14="http://schemas.microsoft.com/office/powerpoint/2010/main" val="23615107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524000"/>
            <a:ext cx="8229600" cy="4857328"/>
          </a:xfrm>
        </p:spPr>
        <p:txBody>
          <a:bodyPr>
            <a:normAutofit/>
          </a:bodyPr>
          <a:lstStyle/>
          <a:p>
            <a:r>
              <a:rPr lang="fr-FR" dirty="0" smtClean="0"/>
              <a:t>Un scénario alarmiste ? </a:t>
            </a:r>
          </a:p>
          <a:p>
            <a:pPr lvl="1"/>
            <a:r>
              <a:rPr lang="fr-FR" dirty="0" smtClean="0"/>
              <a:t>Des constructeurs comme sous-traitants ? </a:t>
            </a:r>
          </a:p>
          <a:p>
            <a:pPr lvl="1"/>
            <a:r>
              <a:rPr lang="fr-FR" dirty="0" smtClean="0"/>
              <a:t>L’EF : une stratégie de pénétration pour de nouveaux acteurs du transport ? </a:t>
            </a:r>
          </a:p>
          <a:p>
            <a:pPr lvl="1"/>
            <a:r>
              <a:rPr lang="fr-FR" dirty="0" smtClean="0"/>
              <a:t>Une trajectoire de diffusion du véhicule autonome qui se construira au milieu de ces incitations / résistances ? </a:t>
            </a:r>
          </a:p>
        </p:txBody>
      </p:sp>
      <p:sp>
        <p:nvSpPr>
          <p:cNvPr id="3" name="Titre 2"/>
          <p:cNvSpPr>
            <a:spLocks noGrp="1"/>
          </p:cNvSpPr>
          <p:nvPr>
            <p:ph type="title"/>
          </p:nvPr>
        </p:nvSpPr>
        <p:spPr/>
        <p:txBody>
          <a:bodyPr>
            <a:normAutofit fontScale="90000"/>
          </a:bodyPr>
          <a:lstStyle/>
          <a:p>
            <a:r>
              <a:rPr lang="fr-FR" dirty="0" smtClean="0"/>
              <a:t>L’EF, un modèle économique pour le véhicule autonome? </a:t>
            </a:r>
            <a:endParaRPr lang="fr-FR" dirty="0"/>
          </a:p>
        </p:txBody>
      </p:sp>
    </p:spTree>
    <p:extLst>
      <p:ext uri="{BB962C8B-B14F-4D97-AF65-F5344CB8AC3E}">
        <p14:creationId xmlns:p14="http://schemas.microsoft.com/office/powerpoint/2010/main" val="3267341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dirty="0" smtClean="0"/>
              <a:t>L’Economie de Fonctionnalité (EF) </a:t>
            </a:r>
          </a:p>
          <a:p>
            <a:pPr lvl="1"/>
            <a:r>
              <a:rPr lang="fr-FR" dirty="0" smtClean="0"/>
              <a:t>Vendre l’usage des biens plutôt que les biens eux-mêmes</a:t>
            </a:r>
          </a:p>
          <a:p>
            <a:pPr lvl="1"/>
            <a:r>
              <a:rPr lang="fr-FR" dirty="0" smtClean="0"/>
              <a:t>Une rupture paradigmatique / systémique avec le modèle industriel</a:t>
            </a:r>
          </a:p>
          <a:p>
            <a:r>
              <a:rPr lang="fr-FR" dirty="0" smtClean="0"/>
              <a:t>L’EF, un modèle économique « durable » ? </a:t>
            </a:r>
          </a:p>
          <a:p>
            <a:pPr lvl="1"/>
            <a:r>
              <a:rPr lang="fr-FR" dirty="0" smtClean="0"/>
              <a:t>Fréquemment convoqué en ce sens</a:t>
            </a:r>
          </a:p>
          <a:p>
            <a:pPr lvl="1"/>
            <a:r>
              <a:rPr lang="fr-FR" dirty="0" smtClean="0"/>
              <a:t>Malgré quelques interrogations</a:t>
            </a:r>
          </a:p>
          <a:p>
            <a:r>
              <a:rPr lang="fr-FR" dirty="0" smtClean="0"/>
              <a:t>Un modèle économique pour le véhicule autonome ? </a:t>
            </a:r>
          </a:p>
          <a:p>
            <a:pPr lvl="1"/>
            <a:r>
              <a:rPr lang="fr-FR" dirty="0" smtClean="0"/>
              <a:t>Une technologie couplée avec un nouveau modèle de transport</a:t>
            </a:r>
          </a:p>
          <a:p>
            <a:pPr lvl="1"/>
            <a:r>
              <a:rPr lang="fr-FR" dirty="0" smtClean="0"/>
              <a:t>Une rupture risquée pour les constructeurs</a:t>
            </a:r>
            <a:endParaRPr lang="fr-FR" dirty="0"/>
          </a:p>
        </p:txBody>
      </p:sp>
      <p:sp>
        <p:nvSpPr>
          <p:cNvPr id="3" name="Titre 2"/>
          <p:cNvSpPr>
            <a:spLocks noGrp="1"/>
          </p:cNvSpPr>
          <p:nvPr>
            <p:ph type="title"/>
          </p:nvPr>
        </p:nvSpPr>
        <p:spPr/>
        <p:txBody>
          <a:bodyPr>
            <a:normAutofit fontScale="90000"/>
          </a:bodyPr>
          <a:lstStyle/>
          <a:p>
            <a:r>
              <a:rPr lang="fr-FR" dirty="0" smtClean="0"/>
              <a:t>Interroger les « vertus » environnementales de l’EF</a:t>
            </a:r>
            <a:endParaRPr lang="fr-FR" dirty="0"/>
          </a:p>
        </p:txBody>
      </p:sp>
    </p:spTree>
    <p:extLst>
      <p:ext uri="{BB962C8B-B14F-4D97-AF65-F5344CB8AC3E}">
        <p14:creationId xmlns:p14="http://schemas.microsoft.com/office/powerpoint/2010/main" val="1250653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524000"/>
            <a:ext cx="8229600" cy="4785320"/>
          </a:xfrm>
        </p:spPr>
        <p:txBody>
          <a:bodyPr>
            <a:normAutofit lnSpcReduction="10000"/>
          </a:bodyPr>
          <a:lstStyle/>
          <a:p>
            <a:r>
              <a:rPr lang="fr-FR" dirty="0" smtClean="0"/>
              <a:t>Valoriser les usages des biens plus que les biens en eux-mêmes : un modèle </a:t>
            </a:r>
            <a:r>
              <a:rPr lang="fr-FR" dirty="0" err="1" smtClean="0"/>
              <a:t>serviciel</a:t>
            </a:r>
            <a:endParaRPr lang="fr-FR" dirty="0" smtClean="0"/>
          </a:p>
          <a:p>
            <a:pPr lvl="1"/>
            <a:r>
              <a:rPr lang="fr-FR" dirty="0" smtClean="0"/>
              <a:t>Deux exemples historiques et emblématiques : Michelin &amp; Xerox</a:t>
            </a:r>
          </a:p>
          <a:p>
            <a:pPr lvl="1"/>
            <a:r>
              <a:rPr lang="fr-FR" dirty="0" smtClean="0"/>
              <a:t>Au-delà du seul passage à la location ou à l’accès</a:t>
            </a:r>
          </a:p>
          <a:p>
            <a:pPr lvl="1"/>
            <a:r>
              <a:rPr lang="fr-FR" dirty="0" smtClean="0"/>
              <a:t>Un renouveau de l’ensemble du modèle économique</a:t>
            </a:r>
          </a:p>
          <a:p>
            <a:r>
              <a:rPr lang="fr-FR" dirty="0" smtClean="0"/>
              <a:t>Une alternative face aux limites du modèle industriel : </a:t>
            </a:r>
          </a:p>
          <a:p>
            <a:pPr lvl="1"/>
            <a:r>
              <a:rPr lang="fr-FR" dirty="0" smtClean="0"/>
              <a:t>Production et consommation de masse</a:t>
            </a:r>
          </a:p>
          <a:p>
            <a:pPr lvl="1"/>
            <a:r>
              <a:rPr lang="fr-FR" dirty="0" smtClean="0"/>
              <a:t>De nouvelles exigences de consommation</a:t>
            </a:r>
          </a:p>
          <a:p>
            <a:pPr lvl="1"/>
            <a:r>
              <a:rPr lang="fr-FR" dirty="0" smtClean="0"/>
              <a:t>De nouvelles caractéristiques concurrentielles et productives</a:t>
            </a:r>
          </a:p>
          <a:p>
            <a:pPr lvl="1"/>
            <a:r>
              <a:rPr lang="fr-FR" dirty="0" smtClean="0"/>
              <a:t>Un dépassement par la valorisation des usages</a:t>
            </a:r>
            <a:endParaRPr lang="fr-FR" dirty="0" smtClean="0"/>
          </a:p>
        </p:txBody>
      </p:sp>
      <p:sp>
        <p:nvSpPr>
          <p:cNvPr id="3" name="Titre 2"/>
          <p:cNvSpPr>
            <a:spLocks noGrp="1"/>
          </p:cNvSpPr>
          <p:nvPr>
            <p:ph type="title"/>
          </p:nvPr>
        </p:nvSpPr>
        <p:spPr/>
        <p:txBody>
          <a:bodyPr>
            <a:normAutofit fontScale="90000"/>
          </a:bodyPr>
          <a:lstStyle/>
          <a:p>
            <a:r>
              <a:rPr lang="fr-FR" dirty="0" smtClean="0"/>
              <a:t>Qu’est-ce que l’économie de fonctionnalité ? </a:t>
            </a:r>
            <a:endParaRPr lang="fr-FR" dirty="0"/>
          </a:p>
        </p:txBody>
      </p:sp>
    </p:spTree>
    <p:extLst>
      <p:ext uri="{BB962C8B-B14F-4D97-AF65-F5344CB8AC3E}">
        <p14:creationId xmlns:p14="http://schemas.microsoft.com/office/powerpoint/2010/main" val="3591917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7544" y="5229200"/>
            <a:ext cx="8229600" cy="1040904"/>
          </a:xfrm>
        </p:spPr>
        <p:txBody>
          <a:bodyPr>
            <a:normAutofit/>
          </a:bodyPr>
          <a:lstStyle/>
          <a:p>
            <a:r>
              <a:rPr lang="fr-FR" dirty="0" smtClean="0"/>
              <a:t>Un changement systémique qui repose sur la mise en cohérence des différentes dimensions du modèle</a:t>
            </a:r>
            <a:endParaRPr lang="fr-FR" dirty="0" smtClean="0"/>
          </a:p>
        </p:txBody>
      </p:sp>
      <p:sp>
        <p:nvSpPr>
          <p:cNvPr id="3" name="Titre 2"/>
          <p:cNvSpPr>
            <a:spLocks noGrp="1"/>
          </p:cNvSpPr>
          <p:nvPr>
            <p:ph type="title"/>
          </p:nvPr>
        </p:nvSpPr>
        <p:spPr/>
        <p:txBody>
          <a:bodyPr>
            <a:normAutofit fontScale="90000"/>
          </a:bodyPr>
          <a:lstStyle/>
          <a:p>
            <a:r>
              <a:rPr lang="fr-FR" dirty="0" smtClean="0"/>
              <a:t>Qu’est-ce que l’économie de fonctionnalité ? </a:t>
            </a: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2399668004"/>
              </p:ext>
            </p:extLst>
          </p:nvPr>
        </p:nvGraphicFramePr>
        <p:xfrm>
          <a:off x="683568" y="1412776"/>
          <a:ext cx="7008441" cy="3754120"/>
        </p:xfrm>
        <a:graphic>
          <a:graphicData uri="http://schemas.openxmlformats.org/drawingml/2006/table">
            <a:tbl>
              <a:tblPr firstRow="1" bandRow="1">
                <a:tableStyleId>{5C22544A-7EE6-4342-B048-85BDC9FD1C3A}</a:tableStyleId>
              </a:tblPr>
              <a:tblGrid>
                <a:gridCol w="2336147"/>
                <a:gridCol w="2336147"/>
                <a:gridCol w="2336147"/>
              </a:tblGrid>
              <a:tr h="370840">
                <a:tc>
                  <a:txBody>
                    <a:bodyPr/>
                    <a:lstStyle/>
                    <a:p>
                      <a:r>
                        <a:rPr lang="fr-FR" dirty="0" smtClean="0"/>
                        <a:t>Modèle économique</a:t>
                      </a:r>
                      <a:endParaRPr lang="fr-FR" dirty="0"/>
                    </a:p>
                  </a:txBody>
                  <a:tcPr/>
                </a:tc>
                <a:tc>
                  <a:txBody>
                    <a:bodyPr/>
                    <a:lstStyle/>
                    <a:p>
                      <a:r>
                        <a:rPr lang="fr-FR" dirty="0" smtClean="0"/>
                        <a:t>Modèle industriel</a:t>
                      </a:r>
                      <a:endParaRPr lang="fr-FR" dirty="0"/>
                    </a:p>
                  </a:txBody>
                  <a:tcPr/>
                </a:tc>
                <a:tc>
                  <a:txBody>
                    <a:bodyPr/>
                    <a:lstStyle/>
                    <a:p>
                      <a:r>
                        <a:rPr lang="fr-FR" dirty="0" smtClean="0"/>
                        <a:t>Economie de fonctionnalité</a:t>
                      </a:r>
                      <a:endParaRPr lang="fr-FR" dirty="0"/>
                    </a:p>
                  </a:txBody>
                  <a:tcPr/>
                </a:tc>
              </a:tr>
              <a:tr h="370840">
                <a:tc>
                  <a:txBody>
                    <a:bodyPr/>
                    <a:lstStyle/>
                    <a:p>
                      <a:r>
                        <a:rPr lang="fr-FR" dirty="0" smtClean="0"/>
                        <a:t>Valorisation</a:t>
                      </a:r>
                      <a:endParaRPr lang="fr-FR" dirty="0"/>
                    </a:p>
                  </a:txBody>
                  <a:tcPr/>
                </a:tc>
                <a:tc>
                  <a:txBody>
                    <a:bodyPr/>
                    <a:lstStyle/>
                    <a:p>
                      <a:r>
                        <a:rPr lang="fr-FR" dirty="0" smtClean="0"/>
                        <a:t>Valeur d’échange</a:t>
                      </a:r>
                      <a:endParaRPr lang="fr-FR" dirty="0"/>
                    </a:p>
                  </a:txBody>
                  <a:tcPr/>
                </a:tc>
                <a:tc>
                  <a:txBody>
                    <a:bodyPr/>
                    <a:lstStyle/>
                    <a:p>
                      <a:r>
                        <a:rPr lang="fr-FR" dirty="0" smtClean="0"/>
                        <a:t>Valeur d’usage</a:t>
                      </a:r>
                      <a:endParaRPr lang="fr-FR" dirty="0"/>
                    </a:p>
                  </a:txBody>
                  <a:tcPr/>
                </a:tc>
              </a:tr>
              <a:tr h="370840">
                <a:tc>
                  <a:txBody>
                    <a:bodyPr/>
                    <a:lstStyle/>
                    <a:p>
                      <a:r>
                        <a:rPr lang="fr-FR" dirty="0" smtClean="0"/>
                        <a:t>Offre</a:t>
                      </a:r>
                      <a:r>
                        <a:rPr lang="fr-FR" baseline="0" dirty="0" smtClean="0"/>
                        <a:t> / Produit</a:t>
                      </a:r>
                      <a:endParaRPr lang="fr-FR" dirty="0"/>
                    </a:p>
                  </a:txBody>
                  <a:tcPr/>
                </a:tc>
                <a:tc>
                  <a:txBody>
                    <a:bodyPr/>
                    <a:lstStyle/>
                    <a:p>
                      <a:r>
                        <a:rPr lang="fr-FR" dirty="0" smtClean="0"/>
                        <a:t>Biens matériels</a:t>
                      </a:r>
                    </a:p>
                    <a:p>
                      <a:r>
                        <a:rPr lang="fr-FR" dirty="0" smtClean="0"/>
                        <a:t>Droits</a:t>
                      </a:r>
                      <a:r>
                        <a:rPr lang="fr-FR" baseline="0" dirty="0" smtClean="0"/>
                        <a:t> de propriété</a:t>
                      </a:r>
                      <a:endParaRPr lang="fr-FR" dirty="0"/>
                    </a:p>
                  </a:txBody>
                  <a:tcPr/>
                </a:tc>
                <a:tc>
                  <a:txBody>
                    <a:bodyPr/>
                    <a:lstStyle/>
                    <a:p>
                      <a:r>
                        <a:rPr lang="fr-FR" dirty="0" smtClean="0"/>
                        <a:t>Service / solutions : </a:t>
                      </a:r>
                    </a:p>
                    <a:p>
                      <a:pPr marL="285750" indent="-285750">
                        <a:buFontTx/>
                        <a:buChar char="-"/>
                      </a:pPr>
                      <a:r>
                        <a:rPr lang="fr-FR" dirty="0" smtClean="0"/>
                        <a:t>Singularisées</a:t>
                      </a:r>
                    </a:p>
                    <a:p>
                      <a:pPr marL="285750" indent="-285750">
                        <a:buFontTx/>
                        <a:buChar char="-"/>
                      </a:pPr>
                      <a:r>
                        <a:rPr lang="fr-FR" dirty="0" smtClean="0"/>
                        <a:t>Co-construites</a:t>
                      </a:r>
                      <a:endParaRPr lang="fr-FR" dirty="0"/>
                    </a:p>
                  </a:txBody>
                  <a:tcPr/>
                </a:tc>
              </a:tr>
              <a:tr h="370840">
                <a:tc>
                  <a:txBody>
                    <a:bodyPr/>
                    <a:lstStyle/>
                    <a:p>
                      <a:r>
                        <a:rPr lang="fr-FR" dirty="0" smtClean="0"/>
                        <a:t>Rémunération</a:t>
                      </a:r>
                      <a:endParaRPr lang="fr-FR" dirty="0"/>
                    </a:p>
                  </a:txBody>
                  <a:tcPr/>
                </a:tc>
                <a:tc>
                  <a:txBody>
                    <a:bodyPr/>
                    <a:lstStyle/>
                    <a:p>
                      <a:r>
                        <a:rPr lang="fr-FR" dirty="0" smtClean="0"/>
                        <a:t>Achat / vente</a:t>
                      </a:r>
                    </a:p>
                    <a:p>
                      <a:r>
                        <a:rPr lang="fr-FR" dirty="0" smtClean="0"/>
                        <a:t>Cession de droits de propriété</a:t>
                      </a:r>
                      <a:endParaRPr lang="fr-FR" dirty="0"/>
                    </a:p>
                  </a:txBody>
                  <a:tcPr/>
                </a:tc>
                <a:tc>
                  <a:txBody>
                    <a:bodyPr/>
                    <a:lstStyle/>
                    <a:p>
                      <a:r>
                        <a:rPr lang="fr-FR" dirty="0" smtClean="0"/>
                        <a:t>Accès</a:t>
                      </a:r>
                    </a:p>
                    <a:p>
                      <a:r>
                        <a:rPr lang="fr-FR" dirty="0" smtClean="0"/>
                        <a:t>Location,</a:t>
                      </a:r>
                      <a:r>
                        <a:rPr lang="fr-FR" baseline="0" dirty="0" smtClean="0"/>
                        <a:t> abonnement</a:t>
                      </a:r>
                      <a:endParaRPr lang="fr-FR" dirty="0"/>
                    </a:p>
                  </a:txBody>
                  <a:tcPr/>
                </a:tc>
              </a:tr>
              <a:tr h="370840">
                <a:tc>
                  <a:txBody>
                    <a:bodyPr/>
                    <a:lstStyle/>
                    <a:p>
                      <a:r>
                        <a:rPr lang="fr-FR" dirty="0" smtClean="0"/>
                        <a:t>Performance</a:t>
                      </a:r>
                      <a:endParaRPr lang="fr-FR" dirty="0"/>
                    </a:p>
                  </a:txBody>
                  <a:tcPr/>
                </a:tc>
                <a:tc>
                  <a:txBody>
                    <a:bodyPr/>
                    <a:lstStyle/>
                    <a:p>
                      <a:r>
                        <a:rPr lang="fr-FR" dirty="0" smtClean="0"/>
                        <a:t>Fréquence</a:t>
                      </a:r>
                      <a:r>
                        <a:rPr lang="fr-FR" baseline="0" dirty="0" smtClean="0"/>
                        <a:t> / intensité d’achat</a:t>
                      </a:r>
                      <a:endParaRPr lang="fr-FR" dirty="0"/>
                    </a:p>
                  </a:txBody>
                  <a:tcPr/>
                </a:tc>
                <a:tc>
                  <a:txBody>
                    <a:bodyPr/>
                    <a:lstStyle/>
                    <a:p>
                      <a:r>
                        <a:rPr lang="fr-FR" dirty="0" smtClean="0"/>
                        <a:t>Fidélisation et intégration</a:t>
                      </a:r>
                      <a:r>
                        <a:rPr lang="fr-FR" baseline="0" dirty="0" smtClean="0"/>
                        <a:t> : </a:t>
                      </a:r>
                    </a:p>
                    <a:p>
                      <a:r>
                        <a:rPr lang="fr-FR" baseline="0" dirty="0" smtClean="0"/>
                        <a:t>Valeur relationnelle</a:t>
                      </a:r>
                      <a:endParaRPr lang="fr-FR" dirty="0"/>
                    </a:p>
                  </a:txBody>
                  <a:tcPr/>
                </a:tc>
              </a:tr>
            </a:tbl>
          </a:graphicData>
        </a:graphic>
      </p:graphicFrame>
    </p:spTree>
    <p:extLst>
      <p:ext uri="{BB962C8B-B14F-4D97-AF65-F5344CB8AC3E}">
        <p14:creationId xmlns:p14="http://schemas.microsoft.com/office/powerpoint/2010/main" val="3764192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524000"/>
            <a:ext cx="8229600" cy="4785320"/>
          </a:xfrm>
        </p:spPr>
        <p:txBody>
          <a:bodyPr>
            <a:normAutofit fontScale="92500" lnSpcReduction="10000"/>
          </a:bodyPr>
          <a:lstStyle/>
          <a:p>
            <a:r>
              <a:rPr lang="fr-FR" dirty="0" smtClean="0"/>
              <a:t>Des ambiguïtés d’une définition…</a:t>
            </a:r>
          </a:p>
          <a:p>
            <a:pPr lvl="1"/>
            <a:r>
              <a:rPr lang="fr-FR" dirty="0" smtClean="0"/>
              <a:t>Une inclusion hétérogène de la dimension environnementale</a:t>
            </a:r>
          </a:p>
          <a:p>
            <a:pPr lvl="1"/>
            <a:r>
              <a:rPr lang="fr-FR" dirty="0" smtClean="0"/>
              <a:t>Des définitions prescriptives / performatives : </a:t>
            </a:r>
          </a:p>
          <a:p>
            <a:pPr marL="777240" lvl="2" indent="0">
              <a:buNone/>
            </a:pPr>
            <a:r>
              <a:rPr lang="fr-FR" dirty="0"/>
              <a:t>« L’objectif économique de l’économie de fonctionnalité est de créer une valeur d’usage la plus élevée possible pendant le plus longtemps possible, tout en consommant le moins de ressources matérielles et d’énergie possible. Le but est d’atteindre ainsi une meilleure compétitivité et une augmentation des revenus des entreprises » </a:t>
            </a:r>
            <a:r>
              <a:rPr lang="fr-FR" dirty="0" smtClean="0"/>
              <a:t>[Stahel 1994].</a:t>
            </a:r>
            <a:endParaRPr lang="fr-FR" dirty="0"/>
          </a:p>
          <a:p>
            <a:pPr lvl="1"/>
            <a:r>
              <a:rPr lang="fr-FR" dirty="0" smtClean="0"/>
              <a:t>Des définitions moins « volontaristes » : </a:t>
            </a:r>
          </a:p>
          <a:p>
            <a:pPr marL="777240" lvl="2" indent="0">
              <a:buNone/>
            </a:pPr>
            <a:r>
              <a:rPr lang="fr-FR" dirty="0"/>
              <a:t>« L’économie de fonctionnalité vise à substituer à la vente d’un bien la vente d’un service ou d’une solution intégrée » (Van Niel 2007). </a:t>
            </a:r>
          </a:p>
          <a:p>
            <a:pPr marL="777240" lvl="2" indent="0">
              <a:buNone/>
            </a:pPr>
            <a:r>
              <a:rPr lang="fr-FR" dirty="0"/>
              <a:t>« Une économie centrée sur la production d’effets utiles pourrait non seulement assurer une meilleure satisfaction des besoins humains, mais aussi conduire à la réduction des ressources consommées pour y parvenir. » [</a:t>
            </a:r>
            <a:r>
              <a:rPr lang="fr-FR" dirty="0" err="1"/>
              <a:t>Moati</a:t>
            </a:r>
            <a:r>
              <a:rPr lang="fr-FR" dirty="0"/>
              <a:t> 2009].</a:t>
            </a:r>
          </a:p>
          <a:p>
            <a:pPr lvl="2"/>
            <a:endParaRPr lang="fr-FR" dirty="0"/>
          </a:p>
        </p:txBody>
      </p:sp>
      <p:sp>
        <p:nvSpPr>
          <p:cNvPr id="3" name="Titre 2"/>
          <p:cNvSpPr>
            <a:spLocks noGrp="1"/>
          </p:cNvSpPr>
          <p:nvPr>
            <p:ph type="title"/>
          </p:nvPr>
        </p:nvSpPr>
        <p:spPr/>
        <p:txBody>
          <a:bodyPr>
            <a:normAutofit fontScale="90000"/>
          </a:bodyPr>
          <a:lstStyle/>
          <a:p>
            <a:r>
              <a:rPr lang="fr-FR" dirty="0" smtClean="0"/>
              <a:t>L’EF, un levier pour la transition écologique ? </a:t>
            </a:r>
            <a:endParaRPr lang="fr-FR" dirty="0"/>
          </a:p>
        </p:txBody>
      </p:sp>
    </p:spTree>
    <p:extLst>
      <p:ext uri="{BB962C8B-B14F-4D97-AF65-F5344CB8AC3E}">
        <p14:creationId xmlns:p14="http://schemas.microsoft.com/office/powerpoint/2010/main" val="13883627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524000"/>
            <a:ext cx="8229600" cy="4857328"/>
          </a:xfrm>
        </p:spPr>
        <p:txBody>
          <a:bodyPr>
            <a:normAutofit fontScale="92500" lnSpcReduction="20000"/>
          </a:bodyPr>
          <a:lstStyle/>
          <a:p>
            <a:r>
              <a:rPr lang="fr-FR" dirty="0" smtClean="0"/>
              <a:t>Des ambiguïtés d’une définition…</a:t>
            </a:r>
          </a:p>
          <a:p>
            <a:pPr lvl="1"/>
            <a:r>
              <a:rPr lang="fr-FR" dirty="0" smtClean="0"/>
              <a:t>Une mise en œuvre parfois détachée des préoccupations environnementales</a:t>
            </a:r>
          </a:p>
          <a:p>
            <a:pPr lvl="1"/>
            <a:r>
              <a:rPr lang="fr-FR" dirty="0" smtClean="0"/>
              <a:t>Directement ou indirectement, un impact sur la sobriété environnementale</a:t>
            </a:r>
          </a:p>
          <a:p>
            <a:r>
              <a:rPr lang="fr-FR" dirty="0" smtClean="0"/>
              <a:t>… Aux conséquences environnementales d’une valorisation des usages</a:t>
            </a:r>
          </a:p>
          <a:p>
            <a:pPr lvl="1"/>
            <a:r>
              <a:rPr lang="fr-FR" dirty="0" smtClean="0"/>
              <a:t>L’élément décisif : le non transfert de droits de propriété</a:t>
            </a:r>
          </a:p>
          <a:p>
            <a:pPr lvl="1"/>
            <a:r>
              <a:rPr lang="fr-FR" dirty="0" smtClean="0"/>
              <a:t>Coût du produit supporté par le producteur sur l’ensemble du cycle de vie</a:t>
            </a:r>
          </a:p>
          <a:p>
            <a:pPr lvl="2"/>
            <a:r>
              <a:rPr lang="fr-FR" dirty="0" smtClean="0"/>
              <a:t>Incitation à la durabilité des produits</a:t>
            </a:r>
          </a:p>
          <a:p>
            <a:pPr lvl="2"/>
            <a:r>
              <a:rPr lang="fr-FR" dirty="0" smtClean="0"/>
              <a:t>Une stratégie technologique fondée sur l’</a:t>
            </a:r>
            <a:r>
              <a:rPr lang="fr-FR" dirty="0" err="1" smtClean="0"/>
              <a:t>éco-conception</a:t>
            </a:r>
            <a:r>
              <a:rPr lang="fr-FR" dirty="0" smtClean="0"/>
              <a:t> : durabilité et </a:t>
            </a:r>
            <a:r>
              <a:rPr lang="fr-FR" dirty="0" err="1" smtClean="0"/>
              <a:t>upgradabilité</a:t>
            </a:r>
            <a:endParaRPr lang="fr-FR" dirty="0" smtClean="0"/>
          </a:p>
          <a:p>
            <a:pPr lvl="2"/>
            <a:r>
              <a:rPr lang="fr-FR" dirty="0" smtClean="0"/>
              <a:t>Vs. Innovation intensive et obsolescence du modèle industriel</a:t>
            </a:r>
          </a:p>
          <a:p>
            <a:pPr lvl="1"/>
            <a:r>
              <a:rPr lang="fr-FR" dirty="0"/>
              <a:t>Un découplage des flux de revenus et des flux de matière</a:t>
            </a:r>
          </a:p>
          <a:p>
            <a:pPr lvl="2"/>
            <a:r>
              <a:rPr lang="fr-FR" dirty="0"/>
              <a:t>Une production de valeur relationnelle plus que matérielle</a:t>
            </a:r>
          </a:p>
          <a:p>
            <a:pPr lvl="2"/>
            <a:endParaRPr lang="fr-FR" dirty="0"/>
          </a:p>
        </p:txBody>
      </p:sp>
      <p:sp>
        <p:nvSpPr>
          <p:cNvPr id="3" name="Titre 2"/>
          <p:cNvSpPr>
            <a:spLocks noGrp="1"/>
          </p:cNvSpPr>
          <p:nvPr>
            <p:ph type="title"/>
          </p:nvPr>
        </p:nvSpPr>
        <p:spPr/>
        <p:txBody>
          <a:bodyPr>
            <a:normAutofit fontScale="90000"/>
          </a:bodyPr>
          <a:lstStyle/>
          <a:p>
            <a:r>
              <a:rPr lang="fr-FR" dirty="0" smtClean="0"/>
              <a:t>L’EF, un levier pour la transition écologique ? </a:t>
            </a:r>
            <a:endParaRPr lang="fr-FR" dirty="0"/>
          </a:p>
        </p:txBody>
      </p:sp>
    </p:spTree>
    <p:extLst>
      <p:ext uri="{BB962C8B-B14F-4D97-AF65-F5344CB8AC3E}">
        <p14:creationId xmlns:p14="http://schemas.microsoft.com/office/powerpoint/2010/main" val="940046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r>
              <a:rPr lang="fr-FR" dirty="0" smtClean="0"/>
              <a:t>L’EF, un levier pour la transition écologique ? </a:t>
            </a: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4152618616"/>
              </p:ext>
            </p:extLst>
          </p:nvPr>
        </p:nvGraphicFramePr>
        <p:xfrm>
          <a:off x="1187624" y="1484784"/>
          <a:ext cx="7008441" cy="5036944"/>
        </p:xfrm>
        <a:graphic>
          <a:graphicData uri="http://schemas.openxmlformats.org/drawingml/2006/table">
            <a:tbl>
              <a:tblPr firstRow="1" bandRow="1">
                <a:tableStyleId>{5C22544A-7EE6-4342-B048-85BDC9FD1C3A}</a:tableStyleId>
              </a:tblPr>
              <a:tblGrid>
                <a:gridCol w="2336147"/>
                <a:gridCol w="2336147"/>
                <a:gridCol w="2336147"/>
              </a:tblGrid>
              <a:tr h="856104">
                <a:tc>
                  <a:txBody>
                    <a:bodyPr/>
                    <a:lstStyle/>
                    <a:p>
                      <a:r>
                        <a:rPr lang="fr-FR" dirty="0" smtClean="0"/>
                        <a:t>Modèle économique</a:t>
                      </a:r>
                      <a:endParaRPr lang="fr-FR" dirty="0"/>
                    </a:p>
                  </a:txBody>
                  <a:tcPr/>
                </a:tc>
                <a:tc>
                  <a:txBody>
                    <a:bodyPr/>
                    <a:lstStyle/>
                    <a:p>
                      <a:r>
                        <a:rPr lang="fr-FR" dirty="0" smtClean="0"/>
                        <a:t>Modèle industriel</a:t>
                      </a:r>
                      <a:endParaRPr lang="fr-FR" dirty="0"/>
                    </a:p>
                  </a:txBody>
                  <a:tcPr/>
                </a:tc>
                <a:tc>
                  <a:txBody>
                    <a:bodyPr/>
                    <a:lstStyle/>
                    <a:p>
                      <a:r>
                        <a:rPr lang="fr-FR" dirty="0" smtClean="0"/>
                        <a:t>Economie de fonctionnalité</a:t>
                      </a:r>
                      <a:endParaRPr lang="fr-FR" dirty="0"/>
                    </a:p>
                  </a:txBody>
                  <a:tcPr/>
                </a:tc>
              </a:tr>
              <a:tr h="370840">
                <a:tc>
                  <a:txBody>
                    <a:bodyPr/>
                    <a:lstStyle/>
                    <a:p>
                      <a:r>
                        <a:rPr lang="fr-FR" sz="1400" dirty="0" smtClean="0"/>
                        <a:t>Valorisation</a:t>
                      </a:r>
                      <a:endParaRPr lang="fr-FR" sz="1400" dirty="0"/>
                    </a:p>
                  </a:txBody>
                  <a:tcPr/>
                </a:tc>
                <a:tc>
                  <a:txBody>
                    <a:bodyPr/>
                    <a:lstStyle/>
                    <a:p>
                      <a:r>
                        <a:rPr lang="fr-FR" sz="1400" dirty="0" smtClean="0"/>
                        <a:t>Valeur d’échange</a:t>
                      </a:r>
                      <a:endParaRPr lang="fr-FR" sz="1400" dirty="0"/>
                    </a:p>
                  </a:txBody>
                  <a:tcPr/>
                </a:tc>
                <a:tc>
                  <a:txBody>
                    <a:bodyPr/>
                    <a:lstStyle/>
                    <a:p>
                      <a:r>
                        <a:rPr lang="fr-FR" sz="1400" dirty="0" smtClean="0"/>
                        <a:t>Valeur d’usage</a:t>
                      </a:r>
                      <a:endParaRPr lang="fr-FR" sz="1400" dirty="0"/>
                    </a:p>
                  </a:txBody>
                  <a:tcPr/>
                </a:tc>
              </a:tr>
              <a:tr h="370840">
                <a:tc>
                  <a:txBody>
                    <a:bodyPr/>
                    <a:lstStyle/>
                    <a:p>
                      <a:r>
                        <a:rPr lang="fr-FR" sz="1400" dirty="0" smtClean="0"/>
                        <a:t>Offre</a:t>
                      </a:r>
                      <a:r>
                        <a:rPr lang="fr-FR" sz="1400" baseline="0" dirty="0" smtClean="0"/>
                        <a:t> / Produit</a:t>
                      </a:r>
                      <a:endParaRPr lang="fr-FR" sz="1400" dirty="0"/>
                    </a:p>
                  </a:txBody>
                  <a:tcPr/>
                </a:tc>
                <a:tc>
                  <a:txBody>
                    <a:bodyPr/>
                    <a:lstStyle/>
                    <a:p>
                      <a:r>
                        <a:rPr lang="fr-FR" sz="1400" dirty="0" smtClean="0"/>
                        <a:t>Biens matériels</a:t>
                      </a:r>
                    </a:p>
                    <a:p>
                      <a:r>
                        <a:rPr lang="fr-FR" sz="1400" dirty="0" smtClean="0"/>
                        <a:t>Droits</a:t>
                      </a:r>
                      <a:r>
                        <a:rPr lang="fr-FR" sz="1400" baseline="0" dirty="0" smtClean="0"/>
                        <a:t> de propriété</a:t>
                      </a:r>
                      <a:endParaRPr lang="fr-FR" sz="1400" dirty="0"/>
                    </a:p>
                  </a:txBody>
                  <a:tcPr/>
                </a:tc>
                <a:tc>
                  <a:txBody>
                    <a:bodyPr/>
                    <a:lstStyle/>
                    <a:p>
                      <a:r>
                        <a:rPr lang="fr-FR" sz="1400" dirty="0" smtClean="0"/>
                        <a:t>Service / solutions : </a:t>
                      </a:r>
                    </a:p>
                    <a:p>
                      <a:pPr marL="285750" indent="-285750">
                        <a:buFontTx/>
                        <a:buChar char="-"/>
                      </a:pPr>
                      <a:r>
                        <a:rPr lang="fr-FR" sz="1400" dirty="0" smtClean="0"/>
                        <a:t>Singularisées</a:t>
                      </a:r>
                    </a:p>
                    <a:p>
                      <a:pPr marL="285750" indent="-285750">
                        <a:buFontTx/>
                        <a:buChar char="-"/>
                      </a:pPr>
                      <a:r>
                        <a:rPr lang="fr-FR" sz="1400" dirty="0" smtClean="0"/>
                        <a:t>Co-construites</a:t>
                      </a:r>
                      <a:endParaRPr lang="fr-FR" sz="1400" dirty="0"/>
                    </a:p>
                  </a:txBody>
                  <a:tcPr/>
                </a:tc>
              </a:tr>
              <a:tr h="370840">
                <a:tc>
                  <a:txBody>
                    <a:bodyPr/>
                    <a:lstStyle/>
                    <a:p>
                      <a:r>
                        <a:rPr lang="fr-FR" sz="1400" dirty="0" smtClean="0"/>
                        <a:t>Rémunération</a:t>
                      </a:r>
                      <a:endParaRPr lang="fr-FR" sz="1400" dirty="0"/>
                    </a:p>
                  </a:txBody>
                  <a:tcPr/>
                </a:tc>
                <a:tc>
                  <a:txBody>
                    <a:bodyPr/>
                    <a:lstStyle/>
                    <a:p>
                      <a:r>
                        <a:rPr lang="fr-FR" sz="1400" dirty="0" smtClean="0"/>
                        <a:t>Achat / vente</a:t>
                      </a:r>
                    </a:p>
                    <a:p>
                      <a:r>
                        <a:rPr lang="fr-FR" sz="1400" dirty="0" smtClean="0"/>
                        <a:t>Cession de droits de propriété</a:t>
                      </a:r>
                      <a:endParaRPr lang="fr-FR" sz="1400" dirty="0"/>
                    </a:p>
                  </a:txBody>
                  <a:tcPr/>
                </a:tc>
                <a:tc>
                  <a:txBody>
                    <a:bodyPr/>
                    <a:lstStyle/>
                    <a:p>
                      <a:r>
                        <a:rPr lang="fr-FR" sz="1400" dirty="0" smtClean="0"/>
                        <a:t>Accès</a:t>
                      </a:r>
                    </a:p>
                    <a:p>
                      <a:r>
                        <a:rPr lang="fr-FR" sz="1400" dirty="0" smtClean="0"/>
                        <a:t>Location,</a:t>
                      </a:r>
                      <a:r>
                        <a:rPr lang="fr-FR" sz="1400" baseline="0" dirty="0" smtClean="0"/>
                        <a:t> abonnement</a:t>
                      </a:r>
                      <a:endParaRPr lang="fr-FR" sz="1400" dirty="0"/>
                    </a:p>
                  </a:txBody>
                  <a:tcPr/>
                </a:tc>
              </a:tr>
              <a:tr h="370840">
                <a:tc>
                  <a:txBody>
                    <a:bodyPr/>
                    <a:lstStyle/>
                    <a:p>
                      <a:r>
                        <a:rPr lang="fr-FR" sz="1400" dirty="0" smtClean="0"/>
                        <a:t>Performance</a:t>
                      </a:r>
                      <a:endParaRPr lang="fr-FR" sz="1400" dirty="0"/>
                    </a:p>
                  </a:txBody>
                  <a:tcPr/>
                </a:tc>
                <a:tc>
                  <a:txBody>
                    <a:bodyPr/>
                    <a:lstStyle/>
                    <a:p>
                      <a:r>
                        <a:rPr lang="fr-FR" sz="1400" dirty="0" smtClean="0"/>
                        <a:t>Fréquence</a:t>
                      </a:r>
                      <a:r>
                        <a:rPr lang="fr-FR" sz="1400" baseline="0" dirty="0" smtClean="0"/>
                        <a:t> / intensité d’achat</a:t>
                      </a:r>
                      <a:endParaRPr lang="fr-FR" sz="1400" dirty="0"/>
                    </a:p>
                  </a:txBody>
                  <a:tcPr/>
                </a:tc>
                <a:tc>
                  <a:txBody>
                    <a:bodyPr/>
                    <a:lstStyle/>
                    <a:p>
                      <a:r>
                        <a:rPr lang="fr-FR" sz="1400" dirty="0" smtClean="0"/>
                        <a:t>Fidélisation et intégration</a:t>
                      </a:r>
                      <a:r>
                        <a:rPr lang="fr-FR" sz="1400" baseline="0" dirty="0" smtClean="0"/>
                        <a:t> : </a:t>
                      </a:r>
                    </a:p>
                    <a:p>
                      <a:r>
                        <a:rPr lang="fr-FR" sz="1400" baseline="0" dirty="0" smtClean="0"/>
                        <a:t>Valeur relationnelle</a:t>
                      </a:r>
                      <a:endParaRPr lang="fr-FR" sz="1400" dirty="0"/>
                    </a:p>
                  </a:txBody>
                  <a:tcPr/>
                </a:tc>
              </a:tr>
              <a:tr h="370840">
                <a:tc>
                  <a:txBody>
                    <a:bodyPr/>
                    <a:lstStyle/>
                    <a:p>
                      <a:r>
                        <a:rPr lang="fr-FR" dirty="0" err="1" smtClean="0"/>
                        <a:t>Strat</a:t>
                      </a:r>
                      <a:r>
                        <a:rPr lang="fr-FR" baseline="0" dirty="0" smtClean="0"/>
                        <a:t>. techno</a:t>
                      </a:r>
                      <a:endParaRPr lang="fr-FR" dirty="0"/>
                    </a:p>
                  </a:txBody>
                  <a:tcPr/>
                </a:tc>
                <a:tc>
                  <a:txBody>
                    <a:bodyPr/>
                    <a:lstStyle/>
                    <a:p>
                      <a:r>
                        <a:rPr lang="fr-FR" dirty="0" smtClean="0"/>
                        <a:t>Innovation</a:t>
                      </a:r>
                      <a:r>
                        <a:rPr lang="fr-FR" baseline="0" dirty="0" smtClean="0"/>
                        <a:t> intensive &amp; obsolescence</a:t>
                      </a:r>
                      <a:endParaRPr lang="fr-FR" dirty="0"/>
                    </a:p>
                  </a:txBody>
                  <a:tcPr/>
                </a:tc>
                <a:tc>
                  <a:txBody>
                    <a:bodyPr/>
                    <a:lstStyle/>
                    <a:p>
                      <a:r>
                        <a:rPr lang="fr-FR" dirty="0" err="1" smtClean="0"/>
                        <a:t>Eco-conception</a:t>
                      </a:r>
                      <a:r>
                        <a:rPr lang="fr-FR" dirty="0" smtClean="0"/>
                        <a:t> : durabilité &amp; </a:t>
                      </a:r>
                      <a:r>
                        <a:rPr lang="fr-FR" dirty="0" err="1" smtClean="0"/>
                        <a:t>upgradabilité</a:t>
                      </a:r>
                      <a:endParaRPr lang="fr-FR" dirty="0"/>
                    </a:p>
                  </a:txBody>
                  <a:tcPr/>
                </a:tc>
              </a:tr>
              <a:tr h="370840">
                <a:tc>
                  <a:txBody>
                    <a:bodyPr/>
                    <a:lstStyle/>
                    <a:p>
                      <a:r>
                        <a:rPr lang="fr-FR" dirty="0" smtClean="0"/>
                        <a:t>Performance</a:t>
                      </a:r>
                      <a:r>
                        <a:rPr lang="fr-FR" baseline="0" dirty="0" smtClean="0"/>
                        <a:t> environnementale</a:t>
                      </a:r>
                      <a:endParaRPr lang="fr-FR" dirty="0"/>
                    </a:p>
                  </a:txBody>
                  <a:tcPr/>
                </a:tc>
                <a:tc>
                  <a:txBody>
                    <a:bodyPr/>
                    <a:lstStyle/>
                    <a:p>
                      <a:r>
                        <a:rPr lang="fr-FR" dirty="0" smtClean="0"/>
                        <a:t>Prédateur : couplage flux de matière et de revenus</a:t>
                      </a:r>
                      <a:endParaRPr lang="fr-FR" dirty="0"/>
                    </a:p>
                  </a:txBody>
                  <a:tcPr/>
                </a:tc>
                <a:tc>
                  <a:txBody>
                    <a:bodyPr/>
                    <a:lstStyle/>
                    <a:p>
                      <a:r>
                        <a:rPr lang="fr-FR" dirty="0" smtClean="0"/>
                        <a:t>Sobriété : découplage</a:t>
                      </a:r>
                      <a:r>
                        <a:rPr lang="fr-FR" baseline="0" dirty="0" smtClean="0"/>
                        <a:t> flux de matière et flux de revenus</a:t>
                      </a:r>
                      <a:endParaRPr lang="fr-FR" dirty="0"/>
                    </a:p>
                  </a:txBody>
                  <a:tcPr/>
                </a:tc>
              </a:tr>
            </a:tbl>
          </a:graphicData>
        </a:graphic>
      </p:graphicFrame>
    </p:spTree>
    <p:extLst>
      <p:ext uri="{BB962C8B-B14F-4D97-AF65-F5344CB8AC3E}">
        <p14:creationId xmlns:p14="http://schemas.microsoft.com/office/powerpoint/2010/main" val="11209713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524000"/>
            <a:ext cx="8229600" cy="4857328"/>
          </a:xfrm>
        </p:spPr>
        <p:txBody>
          <a:bodyPr>
            <a:normAutofit/>
          </a:bodyPr>
          <a:lstStyle/>
          <a:p>
            <a:r>
              <a:rPr lang="fr-FR" dirty="0" smtClean="0"/>
              <a:t>Une sobriété environnementale contestable ?</a:t>
            </a:r>
          </a:p>
          <a:p>
            <a:pPr lvl="1"/>
            <a:r>
              <a:rPr lang="fr-FR" dirty="0" smtClean="0"/>
              <a:t>Un modèle générateur d’ « effets rebonds » /  « externalités négatives »</a:t>
            </a:r>
          </a:p>
          <a:p>
            <a:pPr lvl="1"/>
            <a:r>
              <a:rPr lang="fr-FR" dirty="0" smtClean="0"/>
              <a:t>De nouveaux comportements de consommation : </a:t>
            </a:r>
          </a:p>
          <a:p>
            <a:pPr lvl="2"/>
            <a:r>
              <a:rPr lang="fr-FR" dirty="0" smtClean="0"/>
              <a:t>Du pouvoir d’achat pour quoi faire ? </a:t>
            </a:r>
          </a:p>
          <a:p>
            <a:pPr lvl="2"/>
            <a:r>
              <a:rPr lang="fr-FR" dirty="0" smtClean="0"/>
              <a:t>Une démocratisation d’usages peu « </a:t>
            </a:r>
            <a:r>
              <a:rPr lang="fr-FR" dirty="0" err="1" smtClean="0"/>
              <a:t>eco-friendly</a:t>
            </a:r>
            <a:r>
              <a:rPr lang="fr-FR" dirty="0" smtClean="0"/>
              <a:t> » ? </a:t>
            </a:r>
          </a:p>
          <a:p>
            <a:pPr lvl="1"/>
            <a:r>
              <a:rPr lang="fr-FR" dirty="0" smtClean="0"/>
              <a:t>Un nouveau rapport aux objets</a:t>
            </a:r>
          </a:p>
          <a:p>
            <a:pPr lvl="2"/>
            <a:r>
              <a:rPr lang="fr-FR" dirty="0" smtClean="0"/>
              <a:t>Moins de propriété, moins de soin apporté ? </a:t>
            </a:r>
          </a:p>
          <a:p>
            <a:pPr lvl="1"/>
            <a:r>
              <a:rPr lang="fr-FR" dirty="0" smtClean="0"/>
              <a:t>Une nécessaire évaluation macro :</a:t>
            </a:r>
          </a:p>
          <a:p>
            <a:pPr lvl="2"/>
            <a:r>
              <a:rPr lang="fr-FR" dirty="0" smtClean="0"/>
              <a:t>Accéder aux flux globaux de matière</a:t>
            </a:r>
          </a:p>
          <a:p>
            <a:pPr lvl="2"/>
            <a:r>
              <a:rPr lang="fr-FR" dirty="0" smtClean="0"/>
              <a:t>Développer un système institutionnel supportant cette EF</a:t>
            </a:r>
          </a:p>
        </p:txBody>
      </p:sp>
      <p:sp>
        <p:nvSpPr>
          <p:cNvPr id="3" name="Titre 2"/>
          <p:cNvSpPr>
            <a:spLocks noGrp="1"/>
          </p:cNvSpPr>
          <p:nvPr>
            <p:ph type="title"/>
          </p:nvPr>
        </p:nvSpPr>
        <p:spPr/>
        <p:txBody>
          <a:bodyPr>
            <a:normAutofit fontScale="90000"/>
          </a:bodyPr>
          <a:lstStyle/>
          <a:p>
            <a:r>
              <a:rPr lang="fr-FR" dirty="0" smtClean="0"/>
              <a:t>L’EF, un levier pour la transition écologique ? </a:t>
            </a:r>
            <a:endParaRPr lang="fr-FR" dirty="0"/>
          </a:p>
        </p:txBody>
      </p:sp>
    </p:spTree>
    <p:extLst>
      <p:ext uri="{BB962C8B-B14F-4D97-AF65-F5344CB8AC3E}">
        <p14:creationId xmlns:p14="http://schemas.microsoft.com/office/powerpoint/2010/main" val="23913609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524000"/>
            <a:ext cx="8229600" cy="4857328"/>
          </a:xfrm>
        </p:spPr>
        <p:txBody>
          <a:bodyPr>
            <a:normAutofit/>
          </a:bodyPr>
          <a:lstStyle/>
          <a:p>
            <a:r>
              <a:rPr lang="fr-FR" dirty="0" smtClean="0"/>
              <a:t>Une projection prudente, à double titre</a:t>
            </a:r>
          </a:p>
          <a:p>
            <a:r>
              <a:rPr lang="fr-FR" dirty="0" smtClean="0"/>
              <a:t>L’hypothèse : un couplage « séduisant » entre IA et EF…</a:t>
            </a:r>
            <a:endParaRPr lang="fr-FR" dirty="0" smtClean="0"/>
          </a:p>
          <a:p>
            <a:r>
              <a:rPr lang="fr-FR" dirty="0" smtClean="0"/>
              <a:t>Mais un engagement « retenu » des constructeurs automobiles</a:t>
            </a:r>
          </a:p>
          <a:p>
            <a:pPr lvl="1"/>
            <a:r>
              <a:rPr lang="fr-FR" dirty="0" smtClean="0"/>
              <a:t>Une dimension environnementale sous-jacente</a:t>
            </a:r>
          </a:p>
          <a:p>
            <a:pPr lvl="1"/>
            <a:r>
              <a:rPr lang="fr-FR" dirty="0" smtClean="0"/>
              <a:t>Nouvelles technologies et vieux modèle économique</a:t>
            </a:r>
          </a:p>
          <a:p>
            <a:pPr lvl="2"/>
            <a:r>
              <a:rPr lang="fr-FR" dirty="0" smtClean="0"/>
              <a:t>La propulsion électrique, une alternative crédible ?</a:t>
            </a:r>
          </a:p>
          <a:p>
            <a:pPr lvl="2"/>
            <a:r>
              <a:rPr lang="fr-FR" dirty="0" smtClean="0"/>
              <a:t>L’indépassable « véhicule individuel » ?</a:t>
            </a:r>
          </a:p>
          <a:p>
            <a:pPr lvl="1"/>
            <a:r>
              <a:rPr lang="fr-FR" dirty="0" smtClean="0"/>
              <a:t>Pourquoi ? </a:t>
            </a:r>
          </a:p>
        </p:txBody>
      </p:sp>
      <p:sp>
        <p:nvSpPr>
          <p:cNvPr id="3" name="Titre 2"/>
          <p:cNvSpPr>
            <a:spLocks noGrp="1"/>
          </p:cNvSpPr>
          <p:nvPr>
            <p:ph type="title"/>
          </p:nvPr>
        </p:nvSpPr>
        <p:spPr/>
        <p:txBody>
          <a:bodyPr>
            <a:normAutofit fontScale="90000"/>
          </a:bodyPr>
          <a:lstStyle/>
          <a:p>
            <a:r>
              <a:rPr lang="fr-FR" dirty="0" smtClean="0"/>
              <a:t>L’EF, un modèle économique pour le véhicule autonome? </a:t>
            </a:r>
            <a:endParaRPr lang="fr-FR" dirty="0"/>
          </a:p>
        </p:txBody>
      </p:sp>
    </p:spTree>
    <p:extLst>
      <p:ext uri="{BB962C8B-B14F-4D97-AF65-F5344CB8AC3E}">
        <p14:creationId xmlns:p14="http://schemas.microsoft.com/office/powerpoint/2010/main" val="41398333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554</TotalTime>
  <Words>556</Words>
  <Application>Microsoft Office PowerPoint</Application>
  <PresentationFormat>Affichage à l'écran (4:3)</PresentationFormat>
  <Paragraphs>132</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Paper</vt:lpstr>
      <vt:lpstr>L’économie de fonctionnalité comme orientation de la transition écologique ? </vt:lpstr>
      <vt:lpstr>Interroger les « vertus » environnementales de l’EF</vt:lpstr>
      <vt:lpstr>Qu’est-ce que l’économie de fonctionnalité ? </vt:lpstr>
      <vt:lpstr>Qu’est-ce que l’économie de fonctionnalité ? </vt:lpstr>
      <vt:lpstr>L’EF, un levier pour la transition écologique ? </vt:lpstr>
      <vt:lpstr>L’EF, un levier pour la transition écologique ? </vt:lpstr>
      <vt:lpstr>L’EF, un levier pour la transition écologique ? </vt:lpstr>
      <vt:lpstr>L’EF, un levier pour la transition écologique ? </vt:lpstr>
      <vt:lpstr>L’EF, un modèle économique pour le véhicule autonome? </vt:lpstr>
      <vt:lpstr>L’EF, un modèle économique pour le véhicule autonome? </vt:lpstr>
      <vt:lpstr>L’EF, un modèle économique pour le véhicule autonome? </vt:lpstr>
    </vt:vector>
  </TitlesOfParts>
  <Company>UTC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 Sciences Humaines  pour l’Ingénieur</dc:title>
  <dc:creator>huetfred</dc:creator>
  <cp:lastModifiedBy>huetfred</cp:lastModifiedBy>
  <cp:revision>50</cp:revision>
  <cp:lastPrinted>2018-03-10T10:39:39Z</cp:lastPrinted>
  <dcterms:created xsi:type="dcterms:W3CDTF">2018-01-09T07:41:18Z</dcterms:created>
  <dcterms:modified xsi:type="dcterms:W3CDTF">2019-01-22T21:18:10Z</dcterms:modified>
</cp:coreProperties>
</file>