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theme/themeOverride1.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4.xml" ContentType="application/vnd.openxmlformats-officedocument.drawingml.chart+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51"/>
  </p:notesMasterIdLst>
  <p:handoutMasterIdLst>
    <p:handoutMasterId r:id="rId52"/>
  </p:handoutMasterIdLst>
  <p:sldIdLst>
    <p:sldId id="847" r:id="rId2"/>
    <p:sldId id="933" r:id="rId3"/>
    <p:sldId id="934" r:id="rId4"/>
    <p:sldId id="839" r:id="rId5"/>
    <p:sldId id="985" r:id="rId6"/>
    <p:sldId id="941" r:id="rId7"/>
    <p:sldId id="947" r:id="rId8"/>
    <p:sldId id="853" r:id="rId9"/>
    <p:sldId id="946" r:id="rId10"/>
    <p:sldId id="909" r:id="rId11"/>
    <p:sldId id="910" r:id="rId12"/>
    <p:sldId id="912" r:id="rId13"/>
    <p:sldId id="948" r:id="rId14"/>
    <p:sldId id="852" r:id="rId15"/>
    <p:sldId id="283" r:id="rId16"/>
    <p:sldId id="346" r:id="rId17"/>
    <p:sldId id="344" r:id="rId18"/>
    <p:sldId id="676" r:id="rId19"/>
    <p:sldId id="658" r:id="rId20"/>
    <p:sldId id="659" r:id="rId21"/>
    <p:sldId id="832" r:id="rId22"/>
    <p:sldId id="918" r:id="rId23"/>
    <p:sldId id="932" r:id="rId24"/>
    <p:sldId id="950" r:id="rId25"/>
    <p:sldId id="940" r:id="rId26"/>
    <p:sldId id="949" r:id="rId27"/>
    <p:sldId id="523" r:id="rId28"/>
    <p:sldId id="936" r:id="rId29"/>
    <p:sldId id="935" r:id="rId30"/>
    <p:sldId id="913" r:id="rId31"/>
    <p:sldId id="880" r:id="rId32"/>
    <p:sldId id="931" r:id="rId33"/>
    <p:sldId id="930" r:id="rId34"/>
    <p:sldId id="845" r:id="rId35"/>
    <p:sldId id="561" r:id="rId36"/>
    <p:sldId id="562" r:id="rId37"/>
    <p:sldId id="937" r:id="rId38"/>
    <p:sldId id="859" r:id="rId39"/>
    <p:sldId id="885" r:id="rId40"/>
    <p:sldId id="854" r:id="rId41"/>
    <p:sldId id="872" r:id="rId42"/>
    <p:sldId id="893" r:id="rId43"/>
    <p:sldId id="938" r:id="rId44"/>
    <p:sldId id="951" r:id="rId45"/>
    <p:sldId id="914" r:id="rId46"/>
    <p:sldId id="943" r:id="rId47"/>
    <p:sldId id="857" r:id="rId48"/>
    <p:sldId id="890" r:id="rId49"/>
    <p:sldId id="892" r:id="rId50"/>
  </p:sldIdLst>
  <p:sldSz cx="9144000" cy="6858000" type="screen4x3"/>
  <p:notesSz cx="6858000" cy="9144000"/>
  <p:defaultTextStyle>
    <a:defPPr>
      <a:defRPr lang="fr-FR"/>
    </a:defPPr>
    <a:lvl1pPr algn="l" rtl="0" fontAlgn="base">
      <a:spcBef>
        <a:spcPct val="0"/>
      </a:spcBef>
      <a:spcAft>
        <a:spcPct val="0"/>
      </a:spcAft>
      <a:defRPr sz="2400"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charset="0"/>
        <a:ea typeface="ＭＳ Ｐゴシック" pitchFamily="34" charset="-128"/>
        <a:cs typeface="+mn-cs"/>
      </a:defRPr>
    </a:lvl5pPr>
    <a:lvl6pPr marL="2286000" algn="l" defTabSz="914400" rtl="0" eaLnBrk="1" latinLnBrk="0" hangingPunct="1">
      <a:defRPr sz="2400" kern="1200">
        <a:solidFill>
          <a:schemeClr val="tx1"/>
        </a:solidFill>
        <a:latin typeface="Arial" charset="0"/>
        <a:ea typeface="ＭＳ Ｐゴシック" pitchFamily="34" charset="-128"/>
        <a:cs typeface="+mn-cs"/>
      </a:defRPr>
    </a:lvl6pPr>
    <a:lvl7pPr marL="2743200" algn="l" defTabSz="914400" rtl="0" eaLnBrk="1" latinLnBrk="0" hangingPunct="1">
      <a:defRPr sz="2400" kern="1200">
        <a:solidFill>
          <a:schemeClr val="tx1"/>
        </a:solidFill>
        <a:latin typeface="Arial" charset="0"/>
        <a:ea typeface="ＭＳ Ｐゴシック" pitchFamily="34" charset="-128"/>
        <a:cs typeface="+mn-cs"/>
      </a:defRPr>
    </a:lvl7pPr>
    <a:lvl8pPr marL="3200400" algn="l" defTabSz="914400" rtl="0" eaLnBrk="1" latinLnBrk="0" hangingPunct="1">
      <a:defRPr sz="2400" kern="1200">
        <a:solidFill>
          <a:schemeClr val="tx1"/>
        </a:solidFill>
        <a:latin typeface="Arial" charset="0"/>
        <a:ea typeface="ＭＳ Ｐゴシック" pitchFamily="34" charset="-128"/>
        <a:cs typeface="+mn-cs"/>
      </a:defRPr>
    </a:lvl8pPr>
    <a:lvl9pPr marL="3657600" algn="l" defTabSz="914400" rtl="0" eaLnBrk="1" latinLnBrk="0" hangingPunct="1">
      <a:defRPr sz="2400" kern="1200">
        <a:solidFill>
          <a:schemeClr val="tx1"/>
        </a:solidFill>
        <a:latin typeface="Arial" charset="0"/>
        <a:ea typeface="ＭＳ Ｐゴシック"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hiddenSlides="1"/>
  <p:clrMru>
    <a:srgbClr val="990000"/>
    <a:srgbClr val="0D7649"/>
    <a:srgbClr val="CC3300"/>
    <a:srgbClr val="CC6633"/>
    <a:srgbClr val="FFCC33"/>
    <a:srgbClr val="82D9DC"/>
    <a:srgbClr val="6666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84E427A-3D55-4303-BF80-6455036E1DE7}" styleName="Style à thème 1 - Accentuation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Style à thème 1 - Accentuation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75DCB02-9BB8-47FD-8907-85C794F793BA}" styleName="Style à thème 1 - Accentuation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C2FFA5D-87B4-456A-9821-1D502468CF0F}" styleName="Style à thème 1 - Accentuation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Aucun style, aucune grill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5758FB7-9AC5-4552-8A53-C91805E547FA}" styleName="Style à thème 1 - Accentuation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8FB837D-C827-4EFA-A057-4D05807E0F7C}" styleName="Style à thème 1 - Accentuation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228" autoAdjust="0"/>
    <p:restoredTop sz="50000" autoAdjust="0"/>
  </p:normalViewPr>
  <p:slideViewPr>
    <p:cSldViewPr>
      <p:cViewPr varScale="1">
        <p:scale>
          <a:sx n="50" d="100"/>
          <a:sy n="50" d="100"/>
        </p:scale>
        <p:origin x="760" y="1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charts/_rels/chart1.xml.rels><?xml version="1.0" encoding="UTF-8" standalone="yes"?>
<Relationships xmlns="http://schemas.openxmlformats.org/package/2006/relationships"><Relationship Id="rId1" Type="http://schemas.openxmlformats.org/officeDocument/2006/relationships/oleObject" Target="file:////Volumes/UTILISATEURS/Stagiaires/Hugo%20Luzi/Ob&#233;sit&#233;%20et%20ALD/ALD.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Volumes/UTILISATEURS/Stagiaires/Hugo%20Luzi/Ob&#233;sit&#233;%20et%20ALD/ALD.xlsx" TargetMode="External"/></Relationships>
</file>

<file path=ppt/charts/_rels/chart3.xml.rels><?xml version="1.0" encoding="UTF-8" standalone="yes"?>
<Relationships xmlns="http://schemas.openxmlformats.org/package/2006/relationships"><Relationship Id="rId2" Type="http://schemas.openxmlformats.org/officeDocument/2006/relationships/package" Target="../embeddings/Feuille_de_calcul_Microsoft_Excel.xlsx"/><Relationship Id="rId1" Type="http://schemas.openxmlformats.org/officeDocument/2006/relationships/themeOverride" Target="../theme/themeOverride1.xml"/></Relationships>
</file>

<file path=ppt/charts/_rels/chart4.xml.rels><?xml version="1.0" encoding="UTF-8" standalone="yes"?>
<Relationships xmlns="http://schemas.openxmlformats.org/package/2006/relationships"><Relationship Id="rId1" Type="http://schemas.openxmlformats.org/officeDocument/2006/relationships/oleObject" Target="Macintosh%20HD:Users:c.couturier:Documents:HORS%20BUREAU:MoSUT%20version%201071:1071_Culture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0.12968328958880099"/>
          <c:y val="6.0185185185185203E-2"/>
          <c:w val="0.84503066148989403"/>
          <c:h val="0.82709900845727602"/>
        </c:manualLayout>
      </c:layout>
      <c:lineChart>
        <c:grouping val="standard"/>
        <c:varyColors val="0"/>
        <c:ser>
          <c:idx val="0"/>
          <c:order val="0"/>
          <c:tx>
            <c:strRef>
              <c:f>Feuil5!$D$46</c:f>
              <c:strCache>
                <c:ptCount val="1"/>
                <c:pt idx="0">
                  <c:v>Diabètes 1 et 2</c:v>
                </c:pt>
              </c:strCache>
            </c:strRef>
          </c:tx>
          <c:spPr>
            <a:ln w="19050" cmpd="sng">
              <a:solidFill>
                <a:srgbClr val="C0504D"/>
              </a:solidFill>
            </a:ln>
          </c:spPr>
          <c:marker>
            <c:symbol val="none"/>
          </c:marker>
          <c:cat>
            <c:numRef>
              <c:f>Feuil5!$C$47:$C$74</c:f>
              <c:numCache>
                <c:formatCode>General</c:formatCode>
                <c:ptCount val="28"/>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numCache>
            </c:numRef>
          </c:cat>
          <c:val>
            <c:numRef>
              <c:f>Feuil5!$D$47:$D$74</c:f>
              <c:numCache>
                <c:formatCode>_-* #\ ##0\ _€_-;\-* #\ ##0\ _€_-;_-* "-"??\ _€_-;_-@_-</c:formatCode>
                <c:ptCount val="28"/>
                <c:pt idx="0">
                  <c:v>61796</c:v>
                </c:pt>
                <c:pt idx="1">
                  <c:v>60528</c:v>
                </c:pt>
                <c:pt idx="2">
                  <c:v>64030</c:v>
                </c:pt>
                <c:pt idx="3">
                  <c:v>63830</c:v>
                </c:pt>
                <c:pt idx="4">
                  <c:v>66560</c:v>
                </c:pt>
                <c:pt idx="5">
                  <c:v>69631</c:v>
                </c:pt>
                <c:pt idx="6">
                  <c:v>76139</c:v>
                </c:pt>
                <c:pt idx="7">
                  <c:v>81118</c:v>
                </c:pt>
                <c:pt idx="8">
                  <c:v>91751</c:v>
                </c:pt>
                <c:pt idx="9">
                  <c:v>95985</c:v>
                </c:pt>
                <c:pt idx="10">
                  <c:v>116332</c:v>
                </c:pt>
                <c:pt idx="11">
                  <c:v>119699</c:v>
                </c:pt>
                <c:pt idx="12">
                  <c:v>125570</c:v>
                </c:pt>
                <c:pt idx="13">
                  <c:v>135388</c:v>
                </c:pt>
                <c:pt idx="14">
                  <c:v>134491</c:v>
                </c:pt>
                <c:pt idx="15">
                  <c:v>146792</c:v>
                </c:pt>
                <c:pt idx="16">
                  <c:v>154793</c:v>
                </c:pt>
                <c:pt idx="17">
                  <c:v>177720</c:v>
                </c:pt>
                <c:pt idx="18">
                  <c:v>184862</c:v>
                </c:pt>
                <c:pt idx="19">
                  <c:v>189234</c:v>
                </c:pt>
                <c:pt idx="20">
                  <c:v>208874</c:v>
                </c:pt>
                <c:pt idx="21">
                  <c:v>205114</c:v>
                </c:pt>
                <c:pt idx="22">
                  <c:v>208926</c:v>
                </c:pt>
                <c:pt idx="23">
                  <c:v>211320</c:v>
                </c:pt>
                <c:pt idx="24">
                  <c:v>210680</c:v>
                </c:pt>
                <c:pt idx="25">
                  <c:v>221230</c:v>
                </c:pt>
                <c:pt idx="26">
                  <c:v>255190</c:v>
                </c:pt>
                <c:pt idx="27">
                  <c:v>262810</c:v>
                </c:pt>
              </c:numCache>
            </c:numRef>
          </c:val>
          <c:smooth val="0"/>
          <c:extLst>
            <c:ext xmlns:c16="http://schemas.microsoft.com/office/drawing/2014/chart" uri="{C3380CC4-5D6E-409C-BE32-E72D297353CC}">
              <c16:uniqueId val="{00000000-73FC-184C-B032-1211351DC136}"/>
            </c:ext>
          </c:extLst>
        </c:ser>
        <c:ser>
          <c:idx val="2"/>
          <c:order val="1"/>
          <c:tx>
            <c:strRef>
              <c:f>Feuil5!$G$46</c:f>
              <c:strCache>
                <c:ptCount val="1"/>
                <c:pt idx="0">
                  <c:v>Maladies cardiovasculaires (hors hypertension)</c:v>
                </c:pt>
              </c:strCache>
            </c:strRef>
          </c:tx>
          <c:spPr>
            <a:ln w="19050" cmpd="sng">
              <a:solidFill>
                <a:schemeClr val="accent3">
                  <a:lumMod val="50000"/>
                </a:schemeClr>
              </a:solidFill>
            </a:ln>
          </c:spPr>
          <c:marker>
            <c:symbol val="none"/>
          </c:marker>
          <c:val>
            <c:numRef>
              <c:f>Feuil5!$G$47:$G$74</c:f>
              <c:numCache>
                <c:formatCode>_-* #\ ##0\ _€_-;\-* #\ ##0\ _€_-;_-* "-"??\ _€_-;_-@_-</c:formatCode>
                <c:ptCount val="28"/>
                <c:pt idx="0">
                  <c:v>147382</c:v>
                </c:pt>
                <c:pt idx="1">
                  <c:v>143591</c:v>
                </c:pt>
                <c:pt idx="2">
                  <c:v>141447</c:v>
                </c:pt>
                <c:pt idx="3">
                  <c:v>135579</c:v>
                </c:pt>
                <c:pt idx="4">
                  <c:v>130593</c:v>
                </c:pt>
                <c:pt idx="5">
                  <c:v>128165</c:v>
                </c:pt>
                <c:pt idx="6">
                  <c:v>134869</c:v>
                </c:pt>
                <c:pt idx="7">
                  <c:v>137416</c:v>
                </c:pt>
                <c:pt idx="8">
                  <c:v>147285</c:v>
                </c:pt>
                <c:pt idx="9">
                  <c:v>147140</c:v>
                </c:pt>
                <c:pt idx="10">
                  <c:v>176875</c:v>
                </c:pt>
                <c:pt idx="11">
                  <c:v>185620</c:v>
                </c:pt>
                <c:pt idx="12">
                  <c:v>187989</c:v>
                </c:pt>
                <c:pt idx="13">
                  <c:v>196704</c:v>
                </c:pt>
                <c:pt idx="14">
                  <c:v>195414</c:v>
                </c:pt>
                <c:pt idx="15">
                  <c:v>203276</c:v>
                </c:pt>
                <c:pt idx="16">
                  <c:v>227056</c:v>
                </c:pt>
                <c:pt idx="17">
                  <c:v>244973</c:v>
                </c:pt>
                <c:pt idx="18">
                  <c:v>252883</c:v>
                </c:pt>
                <c:pt idx="19">
                  <c:v>272423</c:v>
                </c:pt>
                <c:pt idx="20">
                  <c:v>300138</c:v>
                </c:pt>
                <c:pt idx="21">
                  <c:v>310500</c:v>
                </c:pt>
                <c:pt idx="22">
                  <c:v>321577</c:v>
                </c:pt>
                <c:pt idx="23">
                  <c:v>332900</c:v>
                </c:pt>
                <c:pt idx="24">
                  <c:v>359370</c:v>
                </c:pt>
                <c:pt idx="25">
                  <c:v>400140</c:v>
                </c:pt>
                <c:pt idx="26">
                  <c:v>498170</c:v>
                </c:pt>
                <c:pt idx="27">
                  <c:v>532250</c:v>
                </c:pt>
              </c:numCache>
            </c:numRef>
          </c:val>
          <c:smooth val="0"/>
          <c:extLst>
            <c:ext xmlns:c16="http://schemas.microsoft.com/office/drawing/2014/chart" uri="{C3380CC4-5D6E-409C-BE32-E72D297353CC}">
              <c16:uniqueId val="{00000001-73FC-184C-B032-1211351DC136}"/>
            </c:ext>
          </c:extLst>
        </c:ser>
        <c:ser>
          <c:idx val="3"/>
          <c:order val="2"/>
          <c:tx>
            <c:strRef>
              <c:f>Feuil5!$H$46</c:f>
              <c:strCache>
                <c:ptCount val="1"/>
                <c:pt idx="0">
                  <c:v>Tumeurs malignes</c:v>
                </c:pt>
              </c:strCache>
            </c:strRef>
          </c:tx>
          <c:spPr>
            <a:ln w="19050" cmpd="sng">
              <a:solidFill>
                <a:schemeClr val="tx2"/>
              </a:solidFill>
            </a:ln>
          </c:spPr>
          <c:marker>
            <c:symbol val="none"/>
          </c:marker>
          <c:val>
            <c:numRef>
              <c:f>Feuil5!$H$47:$H$74</c:f>
              <c:numCache>
                <c:formatCode>_-* #\ ##0\ _€_-;\-* #\ ##0\ _€_-;_-* "-"??\ _€_-;_-@_-</c:formatCode>
                <c:ptCount val="28"/>
                <c:pt idx="0">
                  <c:v>140635</c:v>
                </c:pt>
                <c:pt idx="1">
                  <c:v>145143</c:v>
                </c:pt>
                <c:pt idx="2">
                  <c:v>150858</c:v>
                </c:pt>
                <c:pt idx="3">
                  <c:v>150027</c:v>
                </c:pt>
                <c:pt idx="4">
                  <c:v>147971</c:v>
                </c:pt>
                <c:pt idx="5">
                  <c:v>152645</c:v>
                </c:pt>
                <c:pt idx="6">
                  <c:v>170070</c:v>
                </c:pt>
                <c:pt idx="7">
                  <c:v>177381</c:v>
                </c:pt>
                <c:pt idx="8">
                  <c:v>187663</c:v>
                </c:pt>
                <c:pt idx="9">
                  <c:v>191470</c:v>
                </c:pt>
                <c:pt idx="10">
                  <c:v>205639</c:v>
                </c:pt>
                <c:pt idx="11">
                  <c:v>216073</c:v>
                </c:pt>
                <c:pt idx="12">
                  <c:v>221910</c:v>
                </c:pt>
                <c:pt idx="13">
                  <c:v>231512</c:v>
                </c:pt>
                <c:pt idx="14">
                  <c:v>244448</c:v>
                </c:pt>
                <c:pt idx="15">
                  <c:v>244139</c:v>
                </c:pt>
                <c:pt idx="16">
                  <c:v>243646</c:v>
                </c:pt>
                <c:pt idx="17">
                  <c:v>257484</c:v>
                </c:pt>
                <c:pt idx="18">
                  <c:v>260263</c:v>
                </c:pt>
                <c:pt idx="19">
                  <c:v>263872</c:v>
                </c:pt>
                <c:pt idx="20">
                  <c:v>273754</c:v>
                </c:pt>
                <c:pt idx="21">
                  <c:v>285935</c:v>
                </c:pt>
                <c:pt idx="22">
                  <c:v>281434</c:v>
                </c:pt>
                <c:pt idx="23">
                  <c:v>285150</c:v>
                </c:pt>
                <c:pt idx="24">
                  <c:v>293930</c:v>
                </c:pt>
                <c:pt idx="25">
                  <c:v>310700</c:v>
                </c:pt>
                <c:pt idx="26">
                  <c:v>342540</c:v>
                </c:pt>
                <c:pt idx="27">
                  <c:v>344050</c:v>
                </c:pt>
              </c:numCache>
            </c:numRef>
          </c:val>
          <c:smooth val="0"/>
          <c:extLst>
            <c:ext xmlns:c16="http://schemas.microsoft.com/office/drawing/2014/chart" uri="{C3380CC4-5D6E-409C-BE32-E72D297353CC}">
              <c16:uniqueId val="{00000002-73FC-184C-B032-1211351DC136}"/>
            </c:ext>
          </c:extLst>
        </c:ser>
        <c:dLbls>
          <c:showLegendKey val="0"/>
          <c:showVal val="0"/>
          <c:showCatName val="0"/>
          <c:showSerName val="0"/>
          <c:showPercent val="0"/>
          <c:showBubbleSize val="0"/>
        </c:dLbls>
        <c:smooth val="0"/>
        <c:axId val="794340952"/>
        <c:axId val="794636440"/>
      </c:lineChart>
      <c:catAx>
        <c:axId val="794340952"/>
        <c:scaling>
          <c:orientation val="minMax"/>
        </c:scaling>
        <c:delete val="0"/>
        <c:axPos val="b"/>
        <c:numFmt formatCode="General" sourceLinked="1"/>
        <c:majorTickMark val="out"/>
        <c:minorTickMark val="none"/>
        <c:tickLblPos val="nextTo"/>
        <c:txPr>
          <a:bodyPr rot="-2700000"/>
          <a:lstStyle/>
          <a:p>
            <a:pPr>
              <a:defRPr sz="800"/>
            </a:pPr>
            <a:endParaRPr lang="fr-FR"/>
          </a:p>
        </c:txPr>
        <c:crossAx val="794636440"/>
        <c:crosses val="autoZero"/>
        <c:auto val="1"/>
        <c:lblAlgn val="ctr"/>
        <c:lblOffset val="100"/>
        <c:noMultiLvlLbl val="0"/>
      </c:catAx>
      <c:valAx>
        <c:axId val="794636440"/>
        <c:scaling>
          <c:orientation val="minMax"/>
        </c:scaling>
        <c:delete val="0"/>
        <c:axPos val="l"/>
        <c:title>
          <c:tx>
            <c:rich>
              <a:bodyPr rot="-5400000" vert="horz"/>
              <a:lstStyle/>
              <a:p>
                <a:pPr>
                  <a:defRPr sz="800"/>
                </a:pPr>
                <a:r>
                  <a:rPr lang="fr-FR" sz="800"/>
                  <a:t>Nombre de nouveaux cas</a:t>
                </a:r>
              </a:p>
            </c:rich>
          </c:tx>
          <c:overlay val="0"/>
        </c:title>
        <c:numFmt formatCode="_-* #\ ##0\ _€_-;\-* #\ ##0\ _€_-;_-* &quot;-&quot;??\ _€_-;_-@_-" sourceLinked="1"/>
        <c:majorTickMark val="out"/>
        <c:minorTickMark val="none"/>
        <c:tickLblPos val="nextTo"/>
        <c:txPr>
          <a:bodyPr/>
          <a:lstStyle/>
          <a:p>
            <a:pPr>
              <a:defRPr sz="800"/>
            </a:pPr>
            <a:endParaRPr lang="fr-FR"/>
          </a:p>
        </c:txPr>
        <c:crossAx val="794340952"/>
        <c:crosses val="autoZero"/>
        <c:crossBetween val="between"/>
      </c:valAx>
    </c:plotArea>
    <c:legend>
      <c:legendPos val="r"/>
      <c:layout>
        <c:manualLayout>
          <c:xMode val="edge"/>
          <c:yMode val="edge"/>
          <c:x val="0.14267293201253101"/>
          <c:y val="6.1104846724256603E-2"/>
          <c:w val="0.46348877653923798"/>
          <c:h val="0.248106149583774"/>
        </c:manualLayout>
      </c:layout>
      <c:overlay val="0"/>
      <c:txPr>
        <a:bodyPr/>
        <a:lstStyle/>
        <a:p>
          <a:pPr>
            <a:defRPr sz="900"/>
          </a:pPr>
          <a:endParaRPr lang="fr-FR"/>
        </a:p>
      </c:txPr>
    </c:legend>
    <c:plotVisOnly val="1"/>
    <c:dispBlanksAs val="gap"/>
    <c:showDLblsOverMax val="0"/>
  </c:chart>
  <c:spPr>
    <a:ln>
      <a:noFill/>
    </a:ln>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scatterChart>
        <c:scatterStyle val="lineMarker"/>
        <c:varyColors val="0"/>
        <c:ser>
          <c:idx val="0"/>
          <c:order val="0"/>
          <c:spPr>
            <a:ln w="47625">
              <a:noFill/>
            </a:ln>
            <a:effectLst/>
          </c:spPr>
          <c:marker>
            <c:symbol val="circle"/>
            <c:size val="8"/>
            <c:spPr>
              <a:ln>
                <a:noFill/>
              </a:ln>
              <a:effectLst/>
            </c:spPr>
          </c:marker>
          <c:dPt>
            <c:idx val="1"/>
            <c:marker>
              <c:spPr>
                <a:solidFill>
                  <a:schemeClr val="accent6">
                    <a:lumMod val="50000"/>
                  </a:schemeClr>
                </a:solidFill>
                <a:ln>
                  <a:noFill/>
                </a:ln>
                <a:effectLst/>
              </c:spPr>
            </c:marker>
            <c:bubble3D val="0"/>
            <c:extLst>
              <c:ext xmlns:c16="http://schemas.microsoft.com/office/drawing/2014/chart" uri="{C3380CC4-5D6E-409C-BE32-E72D297353CC}">
                <c16:uniqueId val="{00000000-61BF-A749-8617-597C98E19FD2}"/>
              </c:ext>
            </c:extLst>
          </c:dPt>
          <c:dPt>
            <c:idx val="12"/>
            <c:marker>
              <c:spPr>
                <a:solidFill>
                  <a:srgbClr val="984807"/>
                </a:solidFill>
                <a:ln>
                  <a:noFill/>
                </a:ln>
                <a:effectLst/>
              </c:spPr>
            </c:marker>
            <c:bubble3D val="0"/>
            <c:extLst>
              <c:ext xmlns:c16="http://schemas.microsoft.com/office/drawing/2014/chart" uri="{C3380CC4-5D6E-409C-BE32-E72D297353CC}">
                <c16:uniqueId val="{00000001-61BF-A749-8617-597C98E19FD2}"/>
              </c:ext>
            </c:extLst>
          </c:dPt>
          <c:dPt>
            <c:idx val="17"/>
            <c:marker>
              <c:spPr>
                <a:solidFill>
                  <a:schemeClr val="accent5">
                    <a:lumMod val="50000"/>
                  </a:schemeClr>
                </a:solidFill>
                <a:ln>
                  <a:noFill/>
                </a:ln>
                <a:effectLst/>
              </c:spPr>
            </c:marker>
            <c:bubble3D val="0"/>
            <c:extLst>
              <c:ext xmlns:c16="http://schemas.microsoft.com/office/drawing/2014/chart" uri="{C3380CC4-5D6E-409C-BE32-E72D297353CC}">
                <c16:uniqueId val="{00000002-61BF-A749-8617-597C98E19FD2}"/>
              </c:ext>
            </c:extLst>
          </c:dPt>
          <c:dPt>
            <c:idx val="20"/>
            <c:marker>
              <c:spPr>
                <a:solidFill>
                  <a:srgbClr val="215968"/>
                </a:solidFill>
                <a:ln>
                  <a:noFill/>
                </a:ln>
                <a:effectLst/>
              </c:spPr>
            </c:marker>
            <c:bubble3D val="0"/>
            <c:extLst>
              <c:ext xmlns:c16="http://schemas.microsoft.com/office/drawing/2014/chart" uri="{C3380CC4-5D6E-409C-BE32-E72D297353CC}">
                <c16:uniqueId val="{00000003-61BF-A749-8617-597C98E19FD2}"/>
              </c:ext>
            </c:extLst>
          </c:dPt>
          <c:dPt>
            <c:idx val="23"/>
            <c:marker>
              <c:spPr>
                <a:solidFill>
                  <a:srgbClr val="215968"/>
                </a:solidFill>
                <a:ln>
                  <a:noFill/>
                </a:ln>
                <a:effectLst/>
              </c:spPr>
            </c:marker>
            <c:bubble3D val="0"/>
            <c:extLst>
              <c:ext xmlns:c16="http://schemas.microsoft.com/office/drawing/2014/chart" uri="{C3380CC4-5D6E-409C-BE32-E72D297353CC}">
                <c16:uniqueId val="{00000004-61BF-A749-8617-597C98E19FD2}"/>
              </c:ext>
            </c:extLst>
          </c:dPt>
          <c:dPt>
            <c:idx val="24"/>
            <c:marker>
              <c:spPr>
                <a:solidFill>
                  <a:schemeClr val="accent6">
                    <a:lumMod val="50000"/>
                  </a:schemeClr>
                </a:solidFill>
                <a:ln>
                  <a:noFill/>
                </a:ln>
                <a:effectLst/>
              </c:spPr>
            </c:marker>
            <c:bubble3D val="0"/>
            <c:extLst>
              <c:ext xmlns:c16="http://schemas.microsoft.com/office/drawing/2014/chart" uri="{C3380CC4-5D6E-409C-BE32-E72D297353CC}">
                <c16:uniqueId val="{00000005-61BF-A749-8617-597C98E19FD2}"/>
              </c:ext>
            </c:extLst>
          </c:dPt>
          <c:dPt>
            <c:idx val="27"/>
            <c:marker>
              <c:spPr>
                <a:solidFill>
                  <a:srgbClr val="215968"/>
                </a:solidFill>
                <a:ln>
                  <a:noFill/>
                </a:ln>
                <a:effectLst/>
              </c:spPr>
            </c:marker>
            <c:bubble3D val="0"/>
            <c:extLst>
              <c:ext xmlns:c16="http://schemas.microsoft.com/office/drawing/2014/chart" uri="{C3380CC4-5D6E-409C-BE32-E72D297353CC}">
                <c16:uniqueId val="{00000006-61BF-A749-8617-597C98E19FD2}"/>
              </c:ext>
            </c:extLst>
          </c:dPt>
          <c:dPt>
            <c:idx val="28"/>
            <c:marker>
              <c:spPr>
                <a:solidFill>
                  <a:srgbClr val="FF0000"/>
                </a:solidFill>
                <a:ln>
                  <a:noFill/>
                </a:ln>
                <a:effectLst/>
              </c:spPr>
            </c:marker>
            <c:bubble3D val="0"/>
            <c:extLst>
              <c:ext xmlns:c16="http://schemas.microsoft.com/office/drawing/2014/chart" uri="{C3380CC4-5D6E-409C-BE32-E72D297353CC}">
                <c16:uniqueId val="{00000007-61BF-A749-8617-597C98E19FD2}"/>
              </c:ext>
            </c:extLst>
          </c:dPt>
          <c:dPt>
            <c:idx val="30"/>
            <c:marker>
              <c:spPr>
                <a:solidFill>
                  <a:srgbClr val="000000"/>
                </a:solidFill>
                <a:ln>
                  <a:noFill/>
                </a:ln>
                <a:effectLst/>
              </c:spPr>
            </c:marker>
            <c:bubble3D val="0"/>
            <c:extLst>
              <c:ext xmlns:c16="http://schemas.microsoft.com/office/drawing/2014/chart" uri="{C3380CC4-5D6E-409C-BE32-E72D297353CC}">
                <c16:uniqueId val="{00000008-61BF-A749-8617-597C98E19FD2}"/>
              </c:ext>
            </c:extLst>
          </c:dPt>
          <c:dPt>
            <c:idx val="31"/>
            <c:marker>
              <c:spPr>
                <a:solidFill>
                  <a:srgbClr val="215968"/>
                </a:solidFill>
                <a:ln>
                  <a:noFill/>
                </a:ln>
                <a:effectLst/>
              </c:spPr>
            </c:marker>
            <c:bubble3D val="0"/>
            <c:extLst>
              <c:ext xmlns:c16="http://schemas.microsoft.com/office/drawing/2014/chart" uri="{C3380CC4-5D6E-409C-BE32-E72D297353CC}">
                <c16:uniqueId val="{00000009-61BF-A749-8617-597C98E19FD2}"/>
              </c:ext>
            </c:extLst>
          </c:dPt>
          <c:dPt>
            <c:idx val="34"/>
            <c:marker>
              <c:spPr>
                <a:solidFill>
                  <a:srgbClr val="215968"/>
                </a:solidFill>
                <a:ln>
                  <a:noFill/>
                </a:ln>
                <a:effectLst/>
              </c:spPr>
            </c:marker>
            <c:bubble3D val="0"/>
            <c:extLst>
              <c:ext xmlns:c16="http://schemas.microsoft.com/office/drawing/2014/chart" uri="{C3380CC4-5D6E-409C-BE32-E72D297353CC}">
                <c16:uniqueId val="{0000000A-61BF-A749-8617-597C98E19FD2}"/>
              </c:ext>
            </c:extLst>
          </c:dPt>
          <c:dPt>
            <c:idx val="35"/>
            <c:marker>
              <c:spPr>
                <a:solidFill>
                  <a:schemeClr val="accent3">
                    <a:lumMod val="75000"/>
                  </a:schemeClr>
                </a:solidFill>
                <a:ln>
                  <a:noFill/>
                </a:ln>
                <a:effectLst/>
              </c:spPr>
            </c:marker>
            <c:bubble3D val="0"/>
            <c:extLst>
              <c:ext xmlns:c16="http://schemas.microsoft.com/office/drawing/2014/chart" uri="{C3380CC4-5D6E-409C-BE32-E72D297353CC}">
                <c16:uniqueId val="{0000000B-61BF-A749-8617-597C98E19FD2}"/>
              </c:ext>
            </c:extLst>
          </c:dPt>
          <c:dPt>
            <c:idx val="36"/>
            <c:marker>
              <c:spPr>
                <a:solidFill>
                  <a:schemeClr val="tx1"/>
                </a:solidFill>
                <a:ln>
                  <a:noFill/>
                </a:ln>
                <a:effectLst/>
              </c:spPr>
            </c:marker>
            <c:bubble3D val="0"/>
            <c:extLst>
              <c:ext xmlns:c16="http://schemas.microsoft.com/office/drawing/2014/chart" uri="{C3380CC4-5D6E-409C-BE32-E72D297353CC}">
                <c16:uniqueId val="{0000000C-61BF-A749-8617-597C98E19FD2}"/>
              </c:ext>
            </c:extLst>
          </c:dPt>
          <c:dPt>
            <c:idx val="37"/>
            <c:marker>
              <c:spPr>
                <a:solidFill>
                  <a:srgbClr val="FF0000"/>
                </a:solidFill>
                <a:ln>
                  <a:noFill/>
                </a:ln>
                <a:effectLst/>
              </c:spPr>
            </c:marker>
            <c:bubble3D val="0"/>
            <c:extLst>
              <c:ext xmlns:c16="http://schemas.microsoft.com/office/drawing/2014/chart" uri="{C3380CC4-5D6E-409C-BE32-E72D297353CC}">
                <c16:uniqueId val="{0000000D-61BF-A749-8617-597C98E19FD2}"/>
              </c:ext>
            </c:extLst>
          </c:dPt>
          <c:trendline>
            <c:spPr>
              <a:ln w="25400" cap="rnd" cmpd="sng">
                <a:solidFill>
                  <a:schemeClr val="tx1">
                    <a:lumMod val="85000"/>
                    <a:lumOff val="15000"/>
                  </a:schemeClr>
                </a:solidFill>
                <a:prstDash val="sysDot"/>
                <a:round/>
                <a:headEnd type="none"/>
              </a:ln>
              <a:effectLst/>
            </c:spPr>
            <c:trendlineType val="power"/>
            <c:dispRSqr val="0"/>
            <c:dispEq val="0"/>
          </c:trendline>
          <c:xVal>
            <c:numRef>
              <c:f>Feuil5!$D$119:$D$156</c:f>
              <c:numCache>
                <c:formatCode>General</c:formatCode>
                <c:ptCount val="38"/>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2003</c:v>
                </c:pt>
                <c:pt idx="25">
                  <c:v>2004</c:v>
                </c:pt>
                <c:pt idx="26">
                  <c:v>2005</c:v>
                </c:pt>
                <c:pt idx="27">
                  <c:v>2006</c:v>
                </c:pt>
                <c:pt idx="28">
                  <c:v>2006</c:v>
                </c:pt>
                <c:pt idx="29">
                  <c:v>2007</c:v>
                </c:pt>
                <c:pt idx="30">
                  <c:v>2008</c:v>
                </c:pt>
                <c:pt idx="31">
                  <c:v>2009</c:v>
                </c:pt>
                <c:pt idx="32">
                  <c:v>2010</c:v>
                </c:pt>
                <c:pt idx="33">
                  <c:v>2011</c:v>
                </c:pt>
                <c:pt idx="34">
                  <c:v>2012</c:v>
                </c:pt>
                <c:pt idx="35">
                  <c:v>2013</c:v>
                </c:pt>
                <c:pt idx="36">
                  <c:v>2014</c:v>
                </c:pt>
                <c:pt idx="37">
                  <c:v>2015</c:v>
                </c:pt>
              </c:numCache>
            </c:numRef>
          </c:xVal>
          <c:yVal>
            <c:numRef>
              <c:f>Feuil5!$E$119:$E$156</c:f>
              <c:numCache>
                <c:formatCode>0.00%</c:formatCode>
                <c:ptCount val="38"/>
                <c:pt idx="1">
                  <c:v>5.2999999999999999E-2</c:v>
                </c:pt>
                <c:pt idx="12">
                  <c:v>5.8999999999999997E-2</c:v>
                </c:pt>
                <c:pt idx="17" formatCode="0%">
                  <c:v>0.09</c:v>
                </c:pt>
                <c:pt idx="20">
                  <c:v>0.10100000000000001</c:v>
                </c:pt>
                <c:pt idx="23">
                  <c:v>0.11899999999999999</c:v>
                </c:pt>
                <c:pt idx="24" formatCode="0%">
                  <c:v>0.1</c:v>
                </c:pt>
                <c:pt idx="27">
                  <c:v>0.13100000000000001</c:v>
                </c:pt>
                <c:pt idx="28">
                  <c:v>0.16900000000000001</c:v>
                </c:pt>
                <c:pt idx="30">
                  <c:v>0.122</c:v>
                </c:pt>
                <c:pt idx="31">
                  <c:v>0.14499999999999999</c:v>
                </c:pt>
                <c:pt idx="34" formatCode="0%">
                  <c:v>0.15</c:v>
                </c:pt>
                <c:pt idx="35">
                  <c:v>0.157</c:v>
                </c:pt>
                <c:pt idx="36">
                  <c:v>0.14699999999999999</c:v>
                </c:pt>
                <c:pt idx="37">
                  <c:v>0.17100000000000001</c:v>
                </c:pt>
              </c:numCache>
            </c:numRef>
          </c:yVal>
          <c:smooth val="0"/>
          <c:extLst>
            <c:ext xmlns:c16="http://schemas.microsoft.com/office/drawing/2014/chart" uri="{C3380CC4-5D6E-409C-BE32-E72D297353CC}">
              <c16:uniqueId val="{0000000F-61BF-A749-8617-597C98E19FD2}"/>
            </c:ext>
          </c:extLst>
        </c:ser>
        <c:dLbls>
          <c:showLegendKey val="0"/>
          <c:showVal val="0"/>
          <c:showCatName val="0"/>
          <c:showSerName val="0"/>
          <c:showPercent val="0"/>
          <c:showBubbleSize val="0"/>
        </c:dLbls>
        <c:axId val="654867960"/>
        <c:axId val="592418808"/>
      </c:scatterChart>
      <c:valAx>
        <c:axId val="654867960"/>
        <c:scaling>
          <c:orientation val="minMax"/>
          <c:max val="2015"/>
          <c:min val="1980"/>
        </c:scaling>
        <c:delete val="0"/>
        <c:axPos val="b"/>
        <c:numFmt formatCode="General" sourceLinked="1"/>
        <c:majorTickMark val="out"/>
        <c:minorTickMark val="none"/>
        <c:tickLblPos val="nextTo"/>
        <c:txPr>
          <a:bodyPr/>
          <a:lstStyle/>
          <a:p>
            <a:pPr>
              <a:defRPr sz="800"/>
            </a:pPr>
            <a:endParaRPr lang="fr-FR"/>
          </a:p>
        </c:txPr>
        <c:crossAx val="592418808"/>
        <c:crosses val="autoZero"/>
        <c:crossBetween val="midCat"/>
      </c:valAx>
      <c:valAx>
        <c:axId val="592418808"/>
        <c:scaling>
          <c:orientation val="minMax"/>
          <c:max val="0.18"/>
        </c:scaling>
        <c:delete val="0"/>
        <c:axPos val="l"/>
        <c:majorGridlines/>
        <c:numFmt formatCode="0%" sourceLinked="0"/>
        <c:majorTickMark val="out"/>
        <c:minorTickMark val="none"/>
        <c:tickLblPos val="nextTo"/>
        <c:txPr>
          <a:bodyPr/>
          <a:lstStyle/>
          <a:p>
            <a:pPr>
              <a:defRPr sz="800"/>
            </a:pPr>
            <a:endParaRPr lang="fr-FR"/>
          </a:p>
        </c:txPr>
        <c:crossAx val="654867960"/>
        <c:crosses val="autoZero"/>
        <c:crossBetween val="midCat"/>
      </c:valAx>
    </c:plotArea>
    <c:plotVisOnly val="1"/>
    <c:dispBlanksAs val="gap"/>
    <c:showDLblsOverMax val="0"/>
  </c:chart>
  <c:spPr>
    <a:ln>
      <a:noFill/>
    </a:ln>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8127905310624901"/>
          <c:y val="0.113177848080716"/>
          <c:w val="0.83060195746559695"/>
          <c:h val="0.82630238247709997"/>
        </c:manualLayout>
      </c:layout>
      <c:barChart>
        <c:barDir val="bar"/>
        <c:grouping val="clustered"/>
        <c:varyColors val="0"/>
        <c:ser>
          <c:idx val="0"/>
          <c:order val="0"/>
          <c:tx>
            <c:strRef>
              <c:f>Feuil1!$B$1</c:f>
              <c:strCache>
                <c:ptCount val="1"/>
                <c:pt idx="0">
                  <c:v>Bio ou conv</c:v>
                </c:pt>
              </c:strCache>
            </c:strRef>
          </c:tx>
          <c:spPr>
            <a:pattFill prst="narVert">
              <a:fgClr>
                <a:schemeClr val="accent1"/>
              </a:fgClr>
              <a:bgClr>
                <a:schemeClr val="accent1">
                  <a:lumMod val="20000"/>
                  <a:lumOff val="80000"/>
                </a:schemeClr>
              </a:bgClr>
            </a:pattFill>
            <a:ln>
              <a:noFill/>
            </a:ln>
            <a:effectLst>
              <a:innerShdw blurRad="114300">
                <a:schemeClr val="accent1"/>
              </a:innerShdw>
            </a:effectLst>
          </c:spPr>
          <c:invertIfNegative val="0"/>
          <c:cat>
            <c:strRef>
              <c:f>Feuil1!$A$2:$A$15</c:f>
              <c:strCache>
                <c:ptCount val="14"/>
                <c:pt idx="0">
                  <c:v>Acetamiprid</c:v>
                </c:pt>
                <c:pt idx="1">
                  <c:v>Carbendazim</c:v>
                </c:pt>
                <c:pt idx="2">
                  <c:v>Chlorpropham</c:v>
                </c:pt>
                <c:pt idx="3">
                  <c:v>Chlorpyrifos</c:v>
                </c:pt>
                <c:pt idx="4">
                  <c:v>Cypermethrin</c:v>
                </c:pt>
                <c:pt idx="5">
                  <c:v>Difenoconazole</c:v>
                </c:pt>
                <c:pt idx="6">
                  <c:v>Dimethoate</c:v>
                </c:pt>
                <c:pt idx="7">
                  <c:v>Imazalil</c:v>
                </c:pt>
                <c:pt idx="8">
                  <c:v>Imidacloprid</c:v>
                </c:pt>
                <c:pt idx="9">
                  <c:v>Methamidophos</c:v>
                </c:pt>
                <c:pt idx="10">
                  <c:v>Profenofos</c:v>
                </c:pt>
                <c:pt idx="11">
                  <c:v>Pyrethrins</c:v>
                </c:pt>
                <c:pt idx="12">
                  <c:v>Tebuconazole</c:v>
                </c:pt>
                <c:pt idx="13">
                  <c:v>Lambda-cyhalothrin</c:v>
                </c:pt>
              </c:strCache>
            </c:strRef>
          </c:cat>
          <c:val>
            <c:numRef>
              <c:f>Feuil1!$B$2:$B$15</c:f>
              <c:numCache>
                <c:formatCode>General</c:formatCode>
                <c:ptCount val="14"/>
                <c:pt idx="0">
                  <c:v>-57.2442688</c:v>
                </c:pt>
                <c:pt idx="1">
                  <c:v>-41.178361299999999</c:v>
                </c:pt>
                <c:pt idx="2">
                  <c:v>-69.587081499999982</c:v>
                </c:pt>
                <c:pt idx="3">
                  <c:v>-60.255376900000002</c:v>
                </c:pt>
                <c:pt idx="4" formatCode="0.00">
                  <c:v>-33.807755100000001</c:v>
                </c:pt>
                <c:pt idx="5" formatCode="0.00">
                  <c:v>-65.294888599999979</c:v>
                </c:pt>
                <c:pt idx="6" formatCode="0.00">
                  <c:v>-45.726201500000002</c:v>
                </c:pt>
                <c:pt idx="7" formatCode="0.00">
                  <c:v>-69.807873700000002</c:v>
                </c:pt>
                <c:pt idx="8" formatCode="0.00">
                  <c:v>-15.303439300000001</c:v>
                </c:pt>
                <c:pt idx="9" formatCode="0.00">
                  <c:v>-73.808125200000006</c:v>
                </c:pt>
                <c:pt idx="10" formatCode="0.00">
                  <c:v>-72.707900699999996</c:v>
                </c:pt>
                <c:pt idx="11" formatCode="0.00">
                  <c:v>-18.2270155</c:v>
                </c:pt>
                <c:pt idx="12" formatCode="0.00">
                  <c:v>-67.977412999999999</c:v>
                </c:pt>
                <c:pt idx="13" formatCode="0.00">
                  <c:v>-67.334307199999898</c:v>
                </c:pt>
              </c:numCache>
            </c:numRef>
          </c:val>
          <c:extLst>
            <c:ext xmlns:c16="http://schemas.microsoft.com/office/drawing/2014/chart" uri="{C3380CC4-5D6E-409C-BE32-E72D297353CC}">
              <c16:uniqueId val="{00000000-3899-064C-81D9-356F12DB2F5F}"/>
            </c:ext>
          </c:extLst>
        </c:ser>
        <c:ser>
          <c:idx val="1"/>
          <c:order val="1"/>
          <c:tx>
            <c:strRef>
              <c:f>Feuil1!$C$1</c:f>
              <c:strCache>
                <c:ptCount val="1"/>
                <c:pt idx="0">
                  <c:v>Régime</c:v>
                </c:pt>
              </c:strCache>
            </c:strRef>
          </c:tx>
          <c:spPr>
            <a:pattFill prst="narVert">
              <a:fgClr>
                <a:schemeClr val="accent2"/>
              </a:fgClr>
              <a:bgClr>
                <a:schemeClr val="accent2">
                  <a:lumMod val="20000"/>
                  <a:lumOff val="80000"/>
                </a:schemeClr>
              </a:bgClr>
            </a:pattFill>
            <a:ln>
              <a:noFill/>
            </a:ln>
            <a:effectLst>
              <a:innerShdw blurRad="114300">
                <a:schemeClr val="accent2"/>
              </a:innerShdw>
            </a:effectLst>
          </c:spPr>
          <c:invertIfNegative val="0"/>
          <c:cat>
            <c:strRef>
              <c:f>Feuil1!$A$2:$A$15</c:f>
              <c:strCache>
                <c:ptCount val="14"/>
                <c:pt idx="0">
                  <c:v>Acetamiprid</c:v>
                </c:pt>
                <c:pt idx="1">
                  <c:v>Carbendazim</c:v>
                </c:pt>
                <c:pt idx="2">
                  <c:v>Chlorpropham</c:v>
                </c:pt>
                <c:pt idx="3">
                  <c:v>Chlorpyrifos</c:v>
                </c:pt>
                <c:pt idx="4">
                  <c:v>Cypermethrin</c:v>
                </c:pt>
                <c:pt idx="5">
                  <c:v>Difenoconazole</c:v>
                </c:pt>
                <c:pt idx="6">
                  <c:v>Dimethoate</c:v>
                </c:pt>
                <c:pt idx="7">
                  <c:v>Imazalil</c:v>
                </c:pt>
                <c:pt idx="8">
                  <c:v>Imidacloprid</c:v>
                </c:pt>
                <c:pt idx="9">
                  <c:v>Methamidophos</c:v>
                </c:pt>
                <c:pt idx="10">
                  <c:v>Profenofos</c:v>
                </c:pt>
                <c:pt idx="11">
                  <c:v>Pyrethrins</c:v>
                </c:pt>
                <c:pt idx="12">
                  <c:v>Tebuconazole</c:v>
                </c:pt>
                <c:pt idx="13">
                  <c:v>Lambda-cyhalothrin</c:v>
                </c:pt>
              </c:strCache>
            </c:strRef>
          </c:cat>
          <c:val>
            <c:numRef>
              <c:f>Feuil1!$C$2:$C$15</c:f>
              <c:numCache>
                <c:formatCode>General</c:formatCode>
                <c:ptCount val="14"/>
                <c:pt idx="0">
                  <c:v>23.1983751</c:v>
                </c:pt>
                <c:pt idx="1">
                  <c:v>32.123634099999997</c:v>
                </c:pt>
                <c:pt idx="2">
                  <c:v>-3.0485104999999999</c:v>
                </c:pt>
                <c:pt idx="3">
                  <c:v>32.394575199999998</c:v>
                </c:pt>
                <c:pt idx="4" formatCode="0.00">
                  <c:v>20.214652399999999</c:v>
                </c:pt>
                <c:pt idx="5" formatCode="0.00">
                  <c:v>51.098998100000003</c:v>
                </c:pt>
                <c:pt idx="6" formatCode="0.00">
                  <c:v>31.107388100000001</c:v>
                </c:pt>
                <c:pt idx="7" formatCode="0.00">
                  <c:v>34.614049999999999</c:v>
                </c:pt>
                <c:pt idx="8" formatCode="0.00">
                  <c:v>15.9340511</c:v>
                </c:pt>
                <c:pt idx="9" formatCode="0.00">
                  <c:v>13.168939099999999</c:v>
                </c:pt>
                <c:pt idx="10" formatCode="0.00">
                  <c:v>29.849064500000001</c:v>
                </c:pt>
                <c:pt idx="11" formatCode="0.00">
                  <c:v>12.9597824</c:v>
                </c:pt>
                <c:pt idx="12" formatCode="0.00">
                  <c:v>52.607075299999998</c:v>
                </c:pt>
                <c:pt idx="13" formatCode="0.00">
                  <c:v>55.439539199999999</c:v>
                </c:pt>
              </c:numCache>
            </c:numRef>
          </c:val>
          <c:extLst>
            <c:ext xmlns:c16="http://schemas.microsoft.com/office/drawing/2014/chart" uri="{C3380CC4-5D6E-409C-BE32-E72D297353CC}">
              <c16:uniqueId val="{00000001-3899-064C-81D9-356F12DB2F5F}"/>
            </c:ext>
          </c:extLst>
        </c:ser>
        <c:ser>
          <c:idx val="2"/>
          <c:order val="2"/>
          <c:tx>
            <c:strRef>
              <c:f>Feuil1!$D$1</c:f>
              <c:strCache>
                <c:ptCount val="1"/>
                <c:pt idx="0">
                  <c:v>Variation Q1 vs. Q5</c:v>
                </c:pt>
              </c:strCache>
            </c:strRef>
          </c:tx>
          <c:spPr>
            <a:pattFill prst="narVert">
              <a:fgClr>
                <a:schemeClr val="accent3"/>
              </a:fgClr>
              <a:bgClr>
                <a:schemeClr val="accent3">
                  <a:lumMod val="20000"/>
                  <a:lumOff val="80000"/>
                </a:schemeClr>
              </a:bgClr>
            </a:pattFill>
            <a:ln>
              <a:noFill/>
            </a:ln>
            <a:effectLst>
              <a:innerShdw blurRad="114300">
                <a:schemeClr val="accent3"/>
              </a:innerShdw>
            </a:effectLst>
          </c:spPr>
          <c:invertIfNegative val="0"/>
          <c:cat>
            <c:strRef>
              <c:f>Feuil1!$A$2:$A$15</c:f>
              <c:strCache>
                <c:ptCount val="14"/>
                <c:pt idx="0">
                  <c:v>Acetamiprid</c:v>
                </c:pt>
                <c:pt idx="1">
                  <c:v>Carbendazim</c:v>
                </c:pt>
                <c:pt idx="2">
                  <c:v>Chlorpropham</c:v>
                </c:pt>
                <c:pt idx="3">
                  <c:v>Chlorpyrifos</c:v>
                </c:pt>
                <c:pt idx="4">
                  <c:v>Cypermethrin</c:v>
                </c:pt>
                <c:pt idx="5">
                  <c:v>Difenoconazole</c:v>
                </c:pt>
                <c:pt idx="6">
                  <c:v>Dimethoate</c:v>
                </c:pt>
                <c:pt idx="7">
                  <c:v>Imazalil</c:v>
                </c:pt>
                <c:pt idx="8">
                  <c:v>Imidacloprid</c:v>
                </c:pt>
                <c:pt idx="9">
                  <c:v>Methamidophos</c:v>
                </c:pt>
                <c:pt idx="10">
                  <c:v>Profenofos</c:v>
                </c:pt>
                <c:pt idx="11">
                  <c:v>Pyrethrins</c:v>
                </c:pt>
                <c:pt idx="12">
                  <c:v>Tebuconazole</c:v>
                </c:pt>
                <c:pt idx="13">
                  <c:v>Lambda-cyhalothrin</c:v>
                </c:pt>
              </c:strCache>
            </c:strRef>
          </c:cat>
          <c:val>
            <c:numRef>
              <c:f>Feuil1!$D$2:$D$15</c:f>
              <c:numCache>
                <c:formatCode>General</c:formatCode>
                <c:ptCount val="14"/>
                <c:pt idx="0">
                  <c:v>-49.480179999999997</c:v>
                </c:pt>
                <c:pt idx="1">
                  <c:v>-30.038640000000001</c:v>
                </c:pt>
                <c:pt idx="2">
                  <c:v>-70.530259999999998</c:v>
                </c:pt>
                <c:pt idx="3">
                  <c:v>-49.593299999999999</c:v>
                </c:pt>
                <c:pt idx="4" formatCode="0.00">
                  <c:v>-24.44253999999993</c:v>
                </c:pt>
                <c:pt idx="5" formatCode="0.00">
                  <c:v>-48.992380000000011</c:v>
                </c:pt>
                <c:pt idx="6" formatCode="0.00">
                  <c:v>-30.405339999999931</c:v>
                </c:pt>
                <c:pt idx="7" formatCode="0.00">
                  <c:v>-59.899810000000002</c:v>
                </c:pt>
                <c:pt idx="8" formatCode="0.00">
                  <c:v>-7.8949399999999912</c:v>
                </c:pt>
                <c:pt idx="9" formatCode="0.00">
                  <c:v>-70.593940000000003</c:v>
                </c:pt>
                <c:pt idx="10" formatCode="0.00">
                  <c:v>-65.036530000000013</c:v>
                </c:pt>
                <c:pt idx="11" formatCode="0.00">
                  <c:v>22.751080000000009</c:v>
                </c:pt>
                <c:pt idx="12" formatCode="0.00">
                  <c:v>-53.135950000000001</c:v>
                </c:pt>
                <c:pt idx="13" formatCode="0.00">
                  <c:v>-51.041960000000003</c:v>
                </c:pt>
              </c:numCache>
            </c:numRef>
          </c:val>
          <c:extLst>
            <c:ext xmlns:c16="http://schemas.microsoft.com/office/drawing/2014/chart" uri="{C3380CC4-5D6E-409C-BE32-E72D297353CC}">
              <c16:uniqueId val="{00000002-3899-064C-81D9-356F12DB2F5F}"/>
            </c:ext>
          </c:extLst>
        </c:ser>
        <c:dLbls>
          <c:showLegendKey val="0"/>
          <c:showVal val="0"/>
          <c:showCatName val="0"/>
          <c:showSerName val="0"/>
          <c:showPercent val="0"/>
          <c:showBubbleSize val="0"/>
        </c:dLbls>
        <c:gapWidth val="227"/>
        <c:overlap val="-48"/>
        <c:axId val="2048561000"/>
        <c:axId val="2053264456"/>
      </c:barChart>
      <c:catAx>
        <c:axId val="2048561000"/>
        <c:scaling>
          <c:orientation val="minMax"/>
        </c:scaling>
        <c:delete val="0"/>
        <c:axPos val="l"/>
        <c:majorGridlines/>
        <c:numFmt formatCode="General" sourceLinked="0"/>
        <c:majorTickMark val="none"/>
        <c:minorTickMark val="none"/>
        <c:tickLblPos val="low"/>
        <c:spPr>
          <a:noFill/>
          <a:ln w="19050"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2053264456"/>
        <c:crosses val="autoZero"/>
        <c:auto val="1"/>
        <c:lblAlgn val="ctr"/>
        <c:lblOffset val="100"/>
        <c:noMultiLvlLbl val="0"/>
      </c:catAx>
      <c:valAx>
        <c:axId val="2053264456"/>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2048561000"/>
        <c:crosses val="autoZero"/>
        <c:crossBetween val="between"/>
      </c:valAx>
      <c:spPr>
        <a:noFill/>
        <a:ln>
          <a:noFill/>
        </a:ln>
        <a:effectLst/>
      </c:spPr>
    </c:plotArea>
    <c:legend>
      <c:legendPos val="t"/>
      <c:layout>
        <c:manualLayout>
          <c:xMode val="edge"/>
          <c:yMode val="edge"/>
          <c:x val="7.4259661699063598E-3"/>
          <c:y val="1.7928660870203599E-2"/>
          <c:w val="0.97360988965919704"/>
          <c:h val="0.10436833469092301"/>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0.11538020113077301"/>
          <c:y val="5.3278688524590098E-2"/>
          <c:w val="0.478922136779597"/>
          <c:h val="0.84284174519168698"/>
        </c:manualLayout>
      </c:layout>
      <c:areaChart>
        <c:grouping val="stacked"/>
        <c:varyColors val="0"/>
        <c:ser>
          <c:idx val="0"/>
          <c:order val="0"/>
          <c:tx>
            <c:strRef>
              <c:f>'Blé tendre'!$AR$74</c:f>
              <c:strCache>
                <c:ptCount val="1"/>
                <c:pt idx="0">
                  <c:v>Conventionnel</c:v>
                </c:pt>
              </c:strCache>
            </c:strRef>
          </c:tx>
          <c:spPr>
            <a:solidFill>
              <a:srgbClr val="FFEE98"/>
            </a:solidFill>
          </c:spPr>
          <c:cat>
            <c:numRef>
              <c:f>'Blé tendre'!$AS$73:$CG$73</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'Blé tendre'!$AS$74:$CG$74</c:f>
              <c:numCache>
                <c:formatCode>0.0%</c:formatCode>
                <c:ptCount val="41"/>
                <c:pt idx="0">
                  <c:v>0.97</c:v>
                </c:pt>
                <c:pt idx="1">
                  <c:v>0.96558112532269502</c:v>
                </c:pt>
                <c:pt idx="2">
                  <c:v>0.95240855723267304</c:v>
                </c:pt>
                <c:pt idx="3">
                  <c:v>0.93073254642008096</c:v>
                </c:pt>
                <c:pt idx="4">
                  <c:v>0.90096383318212903</c:v>
                </c:pt>
                <c:pt idx="5">
                  <c:v>0.86366429193904704</c:v>
                </c:pt>
                <c:pt idx="6">
                  <c:v>0.81953415109505801</c:v>
                </c:pt>
                <c:pt idx="7">
                  <c:v>0.76939609642891704</c:v>
                </c:pt>
                <c:pt idx="8">
                  <c:v>0.71417664114683899</c:v>
                </c:pt>
                <c:pt idx="9">
                  <c:v>0.65488521129607102</c:v>
                </c:pt>
                <c:pt idx="10">
                  <c:v>0.59259144981614797</c:v>
                </c:pt>
                <c:pt idx="11">
                  <c:v>0.52840128476357195</c:v>
                </c:pt>
                <c:pt idx="12">
                  <c:v>0.463432336153489</c:v>
                </c:pt>
                <c:pt idx="13">
                  <c:v>0.39878925071655102</c:v>
                </c:pt>
                <c:pt idx="14">
                  <c:v>0.33553955431358501</c:v>
                </c:pt>
                <c:pt idx="15">
                  <c:v>0.27469059778217703</c:v>
                </c:pt>
                <c:pt idx="16">
                  <c:v>0.21716814395936501</c:v>
                </c:pt>
                <c:pt idx="17">
                  <c:v>0.163797102230227</c:v>
                </c:pt>
                <c:pt idx="18">
                  <c:v>0.11528486321871199</c:v>
                </c:pt>
                <c:pt idx="19">
                  <c:v>7.2207621492828195E-2</c:v>
                </c:pt>
                <c:pt idx="20">
                  <c:v>3.5000000000000003E-2</c:v>
                </c:pt>
                <c:pt idx="21">
                  <c:v>3.3326252393601802E-3</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numCache>
            </c:numRef>
          </c:val>
          <c:extLst>
            <c:ext xmlns:c16="http://schemas.microsoft.com/office/drawing/2014/chart" uri="{C3380CC4-5D6E-409C-BE32-E72D297353CC}">
              <c16:uniqueId val="{00000000-3DF5-824C-9EE4-059A474AA333}"/>
            </c:ext>
          </c:extLst>
        </c:ser>
        <c:ser>
          <c:idx val="1"/>
          <c:order val="1"/>
          <c:tx>
            <c:strRef>
              <c:f>'Blé tendre'!$AR$75</c:f>
              <c:strCache>
                <c:ptCount val="1"/>
                <c:pt idx="0">
                  <c:v>Raisonné</c:v>
                </c:pt>
              </c:strCache>
            </c:strRef>
          </c:tx>
          <c:spPr>
            <a:solidFill>
              <a:srgbClr val="FFD19B"/>
            </a:solidFill>
          </c:spPr>
          <c:cat>
            <c:numRef>
              <c:f>'Blé tendre'!$AS$73:$CG$73</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'Blé tendre'!$AS$75:$CG$75</c:f>
              <c:numCache>
                <c:formatCode>0.0%</c:formatCode>
                <c:ptCount val="41"/>
                <c:pt idx="0">
                  <c:v>0</c:v>
                </c:pt>
                <c:pt idx="1">
                  <c:v>3.07791485121556E-3</c:v>
                </c:pt>
                <c:pt idx="2">
                  <c:v>1.22358709262116E-2</c:v>
                </c:pt>
                <c:pt idx="3">
                  <c:v>2.7248368952908001E-2</c:v>
                </c:pt>
                <c:pt idx="4">
                  <c:v>4.7745751406263102E-2</c:v>
                </c:pt>
                <c:pt idx="5">
                  <c:v>7.3223304703363107E-2</c:v>
                </c:pt>
                <c:pt idx="6">
                  <c:v>0.10305368692688199</c:v>
                </c:pt>
                <c:pt idx="7">
                  <c:v>0.13650237506511301</c:v>
                </c:pt>
                <c:pt idx="8">
                  <c:v>0.172745751406263</c:v>
                </c:pt>
                <c:pt idx="9">
                  <c:v>0.21089138373994201</c:v>
                </c:pt>
                <c:pt idx="10">
                  <c:v>0.25</c:v>
                </c:pt>
                <c:pt idx="11">
                  <c:v>0.28910861626005802</c:v>
                </c:pt>
                <c:pt idx="12">
                  <c:v>0.32725424859373697</c:v>
                </c:pt>
                <c:pt idx="13">
                  <c:v>0.36349762493488702</c:v>
                </c:pt>
                <c:pt idx="14">
                  <c:v>0.39694631307311801</c:v>
                </c:pt>
                <c:pt idx="15">
                  <c:v>0.42677669529663698</c:v>
                </c:pt>
                <c:pt idx="16">
                  <c:v>0.45225424859373697</c:v>
                </c:pt>
                <c:pt idx="17">
                  <c:v>0.472751631047092</c:v>
                </c:pt>
                <c:pt idx="18">
                  <c:v>0.48776412907378802</c:v>
                </c:pt>
                <c:pt idx="19">
                  <c:v>0.496922085148784</c:v>
                </c:pt>
                <c:pt idx="20">
                  <c:v>0.5</c:v>
                </c:pt>
                <c:pt idx="21">
                  <c:v>0.497537668119028</c:v>
                </c:pt>
                <c:pt idx="22">
                  <c:v>0.46695100770749998</c:v>
                </c:pt>
                <c:pt idx="23">
                  <c:v>0.43345126672268097</c:v>
                </c:pt>
                <c:pt idx="24">
                  <c:v>0.40057760744689802</c:v>
                </c:pt>
                <c:pt idx="25">
                  <c:v>0.368532706921186</c:v>
                </c:pt>
                <c:pt idx="26">
                  <c:v>0.33751413261329699</c:v>
                </c:pt>
                <c:pt idx="27">
                  <c:v>0.30771312434856202</c:v>
                </c:pt>
                <c:pt idx="28">
                  <c:v>0.27931341525277398</c:v>
                </c:pt>
                <c:pt idx="29">
                  <c:v>0.25249009897636998</c:v>
                </c:pt>
                <c:pt idx="30">
                  <c:v>0.227408550183852</c:v>
                </c:pt>
                <c:pt idx="31">
                  <c:v>0.204223404963986</c:v>
                </c:pt>
                <c:pt idx="32">
                  <c:v>0.18307760744689799</c:v>
                </c:pt>
                <c:pt idx="33">
                  <c:v>0.16410152850597001</c:v>
                </c:pt>
                <c:pt idx="34">
                  <c:v>0.14741216197806001</c:v>
                </c:pt>
                <c:pt idx="35">
                  <c:v>0.13311240335759</c:v>
                </c:pt>
                <c:pt idx="36">
                  <c:v>0.121290415411608</c:v>
                </c:pt>
                <c:pt idx="37">
                  <c:v>0.112019084627011</c:v>
                </c:pt>
                <c:pt idx="38">
                  <c:v>0.10535557184111501</c:v>
                </c:pt>
                <c:pt idx="39">
                  <c:v>0.101340959826089</c:v>
                </c:pt>
                <c:pt idx="40">
                  <c:v>0.1</c:v>
                </c:pt>
              </c:numCache>
            </c:numRef>
          </c:val>
          <c:extLst>
            <c:ext xmlns:c16="http://schemas.microsoft.com/office/drawing/2014/chart" uri="{C3380CC4-5D6E-409C-BE32-E72D297353CC}">
              <c16:uniqueId val="{00000001-3DF5-824C-9EE4-059A474AA333}"/>
            </c:ext>
          </c:extLst>
        </c:ser>
        <c:ser>
          <c:idx val="2"/>
          <c:order val="2"/>
          <c:tx>
            <c:strRef>
              <c:f>'Blé tendre'!$AR$76</c:f>
              <c:strCache>
                <c:ptCount val="1"/>
                <c:pt idx="0">
                  <c:v>AgriBio</c:v>
                </c:pt>
              </c:strCache>
            </c:strRef>
          </c:tx>
          <c:spPr>
            <a:solidFill>
              <a:srgbClr val="008000"/>
            </a:solidFill>
          </c:spPr>
          <c:cat>
            <c:numRef>
              <c:f>'Blé tendre'!$AS$73:$CG$73</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'Blé tendre'!$AS$76:$CG$76</c:f>
              <c:numCache>
                <c:formatCode>0.0%</c:formatCode>
                <c:ptCount val="41"/>
                <c:pt idx="0">
                  <c:v>0.02</c:v>
                </c:pt>
                <c:pt idx="1">
                  <c:v>2.04315732773621E-2</c:v>
                </c:pt>
                <c:pt idx="2">
                  <c:v>2.1723632316680699E-2</c:v>
                </c:pt>
                <c:pt idx="3">
                  <c:v>2.3868211144325299E-2</c:v>
                </c:pt>
                <c:pt idx="4">
                  <c:v>2.6852087718678499E-2</c:v>
                </c:pt>
                <c:pt idx="5">
                  <c:v>3.06568654484198E-2</c:v>
                </c:pt>
                <c:pt idx="6">
                  <c:v>3.5259086613628497E-2</c:v>
                </c:pt>
                <c:pt idx="7">
                  <c:v>4.0630376990427097E-2</c:v>
                </c:pt>
                <c:pt idx="8">
                  <c:v>4.6737620787507303E-2</c:v>
                </c:pt>
                <c:pt idx="9">
                  <c:v>5.3543164815995699E-2</c:v>
                </c:pt>
                <c:pt idx="10">
                  <c:v>6.1005050633883298E-2</c:v>
                </c:pt>
                <c:pt idx="11">
                  <c:v>6.90772732337743E-2</c:v>
                </c:pt>
                <c:pt idx="12">
                  <c:v>7.7710064679053698E-2</c:v>
                </c:pt>
                <c:pt idx="13">
                  <c:v>8.68502009397671E-2</c:v>
                </c:pt>
                <c:pt idx="14">
                  <c:v>9.6441330036463394E-2</c:v>
                </c:pt>
                <c:pt idx="15">
                  <c:v>0.106424319468887</c:v>
                </c:pt>
                <c:pt idx="16">
                  <c:v>0.116737620787507</c:v>
                </c:pt>
                <c:pt idx="17">
                  <c:v>0.12731764906017301</c:v>
                </c:pt>
                <c:pt idx="18">
                  <c:v>0.13809917489436799</c:v>
                </c:pt>
                <c:pt idx="19">
                  <c:v>0.149015726598102</c:v>
                </c:pt>
                <c:pt idx="20">
                  <c:v>0.16</c:v>
                </c:pt>
                <c:pt idx="21">
                  <c:v>0.17098427340189801</c:v>
                </c:pt>
                <c:pt idx="22">
                  <c:v>0.18190082510563199</c:v>
                </c:pt>
                <c:pt idx="23">
                  <c:v>0.192682350939827</c:v>
                </c:pt>
                <c:pt idx="24">
                  <c:v>0.20326237921249299</c:v>
                </c:pt>
                <c:pt idx="25">
                  <c:v>0.213575680531113</c:v>
                </c:pt>
                <c:pt idx="26">
                  <c:v>0.22355866996353699</c:v>
                </c:pt>
                <c:pt idx="27">
                  <c:v>0.233149799060233</c:v>
                </c:pt>
                <c:pt idx="28">
                  <c:v>0.242289935320946</c:v>
                </c:pt>
                <c:pt idx="29">
                  <c:v>0.25092272676622601</c:v>
                </c:pt>
                <c:pt idx="30">
                  <c:v>0.258994949366117</c:v>
                </c:pt>
                <c:pt idx="31">
                  <c:v>0.26645683518400398</c:v>
                </c:pt>
                <c:pt idx="32">
                  <c:v>0.27326237921249302</c:v>
                </c:pt>
                <c:pt idx="33">
                  <c:v>0.27936962300957302</c:v>
                </c:pt>
                <c:pt idx="34">
                  <c:v>0.28474091338637098</c:v>
                </c:pt>
                <c:pt idx="35">
                  <c:v>0.28934313455158001</c:v>
                </c:pt>
                <c:pt idx="36">
                  <c:v>0.29314791228132098</c:v>
                </c:pt>
                <c:pt idx="37">
                  <c:v>0.29613178885567498</c:v>
                </c:pt>
                <c:pt idx="38">
                  <c:v>0.298276367683319</c:v>
                </c:pt>
                <c:pt idx="39">
                  <c:v>0.299568426722638</c:v>
                </c:pt>
                <c:pt idx="40">
                  <c:v>0.3</c:v>
                </c:pt>
              </c:numCache>
            </c:numRef>
          </c:val>
          <c:extLst>
            <c:ext xmlns:c16="http://schemas.microsoft.com/office/drawing/2014/chart" uri="{C3380CC4-5D6E-409C-BE32-E72D297353CC}">
              <c16:uniqueId val="{00000002-3DF5-824C-9EE4-059A474AA333}"/>
            </c:ext>
          </c:extLst>
        </c:ser>
        <c:ser>
          <c:idx val="3"/>
          <c:order val="3"/>
          <c:tx>
            <c:strRef>
              <c:f>'Blé tendre'!$AR$77</c:f>
              <c:strCache>
                <c:ptCount val="1"/>
                <c:pt idx="0">
                  <c:v>AgriBio + agroforesterie</c:v>
                </c:pt>
              </c:strCache>
            </c:strRef>
          </c:tx>
          <c:spPr>
            <a:solidFill>
              <a:srgbClr val="CCFFCC"/>
            </a:solidFill>
          </c:spPr>
          <c:cat>
            <c:numRef>
              <c:f>'Blé tendre'!$AS$73:$CG$73</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'Blé tendre'!$AS$77:$CG$77</c:f>
              <c:numCache>
                <c:formatCode>0.0%</c:formatCode>
                <c:ptCount val="41"/>
                <c:pt idx="0">
                  <c:v>0</c:v>
                </c:pt>
                <c:pt idx="1">
                  <c:v>7.7066656671800904E-5</c:v>
                </c:pt>
                <c:pt idx="2">
                  <c:v>3.0779148512155601E-4</c:v>
                </c:pt>
                <c:pt idx="3">
                  <c:v>6.9075199005808605E-4</c:v>
                </c:pt>
                <c:pt idx="4">
                  <c:v>1.22358709262116E-3</c:v>
                </c:pt>
                <c:pt idx="5">
                  <c:v>1.90301168721783E-3</c:v>
                </c:pt>
                <c:pt idx="6">
                  <c:v>2.7248368952907998E-3</c:v>
                </c:pt>
                <c:pt idx="7">
                  <c:v>3.6839958911476902E-3</c:v>
                </c:pt>
                <c:pt idx="8">
                  <c:v>4.7745751406263097E-3</c:v>
                </c:pt>
                <c:pt idx="9">
                  <c:v>5.9898508599992304E-3</c:v>
                </c:pt>
                <c:pt idx="10">
                  <c:v>7.32233047033631E-3</c:v>
                </c:pt>
                <c:pt idx="11">
                  <c:v>8.7637987917453999E-3</c:v>
                </c:pt>
                <c:pt idx="12">
                  <c:v>1.0305368692688201E-2</c:v>
                </c:pt>
                <c:pt idx="13">
                  <c:v>1.1937535882101301E-2</c:v>
                </c:pt>
                <c:pt idx="14">
                  <c:v>1.3650237506511301E-2</c:v>
                </c:pt>
                <c:pt idx="15">
                  <c:v>1.5432914190872799E-2</c:v>
                </c:pt>
                <c:pt idx="16">
                  <c:v>1.7274575140626299E-2</c:v>
                </c:pt>
                <c:pt idx="17">
                  <c:v>1.91638659036024E-2</c:v>
                </c:pt>
                <c:pt idx="18">
                  <c:v>2.1089138373994201E-2</c:v>
                </c:pt>
                <c:pt idx="19">
                  <c:v>2.3038522606803901E-2</c:v>
                </c:pt>
                <c:pt idx="20">
                  <c:v>2.5000000000000001E-2</c:v>
                </c:pt>
                <c:pt idx="21">
                  <c:v>2.6961477393196102E-2</c:v>
                </c:pt>
                <c:pt idx="22">
                  <c:v>2.8910861626005799E-2</c:v>
                </c:pt>
                <c:pt idx="23">
                  <c:v>3.0836134096397599E-2</c:v>
                </c:pt>
                <c:pt idx="24">
                  <c:v>3.27254248593737E-2</c:v>
                </c:pt>
                <c:pt idx="25">
                  <c:v>3.45670858091272E-2</c:v>
                </c:pt>
                <c:pt idx="26">
                  <c:v>3.6349762493488702E-2</c:v>
                </c:pt>
                <c:pt idx="27">
                  <c:v>3.8062464117898702E-2</c:v>
                </c:pt>
                <c:pt idx="28">
                  <c:v>3.9694631307311802E-2</c:v>
                </c:pt>
                <c:pt idx="29">
                  <c:v>4.1236201208254601E-2</c:v>
                </c:pt>
                <c:pt idx="30">
                  <c:v>4.2677669529663703E-2</c:v>
                </c:pt>
                <c:pt idx="31">
                  <c:v>4.4010149140000801E-2</c:v>
                </c:pt>
                <c:pt idx="32">
                  <c:v>4.5225424859373697E-2</c:v>
                </c:pt>
                <c:pt idx="33">
                  <c:v>4.6316004108852303E-2</c:v>
                </c:pt>
                <c:pt idx="34">
                  <c:v>4.7275163104709202E-2</c:v>
                </c:pt>
                <c:pt idx="35">
                  <c:v>4.8096988312782203E-2</c:v>
                </c:pt>
                <c:pt idx="36">
                  <c:v>4.8776412907378802E-2</c:v>
                </c:pt>
                <c:pt idx="37">
                  <c:v>4.9309248009941901E-2</c:v>
                </c:pt>
                <c:pt idx="38">
                  <c:v>4.9692208514878398E-2</c:v>
                </c:pt>
                <c:pt idx="39">
                  <c:v>4.9922933343328202E-2</c:v>
                </c:pt>
                <c:pt idx="40">
                  <c:v>0.05</c:v>
                </c:pt>
              </c:numCache>
            </c:numRef>
          </c:val>
          <c:extLst>
            <c:ext xmlns:c16="http://schemas.microsoft.com/office/drawing/2014/chart" uri="{C3380CC4-5D6E-409C-BE32-E72D297353CC}">
              <c16:uniqueId val="{00000003-3DF5-824C-9EE4-059A474AA333}"/>
            </c:ext>
          </c:extLst>
        </c:ser>
        <c:ser>
          <c:idx val="4"/>
          <c:order val="4"/>
          <c:tx>
            <c:strRef>
              <c:f>'Blé tendre'!$AR$78</c:f>
              <c:strCache>
                <c:ptCount val="1"/>
                <c:pt idx="0">
                  <c:v>AgriBio + cultures associées</c:v>
                </c:pt>
              </c:strCache>
            </c:strRef>
          </c:tx>
          <c:spPr>
            <a:solidFill>
              <a:schemeClr val="accent1">
                <a:lumMod val="90000"/>
              </a:schemeClr>
            </a:solidFill>
          </c:spPr>
          <c:cat>
            <c:numRef>
              <c:f>'Blé tendre'!$AS$73:$CG$73</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'Blé tendre'!$AS$78:$CG$78</c:f>
              <c:numCache>
                <c:formatCode>0.0%</c:formatCode>
                <c:ptCount val="41"/>
                <c:pt idx="0">
                  <c:v>0</c:v>
                </c:pt>
                <c:pt idx="1">
                  <c:v>1.54133313343602E-4</c:v>
                </c:pt>
                <c:pt idx="2">
                  <c:v>6.1558297024311105E-4</c:v>
                </c:pt>
                <c:pt idx="3">
                  <c:v>1.3815039801161699E-3</c:v>
                </c:pt>
                <c:pt idx="4">
                  <c:v>2.4471741852423201E-3</c:v>
                </c:pt>
                <c:pt idx="5">
                  <c:v>3.80602337443566E-3</c:v>
                </c:pt>
                <c:pt idx="6">
                  <c:v>5.4496737905815997E-3</c:v>
                </c:pt>
                <c:pt idx="7">
                  <c:v>7.3679917822953899E-3</c:v>
                </c:pt>
                <c:pt idx="8">
                  <c:v>9.5491502812526299E-3</c:v>
                </c:pt>
                <c:pt idx="9">
                  <c:v>1.1979701719998501E-2</c:v>
                </c:pt>
                <c:pt idx="10">
                  <c:v>1.4644660940672599E-2</c:v>
                </c:pt>
                <c:pt idx="11">
                  <c:v>1.75275975834908E-2</c:v>
                </c:pt>
                <c:pt idx="12">
                  <c:v>2.0610737385376301E-2</c:v>
                </c:pt>
                <c:pt idx="13">
                  <c:v>2.3875071764202602E-2</c:v>
                </c:pt>
                <c:pt idx="14">
                  <c:v>2.7300475013022699E-2</c:v>
                </c:pt>
                <c:pt idx="15">
                  <c:v>3.0865828381745501E-2</c:v>
                </c:pt>
                <c:pt idx="16">
                  <c:v>3.4549150281252598E-2</c:v>
                </c:pt>
                <c:pt idx="17">
                  <c:v>3.8327731807204703E-2</c:v>
                </c:pt>
                <c:pt idx="18">
                  <c:v>4.2178276747988401E-2</c:v>
                </c:pt>
                <c:pt idx="19">
                  <c:v>4.6077045213607698E-2</c:v>
                </c:pt>
                <c:pt idx="20">
                  <c:v>0.05</c:v>
                </c:pt>
                <c:pt idx="21">
                  <c:v>5.3922954786392203E-2</c:v>
                </c:pt>
                <c:pt idx="22">
                  <c:v>5.78217232520115E-2</c:v>
                </c:pt>
                <c:pt idx="23">
                  <c:v>6.1672268192795303E-2</c:v>
                </c:pt>
                <c:pt idx="24">
                  <c:v>6.54508497187474E-2</c:v>
                </c:pt>
                <c:pt idx="25">
                  <c:v>6.9134171618254497E-2</c:v>
                </c:pt>
                <c:pt idx="26">
                  <c:v>7.2699524986977307E-2</c:v>
                </c:pt>
                <c:pt idx="27">
                  <c:v>7.6124928235797404E-2</c:v>
                </c:pt>
                <c:pt idx="28">
                  <c:v>7.9389262614623604E-2</c:v>
                </c:pt>
                <c:pt idx="29">
                  <c:v>8.2472402416509202E-2</c:v>
                </c:pt>
                <c:pt idx="30">
                  <c:v>8.5355339059327406E-2</c:v>
                </c:pt>
                <c:pt idx="31">
                  <c:v>8.8020298280001505E-2</c:v>
                </c:pt>
                <c:pt idx="32">
                  <c:v>9.0450849718747395E-2</c:v>
                </c:pt>
                <c:pt idx="33">
                  <c:v>9.2632008217704606E-2</c:v>
                </c:pt>
                <c:pt idx="34">
                  <c:v>9.4550326209418403E-2</c:v>
                </c:pt>
                <c:pt idx="35">
                  <c:v>9.6193976625564295E-2</c:v>
                </c:pt>
                <c:pt idx="36">
                  <c:v>9.7552825814757702E-2</c:v>
                </c:pt>
                <c:pt idx="37">
                  <c:v>9.8618496019883803E-2</c:v>
                </c:pt>
                <c:pt idx="38">
                  <c:v>9.9384417029756894E-2</c:v>
                </c:pt>
                <c:pt idx="39">
                  <c:v>9.9845866686656404E-2</c:v>
                </c:pt>
                <c:pt idx="40">
                  <c:v>0.1</c:v>
                </c:pt>
              </c:numCache>
            </c:numRef>
          </c:val>
          <c:extLst>
            <c:ext xmlns:c16="http://schemas.microsoft.com/office/drawing/2014/chart" uri="{C3380CC4-5D6E-409C-BE32-E72D297353CC}">
              <c16:uniqueId val="{00000004-3DF5-824C-9EE4-059A474AA333}"/>
            </c:ext>
          </c:extLst>
        </c:ser>
        <c:ser>
          <c:idx val="5"/>
          <c:order val="5"/>
          <c:tx>
            <c:strRef>
              <c:f>'Blé tendre'!$AR$79</c:f>
              <c:strCache>
                <c:ptCount val="1"/>
                <c:pt idx="0">
                  <c:v>Intégré</c:v>
                </c:pt>
              </c:strCache>
            </c:strRef>
          </c:tx>
          <c:spPr>
            <a:solidFill>
              <a:schemeClr val="accent2">
                <a:lumMod val="60000"/>
                <a:lumOff val="40000"/>
              </a:schemeClr>
            </a:solidFill>
          </c:spPr>
          <c:cat>
            <c:numRef>
              <c:f>'Blé tendre'!$AS$73:$CG$73</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'Blé tendre'!$AS$79:$CG$79</c:f>
              <c:numCache>
                <c:formatCode>0.0%</c:formatCode>
                <c:ptCount val="41"/>
                <c:pt idx="0">
                  <c:v>0.01</c:v>
                </c:pt>
                <c:pt idx="1">
                  <c:v>1.0446986608696401E-2</c:v>
                </c:pt>
                <c:pt idx="2">
                  <c:v>1.1785190613704999E-2</c:v>
                </c:pt>
                <c:pt idx="3">
                  <c:v>1.40063615423369E-2</c:v>
                </c:pt>
                <c:pt idx="4">
                  <c:v>1.70968051372027E-2</c:v>
                </c:pt>
                <c:pt idx="5">
                  <c:v>2.1037467785863399E-2</c:v>
                </c:pt>
                <c:pt idx="6">
                  <c:v>2.5804053992686701E-2</c:v>
                </c:pt>
                <c:pt idx="7">
                  <c:v>3.1367176168656599E-2</c:v>
                </c:pt>
                <c:pt idx="8">
                  <c:v>3.7692535815632602E-2</c:v>
                </c:pt>
                <c:pt idx="9">
                  <c:v>4.47411349879955E-2</c:v>
                </c:pt>
                <c:pt idx="10">
                  <c:v>5.2469516727950603E-2</c:v>
                </c:pt>
                <c:pt idx="11">
                  <c:v>6.0830032992123299E-2</c:v>
                </c:pt>
                <c:pt idx="12">
                  <c:v>6.9771138417591402E-2</c:v>
                </c:pt>
                <c:pt idx="13">
                  <c:v>7.9237708116187397E-2</c:v>
                </c:pt>
                <c:pt idx="14">
                  <c:v>8.9171377537765703E-2</c:v>
                </c:pt>
                <c:pt idx="15">
                  <c:v>9.9510902307061902E-2</c:v>
                </c:pt>
                <c:pt idx="16">
                  <c:v>0.110192535815633</c:v>
                </c:pt>
                <c:pt idx="17">
                  <c:v>0.12115042224089401</c:v>
                </c:pt>
                <c:pt idx="18">
                  <c:v>0.13231700256916601</c:v>
                </c:pt>
                <c:pt idx="19">
                  <c:v>0.14362343111946199</c:v>
                </c:pt>
                <c:pt idx="20">
                  <c:v>0.155</c:v>
                </c:pt>
                <c:pt idx="21">
                  <c:v>0.16637656888053701</c:v>
                </c:pt>
                <c:pt idx="22">
                  <c:v>0.17768299743083299</c:v>
                </c:pt>
                <c:pt idx="23">
                  <c:v>0.18884957775910599</c:v>
                </c:pt>
                <c:pt idx="24">
                  <c:v>0.19980746418436701</c:v>
                </c:pt>
                <c:pt idx="25">
                  <c:v>0.210489097692938</c:v>
                </c:pt>
                <c:pt idx="26">
                  <c:v>0.220828622462234</c:v>
                </c:pt>
                <c:pt idx="27">
                  <c:v>0.230762291883813</c:v>
                </c:pt>
                <c:pt idx="28">
                  <c:v>0.240228861582409</c:v>
                </c:pt>
                <c:pt idx="29">
                  <c:v>0.249169967007877</c:v>
                </c:pt>
                <c:pt idx="30">
                  <c:v>0.25753048327204903</c:v>
                </c:pt>
                <c:pt idx="31">
                  <c:v>0.26525886501200402</c:v>
                </c:pt>
                <c:pt idx="32">
                  <c:v>0.27230746418436702</c:v>
                </c:pt>
                <c:pt idx="33">
                  <c:v>0.27863282383134302</c:v>
                </c:pt>
                <c:pt idx="34">
                  <c:v>0.28419594600731302</c:v>
                </c:pt>
                <c:pt idx="35">
                  <c:v>0.28896253221413698</c:v>
                </c:pt>
                <c:pt idx="36">
                  <c:v>0.29290319486279698</c:v>
                </c:pt>
                <c:pt idx="37">
                  <c:v>0.29599363845766302</c:v>
                </c:pt>
                <c:pt idx="38">
                  <c:v>0.29821480938629502</c:v>
                </c:pt>
                <c:pt idx="39">
                  <c:v>0.29955301339130402</c:v>
                </c:pt>
                <c:pt idx="40">
                  <c:v>0.3</c:v>
                </c:pt>
              </c:numCache>
            </c:numRef>
          </c:val>
          <c:extLst>
            <c:ext xmlns:c16="http://schemas.microsoft.com/office/drawing/2014/chart" uri="{C3380CC4-5D6E-409C-BE32-E72D297353CC}">
              <c16:uniqueId val="{00000005-3DF5-824C-9EE4-059A474AA333}"/>
            </c:ext>
          </c:extLst>
        </c:ser>
        <c:ser>
          <c:idx val="6"/>
          <c:order val="6"/>
          <c:tx>
            <c:strRef>
              <c:f>'Blé tendre'!$AR$80</c:f>
              <c:strCache>
                <c:ptCount val="1"/>
                <c:pt idx="0">
                  <c:v>Intégré + agroforesterie</c:v>
                </c:pt>
              </c:strCache>
            </c:strRef>
          </c:tx>
          <c:spPr>
            <a:solidFill>
              <a:schemeClr val="accent2">
                <a:lumMod val="75000"/>
              </a:schemeClr>
            </a:solidFill>
          </c:spPr>
          <c:cat>
            <c:numRef>
              <c:f>'Blé tendre'!$AS$73:$CG$73</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'Blé tendre'!$AS$80:$CG$80</c:f>
              <c:numCache>
                <c:formatCode>0.0%</c:formatCode>
                <c:ptCount val="41"/>
                <c:pt idx="0">
                  <c:v>0</c:v>
                </c:pt>
                <c:pt idx="1">
                  <c:v>7.7066656671800904E-5</c:v>
                </c:pt>
                <c:pt idx="2">
                  <c:v>3.0779148512155601E-4</c:v>
                </c:pt>
                <c:pt idx="3">
                  <c:v>6.9075199005808605E-4</c:v>
                </c:pt>
                <c:pt idx="4">
                  <c:v>1.22358709262116E-3</c:v>
                </c:pt>
                <c:pt idx="5">
                  <c:v>1.90301168721783E-3</c:v>
                </c:pt>
                <c:pt idx="6">
                  <c:v>2.7248368952907998E-3</c:v>
                </c:pt>
                <c:pt idx="7">
                  <c:v>3.6839958911476902E-3</c:v>
                </c:pt>
                <c:pt idx="8">
                  <c:v>4.7745751406263097E-3</c:v>
                </c:pt>
                <c:pt idx="9">
                  <c:v>5.9898508599992304E-3</c:v>
                </c:pt>
                <c:pt idx="10">
                  <c:v>7.32233047033631E-3</c:v>
                </c:pt>
                <c:pt idx="11">
                  <c:v>8.7637987917453999E-3</c:v>
                </c:pt>
                <c:pt idx="12">
                  <c:v>1.0305368692688201E-2</c:v>
                </c:pt>
                <c:pt idx="13">
                  <c:v>1.1937535882101301E-2</c:v>
                </c:pt>
                <c:pt idx="14">
                  <c:v>1.3650237506511301E-2</c:v>
                </c:pt>
                <c:pt idx="15">
                  <c:v>1.5432914190872799E-2</c:v>
                </c:pt>
                <c:pt idx="16">
                  <c:v>1.7274575140626299E-2</c:v>
                </c:pt>
                <c:pt idx="17">
                  <c:v>1.91638659036024E-2</c:v>
                </c:pt>
                <c:pt idx="18">
                  <c:v>2.1089138373994201E-2</c:v>
                </c:pt>
                <c:pt idx="19">
                  <c:v>2.3038522606803901E-2</c:v>
                </c:pt>
                <c:pt idx="20">
                  <c:v>2.5000000000000001E-2</c:v>
                </c:pt>
                <c:pt idx="21">
                  <c:v>2.6961477393196102E-2</c:v>
                </c:pt>
                <c:pt idx="22">
                  <c:v>2.8910861626005799E-2</c:v>
                </c:pt>
                <c:pt idx="23">
                  <c:v>3.0836134096397599E-2</c:v>
                </c:pt>
                <c:pt idx="24">
                  <c:v>3.27254248593737E-2</c:v>
                </c:pt>
                <c:pt idx="25">
                  <c:v>3.45670858091272E-2</c:v>
                </c:pt>
                <c:pt idx="26">
                  <c:v>3.6349762493488702E-2</c:v>
                </c:pt>
                <c:pt idx="27">
                  <c:v>3.8062464117898702E-2</c:v>
                </c:pt>
                <c:pt idx="28">
                  <c:v>3.9694631307311802E-2</c:v>
                </c:pt>
                <c:pt idx="29">
                  <c:v>4.1236201208254601E-2</c:v>
                </c:pt>
                <c:pt idx="30">
                  <c:v>4.2677669529663703E-2</c:v>
                </c:pt>
                <c:pt idx="31">
                  <c:v>4.4010149140000801E-2</c:v>
                </c:pt>
                <c:pt idx="32">
                  <c:v>4.5225424859373697E-2</c:v>
                </c:pt>
                <c:pt idx="33">
                  <c:v>4.6316004108852303E-2</c:v>
                </c:pt>
                <c:pt idx="34">
                  <c:v>4.7275163104709202E-2</c:v>
                </c:pt>
                <c:pt idx="35">
                  <c:v>4.8096988312782203E-2</c:v>
                </c:pt>
                <c:pt idx="36">
                  <c:v>4.8776412907378802E-2</c:v>
                </c:pt>
                <c:pt idx="37">
                  <c:v>4.9309248009941901E-2</c:v>
                </c:pt>
                <c:pt idx="38">
                  <c:v>4.9692208514878398E-2</c:v>
                </c:pt>
                <c:pt idx="39">
                  <c:v>4.9922933343328202E-2</c:v>
                </c:pt>
                <c:pt idx="40">
                  <c:v>0.05</c:v>
                </c:pt>
              </c:numCache>
            </c:numRef>
          </c:val>
          <c:extLst>
            <c:ext xmlns:c16="http://schemas.microsoft.com/office/drawing/2014/chart" uri="{C3380CC4-5D6E-409C-BE32-E72D297353CC}">
              <c16:uniqueId val="{00000006-3DF5-824C-9EE4-059A474AA333}"/>
            </c:ext>
          </c:extLst>
        </c:ser>
        <c:ser>
          <c:idx val="7"/>
          <c:order val="7"/>
          <c:tx>
            <c:strRef>
              <c:f>'Blé tendre'!$AR$81</c:f>
              <c:strCache>
                <c:ptCount val="1"/>
                <c:pt idx="0">
                  <c:v>Intégré + cultures associées</c:v>
                </c:pt>
              </c:strCache>
            </c:strRef>
          </c:tx>
          <c:spPr>
            <a:solidFill>
              <a:schemeClr val="accent6">
                <a:lumMod val="50000"/>
              </a:schemeClr>
            </a:solidFill>
          </c:spPr>
          <c:cat>
            <c:numRef>
              <c:f>'Blé tendre'!$AS$73:$CG$73</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'Blé tendre'!$AS$81:$CG$81</c:f>
              <c:numCache>
                <c:formatCode>0.0%</c:formatCode>
                <c:ptCount val="41"/>
                <c:pt idx="0">
                  <c:v>0</c:v>
                </c:pt>
                <c:pt idx="1">
                  <c:v>1.54133313343602E-4</c:v>
                </c:pt>
                <c:pt idx="2">
                  <c:v>6.1558297024311105E-4</c:v>
                </c:pt>
                <c:pt idx="3">
                  <c:v>1.3815039801161699E-3</c:v>
                </c:pt>
                <c:pt idx="4">
                  <c:v>2.4471741852423201E-3</c:v>
                </c:pt>
                <c:pt idx="5">
                  <c:v>3.80602337443566E-3</c:v>
                </c:pt>
                <c:pt idx="6">
                  <c:v>5.4496737905815997E-3</c:v>
                </c:pt>
                <c:pt idx="7">
                  <c:v>7.3679917822953899E-3</c:v>
                </c:pt>
                <c:pt idx="8">
                  <c:v>9.5491502812526299E-3</c:v>
                </c:pt>
                <c:pt idx="9">
                  <c:v>1.1979701719998501E-2</c:v>
                </c:pt>
                <c:pt idx="10">
                  <c:v>1.4644660940672599E-2</c:v>
                </c:pt>
                <c:pt idx="11">
                  <c:v>1.75275975834908E-2</c:v>
                </c:pt>
                <c:pt idx="12">
                  <c:v>2.0610737385376301E-2</c:v>
                </c:pt>
                <c:pt idx="13">
                  <c:v>2.3875071764202602E-2</c:v>
                </c:pt>
                <c:pt idx="14">
                  <c:v>2.7300475013022699E-2</c:v>
                </c:pt>
                <c:pt idx="15">
                  <c:v>3.0865828381745501E-2</c:v>
                </c:pt>
                <c:pt idx="16">
                  <c:v>3.4549150281252598E-2</c:v>
                </c:pt>
                <c:pt idx="17">
                  <c:v>3.8327731807204703E-2</c:v>
                </c:pt>
                <c:pt idx="18">
                  <c:v>4.2178276747988401E-2</c:v>
                </c:pt>
                <c:pt idx="19">
                  <c:v>4.6077045213607698E-2</c:v>
                </c:pt>
                <c:pt idx="20">
                  <c:v>0.05</c:v>
                </c:pt>
                <c:pt idx="21">
                  <c:v>5.3922954786392203E-2</c:v>
                </c:pt>
                <c:pt idx="22">
                  <c:v>5.78217232520115E-2</c:v>
                </c:pt>
                <c:pt idx="23">
                  <c:v>6.1672268192795303E-2</c:v>
                </c:pt>
                <c:pt idx="24">
                  <c:v>6.54508497187474E-2</c:v>
                </c:pt>
                <c:pt idx="25">
                  <c:v>6.9134171618254497E-2</c:v>
                </c:pt>
                <c:pt idx="26">
                  <c:v>7.2699524986977307E-2</c:v>
                </c:pt>
                <c:pt idx="27">
                  <c:v>7.6124928235797404E-2</c:v>
                </c:pt>
                <c:pt idx="28">
                  <c:v>7.9389262614623604E-2</c:v>
                </c:pt>
                <c:pt idx="29">
                  <c:v>8.2472402416509202E-2</c:v>
                </c:pt>
                <c:pt idx="30">
                  <c:v>8.5355339059327406E-2</c:v>
                </c:pt>
                <c:pt idx="31">
                  <c:v>8.8020298280001505E-2</c:v>
                </c:pt>
                <c:pt idx="32">
                  <c:v>9.0450849718747395E-2</c:v>
                </c:pt>
                <c:pt idx="33">
                  <c:v>9.2632008217704606E-2</c:v>
                </c:pt>
                <c:pt idx="34">
                  <c:v>9.4550326209418403E-2</c:v>
                </c:pt>
                <c:pt idx="35">
                  <c:v>9.6193976625564295E-2</c:v>
                </c:pt>
                <c:pt idx="36">
                  <c:v>9.7552825814757702E-2</c:v>
                </c:pt>
                <c:pt idx="37">
                  <c:v>9.8618496019883803E-2</c:v>
                </c:pt>
                <c:pt idx="38">
                  <c:v>9.9384417029756894E-2</c:v>
                </c:pt>
                <c:pt idx="39">
                  <c:v>9.9845866686656404E-2</c:v>
                </c:pt>
                <c:pt idx="40">
                  <c:v>0.1</c:v>
                </c:pt>
              </c:numCache>
            </c:numRef>
          </c:val>
          <c:extLst>
            <c:ext xmlns:c16="http://schemas.microsoft.com/office/drawing/2014/chart" uri="{C3380CC4-5D6E-409C-BE32-E72D297353CC}">
              <c16:uniqueId val="{00000007-3DF5-824C-9EE4-059A474AA333}"/>
            </c:ext>
          </c:extLst>
        </c:ser>
        <c:dLbls>
          <c:showLegendKey val="0"/>
          <c:showVal val="0"/>
          <c:showCatName val="0"/>
          <c:showSerName val="0"/>
          <c:showPercent val="0"/>
          <c:showBubbleSize val="0"/>
        </c:dLbls>
        <c:axId val="-2130881480"/>
        <c:axId val="-2074052328"/>
      </c:areaChart>
      <c:catAx>
        <c:axId val="-2130881480"/>
        <c:scaling>
          <c:orientation val="minMax"/>
        </c:scaling>
        <c:delete val="0"/>
        <c:axPos val="b"/>
        <c:numFmt formatCode="General" sourceLinked="1"/>
        <c:majorTickMark val="out"/>
        <c:minorTickMark val="none"/>
        <c:tickLblPos val="nextTo"/>
        <c:crossAx val="-2074052328"/>
        <c:crosses val="autoZero"/>
        <c:auto val="1"/>
        <c:lblAlgn val="ctr"/>
        <c:lblOffset val="100"/>
        <c:tickLblSkip val="5"/>
        <c:noMultiLvlLbl val="0"/>
      </c:catAx>
      <c:valAx>
        <c:axId val="-2074052328"/>
        <c:scaling>
          <c:orientation val="minMax"/>
          <c:max val="1"/>
        </c:scaling>
        <c:delete val="0"/>
        <c:axPos val="l"/>
        <c:majorGridlines/>
        <c:numFmt formatCode="0%" sourceLinked="0"/>
        <c:majorTickMark val="out"/>
        <c:minorTickMark val="none"/>
        <c:tickLblPos val="nextTo"/>
        <c:crossAx val="-2130881480"/>
        <c:crosses val="autoZero"/>
        <c:crossBetween val="midCat"/>
      </c:valAx>
    </c:plotArea>
    <c:legend>
      <c:legendPos val="r"/>
      <c:layout>
        <c:manualLayout>
          <c:xMode val="edge"/>
          <c:yMode val="edge"/>
          <c:x val="0.63839440762838195"/>
          <c:y val="3.8774686975603399E-2"/>
          <c:w val="0.33771072483437797"/>
          <c:h val="0.87326997547437701"/>
        </c:manualLayout>
      </c:layout>
      <c:overlay val="0"/>
    </c:legend>
    <c:plotVisOnly val="1"/>
    <c:dispBlanksAs val="zero"/>
    <c:showDLblsOverMax val="0"/>
  </c:chart>
  <c:txPr>
    <a:bodyPr/>
    <a:lstStyle/>
    <a:p>
      <a:pPr>
        <a:defRPr sz="1400"/>
      </a:pPr>
      <a:endParaRPr lang="fr-FR"/>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lvl1pPr>
          </a:lstStyle>
          <a:p>
            <a:endParaRPr lang="fr-FR"/>
          </a:p>
        </p:txBody>
      </p:sp>
      <p:sp>
        <p:nvSpPr>
          <p:cNvPr id="75779"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vl1pPr>
          </a:lstStyle>
          <a:p>
            <a:fld id="{B7AA8714-07B5-49E4-B0A9-A9CC5D291C2D}" type="datetimeFigureOut">
              <a:rPr lang="fr-FR"/>
              <a:pPr/>
              <a:t>21/01/2019</a:t>
            </a:fld>
            <a:endParaRPr lang="fr-FR"/>
          </a:p>
        </p:txBody>
      </p:sp>
      <p:sp>
        <p:nvSpPr>
          <p:cNvPr id="75780"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lvl1pPr>
          </a:lstStyle>
          <a:p>
            <a:endParaRPr lang="fr-FR"/>
          </a:p>
        </p:txBody>
      </p:sp>
      <p:sp>
        <p:nvSpPr>
          <p:cNvPr id="75781"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lvl1pPr>
          </a:lstStyle>
          <a:p>
            <a:fld id="{812895DF-DEA5-4C1A-85F4-BA90A96A8868}" type="slidenum">
              <a:rPr lang="fr-FR"/>
              <a:pPr/>
              <a:t>‹N°›</a:t>
            </a:fld>
            <a:endParaRPr lang="fr-FR"/>
          </a:p>
        </p:txBody>
      </p:sp>
    </p:spTree>
    <p:extLst>
      <p:ext uri="{BB962C8B-B14F-4D97-AF65-F5344CB8AC3E}">
        <p14:creationId xmlns:p14="http://schemas.microsoft.com/office/powerpoint/2010/main" val="18707585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2971800" cy="457200"/>
          </a:xfrm>
          <a:prstGeom prst="rect">
            <a:avLst/>
          </a:prstGeom>
          <a:noFill/>
          <a:ln>
            <a:noFill/>
          </a:ln>
          <a:extLst/>
        </p:spPr>
        <p:txBody>
          <a:bodyPr vert="horz" wrap="square" lIns="91440" tIns="45720" rIns="91440" bIns="45720" numCol="1" anchor="t" anchorCtr="0" compatLnSpc="1">
            <a:prstTxWarp prst="textNoShape">
              <a:avLst/>
            </a:prstTxWarp>
          </a:bodyPr>
          <a:lstStyle>
            <a:lvl1pPr eaLnBrk="0" hangingPunct="0">
              <a:defRPr sz="1200">
                <a:ea typeface="ＭＳ Ｐゴシック" charset="0"/>
                <a:cs typeface="ＭＳ Ｐゴシック" charset="0"/>
              </a:defRPr>
            </a:lvl1pPr>
          </a:lstStyle>
          <a:p>
            <a:pPr>
              <a:defRPr/>
            </a:pPr>
            <a:endParaRPr lang="fr-FR"/>
          </a:p>
        </p:txBody>
      </p:sp>
      <p:sp>
        <p:nvSpPr>
          <p:cNvPr id="8195" name="Rectangle 3"/>
          <p:cNvSpPr>
            <a:spLocks noGrp="1" noChangeArrowheads="1"/>
          </p:cNvSpPr>
          <p:nvPr>
            <p:ph type="dt" idx="1"/>
          </p:nvPr>
        </p:nvSpPr>
        <p:spPr bwMode="auto">
          <a:xfrm>
            <a:off x="3886200" y="0"/>
            <a:ext cx="2971800" cy="457200"/>
          </a:xfrm>
          <a:prstGeom prst="rect">
            <a:avLst/>
          </a:prstGeom>
          <a:noFill/>
          <a:ln>
            <a:noFill/>
          </a:ln>
          <a:extLst/>
        </p:spPr>
        <p:txBody>
          <a:bodyPr vert="horz" wrap="square" lIns="91440" tIns="45720" rIns="91440" bIns="45720" numCol="1" anchor="t" anchorCtr="0" compatLnSpc="1">
            <a:prstTxWarp prst="textNoShape">
              <a:avLst/>
            </a:prstTxWarp>
          </a:bodyPr>
          <a:lstStyle>
            <a:lvl1pPr algn="r" eaLnBrk="0" hangingPunct="0">
              <a:defRPr sz="1200">
                <a:ea typeface="ＭＳ Ｐゴシック" charset="0"/>
                <a:cs typeface="ＭＳ Ｐゴシック" charset="0"/>
              </a:defRPr>
            </a:lvl1pPr>
          </a:lstStyle>
          <a:p>
            <a:pPr>
              <a:defRPr/>
            </a:pPr>
            <a:endParaRPr lang="fr-FR"/>
          </a:p>
        </p:txBody>
      </p:sp>
      <p:sp>
        <p:nvSpPr>
          <p:cNvPr id="133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8197" name="Rectangle 5"/>
          <p:cNvSpPr>
            <a:spLocks noGrp="1" noChangeArrowheads="1"/>
          </p:cNvSpPr>
          <p:nvPr>
            <p:ph type="body" sz="quarter" idx="3"/>
          </p:nvPr>
        </p:nvSpPr>
        <p:spPr bwMode="auto">
          <a:xfrm>
            <a:off x="914400" y="4343400"/>
            <a:ext cx="5029200" cy="4114800"/>
          </a:xfrm>
          <a:prstGeom prst="rect">
            <a:avLst/>
          </a:prstGeom>
          <a:noFill/>
          <a:ln>
            <a:noFill/>
          </a:ln>
          <a:extLst/>
        </p:spPr>
        <p:txBody>
          <a:bodyPr vert="horz" wrap="square" lIns="91440" tIns="45720" rIns="91440" bIns="45720" numCol="1" anchor="t" anchorCtr="0" compatLnSpc="1">
            <a:prstTxWarp prst="textNoShape">
              <a:avLst/>
            </a:prstTxWarp>
          </a:bodyPr>
          <a:lstStyle/>
          <a:p>
            <a:pPr lvl="0"/>
            <a:r>
              <a:rPr lang="fr-FR" noProof="0"/>
              <a:t>Cliquez pour modifier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p>
        </p:txBody>
      </p:sp>
      <p:sp>
        <p:nvSpPr>
          <p:cNvPr id="8198" name="Rectangle 6"/>
          <p:cNvSpPr>
            <a:spLocks noGrp="1" noChangeArrowheads="1"/>
          </p:cNvSpPr>
          <p:nvPr>
            <p:ph type="ftr" sz="quarter" idx="4"/>
          </p:nvPr>
        </p:nvSpPr>
        <p:spPr bwMode="auto">
          <a:xfrm>
            <a:off x="0" y="8686800"/>
            <a:ext cx="2971800" cy="457200"/>
          </a:xfrm>
          <a:prstGeom prst="rect">
            <a:avLst/>
          </a:prstGeom>
          <a:noFill/>
          <a:ln>
            <a:noFill/>
          </a:ln>
          <a:extLst/>
        </p:spPr>
        <p:txBody>
          <a:bodyPr vert="horz" wrap="square" lIns="91440" tIns="45720" rIns="91440" bIns="45720" numCol="1" anchor="b" anchorCtr="0" compatLnSpc="1">
            <a:prstTxWarp prst="textNoShape">
              <a:avLst/>
            </a:prstTxWarp>
          </a:bodyPr>
          <a:lstStyle>
            <a:lvl1pPr eaLnBrk="0" hangingPunct="0">
              <a:defRPr sz="1200">
                <a:ea typeface="ＭＳ Ｐゴシック" charset="0"/>
                <a:cs typeface="ＭＳ Ｐゴシック" charset="0"/>
              </a:defRPr>
            </a:lvl1pPr>
          </a:lstStyle>
          <a:p>
            <a:pPr>
              <a:defRPr/>
            </a:pPr>
            <a:endParaRPr lang="fr-FR"/>
          </a:p>
        </p:txBody>
      </p:sp>
      <p:sp>
        <p:nvSpPr>
          <p:cNvPr id="8199" name="Rectangle 7"/>
          <p:cNvSpPr>
            <a:spLocks noGrp="1" noChangeArrowheads="1"/>
          </p:cNvSpPr>
          <p:nvPr>
            <p:ph type="sldNum" sz="quarter" idx="5"/>
          </p:nvPr>
        </p:nvSpPr>
        <p:spPr bwMode="auto">
          <a:xfrm>
            <a:off x="3886200" y="8686800"/>
            <a:ext cx="2971800" cy="457200"/>
          </a:xfrm>
          <a:prstGeom prst="rect">
            <a:avLst/>
          </a:prstGeom>
          <a:noFill/>
          <a:ln>
            <a:noFill/>
          </a:ln>
          <a:extLst/>
        </p:spPr>
        <p:txBody>
          <a:bodyPr vert="horz" wrap="square" lIns="91440" tIns="45720" rIns="91440" bIns="45720" numCol="1" anchor="b" anchorCtr="0" compatLnSpc="1">
            <a:prstTxWarp prst="textNoShape">
              <a:avLst/>
            </a:prstTxWarp>
          </a:bodyPr>
          <a:lstStyle>
            <a:lvl1pPr algn="r" eaLnBrk="0" hangingPunct="0">
              <a:defRPr sz="1200">
                <a:ea typeface="ＭＳ Ｐゴシック" charset="0"/>
                <a:cs typeface="ＭＳ Ｐゴシック" charset="0"/>
              </a:defRPr>
            </a:lvl1pPr>
          </a:lstStyle>
          <a:p>
            <a:pPr>
              <a:defRPr/>
            </a:pPr>
            <a:fld id="{475A20FA-524D-4994-AA5D-5A6F02BCC2DD}" type="slidenum">
              <a:rPr lang="fr-FR"/>
              <a:pPr>
                <a:defRPr/>
              </a:pPr>
              <a:t>‹N°›</a:t>
            </a:fld>
            <a:endParaRPr lang="fr-FR"/>
          </a:p>
        </p:txBody>
      </p:sp>
    </p:spTree>
    <p:extLst>
      <p:ext uri="{BB962C8B-B14F-4D97-AF65-F5344CB8AC3E}">
        <p14:creationId xmlns:p14="http://schemas.microsoft.com/office/powerpoint/2010/main" val="352022879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8287D26-3011-6B45-B545-6B83A15D1E10}" type="slidenum">
              <a:rPr lang="fr-FR"/>
              <a:pPr/>
              <a:t>1</a:t>
            </a:fld>
            <a:endParaRPr lang="fr-FR"/>
          </a:p>
        </p:txBody>
      </p:sp>
      <p:sp>
        <p:nvSpPr>
          <p:cNvPr id="1843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8435" name="Rectangle 3"/>
          <p:cNvSpPr>
            <a:spLocks noGrp="1" noChangeArrowheads="1"/>
          </p:cNvSpPr>
          <p:nvPr>
            <p:ph type="body" idx="1"/>
          </p:nvPr>
        </p:nvSpPr>
        <p:spPr/>
        <p:txBody>
          <a:bodyPr/>
          <a:lstStyle/>
          <a:p>
            <a:endParaRPr lang="fr-FR"/>
          </a:p>
        </p:txBody>
      </p:sp>
    </p:spTree>
    <p:extLst>
      <p:ext uri="{BB962C8B-B14F-4D97-AF65-F5344CB8AC3E}">
        <p14:creationId xmlns:p14="http://schemas.microsoft.com/office/powerpoint/2010/main" val="34848287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a:defRPr/>
            </a:pPr>
            <a:fld id="{2BB01362-5D41-5E40-B8F8-F3B5CDEE3F1F}" type="slidenum">
              <a:rPr lang="es-ES_tradnl" smtClean="0"/>
              <a:pPr>
                <a:defRPr/>
              </a:pPr>
              <a:t>20</a:t>
            </a:fld>
            <a:endParaRPr lang="es-ES_tradnl"/>
          </a:p>
        </p:txBody>
      </p:sp>
    </p:spTree>
    <p:extLst>
      <p:ext uri="{BB962C8B-B14F-4D97-AF65-F5344CB8AC3E}">
        <p14:creationId xmlns:p14="http://schemas.microsoft.com/office/powerpoint/2010/main" val="13154366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15988" eaLnBrk="0" hangingPunct="0">
              <a:defRPr sz="2400">
                <a:solidFill>
                  <a:schemeClr val="tx1"/>
                </a:solidFill>
                <a:latin typeface="Arial" charset="0"/>
                <a:ea typeface="ＭＳ Ｐゴシック" charset="0"/>
                <a:cs typeface="ＭＳ Ｐゴシック" charset="0"/>
              </a:defRPr>
            </a:lvl1pPr>
            <a:lvl2pPr marL="742950" indent="-285750" defTabSz="915988" eaLnBrk="0" hangingPunct="0">
              <a:defRPr sz="2400">
                <a:solidFill>
                  <a:schemeClr val="tx1"/>
                </a:solidFill>
                <a:latin typeface="Arial" charset="0"/>
                <a:ea typeface="ＭＳ Ｐゴシック" charset="0"/>
              </a:defRPr>
            </a:lvl2pPr>
            <a:lvl3pPr marL="1143000" indent="-228600" defTabSz="915988" eaLnBrk="0" hangingPunct="0">
              <a:defRPr sz="2400">
                <a:solidFill>
                  <a:schemeClr val="tx1"/>
                </a:solidFill>
                <a:latin typeface="Arial" charset="0"/>
                <a:ea typeface="ＭＳ Ｐゴシック" charset="0"/>
              </a:defRPr>
            </a:lvl3pPr>
            <a:lvl4pPr marL="1600200" indent="-228600" defTabSz="915988" eaLnBrk="0" hangingPunct="0">
              <a:defRPr sz="2400">
                <a:solidFill>
                  <a:schemeClr val="tx1"/>
                </a:solidFill>
                <a:latin typeface="Arial" charset="0"/>
                <a:ea typeface="ＭＳ Ｐゴシック" charset="0"/>
              </a:defRPr>
            </a:lvl4pPr>
            <a:lvl5pPr marL="2057400" indent="-228600" defTabSz="915988" eaLnBrk="0" hangingPunct="0">
              <a:defRPr sz="2400">
                <a:solidFill>
                  <a:schemeClr val="tx1"/>
                </a:solidFill>
                <a:latin typeface="Arial" charset="0"/>
                <a:ea typeface="ＭＳ Ｐゴシック" charset="0"/>
              </a:defRPr>
            </a:lvl5pPr>
            <a:lvl6pPr marL="2514600" indent="-228600" defTabSz="91598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598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598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5988" eaLnBrk="0" fontAlgn="base" hangingPunct="0">
              <a:spcBef>
                <a:spcPct val="0"/>
              </a:spcBef>
              <a:spcAft>
                <a:spcPct val="0"/>
              </a:spcAft>
              <a:defRPr sz="2400">
                <a:solidFill>
                  <a:schemeClr val="tx1"/>
                </a:solidFill>
                <a:latin typeface="Arial" charset="0"/>
                <a:ea typeface="ＭＳ Ｐゴシック" charset="0"/>
              </a:defRPr>
            </a:lvl9pPr>
          </a:lstStyle>
          <a:p>
            <a:fld id="{E6D2E393-A710-5246-9A07-B9D8046ABE5F}" type="slidenum">
              <a:rPr lang="fr-FR" sz="1100">
                <a:latin typeface="Times New Roman" charset="0"/>
              </a:rPr>
              <a:pPr/>
              <a:t>23</a:t>
            </a:fld>
            <a:endParaRPr lang="fr-FR" sz="1100">
              <a:latin typeface="Times New Roman" charset="0"/>
            </a:endParaRPr>
          </a:p>
        </p:txBody>
      </p:sp>
      <p:sp>
        <p:nvSpPr>
          <p:cNvPr id="64514"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BB831605-1BC9-3346-AA17-6ABF0D36C271}" type="slidenum">
              <a:rPr lang="fr-FR" sz="1200"/>
              <a:pPr algn="r" eaLnBrk="1" hangingPunct="1"/>
              <a:t>23</a:t>
            </a:fld>
            <a:endParaRPr lang="fr-FR" sz="1200"/>
          </a:p>
        </p:txBody>
      </p:sp>
      <p:sp>
        <p:nvSpPr>
          <p:cNvPr id="120835" name="Rectangle 2"/>
          <p:cNvSpPr>
            <a:spLocks noGrp="1" noRot="1" noChangeAspect="1" noChangeArrowheads="1" noTextEdit="1"/>
          </p:cNvSpPr>
          <p:nvPr>
            <p:ph type="sldImg"/>
          </p:nvPr>
        </p:nvSpPr>
        <p:spPr>
          <a:xfrm>
            <a:off x="1143000" y="685800"/>
            <a:ext cx="4573588" cy="3429000"/>
          </a:xfrm>
          <a:solidFill>
            <a:srgbClr val="FFFFFF"/>
          </a:solidFill>
          <a:ln/>
        </p:spPr>
      </p:sp>
      <p:sp>
        <p:nvSpPr>
          <p:cNvPr id="64516"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endParaRPr lang="en-GB">
              <a:latin typeface="Times New Roman" charset="0"/>
            </a:endParaRPr>
          </a:p>
        </p:txBody>
      </p:sp>
    </p:spTree>
    <p:extLst>
      <p:ext uri="{BB962C8B-B14F-4D97-AF65-F5344CB8AC3E}">
        <p14:creationId xmlns:p14="http://schemas.microsoft.com/office/powerpoint/2010/main" val="20312802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15988" eaLnBrk="0" hangingPunct="0">
              <a:defRPr sz="2400">
                <a:solidFill>
                  <a:schemeClr val="tx1"/>
                </a:solidFill>
                <a:latin typeface="Arial" charset="0"/>
                <a:ea typeface="ＭＳ Ｐゴシック" charset="0"/>
                <a:cs typeface="ＭＳ Ｐゴシック" charset="0"/>
              </a:defRPr>
            </a:lvl1pPr>
            <a:lvl2pPr marL="742950" indent="-285750" defTabSz="915988" eaLnBrk="0" hangingPunct="0">
              <a:defRPr sz="2400">
                <a:solidFill>
                  <a:schemeClr val="tx1"/>
                </a:solidFill>
                <a:latin typeface="Arial" charset="0"/>
                <a:ea typeface="ＭＳ Ｐゴシック" charset="0"/>
              </a:defRPr>
            </a:lvl2pPr>
            <a:lvl3pPr marL="1143000" indent="-228600" defTabSz="915988" eaLnBrk="0" hangingPunct="0">
              <a:defRPr sz="2400">
                <a:solidFill>
                  <a:schemeClr val="tx1"/>
                </a:solidFill>
                <a:latin typeface="Arial" charset="0"/>
                <a:ea typeface="ＭＳ Ｐゴシック" charset="0"/>
              </a:defRPr>
            </a:lvl3pPr>
            <a:lvl4pPr marL="1600200" indent="-228600" defTabSz="915988" eaLnBrk="0" hangingPunct="0">
              <a:defRPr sz="2400">
                <a:solidFill>
                  <a:schemeClr val="tx1"/>
                </a:solidFill>
                <a:latin typeface="Arial" charset="0"/>
                <a:ea typeface="ＭＳ Ｐゴシック" charset="0"/>
              </a:defRPr>
            </a:lvl4pPr>
            <a:lvl5pPr marL="2057400" indent="-228600" defTabSz="915988" eaLnBrk="0" hangingPunct="0">
              <a:defRPr sz="2400">
                <a:solidFill>
                  <a:schemeClr val="tx1"/>
                </a:solidFill>
                <a:latin typeface="Arial" charset="0"/>
                <a:ea typeface="ＭＳ Ｐゴシック" charset="0"/>
              </a:defRPr>
            </a:lvl5pPr>
            <a:lvl6pPr marL="2514600" indent="-228600" defTabSz="91598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598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598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5988" eaLnBrk="0" fontAlgn="base" hangingPunct="0">
              <a:spcBef>
                <a:spcPct val="0"/>
              </a:spcBef>
              <a:spcAft>
                <a:spcPct val="0"/>
              </a:spcAft>
              <a:defRPr sz="2400">
                <a:solidFill>
                  <a:schemeClr val="tx1"/>
                </a:solidFill>
                <a:latin typeface="Arial" charset="0"/>
                <a:ea typeface="ＭＳ Ｐゴシック" charset="0"/>
              </a:defRPr>
            </a:lvl9pPr>
          </a:lstStyle>
          <a:p>
            <a:fld id="{46271BC9-20CF-9348-92AE-211E7EE7A008}" type="slidenum">
              <a:rPr lang="fr-FR" sz="1100">
                <a:latin typeface="Times New Roman" charset="0"/>
              </a:rPr>
              <a:pPr/>
              <a:t>24</a:t>
            </a:fld>
            <a:endParaRPr lang="fr-FR" sz="1100">
              <a:latin typeface="Times New Roman" charset="0"/>
            </a:endParaRPr>
          </a:p>
        </p:txBody>
      </p:sp>
      <p:sp>
        <p:nvSpPr>
          <p:cNvPr id="2048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3A8DB6DB-A93B-7943-95BB-04585E5A0F31}" type="slidenum">
              <a:rPr lang="fr-FR" sz="1200"/>
              <a:pPr algn="r" eaLnBrk="1" hangingPunct="1"/>
              <a:t>24</a:t>
            </a:fld>
            <a:endParaRPr lang="fr-FR" sz="1200"/>
          </a:p>
        </p:txBody>
      </p:sp>
      <p:sp>
        <p:nvSpPr>
          <p:cNvPr id="10243" name="Rectangle 2"/>
          <p:cNvSpPr>
            <a:spLocks noGrp="1" noRot="1" noChangeAspect="1" noChangeArrowheads="1" noTextEdit="1"/>
          </p:cNvSpPr>
          <p:nvPr>
            <p:ph type="sldImg"/>
          </p:nvPr>
        </p:nvSpPr>
        <p:spPr>
          <a:xfrm>
            <a:off x="1143000" y="685800"/>
            <a:ext cx="4573588" cy="3429000"/>
          </a:xfrm>
          <a:solidFill>
            <a:srgbClr val="FFFFFF"/>
          </a:solidFill>
          <a:ln/>
        </p:spPr>
      </p:sp>
      <p:sp>
        <p:nvSpPr>
          <p:cNvPr id="20484"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r>
              <a:rPr lang="fr-FR">
                <a:latin typeface="Times New Roman" charset="0"/>
              </a:rPr>
              <a:t>On peut distinguer 4 niveaux de prise en compte de la biodiversité :</a:t>
            </a:r>
          </a:p>
          <a:p>
            <a:endParaRPr lang="fr-FR">
              <a:latin typeface="Times New Roman" charset="0"/>
            </a:endParaRPr>
          </a:p>
        </p:txBody>
      </p:sp>
    </p:spTree>
    <p:extLst>
      <p:ext uri="{BB962C8B-B14F-4D97-AF65-F5344CB8AC3E}">
        <p14:creationId xmlns:p14="http://schemas.microsoft.com/office/powerpoint/2010/main" val="19296002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a:noFill/>
          <a:ln>
            <a:miter lim="800000"/>
            <a:headEnd/>
            <a:tailEnd/>
          </a:ln>
        </p:spPr>
        <p:txBody>
          <a:bodyPr/>
          <a:lstStyle/>
          <a:p>
            <a:pPr defTabSz="915988"/>
            <a:fld id="{72F7E0D0-BD33-49B5-A53E-ED6FBADE4448}" type="slidenum">
              <a:rPr lang="fr-FR" sz="1100" smtClean="0">
                <a:latin typeface="Times New Roman" pitchFamily="18" charset="0"/>
                <a:ea typeface="ＭＳ Ｐゴシック" pitchFamily="34" charset="-128"/>
              </a:rPr>
              <a:pPr defTabSz="915988"/>
              <a:t>27</a:t>
            </a:fld>
            <a:endParaRPr lang="fr-FR" sz="1100">
              <a:latin typeface="Times New Roman" pitchFamily="18" charset="0"/>
              <a:ea typeface="ＭＳ Ｐゴシック" pitchFamily="34" charset="-128"/>
            </a:endParaRPr>
          </a:p>
        </p:txBody>
      </p:sp>
      <p:sp>
        <p:nvSpPr>
          <p:cNvPr id="31746" name="Rectangle 2"/>
          <p:cNvSpPr>
            <a:spLocks noGrp="1" noRot="1" noChangeAspect="1" noChangeArrowheads="1" noTextEdit="1"/>
          </p:cNvSpPr>
          <p:nvPr>
            <p:ph type="sldImg"/>
          </p:nvPr>
        </p:nvSpPr>
        <p:spPr>
          <a:xfrm>
            <a:off x="1143000" y="685800"/>
            <a:ext cx="4573588" cy="3429000"/>
          </a:xfrm>
          <a:solidFill>
            <a:srgbClr val="FFFFFF"/>
          </a:solidFill>
          <a:ln/>
        </p:spPr>
      </p:sp>
      <p:sp>
        <p:nvSpPr>
          <p:cNvPr id="3174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GB">
              <a:latin typeface="Times New Roman" pitchFamily="18" charset="0"/>
              <a:ea typeface="ＭＳ Ｐゴシック" pitchFamily="34"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5988" eaLnBrk="0" hangingPunct="0">
              <a:defRPr sz="2400">
                <a:solidFill>
                  <a:schemeClr val="tx1"/>
                </a:solidFill>
                <a:latin typeface="Arial" charset="0"/>
                <a:ea typeface="ＭＳ Ｐゴシック" charset="0"/>
                <a:cs typeface="ＭＳ Ｐゴシック" charset="0"/>
              </a:defRPr>
            </a:lvl1pPr>
            <a:lvl2pPr marL="742950" indent="-285750" defTabSz="915988" eaLnBrk="0" hangingPunct="0">
              <a:defRPr sz="2400">
                <a:solidFill>
                  <a:schemeClr val="tx1"/>
                </a:solidFill>
                <a:latin typeface="Arial" charset="0"/>
                <a:ea typeface="ＭＳ Ｐゴシック" charset="0"/>
              </a:defRPr>
            </a:lvl2pPr>
            <a:lvl3pPr marL="1143000" indent="-228600" defTabSz="915988" eaLnBrk="0" hangingPunct="0">
              <a:defRPr sz="2400">
                <a:solidFill>
                  <a:schemeClr val="tx1"/>
                </a:solidFill>
                <a:latin typeface="Arial" charset="0"/>
                <a:ea typeface="ＭＳ Ｐゴシック" charset="0"/>
              </a:defRPr>
            </a:lvl3pPr>
            <a:lvl4pPr marL="1600200" indent="-228600" defTabSz="915988" eaLnBrk="0" hangingPunct="0">
              <a:defRPr sz="2400">
                <a:solidFill>
                  <a:schemeClr val="tx1"/>
                </a:solidFill>
                <a:latin typeface="Arial" charset="0"/>
                <a:ea typeface="ＭＳ Ｐゴシック" charset="0"/>
              </a:defRPr>
            </a:lvl4pPr>
            <a:lvl5pPr marL="2057400" indent="-228600" defTabSz="915988" eaLnBrk="0" hangingPunct="0">
              <a:defRPr sz="2400">
                <a:solidFill>
                  <a:schemeClr val="tx1"/>
                </a:solidFill>
                <a:latin typeface="Arial" charset="0"/>
                <a:ea typeface="ＭＳ Ｐゴシック" charset="0"/>
              </a:defRPr>
            </a:lvl5pPr>
            <a:lvl6pPr marL="2514600" indent="-228600" defTabSz="91598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598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598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5988" eaLnBrk="0" fontAlgn="base" hangingPunct="0">
              <a:spcBef>
                <a:spcPct val="0"/>
              </a:spcBef>
              <a:spcAft>
                <a:spcPct val="0"/>
              </a:spcAft>
              <a:defRPr sz="2400">
                <a:solidFill>
                  <a:schemeClr val="tx1"/>
                </a:solidFill>
                <a:latin typeface="Arial" charset="0"/>
                <a:ea typeface="ＭＳ Ｐゴシック" charset="0"/>
              </a:defRPr>
            </a:lvl9pPr>
          </a:lstStyle>
          <a:p>
            <a:fld id="{46271BC9-20CF-9348-92AE-211E7EE7A008}" type="slidenum">
              <a:rPr lang="fr-FR" sz="1100">
                <a:latin typeface="Times New Roman" charset="0"/>
              </a:rPr>
              <a:pPr/>
              <a:t>30</a:t>
            </a:fld>
            <a:endParaRPr lang="fr-FR" sz="1100">
              <a:latin typeface="Times New Roman" charset="0"/>
            </a:endParaRPr>
          </a:p>
        </p:txBody>
      </p:sp>
      <p:sp>
        <p:nvSpPr>
          <p:cNvPr id="2048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3A8DB6DB-A93B-7943-95BB-04585E5A0F31}" type="slidenum">
              <a:rPr lang="fr-FR" sz="1200"/>
              <a:pPr algn="r" eaLnBrk="1" hangingPunct="1"/>
              <a:t>30</a:t>
            </a:fld>
            <a:endParaRPr lang="fr-FR" sz="1200"/>
          </a:p>
        </p:txBody>
      </p:sp>
      <p:sp>
        <p:nvSpPr>
          <p:cNvPr id="10243" name="Rectangle 2"/>
          <p:cNvSpPr>
            <a:spLocks noGrp="1" noRot="1" noChangeAspect="1" noChangeArrowheads="1" noTextEdit="1"/>
          </p:cNvSpPr>
          <p:nvPr>
            <p:ph type="sldImg"/>
          </p:nvPr>
        </p:nvSpPr>
        <p:spPr>
          <a:xfrm>
            <a:off x="1143000" y="685800"/>
            <a:ext cx="4573588" cy="3429000"/>
          </a:xfrm>
          <a:solidFill>
            <a:srgbClr val="FFFFFF"/>
          </a:solidFill>
          <a:ln/>
        </p:spPr>
      </p:sp>
      <p:sp>
        <p:nvSpPr>
          <p:cNvPr id="20484"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r>
              <a:rPr lang="fr-FR">
                <a:latin typeface="Times New Roman" charset="0"/>
              </a:rPr>
              <a:t>On peut distinguer 4 niveaux de prise en compte de la biodiversité :</a:t>
            </a:r>
          </a:p>
          <a:p>
            <a:endParaRPr lang="fr-FR">
              <a:latin typeface="Times New Roman" charset="0"/>
            </a:endParaRPr>
          </a:p>
        </p:txBody>
      </p:sp>
    </p:spTree>
    <p:extLst>
      <p:ext uri="{BB962C8B-B14F-4D97-AF65-F5344CB8AC3E}">
        <p14:creationId xmlns:p14="http://schemas.microsoft.com/office/powerpoint/2010/main" val="28556909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15988" eaLnBrk="0" hangingPunct="0">
              <a:defRPr sz="2400">
                <a:solidFill>
                  <a:schemeClr val="tx1"/>
                </a:solidFill>
                <a:latin typeface="Arial" charset="0"/>
                <a:ea typeface="ＭＳ Ｐゴシック" charset="0"/>
                <a:cs typeface="ＭＳ Ｐゴシック" charset="0"/>
              </a:defRPr>
            </a:lvl1pPr>
            <a:lvl2pPr marL="742950" indent="-285750" defTabSz="915988" eaLnBrk="0" hangingPunct="0">
              <a:defRPr sz="2400">
                <a:solidFill>
                  <a:schemeClr val="tx1"/>
                </a:solidFill>
                <a:latin typeface="Arial" charset="0"/>
                <a:ea typeface="ＭＳ Ｐゴシック" charset="0"/>
              </a:defRPr>
            </a:lvl2pPr>
            <a:lvl3pPr marL="1143000" indent="-228600" defTabSz="915988" eaLnBrk="0" hangingPunct="0">
              <a:defRPr sz="2400">
                <a:solidFill>
                  <a:schemeClr val="tx1"/>
                </a:solidFill>
                <a:latin typeface="Arial" charset="0"/>
                <a:ea typeface="ＭＳ Ｐゴシック" charset="0"/>
              </a:defRPr>
            </a:lvl3pPr>
            <a:lvl4pPr marL="1600200" indent="-228600" defTabSz="915988" eaLnBrk="0" hangingPunct="0">
              <a:defRPr sz="2400">
                <a:solidFill>
                  <a:schemeClr val="tx1"/>
                </a:solidFill>
                <a:latin typeface="Arial" charset="0"/>
                <a:ea typeface="ＭＳ Ｐゴシック" charset="0"/>
              </a:defRPr>
            </a:lvl4pPr>
            <a:lvl5pPr marL="2057400" indent="-228600" defTabSz="915988" eaLnBrk="0" hangingPunct="0">
              <a:defRPr sz="2400">
                <a:solidFill>
                  <a:schemeClr val="tx1"/>
                </a:solidFill>
                <a:latin typeface="Arial" charset="0"/>
                <a:ea typeface="ＭＳ Ｐゴシック" charset="0"/>
              </a:defRPr>
            </a:lvl5pPr>
            <a:lvl6pPr marL="2514600" indent="-228600" defTabSz="91598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598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598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5988" eaLnBrk="0" fontAlgn="base" hangingPunct="0">
              <a:spcBef>
                <a:spcPct val="0"/>
              </a:spcBef>
              <a:spcAft>
                <a:spcPct val="0"/>
              </a:spcAft>
              <a:defRPr sz="2400">
                <a:solidFill>
                  <a:schemeClr val="tx1"/>
                </a:solidFill>
                <a:latin typeface="Arial" charset="0"/>
                <a:ea typeface="ＭＳ Ｐゴシック" charset="0"/>
              </a:defRPr>
            </a:lvl9pPr>
          </a:lstStyle>
          <a:p>
            <a:fld id="{46271BC9-20CF-9348-92AE-211E7EE7A008}" type="slidenum">
              <a:rPr lang="fr-FR" sz="1100">
                <a:latin typeface="Times New Roman" charset="0"/>
              </a:rPr>
              <a:pPr/>
              <a:t>31</a:t>
            </a:fld>
            <a:endParaRPr lang="fr-FR" sz="1100">
              <a:latin typeface="Times New Roman" charset="0"/>
            </a:endParaRPr>
          </a:p>
        </p:txBody>
      </p:sp>
      <p:sp>
        <p:nvSpPr>
          <p:cNvPr id="2048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3A8DB6DB-A93B-7943-95BB-04585E5A0F31}" type="slidenum">
              <a:rPr lang="fr-FR" sz="1200"/>
              <a:pPr algn="r" eaLnBrk="1" hangingPunct="1"/>
              <a:t>31</a:t>
            </a:fld>
            <a:endParaRPr lang="fr-FR" sz="1200"/>
          </a:p>
        </p:txBody>
      </p:sp>
      <p:sp>
        <p:nvSpPr>
          <p:cNvPr id="10243" name="Rectangle 2"/>
          <p:cNvSpPr>
            <a:spLocks noGrp="1" noRot="1" noChangeAspect="1" noChangeArrowheads="1" noTextEdit="1"/>
          </p:cNvSpPr>
          <p:nvPr>
            <p:ph type="sldImg"/>
          </p:nvPr>
        </p:nvSpPr>
        <p:spPr>
          <a:xfrm>
            <a:off x="1143000" y="685800"/>
            <a:ext cx="4573588" cy="3429000"/>
          </a:xfrm>
          <a:solidFill>
            <a:srgbClr val="FFFFFF"/>
          </a:solidFill>
          <a:ln/>
        </p:spPr>
      </p:sp>
      <p:sp>
        <p:nvSpPr>
          <p:cNvPr id="20484"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r>
              <a:rPr lang="fr-FR">
                <a:latin typeface="Times New Roman" charset="0"/>
              </a:rPr>
              <a:t>On peut distinguer 4 niveaux de prise en compte de la biodiversité :</a:t>
            </a:r>
          </a:p>
          <a:p>
            <a:endParaRPr lang="fr-FR">
              <a:latin typeface="Times New Roman"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4F1D49E-8B39-9B4A-BCBC-A342D38EFE3B}" type="slidenum">
              <a:rPr lang="fr-FR"/>
              <a:pPr/>
              <a:t>32</a:t>
            </a:fld>
            <a:endParaRPr lang="fr-FR"/>
          </a:p>
        </p:txBody>
      </p:sp>
      <p:sp>
        <p:nvSpPr>
          <p:cNvPr id="6553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6553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fr-FR"/>
          </a:p>
        </p:txBody>
      </p:sp>
    </p:spTree>
    <p:extLst>
      <p:ext uri="{BB962C8B-B14F-4D97-AF65-F5344CB8AC3E}">
        <p14:creationId xmlns:p14="http://schemas.microsoft.com/office/powerpoint/2010/main" val="32664759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15988" eaLnBrk="0" hangingPunct="0">
              <a:defRPr sz="2400">
                <a:solidFill>
                  <a:schemeClr val="tx1"/>
                </a:solidFill>
                <a:latin typeface="Arial" charset="0"/>
                <a:ea typeface="ＭＳ Ｐゴシック" charset="0"/>
                <a:cs typeface="ＭＳ Ｐゴシック" charset="0"/>
              </a:defRPr>
            </a:lvl1pPr>
            <a:lvl2pPr marL="742950" indent="-285750" defTabSz="915988" eaLnBrk="0" hangingPunct="0">
              <a:defRPr sz="2400">
                <a:solidFill>
                  <a:schemeClr val="tx1"/>
                </a:solidFill>
                <a:latin typeface="Arial" charset="0"/>
                <a:ea typeface="ＭＳ Ｐゴシック" charset="0"/>
              </a:defRPr>
            </a:lvl2pPr>
            <a:lvl3pPr marL="1143000" indent="-228600" defTabSz="915988" eaLnBrk="0" hangingPunct="0">
              <a:defRPr sz="2400">
                <a:solidFill>
                  <a:schemeClr val="tx1"/>
                </a:solidFill>
                <a:latin typeface="Arial" charset="0"/>
                <a:ea typeface="ＭＳ Ｐゴシック" charset="0"/>
              </a:defRPr>
            </a:lvl3pPr>
            <a:lvl4pPr marL="1600200" indent="-228600" defTabSz="915988" eaLnBrk="0" hangingPunct="0">
              <a:defRPr sz="2400">
                <a:solidFill>
                  <a:schemeClr val="tx1"/>
                </a:solidFill>
                <a:latin typeface="Arial" charset="0"/>
                <a:ea typeface="ＭＳ Ｐゴシック" charset="0"/>
              </a:defRPr>
            </a:lvl4pPr>
            <a:lvl5pPr marL="2057400" indent="-228600" defTabSz="915988" eaLnBrk="0" hangingPunct="0">
              <a:defRPr sz="2400">
                <a:solidFill>
                  <a:schemeClr val="tx1"/>
                </a:solidFill>
                <a:latin typeface="Arial" charset="0"/>
                <a:ea typeface="ＭＳ Ｐゴシック" charset="0"/>
              </a:defRPr>
            </a:lvl5pPr>
            <a:lvl6pPr marL="2514600" indent="-228600" defTabSz="91598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598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598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5988" eaLnBrk="0" fontAlgn="base" hangingPunct="0">
              <a:spcBef>
                <a:spcPct val="0"/>
              </a:spcBef>
              <a:spcAft>
                <a:spcPct val="0"/>
              </a:spcAft>
              <a:defRPr sz="2400">
                <a:solidFill>
                  <a:schemeClr val="tx1"/>
                </a:solidFill>
                <a:latin typeface="Arial" charset="0"/>
                <a:ea typeface="ＭＳ Ｐゴシック" charset="0"/>
              </a:defRPr>
            </a:lvl9pPr>
          </a:lstStyle>
          <a:p>
            <a:fld id="{46271BC9-20CF-9348-92AE-211E7EE7A008}" type="slidenum">
              <a:rPr lang="fr-FR" sz="1100">
                <a:latin typeface="Times New Roman" charset="0"/>
              </a:rPr>
              <a:pPr/>
              <a:t>33</a:t>
            </a:fld>
            <a:endParaRPr lang="fr-FR" sz="1100">
              <a:latin typeface="Times New Roman" charset="0"/>
            </a:endParaRPr>
          </a:p>
        </p:txBody>
      </p:sp>
      <p:sp>
        <p:nvSpPr>
          <p:cNvPr id="2048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3A8DB6DB-A93B-7943-95BB-04585E5A0F31}" type="slidenum">
              <a:rPr lang="fr-FR" sz="1200"/>
              <a:pPr algn="r" eaLnBrk="1" hangingPunct="1"/>
              <a:t>33</a:t>
            </a:fld>
            <a:endParaRPr lang="fr-FR" sz="1200"/>
          </a:p>
        </p:txBody>
      </p:sp>
      <p:sp>
        <p:nvSpPr>
          <p:cNvPr id="10243" name="Rectangle 2"/>
          <p:cNvSpPr>
            <a:spLocks noGrp="1" noRot="1" noChangeAspect="1" noChangeArrowheads="1" noTextEdit="1"/>
          </p:cNvSpPr>
          <p:nvPr>
            <p:ph type="sldImg"/>
          </p:nvPr>
        </p:nvSpPr>
        <p:spPr>
          <a:xfrm>
            <a:off x="1143000" y="685800"/>
            <a:ext cx="4573588" cy="3429000"/>
          </a:xfrm>
          <a:solidFill>
            <a:srgbClr val="FFFFFF"/>
          </a:solidFill>
          <a:ln/>
        </p:spPr>
      </p:sp>
      <p:sp>
        <p:nvSpPr>
          <p:cNvPr id="20484"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r>
              <a:rPr lang="fr-FR">
                <a:latin typeface="Times New Roman" charset="0"/>
              </a:rPr>
              <a:t>On peut distinguer 4 niveaux de prise en compte de la biodiversité :</a:t>
            </a:r>
          </a:p>
          <a:p>
            <a:endParaRPr lang="fr-FR">
              <a:latin typeface="Times New Roman" charset="0"/>
            </a:endParaRPr>
          </a:p>
        </p:txBody>
      </p:sp>
    </p:spTree>
    <p:extLst>
      <p:ext uri="{BB962C8B-B14F-4D97-AF65-F5344CB8AC3E}">
        <p14:creationId xmlns:p14="http://schemas.microsoft.com/office/powerpoint/2010/main" val="38317600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4F1D49E-8B39-9B4A-BCBC-A342D38EFE3B}" type="slidenum">
              <a:rPr lang="fr-FR"/>
              <a:pPr/>
              <a:t>34</a:t>
            </a:fld>
            <a:endParaRPr lang="fr-FR"/>
          </a:p>
        </p:txBody>
      </p:sp>
      <p:sp>
        <p:nvSpPr>
          <p:cNvPr id="6553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6553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fr-F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Espace réservé de l'image des diapositives 1"/>
          <p:cNvSpPr>
            <a:spLocks noGrp="1" noRot="1" noChangeAspect="1"/>
          </p:cNvSpPr>
          <p:nvPr>
            <p:ph type="sldImg"/>
          </p:nvPr>
        </p:nvSpPr>
        <p:spPr>
          <a:ln/>
        </p:spPr>
      </p:sp>
      <p:sp>
        <p:nvSpPr>
          <p:cNvPr id="53250" name="Espace réservé des commentaires 2"/>
          <p:cNvSpPr>
            <a:spLocks noGrp="1"/>
          </p:cNvSpPr>
          <p:nvPr>
            <p:ph type="body" idx="1"/>
          </p:nvPr>
        </p:nvSpPr>
        <p:spPr>
          <a:noFill/>
        </p:spPr>
        <p:txBody>
          <a:bodyPr/>
          <a:lstStyle/>
          <a:p>
            <a:pPr eaLnBrk="1" hangingPunct="1"/>
            <a:r>
              <a:rPr lang="fr-FR">
                <a:ea typeface="ＭＳ Ｐゴシック" pitchFamily="34" charset="-128"/>
              </a:rPr>
              <a:t>La surconsommation de protéines est liée à la répartition protéines animales/végétales. En effet, dans notre régime actuel riche en protéines animales, nous surconsommons des protéines pour subvenir à nos besoins en glucides. Dans un régime moins carné, les aliments végétaux contenant des protéines sont mieux équilibrés par rapport à nos besoins énergétiques, et ne nécessitent donc pas de surconsommation.</a:t>
            </a:r>
          </a:p>
          <a:p>
            <a:pPr eaLnBrk="1" hangingPunct="1"/>
            <a:endParaRPr lang="fr-FR">
              <a:ea typeface="ＭＳ Ｐゴシック" pitchFamily="34" charset="-128"/>
            </a:endParaRPr>
          </a:p>
        </p:txBody>
      </p:sp>
      <p:sp>
        <p:nvSpPr>
          <p:cNvPr id="53251" name="Espace réservé du numéro de diapositive 3"/>
          <p:cNvSpPr>
            <a:spLocks noGrp="1"/>
          </p:cNvSpPr>
          <p:nvPr>
            <p:ph type="sldNum" sz="quarter" idx="5"/>
          </p:nvPr>
        </p:nvSpPr>
        <p:spPr>
          <a:noFill/>
          <a:ln>
            <a:miter lim="800000"/>
            <a:headEnd/>
            <a:tailEnd/>
          </a:ln>
        </p:spPr>
        <p:txBody>
          <a:bodyPr/>
          <a:lstStyle/>
          <a:p>
            <a:fld id="{70A31343-5382-4022-9614-529A1D6FCB5A}" type="slidenum">
              <a:rPr lang="fr-FR" smtClean="0">
                <a:ea typeface="ＭＳ Ｐゴシック" pitchFamily="34" charset="-128"/>
              </a:rPr>
              <a:pPr/>
              <a:t>36</a:t>
            </a:fld>
            <a:endParaRPr lang="fr-FR">
              <a:ea typeface="ＭＳ Ｐゴシック"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8287D26-3011-6B45-B545-6B83A15D1E10}" type="slidenum">
              <a:rPr lang="fr-FR"/>
              <a:pPr/>
              <a:t>2</a:t>
            </a:fld>
            <a:endParaRPr lang="fr-FR"/>
          </a:p>
        </p:txBody>
      </p:sp>
      <p:sp>
        <p:nvSpPr>
          <p:cNvPr id="1843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8435" name="Rectangle 3"/>
          <p:cNvSpPr>
            <a:spLocks noGrp="1" noChangeArrowheads="1"/>
          </p:cNvSpPr>
          <p:nvPr>
            <p:ph type="body" idx="1"/>
          </p:nvPr>
        </p:nvSpPr>
        <p:spPr/>
        <p:txBody>
          <a:bodyPr/>
          <a:lstStyle/>
          <a:p>
            <a:endParaRPr lang="fr-FR"/>
          </a:p>
        </p:txBody>
      </p:sp>
    </p:spTree>
    <p:extLst>
      <p:ext uri="{BB962C8B-B14F-4D97-AF65-F5344CB8AC3E}">
        <p14:creationId xmlns:p14="http://schemas.microsoft.com/office/powerpoint/2010/main" val="27520428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15988" eaLnBrk="0" hangingPunct="0">
              <a:defRPr sz="2400">
                <a:solidFill>
                  <a:schemeClr val="tx1"/>
                </a:solidFill>
                <a:latin typeface="Arial" charset="0"/>
                <a:ea typeface="ＭＳ Ｐゴシック" charset="0"/>
                <a:cs typeface="ＭＳ Ｐゴシック" charset="0"/>
              </a:defRPr>
            </a:lvl1pPr>
            <a:lvl2pPr marL="742950" indent="-285750" defTabSz="915988" eaLnBrk="0" hangingPunct="0">
              <a:defRPr sz="2400">
                <a:solidFill>
                  <a:schemeClr val="tx1"/>
                </a:solidFill>
                <a:latin typeface="Arial" charset="0"/>
                <a:ea typeface="ＭＳ Ｐゴシック" charset="0"/>
              </a:defRPr>
            </a:lvl2pPr>
            <a:lvl3pPr marL="1143000" indent="-228600" defTabSz="915988" eaLnBrk="0" hangingPunct="0">
              <a:defRPr sz="2400">
                <a:solidFill>
                  <a:schemeClr val="tx1"/>
                </a:solidFill>
                <a:latin typeface="Arial" charset="0"/>
                <a:ea typeface="ＭＳ Ｐゴシック" charset="0"/>
              </a:defRPr>
            </a:lvl3pPr>
            <a:lvl4pPr marL="1600200" indent="-228600" defTabSz="915988" eaLnBrk="0" hangingPunct="0">
              <a:defRPr sz="2400">
                <a:solidFill>
                  <a:schemeClr val="tx1"/>
                </a:solidFill>
                <a:latin typeface="Arial" charset="0"/>
                <a:ea typeface="ＭＳ Ｐゴシック" charset="0"/>
              </a:defRPr>
            </a:lvl4pPr>
            <a:lvl5pPr marL="2057400" indent="-228600" defTabSz="915988" eaLnBrk="0" hangingPunct="0">
              <a:defRPr sz="2400">
                <a:solidFill>
                  <a:schemeClr val="tx1"/>
                </a:solidFill>
                <a:latin typeface="Arial" charset="0"/>
                <a:ea typeface="ＭＳ Ｐゴシック" charset="0"/>
              </a:defRPr>
            </a:lvl5pPr>
            <a:lvl6pPr marL="2514600" indent="-228600" defTabSz="91598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598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598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5988" eaLnBrk="0" fontAlgn="base" hangingPunct="0">
              <a:spcBef>
                <a:spcPct val="0"/>
              </a:spcBef>
              <a:spcAft>
                <a:spcPct val="0"/>
              </a:spcAft>
              <a:defRPr sz="2400">
                <a:solidFill>
                  <a:schemeClr val="tx1"/>
                </a:solidFill>
                <a:latin typeface="Arial" charset="0"/>
                <a:ea typeface="ＭＳ Ｐゴシック" charset="0"/>
              </a:defRPr>
            </a:lvl9pPr>
          </a:lstStyle>
          <a:p>
            <a:fld id="{46271BC9-20CF-9348-92AE-211E7EE7A008}" type="slidenum">
              <a:rPr lang="fr-FR" sz="1100">
                <a:latin typeface="Times New Roman" charset="0"/>
              </a:rPr>
              <a:pPr/>
              <a:t>44</a:t>
            </a:fld>
            <a:endParaRPr lang="fr-FR" sz="1100">
              <a:latin typeface="Times New Roman" charset="0"/>
            </a:endParaRPr>
          </a:p>
        </p:txBody>
      </p:sp>
      <p:sp>
        <p:nvSpPr>
          <p:cNvPr id="2048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3A8DB6DB-A93B-7943-95BB-04585E5A0F31}" type="slidenum">
              <a:rPr lang="fr-FR" sz="1200"/>
              <a:pPr algn="r" eaLnBrk="1" hangingPunct="1"/>
              <a:t>44</a:t>
            </a:fld>
            <a:endParaRPr lang="fr-FR" sz="1200"/>
          </a:p>
        </p:txBody>
      </p:sp>
      <p:sp>
        <p:nvSpPr>
          <p:cNvPr id="10243" name="Rectangle 2"/>
          <p:cNvSpPr>
            <a:spLocks noGrp="1" noRot="1" noChangeAspect="1" noChangeArrowheads="1" noTextEdit="1"/>
          </p:cNvSpPr>
          <p:nvPr>
            <p:ph type="sldImg"/>
          </p:nvPr>
        </p:nvSpPr>
        <p:spPr>
          <a:xfrm>
            <a:off x="1143000" y="685800"/>
            <a:ext cx="4573588" cy="3429000"/>
          </a:xfrm>
          <a:solidFill>
            <a:srgbClr val="FFFFFF"/>
          </a:solidFill>
          <a:ln/>
        </p:spPr>
      </p:sp>
      <p:sp>
        <p:nvSpPr>
          <p:cNvPr id="20484"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r>
              <a:rPr lang="fr-FR">
                <a:latin typeface="Times New Roman" charset="0"/>
              </a:rPr>
              <a:t>On peut distinguer 4 niveaux de prise en compte de la biodiversité :</a:t>
            </a:r>
          </a:p>
          <a:p>
            <a:endParaRPr lang="fr-FR">
              <a:latin typeface="Times New Roman" charset="0"/>
            </a:endParaRPr>
          </a:p>
        </p:txBody>
      </p:sp>
    </p:spTree>
    <p:extLst>
      <p:ext uri="{BB962C8B-B14F-4D97-AF65-F5344CB8AC3E}">
        <p14:creationId xmlns:p14="http://schemas.microsoft.com/office/powerpoint/2010/main" val="31240643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Le niveau de production primaire est donc maintenu, avec une diminution très forte de l’ensemble des impacts, qu’il s’agisse des émissions de gaz à effet de serre, d’ammoniac,</a:t>
            </a:r>
            <a:r>
              <a:rPr lang="fr-FR" baseline="0" dirty="0"/>
              <a:t> de consommation d’énergie, d’engrais de </a:t>
            </a:r>
            <a:r>
              <a:rPr lang="fr-FR" baseline="0" dirty="0" err="1"/>
              <a:t>synth§se</a:t>
            </a:r>
            <a:r>
              <a:rPr lang="fr-FR" baseline="0" dirty="0"/>
              <a:t>, de phytosanitaires, d’eau  pour l’irrigation en été. </a:t>
            </a:r>
            <a:endParaRPr lang="fr-FR" dirty="0"/>
          </a:p>
        </p:txBody>
      </p:sp>
      <p:sp>
        <p:nvSpPr>
          <p:cNvPr id="4" name="Espace réservé du numéro de diapositive 3"/>
          <p:cNvSpPr>
            <a:spLocks noGrp="1"/>
          </p:cNvSpPr>
          <p:nvPr>
            <p:ph type="sldNum" sz="quarter" idx="10"/>
          </p:nvPr>
        </p:nvSpPr>
        <p:spPr/>
        <p:txBody>
          <a:bodyPr/>
          <a:lstStyle/>
          <a:p>
            <a:pPr>
              <a:defRPr/>
            </a:pPr>
            <a:fld id="{0B7C5139-521C-E648-BD3D-810CBD30414F}" type="slidenum">
              <a:rPr lang="fr-FR" smtClean="0"/>
              <a:pPr>
                <a:defRPr/>
              </a:pPr>
              <a:t>47</a:t>
            </a:fld>
            <a:endParaRPr lang="fr-FR"/>
          </a:p>
        </p:txBody>
      </p:sp>
    </p:spTree>
    <p:extLst>
      <p:ext uri="{BB962C8B-B14F-4D97-AF65-F5344CB8AC3E}">
        <p14:creationId xmlns:p14="http://schemas.microsoft.com/office/powerpoint/2010/main" val="19765940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CC324BE-37B5-3944-9D06-E039B6D9E650}" type="slidenum">
              <a:rPr lang="fr-FR"/>
              <a:pPr/>
              <a:t>48</a:t>
            </a:fld>
            <a:endParaRPr lang="fr-FR" dirty="0"/>
          </a:p>
        </p:txBody>
      </p:sp>
      <p:sp>
        <p:nvSpPr>
          <p:cNvPr id="16793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16793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GB"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CC324BE-37B5-3944-9D06-E039B6D9E650}" type="slidenum">
              <a:rPr lang="fr-FR"/>
              <a:pPr/>
              <a:t>49</a:t>
            </a:fld>
            <a:endParaRPr lang="fr-FR"/>
          </a:p>
        </p:txBody>
      </p:sp>
      <p:sp>
        <p:nvSpPr>
          <p:cNvPr id="16793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16793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GB"/>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15988" eaLnBrk="0" hangingPunct="0">
              <a:defRPr sz="2400">
                <a:solidFill>
                  <a:schemeClr val="tx1"/>
                </a:solidFill>
                <a:latin typeface="Arial" charset="0"/>
                <a:ea typeface="ＭＳ Ｐゴシック" charset="0"/>
                <a:cs typeface="ＭＳ Ｐゴシック" charset="0"/>
              </a:defRPr>
            </a:lvl1pPr>
            <a:lvl2pPr marL="742950" indent="-285750" defTabSz="915988" eaLnBrk="0" hangingPunct="0">
              <a:defRPr sz="2400">
                <a:solidFill>
                  <a:schemeClr val="tx1"/>
                </a:solidFill>
                <a:latin typeface="Arial" charset="0"/>
                <a:ea typeface="ＭＳ Ｐゴシック" charset="0"/>
              </a:defRPr>
            </a:lvl2pPr>
            <a:lvl3pPr marL="1143000" indent="-228600" defTabSz="915988" eaLnBrk="0" hangingPunct="0">
              <a:defRPr sz="2400">
                <a:solidFill>
                  <a:schemeClr val="tx1"/>
                </a:solidFill>
                <a:latin typeface="Arial" charset="0"/>
                <a:ea typeface="ＭＳ Ｐゴシック" charset="0"/>
              </a:defRPr>
            </a:lvl3pPr>
            <a:lvl4pPr marL="1600200" indent="-228600" defTabSz="915988" eaLnBrk="0" hangingPunct="0">
              <a:defRPr sz="2400">
                <a:solidFill>
                  <a:schemeClr val="tx1"/>
                </a:solidFill>
                <a:latin typeface="Arial" charset="0"/>
                <a:ea typeface="ＭＳ Ｐゴシック" charset="0"/>
              </a:defRPr>
            </a:lvl4pPr>
            <a:lvl5pPr marL="2057400" indent="-228600" defTabSz="915988" eaLnBrk="0" hangingPunct="0">
              <a:defRPr sz="2400">
                <a:solidFill>
                  <a:schemeClr val="tx1"/>
                </a:solidFill>
                <a:latin typeface="Arial" charset="0"/>
                <a:ea typeface="ＭＳ Ｐゴシック" charset="0"/>
              </a:defRPr>
            </a:lvl5pPr>
            <a:lvl6pPr marL="2514600" indent="-228600" defTabSz="91598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598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598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5988" eaLnBrk="0" fontAlgn="base" hangingPunct="0">
              <a:spcBef>
                <a:spcPct val="0"/>
              </a:spcBef>
              <a:spcAft>
                <a:spcPct val="0"/>
              </a:spcAft>
              <a:defRPr sz="2400">
                <a:solidFill>
                  <a:schemeClr val="tx1"/>
                </a:solidFill>
                <a:latin typeface="Arial" charset="0"/>
                <a:ea typeface="ＭＳ Ｐゴシック" charset="0"/>
              </a:defRPr>
            </a:lvl9pPr>
          </a:lstStyle>
          <a:p>
            <a:fld id="{46271BC9-20CF-9348-92AE-211E7EE7A008}" type="slidenum">
              <a:rPr lang="fr-FR" sz="1100">
                <a:latin typeface="Times New Roman" charset="0"/>
              </a:rPr>
              <a:pPr/>
              <a:t>3</a:t>
            </a:fld>
            <a:endParaRPr lang="fr-FR" sz="1100">
              <a:latin typeface="Times New Roman" charset="0"/>
            </a:endParaRPr>
          </a:p>
        </p:txBody>
      </p:sp>
      <p:sp>
        <p:nvSpPr>
          <p:cNvPr id="2048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3A8DB6DB-A93B-7943-95BB-04585E5A0F31}" type="slidenum">
              <a:rPr lang="fr-FR" sz="1200"/>
              <a:pPr algn="r" eaLnBrk="1" hangingPunct="1"/>
              <a:t>3</a:t>
            </a:fld>
            <a:endParaRPr lang="fr-FR" sz="1200"/>
          </a:p>
        </p:txBody>
      </p:sp>
      <p:sp>
        <p:nvSpPr>
          <p:cNvPr id="10243" name="Rectangle 2"/>
          <p:cNvSpPr>
            <a:spLocks noGrp="1" noRot="1" noChangeAspect="1" noChangeArrowheads="1" noTextEdit="1"/>
          </p:cNvSpPr>
          <p:nvPr>
            <p:ph type="sldImg"/>
          </p:nvPr>
        </p:nvSpPr>
        <p:spPr>
          <a:xfrm>
            <a:off x="1143000" y="685800"/>
            <a:ext cx="4573588" cy="3429000"/>
          </a:xfrm>
          <a:solidFill>
            <a:srgbClr val="FFFFFF"/>
          </a:solidFill>
          <a:ln/>
        </p:spPr>
      </p:sp>
      <p:sp>
        <p:nvSpPr>
          <p:cNvPr id="20484"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r>
              <a:rPr lang="fr-FR">
                <a:latin typeface="Times New Roman" charset="0"/>
              </a:rPr>
              <a:t>On peut distinguer 4 niveaux de prise en compte de la biodiversité :</a:t>
            </a:r>
          </a:p>
          <a:p>
            <a:endParaRPr lang="fr-FR">
              <a:latin typeface="Times New Roman" charset="0"/>
            </a:endParaRPr>
          </a:p>
        </p:txBody>
      </p:sp>
    </p:spTree>
    <p:extLst>
      <p:ext uri="{BB962C8B-B14F-4D97-AF65-F5344CB8AC3E}">
        <p14:creationId xmlns:p14="http://schemas.microsoft.com/office/powerpoint/2010/main" val="18643367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15988" eaLnBrk="0" hangingPunct="0">
              <a:defRPr sz="2400">
                <a:solidFill>
                  <a:schemeClr val="tx1"/>
                </a:solidFill>
                <a:latin typeface="Arial" charset="0"/>
                <a:ea typeface="ＭＳ Ｐゴシック" charset="0"/>
                <a:cs typeface="ＭＳ Ｐゴシック" charset="0"/>
              </a:defRPr>
            </a:lvl1pPr>
            <a:lvl2pPr marL="742950" indent="-285750" defTabSz="915988" eaLnBrk="0" hangingPunct="0">
              <a:defRPr sz="2400">
                <a:solidFill>
                  <a:schemeClr val="tx1"/>
                </a:solidFill>
                <a:latin typeface="Arial" charset="0"/>
                <a:ea typeface="ＭＳ Ｐゴシック" charset="0"/>
              </a:defRPr>
            </a:lvl2pPr>
            <a:lvl3pPr marL="1143000" indent="-228600" defTabSz="915988" eaLnBrk="0" hangingPunct="0">
              <a:defRPr sz="2400">
                <a:solidFill>
                  <a:schemeClr val="tx1"/>
                </a:solidFill>
                <a:latin typeface="Arial" charset="0"/>
                <a:ea typeface="ＭＳ Ｐゴシック" charset="0"/>
              </a:defRPr>
            </a:lvl3pPr>
            <a:lvl4pPr marL="1600200" indent="-228600" defTabSz="915988" eaLnBrk="0" hangingPunct="0">
              <a:defRPr sz="2400">
                <a:solidFill>
                  <a:schemeClr val="tx1"/>
                </a:solidFill>
                <a:latin typeface="Arial" charset="0"/>
                <a:ea typeface="ＭＳ Ｐゴシック" charset="0"/>
              </a:defRPr>
            </a:lvl4pPr>
            <a:lvl5pPr marL="2057400" indent="-228600" defTabSz="915988" eaLnBrk="0" hangingPunct="0">
              <a:defRPr sz="2400">
                <a:solidFill>
                  <a:schemeClr val="tx1"/>
                </a:solidFill>
                <a:latin typeface="Arial" charset="0"/>
                <a:ea typeface="ＭＳ Ｐゴシック" charset="0"/>
              </a:defRPr>
            </a:lvl5pPr>
            <a:lvl6pPr marL="2514600" indent="-228600" defTabSz="91598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598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598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5988" eaLnBrk="0" fontAlgn="base" hangingPunct="0">
              <a:spcBef>
                <a:spcPct val="0"/>
              </a:spcBef>
              <a:spcAft>
                <a:spcPct val="0"/>
              </a:spcAft>
              <a:defRPr sz="2400">
                <a:solidFill>
                  <a:schemeClr val="tx1"/>
                </a:solidFill>
                <a:latin typeface="Arial" charset="0"/>
                <a:ea typeface="ＭＳ Ｐゴシック" charset="0"/>
              </a:defRPr>
            </a:lvl9pPr>
          </a:lstStyle>
          <a:p>
            <a:fld id="{46271BC9-20CF-9348-92AE-211E7EE7A008}" type="slidenum">
              <a:rPr lang="fr-FR" sz="1100">
                <a:latin typeface="Times New Roman" charset="0"/>
              </a:rPr>
              <a:pPr/>
              <a:t>4</a:t>
            </a:fld>
            <a:endParaRPr lang="fr-FR" sz="1100">
              <a:latin typeface="Times New Roman" charset="0"/>
            </a:endParaRPr>
          </a:p>
        </p:txBody>
      </p:sp>
      <p:sp>
        <p:nvSpPr>
          <p:cNvPr id="2048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3A8DB6DB-A93B-7943-95BB-04585E5A0F31}" type="slidenum">
              <a:rPr lang="fr-FR" sz="1200"/>
              <a:pPr algn="r" eaLnBrk="1" hangingPunct="1"/>
              <a:t>4</a:t>
            </a:fld>
            <a:endParaRPr lang="fr-FR" sz="1200"/>
          </a:p>
        </p:txBody>
      </p:sp>
      <p:sp>
        <p:nvSpPr>
          <p:cNvPr id="10243" name="Rectangle 2"/>
          <p:cNvSpPr>
            <a:spLocks noGrp="1" noRot="1" noChangeAspect="1" noChangeArrowheads="1" noTextEdit="1"/>
          </p:cNvSpPr>
          <p:nvPr>
            <p:ph type="sldImg"/>
          </p:nvPr>
        </p:nvSpPr>
        <p:spPr>
          <a:xfrm>
            <a:off x="1143000" y="685800"/>
            <a:ext cx="4573588" cy="3429000"/>
          </a:xfrm>
          <a:solidFill>
            <a:srgbClr val="FFFFFF"/>
          </a:solidFill>
          <a:ln/>
        </p:spPr>
      </p:sp>
      <p:sp>
        <p:nvSpPr>
          <p:cNvPr id="20484"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r>
              <a:rPr lang="fr-FR">
                <a:latin typeface="Times New Roman" charset="0"/>
              </a:rPr>
              <a:t>On peut distinguer 4 niveaux de prise en compte de la biodiversité :</a:t>
            </a:r>
          </a:p>
          <a:p>
            <a:endParaRPr lang="fr-FR">
              <a:latin typeface="Times New Roman" charset="0"/>
            </a:endParaRPr>
          </a:p>
        </p:txBody>
      </p:sp>
    </p:spTree>
    <p:extLst>
      <p:ext uri="{BB962C8B-B14F-4D97-AF65-F5344CB8AC3E}">
        <p14:creationId xmlns:p14="http://schemas.microsoft.com/office/powerpoint/2010/main" val="28237736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15988" eaLnBrk="0" hangingPunct="0">
              <a:defRPr sz="2400">
                <a:solidFill>
                  <a:schemeClr val="tx1"/>
                </a:solidFill>
                <a:latin typeface="Arial" charset="0"/>
                <a:ea typeface="ＭＳ Ｐゴシック" charset="0"/>
                <a:cs typeface="ＭＳ Ｐゴシック" charset="0"/>
              </a:defRPr>
            </a:lvl1pPr>
            <a:lvl2pPr marL="742950" indent="-285750" defTabSz="915988" eaLnBrk="0" hangingPunct="0">
              <a:defRPr sz="2400">
                <a:solidFill>
                  <a:schemeClr val="tx1"/>
                </a:solidFill>
                <a:latin typeface="Arial" charset="0"/>
                <a:ea typeface="ＭＳ Ｐゴシック" charset="0"/>
              </a:defRPr>
            </a:lvl2pPr>
            <a:lvl3pPr marL="1143000" indent="-228600" defTabSz="915988" eaLnBrk="0" hangingPunct="0">
              <a:defRPr sz="2400">
                <a:solidFill>
                  <a:schemeClr val="tx1"/>
                </a:solidFill>
                <a:latin typeface="Arial" charset="0"/>
                <a:ea typeface="ＭＳ Ｐゴシック" charset="0"/>
              </a:defRPr>
            </a:lvl3pPr>
            <a:lvl4pPr marL="1600200" indent="-228600" defTabSz="915988" eaLnBrk="0" hangingPunct="0">
              <a:defRPr sz="2400">
                <a:solidFill>
                  <a:schemeClr val="tx1"/>
                </a:solidFill>
                <a:latin typeface="Arial" charset="0"/>
                <a:ea typeface="ＭＳ Ｐゴシック" charset="0"/>
              </a:defRPr>
            </a:lvl4pPr>
            <a:lvl5pPr marL="2057400" indent="-228600" defTabSz="915988" eaLnBrk="0" hangingPunct="0">
              <a:defRPr sz="2400">
                <a:solidFill>
                  <a:schemeClr val="tx1"/>
                </a:solidFill>
                <a:latin typeface="Arial" charset="0"/>
                <a:ea typeface="ＭＳ Ｐゴシック" charset="0"/>
              </a:defRPr>
            </a:lvl5pPr>
            <a:lvl6pPr marL="2514600" indent="-228600" defTabSz="91598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598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598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5988" eaLnBrk="0" fontAlgn="base" hangingPunct="0">
              <a:spcBef>
                <a:spcPct val="0"/>
              </a:spcBef>
              <a:spcAft>
                <a:spcPct val="0"/>
              </a:spcAft>
              <a:defRPr sz="2400">
                <a:solidFill>
                  <a:schemeClr val="tx1"/>
                </a:solidFill>
                <a:latin typeface="Arial" charset="0"/>
                <a:ea typeface="ＭＳ Ｐゴシック" charset="0"/>
              </a:defRPr>
            </a:lvl9pPr>
          </a:lstStyle>
          <a:p>
            <a:fld id="{46271BC9-20CF-9348-92AE-211E7EE7A008}" type="slidenum">
              <a:rPr lang="fr-FR" sz="1100">
                <a:latin typeface="Times New Roman" charset="0"/>
              </a:rPr>
              <a:pPr/>
              <a:t>5</a:t>
            </a:fld>
            <a:endParaRPr lang="fr-FR" sz="1100">
              <a:latin typeface="Times New Roman" charset="0"/>
            </a:endParaRPr>
          </a:p>
        </p:txBody>
      </p:sp>
      <p:sp>
        <p:nvSpPr>
          <p:cNvPr id="2048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3A8DB6DB-A93B-7943-95BB-04585E5A0F31}" type="slidenum">
              <a:rPr lang="fr-FR" sz="1200"/>
              <a:pPr algn="r" eaLnBrk="1" hangingPunct="1"/>
              <a:t>5</a:t>
            </a:fld>
            <a:endParaRPr lang="fr-FR" sz="1200"/>
          </a:p>
        </p:txBody>
      </p:sp>
      <p:sp>
        <p:nvSpPr>
          <p:cNvPr id="10243" name="Rectangle 2"/>
          <p:cNvSpPr>
            <a:spLocks noGrp="1" noRot="1" noChangeAspect="1" noChangeArrowheads="1" noTextEdit="1"/>
          </p:cNvSpPr>
          <p:nvPr>
            <p:ph type="sldImg"/>
          </p:nvPr>
        </p:nvSpPr>
        <p:spPr>
          <a:xfrm>
            <a:off x="1143000" y="685800"/>
            <a:ext cx="4573588" cy="3429000"/>
          </a:xfrm>
          <a:solidFill>
            <a:srgbClr val="FFFFFF"/>
          </a:solidFill>
          <a:ln/>
        </p:spPr>
      </p:sp>
      <p:sp>
        <p:nvSpPr>
          <p:cNvPr id="20484"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r>
              <a:rPr lang="fr-FR">
                <a:latin typeface="Times New Roman" charset="0"/>
              </a:rPr>
              <a:t>On peut distinguer 4 niveaux de prise en compte de la biodiversité :</a:t>
            </a:r>
          </a:p>
          <a:p>
            <a:endParaRPr lang="fr-FR">
              <a:latin typeface="Times New Roman" charset="0"/>
            </a:endParaRPr>
          </a:p>
        </p:txBody>
      </p:sp>
    </p:spTree>
    <p:extLst>
      <p:ext uri="{BB962C8B-B14F-4D97-AF65-F5344CB8AC3E}">
        <p14:creationId xmlns:p14="http://schemas.microsoft.com/office/powerpoint/2010/main" val="21196148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5988" eaLnBrk="0" hangingPunct="0">
              <a:defRPr sz="2400">
                <a:solidFill>
                  <a:schemeClr val="tx1"/>
                </a:solidFill>
                <a:latin typeface="Arial" charset="0"/>
                <a:ea typeface="ＭＳ Ｐゴシック" charset="0"/>
                <a:cs typeface="ＭＳ Ｐゴシック" charset="0"/>
              </a:defRPr>
            </a:lvl1pPr>
            <a:lvl2pPr marL="742950" indent="-285750" defTabSz="915988" eaLnBrk="0" hangingPunct="0">
              <a:defRPr sz="2400">
                <a:solidFill>
                  <a:schemeClr val="tx1"/>
                </a:solidFill>
                <a:latin typeface="Arial" charset="0"/>
                <a:ea typeface="ＭＳ Ｐゴシック" charset="0"/>
              </a:defRPr>
            </a:lvl2pPr>
            <a:lvl3pPr marL="1143000" indent="-228600" defTabSz="915988" eaLnBrk="0" hangingPunct="0">
              <a:defRPr sz="2400">
                <a:solidFill>
                  <a:schemeClr val="tx1"/>
                </a:solidFill>
                <a:latin typeface="Arial" charset="0"/>
                <a:ea typeface="ＭＳ Ｐゴシック" charset="0"/>
              </a:defRPr>
            </a:lvl3pPr>
            <a:lvl4pPr marL="1600200" indent="-228600" defTabSz="915988" eaLnBrk="0" hangingPunct="0">
              <a:defRPr sz="2400">
                <a:solidFill>
                  <a:schemeClr val="tx1"/>
                </a:solidFill>
                <a:latin typeface="Arial" charset="0"/>
                <a:ea typeface="ＭＳ Ｐゴシック" charset="0"/>
              </a:defRPr>
            </a:lvl4pPr>
            <a:lvl5pPr marL="2057400" indent="-228600" defTabSz="915988" eaLnBrk="0" hangingPunct="0">
              <a:defRPr sz="2400">
                <a:solidFill>
                  <a:schemeClr val="tx1"/>
                </a:solidFill>
                <a:latin typeface="Arial" charset="0"/>
                <a:ea typeface="ＭＳ Ｐゴシック" charset="0"/>
              </a:defRPr>
            </a:lvl5pPr>
            <a:lvl6pPr marL="2514600" indent="-228600" defTabSz="91598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598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598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5988" eaLnBrk="0" fontAlgn="base" hangingPunct="0">
              <a:spcBef>
                <a:spcPct val="0"/>
              </a:spcBef>
              <a:spcAft>
                <a:spcPct val="0"/>
              </a:spcAft>
              <a:defRPr sz="2400">
                <a:solidFill>
                  <a:schemeClr val="tx1"/>
                </a:solidFill>
                <a:latin typeface="Arial" charset="0"/>
                <a:ea typeface="ＭＳ Ｐゴシック" charset="0"/>
              </a:defRPr>
            </a:lvl9pPr>
          </a:lstStyle>
          <a:p>
            <a:fld id="{46271BC9-20CF-9348-92AE-211E7EE7A008}" type="slidenum">
              <a:rPr lang="fr-FR" sz="1100">
                <a:latin typeface="Times New Roman" charset="0"/>
              </a:rPr>
              <a:pPr/>
              <a:t>12</a:t>
            </a:fld>
            <a:endParaRPr lang="fr-FR" sz="1100">
              <a:latin typeface="Times New Roman" charset="0"/>
            </a:endParaRPr>
          </a:p>
        </p:txBody>
      </p:sp>
      <p:sp>
        <p:nvSpPr>
          <p:cNvPr id="2048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3A8DB6DB-A93B-7943-95BB-04585E5A0F31}" type="slidenum">
              <a:rPr lang="fr-FR" sz="1200"/>
              <a:pPr algn="r" eaLnBrk="1" hangingPunct="1"/>
              <a:t>12</a:t>
            </a:fld>
            <a:endParaRPr lang="fr-FR" sz="1200"/>
          </a:p>
        </p:txBody>
      </p:sp>
      <p:sp>
        <p:nvSpPr>
          <p:cNvPr id="10243" name="Rectangle 2"/>
          <p:cNvSpPr>
            <a:spLocks noGrp="1" noRot="1" noChangeAspect="1" noChangeArrowheads="1" noTextEdit="1"/>
          </p:cNvSpPr>
          <p:nvPr>
            <p:ph type="sldImg"/>
          </p:nvPr>
        </p:nvSpPr>
        <p:spPr>
          <a:xfrm>
            <a:off x="1143000" y="685800"/>
            <a:ext cx="4573588" cy="3429000"/>
          </a:xfrm>
          <a:solidFill>
            <a:srgbClr val="FFFFFF"/>
          </a:solidFill>
          <a:ln/>
        </p:spPr>
      </p:sp>
      <p:sp>
        <p:nvSpPr>
          <p:cNvPr id="20484"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r>
              <a:rPr lang="fr-FR">
                <a:latin typeface="Times New Roman" charset="0"/>
              </a:rPr>
              <a:t>On peut distinguer 4 niveaux de prise en compte de la biodiversité :</a:t>
            </a:r>
          </a:p>
          <a:p>
            <a:endParaRPr lang="fr-FR">
              <a:latin typeface="Times New Roman" charset="0"/>
            </a:endParaRPr>
          </a:p>
        </p:txBody>
      </p:sp>
    </p:spTree>
    <p:extLst>
      <p:ext uri="{BB962C8B-B14F-4D97-AF65-F5344CB8AC3E}">
        <p14:creationId xmlns:p14="http://schemas.microsoft.com/office/powerpoint/2010/main" val="34966073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a:noFill/>
          <a:ln>
            <a:miter lim="800000"/>
            <a:headEnd/>
            <a:tailEnd/>
          </a:ln>
        </p:spPr>
        <p:txBody>
          <a:bodyPr/>
          <a:lstStyle/>
          <a:p>
            <a:pPr defTabSz="915988"/>
            <a:fld id="{72F7E0D0-BD33-49B5-A53E-ED6FBADE4448}" type="slidenum">
              <a:rPr lang="fr-FR" sz="1100" smtClean="0">
                <a:latin typeface="Times New Roman" pitchFamily="18" charset="0"/>
                <a:ea typeface="ＭＳ Ｐゴシック" pitchFamily="34" charset="-128"/>
              </a:rPr>
              <a:pPr defTabSz="915988"/>
              <a:t>13</a:t>
            </a:fld>
            <a:endParaRPr lang="fr-FR" sz="1100">
              <a:latin typeface="Times New Roman" pitchFamily="18" charset="0"/>
              <a:ea typeface="ＭＳ Ｐゴシック" pitchFamily="34" charset="-128"/>
            </a:endParaRPr>
          </a:p>
        </p:txBody>
      </p:sp>
      <p:sp>
        <p:nvSpPr>
          <p:cNvPr id="31746" name="Rectangle 2"/>
          <p:cNvSpPr>
            <a:spLocks noGrp="1" noRot="1" noChangeAspect="1" noChangeArrowheads="1" noTextEdit="1"/>
          </p:cNvSpPr>
          <p:nvPr>
            <p:ph type="sldImg"/>
          </p:nvPr>
        </p:nvSpPr>
        <p:spPr>
          <a:xfrm>
            <a:off x="1143000" y="685800"/>
            <a:ext cx="4573588" cy="3429000"/>
          </a:xfrm>
          <a:solidFill>
            <a:srgbClr val="FFFFFF"/>
          </a:solidFill>
          <a:ln/>
        </p:spPr>
      </p:sp>
      <p:sp>
        <p:nvSpPr>
          <p:cNvPr id="3174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GB">
              <a:latin typeface="Times New Roman" pitchFamily="18" charset="0"/>
              <a:ea typeface="ＭＳ Ｐゴシック" pitchFamily="34" charset="-128"/>
            </a:endParaRPr>
          </a:p>
        </p:txBody>
      </p:sp>
    </p:spTree>
    <p:extLst>
      <p:ext uri="{BB962C8B-B14F-4D97-AF65-F5344CB8AC3E}">
        <p14:creationId xmlns:p14="http://schemas.microsoft.com/office/powerpoint/2010/main" val="34021004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5039576A-7A90-ED4B-927C-3E7E8D96D60E}" type="slidenum">
              <a:rPr lang="fr-FR" smtClean="0"/>
              <a:pPr>
                <a:defRPr/>
              </a:pPr>
              <a:t>15</a:t>
            </a:fld>
            <a:endParaRPr lang="fr-FR"/>
          </a:p>
        </p:txBody>
      </p:sp>
    </p:spTree>
    <p:extLst>
      <p:ext uri="{BB962C8B-B14F-4D97-AF65-F5344CB8AC3E}">
        <p14:creationId xmlns:p14="http://schemas.microsoft.com/office/powerpoint/2010/main" val="18946829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a:defRPr/>
            </a:pPr>
            <a:fld id="{2BB01362-5D41-5E40-B8F8-F3B5CDEE3F1F}" type="slidenum">
              <a:rPr lang="es-ES_tradnl" smtClean="0"/>
              <a:pPr>
                <a:defRPr/>
              </a:pPr>
              <a:t>19</a:t>
            </a:fld>
            <a:endParaRPr lang="es-ES_tradnl"/>
          </a:p>
        </p:txBody>
      </p:sp>
    </p:spTree>
    <p:extLst>
      <p:ext uri="{BB962C8B-B14F-4D97-AF65-F5344CB8AC3E}">
        <p14:creationId xmlns:p14="http://schemas.microsoft.com/office/powerpoint/2010/main" val="239274688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pic>
        <p:nvPicPr>
          <p:cNvPr id="4" name="Picture 10" descr="BandeauPPt-01"/>
          <p:cNvPicPr>
            <a:picLocks noChangeAspect="1" noChangeArrowheads="1"/>
          </p:cNvPicPr>
          <p:nvPr/>
        </p:nvPicPr>
        <p:blipFill>
          <a:blip r:embed="rId2"/>
          <a:srcRect/>
          <a:stretch>
            <a:fillRect/>
          </a:stretch>
        </p:blipFill>
        <p:spPr bwMode="auto">
          <a:xfrm>
            <a:off x="0" y="0"/>
            <a:ext cx="9144000" cy="898525"/>
          </a:xfrm>
          <a:prstGeom prst="rect">
            <a:avLst/>
          </a:prstGeom>
          <a:noFill/>
          <a:ln w="9525">
            <a:noFill/>
            <a:miter lim="800000"/>
            <a:headEnd/>
            <a:tailEnd/>
          </a:ln>
        </p:spPr>
      </p:pic>
      <p:pic>
        <p:nvPicPr>
          <p:cNvPr id="5" name="Picture 11" descr="BandeBas"/>
          <p:cNvPicPr>
            <a:picLocks noChangeAspect="1" noChangeArrowheads="1"/>
          </p:cNvPicPr>
          <p:nvPr/>
        </p:nvPicPr>
        <p:blipFill>
          <a:blip r:embed="rId3"/>
          <a:srcRect/>
          <a:stretch>
            <a:fillRect/>
          </a:stretch>
        </p:blipFill>
        <p:spPr bwMode="auto">
          <a:xfrm>
            <a:off x="0" y="6386513"/>
            <a:ext cx="9144000" cy="471487"/>
          </a:xfrm>
          <a:prstGeom prst="rect">
            <a:avLst/>
          </a:prstGeom>
          <a:noFill/>
          <a:ln w="9525">
            <a:noFill/>
            <a:miter lim="800000"/>
            <a:headEnd/>
            <a:tailEnd/>
          </a:ln>
        </p:spPr>
      </p:pic>
      <p:sp>
        <p:nvSpPr>
          <p:cNvPr id="6147" name="Rectangle 3"/>
          <p:cNvSpPr>
            <a:spLocks noGrp="1" noChangeArrowheads="1"/>
          </p:cNvSpPr>
          <p:nvPr>
            <p:ph type="ctrTitle"/>
          </p:nvPr>
        </p:nvSpPr>
        <p:spPr>
          <a:xfrm>
            <a:off x="685800" y="2286000"/>
            <a:ext cx="7772400" cy="1143000"/>
          </a:xfrm>
        </p:spPr>
        <p:txBody>
          <a:bodyPr/>
          <a:lstStyle>
            <a:lvl1pPr>
              <a:defRPr sz="2800">
                <a:solidFill>
                  <a:srgbClr val="666666"/>
                </a:solidFill>
              </a:defRPr>
            </a:lvl1pPr>
          </a:lstStyle>
          <a:p>
            <a:pPr lvl="0"/>
            <a:r>
              <a:rPr lang="fr-FR" noProof="0"/>
              <a:t>Cliquez et modifiez le titre</a:t>
            </a:r>
          </a:p>
        </p:txBody>
      </p:sp>
      <p:sp>
        <p:nvSpPr>
          <p:cNvPr id="6148" name="Rectangle 4"/>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fr-FR" noProof="0"/>
              <a:t>Cliquez pour modifier le style des sous-titres du masque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834188" y="76200"/>
            <a:ext cx="2157412" cy="6324600"/>
          </a:xfrm>
        </p:spPr>
        <p:txBody>
          <a:bodyPr vert="eaVert"/>
          <a:lstStyle/>
          <a:p>
            <a:r>
              <a:rPr lang="fr-FR"/>
              <a:t>Cliquez et modifiez le titre</a:t>
            </a:r>
          </a:p>
        </p:txBody>
      </p:sp>
      <p:sp>
        <p:nvSpPr>
          <p:cNvPr id="3" name="Espace réservé du texte vertical 2"/>
          <p:cNvSpPr>
            <a:spLocks noGrp="1"/>
          </p:cNvSpPr>
          <p:nvPr>
            <p:ph type="body" orient="vert" idx="1"/>
          </p:nvPr>
        </p:nvSpPr>
        <p:spPr>
          <a:xfrm>
            <a:off x="358775" y="76200"/>
            <a:ext cx="6323013" cy="6324600"/>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re et contenu grande police">
    <p:spTree>
      <p:nvGrpSpPr>
        <p:cNvPr id="1" name=""/>
        <p:cNvGrpSpPr/>
        <p:nvPr/>
      </p:nvGrpSpPr>
      <p:grpSpPr>
        <a:xfrm>
          <a:off x="0" y="0"/>
          <a:ext cx="0" cy="0"/>
          <a:chOff x="0" y="0"/>
          <a:chExt cx="0" cy="0"/>
        </a:xfrm>
      </p:grpSpPr>
      <p:sp>
        <p:nvSpPr>
          <p:cNvPr id="10" name="Espace réservé du contenu 2">
            <a:extLst>
              <a:ext uri="{FF2B5EF4-FFF2-40B4-BE49-F238E27FC236}">
                <a16:creationId xmlns:a16="http://schemas.microsoft.com/office/drawing/2014/main" id="{01CD2E49-A4D5-5944-99E4-EFB6F8993EB4}"/>
              </a:ext>
            </a:extLst>
          </p:cNvPr>
          <p:cNvSpPr>
            <a:spLocks noGrp="1" noChangeArrowheads="1"/>
          </p:cNvSpPr>
          <p:nvPr>
            <p:ph idx="1"/>
          </p:nvPr>
        </p:nvSpPr>
        <p:spPr>
          <a:xfrm>
            <a:off x="180000" y="900000"/>
            <a:ext cx="8784000" cy="5472000"/>
          </a:xfrm>
        </p:spPr>
        <p:txBody>
          <a:bodyPr lIns="0" tIns="0" rIns="0" bIns="0" anchor="t" anchorCtr="0">
            <a:normAutofit/>
          </a:bodyPr>
          <a:lstStyle>
            <a:lvl1pPr marL="285750" indent="-285750">
              <a:buFont typeface="Wingdings" pitchFamily="2" charset="2"/>
              <a:buChar char="à"/>
              <a:defRPr sz="2200" b="1" i="0">
                <a:latin typeface="+mn-lt"/>
                <a:ea typeface="Apple Symbols" panose="02000000000000000000" pitchFamily="2" charset="-79"/>
                <a:cs typeface="Apple Symbols" panose="02000000000000000000" pitchFamily="2" charset="-79"/>
                <a:sym typeface="Wingdings" pitchFamily="2" charset="2"/>
              </a:defRPr>
            </a:lvl1pPr>
            <a:lvl2pPr marL="358775" marR="0" indent="-187325" algn="l" defTabSz="685800" rtl="0" eaLnBrk="1" fontAlgn="base" latinLnBrk="0" hangingPunct="1">
              <a:lnSpc>
                <a:spcPct val="90000"/>
              </a:lnSpc>
              <a:spcBef>
                <a:spcPts val="375"/>
              </a:spcBef>
              <a:spcAft>
                <a:spcPct val="0"/>
              </a:spcAft>
              <a:buClrTx/>
              <a:buSzTx/>
              <a:buFont typeface="Wingdings" pitchFamily="2" charset="2"/>
              <a:buChar char="§"/>
              <a:tabLst/>
              <a:defRPr sz="2200"/>
            </a:lvl2pPr>
            <a:lvl3pPr marL="540544" indent="-138113">
              <a:tabLst/>
              <a:defRPr sz="2200"/>
            </a:lvl3pPr>
            <a:lvl4pPr marL="669131" indent="-163116">
              <a:buFont typeface="Helvetica" pitchFamily="2" charset="0"/>
              <a:buChar char="−"/>
              <a:tabLst/>
              <a:defRPr sz="2000">
                <a:solidFill>
                  <a:schemeClr val="tx1"/>
                </a:solidFill>
              </a:defRPr>
            </a:lvl4pPr>
            <a:lvl5pPr marL="806054" indent="-171450">
              <a:buFont typeface="Courier New" panose="02070309020205020404" pitchFamily="49" charset="0"/>
              <a:buChar char="o"/>
              <a:tabLst/>
              <a:defRPr sz="1800"/>
            </a:lvl5pPr>
          </a:lstStyle>
          <a:p>
            <a:pPr lvl="0"/>
            <a:r>
              <a:rPr lang="fr-FR"/>
              <a:t>Modifier les styles du texte du masque
Deuxième niveau
Troisième niveau
Quatrième niveau
Cinquième niveau</a:t>
            </a:r>
            <a:endParaRPr lang="fr-FR" dirty="0"/>
          </a:p>
        </p:txBody>
      </p:sp>
      <p:sp>
        <p:nvSpPr>
          <p:cNvPr id="7" name="Espace réservé du pied de page 4">
            <a:extLst>
              <a:ext uri="{FF2B5EF4-FFF2-40B4-BE49-F238E27FC236}">
                <a16:creationId xmlns:a16="http://schemas.microsoft.com/office/drawing/2014/main" id="{20AA0DFD-F407-DE4E-9CA4-D9E7BE6B3959}"/>
              </a:ext>
            </a:extLst>
          </p:cNvPr>
          <p:cNvSpPr>
            <a:spLocks noGrp="1"/>
          </p:cNvSpPr>
          <p:nvPr>
            <p:ph type="ftr" sz="quarter" idx="3"/>
          </p:nvPr>
        </p:nvSpPr>
        <p:spPr>
          <a:xfrm>
            <a:off x="1440001" y="6480001"/>
            <a:ext cx="7055999" cy="323999"/>
          </a:xfrm>
          <a:prstGeom prst="rect">
            <a:avLst/>
          </a:prstGeom>
        </p:spPr>
        <p:txBody>
          <a:bodyPr lIns="0" tIns="0" rIns="0" bIns="0" anchor="ctr" anchorCtr="0">
            <a:normAutofit/>
          </a:bodyPr>
          <a:lstStyle>
            <a:lvl1pPr algn="l" eaLnBrk="1" fontAlgn="auto" hangingPunct="1">
              <a:spcBef>
                <a:spcPts val="0"/>
              </a:spcBef>
              <a:spcAft>
                <a:spcPts val="0"/>
              </a:spcAft>
              <a:defRPr sz="1000" dirty="0">
                <a:solidFill>
                  <a:srgbClr val="565656"/>
                </a:solidFill>
                <a:latin typeface="+mn-lt"/>
              </a:defRPr>
            </a:lvl1pPr>
          </a:lstStyle>
          <a:p>
            <a:pPr>
              <a:defRPr/>
            </a:pPr>
            <a:endParaRPr lang="fr-FR" dirty="0"/>
          </a:p>
        </p:txBody>
      </p:sp>
      <p:sp>
        <p:nvSpPr>
          <p:cNvPr id="2" name="ZoneTexte 1">
            <a:extLst>
              <a:ext uri="{FF2B5EF4-FFF2-40B4-BE49-F238E27FC236}">
                <a16:creationId xmlns:a16="http://schemas.microsoft.com/office/drawing/2014/main" id="{1C84CD2B-59D5-6946-BB01-E2F007411AF2}"/>
              </a:ext>
            </a:extLst>
          </p:cNvPr>
          <p:cNvSpPr txBox="1"/>
          <p:nvPr userDrawn="1"/>
        </p:nvSpPr>
        <p:spPr>
          <a:xfrm>
            <a:off x="2567031" y="394283"/>
            <a:ext cx="0" cy="0"/>
          </a:xfrm>
          <a:prstGeom prst="rect">
            <a:avLst/>
          </a:prstGeom>
        </p:spPr>
        <p:txBody>
          <a:bodyPr vert="horz" wrap="none" lIns="91440" tIns="45720" rIns="91440" bIns="45720" rtlCol="0">
            <a:normAutofit fontScale="25000" lnSpcReduction="20000"/>
          </a:bodyPr>
          <a:lstStyle/>
          <a:p>
            <a:pPr algn="l"/>
            <a:endParaRPr lang="fr-FR" sz="1500" baseline="0" dirty="0">
              <a:solidFill>
                <a:srgbClr val="565656"/>
              </a:solidFill>
            </a:endParaRPr>
          </a:p>
        </p:txBody>
      </p:sp>
      <p:sp>
        <p:nvSpPr>
          <p:cNvPr id="3" name="ZoneTexte 2">
            <a:extLst>
              <a:ext uri="{FF2B5EF4-FFF2-40B4-BE49-F238E27FC236}">
                <a16:creationId xmlns:a16="http://schemas.microsoft.com/office/drawing/2014/main" id="{358BFECD-4363-F541-8C9D-10767AEA2740}"/>
              </a:ext>
            </a:extLst>
          </p:cNvPr>
          <p:cNvSpPr txBox="1"/>
          <p:nvPr userDrawn="1"/>
        </p:nvSpPr>
        <p:spPr>
          <a:xfrm>
            <a:off x="2407640" y="419450"/>
            <a:ext cx="0" cy="0"/>
          </a:xfrm>
          <a:prstGeom prst="rect">
            <a:avLst/>
          </a:prstGeom>
        </p:spPr>
        <p:txBody>
          <a:bodyPr vert="horz" wrap="none" lIns="91440" tIns="45720" rIns="91440" bIns="45720" rtlCol="0">
            <a:normAutofit fontScale="25000" lnSpcReduction="20000"/>
          </a:bodyPr>
          <a:lstStyle/>
          <a:p>
            <a:pPr algn="l"/>
            <a:endParaRPr lang="fr-FR" sz="1500" baseline="0" dirty="0">
              <a:solidFill>
                <a:srgbClr val="565656"/>
              </a:solidFill>
            </a:endParaRPr>
          </a:p>
        </p:txBody>
      </p:sp>
      <p:sp>
        <p:nvSpPr>
          <p:cNvPr id="8" name="Titre 2">
            <a:extLst>
              <a:ext uri="{FF2B5EF4-FFF2-40B4-BE49-F238E27FC236}">
                <a16:creationId xmlns:a16="http://schemas.microsoft.com/office/drawing/2014/main" id="{7682C8DA-8278-C246-A3FA-B9D085DFD2E6}"/>
              </a:ext>
            </a:extLst>
          </p:cNvPr>
          <p:cNvSpPr>
            <a:spLocks noGrp="1"/>
          </p:cNvSpPr>
          <p:nvPr>
            <p:ph type="title"/>
          </p:nvPr>
        </p:nvSpPr>
        <p:spPr>
          <a:xfrm>
            <a:off x="864000" y="-1"/>
            <a:ext cx="7596000" cy="666000"/>
          </a:xfrm>
          <a:prstGeom prst="rect">
            <a:avLst/>
          </a:prstGeom>
        </p:spPr>
        <p:txBody>
          <a:bodyPr tIns="36000" bIns="36000" anchor="ctr">
            <a:normAutofit/>
          </a:bodyPr>
          <a:lstStyle>
            <a:lvl1pPr>
              <a:defRPr sz="2400">
                <a:solidFill>
                  <a:schemeClr val="bg1"/>
                </a:solidFill>
              </a:defRPr>
            </a:lvl1pPr>
          </a:lstStyle>
          <a:p>
            <a:r>
              <a:rPr lang="fr-FR"/>
              <a:t>Modifiez le style du titre</a:t>
            </a:r>
            <a:endParaRPr lang="fr-FR" dirty="0"/>
          </a:p>
        </p:txBody>
      </p:sp>
    </p:spTree>
    <p:extLst>
      <p:ext uri="{BB962C8B-B14F-4D97-AF65-F5344CB8AC3E}">
        <p14:creationId xmlns:p14="http://schemas.microsoft.com/office/powerpoint/2010/main" val="1225721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Diseño personalizado">
    <p:spTree>
      <p:nvGrpSpPr>
        <p:cNvPr id="1" name=""/>
        <p:cNvGrpSpPr/>
        <p:nvPr/>
      </p:nvGrpSpPr>
      <p:grpSpPr>
        <a:xfrm>
          <a:off x="0" y="0"/>
          <a:ext cx="0" cy="0"/>
          <a:chOff x="0" y="0"/>
          <a:chExt cx="0" cy="0"/>
        </a:xfrm>
      </p:grpSpPr>
    </p:spTree>
    <p:extLst>
      <p:ext uri="{BB962C8B-B14F-4D97-AF65-F5344CB8AC3E}">
        <p14:creationId xmlns:p14="http://schemas.microsoft.com/office/powerpoint/2010/main" val="5536036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Cliquez et modifiez le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a:t>Cliquez pour modifier les styles du texte du masque</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sz="half" idx="1"/>
          </p:nvPr>
        </p:nvSpPr>
        <p:spPr>
          <a:xfrm>
            <a:off x="358775" y="1219200"/>
            <a:ext cx="4240213" cy="5181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751388" y="1219200"/>
            <a:ext cx="4240212" cy="5181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a:t>Cliquez et modifiez le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Cliquez et modifiez le titre</a:t>
            </a: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Cliquez et modifiez le titre</a:t>
            </a: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fr-FR" noProof="0"/>
              <a:t>Faire glisser l'image vers l'espace réservé ou cliquer sur l'icône pour l'ajouter</a:t>
            </a: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5842" name="Picture 14" descr="BandeauPPt-01"/>
          <p:cNvPicPr>
            <a:picLocks noChangeAspect="1" noChangeArrowheads="1"/>
          </p:cNvPicPr>
          <p:nvPr/>
        </p:nvPicPr>
        <p:blipFill>
          <a:blip r:embed="rId15"/>
          <a:srcRect/>
          <a:stretch>
            <a:fillRect/>
          </a:stretch>
        </p:blipFill>
        <p:spPr bwMode="auto">
          <a:xfrm>
            <a:off x="0" y="15875"/>
            <a:ext cx="9144000" cy="898525"/>
          </a:xfrm>
          <a:prstGeom prst="rect">
            <a:avLst/>
          </a:prstGeom>
          <a:noFill/>
          <a:ln w="9525">
            <a:noFill/>
            <a:miter lim="800000"/>
            <a:headEnd/>
            <a:tailEnd/>
          </a:ln>
        </p:spPr>
      </p:pic>
      <p:sp>
        <p:nvSpPr>
          <p:cNvPr id="35843" name="Rectangle 3"/>
          <p:cNvSpPr>
            <a:spLocks noGrp="1" noChangeArrowheads="1"/>
          </p:cNvSpPr>
          <p:nvPr>
            <p:ph type="body" idx="1"/>
          </p:nvPr>
        </p:nvSpPr>
        <p:spPr bwMode="auto">
          <a:xfrm>
            <a:off x="358775" y="1219200"/>
            <a:ext cx="8632825" cy="5181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5844" name="Rectangle 2"/>
          <p:cNvSpPr>
            <a:spLocks noGrp="1" noChangeArrowheads="1"/>
          </p:cNvSpPr>
          <p:nvPr>
            <p:ph type="title"/>
          </p:nvPr>
        </p:nvSpPr>
        <p:spPr bwMode="auto">
          <a:xfrm>
            <a:off x="1828800" y="76200"/>
            <a:ext cx="6705600" cy="685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fr-FR"/>
              <a:t>Cliquez et modifiez le titre</a:t>
            </a:r>
          </a:p>
        </p:txBody>
      </p:sp>
      <p:sp>
        <p:nvSpPr>
          <p:cNvPr id="1036" name="Text Box 12"/>
          <p:cNvSpPr txBox="1">
            <a:spLocks noChangeArrowheads="1"/>
          </p:cNvSpPr>
          <p:nvPr/>
        </p:nvSpPr>
        <p:spPr bwMode="auto">
          <a:xfrm>
            <a:off x="8534400" y="6553200"/>
            <a:ext cx="457200" cy="457200"/>
          </a:xfrm>
          <a:prstGeom prst="rect">
            <a:avLst/>
          </a:prstGeom>
          <a:solidFill>
            <a:srgbClr val="990000">
              <a:alpha val="0"/>
            </a:srgbClr>
          </a:solidFill>
          <a:ln>
            <a:noFill/>
          </a:ln>
          <a:extLst/>
        </p:spPr>
        <p:txBody>
          <a:bodyPr>
            <a:spAutoFit/>
          </a:bodyPr>
          <a:lstStyle/>
          <a:p>
            <a:pPr eaLnBrk="0" hangingPunct="0">
              <a:spcBef>
                <a:spcPct val="50000"/>
              </a:spcBef>
              <a:defRPr/>
            </a:pPr>
            <a:fld id="{CE762698-50CC-44A4-B35E-B1AA99026FB2}" type="slidenum">
              <a:rPr lang="fr-FR" sz="1200">
                <a:solidFill>
                  <a:schemeClr val="bg1"/>
                </a:solidFill>
                <a:ea typeface="ＭＳ Ｐゴシック" charset="0"/>
              </a:rPr>
              <a:pPr eaLnBrk="0" hangingPunct="0">
                <a:spcBef>
                  <a:spcPct val="50000"/>
                </a:spcBef>
                <a:defRPr/>
              </a:pPr>
              <a:t>‹N°›</a:t>
            </a:fld>
            <a:endParaRPr lang="fr-FR">
              <a:ea typeface="ＭＳ Ｐゴシック" charset="0"/>
            </a:endParaRPr>
          </a:p>
        </p:txBody>
      </p:sp>
      <p:sp>
        <p:nvSpPr>
          <p:cNvPr id="1041" name="Line 17"/>
          <p:cNvSpPr>
            <a:spLocks noChangeShapeType="1"/>
          </p:cNvSpPr>
          <p:nvPr/>
        </p:nvSpPr>
        <p:spPr bwMode="auto">
          <a:xfrm flipH="1">
            <a:off x="0" y="6705600"/>
            <a:ext cx="9144000" cy="0"/>
          </a:xfrm>
          <a:prstGeom prst="line">
            <a:avLst/>
          </a:prstGeom>
          <a:noFill/>
          <a:ln w="317500">
            <a:solidFill>
              <a:srgbClr val="990000"/>
            </a:solidFill>
            <a:round/>
            <a:headEnd/>
            <a:tailEnd/>
          </a:ln>
          <a:extLst/>
        </p:spPr>
        <p:txBody>
          <a:bodyPr wrap="none" anchor="ctr"/>
          <a:lstStyle/>
          <a:p>
            <a:pPr eaLnBrk="0" hangingPunct="0">
              <a:defRPr/>
            </a:pPr>
            <a:endParaRPr lang="fr-FR">
              <a:ea typeface="ＭＳ Ｐゴシック" charset="0"/>
            </a:endParaRPr>
          </a:p>
        </p:txBody>
      </p:sp>
      <p:pic>
        <p:nvPicPr>
          <p:cNvPr id="35847" name="Picture 16" descr="Solagro_petit"/>
          <p:cNvPicPr>
            <a:picLocks noChangeAspect="1" noChangeArrowheads="1"/>
          </p:cNvPicPr>
          <p:nvPr/>
        </p:nvPicPr>
        <p:blipFill>
          <a:blip r:embed="rId16"/>
          <a:srcRect/>
          <a:stretch>
            <a:fillRect/>
          </a:stretch>
        </p:blipFill>
        <p:spPr bwMode="auto">
          <a:xfrm>
            <a:off x="0" y="6553200"/>
            <a:ext cx="1074738" cy="322263"/>
          </a:xfrm>
          <a:prstGeom prst="rect">
            <a:avLst/>
          </a:prstGeom>
          <a:noFill/>
          <a:ln w="9525">
            <a:noFill/>
            <a:miter lim="800000"/>
            <a:headEnd/>
            <a:tailEnd/>
          </a:ln>
        </p:spPr>
      </p:pic>
      <p:sp>
        <p:nvSpPr>
          <p:cNvPr id="1044" name="Text Box 20"/>
          <p:cNvSpPr txBox="1">
            <a:spLocks noChangeArrowheads="1"/>
          </p:cNvSpPr>
          <p:nvPr/>
        </p:nvSpPr>
        <p:spPr bwMode="auto">
          <a:xfrm>
            <a:off x="8459788" y="6586538"/>
            <a:ext cx="531812" cy="457200"/>
          </a:xfrm>
          <a:prstGeom prst="rect">
            <a:avLst/>
          </a:prstGeom>
          <a:solidFill>
            <a:srgbClr val="990000">
              <a:alpha val="0"/>
            </a:srgbClr>
          </a:solidFill>
          <a:ln>
            <a:noFill/>
          </a:ln>
          <a:extLst/>
        </p:spPr>
        <p:txBody>
          <a:bodyPr>
            <a:spAutoFit/>
          </a:bodyPr>
          <a:lstStyle/>
          <a:p>
            <a:pPr algn="r" eaLnBrk="0" hangingPunct="0">
              <a:spcBef>
                <a:spcPct val="50000"/>
              </a:spcBef>
              <a:defRPr/>
            </a:pPr>
            <a:fld id="{0249AEDD-261E-4833-A6E0-4049F3924635}" type="slidenum">
              <a:rPr lang="fr-FR" sz="1200">
                <a:solidFill>
                  <a:schemeClr val="bg1"/>
                </a:solidFill>
                <a:ea typeface="ＭＳ Ｐゴシック" charset="0"/>
              </a:rPr>
              <a:pPr algn="r" eaLnBrk="0" hangingPunct="0">
                <a:spcBef>
                  <a:spcPct val="50000"/>
                </a:spcBef>
                <a:defRPr/>
              </a:pPr>
              <a:t>‹N°›</a:t>
            </a:fld>
            <a:endParaRPr lang="fr-FR" dirty="0">
              <a:ea typeface="ＭＳ Ｐゴシック" charset="0"/>
            </a:endParaRPr>
          </a:p>
        </p:txBody>
      </p:sp>
    </p:spTree>
  </p:cSld>
  <p:clrMap bg1="lt1" tx1="dk1" bg2="lt2" tx2="dk2" accent1="accent1" accent2="accent2" accent3="accent3" accent4="accent4" accent5="accent5" accent6="accent6" hlink="hlink" folHlink="folHlink"/>
  <p:sldLayoutIdLst>
    <p:sldLayoutId id="2147483660" r:id="rId1"/>
    <p:sldLayoutId id="2147483659" r:id="rId2"/>
    <p:sldLayoutId id="2147483658" r:id="rId3"/>
    <p:sldLayoutId id="2147483657" r:id="rId4"/>
    <p:sldLayoutId id="2147483656" r:id="rId5"/>
    <p:sldLayoutId id="2147483655" r:id="rId6"/>
    <p:sldLayoutId id="2147483654" r:id="rId7"/>
    <p:sldLayoutId id="2147483653" r:id="rId8"/>
    <p:sldLayoutId id="2147483652" r:id="rId9"/>
    <p:sldLayoutId id="2147483651" r:id="rId10"/>
    <p:sldLayoutId id="2147483650" r:id="rId11"/>
    <p:sldLayoutId id="2147483661" r:id="rId12"/>
    <p:sldLayoutId id="2147483662" r:id="rId13"/>
  </p:sldLayoutIdLst>
  <p:txStyles>
    <p:titleStyle>
      <a:lvl1pPr algn="ctr" rtl="0" fontAlgn="base">
        <a:spcBef>
          <a:spcPct val="0"/>
        </a:spcBef>
        <a:spcAft>
          <a:spcPct val="0"/>
        </a:spcAft>
        <a:defRPr sz="2400" b="1">
          <a:solidFill>
            <a:srgbClr val="990000"/>
          </a:solidFill>
          <a:latin typeface="+mj-lt"/>
          <a:ea typeface="+mj-ea"/>
          <a:cs typeface="+mj-cs"/>
        </a:defRPr>
      </a:lvl1pPr>
      <a:lvl2pPr algn="ctr" rtl="0" fontAlgn="base">
        <a:spcBef>
          <a:spcPct val="0"/>
        </a:spcBef>
        <a:spcAft>
          <a:spcPct val="0"/>
        </a:spcAft>
        <a:defRPr sz="2400" b="1">
          <a:solidFill>
            <a:srgbClr val="990000"/>
          </a:solidFill>
          <a:latin typeface="Arial" charset="0"/>
          <a:ea typeface="ＭＳ Ｐゴシック" charset="0"/>
          <a:cs typeface="ＭＳ Ｐゴシック" charset="0"/>
        </a:defRPr>
      </a:lvl2pPr>
      <a:lvl3pPr algn="ctr" rtl="0" fontAlgn="base">
        <a:spcBef>
          <a:spcPct val="0"/>
        </a:spcBef>
        <a:spcAft>
          <a:spcPct val="0"/>
        </a:spcAft>
        <a:defRPr sz="2400" b="1">
          <a:solidFill>
            <a:srgbClr val="990000"/>
          </a:solidFill>
          <a:latin typeface="Arial" charset="0"/>
          <a:ea typeface="ＭＳ Ｐゴシック" charset="0"/>
          <a:cs typeface="ＭＳ Ｐゴシック" charset="0"/>
        </a:defRPr>
      </a:lvl3pPr>
      <a:lvl4pPr algn="ctr" rtl="0" fontAlgn="base">
        <a:spcBef>
          <a:spcPct val="0"/>
        </a:spcBef>
        <a:spcAft>
          <a:spcPct val="0"/>
        </a:spcAft>
        <a:defRPr sz="2400" b="1">
          <a:solidFill>
            <a:srgbClr val="990000"/>
          </a:solidFill>
          <a:latin typeface="Arial" charset="0"/>
          <a:ea typeface="ＭＳ Ｐゴシック" charset="0"/>
          <a:cs typeface="ＭＳ Ｐゴシック" charset="0"/>
        </a:defRPr>
      </a:lvl4pPr>
      <a:lvl5pPr algn="ctr" rtl="0" fontAlgn="base">
        <a:spcBef>
          <a:spcPct val="0"/>
        </a:spcBef>
        <a:spcAft>
          <a:spcPct val="0"/>
        </a:spcAft>
        <a:defRPr sz="2400" b="1">
          <a:solidFill>
            <a:srgbClr val="990000"/>
          </a:solidFill>
          <a:latin typeface="Arial" charset="0"/>
          <a:ea typeface="ＭＳ Ｐゴシック" charset="0"/>
          <a:cs typeface="ＭＳ Ｐゴシック" charset="0"/>
        </a:defRPr>
      </a:lvl5pPr>
      <a:lvl6pPr marL="457200" algn="ctr" rtl="0" eaLnBrk="1" fontAlgn="base" hangingPunct="1">
        <a:spcBef>
          <a:spcPct val="0"/>
        </a:spcBef>
        <a:spcAft>
          <a:spcPct val="0"/>
        </a:spcAft>
        <a:defRPr sz="2400" b="1">
          <a:solidFill>
            <a:srgbClr val="990000"/>
          </a:solidFill>
          <a:latin typeface="Arial" charset="0"/>
          <a:ea typeface="ＭＳ Ｐゴシック" charset="0"/>
          <a:cs typeface="ＭＳ Ｐゴシック" charset="0"/>
        </a:defRPr>
      </a:lvl6pPr>
      <a:lvl7pPr marL="914400" algn="ctr" rtl="0" eaLnBrk="1" fontAlgn="base" hangingPunct="1">
        <a:spcBef>
          <a:spcPct val="0"/>
        </a:spcBef>
        <a:spcAft>
          <a:spcPct val="0"/>
        </a:spcAft>
        <a:defRPr sz="2400" b="1">
          <a:solidFill>
            <a:srgbClr val="990000"/>
          </a:solidFill>
          <a:latin typeface="Arial" charset="0"/>
          <a:ea typeface="ＭＳ Ｐゴシック" charset="0"/>
          <a:cs typeface="ＭＳ Ｐゴシック" charset="0"/>
        </a:defRPr>
      </a:lvl7pPr>
      <a:lvl8pPr marL="1371600" algn="ctr" rtl="0" eaLnBrk="1" fontAlgn="base" hangingPunct="1">
        <a:spcBef>
          <a:spcPct val="0"/>
        </a:spcBef>
        <a:spcAft>
          <a:spcPct val="0"/>
        </a:spcAft>
        <a:defRPr sz="2400" b="1">
          <a:solidFill>
            <a:srgbClr val="990000"/>
          </a:solidFill>
          <a:latin typeface="Arial" charset="0"/>
          <a:ea typeface="ＭＳ Ｐゴシック" charset="0"/>
          <a:cs typeface="ＭＳ Ｐゴシック" charset="0"/>
        </a:defRPr>
      </a:lvl8pPr>
      <a:lvl9pPr marL="1828800" algn="ctr" rtl="0" eaLnBrk="1" fontAlgn="base" hangingPunct="1">
        <a:spcBef>
          <a:spcPct val="0"/>
        </a:spcBef>
        <a:spcAft>
          <a:spcPct val="0"/>
        </a:spcAft>
        <a:defRPr sz="2400" b="1">
          <a:solidFill>
            <a:srgbClr val="990000"/>
          </a:solidFill>
          <a:latin typeface="Arial" charset="0"/>
          <a:ea typeface="ＭＳ Ｐゴシック" charset="0"/>
          <a:cs typeface="ＭＳ Ｐゴシック" charset="0"/>
        </a:defRPr>
      </a:lvl9pPr>
    </p:titleStyle>
    <p:bodyStyle>
      <a:lvl1pPr marL="342900" indent="-342900" algn="l" rtl="0" fontAlgn="base">
        <a:spcBef>
          <a:spcPct val="20000"/>
        </a:spcBef>
        <a:spcAft>
          <a:spcPct val="0"/>
        </a:spcAft>
        <a:buChar char="•"/>
        <a:defRPr sz="2000" b="1">
          <a:solidFill>
            <a:srgbClr val="990000"/>
          </a:solidFill>
          <a:latin typeface="+mn-lt"/>
          <a:ea typeface="+mn-ea"/>
          <a:cs typeface="+mn-cs"/>
        </a:defRPr>
      </a:lvl1pPr>
      <a:lvl2pPr marL="742950" indent="-285750" algn="l" rtl="0" fontAlgn="base">
        <a:spcBef>
          <a:spcPct val="20000"/>
        </a:spcBef>
        <a:spcAft>
          <a:spcPct val="0"/>
        </a:spcAft>
        <a:buFont typeface="Times" pitchFamily="18" charset="0"/>
        <a:buChar char="•"/>
        <a:defRPr b="1">
          <a:solidFill>
            <a:srgbClr val="666666"/>
          </a:solidFill>
          <a:latin typeface="+mn-lt"/>
          <a:ea typeface="+mn-ea"/>
        </a:defRPr>
      </a:lvl2pPr>
      <a:lvl3pPr marL="1143000" indent="-228600" algn="l" rtl="0" fontAlgn="base">
        <a:spcBef>
          <a:spcPct val="20000"/>
        </a:spcBef>
        <a:spcAft>
          <a:spcPct val="0"/>
        </a:spcAft>
        <a:buChar char="•"/>
        <a:defRPr>
          <a:solidFill>
            <a:schemeClr val="tx1"/>
          </a:solidFill>
          <a:latin typeface="+mn-lt"/>
          <a:ea typeface="+mn-ea"/>
        </a:defRPr>
      </a:lvl3pPr>
      <a:lvl4pPr marL="1600200" indent="-228600" algn="l" rtl="0" fontAlgn="base">
        <a:spcBef>
          <a:spcPct val="20000"/>
        </a:spcBef>
        <a:spcAft>
          <a:spcPct val="0"/>
        </a:spcAft>
        <a:buChar char="–"/>
        <a:defRPr>
          <a:solidFill>
            <a:schemeClr val="tx1"/>
          </a:solidFill>
          <a:latin typeface="+mn-lt"/>
          <a:ea typeface="+mn-ea"/>
        </a:defRPr>
      </a:lvl4pPr>
      <a:lvl5pPr marL="2057400" indent="-228600" algn="l" rtl="0" fontAlgn="base">
        <a:spcBef>
          <a:spcPct val="20000"/>
        </a:spcBef>
        <a:spcAft>
          <a:spcPct val="0"/>
        </a:spcAft>
        <a:buFont typeface="Apple Symbols"/>
        <a:buChar char="-"/>
        <a:defRPr sz="1600">
          <a:solidFill>
            <a:schemeClr val="tx1"/>
          </a:solidFill>
          <a:latin typeface="+mn-lt"/>
          <a:ea typeface="+mn-ea"/>
        </a:defRPr>
      </a:lvl5pPr>
      <a:lvl6pPr marL="2514600" indent="-228600" algn="l" rtl="0" eaLnBrk="1" fontAlgn="base" hangingPunct="1">
        <a:spcBef>
          <a:spcPct val="20000"/>
        </a:spcBef>
        <a:spcAft>
          <a:spcPct val="0"/>
        </a:spcAft>
        <a:buFont typeface="Apple Symbols" charset="0"/>
        <a:buChar char="-"/>
        <a:defRPr sz="1600">
          <a:solidFill>
            <a:schemeClr val="tx1"/>
          </a:solidFill>
          <a:latin typeface="+mn-lt"/>
          <a:ea typeface="+mn-ea"/>
        </a:defRPr>
      </a:lvl6pPr>
      <a:lvl7pPr marL="2971800" indent="-228600" algn="l" rtl="0" eaLnBrk="1" fontAlgn="base" hangingPunct="1">
        <a:spcBef>
          <a:spcPct val="20000"/>
        </a:spcBef>
        <a:spcAft>
          <a:spcPct val="0"/>
        </a:spcAft>
        <a:buFont typeface="Apple Symbols" charset="0"/>
        <a:buChar char="-"/>
        <a:defRPr sz="1600">
          <a:solidFill>
            <a:schemeClr val="tx1"/>
          </a:solidFill>
          <a:latin typeface="+mn-lt"/>
          <a:ea typeface="+mn-ea"/>
        </a:defRPr>
      </a:lvl7pPr>
      <a:lvl8pPr marL="3429000" indent="-228600" algn="l" rtl="0" eaLnBrk="1" fontAlgn="base" hangingPunct="1">
        <a:spcBef>
          <a:spcPct val="20000"/>
        </a:spcBef>
        <a:spcAft>
          <a:spcPct val="0"/>
        </a:spcAft>
        <a:buFont typeface="Apple Symbols" charset="0"/>
        <a:buChar char="-"/>
        <a:defRPr sz="1600">
          <a:solidFill>
            <a:schemeClr val="tx1"/>
          </a:solidFill>
          <a:latin typeface="+mn-lt"/>
          <a:ea typeface="+mn-ea"/>
        </a:defRPr>
      </a:lvl8pPr>
      <a:lvl9pPr marL="3886200" indent="-228600" algn="l" rtl="0" eaLnBrk="1" fontAlgn="base" hangingPunct="1">
        <a:spcBef>
          <a:spcPct val="20000"/>
        </a:spcBef>
        <a:spcAft>
          <a:spcPct val="0"/>
        </a:spcAft>
        <a:buFont typeface="Apple Symbols" charset="0"/>
        <a:buChar char="-"/>
        <a:defRPr sz="1600">
          <a:solidFill>
            <a:schemeClr val="tx1"/>
          </a:solidFill>
          <a:latin typeface="+mn-lt"/>
          <a:ea typeface="+mn-ea"/>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24.jpe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emf"/><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13.xml"/><Relationship Id="rId5" Type="http://schemas.openxmlformats.org/officeDocument/2006/relationships/image" Target="../media/image24.jpeg"/><Relationship Id="rId4" Type="http://schemas.openxmlformats.org/officeDocument/2006/relationships/image" Target="../media/image25.emf"/></Relationships>
</file>

<file path=ppt/slides/_rels/slide2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28.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8.jpg"/><Relationship Id="rId4" Type="http://schemas.openxmlformats.org/officeDocument/2006/relationships/image" Target="../media/image37.jpg"/></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37.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44.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2.jpeg"/><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55.jpeg"/><Relationship Id="rId7" Type="http://schemas.openxmlformats.org/officeDocument/2006/relationships/image" Target="../media/image59.jpg"/><Relationship Id="rId2" Type="http://schemas.openxmlformats.org/officeDocument/2006/relationships/image" Target="../media/image54.jpg"/><Relationship Id="rId1" Type="http://schemas.openxmlformats.org/officeDocument/2006/relationships/slideLayout" Target="../slideLayouts/slideLayout2.xml"/><Relationship Id="rId6" Type="http://schemas.openxmlformats.org/officeDocument/2006/relationships/image" Target="../media/image58.jpg"/><Relationship Id="rId5" Type="http://schemas.openxmlformats.org/officeDocument/2006/relationships/image" Target="../media/image57.jpg"/><Relationship Id="rId4" Type="http://schemas.openxmlformats.org/officeDocument/2006/relationships/image" Target="../media/image56.jpg"/><Relationship Id="rId9" Type="http://schemas.openxmlformats.org/officeDocument/2006/relationships/image" Target="../media/image61.jpg"/></Relationships>
</file>

<file path=ppt/slides/_rels/slide43.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image" Target="../media/image62.em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image" Target="../media/image64.em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image" Target="../media/image66.em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70.jpeg"/></Relationships>
</file>

<file path=ppt/slides/_rels/slide4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71.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a:stretch>
            <a:fillRect/>
          </a:stretch>
        </p:blipFill>
        <p:spPr>
          <a:xfrm>
            <a:off x="5508104" y="260648"/>
            <a:ext cx="2762273" cy="360040"/>
          </a:xfrm>
          <a:prstGeom prst="rect">
            <a:avLst/>
          </a:prstGeom>
        </p:spPr>
      </p:pic>
      <p:sp>
        <p:nvSpPr>
          <p:cNvPr id="5" name="Sous-titre 2"/>
          <p:cNvSpPr>
            <a:spLocks noGrp="1"/>
          </p:cNvSpPr>
          <p:nvPr>
            <p:ph type="subTitle" idx="1"/>
          </p:nvPr>
        </p:nvSpPr>
        <p:spPr>
          <a:xfrm>
            <a:off x="4996544" y="4509120"/>
            <a:ext cx="3896514" cy="2664296"/>
          </a:xfrm>
        </p:spPr>
        <p:txBody>
          <a:bodyPr/>
          <a:lstStyle/>
          <a:p>
            <a:r>
              <a:rPr lang="fr-FR" dirty="0"/>
              <a:t>Philippe POINTEREAU</a:t>
            </a:r>
          </a:p>
          <a:p>
            <a:r>
              <a:rPr lang="fr-FR" b="1" dirty="0"/>
              <a:t>SOLAGRO</a:t>
            </a:r>
          </a:p>
          <a:p>
            <a:endParaRPr lang="fr-FR" b="1" dirty="0"/>
          </a:p>
          <a:p>
            <a:endParaRPr lang="fr-FR" dirty="0"/>
          </a:p>
        </p:txBody>
      </p:sp>
      <p:pic>
        <p:nvPicPr>
          <p:cNvPr id="6" name="Image 5"/>
          <p:cNvPicPr>
            <a:picLocks noChangeAspect="1"/>
          </p:cNvPicPr>
          <p:nvPr/>
        </p:nvPicPr>
        <p:blipFill>
          <a:blip r:embed="rId4"/>
          <a:stretch>
            <a:fillRect/>
          </a:stretch>
        </p:blipFill>
        <p:spPr>
          <a:xfrm>
            <a:off x="0" y="11904"/>
            <a:ext cx="4821434" cy="6846096"/>
          </a:xfrm>
          <a:prstGeom prst="rect">
            <a:avLst/>
          </a:prstGeom>
        </p:spPr>
      </p:pic>
      <p:sp>
        <p:nvSpPr>
          <p:cNvPr id="7" name="Rectangle 6"/>
          <p:cNvSpPr/>
          <p:nvPr/>
        </p:nvSpPr>
        <p:spPr bwMode="auto">
          <a:xfrm>
            <a:off x="4909020" y="1124744"/>
            <a:ext cx="3960440" cy="1728192"/>
          </a:xfrm>
          <a:prstGeom prst="rect">
            <a:avLst/>
          </a:prstGeom>
          <a:no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fr-FR" b="1" i="0" u="none" strike="noStrike" cap="none" normalizeH="0" baseline="0" dirty="0">
                <a:ln>
                  <a:noFill/>
                </a:ln>
                <a:solidFill>
                  <a:srgbClr val="000000"/>
                </a:solidFill>
                <a:effectLst/>
                <a:ea typeface="ＭＳ Ｐゴシック" charset="0"/>
                <a:cs typeface="ＭＳ Ｐゴシック" charset="0"/>
              </a:rPr>
              <a:t>Un scénario pour</a:t>
            </a:r>
            <a:r>
              <a:rPr kumimoji="0" lang="fr-FR" b="1" i="0" u="none" strike="noStrike" cap="none" normalizeH="0" dirty="0">
                <a:ln>
                  <a:noFill/>
                </a:ln>
                <a:solidFill>
                  <a:srgbClr val="000000"/>
                </a:solidFill>
                <a:effectLst/>
                <a:ea typeface="ＭＳ Ｐゴシック" charset="0"/>
                <a:cs typeface="ＭＳ Ｐゴシック" charset="0"/>
              </a:rPr>
              <a:t> une transition agricole, alimentaire et </a:t>
            </a:r>
            <a:r>
              <a:rPr lang="fr-FR" b="1" dirty="0">
                <a:solidFill>
                  <a:srgbClr val="000000"/>
                </a:solidFill>
              </a:rPr>
              <a:t>d’usage des terres </a:t>
            </a:r>
            <a:r>
              <a:rPr kumimoji="0" lang="fr-FR" b="1" i="0" u="none" strike="noStrike" cap="none" normalizeH="0" dirty="0">
                <a:ln>
                  <a:noFill/>
                </a:ln>
                <a:solidFill>
                  <a:srgbClr val="000000"/>
                </a:solidFill>
                <a:effectLst/>
                <a:ea typeface="ＭＳ Ｐゴシック" charset="0"/>
                <a:cs typeface="ＭＳ Ｐゴシック" charset="0"/>
              </a:rPr>
              <a:t>pour la France en 2050</a:t>
            </a:r>
          </a:p>
          <a:p>
            <a:pPr marL="0" marR="0" indent="0" algn="ctr" defTabSz="914400" rtl="0" eaLnBrk="0" fontAlgn="base" latinLnBrk="0" hangingPunct="0">
              <a:lnSpc>
                <a:spcPct val="100000"/>
              </a:lnSpc>
              <a:spcBef>
                <a:spcPct val="0"/>
              </a:spcBef>
              <a:spcAft>
                <a:spcPct val="0"/>
              </a:spcAft>
              <a:buClrTx/>
              <a:buSzTx/>
              <a:buFontTx/>
              <a:buNone/>
              <a:tabLst/>
            </a:pPr>
            <a:endParaRPr kumimoji="0" lang="fr-FR" b="1" i="0" u="none" strike="noStrike" cap="none" normalizeH="0" dirty="0">
              <a:ln>
                <a:noFill/>
              </a:ln>
              <a:solidFill>
                <a:srgbClr val="000000"/>
              </a:solidFill>
              <a:effectLst/>
              <a:ea typeface="ＭＳ Ｐゴシック" charset="0"/>
              <a:cs typeface="ＭＳ Ｐゴシック" charset="0"/>
            </a:endParaRPr>
          </a:p>
          <a:p>
            <a:pPr marL="0" marR="0" indent="0" algn="ctr" defTabSz="914400" rtl="0" eaLnBrk="0" fontAlgn="base" latinLnBrk="0" hangingPunct="0">
              <a:lnSpc>
                <a:spcPct val="100000"/>
              </a:lnSpc>
              <a:spcBef>
                <a:spcPct val="0"/>
              </a:spcBef>
              <a:spcAft>
                <a:spcPct val="0"/>
              </a:spcAft>
              <a:buClrTx/>
              <a:buSzTx/>
              <a:buFontTx/>
              <a:buNone/>
              <a:tabLst/>
            </a:pPr>
            <a:r>
              <a:rPr lang="fr-FR" sz="1600" b="1" i="1" dirty="0">
                <a:solidFill>
                  <a:srgbClr val="000000"/>
                </a:solidFill>
                <a:ea typeface="ＭＳ Ｐゴシック" charset="0"/>
                <a:cs typeface="ＭＳ Ｐゴシック" charset="0"/>
              </a:rPr>
              <a:t>Construire ensemble un futur désirable</a:t>
            </a:r>
          </a:p>
          <a:p>
            <a:pPr marL="0" marR="0" indent="0" algn="ctr" defTabSz="914400" rtl="0" eaLnBrk="0" fontAlgn="base" latinLnBrk="0" hangingPunct="0">
              <a:lnSpc>
                <a:spcPct val="100000"/>
              </a:lnSpc>
              <a:spcBef>
                <a:spcPct val="0"/>
              </a:spcBef>
              <a:spcAft>
                <a:spcPct val="0"/>
              </a:spcAft>
              <a:buClrTx/>
              <a:buSzTx/>
              <a:buFontTx/>
              <a:buNone/>
              <a:tabLst/>
            </a:pPr>
            <a:endParaRPr lang="fr-FR" sz="1600" b="1" i="1" dirty="0">
              <a:solidFill>
                <a:srgbClr val="000000"/>
              </a:solidFill>
              <a:ea typeface="ＭＳ Ｐゴシック" charset="0"/>
              <a:cs typeface="ＭＳ Ｐゴシック" charset="0"/>
            </a:endParaRPr>
          </a:p>
          <a:p>
            <a:pPr marL="0" marR="0" indent="0" algn="ctr" defTabSz="914400" rtl="0" eaLnBrk="0" fontAlgn="base" latinLnBrk="0" hangingPunct="0">
              <a:lnSpc>
                <a:spcPct val="100000"/>
              </a:lnSpc>
              <a:spcBef>
                <a:spcPct val="0"/>
              </a:spcBef>
              <a:spcAft>
                <a:spcPct val="0"/>
              </a:spcAft>
              <a:buClrTx/>
              <a:buSzTx/>
              <a:buFontTx/>
              <a:buNone/>
              <a:tabLst/>
            </a:pPr>
            <a:r>
              <a:rPr lang="fr-FR" sz="1600" b="1" i="1" dirty="0">
                <a:solidFill>
                  <a:srgbClr val="000000"/>
                </a:solidFill>
                <a:ea typeface="ＭＳ Ｐゴシック" charset="0"/>
                <a:cs typeface="ＭＳ Ｐゴシック" charset="0"/>
              </a:rPr>
              <a:t>Séminaire UTC,  le 22 janvier 2019</a:t>
            </a:r>
          </a:p>
          <a:p>
            <a:pPr marL="0" marR="0" indent="0" algn="ctr" defTabSz="914400" rtl="0" eaLnBrk="0" fontAlgn="base" latinLnBrk="0" hangingPunct="0">
              <a:lnSpc>
                <a:spcPct val="100000"/>
              </a:lnSpc>
              <a:spcBef>
                <a:spcPct val="0"/>
              </a:spcBef>
              <a:spcAft>
                <a:spcPct val="0"/>
              </a:spcAft>
              <a:buClrTx/>
              <a:buSzTx/>
              <a:buFontTx/>
              <a:buNone/>
              <a:tabLst/>
            </a:pPr>
            <a:endParaRPr kumimoji="0" lang="fr-FR" sz="1400" b="1" i="0" u="none" strike="noStrike" cap="none" normalizeH="0" dirty="0">
              <a:ln>
                <a:noFill/>
              </a:ln>
              <a:solidFill>
                <a:srgbClr val="000000"/>
              </a:solidFill>
              <a:effectLst/>
              <a:ea typeface="ＭＳ Ｐゴシック" charset="0"/>
              <a:cs typeface="ＭＳ Ｐゴシック" charset="0"/>
            </a:endParaRPr>
          </a:p>
          <a:p>
            <a:pPr marL="0" marR="0" indent="0" algn="ctr" defTabSz="914400" rtl="0" eaLnBrk="0" fontAlgn="base" latinLnBrk="0" hangingPunct="0">
              <a:lnSpc>
                <a:spcPct val="100000"/>
              </a:lnSpc>
              <a:spcBef>
                <a:spcPct val="0"/>
              </a:spcBef>
              <a:spcAft>
                <a:spcPct val="0"/>
              </a:spcAft>
              <a:buClrTx/>
              <a:buSzTx/>
              <a:buFontTx/>
              <a:buNone/>
              <a:tabLst/>
            </a:pPr>
            <a:endParaRPr lang="fr-FR" sz="1400" b="1" dirty="0">
              <a:solidFill>
                <a:srgbClr val="000000"/>
              </a:solidFill>
              <a:ea typeface="ＭＳ Ｐゴシック" charset="0"/>
              <a:cs typeface="ＭＳ Ｐゴシック" charset="0"/>
            </a:endParaRPr>
          </a:p>
          <a:p>
            <a:pPr marL="0" marR="0" indent="0" algn="ctr" defTabSz="914400" rtl="0" eaLnBrk="0" fontAlgn="base" latinLnBrk="0" hangingPunct="0">
              <a:lnSpc>
                <a:spcPct val="100000"/>
              </a:lnSpc>
              <a:spcBef>
                <a:spcPct val="0"/>
              </a:spcBef>
              <a:spcAft>
                <a:spcPct val="0"/>
              </a:spcAft>
              <a:buClrTx/>
              <a:buSzTx/>
              <a:buFontTx/>
              <a:buNone/>
              <a:tabLst/>
            </a:pPr>
            <a:endParaRPr kumimoji="0" lang="fr-FR" sz="1400" b="1" i="0" u="none" strike="noStrike" cap="none" normalizeH="0" dirty="0">
              <a:ln>
                <a:noFill/>
              </a:ln>
              <a:solidFill>
                <a:srgbClr val="000000"/>
              </a:solidFill>
              <a:effectLst/>
              <a:ea typeface="ＭＳ Ｐゴシック" charset="0"/>
              <a:cs typeface="ＭＳ Ｐゴシック" charset="0"/>
            </a:endParaRPr>
          </a:p>
        </p:txBody>
      </p:sp>
    </p:spTree>
    <p:extLst>
      <p:ext uri="{BB962C8B-B14F-4D97-AF65-F5344CB8AC3E}">
        <p14:creationId xmlns:p14="http://schemas.microsoft.com/office/powerpoint/2010/main" val="10570426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3"/>
          <p:cNvSpPr txBox="1">
            <a:spLocks noChangeArrowheads="1"/>
          </p:cNvSpPr>
          <p:nvPr/>
        </p:nvSpPr>
        <p:spPr bwMode="auto">
          <a:xfrm>
            <a:off x="1979712" y="188640"/>
            <a:ext cx="6480720" cy="11079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000">
                <a:solidFill>
                  <a:schemeClr val="tx1"/>
                </a:solidFill>
                <a:latin typeface="Comic Sans MS" charset="0"/>
                <a:ea typeface="ＭＳ Ｐゴシック" charset="0"/>
                <a:cs typeface="ＭＳ Ｐゴシック" charset="0"/>
              </a:defRPr>
            </a:lvl1pPr>
            <a:lvl2pPr marL="37931725" indent="-37474525">
              <a:defRPr sz="2000">
                <a:solidFill>
                  <a:schemeClr val="tx1"/>
                </a:solidFill>
                <a:latin typeface="Comic Sans MS" charset="0"/>
                <a:ea typeface="ＭＳ Ｐゴシック" charset="0"/>
              </a:defRPr>
            </a:lvl2pPr>
            <a:lvl3pPr>
              <a:defRPr sz="2000">
                <a:solidFill>
                  <a:schemeClr val="tx1"/>
                </a:solidFill>
                <a:latin typeface="Comic Sans MS" charset="0"/>
                <a:ea typeface="ＭＳ Ｐゴシック" charset="0"/>
              </a:defRPr>
            </a:lvl3pPr>
            <a:lvl4pPr>
              <a:defRPr sz="2000">
                <a:solidFill>
                  <a:schemeClr val="tx1"/>
                </a:solidFill>
                <a:latin typeface="Comic Sans MS" charset="0"/>
                <a:ea typeface="ＭＳ Ｐゴシック" charset="0"/>
              </a:defRPr>
            </a:lvl4pPr>
            <a:lvl5pPr>
              <a:defRPr sz="2000">
                <a:solidFill>
                  <a:schemeClr val="tx1"/>
                </a:solidFill>
                <a:latin typeface="Comic Sans MS" charset="0"/>
                <a:ea typeface="ＭＳ Ｐゴシック" charset="0"/>
              </a:defRPr>
            </a:lvl5pPr>
            <a:lvl6pPr marL="457200" eaLnBrk="0" fontAlgn="base" hangingPunct="0">
              <a:spcBef>
                <a:spcPct val="0"/>
              </a:spcBef>
              <a:spcAft>
                <a:spcPct val="0"/>
              </a:spcAft>
              <a:defRPr sz="2000">
                <a:solidFill>
                  <a:schemeClr val="tx1"/>
                </a:solidFill>
                <a:latin typeface="Comic Sans MS" charset="0"/>
                <a:ea typeface="ＭＳ Ｐゴシック" charset="0"/>
              </a:defRPr>
            </a:lvl6pPr>
            <a:lvl7pPr marL="914400" eaLnBrk="0" fontAlgn="base" hangingPunct="0">
              <a:spcBef>
                <a:spcPct val="0"/>
              </a:spcBef>
              <a:spcAft>
                <a:spcPct val="0"/>
              </a:spcAft>
              <a:defRPr sz="2000">
                <a:solidFill>
                  <a:schemeClr val="tx1"/>
                </a:solidFill>
                <a:latin typeface="Comic Sans MS" charset="0"/>
                <a:ea typeface="ＭＳ Ｐゴシック" charset="0"/>
              </a:defRPr>
            </a:lvl7pPr>
            <a:lvl8pPr marL="1371600" eaLnBrk="0" fontAlgn="base" hangingPunct="0">
              <a:spcBef>
                <a:spcPct val="0"/>
              </a:spcBef>
              <a:spcAft>
                <a:spcPct val="0"/>
              </a:spcAft>
              <a:defRPr sz="2000">
                <a:solidFill>
                  <a:schemeClr val="tx1"/>
                </a:solidFill>
                <a:latin typeface="Comic Sans MS" charset="0"/>
                <a:ea typeface="ＭＳ Ｐゴシック" charset="0"/>
              </a:defRPr>
            </a:lvl8pPr>
            <a:lvl9pPr marL="1828800" eaLnBrk="0" fontAlgn="base" hangingPunct="0">
              <a:spcBef>
                <a:spcPct val="0"/>
              </a:spcBef>
              <a:spcAft>
                <a:spcPct val="0"/>
              </a:spcAft>
              <a:defRPr sz="2000">
                <a:solidFill>
                  <a:schemeClr val="tx1"/>
                </a:solidFill>
                <a:latin typeface="Comic Sans MS" charset="0"/>
                <a:ea typeface="ＭＳ Ｐゴシック" charset="0"/>
              </a:defRPr>
            </a:lvl9pPr>
          </a:lstStyle>
          <a:p>
            <a:pPr algn="ctr"/>
            <a:r>
              <a:rPr lang="fr-FR" sz="2800" b="1" dirty="0">
                <a:solidFill>
                  <a:srgbClr val="800000"/>
                </a:solidFill>
                <a:latin typeface="Arial"/>
                <a:cs typeface="Arial"/>
              </a:rPr>
              <a:t>Effet Bio versus effet régime</a:t>
            </a:r>
            <a:endParaRPr lang="en-US" sz="1800" b="1" dirty="0">
              <a:solidFill>
                <a:srgbClr val="800000"/>
              </a:solidFill>
              <a:latin typeface="Arial"/>
              <a:cs typeface="Arial"/>
            </a:endParaRPr>
          </a:p>
          <a:p>
            <a:endParaRPr lang="fr-FR" sz="1800" b="1" dirty="0">
              <a:solidFill>
                <a:srgbClr val="2D2D8A"/>
              </a:solidFill>
            </a:endParaRPr>
          </a:p>
          <a:p>
            <a:endParaRPr lang="en-US" dirty="0"/>
          </a:p>
        </p:txBody>
      </p:sp>
      <p:sp>
        <p:nvSpPr>
          <p:cNvPr id="7" name="Espace réservé du pied de page 3"/>
          <p:cNvSpPr txBox="1">
            <a:spLocks/>
          </p:cNvSpPr>
          <p:nvPr/>
        </p:nvSpPr>
        <p:spPr>
          <a:xfrm>
            <a:off x="395536" y="5818202"/>
            <a:ext cx="8424936" cy="360040"/>
          </a:xfrm>
          <a:prstGeom prst="rect">
            <a:avLst/>
          </a:prstGeom>
        </p:spPr>
        <p:txBody>
          <a:bodyPr/>
          <a:lstStyle>
            <a:defPPr>
              <a:defRPr lang="fr-FR"/>
            </a:defPPr>
            <a:lvl1pPr algn="l" rtl="0" fontAlgn="base">
              <a:spcBef>
                <a:spcPct val="0"/>
              </a:spcBef>
              <a:spcAft>
                <a:spcPct val="0"/>
              </a:spcAft>
              <a:defRPr sz="2400"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charset="0"/>
                <a:ea typeface="ＭＳ Ｐゴシック" pitchFamily="34" charset="-128"/>
                <a:cs typeface="+mn-cs"/>
              </a:defRPr>
            </a:lvl5pPr>
            <a:lvl6pPr marL="2286000" algn="l" defTabSz="914400" rtl="0" eaLnBrk="1" latinLnBrk="0" hangingPunct="1">
              <a:defRPr sz="2400" kern="1200">
                <a:solidFill>
                  <a:schemeClr val="tx1"/>
                </a:solidFill>
                <a:latin typeface="Arial" charset="0"/>
                <a:ea typeface="ＭＳ Ｐゴシック" pitchFamily="34" charset="-128"/>
                <a:cs typeface="+mn-cs"/>
              </a:defRPr>
            </a:lvl6pPr>
            <a:lvl7pPr marL="2743200" algn="l" defTabSz="914400" rtl="0" eaLnBrk="1" latinLnBrk="0" hangingPunct="1">
              <a:defRPr sz="2400" kern="1200">
                <a:solidFill>
                  <a:schemeClr val="tx1"/>
                </a:solidFill>
                <a:latin typeface="Arial" charset="0"/>
                <a:ea typeface="ＭＳ Ｐゴシック" pitchFamily="34" charset="-128"/>
                <a:cs typeface="+mn-cs"/>
              </a:defRPr>
            </a:lvl7pPr>
            <a:lvl8pPr marL="3200400" algn="l" defTabSz="914400" rtl="0" eaLnBrk="1" latinLnBrk="0" hangingPunct="1">
              <a:defRPr sz="2400" kern="1200">
                <a:solidFill>
                  <a:schemeClr val="tx1"/>
                </a:solidFill>
                <a:latin typeface="Arial" charset="0"/>
                <a:ea typeface="ＭＳ Ｐゴシック" pitchFamily="34" charset="-128"/>
                <a:cs typeface="+mn-cs"/>
              </a:defRPr>
            </a:lvl8pPr>
            <a:lvl9pPr marL="3657600" algn="l" defTabSz="914400" rtl="0" eaLnBrk="1" latinLnBrk="0" hangingPunct="1">
              <a:defRPr sz="2400" kern="1200">
                <a:solidFill>
                  <a:schemeClr val="tx1"/>
                </a:solidFill>
                <a:latin typeface="Arial" charset="0"/>
                <a:ea typeface="ＭＳ Ｐゴシック" pitchFamily="34" charset="-128"/>
                <a:cs typeface="+mn-cs"/>
              </a:defRPr>
            </a:lvl9pPr>
          </a:lstStyle>
          <a:p>
            <a:pPr algn="ctr"/>
            <a:r>
              <a:rPr lang="fr-FR" sz="1800" b="1" dirty="0"/>
              <a:t>Bio : Augmentation du coût et de l’occupation des terres, baisse de la consommation d’énergie et neutralité GES</a:t>
            </a:r>
          </a:p>
        </p:txBody>
      </p:sp>
      <p:pic>
        <p:nvPicPr>
          <p:cNvPr id="2" name="Image 1">
            <a:extLst>
              <a:ext uri="{FF2B5EF4-FFF2-40B4-BE49-F238E27FC236}">
                <a16:creationId xmlns:a16="http://schemas.microsoft.com/office/drawing/2014/main" id="{93F05B37-E734-3B4C-95FB-010F2E3BF838}"/>
              </a:ext>
            </a:extLst>
          </p:cNvPr>
          <p:cNvPicPr>
            <a:picLocks noChangeAspect="1"/>
          </p:cNvPicPr>
          <p:nvPr/>
        </p:nvPicPr>
        <p:blipFill>
          <a:blip r:embed="rId2"/>
          <a:stretch>
            <a:fillRect/>
          </a:stretch>
        </p:blipFill>
        <p:spPr>
          <a:xfrm>
            <a:off x="827584" y="1108038"/>
            <a:ext cx="7160344" cy="4710164"/>
          </a:xfrm>
          <a:prstGeom prst="rect">
            <a:avLst/>
          </a:prstGeom>
        </p:spPr>
      </p:pic>
    </p:spTree>
    <p:extLst>
      <p:ext uri="{BB962C8B-B14F-4D97-AF65-F5344CB8AC3E}">
        <p14:creationId xmlns:p14="http://schemas.microsoft.com/office/powerpoint/2010/main" val="18035761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4294967295"/>
          </p:nvPr>
        </p:nvSpPr>
        <p:spPr>
          <a:xfrm>
            <a:off x="1728000" y="6552000"/>
            <a:ext cx="6480000" cy="306000"/>
          </a:xfrm>
          <a:prstGeom prst="rect">
            <a:avLst/>
          </a:prstGeom>
        </p:spPr>
        <p:txBody>
          <a:bodyPr/>
          <a:lstStyle/>
          <a:p>
            <a:endParaRPr lang="en-US" dirty="0"/>
          </a:p>
        </p:txBody>
      </p:sp>
      <p:graphicFrame>
        <p:nvGraphicFramePr>
          <p:cNvPr id="5" name="Graphique 4"/>
          <p:cNvGraphicFramePr/>
          <p:nvPr>
            <p:extLst/>
          </p:nvPr>
        </p:nvGraphicFramePr>
        <p:xfrm>
          <a:off x="755576" y="1268760"/>
          <a:ext cx="7920880" cy="4905672"/>
        </p:xfrm>
        <a:graphic>
          <a:graphicData uri="http://schemas.openxmlformats.org/drawingml/2006/chart">
            <c:chart xmlns:c="http://schemas.openxmlformats.org/drawingml/2006/chart" xmlns:r="http://schemas.openxmlformats.org/officeDocument/2006/relationships" r:id="rId2"/>
          </a:graphicData>
        </a:graphic>
      </p:graphicFrame>
      <p:sp>
        <p:nvSpPr>
          <p:cNvPr id="7" name="ZoneTexte 3"/>
          <p:cNvSpPr txBox="1">
            <a:spLocks noChangeArrowheads="1"/>
          </p:cNvSpPr>
          <p:nvPr/>
        </p:nvSpPr>
        <p:spPr bwMode="auto">
          <a:xfrm>
            <a:off x="1331640" y="23912"/>
            <a:ext cx="7344816" cy="1569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000">
                <a:solidFill>
                  <a:schemeClr val="tx1"/>
                </a:solidFill>
                <a:latin typeface="Comic Sans MS" charset="0"/>
                <a:ea typeface="ＭＳ Ｐゴシック" charset="0"/>
                <a:cs typeface="ＭＳ Ｐゴシック" charset="0"/>
              </a:defRPr>
            </a:lvl1pPr>
            <a:lvl2pPr marL="37931725" indent="-37474525">
              <a:defRPr sz="2000">
                <a:solidFill>
                  <a:schemeClr val="tx1"/>
                </a:solidFill>
                <a:latin typeface="Comic Sans MS" charset="0"/>
                <a:ea typeface="ＭＳ Ｐゴシック" charset="0"/>
              </a:defRPr>
            </a:lvl2pPr>
            <a:lvl3pPr>
              <a:defRPr sz="2000">
                <a:solidFill>
                  <a:schemeClr val="tx1"/>
                </a:solidFill>
                <a:latin typeface="Comic Sans MS" charset="0"/>
                <a:ea typeface="ＭＳ Ｐゴシック" charset="0"/>
              </a:defRPr>
            </a:lvl3pPr>
            <a:lvl4pPr>
              <a:defRPr sz="2000">
                <a:solidFill>
                  <a:schemeClr val="tx1"/>
                </a:solidFill>
                <a:latin typeface="Comic Sans MS" charset="0"/>
                <a:ea typeface="ＭＳ Ｐゴシック" charset="0"/>
              </a:defRPr>
            </a:lvl4pPr>
            <a:lvl5pPr>
              <a:defRPr sz="2000">
                <a:solidFill>
                  <a:schemeClr val="tx1"/>
                </a:solidFill>
                <a:latin typeface="Comic Sans MS" charset="0"/>
                <a:ea typeface="ＭＳ Ｐゴシック" charset="0"/>
              </a:defRPr>
            </a:lvl5pPr>
            <a:lvl6pPr marL="457200" eaLnBrk="0" fontAlgn="base" hangingPunct="0">
              <a:spcBef>
                <a:spcPct val="0"/>
              </a:spcBef>
              <a:spcAft>
                <a:spcPct val="0"/>
              </a:spcAft>
              <a:defRPr sz="2000">
                <a:solidFill>
                  <a:schemeClr val="tx1"/>
                </a:solidFill>
                <a:latin typeface="Comic Sans MS" charset="0"/>
                <a:ea typeface="ＭＳ Ｐゴシック" charset="0"/>
              </a:defRPr>
            </a:lvl6pPr>
            <a:lvl7pPr marL="914400" eaLnBrk="0" fontAlgn="base" hangingPunct="0">
              <a:spcBef>
                <a:spcPct val="0"/>
              </a:spcBef>
              <a:spcAft>
                <a:spcPct val="0"/>
              </a:spcAft>
              <a:defRPr sz="2000">
                <a:solidFill>
                  <a:schemeClr val="tx1"/>
                </a:solidFill>
                <a:latin typeface="Comic Sans MS" charset="0"/>
                <a:ea typeface="ＭＳ Ｐゴシック" charset="0"/>
              </a:defRPr>
            </a:lvl7pPr>
            <a:lvl8pPr marL="1371600" eaLnBrk="0" fontAlgn="base" hangingPunct="0">
              <a:spcBef>
                <a:spcPct val="0"/>
              </a:spcBef>
              <a:spcAft>
                <a:spcPct val="0"/>
              </a:spcAft>
              <a:defRPr sz="2000">
                <a:solidFill>
                  <a:schemeClr val="tx1"/>
                </a:solidFill>
                <a:latin typeface="Comic Sans MS" charset="0"/>
                <a:ea typeface="ＭＳ Ｐゴシック" charset="0"/>
              </a:defRPr>
            </a:lvl8pPr>
            <a:lvl9pPr marL="1828800" eaLnBrk="0" fontAlgn="base" hangingPunct="0">
              <a:spcBef>
                <a:spcPct val="0"/>
              </a:spcBef>
              <a:spcAft>
                <a:spcPct val="0"/>
              </a:spcAft>
              <a:defRPr sz="2000">
                <a:solidFill>
                  <a:schemeClr val="tx1"/>
                </a:solidFill>
                <a:latin typeface="Comic Sans MS" charset="0"/>
                <a:ea typeface="ＭＳ Ｐゴシック" charset="0"/>
              </a:defRPr>
            </a:lvl9pPr>
          </a:lstStyle>
          <a:p>
            <a:pPr algn="ctr"/>
            <a:r>
              <a:rPr lang="fr-FR" b="1" dirty="0">
                <a:solidFill>
                  <a:srgbClr val="800000"/>
                </a:solidFill>
                <a:latin typeface="+mn-lt"/>
              </a:rPr>
              <a:t>Le bio diminue l’exposition aux pesticides. </a:t>
            </a:r>
          </a:p>
          <a:p>
            <a:pPr algn="ctr"/>
            <a:r>
              <a:rPr lang="fr-FR" b="1" dirty="0">
                <a:solidFill>
                  <a:srgbClr val="800000"/>
                </a:solidFill>
                <a:latin typeface="+mn-lt"/>
              </a:rPr>
              <a:t>Le régime végétal augmente l’exposition aux pesticides </a:t>
            </a:r>
          </a:p>
          <a:p>
            <a:pPr algn="ctr"/>
            <a:endParaRPr lang="en-US" sz="1800" b="1" dirty="0">
              <a:solidFill>
                <a:srgbClr val="800000"/>
              </a:solidFill>
              <a:latin typeface="Arial"/>
              <a:cs typeface="Arial"/>
            </a:endParaRPr>
          </a:p>
          <a:p>
            <a:endParaRPr lang="fr-FR" sz="1800" b="1" dirty="0">
              <a:solidFill>
                <a:srgbClr val="800000"/>
              </a:solidFill>
            </a:endParaRPr>
          </a:p>
          <a:p>
            <a:endParaRPr lang="en-US" dirty="0">
              <a:solidFill>
                <a:srgbClr val="800000"/>
              </a:solidFill>
            </a:endParaRPr>
          </a:p>
        </p:txBody>
      </p:sp>
    </p:spTree>
    <p:extLst>
      <p:ext uri="{BB962C8B-B14F-4D97-AF65-F5344CB8AC3E}">
        <p14:creationId xmlns:p14="http://schemas.microsoft.com/office/powerpoint/2010/main" val="34397295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ext Box 3"/>
          <p:cNvSpPr txBox="1">
            <a:spLocks noChangeArrowheads="1"/>
          </p:cNvSpPr>
          <p:nvPr/>
        </p:nvSpPr>
        <p:spPr bwMode="auto">
          <a:xfrm>
            <a:off x="381000" y="1447800"/>
            <a:ext cx="8305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endParaRPr lang="en-GB">
              <a:solidFill>
                <a:schemeClr val="folHlink"/>
              </a:solidFill>
              <a:cs typeface="Arial" charset="0"/>
            </a:endParaRPr>
          </a:p>
        </p:txBody>
      </p:sp>
      <p:sp>
        <p:nvSpPr>
          <p:cNvPr id="19458" name="Rectangle 4"/>
          <p:cNvSpPr>
            <a:spLocks noGrp="1" noChangeArrowheads="1"/>
          </p:cNvSpPr>
          <p:nvPr>
            <p:ph type="title" idx="4294967295"/>
          </p:nvPr>
        </p:nvSpPr>
        <p:spPr/>
        <p:txBody>
          <a:bodyPr anchorCtr="1"/>
          <a:lstStyle/>
          <a:p>
            <a:pPr eaLnBrk="1" hangingPunct="1"/>
            <a:r>
              <a:rPr lang="fr-FR" b="1" dirty="0"/>
              <a:t>Impact d’un régime plus végétal : </a:t>
            </a:r>
            <a:r>
              <a:rPr lang="fr-FR" b="1" dirty="0" err="1"/>
              <a:t>résulats</a:t>
            </a:r>
            <a:r>
              <a:rPr lang="fr-FR" b="1" dirty="0"/>
              <a:t> de </a:t>
            </a:r>
            <a:r>
              <a:rPr lang="fr-FR" b="1" dirty="0" err="1"/>
              <a:t>Bionutrinet</a:t>
            </a:r>
            <a:endParaRPr kumimoji="1" lang="fr-FR" sz="1000" b="1" dirty="0">
              <a:latin typeface="Arial" charset="0"/>
              <a:ea typeface="ＭＳ Ｐゴシック" charset="0"/>
              <a:cs typeface="ＭＳ Ｐゴシック" charset="0"/>
            </a:endParaRPr>
          </a:p>
        </p:txBody>
      </p:sp>
      <p:sp>
        <p:nvSpPr>
          <p:cNvPr id="268290" name="Rectangle 2"/>
          <p:cNvSpPr>
            <a:spLocks noChangeArrowheads="1"/>
          </p:cNvSpPr>
          <p:nvPr/>
        </p:nvSpPr>
        <p:spPr bwMode="auto">
          <a:xfrm>
            <a:off x="251520" y="1219200"/>
            <a:ext cx="8640960" cy="3001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nSpc>
                <a:spcPct val="90000"/>
              </a:lnSpc>
              <a:spcBef>
                <a:spcPct val="20000"/>
              </a:spcBef>
              <a:buClr>
                <a:schemeClr val="hlink"/>
              </a:buClr>
            </a:pPr>
            <a:endParaRPr kumimoji="1" lang="fr-FR" sz="900" b="1" dirty="0">
              <a:solidFill>
                <a:schemeClr val="bg1">
                  <a:lumMod val="50000"/>
                </a:schemeClr>
              </a:solidFill>
            </a:endParaRPr>
          </a:p>
          <a:p>
            <a:pPr marL="800100" lvl="1" indent="-342900">
              <a:buFont typeface="Arial"/>
              <a:buChar char="•"/>
            </a:pPr>
            <a:r>
              <a:rPr lang="fr-FR" sz="2000" b="1" dirty="0">
                <a:solidFill>
                  <a:srgbClr val="7F7F7F"/>
                </a:solidFill>
              </a:rPr>
              <a:t>Une cohorte de </a:t>
            </a:r>
            <a:r>
              <a:rPr lang="fr-FR" sz="2000" b="1" dirty="0">
                <a:solidFill>
                  <a:srgbClr val="800000"/>
                </a:solidFill>
              </a:rPr>
              <a:t>34.442 participants </a:t>
            </a:r>
          </a:p>
          <a:p>
            <a:pPr marL="800100" lvl="1" indent="-342900">
              <a:buFont typeface="Arial"/>
              <a:buChar char="•"/>
            </a:pPr>
            <a:r>
              <a:rPr lang="fr-FR" sz="2000" b="1" dirty="0">
                <a:solidFill>
                  <a:srgbClr val="7F7F7F"/>
                </a:solidFill>
              </a:rPr>
              <a:t>Q1: </a:t>
            </a:r>
            <a:r>
              <a:rPr lang="fr-FR" sz="2000" b="1" dirty="0">
                <a:solidFill>
                  <a:srgbClr val="800000"/>
                </a:solidFill>
              </a:rPr>
              <a:t>22%</a:t>
            </a:r>
            <a:r>
              <a:rPr lang="fr-FR" sz="2000" b="1" dirty="0">
                <a:solidFill>
                  <a:srgbClr val="7F7F7F"/>
                </a:solidFill>
              </a:rPr>
              <a:t> de protéines végétales versus Q5 : </a:t>
            </a:r>
            <a:r>
              <a:rPr lang="fr-FR" sz="2000" b="1" dirty="0">
                <a:solidFill>
                  <a:srgbClr val="800000"/>
                </a:solidFill>
              </a:rPr>
              <a:t>51%</a:t>
            </a:r>
          </a:p>
          <a:p>
            <a:pPr marL="800100" lvl="1" indent="-342900">
              <a:buFont typeface="Arial"/>
              <a:buChar char="•"/>
            </a:pPr>
            <a:r>
              <a:rPr lang="fr-FR" sz="2000" b="1" dirty="0">
                <a:solidFill>
                  <a:srgbClr val="7F7F7F"/>
                </a:solidFill>
              </a:rPr>
              <a:t>GES: </a:t>
            </a:r>
            <a:r>
              <a:rPr lang="nl-NL" sz="2000" b="1" dirty="0">
                <a:solidFill>
                  <a:srgbClr val="7F7F7F"/>
                </a:solidFill>
              </a:rPr>
              <a:t>2,3 kg eqCO2/j versus 4,6 kg </a:t>
            </a:r>
            <a:r>
              <a:rPr lang="nl-NL" sz="2000" b="1" dirty="0">
                <a:solidFill>
                  <a:srgbClr val="800000"/>
                </a:solidFill>
              </a:rPr>
              <a:t>(-50%)</a:t>
            </a:r>
            <a:endParaRPr lang="fr-FR" sz="2000" b="1" dirty="0">
              <a:solidFill>
                <a:srgbClr val="800000"/>
              </a:solidFill>
            </a:endParaRPr>
          </a:p>
          <a:p>
            <a:pPr marL="800100" lvl="1" indent="-342900">
              <a:buFont typeface="Arial"/>
              <a:buChar char="•"/>
            </a:pPr>
            <a:r>
              <a:rPr lang="fr-FR" sz="2000" b="1" dirty="0">
                <a:solidFill>
                  <a:srgbClr val="7F7F7F"/>
                </a:solidFill>
              </a:rPr>
              <a:t>Energie : </a:t>
            </a:r>
            <a:r>
              <a:rPr lang="fr-FR" sz="2000" b="1" dirty="0">
                <a:solidFill>
                  <a:srgbClr val="800000"/>
                </a:solidFill>
              </a:rPr>
              <a:t>-27%</a:t>
            </a:r>
          </a:p>
          <a:p>
            <a:pPr marL="800100" lvl="1" indent="-342900">
              <a:buFont typeface="Arial"/>
              <a:buChar char="•"/>
            </a:pPr>
            <a:r>
              <a:rPr lang="fr-FR" sz="2000" b="1" dirty="0">
                <a:solidFill>
                  <a:srgbClr val="7F7F7F"/>
                </a:solidFill>
              </a:rPr>
              <a:t>Surface agricole :</a:t>
            </a:r>
            <a:r>
              <a:rPr lang="de-DE" sz="2000" b="1" dirty="0">
                <a:solidFill>
                  <a:srgbClr val="7F7F7F"/>
                </a:solidFill>
              </a:rPr>
              <a:t> 2420m2 versus 4138m2 </a:t>
            </a:r>
            <a:r>
              <a:rPr lang="de-DE" sz="2000" b="1" dirty="0">
                <a:solidFill>
                  <a:srgbClr val="800000"/>
                </a:solidFill>
              </a:rPr>
              <a:t>(-42%)</a:t>
            </a:r>
          </a:p>
          <a:p>
            <a:pPr marL="800100" lvl="1" indent="-342900">
              <a:buFont typeface="Arial"/>
              <a:buChar char="•"/>
            </a:pPr>
            <a:r>
              <a:rPr lang="de-DE" sz="2000" b="1" dirty="0">
                <a:solidFill>
                  <a:schemeClr val="bg1">
                    <a:lumMod val="50000"/>
                  </a:schemeClr>
                </a:solidFill>
              </a:rPr>
              <a:t>Effet </a:t>
            </a:r>
            <a:r>
              <a:rPr lang="de-DE" sz="2000" b="1" dirty="0" err="1">
                <a:solidFill>
                  <a:schemeClr val="bg1">
                    <a:lumMod val="50000"/>
                  </a:schemeClr>
                </a:solidFill>
              </a:rPr>
              <a:t>additif</a:t>
            </a:r>
            <a:r>
              <a:rPr lang="de-DE" sz="2000" b="1" dirty="0">
                <a:solidFill>
                  <a:schemeClr val="bg1">
                    <a:lumMod val="50000"/>
                  </a:schemeClr>
                </a:solidFill>
              </a:rPr>
              <a:t> de la </a:t>
            </a:r>
            <a:r>
              <a:rPr lang="de-DE" sz="2000" b="1" dirty="0" err="1">
                <a:solidFill>
                  <a:schemeClr val="bg1">
                    <a:lumMod val="50000"/>
                  </a:schemeClr>
                </a:solidFill>
              </a:rPr>
              <a:t>bio</a:t>
            </a:r>
            <a:r>
              <a:rPr lang="de-DE" sz="2000" b="1" dirty="0">
                <a:solidFill>
                  <a:schemeClr val="bg1">
                    <a:lumMod val="50000"/>
                  </a:schemeClr>
                </a:solidFill>
              </a:rPr>
              <a:t> </a:t>
            </a:r>
            <a:r>
              <a:rPr lang="de-DE" sz="2000" b="1" dirty="0" err="1">
                <a:solidFill>
                  <a:srgbClr val="800000"/>
                </a:solidFill>
              </a:rPr>
              <a:t>pour</a:t>
            </a:r>
            <a:r>
              <a:rPr lang="de-DE" sz="2000" b="1" dirty="0">
                <a:solidFill>
                  <a:srgbClr val="800000"/>
                </a:solidFill>
              </a:rPr>
              <a:t> les Q4 et Q5</a:t>
            </a:r>
            <a:endParaRPr lang="fr-FR" sz="2000" b="1" dirty="0">
              <a:solidFill>
                <a:srgbClr val="800000"/>
              </a:solidFill>
            </a:endParaRPr>
          </a:p>
          <a:p>
            <a:pPr marL="800100" lvl="1" indent="-342900">
              <a:buFont typeface="Arial"/>
              <a:buChar char="•"/>
            </a:pPr>
            <a:r>
              <a:rPr lang="fr-FR" sz="2000" b="1" dirty="0">
                <a:solidFill>
                  <a:srgbClr val="7F7F7F"/>
                </a:solidFill>
              </a:rPr>
              <a:t>Score </a:t>
            </a:r>
            <a:r>
              <a:rPr lang="fr-FR" sz="2000" b="1" dirty="0" err="1">
                <a:solidFill>
                  <a:srgbClr val="7F7F7F"/>
                </a:solidFill>
              </a:rPr>
              <a:t>mPNNS</a:t>
            </a:r>
            <a:r>
              <a:rPr lang="fr-FR" sz="2000" b="1" dirty="0">
                <a:solidFill>
                  <a:srgbClr val="7F7F7F"/>
                </a:solidFill>
              </a:rPr>
              <a:t> :7,6 à 8,8</a:t>
            </a:r>
          </a:p>
          <a:p>
            <a:pPr marL="800100" lvl="1" indent="-342900">
              <a:buFont typeface="Arial"/>
              <a:buChar char="•"/>
            </a:pPr>
            <a:r>
              <a:rPr lang="fr-FR" sz="2000" b="1" dirty="0">
                <a:solidFill>
                  <a:srgbClr val="7F7F7F"/>
                </a:solidFill>
              </a:rPr>
              <a:t>Score </a:t>
            </a:r>
            <a:r>
              <a:rPr lang="fr-FR" sz="2000" b="1" dirty="0" err="1">
                <a:solidFill>
                  <a:srgbClr val="7F7F7F"/>
                </a:solidFill>
              </a:rPr>
              <a:t>PANDiet</a:t>
            </a:r>
            <a:r>
              <a:rPr lang="fr-FR" sz="2000" b="1" dirty="0">
                <a:solidFill>
                  <a:srgbClr val="7F7F7F"/>
                </a:solidFill>
              </a:rPr>
              <a:t>: 62,43 à 71,12.</a:t>
            </a:r>
          </a:p>
          <a:p>
            <a:pPr marL="800100" lvl="1" indent="-342900">
              <a:buFont typeface="Arial"/>
              <a:buChar char="•"/>
            </a:pPr>
            <a:endParaRPr lang="fr-FR" sz="2000" b="1" dirty="0">
              <a:solidFill>
                <a:srgbClr val="7F7F7F"/>
              </a:solidFill>
            </a:endParaRPr>
          </a:p>
          <a:p>
            <a:pPr>
              <a:lnSpc>
                <a:spcPct val="90000"/>
              </a:lnSpc>
              <a:spcBef>
                <a:spcPct val="20000"/>
              </a:spcBef>
              <a:buClr>
                <a:schemeClr val="hlink"/>
              </a:buClr>
            </a:pPr>
            <a:r>
              <a:rPr kumimoji="1" lang="fr-FR" sz="1800" i="1" dirty="0">
                <a:solidFill>
                  <a:srgbClr val="000000"/>
                </a:solidFill>
              </a:rPr>
              <a:t>Source : </a:t>
            </a:r>
            <a:r>
              <a:rPr lang="fr-FR" sz="1800" i="1" dirty="0" err="1">
                <a:solidFill>
                  <a:srgbClr val="000000"/>
                </a:solidFill>
              </a:rPr>
              <a:t>Frontiers</a:t>
            </a:r>
            <a:r>
              <a:rPr lang="fr-FR" sz="1800" i="1" dirty="0">
                <a:solidFill>
                  <a:srgbClr val="000000"/>
                </a:solidFill>
              </a:rPr>
              <a:t> in Nutrition. Lacour C. et AL. 2018</a:t>
            </a:r>
            <a:endParaRPr kumimoji="1" lang="fr-FR" sz="1800" i="1" dirty="0">
              <a:solidFill>
                <a:srgbClr val="000000"/>
              </a:solidFill>
            </a:endParaRPr>
          </a:p>
          <a:p>
            <a:pPr>
              <a:lnSpc>
                <a:spcPct val="90000"/>
              </a:lnSpc>
              <a:spcBef>
                <a:spcPct val="20000"/>
              </a:spcBef>
              <a:buClr>
                <a:schemeClr val="hlink"/>
              </a:buClr>
              <a:buFontTx/>
              <a:buChar char="•"/>
            </a:pPr>
            <a:endParaRPr kumimoji="1" lang="en-GB" sz="1800" dirty="0"/>
          </a:p>
          <a:p>
            <a:pPr>
              <a:lnSpc>
                <a:spcPct val="90000"/>
              </a:lnSpc>
              <a:spcBef>
                <a:spcPct val="20000"/>
              </a:spcBef>
              <a:buClr>
                <a:schemeClr val="hlink"/>
              </a:buClr>
            </a:pPr>
            <a:endParaRPr kumimoji="1" lang="fr-FR" sz="1400" dirty="0"/>
          </a:p>
        </p:txBody>
      </p:sp>
    </p:spTree>
    <p:extLst>
      <p:ext uri="{BB962C8B-B14F-4D97-AF65-F5344CB8AC3E}">
        <p14:creationId xmlns:p14="http://schemas.microsoft.com/office/powerpoint/2010/main" val="22648286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8290">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829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8290">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8290">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8290">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68290">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68290">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68290">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68290">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8290" grpId="0" build="p" bldLvl="2"/>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p:cNvSpPr>
            <a:spLocks noGrp="1" noChangeArrowheads="1"/>
          </p:cNvSpPr>
          <p:nvPr>
            <p:ph type="title" idx="4294967295"/>
          </p:nvPr>
        </p:nvSpPr>
        <p:spPr>
          <a:xfrm>
            <a:off x="1173224" y="158724"/>
            <a:ext cx="7924800" cy="725488"/>
          </a:xfrm>
        </p:spPr>
        <p:txBody>
          <a:bodyPr/>
          <a:lstStyle/>
          <a:p>
            <a:r>
              <a:rPr kumimoji="1" lang="fr-FR" dirty="0"/>
              <a:t>Des surfaces d’échanges très importants </a:t>
            </a:r>
            <a:br>
              <a:rPr kumimoji="1" lang="fr-FR" dirty="0"/>
            </a:br>
            <a:r>
              <a:rPr kumimoji="1" lang="fr-FR" dirty="0"/>
              <a:t>en termes de surfaces avec un solde positif</a:t>
            </a:r>
            <a:endParaRPr kumimoji="1" lang="fr-FR" sz="1000" dirty="0">
              <a:latin typeface="Trebuchet MS" pitchFamily="34" charset="0"/>
            </a:endParaRPr>
          </a:p>
        </p:txBody>
      </p:sp>
      <p:sp>
        <p:nvSpPr>
          <p:cNvPr id="332805" name="Rectangle 5"/>
          <p:cNvSpPr>
            <a:spLocks noChangeArrowheads="1"/>
          </p:cNvSpPr>
          <p:nvPr/>
        </p:nvSpPr>
        <p:spPr bwMode="auto">
          <a:xfrm>
            <a:off x="11561" y="5949280"/>
            <a:ext cx="2438400" cy="609600"/>
          </a:xfrm>
          <a:prstGeom prst="rect">
            <a:avLst/>
          </a:prstGeom>
          <a:noFill/>
          <a:ln w="9525">
            <a:noFill/>
            <a:miter lim="800000"/>
            <a:headEnd/>
            <a:tailEnd/>
          </a:ln>
          <a:effectLst/>
        </p:spPr>
        <p:txBody>
          <a:bodyPr wrap="none" anchor="ctr"/>
          <a:lstStyle/>
          <a:p>
            <a:pPr eaLnBrk="0" hangingPunct="0">
              <a:defRPr/>
            </a:pPr>
            <a:r>
              <a:rPr lang="fr-FR" sz="1200" dirty="0">
                <a:ea typeface="ＭＳ Ｐゴシック" charset="0"/>
              </a:rPr>
              <a:t>Sources FAO</a:t>
            </a:r>
          </a:p>
          <a:p>
            <a:pPr eaLnBrk="0" hangingPunct="0">
              <a:defRPr/>
            </a:pPr>
            <a:r>
              <a:rPr lang="fr-FR" sz="1200" dirty="0">
                <a:ea typeface="ＭＳ Ｐゴシック" charset="0"/>
              </a:rPr>
              <a:t>Réalisation: SOLAGRO</a:t>
            </a:r>
            <a:endParaRPr lang="fr-FR" sz="3200" i="1" dirty="0">
              <a:solidFill>
                <a:schemeClr val="bg1"/>
              </a:solidFill>
              <a:effectLst>
                <a:outerShdw blurRad="38100" dist="38100" dir="2700000" algn="tl">
                  <a:srgbClr val="DDDDDD"/>
                </a:outerShdw>
              </a:effectLst>
              <a:ea typeface="ＭＳ Ｐゴシック" charset="0"/>
            </a:endParaRPr>
          </a:p>
        </p:txBody>
      </p:sp>
      <p:pic>
        <p:nvPicPr>
          <p:cNvPr id="3" name="Image 2">
            <a:extLst>
              <a:ext uri="{FF2B5EF4-FFF2-40B4-BE49-F238E27FC236}">
                <a16:creationId xmlns:a16="http://schemas.microsoft.com/office/drawing/2014/main" id="{885E1559-67A1-924A-8E70-4F8AE0B0B32B}"/>
              </a:ext>
            </a:extLst>
          </p:cNvPr>
          <p:cNvPicPr>
            <a:picLocks noChangeAspect="1"/>
          </p:cNvPicPr>
          <p:nvPr/>
        </p:nvPicPr>
        <p:blipFill>
          <a:blip r:embed="rId3"/>
          <a:stretch>
            <a:fillRect/>
          </a:stretch>
        </p:blipFill>
        <p:spPr>
          <a:xfrm>
            <a:off x="1173224" y="1262980"/>
            <a:ext cx="5969000" cy="4686300"/>
          </a:xfrm>
          <a:prstGeom prst="rect">
            <a:avLst/>
          </a:prstGeom>
        </p:spPr>
      </p:pic>
      <p:cxnSp>
        <p:nvCxnSpPr>
          <p:cNvPr id="5" name="Connecteur droit avec flèche 4">
            <a:extLst>
              <a:ext uri="{FF2B5EF4-FFF2-40B4-BE49-F238E27FC236}">
                <a16:creationId xmlns:a16="http://schemas.microsoft.com/office/drawing/2014/main" id="{61ECEA1A-59BF-9F48-8CC0-BE73A5D70DEA}"/>
              </a:ext>
            </a:extLst>
          </p:cNvPr>
          <p:cNvCxnSpPr>
            <a:cxnSpLocks/>
          </p:cNvCxnSpPr>
          <p:nvPr/>
        </p:nvCxnSpPr>
        <p:spPr bwMode="auto">
          <a:xfrm>
            <a:off x="3779912" y="2035877"/>
            <a:ext cx="0" cy="457019"/>
          </a:xfrm>
          <a:prstGeom prst="straightConnector1">
            <a:avLst/>
          </a:prstGeom>
          <a:solidFill>
            <a:schemeClr val="accent1"/>
          </a:solidFill>
          <a:ln w="9525" cap="flat" cmpd="sng" algn="ctr">
            <a:solidFill>
              <a:srgbClr val="C00000"/>
            </a:solidFill>
            <a:prstDash val="solid"/>
            <a:round/>
            <a:headEnd type="triangle"/>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6" name="ZoneTexte 5">
            <a:extLst>
              <a:ext uri="{FF2B5EF4-FFF2-40B4-BE49-F238E27FC236}">
                <a16:creationId xmlns:a16="http://schemas.microsoft.com/office/drawing/2014/main" id="{1D91ADAD-C727-7A4B-8BA2-972D82BFFCD5}"/>
              </a:ext>
            </a:extLst>
          </p:cNvPr>
          <p:cNvSpPr txBox="1"/>
          <p:nvPr/>
        </p:nvSpPr>
        <p:spPr>
          <a:xfrm>
            <a:off x="3755977" y="2125886"/>
            <a:ext cx="792088" cy="276999"/>
          </a:xfrm>
          <a:prstGeom prst="rect">
            <a:avLst/>
          </a:prstGeom>
          <a:noFill/>
        </p:spPr>
        <p:txBody>
          <a:bodyPr wrap="square" rtlCol="0">
            <a:spAutoFit/>
          </a:bodyPr>
          <a:lstStyle/>
          <a:p>
            <a:r>
              <a:rPr lang="fr-FR" sz="1200" dirty="0"/>
              <a:t>2,2 </a:t>
            </a:r>
            <a:r>
              <a:rPr lang="fr-FR" sz="1200" dirty="0" err="1"/>
              <a:t>Mha</a:t>
            </a:r>
            <a:endParaRPr lang="fr-FR" sz="1200" dirty="0"/>
          </a:p>
        </p:txBody>
      </p:sp>
      <p:sp>
        <p:nvSpPr>
          <p:cNvPr id="2" name="ZoneTexte 1">
            <a:extLst>
              <a:ext uri="{FF2B5EF4-FFF2-40B4-BE49-F238E27FC236}">
                <a16:creationId xmlns:a16="http://schemas.microsoft.com/office/drawing/2014/main" id="{85FA08EF-5A7A-F440-A882-82BB8E793100}"/>
              </a:ext>
            </a:extLst>
          </p:cNvPr>
          <p:cNvSpPr txBox="1"/>
          <p:nvPr/>
        </p:nvSpPr>
        <p:spPr>
          <a:xfrm>
            <a:off x="7524328" y="290636"/>
            <a:ext cx="184731" cy="461665"/>
          </a:xfrm>
          <a:prstGeom prst="rect">
            <a:avLst/>
          </a:prstGeom>
          <a:noFill/>
        </p:spPr>
        <p:txBody>
          <a:bodyPr wrap="none" rtlCol="0">
            <a:spAutoFit/>
          </a:bodyPr>
          <a:lstStyle/>
          <a:p>
            <a:endParaRPr lang="fr-FR" dirty="0"/>
          </a:p>
        </p:txBody>
      </p:sp>
      <p:sp>
        <p:nvSpPr>
          <p:cNvPr id="8" name="Rectangle 5">
            <a:extLst>
              <a:ext uri="{FF2B5EF4-FFF2-40B4-BE49-F238E27FC236}">
                <a16:creationId xmlns:a16="http://schemas.microsoft.com/office/drawing/2014/main" id="{11D9D79B-C30A-0F41-A8C4-8506A8373AEA}"/>
              </a:ext>
            </a:extLst>
          </p:cNvPr>
          <p:cNvSpPr>
            <a:spLocks noChangeArrowheads="1"/>
          </p:cNvSpPr>
          <p:nvPr/>
        </p:nvSpPr>
        <p:spPr bwMode="auto">
          <a:xfrm>
            <a:off x="2560712" y="5949280"/>
            <a:ext cx="2438400" cy="609600"/>
          </a:xfrm>
          <a:prstGeom prst="rect">
            <a:avLst/>
          </a:prstGeom>
          <a:noFill/>
          <a:ln w="9525">
            <a:noFill/>
            <a:miter lim="800000"/>
            <a:headEnd/>
            <a:tailEnd/>
          </a:ln>
          <a:effectLst/>
        </p:spPr>
        <p:txBody>
          <a:bodyPr wrap="none" anchor="ctr"/>
          <a:lstStyle/>
          <a:p>
            <a:pPr eaLnBrk="0" hangingPunct="0">
              <a:defRPr/>
            </a:pPr>
            <a:r>
              <a:rPr lang="fr-FR" sz="1600" dirty="0">
                <a:solidFill>
                  <a:srgbClr val="990000"/>
                </a:solidFill>
                <a:ea typeface="ＭＳ Ｐゴシック" charset="0"/>
              </a:rPr>
              <a:t>Quels impacts sur l’environnement de ces flux d’importations ?</a:t>
            </a:r>
            <a:endParaRPr lang="fr-FR" sz="1600" i="1" dirty="0">
              <a:solidFill>
                <a:srgbClr val="990000"/>
              </a:solidFill>
              <a:effectLst>
                <a:outerShdw blurRad="38100" dist="38100" dir="2700000" algn="tl">
                  <a:srgbClr val="DDDDDD"/>
                </a:outerShdw>
              </a:effectLst>
              <a:ea typeface="ＭＳ Ｐゴシック" charset="0"/>
            </a:endParaRPr>
          </a:p>
        </p:txBody>
      </p:sp>
    </p:spTree>
    <p:extLst>
      <p:ext uri="{BB962C8B-B14F-4D97-AF65-F5344CB8AC3E}">
        <p14:creationId xmlns:p14="http://schemas.microsoft.com/office/powerpoint/2010/main" val="16626157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a:t>Répartition des émissions de GES de la filière alimentaire</a:t>
            </a:r>
          </a:p>
        </p:txBody>
      </p:sp>
      <p:sp>
        <p:nvSpPr>
          <p:cNvPr id="8" name="Rectangle 7"/>
          <p:cNvSpPr/>
          <p:nvPr/>
        </p:nvSpPr>
        <p:spPr bwMode="auto">
          <a:xfrm>
            <a:off x="251520" y="5949280"/>
            <a:ext cx="8352928" cy="360040"/>
          </a:xfrm>
          <a:prstGeom prst="rect">
            <a:avLst/>
          </a:prstGeom>
          <a:no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fr-FR" sz="1600" dirty="0">
                <a:solidFill>
                  <a:srgbClr val="000000"/>
                </a:solidFill>
                <a:ea typeface="ＭＳ Ｐゴシック" charset="0"/>
                <a:cs typeface="ＭＳ Ｐゴシック" charset="0"/>
              </a:rPr>
              <a:t>Total estimé à 170 Mt CO2-eq : sources : Afterres2050, </a:t>
            </a:r>
            <a:r>
              <a:rPr lang="fr-FR" sz="1600" dirty="0" err="1">
                <a:solidFill>
                  <a:srgbClr val="000000"/>
                </a:solidFill>
                <a:ea typeface="ＭＳ Ｐゴシック" charset="0"/>
                <a:cs typeface="ＭＳ Ｐゴシック" charset="0"/>
              </a:rPr>
              <a:t>Bionutrinet</a:t>
            </a:r>
            <a:r>
              <a:rPr lang="fr-FR" sz="1600" dirty="0">
                <a:solidFill>
                  <a:srgbClr val="000000"/>
                </a:solidFill>
                <a:ea typeface="ＭＳ Ｐゴシック" charset="0"/>
                <a:cs typeface="ＭＳ Ｐゴシック" charset="0"/>
              </a:rPr>
              <a:t>, CECAM, IFEN</a:t>
            </a:r>
            <a:endParaRPr kumimoji="0" lang="fr-FR" sz="1600" b="0" i="0" u="none" strike="noStrike" cap="none" normalizeH="0" baseline="0" dirty="0">
              <a:ln>
                <a:noFill/>
              </a:ln>
              <a:solidFill>
                <a:srgbClr val="000000"/>
              </a:solidFill>
              <a:effectLst/>
              <a:ea typeface="ＭＳ Ｐゴシック" charset="0"/>
              <a:cs typeface="ＭＳ Ｐゴシック" charset="0"/>
            </a:endParaRPr>
          </a:p>
        </p:txBody>
      </p:sp>
      <p:pic>
        <p:nvPicPr>
          <p:cNvPr id="3" name="Image 2" descr="camembert_secteur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528" y="1124744"/>
            <a:ext cx="7407822" cy="4609945"/>
          </a:xfrm>
          <a:prstGeom prst="rect">
            <a:avLst/>
          </a:prstGeom>
        </p:spPr>
      </p:pic>
      <p:sp>
        <p:nvSpPr>
          <p:cNvPr id="4" name="Rectangle 3"/>
          <p:cNvSpPr/>
          <p:nvPr/>
        </p:nvSpPr>
        <p:spPr bwMode="auto">
          <a:xfrm>
            <a:off x="5183560" y="1412776"/>
            <a:ext cx="3960440" cy="432048"/>
          </a:xfrm>
          <a:prstGeom prst="rect">
            <a:avLst/>
          </a:prstGeom>
          <a:no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r>
              <a:rPr lang="fr-FR" sz="2000" b="1" dirty="0">
                <a:solidFill>
                  <a:srgbClr val="000000"/>
                </a:solidFill>
              </a:rPr>
              <a:t>35% des émissions nationales</a:t>
            </a:r>
          </a:p>
        </p:txBody>
      </p:sp>
    </p:spTree>
    <p:extLst>
      <p:ext uri="{BB962C8B-B14F-4D97-AF65-F5344CB8AC3E}">
        <p14:creationId xmlns:p14="http://schemas.microsoft.com/office/powerpoint/2010/main" val="42542688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1451C446-271D-4545-B421-51506C91BD86}"/>
              </a:ext>
            </a:extLst>
          </p:cNvPr>
          <p:cNvSpPr>
            <a:spLocks noGrp="1"/>
          </p:cNvSpPr>
          <p:nvPr>
            <p:ph idx="1"/>
          </p:nvPr>
        </p:nvSpPr>
        <p:spPr/>
        <p:txBody>
          <a:bodyPr/>
          <a:lstStyle/>
          <a:p>
            <a:pPr marL="3657600" lvl="8" indent="0">
              <a:buNone/>
            </a:pPr>
            <a:endParaRPr lang="fr-FR" dirty="0"/>
          </a:p>
        </p:txBody>
      </p:sp>
      <p:sp>
        <p:nvSpPr>
          <p:cNvPr id="3" name="Espace réservé du pied de page 2">
            <a:extLst>
              <a:ext uri="{FF2B5EF4-FFF2-40B4-BE49-F238E27FC236}">
                <a16:creationId xmlns:a16="http://schemas.microsoft.com/office/drawing/2014/main" id="{A2003E4A-D59B-EC49-A9E2-C37770BBAEFA}"/>
              </a:ext>
            </a:extLst>
          </p:cNvPr>
          <p:cNvSpPr>
            <a:spLocks noGrp="1"/>
          </p:cNvSpPr>
          <p:nvPr>
            <p:ph type="ftr" sz="quarter" idx="3"/>
          </p:nvPr>
        </p:nvSpPr>
        <p:spPr/>
        <p:txBody>
          <a:bodyPr/>
          <a:lstStyle/>
          <a:p>
            <a:pPr>
              <a:defRPr/>
            </a:pPr>
            <a:endParaRPr lang="fr-FR" dirty="0"/>
          </a:p>
        </p:txBody>
      </p:sp>
      <p:sp>
        <p:nvSpPr>
          <p:cNvPr id="4" name="Titre 3">
            <a:extLst>
              <a:ext uri="{FF2B5EF4-FFF2-40B4-BE49-F238E27FC236}">
                <a16:creationId xmlns:a16="http://schemas.microsoft.com/office/drawing/2014/main" id="{B8C8A403-AA48-B94E-B7D9-7C09CA17C5AC}"/>
              </a:ext>
            </a:extLst>
          </p:cNvPr>
          <p:cNvSpPr>
            <a:spLocks noGrp="1"/>
          </p:cNvSpPr>
          <p:nvPr>
            <p:ph type="title"/>
          </p:nvPr>
        </p:nvSpPr>
        <p:spPr>
          <a:xfrm>
            <a:off x="1503727" y="287180"/>
            <a:ext cx="7019999" cy="612821"/>
          </a:xfrm>
        </p:spPr>
        <p:txBody>
          <a:bodyPr>
            <a:normAutofit fontScale="90000"/>
          </a:bodyPr>
          <a:lstStyle/>
          <a:p>
            <a:r>
              <a:rPr lang="fr-FR" dirty="0">
                <a:solidFill>
                  <a:srgbClr val="990000"/>
                </a:solidFill>
              </a:rPr>
              <a:t>Pour le futur proche (horizon 2050), l’adaptation est une nécessité indépendamment </a:t>
            </a:r>
            <a:r>
              <a:rPr lang="fr-FR" dirty="0"/>
              <a:t>du scénario climatique</a:t>
            </a:r>
          </a:p>
        </p:txBody>
      </p:sp>
      <p:pic>
        <p:nvPicPr>
          <p:cNvPr id="5" name="Image 4" descr="Capture d’écran 2017-03-07 à 16.48.14.png">
            <a:extLst>
              <a:ext uri="{FF2B5EF4-FFF2-40B4-BE49-F238E27FC236}">
                <a16:creationId xmlns:a16="http://schemas.microsoft.com/office/drawing/2014/main" id="{EB1BF154-B7ED-D14F-9401-5C05B6E35BBA}"/>
              </a:ext>
            </a:extLst>
          </p:cNvPr>
          <p:cNvPicPr>
            <a:picLocks noChangeAspect="1"/>
          </p:cNvPicPr>
          <p:nvPr/>
        </p:nvPicPr>
        <p:blipFill rotWithShape="1">
          <a:blip r:embed="rId3">
            <a:extLst>
              <a:ext uri="{28A0092B-C50C-407E-A947-70E740481C1C}">
                <a14:useLocalDpi xmlns:a14="http://schemas.microsoft.com/office/drawing/2010/main" val="0"/>
              </a:ext>
            </a:extLst>
          </a:blip>
          <a:srcRect l="11987" t="13540" r="3172"/>
          <a:stretch/>
        </p:blipFill>
        <p:spPr>
          <a:xfrm>
            <a:off x="176923" y="1633334"/>
            <a:ext cx="7704856" cy="4896544"/>
          </a:xfrm>
          <a:prstGeom prst="rect">
            <a:avLst/>
          </a:prstGeom>
          <a:effectLst>
            <a:outerShdw blurRad="50800" dist="38100" dir="2700000" algn="tl" rotWithShape="0">
              <a:prstClr val="black">
                <a:alpha val="40000"/>
              </a:prstClr>
            </a:outerShdw>
          </a:effectLst>
        </p:spPr>
      </p:pic>
      <p:sp>
        <p:nvSpPr>
          <p:cNvPr id="6" name="ZoneTexte 5">
            <a:extLst>
              <a:ext uri="{FF2B5EF4-FFF2-40B4-BE49-F238E27FC236}">
                <a16:creationId xmlns:a16="http://schemas.microsoft.com/office/drawing/2014/main" id="{D7C4F3DC-7FD4-7442-A757-F97FA3462E53}"/>
              </a:ext>
            </a:extLst>
          </p:cNvPr>
          <p:cNvSpPr txBox="1"/>
          <p:nvPr/>
        </p:nvSpPr>
        <p:spPr>
          <a:xfrm>
            <a:off x="7381144" y="2105192"/>
            <a:ext cx="2016224" cy="523220"/>
          </a:xfrm>
          <a:prstGeom prst="rect">
            <a:avLst/>
          </a:prstGeom>
          <a:noFill/>
        </p:spPr>
        <p:txBody>
          <a:bodyPr wrap="square" rtlCol="0">
            <a:spAutoFit/>
          </a:bodyPr>
          <a:lstStyle/>
          <a:p>
            <a:r>
              <a:rPr lang="fr-FR" sz="1400" b="1" dirty="0">
                <a:solidFill>
                  <a:srgbClr val="FF0000"/>
                </a:solidFill>
              </a:rPr>
              <a:t>Scénario tendanciel ou « laisser faire »</a:t>
            </a:r>
          </a:p>
        </p:txBody>
      </p:sp>
      <p:sp>
        <p:nvSpPr>
          <p:cNvPr id="7" name="ZoneTexte 6">
            <a:extLst>
              <a:ext uri="{FF2B5EF4-FFF2-40B4-BE49-F238E27FC236}">
                <a16:creationId xmlns:a16="http://schemas.microsoft.com/office/drawing/2014/main" id="{B158E4C9-0FD1-6449-9644-2040DABEE46B}"/>
              </a:ext>
            </a:extLst>
          </p:cNvPr>
          <p:cNvSpPr txBox="1"/>
          <p:nvPr/>
        </p:nvSpPr>
        <p:spPr>
          <a:xfrm>
            <a:off x="7623626" y="3131658"/>
            <a:ext cx="1800200" cy="523220"/>
          </a:xfrm>
          <a:prstGeom prst="rect">
            <a:avLst/>
          </a:prstGeom>
          <a:noFill/>
        </p:spPr>
        <p:txBody>
          <a:bodyPr wrap="square" rtlCol="0">
            <a:spAutoFit/>
          </a:bodyPr>
          <a:lstStyle/>
          <a:p>
            <a:r>
              <a:rPr lang="fr-FR" sz="1400" b="1" dirty="0">
                <a:solidFill>
                  <a:schemeClr val="accent2"/>
                </a:solidFill>
              </a:rPr>
              <a:t>Scénario intermédiaire</a:t>
            </a:r>
          </a:p>
        </p:txBody>
      </p:sp>
      <p:sp>
        <p:nvSpPr>
          <p:cNvPr id="8" name="ZoneTexte 7">
            <a:extLst>
              <a:ext uri="{FF2B5EF4-FFF2-40B4-BE49-F238E27FC236}">
                <a16:creationId xmlns:a16="http://schemas.microsoft.com/office/drawing/2014/main" id="{E56F5DA2-3693-E048-83F4-AEBEF282713C}"/>
              </a:ext>
            </a:extLst>
          </p:cNvPr>
          <p:cNvSpPr txBox="1"/>
          <p:nvPr/>
        </p:nvSpPr>
        <p:spPr>
          <a:xfrm>
            <a:off x="7512491" y="3784228"/>
            <a:ext cx="1800200" cy="523220"/>
          </a:xfrm>
          <a:prstGeom prst="rect">
            <a:avLst/>
          </a:prstGeom>
          <a:noFill/>
        </p:spPr>
        <p:txBody>
          <a:bodyPr wrap="square" rtlCol="0">
            <a:spAutoFit/>
          </a:bodyPr>
          <a:lstStyle/>
          <a:p>
            <a:r>
              <a:rPr lang="fr-FR" sz="1400" b="1" dirty="0">
                <a:solidFill>
                  <a:schemeClr val="accent5"/>
                </a:solidFill>
              </a:rPr>
              <a:t>Scénario intermédiaire</a:t>
            </a:r>
          </a:p>
        </p:txBody>
      </p:sp>
      <p:sp>
        <p:nvSpPr>
          <p:cNvPr id="9" name="ZoneTexte 8">
            <a:extLst>
              <a:ext uri="{FF2B5EF4-FFF2-40B4-BE49-F238E27FC236}">
                <a16:creationId xmlns:a16="http://schemas.microsoft.com/office/drawing/2014/main" id="{F84266A4-4934-3A4B-888C-23E93D79951A}"/>
              </a:ext>
            </a:extLst>
          </p:cNvPr>
          <p:cNvSpPr txBox="1"/>
          <p:nvPr/>
        </p:nvSpPr>
        <p:spPr>
          <a:xfrm>
            <a:off x="7450195" y="4502626"/>
            <a:ext cx="1800200" cy="523220"/>
          </a:xfrm>
          <a:prstGeom prst="rect">
            <a:avLst/>
          </a:prstGeom>
          <a:noFill/>
        </p:spPr>
        <p:txBody>
          <a:bodyPr wrap="square" rtlCol="0">
            <a:spAutoFit/>
          </a:bodyPr>
          <a:lstStyle/>
          <a:p>
            <a:r>
              <a:rPr lang="fr-FR" sz="1400" b="1" dirty="0">
                <a:solidFill>
                  <a:schemeClr val="tx1">
                    <a:lumMod val="95000"/>
                    <a:lumOff val="5000"/>
                  </a:schemeClr>
                </a:solidFill>
              </a:rPr>
              <a:t>Scénario Accord de Paris</a:t>
            </a:r>
          </a:p>
        </p:txBody>
      </p:sp>
    </p:spTree>
    <p:extLst>
      <p:ext uri="{BB962C8B-B14F-4D97-AF65-F5344CB8AC3E}">
        <p14:creationId xmlns:p14="http://schemas.microsoft.com/office/powerpoint/2010/main" val="3701126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5E4214E3-1B33-F945-99C7-F148495EAF06}"/>
              </a:ext>
            </a:extLst>
          </p:cNvPr>
          <p:cNvSpPr>
            <a:spLocks noGrp="1"/>
          </p:cNvSpPr>
          <p:nvPr>
            <p:ph idx="1"/>
          </p:nvPr>
        </p:nvSpPr>
        <p:spPr/>
        <p:txBody>
          <a:bodyPr/>
          <a:lstStyle/>
          <a:p>
            <a:endParaRPr lang="fr-FR" dirty="0"/>
          </a:p>
        </p:txBody>
      </p:sp>
      <p:sp>
        <p:nvSpPr>
          <p:cNvPr id="3" name="Espace réservé du pied de page 2">
            <a:extLst>
              <a:ext uri="{FF2B5EF4-FFF2-40B4-BE49-F238E27FC236}">
                <a16:creationId xmlns:a16="http://schemas.microsoft.com/office/drawing/2014/main" id="{FF00B763-1EF1-9B4F-8444-3F25CBEB7247}"/>
              </a:ext>
            </a:extLst>
          </p:cNvPr>
          <p:cNvSpPr>
            <a:spLocks noGrp="1"/>
          </p:cNvSpPr>
          <p:nvPr>
            <p:ph type="ftr" sz="quarter" idx="3"/>
          </p:nvPr>
        </p:nvSpPr>
        <p:spPr/>
        <p:txBody>
          <a:bodyPr/>
          <a:lstStyle/>
          <a:p>
            <a:pPr>
              <a:defRPr/>
            </a:pPr>
            <a:endParaRPr lang="fr-FR" dirty="0"/>
          </a:p>
        </p:txBody>
      </p:sp>
      <p:sp>
        <p:nvSpPr>
          <p:cNvPr id="4" name="Titre 3">
            <a:extLst>
              <a:ext uri="{FF2B5EF4-FFF2-40B4-BE49-F238E27FC236}">
                <a16:creationId xmlns:a16="http://schemas.microsoft.com/office/drawing/2014/main" id="{A096E714-AF1F-A849-A21C-C22CEA1B726A}"/>
              </a:ext>
            </a:extLst>
          </p:cNvPr>
          <p:cNvSpPr>
            <a:spLocks noGrp="1"/>
          </p:cNvSpPr>
          <p:nvPr>
            <p:ph type="title"/>
          </p:nvPr>
        </p:nvSpPr>
        <p:spPr/>
        <p:txBody>
          <a:bodyPr/>
          <a:lstStyle/>
          <a:p>
            <a:r>
              <a:rPr lang="fr-FR" dirty="0"/>
              <a:t>Projections climatiques </a:t>
            </a:r>
          </a:p>
        </p:txBody>
      </p:sp>
      <p:pic>
        <p:nvPicPr>
          <p:cNvPr id="1026" name="Picture 2" descr="http://www.meteo.fr/meteonet/temps/clim/ClimatHD/ressources/FUTUR/LAN/TEMPE/FUTUR_LAN_TEMPE_TM_ANN_IMAGE.png">
            <a:extLst>
              <a:ext uri="{FF2B5EF4-FFF2-40B4-BE49-F238E27FC236}">
                <a16:creationId xmlns:a16="http://schemas.microsoft.com/office/drawing/2014/main" id="{B0E20837-7ACD-924E-B983-309CC98438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700" y="900000"/>
            <a:ext cx="8443300" cy="542783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METEO FRANCE">
            <a:extLst>
              <a:ext uri="{FF2B5EF4-FFF2-40B4-BE49-F238E27FC236}">
                <a16:creationId xmlns:a16="http://schemas.microsoft.com/office/drawing/2014/main" id="{C9514A25-3FAE-CD4E-984D-4C556676FC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50700" y="774087"/>
            <a:ext cx="1003300" cy="1003300"/>
          </a:xfrm>
          <a:prstGeom prst="rect">
            <a:avLst/>
          </a:prstGeom>
          <a:noFill/>
          <a:extLst>
            <a:ext uri="{909E8E84-426E-40DD-AFC4-6F175D3DCCD1}">
              <a14:hiddenFill xmlns:a14="http://schemas.microsoft.com/office/drawing/2010/main">
                <a:solidFill>
                  <a:srgbClr val="FFFFFF"/>
                </a:solidFill>
              </a14:hiddenFill>
            </a:ext>
          </a:extLst>
        </p:spPr>
      </p:pic>
      <p:sp>
        <p:nvSpPr>
          <p:cNvPr id="7" name="ZoneTexte 6">
            <a:extLst>
              <a:ext uri="{FF2B5EF4-FFF2-40B4-BE49-F238E27FC236}">
                <a16:creationId xmlns:a16="http://schemas.microsoft.com/office/drawing/2014/main" id="{2CD8F086-089D-F746-8C98-4C593D209E36}"/>
              </a:ext>
            </a:extLst>
          </p:cNvPr>
          <p:cNvSpPr txBox="1"/>
          <p:nvPr/>
        </p:nvSpPr>
        <p:spPr>
          <a:xfrm>
            <a:off x="7591322" y="6553750"/>
            <a:ext cx="1543360" cy="261610"/>
          </a:xfrm>
          <a:prstGeom prst="rect">
            <a:avLst/>
          </a:prstGeom>
          <a:noFill/>
        </p:spPr>
        <p:txBody>
          <a:bodyPr wrap="square" rtlCol="0">
            <a:spAutoFit/>
          </a:bodyPr>
          <a:lstStyle/>
          <a:p>
            <a:r>
              <a:rPr lang="fr-FR" sz="1100" b="1" dirty="0"/>
              <a:t>Source: Climat HD</a:t>
            </a:r>
          </a:p>
        </p:txBody>
      </p:sp>
    </p:spTree>
    <p:extLst>
      <p:ext uri="{BB962C8B-B14F-4D97-AF65-F5344CB8AC3E}">
        <p14:creationId xmlns:p14="http://schemas.microsoft.com/office/powerpoint/2010/main" val="2464367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05B571B9-3748-984D-8C60-805A1918661C}"/>
              </a:ext>
            </a:extLst>
          </p:cNvPr>
          <p:cNvSpPr>
            <a:spLocks noGrp="1"/>
          </p:cNvSpPr>
          <p:nvPr>
            <p:ph type="ftr" sz="quarter" idx="3"/>
          </p:nvPr>
        </p:nvSpPr>
        <p:spPr/>
        <p:txBody>
          <a:bodyPr/>
          <a:lstStyle/>
          <a:p>
            <a:pPr>
              <a:defRPr/>
            </a:pPr>
            <a:endParaRPr lang="fr-FR" dirty="0"/>
          </a:p>
        </p:txBody>
      </p:sp>
      <p:sp>
        <p:nvSpPr>
          <p:cNvPr id="4" name="Titre 3">
            <a:extLst>
              <a:ext uri="{FF2B5EF4-FFF2-40B4-BE49-F238E27FC236}">
                <a16:creationId xmlns:a16="http://schemas.microsoft.com/office/drawing/2014/main" id="{FC519B83-F907-6E42-888F-E72803B160C7}"/>
              </a:ext>
            </a:extLst>
          </p:cNvPr>
          <p:cNvSpPr>
            <a:spLocks noGrp="1"/>
          </p:cNvSpPr>
          <p:nvPr>
            <p:ph type="title"/>
          </p:nvPr>
        </p:nvSpPr>
        <p:spPr/>
        <p:txBody>
          <a:bodyPr/>
          <a:lstStyle/>
          <a:p>
            <a:r>
              <a:rPr lang="fr-FR" dirty="0"/>
              <a:t>Projections climatiques – Florac</a:t>
            </a:r>
          </a:p>
        </p:txBody>
      </p:sp>
      <p:sp>
        <p:nvSpPr>
          <p:cNvPr id="11" name="ZoneTexte 10">
            <a:extLst>
              <a:ext uri="{FF2B5EF4-FFF2-40B4-BE49-F238E27FC236}">
                <a16:creationId xmlns:a16="http://schemas.microsoft.com/office/drawing/2014/main" id="{19A54394-D9AD-3E4E-B006-5BC14F2F49AF}"/>
              </a:ext>
            </a:extLst>
          </p:cNvPr>
          <p:cNvSpPr txBox="1"/>
          <p:nvPr/>
        </p:nvSpPr>
        <p:spPr>
          <a:xfrm>
            <a:off x="7219415" y="6511195"/>
            <a:ext cx="1924585" cy="261610"/>
          </a:xfrm>
          <a:prstGeom prst="rect">
            <a:avLst/>
          </a:prstGeom>
          <a:noFill/>
        </p:spPr>
        <p:txBody>
          <a:bodyPr wrap="square" rtlCol="0">
            <a:spAutoFit/>
          </a:bodyPr>
          <a:lstStyle/>
          <a:p>
            <a:r>
              <a:rPr lang="fr-FR" sz="1100" b="1" dirty="0"/>
              <a:t>Solagro, depuis Agri4Cast</a:t>
            </a:r>
          </a:p>
        </p:txBody>
      </p:sp>
      <p:pic>
        <p:nvPicPr>
          <p:cNvPr id="9" name="Image 8">
            <a:extLst>
              <a:ext uri="{FF2B5EF4-FFF2-40B4-BE49-F238E27FC236}">
                <a16:creationId xmlns:a16="http://schemas.microsoft.com/office/drawing/2014/main" id="{D8148841-FA73-6745-88EC-DCECBFCEAB1D}"/>
              </a:ext>
            </a:extLst>
          </p:cNvPr>
          <p:cNvPicPr>
            <a:picLocks noChangeAspect="1"/>
          </p:cNvPicPr>
          <p:nvPr/>
        </p:nvPicPr>
        <p:blipFill>
          <a:blip r:embed="rId2"/>
          <a:stretch>
            <a:fillRect/>
          </a:stretch>
        </p:blipFill>
        <p:spPr>
          <a:xfrm>
            <a:off x="482600" y="938099"/>
            <a:ext cx="8430600" cy="5233281"/>
          </a:xfrm>
          <a:prstGeom prst="rect">
            <a:avLst/>
          </a:prstGeom>
        </p:spPr>
      </p:pic>
      <p:sp>
        <p:nvSpPr>
          <p:cNvPr id="10" name="Rectangle 9">
            <a:extLst>
              <a:ext uri="{FF2B5EF4-FFF2-40B4-BE49-F238E27FC236}">
                <a16:creationId xmlns:a16="http://schemas.microsoft.com/office/drawing/2014/main" id="{0BF7CC74-6CCC-2943-9637-56EDE951DA72}"/>
              </a:ext>
            </a:extLst>
          </p:cNvPr>
          <p:cNvSpPr/>
          <p:nvPr/>
        </p:nvSpPr>
        <p:spPr>
          <a:xfrm>
            <a:off x="357900" y="6158414"/>
            <a:ext cx="7490700" cy="276999"/>
          </a:xfrm>
          <a:prstGeom prst="rect">
            <a:avLst/>
          </a:prstGeom>
        </p:spPr>
        <p:txBody>
          <a:bodyPr wrap="square">
            <a:spAutoFit/>
          </a:bodyPr>
          <a:lstStyle/>
          <a:p>
            <a:pPr marL="0" indent="0">
              <a:buNone/>
            </a:pPr>
            <a:r>
              <a:rPr lang="fr-FR" sz="1200" dirty="0"/>
              <a:t>PR : Passé Récent (1987-2016)  FP : Futur Poche (d’ici  2050)</a:t>
            </a:r>
          </a:p>
        </p:txBody>
      </p:sp>
    </p:spTree>
    <p:extLst>
      <p:ext uri="{BB962C8B-B14F-4D97-AF65-F5344CB8AC3E}">
        <p14:creationId xmlns:p14="http://schemas.microsoft.com/office/powerpoint/2010/main" val="1111394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908720"/>
            <a:ext cx="8623990" cy="5220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Titre 4"/>
          <p:cNvSpPr txBox="1">
            <a:spLocks/>
          </p:cNvSpPr>
          <p:nvPr/>
        </p:nvSpPr>
        <p:spPr bwMode="auto">
          <a:xfrm>
            <a:off x="1763688" y="0"/>
            <a:ext cx="7380312" cy="1269504"/>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lgn="l">
              <a:defRPr/>
            </a:pPr>
            <a:r>
              <a:rPr lang="fr-FR" altLang="en-US" sz="2800" b="1" kern="0" dirty="0">
                <a:solidFill>
                  <a:srgbClr val="990000"/>
                </a:solidFill>
                <a:latin typeface="Arial" charset="0"/>
                <a:cs typeface="Arial" charset="0"/>
              </a:rPr>
              <a:t>Quelles évolutions du climat en France? Les vagues de chaleur</a:t>
            </a:r>
          </a:p>
        </p:txBody>
      </p:sp>
      <p:sp>
        <p:nvSpPr>
          <p:cNvPr id="5" name="ZoneTexte 4"/>
          <p:cNvSpPr txBox="1"/>
          <p:nvPr/>
        </p:nvSpPr>
        <p:spPr>
          <a:xfrm>
            <a:off x="1043608" y="1356737"/>
            <a:ext cx="2815643" cy="400110"/>
          </a:xfrm>
          <a:prstGeom prst="rect">
            <a:avLst/>
          </a:prstGeom>
          <a:solidFill>
            <a:schemeClr val="accent1"/>
          </a:solidFill>
        </p:spPr>
        <p:txBody>
          <a:bodyPr wrap="none" rtlCol="0">
            <a:spAutoFit/>
          </a:bodyPr>
          <a:lstStyle/>
          <a:p>
            <a:r>
              <a:rPr lang="fr-FR" sz="2000" dirty="0">
                <a:solidFill>
                  <a:schemeClr val="bg1"/>
                </a:solidFill>
                <a:latin typeface="Arial" panose="020B0604020202020204" pitchFamily="34" charset="0"/>
                <a:cs typeface="Arial" panose="020B0604020202020204" pitchFamily="34" charset="0"/>
              </a:rPr>
              <a:t>Scénario A2 ≈ RCP 8.5</a:t>
            </a:r>
            <a:endParaRPr lang="en-US" sz="2000" dirty="0">
              <a:solidFill>
                <a:schemeClr val="bg1"/>
              </a:solidFill>
              <a:latin typeface="Arial" panose="020B0604020202020204" pitchFamily="34" charset="0"/>
              <a:cs typeface="Arial" panose="020B0604020202020204" pitchFamily="34" charset="0"/>
            </a:endParaRPr>
          </a:p>
        </p:txBody>
      </p:sp>
      <p:sp>
        <p:nvSpPr>
          <p:cNvPr id="2" name="Flèche droite 1"/>
          <p:cNvSpPr/>
          <p:nvPr/>
        </p:nvSpPr>
        <p:spPr>
          <a:xfrm rot="3063078">
            <a:off x="1290706" y="2768652"/>
            <a:ext cx="1060623" cy="216024"/>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246791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1085EC64-BACB-124D-A087-81C961B6C62A}"/>
              </a:ext>
            </a:extLst>
          </p:cNvPr>
          <p:cNvPicPr>
            <a:picLocks noChangeAspect="1"/>
          </p:cNvPicPr>
          <p:nvPr/>
        </p:nvPicPr>
        <p:blipFill>
          <a:blip r:embed="rId3"/>
          <a:stretch>
            <a:fillRect/>
          </a:stretch>
        </p:blipFill>
        <p:spPr>
          <a:xfrm>
            <a:off x="-1476671" y="-1090886"/>
            <a:ext cx="12907906" cy="8005930"/>
          </a:xfrm>
          <a:prstGeom prst="rect">
            <a:avLst/>
          </a:prstGeom>
        </p:spPr>
      </p:pic>
      <p:sp>
        <p:nvSpPr>
          <p:cNvPr id="3" name="Ellipse 2">
            <a:extLst>
              <a:ext uri="{FF2B5EF4-FFF2-40B4-BE49-F238E27FC236}">
                <a16:creationId xmlns:a16="http://schemas.microsoft.com/office/drawing/2014/main" id="{3E09D96F-508D-1443-8E93-F1BC7846D6DE}"/>
              </a:ext>
            </a:extLst>
          </p:cNvPr>
          <p:cNvSpPr/>
          <p:nvPr/>
        </p:nvSpPr>
        <p:spPr>
          <a:xfrm>
            <a:off x="1780306" y="3362531"/>
            <a:ext cx="220059" cy="214865"/>
          </a:xfrm>
          <a:prstGeom prst="ellipse">
            <a:avLst/>
          </a:prstGeom>
          <a:gradFill flip="none" rotWithShape="1">
            <a:gsLst>
              <a:gs pos="0">
                <a:schemeClr val="accent2">
                  <a:lumMod val="40000"/>
                  <a:lumOff val="60000"/>
                </a:schemeClr>
              </a:gs>
              <a:gs pos="46000">
                <a:schemeClr val="accent2">
                  <a:lumMod val="95000"/>
                  <a:lumOff val="5000"/>
                </a:schemeClr>
              </a:gs>
              <a:gs pos="100000">
                <a:schemeClr val="accent2">
                  <a:lumMod val="60000"/>
                </a:schemeClr>
              </a:gs>
            </a:gsLst>
            <a:path path="circle">
              <a:fillToRect l="50000" t="130000" r="50000" b="-30000"/>
            </a:path>
            <a:tileRect/>
          </a:grad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2215"/>
          </a:p>
        </p:txBody>
      </p:sp>
      <p:sp>
        <p:nvSpPr>
          <p:cNvPr id="5" name="Ellipse 4">
            <a:extLst>
              <a:ext uri="{FF2B5EF4-FFF2-40B4-BE49-F238E27FC236}">
                <a16:creationId xmlns:a16="http://schemas.microsoft.com/office/drawing/2014/main" id="{8A6CF725-5B04-5049-AD8B-5C36AF38249D}"/>
              </a:ext>
            </a:extLst>
          </p:cNvPr>
          <p:cNvSpPr/>
          <p:nvPr/>
        </p:nvSpPr>
        <p:spPr>
          <a:xfrm>
            <a:off x="3326676" y="2183442"/>
            <a:ext cx="220059" cy="214865"/>
          </a:xfrm>
          <a:prstGeom prst="ellipse">
            <a:avLst/>
          </a:prstGeom>
          <a:gradFill flip="none" rotWithShape="1">
            <a:gsLst>
              <a:gs pos="0">
                <a:schemeClr val="accent2">
                  <a:lumMod val="40000"/>
                  <a:lumOff val="60000"/>
                </a:schemeClr>
              </a:gs>
              <a:gs pos="46000">
                <a:schemeClr val="accent2">
                  <a:lumMod val="95000"/>
                  <a:lumOff val="5000"/>
                </a:schemeClr>
              </a:gs>
              <a:gs pos="100000">
                <a:schemeClr val="accent2">
                  <a:lumMod val="60000"/>
                </a:schemeClr>
              </a:gs>
            </a:gsLst>
            <a:path path="circle">
              <a:fillToRect l="50000" t="130000" r="50000" b="-30000"/>
            </a:path>
            <a:tileRect/>
          </a:grad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2215"/>
          </a:p>
        </p:txBody>
      </p:sp>
      <p:sp>
        <p:nvSpPr>
          <p:cNvPr id="7" name="Ellipse 6">
            <a:extLst>
              <a:ext uri="{FF2B5EF4-FFF2-40B4-BE49-F238E27FC236}">
                <a16:creationId xmlns:a16="http://schemas.microsoft.com/office/drawing/2014/main" id="{0D63D888-5E4D-8A44-B263-119EDDFF6F91}"/>
              </a:ext>
            </a:extLst>
          </p:cNvPr>
          <p:cNvSpPr/>
          <p:nvPr/>
        </p:nvSpPr>
        <p:spPr>
          <a:xfrm>
            <a:off x="7762509" y="1368463"/>
            <a:ext cx="220059" cy="214865"/>
          </a:xfrm>
          <a:prstGeom prst="ellipse">
            <a:avLst/>
          </a:prstGeom>
          <a:gradFill flip="none" rotWithShape="1">
            <a:gsLst>
              <a:gs pos="0">
                <a:schemeClr val="accent2">
                  <a:lumMod val="40000"/>
                  <a:lumOff val="60000"/>
                </a:schemeClr>
              </a:gs>
              <a:gs pos="46000">
                <a:schemeClr val="accent2">
                  <a:lumMod val="95000"/>
                  <a:lumOff val="5000"/>
                </a:schemeClr>
              </a:gs>
              <a:gs pos="100000">
                <a:schemeClr val="accent2">
                  <a:lumMod val="60000"/>
                </a:schemeClr>
              </a:gs>
            </a:gsLst>
            <a:path path="circle">
              <a:fillToRect l="50000" t="130000" r="50000" b="-30000"/>
            </a:path>
            <a:tileRect/>
          </a:grad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2215"/>
          </a:p>
        </p:txBody>
      </p:sp>
      <p:sp>
        <p:nvSpPr>
          <p:cNvPr id="8" name="Ellipse 7">
            <a:extLst>
              <a:ext uri="{FF2B5EF4-FFF2-40B4-BE49-F238E27FC236}">
                <a16:creationId xmlns:a16="http://schemas.microsoft.com/office/drawing/2014/main" id="{E230E23E-0F5F-E042-BDDC-17824CA89496}"/>
              </a:ext>
            </a:extLst>
          </p:cNvPr>
          <p:cNvSpPr/>
          <p:nvPr/>
        </p:nvSpPr>
        <p:spPr>
          <a:xfrm>
            <a:off x="6751290" y="3144628"/>
            <a:ext cx="220059" cy="214865"/>
          </a:xfrm>
          <a:prstGeom prst="ellipse">
            <a:avLst/>
          </a:prstGeom>
          <a:gradFill flip="none" rotWithShape="1">
            <a:gsLst>
              <a:gs pos="0">
                <a:schemeClr val="accent2">
                  <a:lumMod val="40000"/>
                  <a:lumOff val="60000"/>
                </a:schemeClr>
              </a:gs>
              <a:gs pos="46000">
                <a:schemeClr val="accent2">
                  <a:lumMod val="95000"/>
                  <a:lumOff val="5000"/>
                </a:schemeClr>
              </a:gs>
              <a:gs pos="100000">
                <a:schemeClr val="accent2">
                  <a:lumMod val="60000"/>
                </a:schemeClr>
              </a:gs>
            </a:gsLst>
            <a:path path="circle">
              <a:fillToRect l="50000" t="130000" r="50000" b="-30000"/>
            </a:path>
            <a:tileRect/>
          </a:grad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2215"/>
          </a:p>
        </p:txBody>
      </p:sp>
      <p:sp>
        <p:nvSpPr>
          <p:cNvPr id="9" name="Ellipse 8">
            <a:extLst>
              <a:ext uri="{FF2B5EF4-FFF2-40B4-BE49-F238E27FC236}">
                <a16:creationId xmlns:a16="http://schemas.microsoft.com/office/drawing/2014/main" id="{C3741179-D120-4947-8F37-D2D5FB0997E2}"/>
              </a:ext>
            </a:extLst>
          </p:cNvPr>
          <p:cNvSpPr/>
          <p:nvPr/>
        </p:nvSpPr>
        <p:spPr>
          <a:xfrm>
            <a:off x="3774373" y="3040234"/>
            <a:ext cx="220059" cy="214865"/>
          </a:xfrm>
          <a:prstGeom prst="ellipse">
            <a:avLst/>
          </a:prstGeom>
          <a:gradFill flip="none" rotWithShape="1">
            <a:gsLst>
              <a:gs pos="0">
                <a:schemeClr val="accent2">
                  <a:lumMod val="40000"/>
                  <a:lumOff val="60000"/>
                </a:schemeClr>
              </a:gs>
              <a:gs pos="46000">
                <a:schemeClr val="accent2">
                  <a:lumMod val="95000"/>
                  <a:lumOff val="5000"/>
                </a:schemeClr>
              </a:gs>
              <a:gs pos="100000">
                <a:schemeClr val="accent2">
                  <a:lumMod val="60000"/>
                </a:schemeClr>
              </a:gs>
            </a:gsLst>
            <a:path path="circle">
              <a:fillToRect l="50000" t="130000" r="50000" b="-30000"/>
            </a:path>
            <a:tileRect/>
          </a:grad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2215"/>
          </a:p>
        </p:txBody>
      </p:sp>
      <p:sp>
        <p:nvSpPr>
          <p:cNvPr id="10" name="Ellipse 9">
            <a:extLst>
              <a:ext uri="{FF2B5EF4-FFF2-40B4-BE49-F238E27FC236}">
                <a16:creationId xmlns:a16="http://schemas.microsoft.com/office/drawing/2014/main" id="{6D53588A-C8DA-7E43-9BDD-36871C199DE8}"/>
              </a:ext>
            </a:extLst>
          </p:cNvPr>
          <p:cNvSpPr/>
          <p:nvPr/>
        </p:nvSpPr>
        <p:spPr>
          <a:xfrm>
            <a:off x="5436096" y="2945491"/>
            <a:ext cx="220059" cy="214865"/>
          </a:xfrm>
          <a:prstGeom prst="ellipse">
            <a:avLst/>
          </a:prstGeom>
          <a:gradFill flip="none" rotWithShape="1">
            <a:gsLst>
              <a:gs pos="0">
                <a:schemeClr val="accent2">
                  <a:lumMod val="40000"/>
                  <a:lumOff val="60000"/>
                </a:schemeClr>
              </a:gs>
              <a:gs pos="46000">
                <a:schemeClr val="accent2">
                  <a:lumMod val="95000"/>
                  <a:lumOff val="5000"/>
                </a:schemeClr>
              </a:gs>
              <a:gs pos="100000">
                <a:schemeClr val="accent2">
                  <a:lumMod val="60000"/>
                </a:schemeClr>
              </a:gs>
            </a:gsLst>
            <a:path path="circle">
              <a:fillToRect l="50000" t="130000" r="50000" b="-30000"/>
            </a:path>
            <a:tileRect/>
          </a:grad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2215"/>
          </a:p>
        </p:txBody>
      </p:sp>
      <p:sp>
        <p:nvSpPr>
          <p:cNvPr id="11" name="Titre 3">
            <a:extLst>
              <a:ext uri="{FF2B5EF4-FFF2-40B4-BE49-F238E27FC236}">
                <a16:creationId xmlns:a16="http://schemas.microsoft.com/office/drawing/2014/main" id="{14CCFB3C-7E68-A04C-B9A5-A1052C6584E1}"/>
              </a:ext>
            </a:extLst>
          </p:cNvPr>
          <p:cNvSpPr txBox="1">
            <a:spLocks/>
          </p:cNvSpPr>
          <p:nvPr/>
        </p:nvSpPr>
        <p:spPr>
          <a:xfrm>
            <a:off x="2663098" y="304961"/>
            <a:ext cx="3374158" cy="483031"/>
          </a:xfrm>
          <a:prstGeom prst="rect">
            <a:avLst/>
          </a:prstGeom>
          <a:solidFill>
            <a:schemeClr val="bg1"/>
          </a:solidFill>
          <a:ln>
            <a:solidFill>
              <a:srgbClr val="C00000"/>
            </a:solidFill>
          </a:ln>
        </p:spPr>
        <p:txBody>
          <a:bodyPr vert="horz" wrap="none" lIns="84406" tIns="42203" rIns="84406" bIns="42203" numCol="1" anchor="t" anchorCtr="0" compatLnSpc="1">
            <a:prstTxWarp prst="textNoShape">
              <a:avLst/>
            </a:prstTxWarp>
            <a:spAutoFit/>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fr-FR" sz="2585" b="1" dirty="0">
                <a:solidFill>
                  <a:schemeClr val="accent2"/>
                </a:solidFill>
                <a:latin typeface="cafeta" charset="0"/>
                <a:cs typeface="cafeta" charset="0"/>
              </a:rPr>
              <a:t>Projections climatiques</a:t>
            </a:r>
          </a:p>
        </p:txBody>
      </p:sp>
      <p:pic>
        <p:nvPicPr>
          <p:cNvPr id="12" name="Imagen 7" descr="LOGO.jpg">
            <a:extLst>
              <a:ext uri="{FF2B5EF4-FFF2-40B4-BE49-F238E27FC236}">
                <a16:creationId xmlns:a16="http://schemas.microsoft.com/office/drawing/2014/main" id="{B53D6CBE-BF01-4B4C-BBD7-91A1E652F58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8582" y="288434"/>
            <a:ext cx="2307712" cy="8141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3962370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a:blip r:embed="rId3"/>
          <a:stretch>
            <a:fillRect/>
          </a:stretch>
        </p:blipFill>
        <p:spPr>
          <a:xfrm>
            <a:off x="932617" y="3684268"/>
            <a:ext cx="1082106" cy="1536514"/>
          </a:xfrm>
          <a:prstGeom prst="rect">
            <a:avLst/>
          </a:prstGeom>
        </p:spPr>
      </p:pic>
      <p:sp>
        <p:nvSpPr>
          <p:cNvPr id="7" name="Rectangle 6"/>
          <p:cNvSpPr/>
          <p:nvPr/>
        </p:nvSpPr>
        <p:spPr bwMode="auto">
          <a:xfrm>
            <a:off x="1367644" y="28491"/>
            <a:ext cx="7272808" cy="720080"/>
          </a:xfrm>
          <a:prstGeom prst="rect">
            <a:avLst/>
          </a:prstGeom>
          <a:no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fr-FR" b="1" i="0" u="none" strike="noStrike" cap="none" normalizeH="0" baseline="0" dirty="0">
                <a:ln>
                  <a:noFill/>
                </a:ln>
                <a:solidFill>
                  <a:srgbClr val="990000"/>
                </a:solidFill>
                <a:effectLst/>
                <a:ea typeface="ＭＳ Ｐゴシック" charset="0"/>
                <a:cs typeface="ＭＳ Ｐゴシック" charset="0"/>
              </a:rPr>
              <a:t>Coupler agriculture et alimentation : </a:t>
            </a:r>
          </a:p>
          <a:p>
            <a:pPr marL="0" marR="0" indent="0" algn="ctr" defTabSz="914400" rtl="0" eaLnBrk="0" fontAlgn="base" latinLnBrk="0" hangingPunct="0">
              <a:lnSpc>
                <a:spcPct val="100000"/>
              </a:lnSpc>
              <a:spcBef>
                <a:spcPct val="0"/>
              </a:spcBef>
              <a:spcAft>
                <a:spcPct val="0"/>
              </a:spcAft>
              <a:buClrTx/>
              <a:buSzTx/>
              <a:buFontTx/>
              <a:buNone/>
              <a:tabLst/>
            </a:pPr>
            <a:r>
              <a:rPr kumimoji="0" lang="fr-FR" b="1" i="0" u="none" strike="noStrike" cap="none" normalizeH="0" baseline="0" dirty="0">
                <a:ln>
                  <a:noFill/>
                </a:ln>
                <a:solidFill>
                  <a:srgbClr val="990000"/>
                </a:solidFill>
                <a:effectLst/>
                <a:ea typeface="ＭＳ Ｐゴシック" charset="0"/>
                <a:cs typeface="ＭＳ Ｐゴシック" charset="0"/>
              </a:rPr>
              <a:t>vers un système alimentaire durable</a:t>
            </a:r>
            <a:endParaRPr kumimoji="0" lang="fr-FR" b="1" i="0" u="none" strike="noStrike" cap="none" normalizeH="0" dirty="0">
              <a:ln>
                <a:noFill/>
              </a:ln>
              <a:solidFill>
                <a:srgbClr val="990000"/>
              </a:solidFill>
              <a:effectLst/>
              <a:ea typeface="ＭＳ Ｐゴシック" charset="0"/>
              <a:cs typeface="ＭＳ Ｐゴシック" charset="0"/>
            </a:endParaRPr>
          </a:p>
        </p:txBody>
      </p:sp>
      <p:pic>
        <p:nvPicPr>
          <p:cNvPr id="8" name="Image 7" descr="Logo-osae-698px.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2100" y="2535348"/>
            <a:ext cx="2403139" cy="977781"/>
          </a:xfrm>
          <a:prstGeom prst="rect">
            <a:avLst/>
          </a:prstGeom>
        </p:spPr>
      </p:pic>
      <p:pic>
        <p:nvPicPr>
          <p:cNvPr id="9" name="Image 8" descr="schéma_05_1.eps"/>
          <p:cNvPicPr>
            <a:picLocks noChangeAspect="1"/>
          </p:cNvPicPr>
          <p:nvPr/>
        </p:nvPicPr>
        <p:blipFill rotWithShape="1">
          <a:blip r:embed="rId5">
            <a:extLst>
              <a:ext uri="{28A0092B-C50C-407E-A947-70E740481C1C}">
                <a14:useLocalDpi xmlns:a14="http://schemas.microsoft.com/office/drawing/2010/main" val="0"/>
              </a:ext>
            </a:extLst>
          </a:blip>
          <a:srcRect t="22370" b="14786"/>
          <a:stretch/>
        </p:blipFill>
        <p:spPr>
          <a:xfrm>
            <a:off x="2771800" y="3429000"/>
            <a:ext cx="3024336" cy="2685050"/>
          </a:xfrm>
          <a:prstGeom prst="rect">
            <a:avLst/>
          </a:prstGeom>
        </p:spPr>
      </p:pic>
      <p:pic>
        <p:nvPicPr>
          <p:cNvPr id="10" name="Image 9"/>
          <p:cNvPicPr>
            <a:picLocks noChangeAspect="1"/>
          </p:cNvPicPr>
          <p:nvPr/>
        </p:nvPicPr>
        <p:blipFill>
          <a:blip r:embed="rId6"/>
          <a:stretch>
            <a:fillRect/>
          </a:stretch>
        </p:blipFill>
        <p:spPr>
          <a:xfrm>
            <a:off x="3059832" y="1052736"/>
            <a:ext cx="2627784" cy="1859663"/>
          </a:xfrm>
          <a:prstGeom prst="rect">
            <a:avLst/>
          </a:prstGeom>
        </p:spPr>
      </p:pic>
      <p:sp>
        <p:nvSpPr>
          <p:cNvPr id="3" name="ZoneTexte 2"/>
          <p:cNvSpPr txBox="1"/>
          <p:nvPr/>
        </p:nvSpPr>
        <p:spPr>
          <a:xfrm>
            <a:off x="3131840" y="2996952"/>
            <a:ext cx="2592288" cy="307777"/>
          </a:xfrm>
          <a:prstGeom prst="rect">
            <a:avLst/>
          </a:prstGeom>
          <a:noFill/>
        </p:spPr>
        <p:txBody>
          <a:bodyPr wrap="square" rtlCol="0">
            <a:spAutoFit/>
          </a:bodyPr>
          <a:lstStyle/>
          <a:p>
            <a:pPr algn="ctr"/>
            <a:r>
              <a:rPr lang="fr-FR" sz="1400" b="1" dirty="0"/>
              <a:t>Changer l’alimentation</a:t>
            </a:r>
          </a:p>
        </p:txBody>
      </p:sp>
      <p:sp>
        <p:nvSpPr>
          <p:cNvPr id="14" name="ZoneTexte 13"/>
          <p:cNvSpPr txBox="1"/>
          <p:nvPr/>
        </p:nvSpPr>
        <p:spPr>
          <a:xfrm>
            <a:off x="2771800" y="6093296"/>
            <a:ext cx="3312368" cy="307777"/>
          </a:xfrm>
          <a:prstGeom prst="rect">
            <a:avLst/>
          </a:prstGeom>
          <a:noFill/>
        </p:spPr>
        <p:txBody>
          <a:bodyPr wrap="square" rtlCol="0">
            <a:spAutoFit/>
          </a:bodyPr>
          <a:lstStyle/>
          <a:p>
            <a:pPr algn="ctr"/>
            <a:r>
              <a:rPr lang="fr-FR" sz="1400" b="1" dirty="0"/>
              <a:t>Changer les pratiques agricoles</a:t>
            </a:r>
          </a:p>
        </p:txBody>
      </p:sp>
      <p:pic>
        <p:nvPicPr>
          <p:cNvPr id="15" name="Espace réservé du contenu 3" descr="D:\a classer\Bionutrinet\Outils de com Bio NutriNet\Outils de com Bio NutriNet\moyen_logo_bio_nutrinet.jpg">
            <a:extLst>
              <a:ext uri="{FF2B5EF4-FFF2-40B4-BE49-F238E27FC236}">
                <a16:creationId xmlns:a16="http://schemas.microsoft.com/office/drawing/2014/main" id="{51B94667-2C71-024B-A267-BC9400386BF6}"/>
              </a:ext>
            </a:extLst>
          </p:cNvPr>
          <p:cNvPicPr>
            <a:picLocks/>
          </p:cNvPicPr>
          <p:nvPr/>
        </p:nvPicPr>
        <p:blipFill rotWithShape="1">
          <a:blip r:embed="rId7" cstate="print">
            <a:extLst>
              <a:ext uri="{28A0092B-C50C-407E-A947-70E740481C1C}">
                <a14:useLocalDpi xmlns:a14="http://schemas.microsoft.com/office/drawing/2010/main" val="0"/>
              </a:ext>
            </a:extLst>
          </a:blip>
          <a:srcRect t="990"/>
          <a:stretch/>
        </p:blipFill>
        <p:spPr bwMode="auto">
          <a:xfrm>
            <a:off x="6732240" y="2978012"/>
            <a:ext cx="1800200" cy="145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lèche courbée vers la droite 4">
            <a:extLst>
              <a:ext uri="{FF2B5EF4-FFF2-40B4-BE49-F238E27FC236}">
                <a16:creationId xmlns:a16="http://schemas.microsoft.com/office/drawing/2014/main" id="{B0CB5AFD-FAE5-724A-B88E-781AFBADC84F}"/>
              </a:ext>
            </a:extLst>
          </p:cNvPr>
          <p:cNvSpPr/>
          <p:nvPr/>
        </p:nvSpPr>
        <p:spPr bwMode="auto">
          <a:xfrm rot="14269732">
            <a:off x="6685609" y="4295461"/>
            <a:ext cx="885352" cy="2176520"/>
          </a:xfrm>
          <a:prstGeom prst="curvedRightArrow">
            <a:avLst>
              <a:gd name="adj1" fmla="val 11403"/>
              <a:gd name="adj2" fmla="val 50000"/>
              <a:gd name="adj3" fmla="val 24562"/>
            </a:avLst>
          </a:prstGeom>
          <a:solidFill>
            <a:srgbClr val="FFC0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16" name="Flèche courbée vers la droite 15">
            <a:extLst>
              <a:ext uri="{FF2B5EF4-FFF2-40B4-BE49-F238E27FC236}">
                <a16:creationId xmlns:a16="http://schemas.microsoft.com/office/drawing/2014/main" id="{16B852A3-1CCE-B149-8A3B-CA7403514CAE}"/>
              </a:ext>
            </a:extLst>
          </p:cNvPr>
          <p:cNvSpPr/>
          <p:nvPr/>
        </p:nvSpPr>
        <p:spPr bwMode="auto">
          <a:xfrm rot="7494761">
            <a:off x="6694489" y="643837"/>
            <a:ext cx="885352" cy="2176520"/>
          </a:xfrm>
          <a:prstGeom prst="curvedRightArrow">
            <a:avLst>
              <a:gd name="adj1" fmla="val 11403"/>
              <a:gd name="adj2" fmla="val 50000"/>
              <a:gd name="adj3" fmla="val 24562"/>
            </a:avLst>
          </a:prstGeom>
          <a:solidFill>
            <a:srgbClr val="FFC0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17" name="Flèche courbée vers la droite 16">
            <a:extLst>
              <a:ext uri="{FF2B5EF4-FFF2-40B4-BE49-F238E27FC236}">
                <a16:creationId xmlns:a16="http://schemas.microsoft.com/office/drawing/2014/main" id="{97A02AFB-3307-A64C-8719-CE0B16C1B880}"/>
              </a:ext>
            </a:extLst>
          </p:cNvPr>
          <p:cNvSpPr/>
          <p:nvPr/>
        </p:nvSpPr>
        <p:spPr bwMode="auto">
          <a:xfrm rot="3330372">
            <a:off x="1326457" y="692883"/>
            <a:ext cx="825224" cy="1889973"/>
          </a:xfrm>
          <a:prstGeom prst="curvedRightArrow">
            <a:avLst>
              <a:gd name="adj1" fmla="val 11403"/>
              <a:gd name="adj2" fmla="val 50000"/>
              <a:gd name="adj3" fmla="val 24562"/>
            </a:avLst>
          </a:prstGeom>
          <a:solidFill>
            <a:srgbClr val="FFC0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18" name="Flèche courbée vers la droite 17">
            <a:extLst>
              <a:ext uri="{FF2B5EF4-FFF2-40B4-BE49-F238E27FC236}">
                <a16:creationId xmlns:a16="http://schemas.microsoft.com/office/drawing/2014/main" id="{EC6945B3-D9B9-D647-B23A-1006AB38A7DB}"/>
              </a:ext>
            </a:extLst>
          </p:cNvPr>
          <p:cNvSpPr/>
          <p:nvPr/>
        </p:nvSpPr>
        <p:spPr bwMode="auto">
          <a:xfrm rot="17240798">
            <a:off x="1502905" y="5192211"/>
            <a:ext cx="733880" cy="1543812"/>
          </a:xfrm>
          <a:prstGeom prst="curvedRightArrow">
            <a:avLst>
              <a:gd name="adj1" fmla="val 11403"/>
              <a:gd name="adj2" fmla="val 50000"/>
              <a:gd name="adj3" fmla="val 24562"/>
            </a:avLst>
          </a:prstGeom>
          <a:solidFill>
            <a:srgbClr val="FFC0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8545819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1085EC64-BACB-124D-A087-81C961B6C62A}"/>
              </a:ext>
            </a:extLst>
          </p:cNvPr>
          <p:cNvPicPr>
            <a:picLocks noChangeAspect="1"/>
          </p:cNvPicPr>
          <p:nvPr/>
        </p:nvPicPr>
        <p:blipFill>
          <a:blip r:embed="rId3"/>
          <a:stretch>
            <a:fillRect/>
          </a:stretch>
        </p:blipFill>
        <p:spPr>
          <a:xfrm>
            <a:off x="-1476671" y="-1090886"/>
            <a:ext cx="12907906" cy="8005930"/>
          </a:xfrm>
          <a:prstGeom prst="rect">
            <a:avLst/>
          </a:prstGeom>
        </p:spPr>
      </p:pic>
      <p:sp>
        <p:nvSpPr>
          <p:cNvPr id="3" name="Ellipse 2">
            <a:extLst>
              <a:ext uri="{FF2B5EF4-FFF2-40B4-BE49-F238E27FC236}">
                <a16:creationId xmlns:a16="http://schemas.microsoft.com/office/drawing/2014/main" id="{3E09D96F-508D-1443-8E93-F1BC7846D6DE}"/>
              </a:ext>
            </a:extLst>
          </p:cNvPr>
          <p:cNvSpPr/>
          <p:nvPr/>
        </p:nvSpPr>
        <p:spPr>
          <a:xfrm>
            <a:off x="1780306" y="3362531"/>
            <a:ext cx="220059" cy="214865"/>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2215"/>
          </a:p>
        </p:txBody>
      </p:sp>
      <p:sp>
        <p:nvSpPr>
          <p:cNvPr id="5" name="Ellipse 4">
            <a:extLst>
              <a:ext uri="{FF2B5EF4-FFF2-40B4-BE49-F238E27FC236}">
                <a16:creationId xmlns:a16="http://schemas.microsoft.com/office/drawing/2014/main" id="{8A6CF725-5B04-5049-AD8B-5C36AF38249D}"/>
              </a:ext>
            </a:extLst>
          </p:cNvPr>
          <p:cNvSpPr/>
          <p:nvPr/>
        </p:nvSpPr>
        <p:spPr>
          <a:xfrm>
            <a:off x="3326676" y="2183442"/>
            <a:ext cx="220059" cy="214865"/>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2215"/>
          </a:p>
        </p:txBody>
      </p:sp>
      <p:sp>
        <p:nvSpPr>
          <p:cNvPr id="7" name="Ellipse 6">
            <a:extLst>
              <a:ext uri="{FF2B5EF4-FFF2-40B4-BE49-F238E27FC236}">
                <a16:creationId xmlns:a16="http://schemas.microsoft.com/office/drawing/2014/main" id="{0D63D888-5E4D-8A44-B263-119EDDFF6F91}"/>
              </a:ext>
            </a:extLst>
          </p:cNvPr>
          <p:cNvSpPr/>
          <p:nvPr/>
        </p:nvSpPr>
        <p:spPr>
          <a:xfrm>
            <a:off x="7762509" y="1368463"/>
            <a:ext cx="220059" cy="214865"/>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2215"/>
          </a:p>
        </p:txBody>
      </p:sp>
      <p:sp>
        <p:nvSpPr>
          <p:cNvPr id="8" name="Ellipse 7">
            <a:extLst>
              <a:ext uri="{FF2B5EF4-FFF2-40B4-BE49-F238E27FC236}">
                <a16:creationId xmlns:a16="http://schemas.microsoft.com/office/drawing/2014/main" id="{E230E23E-0F5F-E042-BDDC-17824CA89496}"/>
              </a:ext>
            </a:extLst>
          </p:cNvPr>
          <p:cNvSpPr/>
          <p:nvPr/>
        </p:nvSpPr>
        <p:spPr>
          <a:xfrm>
            <a:off x="6751290" y="3144628"/>
            <a:ext cx="220059" cy="214865"/>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2215"/>
          </a:p>
        </p:txBody>
      </p:sp>
      <p:sp>
        <p:nvSpPr>
          <p:cNvPr id="9" name="Ellipse 8">
            <a:extLst>
              <a:ext uri="{FF2B5EF4-FFF2-40B4-BE49-F238E27FC236}">
                <a16:creationId xmlns:a16="http://schemas.microsoft.com/office/drawing/2014/main" id="{C3741179-D120-4947-8F37-D2D5FB0997E2}"/>
              </a:ext>
            </a:extLst>
          </p:cNvPr>
          <p:cNvSpPr/>
          <p:nvPr/>
        </p:nvSpPr>
        <p:spPr>
          <a:xfrm>
            <a:off x="3774373" y="3040234"/>
            <a:ext cx="220059" cy="214865"/>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2215"/>
          </a:p>
        </p:txBody>
      </p:sp>
      <p:sp>
        <p:nvSpPr>
          <p:cNvPr id="10" name="Ellipse 9">
            <a:extLst>
              <a:ext uri="{FF2B5EF4-FFF2-40B4-BE49-F238E27FC236}">
                <a16:creationId xmlns:a16="http://schemas.microsoft.com/office/drawing/2014/main" id="{6D53588A-C8DA-7E43-9BDD-36871C199DE8}"/>
              </a:ext>
            </a:extLst>
          </p:cNvPr>
          <p:cNvSpPr/>
          <p:nvPr/>
        </p:nvSpPr>
        <p:spPr>
          <a:xfrm>
            <a:off x="5436096" y="2945491"/>
            <a:ext cx="220059" cy="214865"/>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2215"/>
          </a:p>
        </p:txBody>
      </p:sp>
      <p:pic>
        <p:nvPicPr>
          <p:cNvPr id="4" name="Image 3">
            <a:extLst>
              <a:ext uri="{FF2B5EF4-FFF2-40B4-BE49-F238E27FC236}">
                <a16:creationId xmlns:a16="http://schemas.microsoft.com/office/drawing/2014/main" id="{BD436965-6C93-E648-9B9F-5AAF3B733410}"/>
              </a:ext>
            </a:extLst>
          </p:cNvPr>
          <p:cNvPicPr>
            <a:picLocks noChangeAspect="1"/>
          </p:cNvPicPr>
          <p:nvPr/>
        </p:nvPicPr>
        <p:blipFill>
          <a:blip r:embed="rId4"/>
          <a:stretch>
            <a:fillRect/>
          </a:stretch>
        </p:blipFill>
        <p:spPr>
          <a:xfrm>
            <a:off x="0" y="1164617"/>
            <a:ext cx="9144000" cy="4528766"/>
          </a:xfrm>
          <a:prstGeom prst="rect">
            <a:avLst/>
          </a:prstGeom>
        </p:spPr>
      </p:pic>
      <p:sp>
        <p:nvSpPr>
          <p:cNvPr id="11" name="Flèche vers le haut 10">
            <a:extLst>
              <a:ext uri="{FF2B5EF4-FFF2-40B4-BE49-F238E27FC236}">
                <a16:creationId xmlns:a16="http://schemas.microsoft.com/office/drawing/2014/main" id="{DB894993-366B-A24A-B25B-B9F371CF42D7}"/>
              </a:ext>
            </a:extLst>
          </p:cNvPr>
          <p:cNvSpPr/>
          <p:nvPr/>
        </p:nvSpPr>
        <p:spPr>
          <a:xfrm>
            <a:off x="785377" y="2945492"/>
            <a:ext cx="232139" cy="703500"/>
          </a:xfrm>
          <a:prstGeom prst="upArrow">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5400000" scaled="1"/>
            <a:tileRect/>
          </a:gra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2215"/>
          </a:p>
        </p:txBody>
      </p:sp>
      <p:sp>
        <p:nvSpPr>
          <p:cNvPr id="15" name="Flèche vers le haut 14">
            <a:extLst>
              <a:ext uri="{FF2B5EF4-FFF2-40B4-BE49-F238E27FC236}">
                <a16:creationId xmlns:a16="http://schemas.microsoft.com/office/drawing/2014/main" id="{8E8C44BD-7567-8E42-BACE-FBA77AA38836}"/>
              </a:ext>
            </a:extLst>
          </p:cNvPr>
          <p:cNvSpPr/>
          <p:nvPr/>
        </p:nvSpPr>
        <p:spPr>
          <a:xfrm>
            <a:off x="6203888" y="2945491"/>
            <a:ext cx="229242" cy="765351"/>
          </a:xfrm>
          <a:prstGeom prst="upArrow">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5400000" scaled="1"/>
            <a:tileRect/>
          </a:gra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2215"/>
          </a:p>
        </p:txBody>
      </p:sp>
      <p:sp>
        <p:nvSpPr>
          <p:cNvPr id="16" name="Flèche vers le haut 15">
            <a:extLst>
              <a:ext uri="{FF2B5EF4-FFF2-40B4-BE49-F238E27FC236}">
                <a16:creationId xmlns:a16="http://schemas.microsoft.com/office/drawing/2014/main" id="{E0285860-F92A-AB48-BB6F-6C32C6BEAD46}"/>
              </a:ext>
            </a:extLst>
          </p:cNvPr>
          <p:cNvSpPr/>
          <p:nvPr/>
        </p:nvSpPr>
        <p:spPr>
          <a:xfrm>
            <a:off x="2146387" y="3040235"/>
            <a:ext cx="232139" cy="703500"/>
          </a:xfrm>
          <a:prstGeom prst="upArrow">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5400000" scaled="1"/>
            <a:tileRect/>
          </a:gra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2215"/>
          </a:p>
        </p:txBody>
      </p:sp>
      <p:sp>
        <p:nvSpPr>
          <p:cNvPr id="17" name="Flèche vers le haut 16">
            <a:extLst>
              <a:ext uri="{FF2B5EF4-FFF2-40B4-BE49-F238E27FC236}">
                <a16:creationId xmlns:a16="http://schemas.microsoft.com/office/drawing/2014/main" id="{F56BE5A4-F88B-2E47-AED6-A78C5C61D42C}"/>
              </a:ext>
            </a:extLst>
          </p:cNvPr>
          <p:cNvSpPr/>
          <p:nvPr/>
        </p:nvSpPr>
        <p:spPr>
          <a:xfrm>
            <a:off x="3546735" y="2697842"/>
            <a:ext cx="227638" cy="1013401"/>
          </a:xfrm>
          <a:prstGeom prst="upArrow">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5400000" scaled="1"/>
            <a:tileRect/>
          </a:gra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2215"/>
          </a:p>
        </p:txBody>
      </p:sp>
      <p:sp>
        <p:nvSpPr>
          <p:cNvPr id="18" name="Flèche vers le haut 17">
            <a:extLst>
              <a:ext uri="{FF2B5EF4-FFF2-40B4-BE49-F238E27FC236}">
                <a16:creationId xmlns:a16="http://schemas.microsoft.com/office/drawing/2014/main" id="{094EDDAD-A683-CB47-933D-84256772F20C}"/>
              </a:ext>
            </a:extLst>
          </p:cNvPr>
          <p:cNvSpPr/>
          <p:nvPr/>
        </p:nvSpPr>
        <p:spPr>
          <a:xfrm>
            <a:off x="4861928" y="2945492"/>
            <a:ext cx="227638" cy="703500"/>
          </a:xfrm>
          <a:prstGeom prst="upArrow">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5400000" scaled="1"/>
            <a:tileRect/>
          </a:gra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2215"/>
          </a:p>
        </p:txBody>
      </p:sp>
      <p:sp>
        <p:nvSpPr>
          <p:cNvPr id="19" name="Flèche vers le haut 18">
            <a:extLst>
              <a:ext uri="{FF2B5EF4-FFF2-40B4-BE49-F238E27FC236}">
                <a16:creationId xmlns:a16="http://schemas.microsoft.com/office/drawing/2014/main" id="{24AD11FF-D681-0E40-9947-FAF7E2F4A3F8}"/>
              </a:ext>
            </a:extLst>
          </p:cNvPr>
          <p:cNvSpPr/>
          <p:nvPr/>
        </p:nvSpPr>
        <p:spPr>
          <a:xfrm>
            <a:off x="7493304" y="3331651"/>
            <a:ext cx="229242" cy="765351"/>
          </a:xfrm>
          <a:prstGeom prst="upArrow">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5400000" scaled="1"/>
            <a:tileRect/>
          </a:gra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2215"/>
          </a:p>
        </p:txBody>
      </p:sp>
      <p:sp>
        <p:nvSpPr>
          <p:cNvPr id="20" name="Titre 3">
            <a:extLst>
              <a:ext uri="{FF2B5EF4-FFF2-40B4-BE49-F238E27FC236}">
                <a16:creationId xmlns:a16="http://schemas.microsoft.com/office/drawing/2014/main" id="{17905DA9-07FE-8545-ACC7-A9622940A99A}"/>
              </a:ext>
            </a:extLst>
          </p:cNvPr>
          <p:cNvSpPr txBox="1">
            <a:spLocks/>
          </p:cNvSpPr>
          <p:nvPr/>
        </p:nvSpPr>
        <p:spPr>
          <a:xfrm>
            <a:off x="2663098" y="304961"/>
            <a:ext cx="3374158" cy="483031"/>
          </a:xfrm>
          <a:prstGeom prst="rect">
            <a:avLst/>
          </a:prstGeom>
          <a:solidFill>
            <a:schemeClr val="bg1"/>
          </a:solidFill>
          <a:ln>
            <a:solidFill>
              <a:schemeClr val="accent2"/>
            </a:solidFill>
          </a:ln>
        </p:spPr>
        <p:txBody>
          <a:bodyPr vert="horz" wrap="none" lIns="84406" tIns="42203" rIns="84406" bIns="42203" numCol="1" anchor="t" anchorCtr="0" compatLnSpc="1">
            <a:prstTxWarp prst="textNoShape">
              <a:avLst/>
            </a:prstTxWarp>
            <a:spAutoFit/>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fr-FR" sz="2585" b="1" dirty="0">
                <a:solidFill>
                  <a:schemeClr val="accent2"/>
                </a:solidFill>
                <a:latin typeface="cafeta" charset="0"/>
                <a:cs typeface="cafeta" charset="0"/>
              </a:rPr>
              <a:t>Projections climatiques</a:t>
            </a:r>
          </a:p>
        </p:txBody>
      </p:sp>
      <p:pic>
        <p:nvPicPr>
          <p:cNvPr id="21" name="Imagen 7" descr="LOGO.jpg">
            <a:extLst>
              <a:ext uri="{FF2B5EF4-FFF2-40B4-BE49-F238E27FC236}">
                <a16:creationId xmlns:a16="http://schemas.microsoft.com/office/drawing/2014/main" id="{0086BC0F-B5C6-B549-9B96-64248F32D31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8582" y="288434"/>
            <a:ext cx="2307712" cy="8141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252804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linds(horizontal)">
                                      <p:cBhvr>
                                        <p:cTn id="10" dur="500"/>
                                        <p:tgtEl>
                                          <p:spTgt spid="16"/>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linds(horizontal)">
                                      <p:cBhvr>
                                        <p:cTn id="13" dur="500"/>
                                        <p:tgtEl>
                                          <p:spTgt spid="17"/>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blinds(horizontal)">
                                      <p:cBhvr>
                                        <p:cTn id="16" dur="500"/>
                                        <p:tgtEl>
                                          <p:spTgt spid="18"/>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linds(horizontal)">
                                      <p:cBhvr>
                                        <p:cTn id="19" dur="500"/>
                                        <p:tgtEl>
                                          <p:spTgt spid="15"/>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linds(horizontal)">
                                      <p:cBhvr>
                                        <p:cTn id="2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animBg="1"/>
      <p:bldP spid="16" grpId="0" animBg="1"/>
      <p:bldP spid="17" grpId="0" animBg="1"/>
      <p:bldP spid="18" grpId="0" animBg="1"/>
      <p:bldP spid="1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Biodiversité : L’exemple de l’alouette des champs</a:t>
            </a:r>
          </a:p>
        </p:txBody>
      </p:sp>
      <p:pic>
        <p:nvPicPr>
          <p:cNvPr id="5" name="Image 4"/>
          <p:cNvPicPr>
            <a:picLocks noChangeAspect="1"/>
          </p:cNvPicPr>
          <p:nvPr/>
        </p:nvPicPr>
        <p:blipFill>
          <a:blip r:embed="rId2"/>
          <a:stretch>
            <a:fillRect/>
          </a:stretch>
        </p:blipFill>
        <p:spPr>
          <a:xfrm>
            <a:off x="179512" y="1124744"/>
            <a:ext cx="4031121" cy="3030488"/>
          </a:xfrm>
          <a:prstGeom prst="rect">
            <a:avLst/>
          </a:prstGeom>
        </p:spPr>
      </p:pic>
      <p:pic>
        <p:nvPicPr>
          <p:cNvPr id="6" name="Image 5" descr="Capture d’écran 2017-03-02 à 14.11.5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3968" y="1052736"/>
            <a:ext cx="4534704" cy="3168352"/>
          </a:xfrm>
          <a:prstGeom prst="rect">
            <a:avLst/>
          </a:prstGeom>
        </p:spPr>
      </p:pic>
      <p:sp>
        <p:nvSpPr>
          <p:cNvPr id="7" name="Rectangle 6"/>
          <p:cNvSpPr/>
          <p:nvPr/>
        </p:nvSpPr>
        <p:spPr>
          <a:xfrm>
            <a:off x="323528" y="5013176"/>
            <a:ext cx="8568952" cy="1477328"/>
          </a:xfrm>
          <a:prstGeom prst="rect">
            <a:avLst/>
          </a:prstGeom>
        </p:spPr>
        <p:txBody>
          <a:bodyPr wrap="square">
            <a:spAutoFit/>
          </a:bodyPr>
          <a:lstStyle/>
          <a:p>
            <a:r>
              <a:rPr lang="fr-FR" sz="1800" dirty="0"/>
              <a:t>Les adventices, principale ressource hivernale pour les alouettes des champs</a:t>
            </a:r>
          </a:p>
          <a:p>
            <a:pPr>
              <a:buFont typeface="Symbol" charset="0"/>
              <a:buChar char="Þ"/>
            </a:pPr>
            <a:r>
              <a:rPr lang="fr-FR" sz="1800" dirty="0"/>
              <a:t> 38 espèces adventices dans 123 gésiers </a:t>
            </a:r>
          </a:p>
          <a:p>
            <a:pPr marL="285750" indent="-285750">
              <a:buFont typeface="Symbol" charset="0"/>
              <a:buChar char="Þ"/>
            </a:pPr>
            <a:r>
              <a:rPr lang="fr-FR" sz="1800" dirty="0"/>
              <a:t>S</a:t>
            </a:r>
            <a:r>
              <a:rPr lang="en-US" sz="1800" dirty="0" err="1"/>
              <a:t>oit</a:t>
            </a:r>
            <a:r>
              <a:rPr lang="en-US" sz="1800" dirty="0"/>
              <a:t> 4200 </a:t>
            </a:r>
            <a:r>
              <a:rPr lang="en-US" sz="1800" dirty="0" err="1"/>
              <a:t>à</a:t>
            </a:r>
            <a:r>
              <a:rPr lang="en-US" sz="1800" dirty="0"/>
              <a:t> 5600 </a:t>
            </a:r>
            <a:r>
              <a:rPr lang="en-US" sz="1800" dirty="0" err="1"/>
              <a:t>graines</a:t>
            </a:r>
            <a:r>
              <a:rPr lang="en-US" sz="1800" dirty="0"/>
              <a:t> par jour (8 g)</a:t>
            </a:r>
          </a:p>
          <a:p>
            <a:pPr marL="285750" lvl="2" indent="-285750">
              <a:buFont typeface="Symbol" charset="0"/>
              <a:buChar char="Þ"/>
            </a:pPr>
            <a:r>
              <a:rPr lang="fr-FR" sz="1800" dirty="0"/>
              <a:t>Soit 30-50% de la pluie de graines produites par les adventices</a:t>
            </a:r>
          </a:p>
          <a:p>
            <a:pPr marL="285750" indent="-285750">
              <a:buFont typeface="Symbol" charset="0"/>
              <a:buChar char="Þ"/>
            </a:pPr>
            <a:endParaRPr lang="fr-FR" sz="1800" dirty="0">
              <a:solidFill>
                <a:srgbClr val="131413"/>
              </a:solidFill>
            </a:endParaRPr>
          </a:p>
        </p:txBody>
      </p:sp>
    </p:spTree>
    <p:extLst>
      <p:ext uri="{BB962C8B-B14F-4D97-AF65-F5344CB8AC3E}">
        <p14:creationId xmlns:p14="http://schemas.microsoft.com/office/powerpoint/2010/main" val="14700219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Indicateur STOC du MNHN</a:t>
            </a:r>
          </a:p>
        </p:txBody>
      </p:sp>
      <p:pic>
        <p:nvPicPr>
          <p:cNvPr id="4" name="Image 3">
            <a:extLst>
              <a:ext uri="{FF2B5EF4-FFF2-40B4-BE49-F238E27FC236}">
                <a16:creationId xmlns:a16="http://schemas.microsoft.com/office/drawing/2014/main" id="{A24EA072-E263-C742-84B5-80435199D7B4}"/>
              </a:ext>
            </a:extLst>
          </p:cNvPr>
          <p:cNvPicPr>
            <a:picLocks noChangeAspect="1"/>
          </p:cNvPicPr>
          <p:nvPr/>
        </p:nvPicPr>
        <p:blipFill>
          <a:blip r:embed="rId2"/>
          <a:stretch>
            <a:fillRect/>
          </a:stretch>
        </p:blipFill>
        <p:spPr>
          <a:xfrm>
            <a:off x="827584" y="1268760"/>
            <a:ext cx="8100392" cy="4997758"/>
          </a:xfrm>
          <a:prstGeom prst="rect">
            <a:avLst/>
          </a:prstGeom>
        </p:spPr>
      </p:pic>
    </p:spTree>
    <p:extLst>
      <p:ext uri="{BB962C8B-B14F-4D97-AF65-F5344CB8AC3E}">
        <p14:creationId xmlns:p14="http://schemas.microsoft.com/office/powerpoint/2010/main" val="25777477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ext Box 3"/>
          <p:cNvSpPr txBox="1">
            <a:spLocks noChangeArrowheads="1"/>
          </p:cNvSpPr>
          <p:nvPr/>
        </p:nvSpPr>
        <p:spPr bwMode="auto">
          <a:xfrm>
            <a:off x="381000" y="1447800"/>
            <a:ext cx="8305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endParaRPr lang="en-GB">
              <a:solidFill>
                <a:schemeClr val="folHlink"/>
              </a:solidFill>
              <a:cs typeface="Arial" charset="0"/>
            </a:endParaRPr>
          </a:p>
        </p:txBody>
      </p:sp>
      <p:sp>
        <p:nvSpPr>
          <p:cNvPr id="63490" name="Rectangle 4"/>
          <p:cNvSpPr>
            <a:spLocks noGrp="1" noChangeArrowheads="1"/>
          </p:cNvSpPr>
          <p:nvPr>
            <p:ph type="title" idx="4294967295"/>
          </p:nvPr>
        </p:nvSpPr>
        <p:spPr>
          <a:xfrm>
            <a:off x="1828800" y="152400"/>
            <a:ext cx="7239000" cy="677863"/>
          </a:xfrm>
        </p:spPr>
        <p:txBody>
          <a:bodyPr anchorCtr="1"/>
          <a:lstStyle/>
          <a:p>
            <a:pPr eaLnBrk="1" hangingPunct="1"/>
            <a:r>
              <a:rPr kumimoji="1" lang="fr-FR" sz="2000">
                <a:latin typeface="Arial" charset="0"/>
                <a:ea typeface="ＭＳ Ｐゴシック" charset="0"/>
                <a:cs typeface="ＭＳ Ｐゴシック" charset="0"/>
              </a:rPr>
              <a:t>Des surfaces agricoles à haute valeur naturelle en net recul entre 1970 – 2000 :  - 68% (21,3 à 6,9 Mha SAU)</a:t>
            </a:r>
            <a:endParaRPr kumimoji="1" lang="fr-FR" sz="1200">
              <a:latin typeface="Arial" charset="0"/>
              <a:ea typeface="ＭＳ Ｐゴシック" charset="0"/>
              <a:cs typeface="ＭＳ Ｐゴシック" charset="0"/>
            </a:endParaRPr>
          </a:p>
        </p:txBody>
      </p:sp>
      <p:sp>
        <p:nvSpPr>
          <p:cNvPr id="63491" name="Rectangle 6"/>
          <p:cNvSpPr>
            <a:spLocks noChangeArrowheads="1"/>
          </p:cNvSpPr>
          <p:nvPr/>
        </p:nvSpPr>
        <p:spPr bwMode="auto">
          <a:xfrm>
            <a:off x="9694863" y="1700213"/>
            <a:ext cx="18415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endParaRPr lang="en-GB" sz="1800">
              <a:latin typeface="Verdana" charset="0"/>
            </a:endParaRPr>
          </a:p>
        </p:txBody>
      </p:sp>
      <p:pic>
        <p:nvPicPr>
          <p:cNvPr id="63492" name="Picture 5" descr="Evol_ZoneHNV1970vs2000v09fv2_Map_PP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112838"/>
            <a:ext cx="7240588" cy="57451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031900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ext Box 3"/>
          <p:cNvSpPr txBox="1">
            <a:spLocks noChangeArrowheads="1"/>
          </p:cNvSpPr>
          <p:nvPr/>
        </p:nvSpPr>
        <p:spPr bwMode="auto">
          <a:xfrm>
            <a:off x="381000" y="1447800"/>
            <a:ext cx="8305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endParaRPr lang="en-GB">
              <a:solidFill>
                <a:schemeClr val="folHlink"/>
              </a:solidFill>
              <a:cs typeface="Arial" charset="0"/>
            </a:endParaRPr>
          </a:p>
        </p:txBody>
      </p:sp>
      <p:sp>
        <p:nvSpPr>
          <p:cNvPr id="19458" name="Rectangle 4"/>
          <p:cNvSpPr>
            <a:spLocks noGrp="1" noChangeArrowheads="1"/>
          </p:cNvSpPr>
          <p:nvPr>
            <p:ph type="title" idx="4294967295"/>
          </p:nvPr>
        </p:nvSpPr>
        <p:spPr>
          <a:xfrm>
            <a:off x="1259632" y="0"/>
            <a:ext cx="7488832" cy="946448"/>
          </a:xfrm>
        </p:spPr>
        <p:txBody>
          <a:bodyPr anchorCtr="1"/>
          <a:lstStyle/>
          <a:p>
            <a:pPr eaLnBrk="1" hangingPunct="1"/>
            <a:r>
              <a:rPr lang="fr-FR" b="1" dirty="0"/>
              <a:t>Les évolutio</a:t>
            </a:r>
            <a:r>
              <a:rPr lang="fr-FR" dirty="0"/>
              <a:t>ns récentes</a:t>
            </a:r>
            <a:endParaRPr kumimoji="1" lang="fr-FR" sz="1000" b="1" dirty="0">
              <a:latin typeface="Arial" charset="0"/>
              <a:ea typeface="ＭＳ Ｐゴシック" charset="0"/>
              <a:cs typeface="ＭＳ Ｐゴシック" charset="0"/>
            </a:endParaRPr>
          </a:p>
        </p:txBody>
      </p:sp>
      <p:sp>
        <p:nvSpPr>
          <p:cNvPr id="268290" name="Rectangle 2"/>
          <p:cNvSpPr>
            <a:spLocks noChangeArrowheads="1"/>
          </p:cNvSpPr>
          <p:nvPr/>
        </p:nvSpPr>
        <p:spPr bwMode="auto">
          <a:xfrm>
            <a:off x="-108520" y="1124744"/>
            <a:ext cx="9001000" cy="464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nSpc>
                <a:spcPct val="90000"/>
              </a:lnSpc>
              <a:spcBef>
                <a:spcPct val="20000"/>
              </a:spcBef>
              <a:buClr>
                <a:schemeClr val="hlink"/>
              </a:buClr>
            </a:pPr>
            <a:endParaRPr kumimoji="1" lang="fr-FR" sz="900" dirty="0"/>
          </a:p>
          <a:p>
            <a:pPr marL="914400" lvl="1" indent="-457200">
              <a:buFont typeface="Arial"/>
              <a:buChar char="•"/>
            </a:pPr>
            <a:r>
              <a:rPr lang="fr-FR" dirty="0"/>
              <a:t>les haies et alignements ont reculé de </a:t>
            </a:r>
            <a:r>
              <a:rPr lang="fr-FR" b="1" dirty="0">
                <a:solidFill>
                  <a:srgbClr val="990000"/>
                </a:solidFill>
              </a:rPr>
              <a:t>5.700 ha/an</a:t>
            </a:r>
            <a:r>
              <a:rPr lang="fr-FR" dirty="0"/>
              <a:t> entre 2006 et 2012, </a:t>
            </a:r>
          </a:p>
          <a:p>
            <a:pPr marL="914400" lvl="1" indent="-457200">
              <a:buFont typeface="Arial"/>
              <a:buChar char="•"/>
            </a:pPr>
            <a:r>
              <a:rPr lang="fr-FR" dirty="0"/>
              <a:t>Et </a:t>
            </a:r>
            <a:r>
              <a:rPr lang="fr-FR" b="1" dirty="0">
                <a:solidFill>
                  <a:srgbClr val="990000"/>
                </a:solidFill>
              </a:rPr>
              <a:t>8.000 ha/an </a:t>
            </a:r>
            <a:r>
              <a:rPr lang="fr-FR" dirty="0"/>
              <a:t>entre 2012 et 2014. </a:t>
            </a:r>
          </a:p>
          <a:p>
            <a:pPr marL="914400" lvl="1" indent="-457200">
              <a:buFont typeface="Arial"/>
              <a:buChar char="•"/>
            </a:pPr>
            <a:r>
              <a:rPr lang="fr-FR" dirty="0"/>
              <a:t>Les bosquets (moins de 0,5 ha) ont perdu </a:t>
            </a:r>
            <a:r>
              <a:rPr lang="fr-FR" b="1" dirty="0">
                <a:solidFill>
                  <a:srgbClr val="990000"/>
                </a:solidFill>
              </a:rPr>
              <a:t>16.000 ha/an </a:t>
            </a:r>
            <a:r>
              <a:rPr lang="fr-FR" dirty="0"/>
              <a:t>entre 2006 et 2012, </a:t>
            </a:r>
          </a:p>
          <a:p>
            <a:pPr marL="914400" lvl="1" indent="-457200">
              <a:buFont typeface="Arial"/>
              <a:buChar char="•"/>
            </a:pPr>
            <a:r>
              <a:rPr lang="fr-FR" dirty="0"/>
              <a:t>et </a:t>
            </a:r>
            <a:r>
              <a:rPr lang="fr-FR" b="1" dirty="0">
                <a:solidFill>
                  <a:srgbClr val="990000"/>
                </a:solidFill>
              </a:rPr>
              <a:t>21 000 ha/an </a:t>
            </a:r>
            <a:r>
              <a:rPr lang="fr-FR" dirty="0"/>
              <a:t>entre 2012 et 2014. </a:t>
            </a:r>
          </a:p>
          <a:p>
            <a:pPr marL="914400" lvl="1" indent="-457200">
              <a:buFont typeface="Arial"/>
              <a:buChar char="•"/>
            </a:pPr>
            <a:r>
              <a:rPr lang="fr-FR" dirty="0"/>
              <a:t>En Basse-Normandie et en Bretagne les haies ont reculé de </a:t>
            </a:r>
            <a:r>
              <a:rPr lang="fr-FR" b="1" dirty="0">
                <a:solidFill>
                  <a:srgbClr val="990000"/>
                </a:solidFill>
              </a:rPr>
              <a:t>1.800 km par an</a:t>
            </a:r>
            <a:r>
              <a:rPr lang="fr-FR" dirty="0">
                <a:solidFill>
                  <a:srgbClr val="990000"/>
                </a:solidFill>
              </a:rPr>
              <a:t> </a:t>
            </a:r>
            <a:r>
              <a:rPr lang="fr-FR" dirty="0"/>
              <a:t>entre 2006 et 2010</a:t>
            </a:r>
          </a:p>
          <a:p>
            <a:pPr marL="914400" lvl="1" indent="-457200">
              <a:buFont typeface="Arial"/>
              <a:buChar char="•"/>
            </a:pPr>
            <a:r>
              <a:rPr lang="fr-FR" dirty="0"/>
              <a:t>La région Bourgogne a planté dans ses appels à projet </a:t>
            </a:r>
            <a:r>
              <a:rPr lang="fr-FR" b="1" dirty="0">
                <a:solidFill>
                  <a:srgbClr val="990000"/>
                </a:solidFill>
              </a:rPr>
              <a:t>45 km par an</a:t>
            </a:r>
            <a:r>
              <a:rPr lang="fr-FR" dirty="0"/>
              <a:t> en moyenne entre 2005 et 2017 et la Bretagne </a:t>
            </a:r>
            <a:r>
              <a:rPr lang="fr-FR" b="1" dirty="0">
                <a:solidFill>
                  <a:srgbClr val="990000"/>
                </a:solidFill>
              </a:rPr>
              <a:t>350 km </a:t>
            </a:r>
            <a:r>
              <a:rPr lang="fr-FR" dirty="0"/>
              <a:t>en 2017</a:t>
            </a:r>
            <a:endParaRPr kumimoji="1" lang="fr-FR" sz="1400" dirty="0"/>
          </a:p>
          <a:p>
            <a:pPr lvl="1"/>
            <a:endParaRPr lang="fr-FR" dirty="0"/>
          </a:p>
          <a:p>
            <a:pPr lvl="1"/>
            <a:r>
              <a:rPr lang="fr-FR" dirty="0"/>
              <a:t>Source : enquête </a:t>
            </a:r>
            <a:r>
              <a:rPr lang="fr-FR" b="1" dirty="0" err="1"/>
              <a:t>Teruti</a:t>
            </a:r>
            <a:r>
              <a:rPr lang="fr-FR" b="1" dirty="0"/>
              <a:t>-Lucas</a:t>
            </a:r>
          </a:p>
        </p:txBody>
      </p:sp>
    </p:spTree>
    <p:extLst>
      <p:ext uri="{BB962C8B-B14F-4D97-AF65-F5344CB8AC3E}">
        <p14:creationId xmlns:p14="http://schemas.microsoft.com/office/powerpoint/2010/main" val="3171503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8290">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829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8290">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8290">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8290">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68290">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68290">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8290" grpId="0" build="p" bldLvl="2"/>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3"/>
          <p:cNvSpPr txBox="1">
            <a:spLocks noChangeArrowheads="1"/>
          </p:cNvSpPr>
          <p:nvPr/>
        </p:nvSpPr>
        <p:spPr bwMode="auto">
          <a:xfrm>
            <a:off x="1832503" y="152369"/>
            <a:ext cx="6624736" cy="11079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000">
                <a:solidFill>
                  <a:schemeClr val="tx1"/>
                </a:solidFill>
                <a:latin typeface="Comic Sans MS" charset="0"/>
                <a:ea typeface="ＭＳ Ｐゴシック" charset="0"/>
                <a:cs typeface="ＭＳ Ｐゴシック" charset="0"/>
              </a:defRPr>
            </a:lvl1pPr>
            <a:lvl2pPr marL="37931725" indent="-37474525">
              <a:defRPr sz="2000">
                <a:solidFill>
                  <a:schemeClr val="tx1"/>
                </a:solidFill>
                <a:latin typeface="Comic Sans MS" charset="0"/>
                <a:ea typeface="ＭＳ Ｐゴシック" charset="0"/>
              </a:defRPr>
            </a:lvl2pPr>
            <a:lvl3pPr>
              <a:defRPr sz="2000">
                <a:solidFill>
                  <a:schemeClr val="tx1"/>
                </a:solidFill>
                <a:latin typeface="Comic Sans MS" charset="0"/>
                <a:ea typeface="ＭＳ Ｐゴシック" charset="0"/>
              </a:defRPr>
            </a:lvl3pPr>
            <a:lvl4pPr>
              <a:defRPr sz="2000">
                <a:solidFill>
                  <a:schemeClr val="tx1"/>
                </a:solidFill>
                <a:latin typeface="Comic Sans MS" charset="0"/>
                <a:ea typeface="ＭＳ Ｐゴシック" charset="0"/>
              </a:defRPr>
            </a:lvl4pPr>
            <a:lvl5pPr>
              <a:defRPr sz="2000">
                <a:solidFill>
                  <a:schemeClr val="tx1"/>
                </a:solidFill>
                <a:latin typeface="Comic Sans MS" charset="0"/>
                <a:ea typeface="ＭＳ Ｐゴシック" charset="0"/>
              </a:defRPr>
            </a:lvl5pPr>
            <a:lvl6pPr marL="457200" eaLnBrk="0" fontAlgn="base" hangingPunct="0">
              <a:spcBef>
                <a:spcPct val="0"/>
              </a:spcBef>
              <a:spcAft>
                <a:spcPct val="0"/>
              </a:spcAft>
              <a:defRPr sz="2000">
                <a:solidFill>
                  <a:schemeClr val="tx1"/>
                </a:solidFill>
                <a:latin typeface="Comic Sans MS" charset="0"/>
                <a:ea typeface="ＭＳ Ｐゴシック" charset="0"/>
              </a:defRPr>
            </a:lvl6pPr>
            <a:lvl7pPr marL="914400" eaLnBrk="0" fontAlgn="base" hangingPunct="0">
              <a:spcBef>
                <a:spcPct val="0"/>
              </a:spcBef>
              <a:spcAft>
                <a:spcPct val="0"/>
              </a:spcAft>
              <a:defRPr sz="2000">
                <a:solidFill>
                  <a:schemeClr val="tx1"/>
                </a:solidFill>
                <a:latin typeface="Comic Sans MS" charset="0"/>
                <a:ea typeface="ＭＳ Ｐゴシック" charset="0"/>
              </a:defRPr>
            </a:lvl7pPr>
            <a:lvl8pPr marL="1371600" eaLnBrk="0" fontAlgn="base" hangingPunct="0">
              <a:spcBef>
                <a:spcPct val="0"/>
              </a:spcBef>
              <a:spcAft>
                <a:spcPct val="0"/>
              </a:spcAft>
              <a:defRPr sz="2000">
                <a:solidFill>
                  <a:schemeClr val="tx1"/>
                </a:solidFill>
                <a:latin typeface="Comic Sans MS" charset="0"/>
                <a:ea typeface="ＭＳ Ｐゴシック" charset="0"/>
              </a:defRPr>
            </a:lvl8pPr>
            <a:lvl9pPr marL="1828800" eaLnBrk="0" fontAlgn="base" hangingPunct="0">
              <a:spcBef>
                <a:spcPct val="0"/>
              </a:spcBef>
              <a:spcAft>
                <a:spcPct val="0"/>
              </a:spcAft>
              <a:defRPr sz="2000">
                <a:solidFill>
                  <a:schemeClr val="tx1"/>
                </a:solidFill>
                <a:latin typeface="Comic Sans MS" charset="0"/>
                <a:ea typeface="ＭＳ Ｐゴシック" charset="0"/>
              </a:defRPr>
            </a:lvl9pPr>
          </a:lstStyle>
          <a:p>
            <a:pPr algn="ctr"/>
            <a:r>
              <a:rPr lang="fr-FR" sz="2800" b="1" dirty="0">
                <a:solidFill>
                  <a:srgbClr val="800000"/>
                </a:solidFill>
                <a:latin typeface="Arial"/>
                <a:cs typeface="Arial"/>
              </a:rPr>
              <a:t>Evolution des rendements</a:t>
            </a:r>
            <a:endParaRPr lang="en-US" sz="1800" b="1" dirty="0">
              <a:solidFill>
                <a:srgbClr val="800000"/>
              </a:solidFill>
              <a:latin typeface="Arial"/>
              <a:cs typeface="Arial"/>
            </a:endParaRPr>
          </a:p>
          <a:p>
            <a:endParaRPr lang="fr-FR" sz="1800" b="1" dirty="0">
              <a:solidFill>
                <a:srgbClr val="2D2D8A"/>
              </a:solidFill>
            </a:endParaRPr>
          </a:p>
          <a:p>
            <a:endParaRPr lang="en-US" dirty="0"/>
          </a:p>
        </p:txBody>
      </p:sp>
      <p:pic>
        <p:nvPicPr>
          <p:cNvPr id="3" name="Image 2">
            <a:extLst>
              <a:ext uri="{FF2B5EF4-FFF2-40B4-BE49-F238E27FC236}">
                <a16:creationId xmlns:a16="http://schemas.microsoft.com/office/drawing/2014/main" id="{E4F9FA2B-DE19-414D-B06D-DE02FC6949FF}"/>
              </a:ext>
            </a:extLst>
          </p:cNvPr>
          <p:cNvPicPr>
            <a:picLocks noChangeAspect="1"/>
          </p:cNvPicPr>
          <p:nvPr/>
        </p:nvPicPr>
        <p:blipFill>
          <a:blip r:embed="rId2"/>
          <a:stretch>
            <a:fillRect/>
          </a:stretch>
        </p:blipFill>
        <p:spPr>
          <a:xfrm>
            <a:off x="971600" y="1099019"/>
            <a:ext cx="7188758" cy="4330700"/>
          </a:xfrm>
          <a:prstGeom prst="rect">
            <a:avLst/>
          </a:prstGeom>
        </p:spPr>
      </p:pic>
      <p:pic>
        <p:nvPicPr>
          <p:cNvPr id="5" name="Image 4">
            <a:extLst>
              <a:ext uri="{FF2B5EF4-FFF2-40B4-BE49-F238E27FC236}">
                <a16:creationId xmlns:a16="http://schemas.microsoft.com/office/drawing/2014/main" id="{28E619BB-81D1-4145-8A59-6C33D61C4D4F}"/>
              </a:ext>
            </a:extLst>
          </p:cNvPr>
          <p:cNvPicPr>
            <a:picLocks noChangeAspect="1"/>
          </p:cNvPicPr>
          <p:nvPr/>
        </p:nvPicPr>
        <p:blipFill>
          <a:blip r:embed="rId3"/>
          <a:stretch>
            <a:fillRect/>
          </a:stretch>
        </p:blipFill>
        <p:spPr>
          <a:xfrm>
            <a:off x="1271921" y="5361772"/>
            <a:ext cx="7204557" cy="1379596"/>
          </a:xfrm>
          <a:prstGeom prst="rect">
            <a:avLst/>
          </a:prstGeom>
        </p:spPr>
      </p:pic>
      <p:cxnSp>
        <p:nvCxnSpPr>
          <p:cNvPr id="7" name="Connecteur droit avec flèche 6">
            <a:extLst>
              <a:ext uri="{FF2B5EF4-FFF2-40B4-BE49-F238E27FC236}">
                <a16:creationId xmlns:a16="http://schemas.microsoft.com/office/drawing/2014/main" id="{CB062B02-CFD8-FD4C-9A44-4336C73CF6A2}"/>
              </a:ext>
            </a:extLst>
          </p:cNvPr>
          <p:cNvCxnSpPr>
            <a:cxnSpLocks/>
          </p:cNvCxnSpPr>
          <p:nvPr/>
        </p:nvCxnSpPr>
        <p:spPr bwMode="auto">
          <a:xfrm flipV="1">
            <a:off x="6588224" y="2708920"/>
            <a:ext cx="0" cy="509668"/>
          </a:xfrm>
          <a:prstGeom prst="straightConnector1">
            <a:avLst/>
          </a:prstGeom>
          <a:solidFill>
            <a:schemeClr val="accent1"/>
          </a:solidFill>
          <a:ln w="38100" cap="flat" cmpd="sng" algn="ctr">
            <a:solidFill>
              <a:srgbClr val="C00000"/>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11" name="ZoneTexte 10">
            <a:extLst>
              <a:ext uri="{FF2B5EF4-FFF2-40B4-BE49-F238E27FC236}">
                <a16:creationId xmlns:a16="http://schemas.microsoft.com/office/drawing/2014/main" id="{E1548866-1A50-554F-B153-5D2B018AFCC8}"/>
              </a:ext>
            </a:extLst>
          </p:cNvPr>
          <p:cNvSpPr txBox="1"/>
          <p:nvPr/>
        </p:nvSpPr>
        <p:spPr>
          <a:xfrm>
            <a:off x="6228184" y="3251180"/>
            <a:ext cx="720080" cy="338554"/>
          </a:xfrm>
          <a:prstGeom prst="rect">
            <a:avLst/>
          </a:prstGeom>
          <a:noFill/>
        </p:spPr>
        <p:txBody>
          <a:bodyPr wrap="square" rtlCol="0">
            <a:spAutoFit/>
          </a:bodyPr>
          <a:lstStyle/>
          <a:p>
            <a:r>
              <a:rPr lang="fr-FR" sz="1600" b="1" dirty="0"/>
              <a:t>2003</a:t>
            </a:r>
          </a:p>
        </p:txBody>
      </p:sp>
      <p:cxnSp>
        <p:nvCxnSpPr>
          <p:cNvPr id="12" name="Connecteur droit avec flèche 11">
            <a:extLst>
              <a:ext uri="{FF2B5EF4-FFF2-40B4-BE49-F238E27FC236}">
                <a16:creationId xmlns:a16="http://schemas.microsoft.com/office/drawing/2014/main" id="{BF75C5F3-79F5-5A44-AC1B-6FEBBE80915C}"/>
              </a:ext>
            </a:extLst>
          </p:cNvPr>
          <p:cNvCxnSpPr>
            <a:cxnSpLocks/>
          </p:cNvCxnSpPr>
          <p:nvPr/>
        </p:nvCxnSpPr>
        <p:spPr bwMode="auto">
          <a:xfrm flipV="1">
            <a:off x="7740352" y="3080066"/>
            <a:ext cx="0" cy="509668"/>
          </a:xfrm>
          <a:prstGeom prst="straightConnector1">
            <a:avLst/>
          </a:prstGeom>
          <a:solidFill>
            <a:schemeClr val="accent1"/>
          </a:solidFill>
          <a:ln w="38100" cap="flat" cmpd="sng" algn="ctr">
            <a:solidFill>
              <a:srgbClr val="C00000"/>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13" name="ZoneTexte 12">
            <a:extLst>
              <a:ext uri="{FF2B5EF4-FFF2-40B4-BE49-F238E27FC236}">
                <a16:creationId xmlns:a16="http://schemas.microsoft.com/office/drawing/2014/main" id="{6074295D-EA12-B64C-952E-75BDA76B11AF}"/>
              </a:ext>
            </a:extLst>
          </p:cNvPr>
          <p:cNvSpPr txBox="1"/>
          <p:nvPr/>
        </p:nvSpPr>
        <p:spPr>
          <a:xfrm>
            <a:off x="7486544" y="3589734"/>
            <a:ext cx="720080" cy="338554"/>
          </a:xfrm>
          <a:prstGeom prst="rect">
            <a:avLst/>
          </a:prstGeom>
          <a:noFill/>
        </p:spPr>
        <p:txBody>
          <a:bodyPr wrap="square" rtlCol="0">
            <a:spAutoFit/>
          </a:bodyPr>
          <a:lstStyle/>
          <a:p>
            <a:r>
              <a:rPr lang="fr-FR" sz="1600" b="1" dirty="0"/>
              <a:t>2016</a:t>
            </a:r>
          </a:p>
        </p:txBody>
      </p:sp>
    </p:spTree>
    <p:extLst>
      <p:ext uri="{BB962C8B-B14F-4D97-AF65-F5344CB8AC3E}">
        <p14:creationId xmlns:p14="http://schemas.microsoft.com/office/powerpoint/2010/main" val="12990600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3"/>
          <p:cNvSpPr txBox="1">
            <a:spLocks noChangeArrowheads="1"/>
          </p:cNvSpPr>
          <p:nvPr/>
        </p:nvSpPr>
        <p:spPr bwMode="auto">
          <a:xfrm>
            <a:off x="1835696" y="0"/>
            <a:ext cx="6624736" cy="11079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000">
                <a:solidFill>
                  <a:schemeClr val="tx1"/>
                </a:solidFill>
                <a:latin typeface="Comic Sans MS" charset="0"/>
                <a:ea typeface="ＭＳ Ｐゴシック" charset="0"/>
                <a:cs typeface="ＭＳ Ｐゴシック" charset="0"/>
              </a:defRPr>
            </a:lvl1pPr>
            <a:lvl2pPr marL="37931725" indent="-37474525">
              <a:defRPr sz="2000">
                <a:solidFill>
                  <a:schemeClr val="tx1"/>
                </a:solidFill>
                <a:latin typeface="Comic Sans MS" charset="0"/>
                <a:ea typeface="ＭＳ Ｐゴシック" charset="0"/>
              </a:defRPr>
            </a:lvl2pPr>
            <a:lvl3pPr>
              <a:defRPr sz="2000">
                <a:solidFill>
                  <a:schemeClr val="tx1"/>
                </a:solidFill>
                <a:latin typeface="Comic Sans MS" charset="0"/>
                <a:ea typeface="ＭＳ Ｐゴシック" charset="0"/>
              </a:defRPr>
            </a:lvl3pPr>
            <a:lvl4pPr>
              <a:defRPr sz="2000">
                <a:solidFill>
                  <a:schemeClr val="tx1"/>
                </a:solidFill>
                <a:latin typeface="Comic Sans MS" charset="0"/>
                <a:ea typeface="ＭＳ Ｐゴシック" charset="0"/>
              </a:defRPr>
            </a:lvl4pPr>
            <a:lvl5pPr>
              <a:defRPr sz="2000">
                <a:solidFill>
                  <a:schemeClr val="tx1"/>
                </a:solidFill>
                <a:latin typeface="Comic Sans MS" charset="0"/>
                <a:ea typeface="ＭＳ Ｐゴシック" charset="0"/>
              </a:defRPr>
            </a:lvl5pPr>
            <a:lvl6pPr marL="457200" eaLnBrk="0" fontAlgn="base" hangingPunct="0">
              <a:spcBef>
                <a:spcPct val="0"/>
              </a:spcBef>
              <a:spcAft>
                <a:spcPct val="0"/>
              </a:spcAft>
              <a:defRPr sz="2000">
                <a:solidFill>
                  <a:schemeClr val="tx1"/>
                </a:solidFill>
                <a:latin typeface="Comic Sans MS" charset="0"/>
                <a:ea typeface="ＭＳ Ｐゴシック" charset="0"/>
              </a:defRPr>
            </a:lvl6pPr>
            <a:lvl7pPr marL="914400" eaLnBrk="0" fontAlgn="base" hangingPunct="0">
              <a:spcBef>
                <a:spcPct val="0"/>
              </a:spcBef>
              <a:spcAft>
                <a:spcPct val="0"/>
              </a:spcAft>
              <a:defRPr sz="2000">
                <a:solidFill>
                  <a:schemeClr val="tx1"/>
                </a:solidFill>
                <a:latin typeface="Comic Sans MS" charset="0"/>
                <a:ea typeface="ＭＳ Ｐゴシック" charset="0"/>
              </a:defRPr>
            </a:lvl7pPr>
            <a:lvl8pPr marL="1371600" eaLnBrk="0" fontAlgn="base" hangingPunct="0">
              <a:spcBef>
                <a:spcPct val="0"/>
              </a:spcBef>
              <a:spcAft>
                <a:spcPct val="0"/>
              </a:spcAft>
              <a:defRPr sz="2000">
                <a:solidFill>
                  <a:schemeClr val="tx1"/>
                </a:solidFill>
                <a:latin typeface="Comic Sans MS" charset="0"/>
                <a:ea typeface="ＭＳ Ｐゴシック" charset="0"/>
              </a:defRPr>
            </a:lvl8pPr>
            <a:lvl9pPr marL="1828800" eaLnBrk="0" fontAlgn="base" hangingPunct="0">
              <a:spcBef>
                <a:spcPct val="0"/>
              </a:spcBef>
              <a:spcAft>
                <a:spcPct val="0"/>
              </a:spcAft>
              <a:defRPr sz="2000">
                <a:solidFill>
                  <a:schemeClr val="tx1"/>
                </a:solidFill>
                <a:latin typeface="Comic Sans MS" charset="0"/>
                <a:ea typeface="ＭＳ Ｐゴシック" charset="0"/>
              </a:defRPr>
            </a:lvl9pPr>
          </a:lstStyle>
          <a:p>
            <a:pPr algn="ctr"/>
            <a:r>
              <a:rPr lang="fr-FR" sz="2800" b="1" dirty="0">
                <a:solidFill>
                  <a:srgbClr val="800000"/>
                </a:solidFill>
                <a:latin typeface="Arial"/>
                <a:cs typeface="Arial"/>
              </a:rPr>
              <a:t>Evolution de la SAU en France</a:t>
            </a:r>
            <a:endParaRPr lang="en-US" sz="1800" b="1" dirty="0">
              <a:solidFill>
                <a:srgbClr val="800000"/>
              </a:solidFill>
              <a:latin typeface="Arial"/>
              <a:cs typeface="Arial"/>
            </a:endParaRPr>
          </a:p>
          <a:p>
            <a:endParaRPr lang="fr-FR" sz="1800" b="1" dirty="0">
              <a:solidFill>
                <a:srgbClr val="2D2D8A"/>
              </a:solidFill>
            </a:endParaRPr>
          </a:p>
          <a:p>
            <a:endParaRPr lang="en-US" dirty="0"/>
          </a:p>
        </p:txBody>
      </p:sp>
      <p:sp>
        <p:nvSpPr>
          <p:cNvPr id="2" name="ZoneTexte 1">
            <a:extLst>
              <a:ext uri="{FF2B5EF4-FFF2-40B4-BE49-F238E27FC236}">
                <a16:creationId xmlns:a16="http://schemas.microsoft.com/office/drawing/2014/main" id="{6DC709DA-ABEB-634A-B219-FE3B1E9F02D9}"/>
              </a:ext>
            </a:extLst>
          </p:cNvPr>
          <p:cNvSpPr txBox="1"/>
          <p:nvPr/>
        </p:nvSpPr>
        <p:spPr>
          <a:xfrm>
            <a:off x="683568" y="5750004"/>
            <a:ext cx="8856984" cy="707886"/>
          </a:xfrm>
          <a:prstGeom prst="rect">
            <a:avLst/>
          </a:prstGeom>
          <a:noFill/>
        </p:spPr>
        <p:txBody>
          <a:bodyPr wrap="square" rtlCol="0">
            <a:spAutoFit/>
          </a:bodyPr>
          <a:lstStyle/>
          <a:p>
            <a:r>
              <a:rPr lang="fr-FR" sz="2000" dirty="0"/>
              <a:t>Perte de 2 millions d’ha de terres agricole  en 28 ans,</a:t>
            </a:r>
          </a:p>
          <a:p>
            <a:r>
              <a:rPr lang="fr-FR" sz="2000" dirty="0"/>
              <a:t> soit une moyenne de </a:t>
            </a:r>
            <a:r>
              <a:rPr lang="fr-FR" sz="2000" b="1" dirty="0"/>
              <a:t>73.000 ha par an </a:t>
            </a:r>
            <a:r>
              <a:rPr lang="fr-FR" sz="2000" dirty="0"/>
              <a:t>avec</a:t>
            </a:r>
            <a:r>
              <a:rPr lang="fr-FR" sz="2000" b="1" dirty="0"/>
              <a:t> 56.000 ha artificialisés </a:t>
            </a:r>
          </a:p>
        </p:txBody>
      </p:sp>
      <p:pic>
        <p:nvPicPr>
          <p:cNvPr id="3" name="Image 2">
            <a:extLst>
              <a:ext uri="{FF2B5EF4-FFF2-40B4-BE49-F238E27FC236}">
                <a16:creationId xmlns:a16="http://schemas.microsoft.com/office/drawing/2014/main" id="{57CFC078-C0A4-2144-BAEE-BB75655472F7}"/>
              </a:ext>
            </a:extLst>
          </p:cNvPr>
          <p:cNvPicPr>
            <a:picLocks noChangeAspect="1"/>
          </p:cNvPicPr>
          <p:nvPr/>
        </p:nvPicPr>
        <p:blipFill>
          <a:blip r:embed="rId2"/>
          <a:stretch>
            <a:fillRect/>
          </a:stretch>
        </p:blipFill>
        <p:spPr>
          <a:xfrm>
            <a:off x="683568" y="980728"/>
            <a:ext cx="7429500" cy="4457700"/>
          </a:xfrm>
          <a:prstGeom prst="rect">
            <a:avLst/>
          </a:prstGeom>
        </p:spPr>
      </p:pic>
    </p:spTree>
    <p:extLst>
      <p:ext uri="{BB962C8B-B14F-4D97-AF65-F5344CB8AC3E}">
        <p14:creationId xmlns:p14="http://schemas.microsoft.com/office/powerpoint/2010/main" val="37062822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p:cNvSpPr>
            <a:spLocks noGrp="1" noChangeArrowheads="1"/>
          </p:cNvSpPr>
          <p:nvPr>
            <p:ph type="title" idx="4294967295"/>
          </p:nvPr>
        </p:nvSpPr>
        <p:spPr>
          <a:xfrm>
            <a:off x="1143000" y="152400"/>
            <a:ext cx="7924800" cy="725488"/>
          </a:xfrm>
        </p:spPr>
        <p:txBody>
          <a:bodyPr/>
          <a:lstStyle/>
          <a:p>
            <a:r>
              <a:rPr kumimoji="1" lang="en-GB"/>
              <a:t>Pertes de terres agricoles: </a:t>
            </a:r>
            <a:br>
              <a:rPr kumimoji="1" lang="en-GB"/>
            </a:br>
            <a:r>
              <a:rPr kumimoji="1" lang="en-GB"/>
              <a:t>80.000 ha par an dont 66 000 ha artificialisés</a:t>
            </a:r>
            <a:endParaRPr kumimoji="1" lang="en-GB" sz="1000">
              <a:latin typeface="Trebuchet MS" pitchFamily="34" charset="0"/>
            </a:endParaRPr>
          </a:p>
        </p:txBody>
      </p:sp>
      <p:pic>
        <p:nvPicPr>
          <p:cNvPr id="30722" name="Picture 3"/>
          <p:cNvPicPr>
            <a:picLocks noChangeAspect="1" noChangeArrowheads="1"/>
          </p:cNvPicPr>
          <p:nvPr/>
        </p:nvPicPr>
        <p:blipFill>
          <a:blip r:embed="rId3"/>
          <a:srcRect/>
          <a:stretch>
            <a:fillRect/>
          </a:stretch>
        </p:blipFill>
        <p:spPr bwMode="auto">
          <a:xfrm>
            <a:off x="2248693" y="1355725"/>
            <a:ext cx="5713413" cy="5233988"/>
          </a:xfrm>
          <a:prstGeom prst="rect">
            <a:avLst/>
          </a:prstGeom>
          <a:noFill/>
          <a:ln w="9525">
            <a:noFill/>
            <a:miter lim="800000"/>
            <a:headEnd/>
            <a:tailEnd/>
          </a:ln>
        </p:spPr>
      </p:pic>
      <p:pic>
        <p:nvPicPr>
          <p:cNvPr id="30723" name="Picture 4"/>
          <p:cNvPicPr>
            <a:picLocks noChangeAspect="1" noChangeArrowheads="1"/>
          </p:cNvPicPr>
          <p:nvPr/>
        </p:nvPicPr>
        <p:blipFill>
          <a:blip r:embed="rId4"/>
          <a:srcRect/>
          <a:stretch>
            <a:fillRect/>
          </a:stretch>
        </p:blipFill>
        <p:spPr bwMode="auto">
          <a:xfrm>
            <a:off x="1371600" y="4648200"/>
            <a:ext cx="1355725" cy="1027113"/>
          </a:xfrm>
          <a:prstGeom prst="rect">
            <a:avLst/>
          </a:prstGeom>
          <a:noFill/>
          <a:ln w="9525">
            <a:noFill/>
            <a:miter lim="800000"/>
            <a:headEnd/>
            <a:tailEnd/>
          </a:ln>
        </p:spPr>
      </p:pic>
      <p:sp>
        <p:nvSpPr>
          <p:cNvPr id="332805" name="Rectangle 5"/>
          <p:cNvSpPr>
            <a:spLocks noChangeArrowheads="1"/>
          </p:cNvSpPr>
          <p:nvPr/>
        </p:nvSpPr>
        <p:spPr bwMode="auto">
          <a:xfrm>
            <a:off x="381000" y="5943600"/>
            <a:ext cx="2438400" cy="609600"/>
          </a:xfrm>
          <a:prstGeom prst="rect">
            <a:avLst/>
          </a:prstGeom>
          <a:noFill/>
          <a:ln w="9525">
            <a:noFill/>
            <a:miter lim="800000"/>
            <a:headEnd/>
            <a:tailEnd/>
          </a:ln>
          <a:effectLst/>
        </p:spPr>
        <p:txBody>
          <a:bodyPr wrap="none" anchor="ctr"/>
          <a:lstStyle/>
          <a:p>
            <a:pPr eaLnBrk="0" hangingPunct="0">
              <a:defRPr/>
            </a:pPr>
            <a:r>
              <a:rPr lang="fr-FR" sz="1200">
                <a:ea typeface="ＭＳ Ｐゴシック" charset="0"/>
              </a:rPr>
              <a:t>Sources TERUTi, RGP 1989-1999</a:t>
            </a:r>
          </a:p>
          <a:p>
            <a:pPr eaLnBrk="0" hangingPunct="0">
              <a:defRPr/>
            </a:pPr>
            <a:r>
              <a:rPr lang="fr-FR" sz="1200">
                <a:ea typeface="ＭＳ Ｐゴシック" charset="0"/>
              </a:rPr>
              <a:t>Réalisation: SOLAGRO</a:t>
            </a:r>
            <a:endParaRPr lang="fr-FR" sz="3200" i="1">
              <a:solidFill>
                <a:schemeClr val="bg1"/>
              </a:solidFill>
              <a:effectLst>
                <a:outerShdw blurRad="38100" dist="38100" dir="2700000" algn="tl">
                  <a:srgbClr val="DDDDDD"/>
                </a:outerShdw>
              </a:effectLst>
              <a:ea typeface="ＭＳ Ｐゴシック" charset="0"/>
            </a:endParaRPr>
          </a:p>
        </p:txBody>
      </p:sp>
      <p:sp>
        <p:nvSpPr>
          <p:cNvPr id="30725" name="Rectangle 6"/>
          <p:cNvSpPr>
            <a:spLocks noGrp="1" noChangeArrowheads="1"/>
          </p:cNvSpPr>
          <p:nvPr>
            <p:ph type="body" idx="4294967295"/>
          </p:nvPr>
        </p:nvSpPr>
        <p:spPr>
          <a:xfrm>
            <a:off x="433388" y="1355725"/>
            <a:ext cx="3203575" cy="871538"/>
          </a:xfrm>
        </p:spPr>
        <p:txBody>
          <a:bodyPr/>
          <a:lstStyle/>
          <a:p>
            <a:pPr algn="just">
              <a:lnSpc>
                <a:spcPct val="90000"/>
              </a:lnSpc>
              <a:spcAft>
                <a:spcPts val="300"/>
              </a:spcAft>
              <a:buFontTx/>
              <a:buNone/>
            </a:pPr>
            <a:endParaRPr kumimoji="1" lang="en-GB" sz="600" b="0"/>
          </a:p>
          <a:p>
            <a:pPr algn="just">
              <a:lnSpc>
                <a:spcPct val="90000"/>
              </a:lnSpc>
              <a:spcAft>
                <a:spcPts val="300"/>
              </a:spcAft>
              <a:buFontTx/>
              <a:buNone/>
            </a:pPr>
            <a:r>
              <a:rPr kumimoji="1" lang="en-GB" sz="1400"/>
              <a:t>Une perte majoritairement située </a:t>
            </a:r>
          </a:p>
          <a:p>
            <a:pPr algn="just">
              <a:lnSpc>
                <a:spcPct val="90000"/>
              </a:lnSpc>
              <a:spcAft>
                <a:spcPts val="300"/>
              </a:spcAft>
              <a:buFontTx/>
              <a:buNone/>
            </a:pPr>
            <a:r>
              <a:rPr kumimoji="1" lang="en-GB" sz="1400"/>
              <a:t>sur les terres </a:t>
            </a:r>
          </a:p>
          <a:p>
            <a:pPr algn="just">
              <a:lnSpc>
                <a:spcPct val="90000"/>
              </a:lnSpc>
              <a:spcAft>
                <a:spcPts val="300"/>
              </a:spcAft>
              <a:buFontTx/>
              <a:buNone/>
            </a:pPr>
            <a:r>
              <a:rPr kumimoji="1" lang="en-GB" sz="1400"/>
              <a:t>les plus productives</a:t>
            </a:r>
            <a:endParaRPr kumimoji="1" lang="en-GB" sz="600">
              <a:latin typeface="Trebuchet MS" pitchFamily="34" charset="0"/>
            </a:endParaRPr>
          </a:p>
          <a:p>
            <a:pPr>
              <a:lnSpc>
                <a:spcPct val="90000"/>
              </a:lnSpc>
              <a:buFontTx/>
              <a:buNone/>
            </a:pPr>
            <a:endParaRPr kumimoji="1" lang="en-GB" sz="600">
              <a:latin typeface="Trebuchet MS" pitchFamily="34" charset="0"/>
            </a:endParaRPr>
          </a:p>
          <a:p>
            <a:pPr>
              <a:lnSpc>
                <a:spcPct val="90000"/>
              </a:lnSpc>
              <a:buFontTx/>
              <a:buNone/>
            </a:pPr>
            <a:endParaRPr kumimoji="1" lang="en-GB" sz="600">
              <a:latin typeface="Trebuchet MS" pitchFamily="34" charset="0"/>
            </a:endParaRPr>
          </a:p>
          <a:p>
            <a:pPr>
              <a:lnSpc>
                <a:spcPct val="90000"/>
              </a:lnSpc>
              <a:buFontTx/>
              <a:buNone/>
            </a:pPr>
            <a:endParaRPr kumimoji="1" lang="en-GB" sz="600">
              <a:latin typeface="Trebuchet MS" pitchFamily="34"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3"/>
          <p:cNvSpPr txBox="1">
            <a:spLocks noChangeArrowheads="1"/>
          </p:cNvSpPr>
          <p:nvPr/>
        </p:nvSpPr>
        <p:spPr bwMode="auto">
          <a:xfrm>
            <a:off x="1835696" y="0"/>
            <a:ext cx="6624736" cy="15388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Comic Sans MS" charset="0"/>
                <a:ea typeface="ＭＳ Ｐゴシック" charset="0"/>
                <a:cs typeface="ＭＳ Ｐゴシック" charset="0"/>
              </a:defRPr>
            </a:lvl1pPr>
            <a:lvl2pPr marL="37931725" indent="-37474525">
              <a:defRPr sz="2000">
                <a:solidFill>
                  <a:schemeClr val="tx1"/>
                </a:solidFill>
                <a:latin typeface="Comic Sans MS" charset="0"/>
                <a:ea typeface="ＭＳ Ｐゴシック" charset="0"/>
              </a:defRPr>
            </a:lvl2pPr>
            <a:lvl3pPr>
              <a:defRPr sz="2000">
                <a:solidFill>
                  <a:schemeClr val="tx1"/>
                </a:solidFill>
                <a:latin typeface="Comic Sans MS" charset="0"/>
                <a:ea typeface="ＭＳ Ｐゴシック" charset="0"/>
              </a:defRPr>
            </a:lvl3pPr>
            <a:lvl4pPr>
              <a:defRPr sz="2000">
                <a:solidFill>
                  <a:schemeClr val="tx1"/>
                </a:solidFill>
                <a:latin typeface="Comic Sans MS" charset="0"/>
                <a:ea typeface="ＭＳ Ｐゴシック" charset="0"/>
              </a:defRPr>
            </a:lvl4pPr>
            <a:lvl5pPr>
              <a:defRPr sz="2000">
                <a:solidFill>
                  <a:schemeClr val="tx1"/>
                </a:solidFill>
                <a:latin typeface="Comic Sans MS" charset="0"/>
                <a:ea typeface="ＭＳ Ｐゴシック" charset="0"/>
              </a:defRPr>
            </a:lvl5pPr>
            <a:lvl6pPr marL="457200" eaLnBrk="0" fontAlgn="base" hangingPunct="0">
              <a:spcBef>
                <a:spcPct val="0"/>
              </a:spcBef>
              <a:spcAft>
                <a:spcPct val="0"/>
              </a:spcAft>
              <a:defRPr sz="2000">
                <a:solidFill>
                  <a:schemeClr val="tx1"/>
                </a:solidFill>
                <a:latin typeface="Comic Sans MS" charset="0"/>
                <a:ea typeface="ＭＳ Ｐゴシック" charset="0"/>
              </a:defRPr>
            </a:lvl6pPr>
            <a:lvl7pPr marL="914400" eaLnBrk="0" fontAlgn="base" hangingPunct="0">
              <a:spcBef>
                <a:spcPct val="0"/>
              </a:spcBef>
              <a:spcAft>
                <a:spcPct val="0"/>
              </a:spcAft>
              <a:defRPr sz="2000">
                <a:solidFill>
                  <a:schemeClr val="tx1"/>
                </a:solidFill>
                <a:latin typeface="Comic Sans MS" charset="0"/>
                <a:ea typeface="ＭＳ Ｐゴシック" charset="0"/>
              </a:defRPr>
            </a:lvl7pPr>
            <a:lvl8pPr marL="1371600" eaLnBrk="0" fontAlgn="base" hangingPunct="0">
              <a:spcBef>
                <a:spcPct val="0"/>
              </a:spcBef>
              <a:spcAft>
                <a:spcPct val="0"/>
              </a:spcAft>
              <a:defRPr sz="2000">
                <a:solidFill>
                  <a:schemeClr val="tx1"/>
                </a:solidFill>
                <a:latin typeface="Comic Sans MS" charset="0"/>
                <a:ea typeface="ＭＳ Ｐゴシック" charset="0"/>
              </a:defRPr>
            </a:lvl8pPr>
            <a:lvl9pPr marL="1828800" eaLnBrk="0" fontAlgn="base" hangingPunct="0">
              <a:spcBef>
                <a:spcPct val="0"/>
              </a:spcBef>
              <a:spcAft>
                <a:spcPct val="0"/>
              </a:spcAft>
              <a:defRPr sz="2000">
                <a:solidFill>
                  <a:schemeClr val="tx1"/>
                </a:solidFill>
                <a:latin typeface="Comic Sans MS" charset="0"/>
                <a:ea typeface="ＭＳ Ｐゴシック" charset="0"/>
              </a:defRPr>
            </a:lvl9pPr>
          </a:lstStyle>
          <a:p>
            <a:pPr algn="ctr"/>
            <a:r>
              <a:rPr lang="fr-FR" sz="2800" b="1" dirty="0">
                <a:solidFill>
                  <a:srgbClr val="800000"/>
                </a:solidFill>
                <a:latin typeface="Arial"/>
                <a:cs typeface="Arial"/>
              </a:rPr>
              <a:t>Comparaison des surfaces pour produire son assiette</a:t>
            </a:r>
            <a:endParaRPr lang="en-US" sz="1800" b="1" dirty="0">
              <a:solidFill>
                <a:srgbClr val="800000"/>
              </a:solidFill>
              <a:latin typeface="Arial"/>
              <a:cs typeface="Arial"/>
            </a:endParaRPr>
          </a:p>
          <a:p>
            <a:endParaRPr lang="fr-FR" sz="1800" b="1" dirty="0">
              <a:solidFill>
                <a:srgbClr val="2D2D8A"/>
              </a:solidFill>
            </a:endParaRPr>
          </a:p>
          <a:p>
            <a:endParaRPr lang="en-US" dirty="0"/>
          </a:p>
        </p:txBody>
      </p:sp>
      <p:pic>
        <p:nvPicPr>
          <p:cNvPr id="2" name="Image 1">
            <a:extLst>
              <a:ext uri="{FF2B5EF4-FFF2-40B4-BE49-F238E27FC236}">
                <a16:creationId xmlns:a16="http://schemas.microsoft.com/office/drawing/2014/main" id="{BB90EC9A-0121-5541-A103-157FA8D8944C}"/>
              </a:ext>
            </a:extLst>
          </p:cNvPr>
          <p:cNvPicPr>
            <a:picLocks noChangeAspect="1"/>
          </p:cNvPicPr>
          <p:nvPr/>
        </p:nvPicPr>
        <p:blipFill>
          <a:blip r:embed="rId2"/>
          <a:stretch>
            <a:fillRect/>
          </a:stretch>
        </p:blipFill>
        <p:spPr>
          <a:xfrm>
            <a:off x="0" y="1268760"/>
            <a:ext cx="9000745" cy="4524285"/>
          </a:xfrm>
          <a:prstGeom prst="rect">
            <a:avLst/>
          </a:prstGeom>
        </p:spPr>
      </p:pic>
      <p:cxnSp>
        <p:nvCxnSpPr>
          <p:cNvPr id="6" name="Connecteur droit 5">
            <a:extLst>
              <a:ext uri="{FF2B5EF4-FFF2-40B4-BE49-F238E27FC236}">
                <a16:creationId xmlns:a16="http://schemas.microsoft.com/office/drawing/2014/main" id="{9153E397-C4CE-6E40-85EB-2608C572F77C}"/>
              </a:ext>
            </a:extLst>
          </p:cNvPr>
          <p:cNvCxnSpPr/>
          <p:nvPr/>
        </p:nvCxnSpPr>
        <p:spPr bwMode="auto">
          <a:xfrm>
            <a:off x="7452320" y="1571692"/>
            <a:ext cx="0" cy="4410397"/>
          </a:xfrm>
          <a:prstGeom prst="line">
            <a:avLst/>
          </a:prstGeom>
          <a:solidFill>
            <a:schemeClr val="accent1"/>
          </a:solidFill>
          <a:ln w="28575"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7" name="ZoneTexte 6">
            <a:extLst>
              <a:ext uri="{FF2B5EF4-FFF2-40B4-BE49-F238E27FC236}">
                <a16:creationId xmlns:a16="http://schemas.microsoft.com/office/drawing/2014/main" id="{E782127B-758F-9746-9D70-43B96D8674AC}"/>
              </a:ext>
            </a:extLst>
          </p:cNvPr>
          <p:cNvSpPr txBox="1"/>
          <p:nvPr/>
        </p:nvSpPr>
        <p:spPr>
          <a:xfrm>
            <a:off x="7101661" y="5975412"/>
            <a:ext cx="1717137" cy="307777"/>
          </a:xfrm>
          <a:prstGeom prst="rect">
            <a:avLst/>
          </a:prstGeom>
          <a:noFill/>
          <a:ln>
            <a:noFill/>
          </a:ln>
        </p:spPr>
        <p:txBody>
          <a:bodyPr wrap="none" rtlCol="0">
            <a:spAutoFit/>
          </a:bodyPr>
          <a:lstStyle/>
          <a:p>
            <a:r>
              <a:rPr lang="fr-FR" sz="1400" dirty="0"/>
              <a:t>Disponible en 2018</a:t>
            </a:r>
          </a:p>
        </p:txBody>
      </p:sp>
      <p:cxnSp>
        <p:nvCxnSpPr>
          <p:cNvPr id="9" name="Connecteur droit 8">
            <a:extLst>
              <a:ext uri="{FF2B5EF4-FFF2-40B4-BE49-F238E27FC236}">
                <a16:creationId xmlns:a16="http://schemas.microsoft.com/office/drawing/2014/main" id="{C0EC6B49-0D83-B448-887B-0A3BC90C5AC0}"/>
              </a:ext>
            </a:extLst>
          </p:cNvPr>
          <p:cNvCxnSpPr/>
          <p:nvPr/>
        </p:nvCxnSpPr>
        <p:spPr bwMode="auto">
          <a:xfrm>
            <a:off x="6300192" y="1538883"/>
            <a:ext cx="0" cy="4410397"/>
          </a:xfrm>
          <a:prstGeom prst="line">
            <a:avLst/>
          </a:prstGeom>
          <a:solidFill>
            <a:schemeClr val="accent1"/>
          </a:solidFill>
          <a:ln w="28575"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10" name="ZoneTexte 9">
            <a:extLst>
              <a:ext uri="{FF2B5EF4-FFF2-40B4-BE49-F238E27FC236}">
                <a16:creationId xmlns:a16="http://schemas.microsoft.com/office/drawing/2014/main" id="{18F898E2-F8FB-0346-911C-CBFEB50FC96E}"/>
              </a:ext>
            </a:extLst>
          </p:cNvPr>
          <p:cNvSpPr txBox="1"/>
          <p:nvPr/>
        </p:nvSpPr>
        <p:spPr>
          <a:xfrm>
            <a:off x="2768564" y="5982089"/>
            <a:ext cx="1717137" cy="523220"/>
          </a:xfrm>
          <a:prstGeom prst="rect">
            <a:avLst/>
          </a:prstGeom>
          <a:noFill/>
        </p:spPr>
        <p:txBody>
          <a:bodyPr wrap="none" rtlCol="0">
            <a:spAutoFit/>
          </a:bodyPr>
          <a:lstStyle/>
          <a:p>
            <a:r>
              <a:rPr lang="fr-FR" sz="1400" dirty="0"/>
              <a:t>Disponible en 2050</a:t>
            </a:r>
          </a:p>
          <a:p>
            <a:r>
              <a:rPr lang="fr-FR" sz="1400" dirty="0"/>
              <a:t> Tendenciel</a:t>
            </a:r>
          </a:p>
        </p:txBody>
      </p:sp>
      <p:cxnSp>
        <p:nvCxnSpPr>
          <p:cNvPr id="11" name="Connecteur droit 10">
            <a:extLst>
              <a:ext uri="{FF2B5EF4-FFF2-40B4-BE49-F238E27FC236}">
                <a16:creationId xmlns:a16="http://schemas.microsoft.com/office/drawing/2014/main" id="{0E6B6D9E-47EA-5848-9E82-8087E79816E0}"/>
              </a:ext>
            </a:extLst>
          </p:cNvPr>
          <p:cNvCxnSpPr/>
          <p:nvPr/>
        </p:nvCxnSpPr>
        <p:spPr bwMode="auto">
          <a:xfrm>
            <a:off x="6599038" y="1529378"/>
            <a:ext cx="0" cy="4410397"/>
          </a:xfrm>
          <a:prstGeom prst="line">
            <a:avLst/>
          </a:prstGeom>
          <a:solidFill>
            <a:schemeClr val="accent1"/>
          </a:solidFill>
          <a:ln w="28575"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12" name="ZoneTexte 11">
            <a:extLst>
              <a:ext uri="{FF2B5EF4-FFF2-40B4-BE49-F238E27FC236}">
                <a16:creationId xmlns:a16="http://schemas.microsoft.com/office/drawing/2014/main" id="{B1A4102D-6339-8B46-81C2-D391D7F8192A}"/>
              </a:ext>
            </a:extLst>
          </p:cNvPr>
          <p:cNvSpPr txBox="1"/>
          <p:nvPr/>
        </p:nvSpPr>
        <p:spPr>
          <a:xfrm>
            <a:off x="5308542" y="5948288"/>
            <a:ext cx="1717137" cy="523220"/>
          </a:xfrm>
          <a:prstGeom prst="rect">
            <a:avLst/>
          </a:prstGeom>
          <a:noFill/>
        </p:spPr>
        <p:txBody>
          <a:bodyPr wrap="none" rtlCol="0">
            <a:spAutoFit/>
          </a:bodyPr>
          <a:lstStyle/>
          <a:p>
            <a:r>
              <a:rPr lang="fr-FR" sz="1400" dirty="0"/>
              <a:t>Disponible en 2050</a:t>
            </a:r>
          </a:p>
          <a:p>
            <a:r>
              <a:rPr lang="fr-FR" sz="1400" dirty="0"/>
              <a:t> Afterres2050</a:t>
            </a:r>
          </a:p>
        </p:txBody>
      </p:sp>
      <p:cxnSp>
        <p:nvCxnSpPr>
          <p:cNvPr id="14" name="Connecteur droit 13">
            <a:extLst>
              <a:ext uri="{FF2B5EF4-FFF2-40B4-BE49-F238E27FC236}">
                <a16:creationId xmlns:a16="http://schemas.microsoft.com/office/drawing/2014/main" id="{A4C96812-84AA-3D41-BF52-74D6B42A059B}"/>
              </a:ext>
            </a:extLst>
          </p:cNvPr>
          <p:cNvCxnSpPr>
            <a:cxnSpLocks/>
          </p:cNvCxnSpPr>
          <p:nvPr/>
        </p:nvCxnSpPr>
        <p:spPr bwMode="auto">
          <a:xfrm flipH="1">
            <a:off x="4070969" y="5939775"/>
            <a:ext cx="2229223" cy="35637"/>
          </a:xfrm>
          <a:prstGeom prst="line">
            <a:avLst/>
          </a:prstGeom>
          <a:solidFill>
            <a:schemeClr val="accent1"/>
          </a:solidFill>
          <a:ln w="28575"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22432201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3"/>
          <p:cNvSpPr txBox="1">
            <a:spLocks noChangeArrowheads="1"/>
          </p:cNvSpPr>
          <p:nvPr/>
        </p:nvSpPr>
        <p:spPr bwMode="auto">
          <a:xfrm>
            <a:off x="1835696" y="0"/>
            <a:ext cx="6624736" cy="15388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Comic Sans MS" charset="0"/>
                <a:ea typeface="ＭＳ Ｐゴシック" charset="0"/>
                <a:cs typeface="ＭＳ Ｐゴシック" charset="0"/>
              </a:defRPr>
            </a:lvl1pPr>
            <a:lvl2pPr marL="37931725" indent="-37474525">
              <a:defRPr sz="2000">
                <a:solidFill>
                  <a:schemeClr val="tx1"/>
                </a:solidFill>
                <a:latin typeface="Comic Sans MS" charset="0"/>
                <a:ea typeface="ＭＳ Ｐゴシック" charset="0"/>
              </a:defRPr>
            </a:lvl2pPr>
            <a:lvl3pPr>
              <a:defRPr sz="2000">
                <a:solidFill>
                  <a:schemeClr val="tx1"/>
                </a:solidFill>
                <a:latin typeface="Comic Sans MS" charset="0"/>
                <a:ea typeface="ＭＳ Ｐゴシック" charset="0"/>
              </a:defRPr>
            </a:lvl3pPr>
            <a:lvl4pPr>
              <a:defRPr sz="2000">
                <a:solidFill>
                  <a:schemeClr val="tx1"/>
                </a:solidFill>
                <a:latin typeface="Comic Sans MS" charset="0"/>
                <a:ea typeface="ＭＳ Ｐゴシック" charset="0"/>
              </a:defRPr>
            </a:lvl4pPr>
            <a:lvl5pPr>
              <a:defRPr sz="2000">
                <a:solidFill>
                  <a:schemeClr val="tx1"/>
                </a:solidFill>
                <a:latin typeface="Comic Sans MS" charset="0"/>
                <a:ea typeface="ＭＳ Ｐゴシック" charset="0"/>
              </a:defRPr>
            </a:lvl5pPr>
            <a:lvl6pPr marL="457200" eaLnBrk="0" fontAlgn="base" hangingPunct="0">
              <a:spcBef>
                <a:spcPct val="0"/>
              </a:spcBef>
              <a:spcAft>
                <a:spcPct val="0"/>
              </a:spcAft>
              <a:defRPr sz="2000">
                <a:solidFill>
                  <a:schemeClr val="tx1"/>
                </a:solidFill>
                <a:latin typeface="Comic Sans MS" charset="0"/>
                <a:ea typeface="ＭＳ Ｐゴシック" charset="0"/>
              </a:defRPr>
            </a:lvl6pPr>
            <a:lvl7pPr marL="914400" eaLnBrk="0" fontAlgn="base" hangingPunct="0">
              <a:spcBef>
                <a:spcPct val="0"/>
              </a:spcBef>
              <a:spcAft>
                <a:spcPct val="0"/>
              </a:spcAft>
              <a:defRPr sz="2000">
                <a:solidFill>
                  <a:schemeClr val="tx1"/>
                </a:solidFill>
                <a:latin typeface="Comic Sans MS" charset="0"/>
                <a:ea typeface="ＭＳ Ｐゴシック" charset="0"/>
              </a:defRPr>
            </a:lvl7pPr>
            <a:lvl8pPr marL="1371600" eaLnBrk="0" fontAlgn="base" hangingPunct="0">
              <a:spcBef>
                <a:spcPct val="0"/>
              </a:spcBef>
              <a:spcAft>
                <a:spcPct val="0"/>
              </a:spcAft>
              <a:defRPr sz="2000">
                <a:solidFill>
                  <a:schemeClr val="tx1"/>
                </a:solidFill>
                <a:latin typeface="Comic Sans MS" charset="0"/>
                <a:ea typeface="ＭＳ Ｐゴシック" charset="0"/>
              </a:defRPr>
            </a:lvl8pPr>
            <a:lvl9pPr marL="1828800" eaLnBrk="0" fontAlgn="base" hangingPunct="0">
              <a:spcBef>
                <a:spcPct val="0"/>
              </a:spcBef>
              <a:spcAft>
                <a:spcPct val="0"/>
              </a:spcAft>
              <a:defRPr sz="2000">
                <a:solidFill>
                  <a:schemeClr val="tx1"/>
                </a:solidFill>
                <a:latin typeface="Comic Sans MS" charset="0"/>
                <a:ea typeface="ＭＳ Ｐゴシック" charset="0"/>
              </a:defRPr>
            </a:lvl9pPr>
          </a:lstStyle>
          <a:p>
            <a:pPr algn="ctr"/>
            <a:r>
              <a:rPr lang="fr-FR" sz="2800" b="1" dirty="0">
                <a:solidFill>
                  <a:srgbClr val="800000"/>
                </a:solidFill>
                <a:latin typeface="Arial"/>
                <a:cs typeface="Arial"/>
              </a:rPr>
              <a:t>Comparaison des impact GES assiettes</a:t>
            </a:r>
            <a:endParaRPr lang="en-US" sz="1800" b="1" dirty="0">
              <a:solidFill>
                <a:srgbClr val="800000"/>
              </a:solidFill>
              <a:latin typeface="Arial"/>
              <a:cs typeface="Arial"/>
            </a:endParaRPr>
          </a:p>
          <a:p>
            <a:endParaRPr lang="fr-FR" sz="1800" b="1" dirty="0">
              <a:solidFill>
                <a:srgbClr val="2D2D8A"/>
              </a:solidFill>
            </a:endParaRPr>
          </a:p>
          <a:p>
            <a:endParaRPr lang="en-US" dirty="0"/>
          </a:p>
        </p:txBody>
      </p:sp>
      <p:pic>
        <p:nvPicPr>
          <p:cNvPr id="3" name="Image 2">
            <a:extLst>
              <a:ext uri="{FF2B5EF4-FFF2-40B4-BE49-F238E27FC236}">
                <a16:creationId xmlns:a16="http://schemas.microsoft.com/office/drawing/2014/main" id="{9539DE00-B8F8-0045-B7FC-19FDC3DB87A2}"/>
              </a:ext>
            </a:extLst>
          </p:cNvPr>
          <p:cNvPicPr>
            <a:picLocks noChangeAspect="1"/>
          </p:cNvPicPr>
          <p:nvPr/>
        </p:nvPicPr>
        <p:blipFill>
          <a:blip r:embed="rId2"/>
          <a:stretch>
            <a:fillRect/>
          </a:stretch>
        </p:blipFill>
        <p:spPr>
          <a:xfrm>
            <a:off x="0" y="1405089"/>
            <a:ext cx="9144000" cy="4047822"/>
          </a:xfrm>
          <a:prstGeom prst="rect">
            <a:avLst/>
          </a:prstGeom>
        </p:spPr>
      </p:pic>
      <p:cxnSp>
        <p:nvCxnSpPr>
          <p:cNvPr id="5" name="Connecteur droit avec flèche 4">
            <a:extLst>
              <a:ext uri="{FF2B5EF4-FFF2-40B4-BE49-F238E27FC236}">
                <a16:creationId xmlns:a16="http://schemas.microsoft.com/office/drawing/2014/main" id="{97BA603B-03D4-5342-96B6-FF4A3B776625}"/>
              </a:ext>
            </a:extLst>
          </p:cNvPr>
          <p:cNvCxnSpPr/>
          <p:nvPr/>
        </p:nvCxnSpPr>
        <p:spPr bwMode="auto">
          <a:xfrm>
            <a:off x="0" y="2492896"/>
            <a:ext cx="539552" cy="0"/>
          </a:xfrm>
          <a:prstGeom prst="straightConnector1">
            <a:avLst/>
          </a:prstGeom>
          <a:solidFill>
            <a:schemeClr val="accent1"/>
          </a:solidFill>
          <a:ln w="57150" cap="flat" cmpd="sng" algn="ctr">
            <a:solidFill>
              <a:srgbClr val="C00000"/>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2" name="ZoneTexte 1">
            <a:extLst>
              <a:ext uri="{FF2B5EF4-FFF2-40B4-BE49-F238E27FC236}">
                <a16:creationId xmlns:a16="http://schemas.microsoft.com/office/drawing/2014/main" id="{6DC709DA-ABEB-634A-B219-FE3B1E9F02D9}"/>
              </a:ext>
            </a:extLst>
          </p:cNvPr>
          <p:cNvSpPr txBox="1"/>
          <p:nvPr/>
        </p:nvSpPr>
        <p:spPr>
          <a:xfrm>
            <a:off x="5796136" y="5661248"/>
            <a:ext cx="3168352" cy="276999"/>
          </a:xfrm>
          <a:prstGeom prst="rect">
            <a:avLst/>
          </a:prstGeom>
          <a:noFill/>
        </p:spPr>
        <p:txBody>
          <a:bodyPr wrap="square" rtlCol="0">
            <a:spAutoFit/>
          </a:bodyPr>
          <a:lstStyle/>
          <a:p>
            <a:r>
              <a:rPr lang="fr-FR" sz="1200" dirty="0"/>
              <a:t>Objectif 2050:  </a:t>
            </a:r>
            <a:r>
              <a:rPr lang="fr-FR" sz="1200" b="1" dirty="0"/>
              <a:t>2.200 kg </a:t>
            </a:r>
            <a:r>
              <a:rPr lang="fr-FR" sz="1200" dirty="0"/>
              <a:t>eq.CO2/an/hab</a:t>
            </a:r>
          </a:p>
        </p:txBody>
      </p:sp>
    </p:spTree>
    <p:extLst>
      <p:ext uri="{BB962C8B-B14F-4D97-AF65-F5344CB8AC3E}">
        <p14:creationId xmlns:p14="http://schemas.microsoft.com/office/powerpoint/2010/main" val="11250287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ext Box 3"/>
          <p:cNvSpPr txBox="1">
            <a:spLocks noChangeArrowheads="1"/>
          </p:cNvSpPr>
          <p:nvPr/>
        </p:nvSpPr>
        <p:spPr bwMode="auto">
          <a:xfrm>
            <a:off x="381000" y="1447800"/>
            <a:ext cx="8305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endParaRPr lang="en-GB">
              <a:solidFill>
                <a:schemeClr val="folHlink"/>
              </a:solidFill>
              <a:cs typeface="Arial" charset="0"/>
            </a:endParaRPr>
          </a:p>
        </p:txBody>
      </p:sp>
      <p:sp>
        <p:nvSpPr>
          <p:cNvPr id="19458" name="Rectangle 4"/>
          <p:cNvSpPr>
            <a:spLocks noGrp="1" noChangeArrowheads="1"/>
          </p:cNvSpPr>
          <p:nvPr>
            <p:ph type="title" idx="4294967295"/>
          </p:nvPr>
        </p:nvSpPr>
        <p:spPr>
          <a:xfrm>
            <a:off x="1259632" y="0"/>
            <a:ext cx="7488832" cy="946448"/>
          </a:xfrm>
        </p:spPr>
        <p:txBody>
          <a:bodyPr anchorCtr="1"/>
          <a:lstStyle/>
          <a:p>
            <a:pPr eaLnBrk="1" hangingPunct="1"/>
            <a:r>
              <a:rPr lang="fr-FR" b="1" dirty="0"/>
              <a:t>La feuille de route gouvernementale</a:t>
            </a:r>
            <a:endParaRPr kumimoji="1" lang="fr-FR" sz="1000" b="1" dirty="0">
              <a:latin typeface="Arial" charset="0"/>
              <a:ea typeface="ＭＳ Ｐゴシック" charset="0"/>
              <a:cs typeface="ＭＳ Ｐゴシック" charset="0"/>
            </a:endParaRPr>
          </a:p>
        </p:txBody>
      </p:sp>
      <p:sp>
        <p:nvSpPr>
          <p:cNvPr id="268290" name="Rectangle 2"/>
          <p:cNvSpPr>
            <a:spLocks noChangeArrowheads="1"/>
          </p:cNvSpPr>
          <p:nvPr/>
        </p:nvSpPr>
        <p:spPr bwMode="auto">
          <a:xfrm>
            <a:off x="251520" y="1219200"/>
            <a:ext cx="8463855" cy="464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nSpc>
                <a:spcPct val="90000"/>
              </a:lnSpc>
              <a:spcBef>
                <a:spcPct val="20000"/>
              </a:spcBef>
              <a:buClr>
                <a:schemeClr val="hlink"/>
              </a:buClr>
            </a:pPr>
            <a:endParaRPr kumimoji="1" lang="fr-FR" sz="900" b="1" dirty="0">
              <a:solidFill>
                <a:schemeClr val="bg1">
                  <a:lumMod val="50000"/>
                </a:schemeClr>
              </a:solidFill>
            </a:endParaRPr>
          </a:p>
          <a:p>
            <a:pPr marL="914400" lvl="1" indent="-457200">
              <a:buFont typeface="Arial"/>
              <a:buChar char="•"/>
            </a:pPr>
            <a:r>
              <a:rPr lang="fr-FR" sz="2000" b="1" dirty="0">
                <a:solidFill>
                  <a:schemeClr val="bg1">
                    <a:lumMod val="50000"/>
                  </a:schemeClr>
                </a:solidFill>
              </a:rPr>
              <a:t>Réduire les émissions de GES de </a:t>
            </a:r>
            <a:r>
              <a:rPr lang="fr-FR" sz="2000" b="1" dirty="0">
                <a:solidFill>
                  <a:srgbClr val="800000"/>
                </a:solidFill>
              </a:rPr>
              <a:t>75 % d’ici 2050 (soit un facteur 4) </a:t>
            </a:r>
            <a:r>
              <a:rPr lang="fr-FR" sz="2000" b="1" dirty="0">
                <a:solidFill>
                  <a:schemeClr val="bg1">
                    <a:lumMod val="50000"/>
                  </a:schemeClr>
                </a:solidFill>
              </a:rPr>
              <a:t>par rapport à 1990. </a:t>
            </a:r>
            <a:r>
              <a:rPr lang="fr-FR" sz="2000" b="1" dirty="0">
                <a:solidFill>
                  <a:srgbClr val="800000"/>
                </a:solidFill>
              </a:rPr>
              <a:t>-50 %  </a:t>
            </a:r>
            <a:r>
              <a:rPr lang="fr-FR" sz="2000" b="1" dirty="0">
                <a:solidFill>
                  <a:srgbClr val="7F7F7F"/>
                </a:solidFill>
              </a:rPr>
              <a:t>pour l’agriculture</a:t>
            </a:r>
          </a:p>
          <a:p>
            <a:pPr marL="914400" lvl="1" indent="-457200">
              <a:buFont typeface="Arial"/>
              <a:buChar char="•"/>
            </a:pPr>
            <a:r>
              <a:rPr lang="fr-FR" sz="2000" b="1" dirty="0">
                <a:solidFill>
                  <a:schemeClr val="bg1">
                    <a:lumMod val="50000"/>
                  </a:schemeClr>
                </a:solidFill>
              </a:rPr>
              <a:t>Et la </a:t>
            </a:r>
            <a:r>
              <a:rPr lang="fr-FR" sz="2000" b="1" dirty="0">
                <a:solidFill>
                  <a:srgbClr val="800000"/>
                </a:solidFill>
              </a:rPr>
              <a:t>neutralité carbone </a:t>
            </a:r>
            <a:r>
              <a:rPr lang="fr-FR" sz="2000" b="1" dirty="0">
                <a:solidFill>
                  <a:schemeClr val="bg1">
                    <a:lumMod val="50000"/>
                  </a:schemeClr>
                </a:solidFill>
              </a:rPr>
              <a:t>en 2050</a:t>
            </a:r>
          </a:p>
          <a:p>
            <a:pPr marL="914400" lvl="1" indent="-457200">
              <a:buFont typeface="Arial"/>
              <a:buChar char="•"/>
            </a:pPr>
            <a:r>
              <a:rPr lang="fr-FR" sz="2000" b="1" dirty="0">
                <a:solidFill>
                  <a:schemeClr val="bg1">
                    <a:lumMod val="50000"/>
                  </a:schemeClr>
                </a:solidFill>
              </a:rPr>
              <a:t>Réduire de </a:t>
            </a:r>
            <a:r>
              <a:rPr lang="fr-FR" sz="2000" b="1" dirty="0">
                <a:solidFill>
                  <a:srgbClr val="800000"/>
                </a:solidFill>
              </a:rPr>
              <a:t>50% </a:t>
            </a:r>
            <a:r>
              <a:rPr lang="fr-FR" sz="2000" b="1" dirty="0">
                <a:solidFill>
                  <a:schemeClr val="bg1">
                    <a:lumMod val="50000"/>
                  </a:schemeClr>
                </a:solidFill>
              </a:rPr>
              <a:t>l’usage des pesticides en 2025 par rapport à 2008 (objectif qui avait été fixé pour 2018)</a:t>
            </a:r>
          </a:p>
          <a:p>
            <a:pPr marL="914400" lvl="1" indent="-457200">
              <a:buFont typeface="Arial"/>
              <a:buChar char="•"/>
            </a:pPr>
            <a:r>
              <a:rPr lang="fr-FR" sz="2000" b="1" dirty="0">
                <a:solidFill>
                  <a:schemeClr val="bg1">
                    <a:lumMod val="50000"/>
                  </a:schemeClr>
                </a:solidFill>
              </a:rPr>
              <a:t>15% de bio en 2022</a:t>
            </a:r>
          </a:p>
          <a:p>
            <a:pPr marL="914400" lvl="1" indent="-457200">
              <a:buFont typeface="Arial"/>
              <a:buChar char="•"/>
            </a:pPr>
            <a:r>
              <a:rPr lang="fr-FR" sz="2000" b="1" dirty="0">
                <a:solidFill>
                  <a:schemeClr val="bg1">
                    <a:lumMod val="50000"/>
                  </a:schemeClr>
                </a:solidFill>
              </a:rPr>
              <a:t>Pus de perte de biodiversité </a:t>
            </a:r>
            <a:r>
              <a:rPr lang="fr-FR" sz="2000" b="1" dirty="0">
                <a:solidFill>
                  <a:srgbClr val="800000"/>
                </a:solidFill>
              </a:rPr>
              <a:t>d’ici 2020 </a:t>
            </a:r>
            <a:r>
              <a:rPr lang="fr-FR" sz="2000" b="1" dirty="0">
                <a:solidFill>
                  <a:schemeClr val="bg1">
                    <a:lumMod val="50000"/>
                  </a:schemeClr>
                </a:solidFill>
              </a:rPr>
              <a:t>et restauration des services écologiques</a:t>
            </a:r>
          </a:p>
          <a:p>
            <a:pPr marL="914400" lvl="1" indent="-457200">
              <a:buFont typeface="Arial"/>
              <a:buChar char="•"/>
            </a:pPr>
            <a:r>
              <a:rPr lang="fr-FR" sz="2000" b="1" dirty="0">
                <a:solidFill>
                  <a:schemeClr val="bg1">
                    <a:lumMod val="50000"/>
                  </a:schemeClr>
                </a:solidFill>
              </a:rPr>
              <a:t>Atteindre un bon état écologique des masses d’eau </a:t>
            </a:r>
            <a:r>
              <a:rPr lang="fr-FR" sz="2000" b="1" dirty="0">
                <a:solidFill>
                  <a:srgbClr val="800000"/>
                </a:solidFill>
              </a:rPr>
              <a:t>d’ici à 2015 </a:t>
            </a:r>
            <a:r>
              <a:rPr lang="fr-FR" sz="2000" b="1" dirty="0">
                <a:solidFill>
                  <a:schemeClr val="bg1">
                    <a:lumMod val="50000"/>
                  </a:schemeClr>
                </a:solidFill>
              </a:rPr>
              <a:t>repoussé à 2027</a:t>
            </a:r>
          </a:p>
          <a:p>
            <a:pPr marL="914400" lvl="1" indent="-457200">
              <a:buFont typeface="Arial"/>
              <a:buChar char="•"/>
            </a:pPr>
            <a:r>
              <a:rPr lang="fr-FR" sz="2000" b="1" dirty="0">
                <a:solidFill>
                  <a:srgbClr val="800000"/>
                </a:solidFill>
              </a:rPr>
              <a:t>Manger plus de produits végétaux non contaminés par les pesticides </a:t>
            </a:r>
            <a:r>
              <a:rPr lang="fr-FR" sz="2000" b="1" dirty="0">
                <a:solidFill>
                  <a:schemeClr val="bg1">
                    <a:lumMod val="50000"/>
                  </a:schemeClr>
                </a:solidFill>
              </a:rPr>
              <a:t> et fixe des </a:t>
            </a:r>
            <a:r>
              <a:rPr lang="fr-FR" sz="2000" b="1" dirty="0">
                <a:solidFill>
                  <a:srgbClr val="800000"/>
                </a:solidFill>
              </a:rPr>
              <a:t>limites à la consommation de viande et des produits laitiers (</a:t>
            </a:r>
            <a:r>
              <a:rPr lang="fr-FR" sz="2000" b="1" dirty="0">
                <a:solidFill>
                  <a:schemeClr val="bg1">
                    <a:lumMod val="50000"/>
                  </a:schemeClr>
                </a:solidFill>
              </a:rPr>
              <a:t>Avis du HCSP de février 2017)</a:t>
            </a:r>
            <a:endParaRPr lang="fr-FR" sz="2000" b="1" dirty="0">
              <a:solidFill>
                <a:srgbClr val="800000"/>
              </a:solidFill>
            </a:endParaRPr>
          </a:p>
          <a:p>
            <a:pPr>
              <a:lnSpc>
                <a:spcPct val="90000"/>
              </a:lnSpc>
              <a:spcBef>
                <a:spcPct val="20000"/>
              </a:spcBef>
              <a:buClr>
                <a:schemeClr val="hlink"/>
              </a:buClr>
              <a:buFontTx/>
              <a:buChar char="•"/>
            </a:pPr>
            <a:endParaRPr kumimoji="1" lang="en-GB" sz="1800" dirty="0"/>
          </a:p>
          <a:p>
            <a:pPr>
              <a:lnSpc>
                <a:spcPct val="90000"/>
              </a:lnSpc>
              <a:spcBef>
                <a:spcPct val="20000"/>
              </a:spcBef>
              <a:buClr>
                <a:schemeClr val="hlink"/>
              </a:buClr>
            </a:pPr>
            <a:endParaRPr kumimoji="1" lang="fr-FR" sz="1400" dirty="0"/>
          </a:p>
        </p:txBody>
      </p:sp>
    </p:spTree>
    <p:extLst>
      <p:ext uri="{BB962C8B-B14F-4D97-AF65-F5344CB8AC3E}">
        <p14:creationId xmlns:p14="http://schemas.microsoft.com/office/powerpoint/2010/main" val="702777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8290">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829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8290">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8290">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8290">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68290">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68290">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8290" grpId="0" build="p" bldLvl="2"/>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ext Box 3"/>
          <p:cNvSpPr txBox="1">
            <a:spLocks noChangeArrowheads="1"/>
          </p:cNvSpPr>
          <p:nvPr/>
        </p:nvSpPr>
        <p:spPr bwMode="auto">
          <a:xfrm>
            <a:off x="381000" y="1447800"/>
            <a:ext cx="8305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endParaRPr lang="en-GB">
              <a:solidFill>
                <a:schemeClr val="folHlink"/>
              </a:solidFill>
              <a:cs typeface="Arial" charset="0"/>
            </a:endParaRPr>
          </a:p>
        </p:txBody>
      </p:sp>
      <p:sp>
        <p:nvSpPr>
          <p:cNvPr id="19458" name="Rectangle 4"/>
          <p:cNvSpPr>
            <a:spLocks noGrp="1" noChangeArrowheads="1"/>
          </p:cNvSpPr>
          <p:nvPr>
            <p:ph type="title" idx="4294967295"/>
          </p:nvPr>
        </p:nvSpPr>
        <p:spPr/>
        <p:txBody>
          <a:bodyPr anchorCtr="1"/>
          <a:lstStyle/>
          <a:p>
            <a:pPr eaLnBrk="1" hangingPunct="1"/>
            <a:r>
              <a:rPr lang="fr-FR" dirty="0"/>
              <a:t>Petit calcul</a:t>
            </a:r>
            <a:endParaRPr kumimoji="1" lang="fr-FR" sz="1000" dirty="0">
              <a:latin typeface="Arial" charset="0"/>
              <a:ea typeface="ＭＳ Ｐゴシック" charset="0"/>
              <a:cs typeface="ＭＳ Ｐゴシック" charset="0"/>
            </a:endParaRPr>
          </a:p>
        </p:txBody>
      </p:sp>
      <p:sp>
        <p:nvSpPr>
          <p:cNvPr id="268290" name="Rectangle 2"/>
          <p:cNvSpPr>
            <a:spLocks noChangeArrowheads="1"/>
          </p:cNvSpPr>
          <p:nvPr/>
        </p:nvSpPr>
        <p:spPr bwMode="auto">
          <a:xfrm>
            <a:off x="251520" y="1219200"/>
            <a:ext cx="8640960" cy="464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nSpc>
                <a:spcPct val="90000"/>
              </a:lnSpc>
              <a:spcBef>
                <a:spcPct val="20000"/>
              </a:spcBef>
              <a:buClr>
                <a:schemeClr val="hlink"/>
              </a:buClr>
            </a:pPr>
            <a:endParaRPr kumimoji="1" lang="fr-FR" sz="900" b="1" dirty="0">
              <a:solidFill>
                <a:schemeClr val="bg1">
                  <a:lumMod val="50000"/>
                </a:schemeClr>
              </a:solidFill>
            </a:endParaRPr>
          </a:p>
          <a:p>
            <a:pPr marL="800100" lvl="1" indent="-342900">
              <a:buFont typeface="Arial"/>
              <a:buChar char="•"/>
            </a:pPr>
            <a:r>
              <a:rPr kumimoji="1" lang="fr-FR" sz="1400" b="1" dirty="0">
                <a:solidFill>
                  <a:schemeClr val="bg1">
                    <a:lumMod val="50000"/>
                  </a:schemeClr>
                </a:solidFill>
              </a:rPr>
              <a:t> </a:t>
            </a:r>
            <a:r>
              <a:rPr lang="fr-FR" sz="2000" b="1" dirty="0">
                <a:solidFill>
                  <a:schemeClr val="bg1">
                    <a:lumMod val="50000"/>
                  </a:schemeClr>
                </a:solidFill>
              </a:rPr>
              <a:t>Un français émet 9T de C02 par an, soit 25 kg de CO2 par jour</a:t>
            </a:r>
          </a:p>
          <a:p>
            <a:pPr marL="914400" lvl="1" indent="-457200">
              <a:buFont typeface="Arial"/>
              <a:buChar char="•"/>
            </a:pPr>
            <a:r>
              <a:rPr lang="fr-FR" sz="2000" b="1" dirty="0">
                <a:solidFill>
                  <a:schemeClr val="bg1">
                    <a:lumMod val="50000"/>
                  </a:schemeClr>
                </a:solidFill>
              </a:rPr>
              <a:t>L’objectif facteur 4 en 2050 nous ramène à </a:t>
            </a:r>
            <a:r>
              <a:rPr lang="fr-FR" sz="2000" b="1" dirty="0">
                <a:solidFill>
                  <a:srgbClr val="800000"/>
                </a:solidFill>
              </a:rPr>
              <a:t>6 kg de de CO2 par jour</a:t>
            </a:r>
          </a:p>
          <a:p>
            <a:pPr marL="914400" lvl="1" indent="-457200">
              <a:buFont typeface="Arial"/>
              <a:buChar char="•"/>
            </a:pPr>
            <a:r>
              <a:rPr lang="fr-FR" sz="2000" b="1" dirty="0">
                <a:solidFill>
                  <a:schemeClr val="bg1">
                    <a:lumMod val="50000"/>
                  </a:schemeClr>
                </a:solidFill>
              </a:rPr>
              <a:t>Un régime conventionnel émet au niveau de la production agricole 3,4 kg de CO2 par jour soit </a:t>
            </a:r>
            <a:r>
              <a:rPr lang="fr-FR" sz="2000" b="1" dirty="0">
                <a:solidFill>
                  <a:srgbClr val="800000"/>
                </a:solidFill>
              </a:rPr>
              <a:t>55%</a:t>
            </a:r>
            <a:r>
              <a:rPr lang="fr-FR" sz="2000" b="1" dirty="0">
                <a:solidFill>
                  <a:schemeClr val="bg1">
                    <a:lumMod val="50000"/>
                  </a:schemeClr>
                </a:solidFill>
              </a:rPr>
              <a:t> de notre quota journalier 2050 (et </a:t>
            </a:r>
            <a:r>
              <a:rPr lang="fr-FR" sz="2000" b="1" dirty="0">
                <a:solidFill>
                  <a:srgbClr val="990000"/>
                </a:solidFill>
              </a:rPr>
              <a:t>83%</a:t>
            </a:r>
            <a:r>
              <a:rPr lang="fr-FR" sz="2000" b="1" dirty="0">
                <a:solidFill>
                  <a:schemeClr val="bg1">
                    <a:lumMod val="50000"/>
                  </a:schemeClr>
                </a:solidFill>
              </a:rPr>
              <a:t> si on prend en compte toute la filière)</a:t>
            </a:r>
          </a:p>
          <a:p>
            <a:pPr marL="914400" lvl="1" indent="-457200">
              <a:buFont typeface="Arial"/>
              <a:buChar char="•"/>
            </a:pPr>
            <a:r>
              <a:rPr lang="fr-FR" sz="2000" b="1" dirty="0">
                <a:solidFill>
                  <a:schemeClr val="bg1">
                    <a:lumMod val="50000"/>
                  </a:schemeClr>
                </a:solidFill>
              </a:rPr>
              <a:t>Ce quota journalier est atteint par la consommation de 176 g de steak cru , 660 g de Comté ou 39 kg de lentille cuite</a:t>
            </a:r>
          </a:p>
          <a:p>
            <a:pPr marL="914400" lvl="1" indent="-457200">
              <a:buFont typeface="Arial"/>
              <a:buChar char="•"/>
            </a:pPr>
            <a:r>
              <a:rPr lang="fr-FR" sz="2000" b="1" dirty="0">
                <a:solidFill>
                  <a:schemeClr val="bg1">
                    <a:lumMod val="50000"/>
                  </a:schemeClr>
                </a:solidFill>
              </a:rPr>
              <a:t>Ou </a:t>
            </a:r>
            <a:r>
              <a:rPr lang="fr-FR" sz="2000" b="1" dirty="0">
                <a:solidFill>
                  <a:srgbClr val="800000"/>
                </a:solidFill>
              </a:rPr>
              <a:t>73 km de voiture </a:t>
            </a:r>
            <a:r>
              <a:rPr lang="fr-FR" sz="2000" b="1" dirty="0">
                <a:solidFill>
                  <a:schemeClr val="bg1">
                    <a:lumMod val="50000"/>
                  </a:schemeClr>
                </a:solidFill>
              </a:rPr>
              <a:t>(à 85 g C02km)</a:t>
            </a:r>
          </a:p>
          <a:p>
            <a:pPr marL="914400" lvl="1" indent="-457200">
              <a:buFont typeface="Arial"/>
              <a:buChar char="•"/>
            </a:pPr>
            <a:r>
              <a:rPr lang="fr-FR" sz="2000" b="1" dirty="0">
                <a:solidFill>
                  <a:schemeClr val="bg1">
                    <a:lumMod val="50000"/>
                  </a:schemeClr>
                </a:solidFill>
              </a:rPr>
              <a:t>Un trajet Toulouse-Rennes A-R en avion = </a:t>
            </a:r>
            <a:r>
              <a:rPr lang="fr-FR" sz="2000" b="1" dirty="0">
                <a:solidFill>
                  <a:srgbClr val="800000"/>
                </a:solidFill>
              </a:rPr>
              <a:t>270 kg de CO2 </a:t>
            </a:r>
            <a:r>
              <a:rPr lang="fr-FR" sz="2000" b="1" dirty="0">
                <a:solidFill>
                  <a:schemeClr val="bg1">
                    <a:lumMod val="50000"/>
                  </a:schemeClr>
                </a:solidFill>
              </a:rPr>
              <a:t>soit  45 jours de quota jours</a:t>
            </a:r>
          </a:p>
          <a:p>
            <a:pPr marL="914400" lvl="1" indent="-457200">
              <a:buFont typeface="Arial"/>
              <a:buChar char="•"/>
            </a:pPr>
            <a:r>
              <a:rPr lang="fr-FR" sz="2000" b="1" dirty="0">
                <a:solidFill>
                  <a:schemeClr val="bg1">
                    <a:lumMod val="50000"/>
                  </a:schemeClr>
                </a:solidFill>
              </a:rPr>
              <a:t>Un trajet Toulouse-Paris A-R en train = </a:t>
            </a:r>
            <a:r>
              <a:rPr lang="fr-FR" sz="2000" b="1" dirty="0">
                <a:solidFill>
                  <a:srgbClr val="800000"/>
                </a:solidFill>
              </a:rPr>
              <a:t>8 kg de CO2 </a:t>
            </a:r>
            <a:r>
              <a:rPr lang="fr-FR" sz="2000" b="1" dirty="0">
                <a:solidFill>
                  <a:schemeClr val="bg1">
                    <a:lumMod val="50000"/>
                  </a:schemeClr>
                </a:solidFill>
              </a:rPr>
              <a:t>(soit 11 g CO2/km)</a:t>
            </a:r>
          </a:p>
          <a:p>
            <a:pPr lvl="1"/>
            <a:endParaRPr lang="fr-FR" sz="2000" b="1" dirty="0">
              <a:solidFill>
                <a:schemeClr val="bg1">
                  <a:lumMod val="50000"/>
                </a:schemeClr>
              </a:solidFill>
            </a:endParaRPr>
          </a:p>
          <a:p>
            <a:pPr marL="914400" lvl="1" indent="-457200">
              <a:buFont typeface="Arial"/>
              <a:buChar char="•"/>
            </a:pPr>
            <a:endParaRPr lang="fr-FR" sz="2000" b="1" dirty="0">
              <a:solidFill>
                <a:schemeClr val="bg1">
                  <a:lumMod val="50000"/>
                </a:schemeClr>
              </a:solidFill>
            </a:endParaRPr>
          </a:p>
          <a:p>
            <a:pPr marL="914400" lvl="1" indent="-457200">
              <a:buFont typeface="Arial"/>
              <a:buChar char="•"/>
            </a:pPr>
            <a:endParaRPr lang="fr-FR" sz="2000" b="1" dirty="0">
              <a:solidFill>
                <a:srgbClr val="666666"/>
              </a:solidFill>
            </a:endParaRPr>
          </a:p>
          <a:p>
            <a:pPr>
              <a:lnSpc>
                <a:spcPct val="90000"/>
              </a:lnSpc>
              <a:spcBef>
                <a:spcPct val="20000"/>
              </a:spcBef>
              <a:buClr>
                <a:schemeClr val="hlink"/>
              </a:buClr>
              <a:buFontTx/>
              <a:buChar char="•"/>
            </a:pPr>
            <a:endParaRPr kumimoji="1" lang="en-GB" sz="1800" dirty="0"/>
          </a:p>
          <a:p>
            <a:pPr>
              <a:lnSpc>
                <a:spcPct val="90000"/>
              </a:lnSpc>
              <a:spcBef>
                <a:spcPct val="20000"/>
              </a:spcBef>
              <a:buClr>
                <a:schemeClr val="hlink"/>
              </a:buClr>
            </a:pPr>
            <a:endParaRPr kumimoji="1" lang="fr-FR" sz="1400" dirty="0"/>
          </a:p>
        </p:txBody>
      </p:sp>
    </p:spTree>
    <p:extLst>
      <p:ext uri="{BB962C8B-B14F-4D97-AF65-F5344CB8AC3E}">
        <p14:creationId xmlns:p14="http://schemas.microsoft.com/office/powerpoint/2010/main" val="10448679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8290">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829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8290">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8290">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8290">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68290">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68290">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8290" grpId="0" build="p" bldLvl="2"/>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ext Box 3"/>
          <p:cNvSpPr txBox="1">
            <a:spLocks noChangeArrowheads="1"/>
          </p:cNvSpPr>
          <p:nvPr/>
        </p:nvSpPr>
        <p:spPr bwMode="auto">
          <a:xfrm>
            <a:off x="381000" y="1447800"/>
            <a:ext cx="8305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endParaRPr lang="en-GB">
              <a:solidFill>
                <a:schemeClr val="folHlink"/>
              </a:solidFill>
              <a:cs typeface="Arial" charset="0"/>
            </a:endParaRPr>
          </a:p>
        </p:txBody>
      </p:sp>
      <p:sp>
        <p:nvSpPr>
          <p:cNvPr id="19458" name="Rectangle 4"/>
          <p:cNvSpPr>
            <a:spLocks noGrp="1" noChangeArrowheads="1"/>
          </p:cNvSpPr>
          <p:nvPr>
            <p:ph type="title" idx="4294967295"/>
          </p:nvPr>
        </p:nvSpPr>
        <p:spPr/>
        <p:txBody>
          <a:bodyPr anchorCtr="1"/>
          <a:lstStyle/>
          <a:p>
            <a:pPr eaLnBrk="1" hangingPunct="1"/>
            <a:r>
              <a:rPr lang="fr-FR" b="1" dirty="0"/>
              <a:t>Le scénario </a:t>
            </a:r>
            <a:r>
              <a:rPr lang="fr-FR" b="1" dirty="0" err="1"/>
              <a:t>Afterres</a:t>
            </a:r>
            <a:r>
              <a:rPr lang="fr-FR" b="1" dirty="0"/>
              <a:t> 2050</a:t>
            </a:r>
            <a:endParaRPr kumimoji="1" lang="fr-FR" sz="1000" b="1" dirty="0">
              <a:latin typeface="Arial" charset="0"/>
              <a:ea typeface="ＭＳ Ｐゴシック" charset="0"/>
              <a:cs typeface="ＭＳ Ｐゴシック" charset="0"/>
            </a:endParaRPr>
          </a:p>
        </p:txBody>
      </p:sp>
      <p:sp>
        <p:nvSpPr>
          <p:cNvPr id="268290" name="Rectangle 2"/>
          <p:cNvSpPr>
            <a:spLocks noChangeArrowheads="1"/>
          </p:cNvSpPr>
          <p:nvPr/>
        </p:nvSpPr>
        <p:spPr bwMode="auto">
          <a:xfrm>
            <a:off x="251520" y="1219200"/>
            <a:ext cx="8640960" cy="464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nSpc>
                <a:spcPct val="90000"/>
              </a:lnSpc>
              <a:spcBef>
                <a:spcPct val="20000"/>
              </a:spcBef>
              <a:buClr>
                <a:schemeClr val="hlink"/>
              </a:buClr>
            </a:pPr>
            <a:endParaRPr kumimoji="1" lang="fr-FR" sz="900" b="1" dirty="0">
              <a:solidFill>
                <a:schemeClr val="bg1">
                  <a:lumMod val="50000"/>
                </a:schemeClr>
              </a:solidFill>
            </a:endParaRPr>
          </a:p>
          <a:p>
            <a:pPr marL="800100" lvl="1" indent="-342900">
              <a:buFont typeface="Arial"/>
              <a:buChar char="•"/>
            </a:pPr>
            <a:r>
              <a:rPr lang="fr-FR" sz="2000" b="1" dirty="0">
                <a:solidFill>
                  <a:schemeClr val="bg1">
                    <a:lumMod val="50000"/>
                  </a:schemeClr>
                </a:solidFill>
              </a:rPr>
              <a:t>Un scénario de </a:t>
            </a:r>
            <a:r>
              <a:rPr lang="fr-FR" sz="2000" b="1" dirty="0">
                <a:solidFill>
                  <a:srgbClr val="800000"/>
                </a:solidFill>
              </a:rPr>
              <a:t>transition alimentaire, agricole et d’usage des terres </a:t>
            </a:r>
            <a:r>
              <a:rPr lang="fr-FR" sz="2000" b="1" dirty="0">
                <a:solidFill>
                  <a:schemeClr val="bg1">
                    <a:lumMod val="50000"/>
                  </a:schemeClr>
                </a:solidFill>
              </a:rPr>
              <a:t>réalisé par Solagro pour nourrir les 72 millions de français en 2050</a:t>
            </a:r>
          </a:p>
          <a:p>
            <a:pPr marL="800100" lvl="1" indent="-342900">
              <a:buFont typeface="Arial"/>
              <a:buChar char="•"/>
            </a:pPr>
            <a:r>
              <a:rPr lang="fr-FR" sz="2000" b="1" dirty="0">
                <a:solidFill>
                  <a:schemeClr val="bg1">
                    <a:lumMod val="50000"/>
                  </a:schemeClr>
                </a:solidFill>
              </a:rPr>
              <a:t>Un scénario quantifié basé sur la demande alimentaire</a:t>
            </a:r>
          </a:p>
          <a:p>
            <a:pPr marL="800100" lvl="1" indent="-342900">
              <a:buFont typeface="Arial"/>
              <a:buChar char="•"/>
            </a:pPr>
            <a:r>
              <a:rPr lang="fr-FR" sz="2000" b="1" dirty="0">
                <a:solidFill>
                  <a:schemeClr val="bg1">
                    <a:lumMod val="50000"/>
                  </a:schemeClr>
                </a:solidFill>
              </a:rPr>
              <a:t>Qui répond aux différentes feuilles de route environnementales et de santé public</a:t>
            </a:r>
          </a:p>
          <a:p>
            <a:pPr marL="800100" lvl="1" indent="-342900">
              <a:buFont typeface="Arial"/>
              <a:buChar char="•"/>
            </a:pPr>
            <a:r>
              <a:rPr lang="fr-FR" sz="2000" b="1" dirty="0">
                <a:solidFill>
                  <a:schemeClr val="bg1">
                    <a:lumMod val="50000"/>
                  </a:schemeClr>
                </a:solidFill>
              </a:rPr>
              <a:t>Un scénario basé sur  la </a:t>
            </a:r>
            <a:r>
              <a:rPr lang="fr-FR" sz="2000" b="1" dirty="0">
                <a:solidFill>
                  <a:srgbClr val="800000"/>
                </a:solidFill>
              </a:rPr>
              <a:t>sobriété</a:t>
            </a:r>
            <a:r>
              <a:rPr lang="fr-FR" sz="2000" b="1" dirty="0">
                <a:solidFill>
                  <a:schemeClr val="bg1">
                    <a:lumMod val="50000"/>
                  </a:schemeClr>
                </a:solidFill>
              </a:rPr>
              <a:t> dans la consommation, l’</a:t>
            </a:r>
            <a:r>
              <a:rPr lang="fr-FR" sz="2000" b="1" dirty="0">
                <a:solidFill>
                  <a:srgbClr val="800000"/>
                </a:solidFill>
              </a:rPr>
              <a:t>efficacité</a:t>
            </a:r>
            <a:r>
              <a:rPr lang="fr-FR" sz="2000" b="1" dirty="0">
                <a:solidFill>
                  <a:schemeClr val="bg1">
                    <a:lumMod val="50000"/>
                  </a:schemeClr>
                </a:solidFill>
              </a:rPr>
              <a:t> des modes de production, </a:t>
            </a:r>
            <a:r>
              <a:rPr lang="fr-FR" sz="2000" b="1" dirty="0">
                <a:solidFill>
                  <a:srgbClr val="800000"/>
                </a:solidFill>
              </a:rPr>
              <a:t>l’utilisation et la production de ressources renouvelables</a:t>
            </a:r>
          </a:p>
          <a:p>
            <a:pPr marL="800100" lvl="1" indent="-342900">
              <a:buFont typeface="Arial"/>
              <a:buChar char="•"/>
            </a:pPr>
            <a:r>
              <a:rPr lang="fr-FR" sz="2000" b="1" dirty="0">
                <a:solidFill>
                  <a:schemeClr val="bg1">
                    <a:lumMod val="50000"/>
                  </a:schemeClr>
                </a:solidFill>
              </a:rPr>
              <a:t>En un mot : comment fournir les services essentiels offerts par l’agriculture et la forêt – alimentation, biodiversité, matériaux, énergie… – en </a:t>
            </a:r>
            <a:r>
              <a:rPr lang="fr-FR" sz="2000" b="1" dirty="0">
                <a:solidFill>
                  <a:srgbClr val="800000"/>
                </a:solidFill>
              </a:rPr>
              <a:t>diminuant</a:t>
            </a:r>
            <a:r>
              <a:rPr lang="fr-FR" sz="2000" b="1" dirty="0">
                <a:solidFill>
                  <a:schemeClr val="bg1">
                    <a:lumMod val="50000"/>
                  </a:schemeClr>
                </a:solidFill>
              </a:rPr>
              <a:t> significativement notre </a:t>
            </a:r>
            <a:r>
              <a:rPr lang="fr-FR" sz="2000" b="1" dirty="0">
                <a:solidFill>
                  <a:srgbClr val="800000"/>
                </a:solidFill>
              </a:rPr>
              <a:t>empreinte écologique</a:t>
            </a:r>
          </a:p>
          <a:p>
            <a:pPr>
              <a:lnSpc>
                <a:spcPct val="90000"/>
              </a:lnSpc>
              <a:spcBef>
                <a:spcPct val="20000"/>
              </a:spcBef>
              <a:buClr>
                <a:schemeClr val="hlink"/>
              </a:buClr>
              <a:buFontTx/>
              <a:buChar char="•"/>
            </a:pPr>
            <a:endParaRPr kumimoji="1" lang="en-GB" sz="1800" dirty="0"/>
          </a:p>
          <a:p>
            <a:pPr>
              <a:lnSpc>
                <a:spcPct val="90000"/>
              </a:lnSpc>
              <a:spcBef>
                <a:spcPct val="20000"/>
              </a:spcBef>
              <a:buClr>
                <a:schemeClr val="hlink"/>
              </a:buClr>
            </a:pPr>
            <a:endParaRPr kumimoji="1" lang="fr-FR" sz="1400" dirty="0"/>
          </a:p>
        </p:txBody>
      </p:sp>
    </p:spTree>
    <p:extLst>
      <p:ext uri="{BB962C8B-B14F-4D97-AF65-F5344CB8AC3E}">
        <p14:creationId xmlns:p14="http://schemas.microsoft.com/office/powerpoint/2010/main" val="2019195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8290">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829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8290">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8290">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8290">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8290" grpId="0" build="p" bldLvl="2"/>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r>
              <a:rPr lang="fr-FR" dirty="0"/>
              <a:t>Les différents leviers du scénario</a:t>
            </a:r>
            <a:endParaRPr lang="fr-FR" sz="1800" dirty="0"/>
          </a:p>
        </p:txBody>
      </p:sp>
      <p:sp>
        <p:nvSpPr>
          <p:cNvPr id="64516" name="Rectangle 4"/>
          <p:cNvSpPr>
            <a:spLocks noChangeArrowheads="1"/>
          </p:cNvSpPr>
          <p:nvPr/>
        </p:nvSpPr>
        <p:spPr bwMode="auto">
          <a:xfrm>
            <a:off x="35496" y="980728"/>
            <a:ext cx="2016224" cy="717093"/>
          </a:xfrm>
          <a:prstGeom prst="rect">
            <a:avLst/>
          </a:prstGeom>
          <a:solidFill>
            <a:srgbClr val="FFFF00"/>
          </a:solidFill>
          <a:ln w="38100">
            <a:solidFill>
              <a:srgbClr val="FFFF00"/>
            </a:solidFill>
            <a:miter lim="800000"/>
            <a:headEnd/>
            <a:tailEnd/>
          </a:ln>
          <a:effectLst>
            <a:outerShdw blurRad="63500" dist="38099" dir="2700000" algn="ctr" rotWithShape="0">
              <a:srgbClr val="000000">
                <a:alpha val="74998"/>
              </a:srgbClr>
            </a:outerShdw>
          </a:effectLst>
        </p:spPr>
        <p:txBody>
          <a:bodyPr/>
          <a:lstStyle/>
          <a:p>
            <a:pPr marL="185738" indent="-185738" algn="ctr" eaLnBrk="1" hangingPunct="1">
              <a:spcBef>
                <a:spcPct val="20000"/>
              </a:spcBef>
            </a:pPr>
            <a:r>
              <a:rPr lang="fr-FR" sz="1400" dirty="0">
                <a:latin typeface="Calibri"/>
                <a:cs typeface="Calibri"/>
              </a:rPr>
              <a:t>Consommer moins de calories et de protéines ( IMC)</a:t>
            </a:r>
            <a:endParaRPr lang="fr-FR" sz="2000" dirty="0">
              <a:latin typeface="Calibri"/>
              <a:cs typeface="Calibri"/>
            </a:endParaRPr>
          </a:p>
        </p:txBody>
      </p:sp>
      <p:sp>
        <p:nvSpPr>
          <p:cNvPr id="14" name="Rectangle 4">
            <a:extLst>
              <a:ext uri="{FF2B5EF4-FFF2-40B4-BE49-F238E27FC236}">
                <a16:creationId xmlns:a16="http://schemas.microsoft.com/office/drawing/2014/main" id="{84300C02-8503-124F-AB2B-C461F82134B0}"/>
              </a:ext>
            </a:extLst>
          </p:cNvPr>
          <p:cNvSpPr>
            <a:spLocks noChangeArrowheads="1"/>
          </p:cNvSpPr>
          <p:nvPr/>
        </p:nvSpPr>
        <p:spPr bwMode="auto">
          <a:xfrm>
            <a:off x="73171" y="3264816"/>
            <a:ext cx="2016224" cy="717093"/>
          </a:xfrm>
          <a:prstGeom prst="rect">
            <a:avLst/>
          </a:prstGeom>
          <a:solidFill>
            <a:srgbClr val="FFFF00"/>
          </a:solidFill>
          <a:ln w="38100">
            <a:solidFill>
              <a:srgbClr val="FFFF00"/>
            </a:solidFill>
            <a:miter lim="800000"/>
            <a:headEnd/>
            <a:tailEnd/>
          </a:ln>
          <a:effectLst>
            <a:outerShdw blurRad="63500" dist="38099" dir="2700000" algn="ctr" rotWithShape="0">
              <a:srgbClr val="000000">
                <a:alpha val="74998"/>
              </a:srgbClr>
            </a:outerShdw>
          </a:effectLst>
        </p:spPr>
        <p:txBody>
          <a:bodyPr/>
          <a:lstStyle/>
          <a:p>
            <a:pPr marL="185738" indent="-185738" algn="ctr" eaLnBrk="1" hangingPunct="1">
              <a:spcBef>
                <a:spcPct val="20000"/>
              </a:spcBef>
            </a:pPr>
            <a:r>
              <a:rPr lang="fr-FR" sz="1400" dirty="0">
                <a:latin typeface="Calibri"/>
                <a:cs typeface="Calibri"/>
              </a:rPr>
              <a:t>Consommer plus végétal (50% de protéines végétales)</a:t>
            </a:r>
            <a:endParaRPr lang="fr-FR" sz="2000" dirty="0">
              <a:latin typeface="Calibri"/>
              <a:cs typeface="Calibri"/>
            </a:endParaRPr>
          </a:p>
        </p:txBody>
      </p:sp>
      <p:sp>
        <p:nvSpPr>
          <p:cNvPr id="15" name="Rectangle 4">
            <a:extLst>
              <a:ext uri="{FF2B5EF4-FFF2-40B4-BE49-F238E27FC236}">
                <a16:creationId xmlns:a16="http://schemas.microsoft.com/office/drawing/2014/main" id="{3CCCC088-3E55-7B4F-A3D6-1F9E5734A75A}"/>
              </a:ext>
            </a:extLst>
          </p:cNvPr>
          <p:cNvSpPr>
            <a:spLocks noChangeArrowheads="1"/>
          </p:cNvSpPr>
          <p:nvPr/>
        </p:nvSpPr>
        <p:spPr bwMode="auto">
          <a:xfrm>
            <a:off x="60868" y="2375408"/>
            <a:ext cx="2016224" cy="717251"/>
          </a:xfrm>
          <a:prstGeom prst="rect">
            <a:avLst/>
          </a:prstGeom>
          <a:solidFill>
            <a:srgbClr val="FFFF00"/>
          </a:solidFill>
          <a:ln w="38100">
            <a:solidFill>
              <a:srgbClr val="FFFF00"/>
            </a:solidFill>
            <a:miter lim="800000"/>
            <a:headEnd/>
            <a:tailEnd/>
          </a:ln>
          <a:effectLst>
            <a:outerShdw blurRad="63500" dist="38099" dir="2700000" algn="ctr" rotWithShape="0">
              <a:srgbClr val="000000">
                <a:alpha val="74998"/>
              </a:srgbClr>
            </a:outerShdw>
          </a:effectLst>
        </p:spPr>
        <p:txBody>
          <a:bodyPr/>
          <a:lstStyle/>
          <a:p>
            <a:pPr marL="185738" indent="-185738" algn="ctr" eaLnBrk="1" hangingPunct="1">
              <a:spcBef>
                <a:spcPct val="20000"/>
              </a:spcBef>
            </a:pPr>
            <a:r>
              <a:rPr lang="fr-FR" sz="1400" dirty="0">
                <a:latin typeface="Calibri"/>
                <a:cs typeface="Calibri"/>
              </a:rPr>
              <a:t>Consommer plus bio (50% ou plus) et de saison</a:t>
            </a:r>
            <a:endParaRPr lang="fr-FR" sz="2000" dirty="0">
              <a:latin typeface="Calibri"/>
              <a:cs typeface="Calibri"/>
            </a:endParaRPr>
          </a:p>
        </p:txBody>
      </p:sp>
      <p:sp>
        <p:nvSpPr>
          <p:cNvPr id="18" name="Rectangle 4">
            <a:extLst>
              <a:ext uri="{FF2B5EF4-FFF2-40B4-BE49-F238E27FC236}">
                <a16:creationId xmlns:a16="http://schemas.microsoft.com/office/drawing/2014/main" id="{10EB952E-32F1-8A47-8B45-1F49D395B2FD}"/>
              </a:ext>
            </a:extLst>
          </p:cNvPr>
          <p:cNvSpPr>
            <a:spLocks noChangeArrowheads="1"/>
          </p:cNvSpPr>
          <p:nvPr/>
        </p:nvSpPr>
        <p:spPr bwMode="auto">
          <a:xfrm>
            <a:off x="43836" y="5145317"/>
            <a:ext cx="2016224" cy="573078"/>
          </a:xfrm>
          <a:prstGeom prst="rect">
            <a:avLst/>
          </a:prstGeom>
          <a:solidFill>
            <a:srgbClr val="92D050"/>
          </a:solidFill>
          <a:ln w="38100">
            <a:solidFill>
              <a:srgbClr val="92D050"/>
            </a:solidFill>
            <a:miter lim="800000"/>
            <a:headEnd/>
            <a:tailEnd/>
          </a:ln>
          <a:effectLst>
            <a:outerShdw blurRad="63500" dist="38099" dir="2700000" algn="ctr" rotWithShape="0">
              <a:srgbClr val="000000">
                <a:alpha val="74998"/>
              </a:srgbClr>
            </a:outerShdw>
          </a:effectLst>
        </p:spPr>
        <p:txBody>
          <a:bodyPr/>
          <a:lstStyle/>
          <a:p>
            <a:pPr marL="185738" indent="-185738" algn="ctr" eaLnBrk="1" hangingPunct="1">
              <a:spcBef>
                <a:spcPct val="20000"/>
              </a:spcBef>
            </a:pPr>
            <a:r>
              <a:rPr lang="fr-FR" sz="1400" dirty="0">
                <a:latin typeface="Calibri"/>
                <a:cs typeface="Calibri"/>
              </a:rPr>
              <a:t>Généraliser les couverts végétaux</a:t>
            </a:r>
            <a:endParaRPr lang="fr-FR" sz="2000" dirty="0">
              <a:latin typeface="Calibri"/>
              <a:cs typeface="Calibri"/>
            </a:endParaRPr>
          </a:p>
        </p:txBody>
      </p:sp>
      <p:sp>
        <p:nvSpPr>
          <p:cNvPr id="19" name="Rectangle 4">
            <a:extLst>
              <a:ext uri="{FF2B5EF4-FFF2-40B4-BE49-F238E27FC236}">
                <a16:creationId xmlns:a16="http://schemas.microsoft.com/office/drawing/2014/main" id="{1EA36FDD-F1E6-9143-8BEF-5DE42EB7F36E}"/>
              </a:ext>
            </a:extLst>
          </p:cNvPr>
          <p:cNvSpPr>
            <a:spLocks noChangeArrowheads="1"/>
          </p:cNvSpPr>
          <p:nvPr/>
        </p:nvSpPr>
        <p:spPr bwMode="auto">
          <a:xfrm>
            <a:off x="2293673" y="5879639"/>
            <a:ext cx="2016224" cy="573078"/>
          </a:xfrm>
          <a:prstGeom prst="rect">
            <a:avLst/>
          </a:prstGeom>
          <a:solidFill>
            <a:srgbClr val="92D050"/>
          </a:solidFill>
          <a:ln w="38100">
            <a:solidFill>
              <a:srgbClr val="92D050"/>
            </a:solidFill>
            <a:miter lim="800000"/>
            <a:headEnd/>
            <a:tailEnd/>
          </a:ln>
          <a:effectLst>
            <a:outerShdw blurRad="63500" dist="38099" dir="2700000" algn="ctr" rotWithShape="0">
              <a:srgbClr val="000000">
                <a:alpha val="74998"/>
              </a:srgbClr>
            </a:outerShdw>
          </a:effectLst>
        </p:spPr>
        <p:txBody>
          <a:bodyPr/>
          <a:lstStyle/>
          <a:p>
            <a:pPr marL="185738" indent="-185738" algn="ctr" eaLnBrk="1" hangingPunct="1">
              <a:spcBef>
                <a:spcPct val="20000"/>
              </a:spcBef>
            </a:pPr>
            <a:r>
              <a:rPr lang="fr-FR" sz="1400" dirty="0">
                <a:latin typeface="Calibri"/>
                <a:cs typeface="Calibri"/>
              </a:rPr>
              <a:t>Implanter 700.000 km de haies</a:t>
            </a:r>
            <a:endParaRPr lang="fr-FR" sz="2000" dirty="0">
              <a:latin typeface="Calibri"/>
              <a:cs typeface="Calibri"/>
            </a:endParaRPr>
          </a:p>
        </p:txBody>
      </p:sp>
      <p:sp>
        <p:nvSpPr>
          <p:cNvPr id="21" name="Rectangle 4">
            <a:extLst>
              <a:ext uri="{FF2B5EF4-FFF2-40B4-BE49-F238E27FC236}">
                <a16:creationId xmlns:a16="http://schemas.microsoft.com/office/drawing/2014/main" id="{C91A4769-478A-7145-ADEA-6B710A884BDB}"/>
              </a:ext>
            </a:extLst>
          </p:cNvPr>
          <p:cNvSpPr>
            <a:spLocks noChangeArrowheads="1"/>
          </p:cNvSpPr>
          <p:nvPr/>
        </p:nvSpPr>
        <p:spPr bwMode="auto">
          <a:xfrm>
            <a:off x="2293673" y="5124442"/>
            <a:ext cx="2016224" cy="573078"/>
          </a:xfrm>
          <a:prstGeom prst="rect">
            <a:avLst/>
          </a:prstGeom>
          <a:solidFill>
            <a:srgbClr val="92D050"/>
          </a:solidFill>
          <a:ln w="38100">
            <a:solidFill>
              <a:srgbClr val="92D050"/>
            </a:solidFill>
            <a:miter lim="800000"/>
            <a:headEnd/>
            <a:tailEnd/>
          </a:ln>
          <a:effectLst>
            <a:outerShdw blurRad="63500" dist="38099" dir="2700000" algn="ctr" rotWithShape="0">
              <a:srgbClr val="000000">
                <a:alpha val="74998"/>
              </a:srgbClr>
            </a:outerShdw>
          </a:effectLst>
        </p:spPr>
        <p:txBody>
          <a:bodyPr/>
          <a:lstStyle/>
          <a:p>
            <a:pPr marL="185738" indent="-185738" algn="ctr" eaLnBrk="1" hangingPunct="1">
              <a:spcBef>
                <a:spcPct val="20000"/>
              </a:spcBef>
            </a:pPr>
            <a:r>
              <a:rPr lang="fr-FR" sz="1400" dirty="0">
                <a:latin typeface="Calibri"/>
                <a:cs typeface="Calibri"/>
              </a:rPr>
              <a:t>Implanter 3 millions d’ha d’agroforesterie</a:t>
            </a:r>
            <a:endParaRPr lang="fr-FR" sz="2000" dirty="0">
              <a:latin typeface="Calibri"/>
              <a:cs typeface="Calibri"/>
            </a:endParaRPr>
          </a:p>
        </p:txBody>
      </p:sp>
      <p:sp>
        <p:nvSpPr>
          <p:cNvPr id="23" name="Rectangle 4">
            <a:extLst>
              <a:ext uri="{FF2B5EF4-FFF2-40B4-BE49-F238E27FC236}">
                <a16:creationId xmlns:a16="http://schemas.microsoft.com/office/drawing/2014/main" id="{D17F4A02-8FD5-2D42-9F42-8EC62CD16BC3}"/>
              </a:ext>
            </a:extLst>
          </p:cNvPr>
          <p:cNvSpPr>
            <a:spLocks noChangeArrowheads="1"/>
          </p:cNvSpPr>
          <p:nvPr/>
        </p:nvSpPr>
        <p:spPr bwMode="auto">
          <a:xfrm>
            <a:off x="62982" y="5879639"/>
            <a:ext cx="2016224" cy="573078"/>
          </a:xfrm>
          <a:prstGeom prst="rect">
            <a:avLst/>
          </a:prstGeom>
          <a:solidFill>
            <a:srgbClr val="92D050"/>
          </a:solidFill>
          <a:ln w="38100">
            <a:solidFill>
              <a:srgbClr val="92D050"/>
            </a:solidFill>
            <a:miter lim="800000"/>
            <a:headEnd/>
            <a:tailEnd/>
          </a:ln>
          <a:effectLst>
            <a:outerShdw blurRad="63500" dist="38099" dir="2700000" algn="ctr" rotWithShape="0">
              <a:srgbClr val="000000">
                <a:alpha val="74998"/>
              </a:srgbClr>
            </a:outerShdw>
          </a:effectLst>
        </p:spPr>
        <p:txBody>
          <a:bodyPr/>
          <a:lstStyle/>
          <a:p>
            <a:pPr marL="185738" indent="-185738" algn="ctr" eaLnBrk="1" hangingPunct="1">
              <a:spcBef>
                <a:spcPct val="20000"/>
              </a:spcBef>
            </a:pPr>
            <a:r>
              <a:rPr lang="fr-FR" sz="1400" dirty="0">
                <a:latin typeface="Calibri"/>
                <a:cs typeface="Calibri"/>
              </a:rPr>
              <a:t>Développer les cultures associées</a:t>
            </a:r>
            <a:endParaRPr lang="fr-FR" sz="2000" dirty="0">
              <a:latin typeface="Calibri"/>
              <a:cs typeface="Calibri"/>
            </a:endParaRPr>
          </a:p>
        </p:txBody>
      </p:sp>
      <p:sp>
        <p:nvSpPr>
          <p:cNvPr id="24" name="Rectangle 4">
            <a:extLst>
              <a:ext uri="{FF2B5EF4-FFF2-40B4-BE49-F238E27FC236}">
                <a16:creationId xmlns:a16="http://schemas.microsoft.com/office/drawing/2014/main" id="{C93F4BD7-598A-FE49-80BA-BD7AFA1483DC}"/>
              </a:ext>
            </a:extLst>
          </p:cNvPr>
          <p:cNvSpPr>
            <a:spLocks noChangeArrowheads="1"/>
          </p:cNvSpPr>
          <p:nvPr/>
        </p:nvSpPr>
        <p:spPr bwMode="auto">
          <a:xfrm>
            <a:off x="2267744" y="984146"/>
            <a:ext cx="2016224" cy="1004693"/>
          </a:xfrm>
          <a:prstGeom prst="rect">
            <a:avLst/>
          </a:prstGeom>
          <a:solidFill>
            <a:srgbClr val="C00000"/>
          </a:solidFill>
          <a:ln w="38100">
            <a:solidFill>
              <a:srgbClr val="CC3300"/>
            </a:solidFill>
            <a:miter lim="800000"/>
            <a:headEnd/>
            <a:tailEnd/>
          </a:ln>
          <a:effectLst>
            <a:outerShdw blurRad="63500" dist="38099" dir="2700000" algn="ctr" rotWithShape="0">
              <a:srgbClr val="000000">
                <a:alpha val="74998"/>
              </a:srgbClr>
            </a:outerShdw>
          </a:effectLst>
        </p:spPr>
        <p:txBody>
          <a:bodyPr/>
          <a:lstStyle/>
          <a:p>
            <a:pPr marL="185738" indent="-185738" algn="ctr" eaLnBrk="1" hangingPunct="1">
              <a:spcBef>
                <a:spcPct val="20000"/>
              </a:spcBef>
            </a:pPr>
            <a:r>
              <a:rPr lang="fr-FR" sz="1400" dirty="0">
                <a:latin typeface="Calibri"/>
                <a:cs typeface="Calibri"/>
              </a:rPr>
              <a:t>Produire du lait avec des races mixtes, à l’herbe et avec moins de concentrés</a:t>
            </a:r>
            <a:endParaRPr lang="fr-FR" sz="2000" dirty="0">
              <a:latin typeface="Calibri"/>
              <a:cs typeface="Calibri"/>
            </a:endParaRPr>
          </a:p>
        </p:txBody>
      </p:sp>
      <p:sp>
        <p:nvSpPr>
          <p:cNvPr id="25" name="Rectangle 4">
            <a:extLst>
              <a:ext uri="{FF2B5EF4-FFF2-40B4-BE49-F238E27FC236}">
                <a16:creationId xmlns:a16="http://schemas.microsoft.com/office/drawing/2014/main" id="{D23D8924-8DF1-1548-9988-0D28502455FB}"/>
              </a:ext>
            </a:extLst>
          </p:cNvPr>
          <p:cNvSpPr>
            <a:spLocks noChangeArrowheads="1"/>
          </p:cNvSpPr>
          <p:nvPr/>
        </p:nvSpPr>
        <p:spPr bwMode="auto">
          <a:xfrm>
            <a:off x="2267744" y="2173633"/>
            <a:ext cx="2016224" cy="823319"/>
          </a:xfrm>
          <a:prstGeom prst="rect">
            <a:avLst/>
          </a:prstGeom>
          <a:solidFill>
            <a:srgbClr val="C00000"/>
          </a:solidFill>
          <a:ln w="38100">
            <a:solidFill>
              <a:srgbClr val="CC3300"/>
            </a:solidFill>
            <a:miter lim="800000"/>
            <a:headEnd/>
            <a:tailEnd/>
          </a:ln>
          <a:effectLst>
            <a:outerShdw blurRad="63500" dist="38099" dir="2700000" algn="ctr" rotWithShape="0">
              <a:srgbClr val="000000">
                <a:alpha val="74998"/>
              </a:srgbClr>
            </a:outerShdw>
          </a:effectLst>
        </p:spPr>
        <p:txBody>
          <a:bodyPr/>
          <a:lstStyle/>
          <a:p>
            <a:pPr marL="185738" indent="-185738" algn="ctr" eaLnBrk="1" hangingPunct="1">
              <a:spcBef>
                <a:spcPct val="20000"/>
              </a:spcBef>
            </a:pPr>
            <a:r>
              <a:rPr lang="fr-FR" sz="1400" dirty="0">
                <a:latin typeface="Calibri"/>
                <a:cs typeface="Calibri"/>
              </a:rPr>
              <a:t>Produire des poulets à plus de 80 jours, en plein air, label</a:t>
            </a:r>
            <a:endParaRPr lang="fr-FR" sz="2000" dirty="0">
              <a:latin typeface="Calibri"/>
              <a:cs typeface="Calibri"/>
            </a:endParaRPr>
          </a:p>
        </p:txBody>
      </p:sp>
      <p:sp>
        <p:nvSpPr>
          <p:cNvPr id="26" name="Rectangle 4">
            <a:extLst>
              <a:ext uri="{FF2B5EF4-FFF2-40B4-BE49-F238E27FC236}">
                <a16:creationId xmlns:a16="http://schemas.microsoft.com/office/drawing/2014/main" id="{F5BCC339-9393-6B41-B922-65DB1A1B6F82}"/>
              </a:ext>
            </a:extLst>
          </p:cNvPr>
          <p:cNvSpPr>
            <a:spLocks noChangeArrowheads="1"/>
          </p:cNvSpPr>
          <p:nvPr/>
        </p:nvSpPr>
        <p:spPr bwMode="auto">
          <a:xfrm>
            <a:off x="2271749" y="3181746"/>
            <a:ext cx="2016224" cy="823319"/>
          </a:xfrm>
          <a:prstGeom prst="rect">
            <a:avLst/>
          </a:prstGeom>
          <a:solidFill>
            <a:srgbClr val="C00000"/>
          </a:solidFill>
          <a:ln w="38100">
            <a:solidFill>
              <a:srgbClr val="CC3300"/>
            </a:solidFill>
            <a:miter lim="800000"/>
            <a:headEnd/>
            <a:tailEnd/>
          </a:ln>
          <a:effectLst>
            <a:outerShdw blurRad="63500" dist="38099" dir="2700000" algn="ctr" rotWithShape="0">
              <a:srgbClr val="000000">
                <a:alpha val="74998"/>
              </a:srgbClr>
            </a:outerShdw>
          </a:effectLst>
        </p:spPr>
        <p:txBody>
          <a:bodyPr/>
          <a:lstStyle/>
          <a:p>
            <a:pPr marL="185738" indent="-185738" algn="ctr" eaLnBrk="1" hangingPunct="1">
              <a:spcBef>
                <a:spcPct val="20000"/>
              </a:spcBef>
            </a:pPr>
            <a:r>
              <a:rPr lang="fr-FR" sz="1400" dirty="0">
                <a:latin typeface="Calibri"/>
                <a:cs typeface="Calibri"/>
              </a:rPr>
              <a:t>Produire des porcs sous paille, plein air , extensif (plus de 145 j</a:t>
            </a:r>
            <a:endParaRPr lang="fr-FR" sz="2000" dirty="0">
              <a:latin typeface="Calibri"/>
              <a:cs typeface="Calibri"/>
            </a:endParaRPr>
          </a:p>
        </p:txBody>
      </p:sp>
      <p:sp>
        <p:nvSpPr>
          <p:cNvPr id="27" name="Rectangle 4">
            <a:extLst>
              <a:ext uri="{FF2B5EF4-FFF2-40B4-BE49-F238E27FC236}">
                <a16:creationId xmlns:a16="http://schemas.microsoft.com/office/drawing/2014/main" id="{5850E0C4-C3B2-F748-8D38-6711BD570AA1}"/>
              </a:ext>
            </a:extLst>
          </p:cNvPr>
          <p:cNvSpPr>
            <a:spLocks noChangeArrowheads="1"/>
          </p:cNvSpPr>
          <p:nvPr/>
        </p:nvSpPr>
        <p:spPr bwMode="auto">
          <a:xfrm>
            <a:off x="2260175" y="4184142"/>
            <a:ext cx="2016224" cy="757030"/>
          </a:xfrm>
          <a:prstGeom prst="rect">
            <a:avLst/>
          </a:prstGeom>
          <a:solidFill>
            <a:srgbClr val="C00000"/>
          </a:solidFill>
          <a:ln w="38100">
            <a:solidFill>
              <a:srgbClr val="CC3300"/>
            </a:solidFill>
            <a:miter lim="800000"/>
            <a:headEnd/>
            <a:tailEnd/>
          </a:ln>
          <a:effectLst>
            <a:outerShdw blurRad="63500" dist="38099" dir="2700000" algn="ctr" rotWithShape="0">
              <a:srgbClr val="000000">
                <a:alpha val="74998"/>
              </a:srgbClr>
            </a:outerShdw>
          </a:effectLst>
        </p:spPr>
        <p:txBody>
          <a:bodyPr/>
          <a:lstStyle/>
          <a:p>
            <a:pPr marL="185738" indent="-185738" algn="ctr" eaLnBrk="1" hangingPunct="1">
              <a:spcBef>
                <a:spcPct val="20000"/>
              </a:spcBef>
            </a:pPr>
            <a:r>
              <a:rPr lang="fr-FR" sz="1400" dirty="0">
                <a:latin typeface="Calibri"/>
                <a:cs typeface="Calibri"/>
              </a:rPr>
              <a:t>Abandon des œufs en cage pour le  plein air et  label</a:t>
            </a:r>
            <a:endParaRPr lang="fr-FR" sz="2000" dirty="0">
              <a:latin typeface="Calibri"/>
              <a:cs typeface="Calibri"/>
            </a:endParaRPr>
          </a:p>
        </p:txBody>
      </p:sp>
      <p:sp>
        <p:nvSpPr>
          <p:cNvPr id="28" name="Rectangle 4">
            <a:extLst>
              <a:ext uri="{FF2B5EF4-FFF2-40B4-BE49-F238E27FC236}">
                <a16:creationId xmlns:a16="http://schemas.microsoft.com/office/drawing/2014/main" id="{51ED49D2-B225-874F-9546-CD7A92F5F714}"/>
              </a:ext>
            </a:extLst>
          </p:cNvPr>
          <p:cNvSpPr>
            <a:spLocks noChangeArrowheads="1"/>
          </p:cNvSpPr>
          <p:nvPr/>
        </p:nvSpPr>
        <p:spPr bwMode="auto">
          <a:xfrm>
            <a:off x="6876256" y="988445"/>
            <a:ext cx="2016224" cy="713674"/>
          </a:xfrm>
          <a:prstGeom prst="rect">
            <a:avLst/>
          </a:prstGeom>
          <a:solidFill>
            <a:schemeClr val="bg1">
              <a:lumMod val="50000"/>
            </a:schemeClr>
          </a:solidFill>
          <a:ln w="38100">
            <a:solidFill>
              <a:schemeClr val="bg1">
                <a:lumMod val="50000"/>
              </a:schemeClr>
            </a:solidFill>
            <a:miter lim="800000"/>
            <a:headEnd/>
            <a:tailEnd/>
          </a:ln>
          <a:effectLst>
            <a:outerShdw blurRad="63500" dist="38099" dir="2700000" algn="ctr" rotWithShape="0">
              <a:srgbClr val="000000">
                <a:alpha val="74998"/>
              </a:srgbClr>
            </a:outerShdw>
          </a:effectLst>
        </p:spPr>
        <p:txBody>
          <a:bodyPr/>
          <a:lstStyle/>
          <a:p>
            <a:pPr marL="185738" indent="-185738" algn="ctr" eaLnBrk="1" hangingPunct="1">
              <a:spcBef>
                <a:spcPct val="20000"/>
              </a:spcBef>
            </a:pPr>
            <a:r>
              <a:rPr lang="fr-FR" sz="1400" dirty="0">
                <a:latin typeface="Calibri"/>
                <a:cs typeface="Calibri"/>
              </a:rPr>
              <a:t>Ralentissement des surfaces artificialisées (- 35.000 ha/an)</a:t>
            </a:r>
            <a:endParaRPr lang="fr-FR" sz="2000" dirty="0">
              <a:latin typeface="Calibri"/>
              <a:cs typeface="Calibri"/>
            </a:endParaRPr>
          </a:p>
        </p:txBody>
      </p:sp>
      <p:sp>
        <p:nvSpPr>
          <p:cNvPr id="30" name="Rectangle 4">
            <a:extLst>
              <a:ext uri="{FF2B5EF4-FFF2-40B4-BE49-F238E27FC236}">
                <a16:creationId xmlns:a16="http://schemas.microsoft.com/office/drawing/2014/main" id="{322C40B2-30AB-A046-A61A-86A0FB2C9FFF}"/>
              </a:ext>
            </a:extLst>
          </p:cNvPr>
          <p:cNvSpPr>
            <a:spLocks noChangeArrowheads="1"/>
          </p:cNvSpPr>
          <p:nvPr/>
        </p:nvSpPr>
        <p:spPr bwMode="auto">
          <a:xfrm>
            <a:off x="4523141" y="971043"/>
            <a:ext cx="2016224" cy="572646"/>
          </a:xfrm>
          <a:prstGeom prst="rect">
            <a:avLst/>
          </a:prstGeom>
          <a:solidFill>
            <a:srgbClr val="FFC000"/>
          </a:solidFill>
          <a:ln w="38100">
            <a:solidFill>
              <a:srgbClr val="FFC000"/>
            </a:solidFill>
            <a:miter lim="800000"/>
            <a:headEnd/>
            <a:tailEnd/>
          </a:ln>
          <a:effectLst>
            <a:outerShdw blurRad="63500" dist="38099" dir="2700000" algn="ctr" rotWithShape="0">
              <a:srgbClr val="000000">
                <a:alpha val="74998"/>
              </a:srgbClr>
            </a:outerShdw>
          </a:effectLst>
        </p:spPr>
        <p:txBody>
          <a:bodyPr/>
          <a:lstStyle/>
          <a:p>
            <a:pPr marL="185738" indent="-185738" algn="ctr" eaLnBrk="1" hangingPunct="1">
              <a:spcBef>
                <a:spcPct val="20000"/>
              </a:spcBef>
            </a:pPr>
            <a:r>
              <a:rPr lang="fr-FR" sz="1400" dirty="0">
                <a:latin typeface="Calibri"/>
                <a:cs typeface="Calibri"/>
              </a:rPr>
              <a:t>Accroissement des forêts (+200.000 ha)</a:t>
            </a:r>
            <a:endParaRPr lang="fr-FR" sz="2000" dirty="0">
              <a:latin typeface="Calibri"/>
              <a:cs typeface="Calibri"/>
            </a:endParaRPr>
          </a:p>
        </p:txBody>
      </p:sp>
      <p:sp>
        <p:nvSpPr>
          <p:cNvPr id="31" name="Rectangle 4">
            <a:extLst>
              <a:ext uri="{FF2B5EF4-FFF2-40B4-BE49-F238E27FC236}">
                <a16:creationId xmlns:a16="http://schemas.microsoft.com/office/drawing/2014/main" id="{19EE3D6A-FCE2-DC46-8041-42A8EE2FF534}"/>
              </a:ext>
            </a:extLst>
          </p:cNvPr>
          <p:cNvSpPr>
            <a:spLocks noChangeArrowheads="1"/>
          </p:cNvSpPr>
          <p:nvPr/>
        </p:nvSpPr>
        <p:spPr bwMode="auto">
          <a:xfrm>
            <a:off x="4538033" y="2623886"/>
            <a:ext cx="2016224" cy="966905"/>
          </a:xfrm>
          <a:prstGeom prst="rect">
            <a:avLst/>
          </a:prstGeom>
          <a:solidFill>
            <a:srgbClr val="FFC000"/>
          </a:solidFill>
          <a:ln w="38100">
            <a:solidFill>
              <a:srgbClr val="FFC000"/>
            </a:solidFill>
            <a:miter lim="800000"/>
            <a:headEnd/>
            <a:tailEnd/>
          </a:ln>
          <a:effectLst>
            <a:outerShdw blurRad="63500" dist="38099" dir="2700000" algn="ctr" rotWithShape="0">
              <a:srgbClr val="000000">
                <a:alpha val="74998"/>
              </a:srgbClr>
            </a:outerShdw>
          </a:effectLst>
        </p:spPr>
        <p:txBody>
          <a:bodyPr/>
          <a:lstStyle/>
          <a:p>
            <a:pPr marL="185738" indent="-185738" algn="ctr" eaLnBrk="1" hangingPunct="1">
              <a:spcBef>
                <a:spcPct val="20000"/>
              </a:spcBef>
            </a:pPr>
            <a:r>
              <a:rPr lang="fr-FR" sz="1400" dirty="0">
                <a:latin typeface="Calibri"/>
                <a:cs typeface="Calibri"/>
              </a:rPr>
              <a:t>Accroissement des surfaces protéagineuses</a:t>
            </a:r>
          </a:p>
          <a:p>
            <a:pPr marL="185738" indent="-185738" algn="ctr" eaLnBrk="1" hangingPunct="1">
              <a:spcBef>
                <a:spcPct val="20000"/>
              </a:spcBef>
            </a:pPr>
            <a:r>
              <a:rPr lang="fr-FR" sz="1400" dirty="0">
                <a:latin typeface="Calibri"/>
                <a:cs typeface="Calibri"/>
              </a:rPr>
              <a:t>(+2.000.000 ha)</a:t>
            </a:r>
            <a:endParaRPr lang="fr-FR" sz="2000" dirty="0">
              <a:latin typeface="Calibri"/>
              <a:cs typeface="Calibri"/>
            </a:endParaRPr>
          </a:p>
        </p:txBody>
      </p:sp>
      <p:sp>
        <p:nvSpPr>
          <p:cNvPr id="32" name="Rectangle 4">
            <a:extLst>
              <a:ext uri="{FF2B5EF4-FFF2-40B4-BE49-F238E27FC236}">
                <a16:creationId xmlns:a16="http://schemas.microsoft.com/office/drawing/2014/main" id="{9402DCE8-3C36-6E49-B3B3-33A486BE3B4F}"/>
              </a:ext>
            </a:extLst>
          </p:cNvPr>
          <p:cNvSpPr>
            <a:spLocks noChangeArrowheads="1"/>
          </p:cNvSpPr>
          <p:nvPr/>
        </p:nvSpPr>
        <p:spPr bwMode="auto">
          <a:xfrm>
            <a:off x="4534496" y="3755200"/>
            <a:ext cx="2016224" cy="926887"/>
          </a:xfrm>
          <a:prstGeom prst="rect">
            <a:avLst/>
          </a:prstGeom>
          <a:solidFill>
            <a:srgbClr val="FFC000"/>
          </a:solidFill>
          <a:ln w="38100">
            <a:solidFill>
              <a:srgbClr val="FFC000"/>
            </a:solidFill>
            <a:miter lim="800000"/>
            <a:headEnd/>
            <a:tailEnd/>
          </a:ln>
          <a:effectLst>
            <a:outerShdw blurRad="63500" dist="38099" dir="2700000" algn="ctr" rotWithShape="0">
              <a:srgbClr val="000000">
                <a:alpha val="74998"/>
              </a:srgbClr>
            </a:outerShdw>
          </a:effectLst>
        </p:spPr>
        <p:txBody>
          <a:bodyPr/>
          <a:lstStyle/>
          <a:p>
            <a:pPr marL="185738" indent="-185738" algn="ctr" eaLnBrk="1" hangingPunct="1">
              <a:spcBef>
                <a:spcPct val="20000"/>
              </a:spcBef>
            </a:pPr>
            <a:r>
              <a:rPr lang="fr-FR" sz="1400" dirty="0">
                <a:latin typeface="Calibri"/>
                <a:cs typeface="Calibri"/>
              </a:rPr>
              <a:t>Baisse des surfaces en maïs ensilage et prairies temporaires</a:t>
            </a:r>
          </a:p>
          <a:p>
            <a:pPr marL="185738" indent="-185738" algn="ctr" eaLnBrk="1" hangingPunct="1">
              <a:spcBef>
                <a:spcPct val="20000"/>
              </a:spcBef>
            </a:pPr>
            <a:r>
              <a:rPr lang="fr-FR" sz="1400" dirty="0">
                <a:latin typeface="Calibri"/>
                <a:cs typeface="Calibri"/>
              </a:rPr>
              <a:t> (-2.000.000 ha)</a:t>
            </a:r>
            <a:endParaRPr lang="fr-FR" sz="2000" dirty="0">
              <a:latin typeface="Calibri"/>
              <a:cs typeface="Calibri"/>
            </a:endParaRPr>
          </a:p>
        </p:txBody>
      </p:sp>
      <p:sp>
        <p:nvSpPr>
          <p:cNvPr id="33" name="Rectangle 4">
            <a:extLst>
              <a:ext uri="{FF2B5EF4-FFF2-40B4-BE49-F238E27FC236}">
                <a16:creationId xmlns:a16="http://schemas.microsoft.com/office/drawing/2014/main" id="{BB969235-D4B1-AD42-B54E-65BE88DF8C6D}"/>
              </a:ext>
            </a:extLst>
          </p:cNvPr>
          <p:cNvSpPr>
            <a:spLocks noChangeArrowheads="1"/>
          </p:cNvSpPr>
          <p:nvPr/>
        </p:nvSpPr>
        <p:spPr bwMode="auto">
          <a:xfrm>
            <a:off x="4523141" y="1651387"/>
            <a:ext cx="2016224" cy="769501"/>
          </a:xfrm>
          <a:prstGeom prst="rect">
            <a:avLst/>
          </a:prstGeom>
          <a:solidFill>
            <a:srgbClr val="FFC000"/>
          </a:solidFill>
          <a:ln w="38100">
            <a:solidFill>
              <a:srgbClr val="FFC000"/>
            </a:solidFill>
            <a:miter lim="800000"/>
            <a:headEnd/>
            <a:tailEnd/>
          </a:ln>
          <a:effectLst>
            <a:outerShdw blurRad="63500" dist="38099" dir="2700000" algn="ctr" rotWithShape="0">
              <a:srgbClr val="000000">
                <a:alpha val="74998"/>
              </a:srgbClr>
            </a:outerShdw>
          </a:effectLst>
        </p:spPr>
        <p:txBody>
          <a:bodyPr/>
          <a:lstStyle/>
          <a:p>
            <a:pPr marL="185738" indent="-185738" algn="ctr" eaLnBrk="1" hangingPunct="1">
              <a:spcBef>
                <a:spcPct val="20000"/>
              </a:spcBef>
            </a:pPr>
            <a:r>
              <a:rPr lang="fr-FR" sz="1400" dirty="0">
                <a:latin typeface="Calibri"/>
                <a:cs typeface="Calibri"/>
              </a:rPr>
              <a:t>Baisse des surfaces en prairies naturelles</a:t>
            </a:r>
          </a:p>
          <a:p>
            <a:pPr marL="185738" indent="-185738" algn="ctr" eaLnBrk="1" hangingPunct="1">
              <a:spcBef>
                <a:spcPct val="20000"/>
              </a:spcBef>
            </a:pPr>
            <a:r>
              <a:rPr lang="fr-FR" sz="1400" dirty="0">
                <a:latin typeface="Calibri"/>
                <a:cs typeface="Calibri"/>
              </a:rPr>
              <a:t> (-1.000.000 ha)</a:t>
            </a:r>
            <a:endParaRPr lang="fr-FR" sz="2000" dirty="0">
              <a:latin typeface="Calibri"/>
              <a:cs typeface="Calibri"/>
            </a:endParaRPr>
          </a:p>
        </p:txBody>
      </p:sp>
      <p:sp>
        <p:nvSpPr>
          <p:cNvPr id="34" name="Rectangle 4">
            <a:extLst>
              <a:ext uri="{FF2B5EF4-FFF2-40B4-BE49-F238E27FC236}">
                <a16:creationId xmlns:a16="http://schemas.microsoft.com/office/drawing/2014/main" id="{572B8B49-F3C4-8642-9762-F5F5A87CDD31}"/>
              </a:ext>
            </a:extLst>
          </p:cNvPr>
          <p:cNvSpPr>
            <a:spLocks noChangeArrowheads="1"/>
          </p:cNvSpPr>
          <p:nvPr/>
        </p:nvSpPr>
        <p:spPr bwMode="auto">
          <a:xfrm>
            <a:off x="4534496" y="4846496"/>
            <a:ext cx="2016224" cy="707670"/>
          </a:xfrm>
          <a:prstGeom prst="rect">
            <a:avLst/>
          </a:prstGeom>
          <a:solidFill>
            <a:srgbClr val="FFC000"/>
          </a:solidFill>
          <a:ln w="38100">
            <a:solidFill>
              <a:srgbClr val="FFC000"/>
            </a:solidFill>
            <a:miter lim="800000"/>
            <a:headEnd/>
            <a:tailEnd/>
          </a:ln>
          <a:effectLst>
            <a:outerShdw blurRad="63500" dist="38099" dir="2700000" algn="ctr" rotWithShape="0">
              <a:srgbClr val="000000">
                <a:alpha val="74998"/>
              </a:srgbClr>
            </a:outerShdw>
          </a:effectLst>
        </p:spPr>
        <p:txBody>
          <a:bodyPr/>
          <a:lstStyle/>
          <a:p>
            <a:pPr marL="185738" indent="-185738" algn="ctr" eaLnBrk="1" hangingPunct="1">
              <a:spcBef>
                <a:spcPct val="20000"/>
              </a:spcBef>
            </a:pPr>
            <a:r>
              <a:rPr lang="fr-FR" sz="1400" dirty="0">
                <a:latin typeface="Calibri"/>
                <a:cs typeface="Calibri"/>
              </a:rPr>
              <a:t>Augmentation des surfaces en légumes</a:t>
            </a:r>
          </a:p>
          <a:p>
            <a:pPr marL="185738" indent="-185738" algn="ctr" eaLnBrk="1" hangingPunct="1">
              <a:spcBef>
                <a:spcPct val="20000"/>
              </a:spcBef>
            </a:pPr>
            <a:r>
              <a:rPr lang="fr-FR" sz="1400" dirty="0">
                <a:latin typeface="Calibri"/>
                <a:cs typeface="Calibri"/>
              </a:rPr>
              <a:t> (+270.000 ha)</a:t>
            </a:r>
            <a:endParaRPr lang="fr-FR" sz="2000" dirty="0">
              <a:latin typeface="Calibri"/>
              <a:cs typeface="Calibri"/>
            </a:endParaRPr>
          </a:p>
        </p:txBody>
      </p:sp>
      <p:sp>
        <p:nvSpPr>
          <p:cNvPr id="35" name="Rectangle 4">
            <a:extLst>
              <a:ext uri="{FF2B5EF4-FFF2-40B4-BE49-F238E27FC236}">
                <a16:creationId xmlns:a16="http://schemas.microsoft.com/office/drawing/2014/main" id="{666BF631-0264-A249-81F0-E4D3099FF92A}"/>
              </a:ext>
            </a:extLst>
          </p:cNvPr>
          <p:cNvSpPr>
            <a:spLocks noChangeArrowheads="1"/>
          </p:cNvSpPr>
          <p:nvPr/>
        </p:nvSpPr>
        <p:spPr bwMode="auto">
          <a:xfrm>
            <a:off x="4558869" y="5767196"/>
            <a:ext cx="2016224" cy="707670"/>
          </a:xfrm>
          <a:prstGeom prst="rect">
            <a:avLst/>
          </a:prstGeom>
          <a:solidFill>
            <a:srgbClr val="FFC000"/>
          </a:solidFill>
          <a:ln w="38100">
            <a:solidFill>
              <a:srgbClr val="FFC000"/>
            </a:solidFill>
            <a:miter lim="800000"/>
            <a:headEnd/>
            <a:tailEnd/>
          </a:ln>
          <a:effectLst>
            <a:outerShdw blurRad="63500" dist="38099" dir="2700000" algn="ctr" rotWithShape="0">
              <a:srgbClr val="000000">
                <a:alpha val="74998"/>
              </a:srgbClr>
            </a:outerShdw>
          </a:effectLst>
        </p:spPr>
        <p:txBody>
          <a:bodyPr/>
          <a:lstStyle/>
          <a:p>
            <a:pPr marL="185738" indent="-185738" algn="ctr" eaLnBrk="1" hangingPunct="1">
              <a:spcBef>
                <a:spcPct val="20000"/>
              </a:spcBef>
            </a:pPr>
            <a:r>
              <a:rPr lang="fr-FR" sz="1400" dirty="0">
                <a:latin typeface="Calibri"/>
                <a:cs typeface="Calibri"/>
              </a:rPr>
              <a:t>Augmentation des surfaces en fruits</a:t>
            </a:r>
          </a:p>
          <a:p>
            <a:pPr marL="185738" indent="-185738" algn="ctr" eaLnBrk="1" hangingPunct="1">
              <a:spcBef>
                <a:spcPct val="20000"/>
              </a:spcBef>
            </a:pPr>
            <a:r>
              <a:rPr lang="fr-FR" sz="1400" dirty="0">
                <a:latin typeface="Calibri"/>
                <a:cs typeface="Calibri"/>
              </a:rPr>
              <a:t> (+171.000 ha)</a:t>
            </a:r>
            <a:endParaRPr lang="fr-FR" sz="2000" dirty="0">
              <a:latin typeface="Calibri"/>
              <a:cs typeface="Calibri"/>
            </a:endParaRPr>
          </a:p>
        </p:txBody>
      </p:sp>
      <p:sp>
        <p:nvSpPr>
          <p:cNvPr id="36" name="Rectangle 4">
            <a:extLst>
              <a:ext uri="{FF2B5EF4-FFF2-40B4-BE49-F238E27FC236}">
                <a16:creationId xmlns:a16="http://schemas.microsoft.com/office/drawing/2014/main" id="{08B09DB8-B87F-1743-935B-029D72587734}"/>
              </a:ext>
            </a:extLst>
          </p:cNvPr>
          <p:cNvSpPr>
            <a:spLocks noChangeArrowheads="1"/>
          </p:cNvSpPr>
          <p:nvPr/>
        </p:nvSpPr>
        <p:spPr bwMode="auto">
          <a:xfrm>
            <a:off x="6876256" y="1874005"/>
            <a:ext cx="2016224" cy="546883"/>
          </a:xfrm>
          <a:prstGeom prst="rect">
            <a:avLst/>
          </a:prstGeom>
          <a:solidFill>
            <a:schemeClr val="accent1">
              <a:lumMod val="90000"/>
            </a:schemeClr>
          </a:solidFill>
          <a:ln w="38100">
            <a:solidFill>
              <a:schemeClr val="accent1">
                <a:lumMod val="90000"/>
              </a:schemeClr>
            </a:solidFill>
            <a:miter lim="800000"/>
            <a:headEnd/>
            <a:tailEnd/>
          </a:ln>
          <a:effectLst>
            <a:outerShdw blurRad="63500" dist="38099" dir="2700000" algn="ctr" rotWithShape="0">
              <a:srgbClr val="000000">
                <a:alpha val="74998"/>
              </a:srgbClr>
            </a:outerShdw>
          </a:effectLst>
        </p:spPr>
        <p:txBody>
          <a:bodyPr/>
          <a:lstStyle/>
          <a:p>
            <a:pPr marL="185738" indent="-185738" algn="ctr" eaLnBrk="1" hangingPunct="1">
              <a:spcBef>
                <a:spcPct val="20000"/>
              </a:spcBef>
            </a:pPr>
            <a:r>
              <a:rPr lang="fr-FR" sz="1400" dirty="0">
                <a:latin typeface="Calibri"/>
                <a:cs typeface="Calibri"/>
              </a:rPr>
              <a:t>Production de biogaz (115 </a:t>
            </a:r>
            <a:r>
              <a:rPr lang="fr-FR" sz="1400" dirty="0" err="1">
                <a:latin typeface="Calibri"/>
                <a:cs typeface="Calibri"/>
              </a:rPr>
              <a:t>twh</a:t>
            </a:r>
            <a:r>
              <a:rPr lang="fr-FR" sz="1400" dirty="0">
                <a:latin typeface="Calibri"/>
                <a:cs typeface="Calibri"/>
              </a:rPr>
              <a:t>)</a:t>
            </a:r>
            <a:endParaRPr lang="fr-FR" sz="2000" dirty="0">
              <a:latin typeface="Calibri"/>
              <a:cs typeface="Calibri"/>
            </a:endParaRPr>
          </a:p>
        </p:txBody>
      </p:sp>
      <p:sp>
        <p:nvSpPr>
          <p:cNvPr id="37" name="Rectangle 4">
            <a:extLst>
              <a:ext uri="{FF2B5EF4-FFF2-40B4-BE49-F238E27FC236}">
                <a16:creationId xmlns:a16="http://schemas.microsoft.com/office/drawing/2014/main" id="{6ECC5183-F329-3E4B-91B0-1EA15406A187}"/>
              </a:ext>
            </a:extLst>
          </p:cNvPr>
          <p:cNvSpPr>
            <a:spLocks noChangeArrowheads="1"/>
          </p:cNvSpPr>
          <p:nvPr/>
        </p:nvSpPr>
        <p:spPr bwMode="auto">
          <a:xfrm>
            <a:off x="6876256" y="2623886"/>
            <a:ext cx="2016224" cy="733108"/>
          </a:xfrm>
          <a:prstGeom prst="rect">
            <a:avLst/>
          </a:prstGeom>
          <a:solidFill>
            <a:schemeClr val="accent1">
              <a:lumMod val="90000"/>
            </a:schemeClr>
          </a:solidFill>
          <a:ln w="38100">
            <a:solidFill>
              <a:schemeClr val="accent1">
                <a:lumMod val="90000"/>
              </a:schemeClr>
            </a:solidFill>
            <a:miter lim="800000"/>
            <a:headEnd/>
            <a:tailEnd/>
          </a:ln>
          <a:effectLst>
            <a:outerShdw blurRad="63500" dist="38099" dir="2700000" algn="ctr" rotWithShape="0">
              <a:srgbClr val="000000">
                <a:alpha val="74998"/>
              </a:srgbClr>
            </a:outerShdw>
          </a:effectLst>
        </p:spPr>
        <p:txBody>
          <a:bodyPr/>
          <a:lstStyle/>
          <a:p>
            <a:pPr marL="185738" indent="-185738" algn="ctr" eaLnBrk="1" hangingPunct="1">
              <a:spcBef>
                <a:spcPct val="20000"/>
              </a:spcBef>
            </a:pPr>
            <a:r>
              <a:rPr lang="fr-FR" sz="1400" dirty="0">
                <a:latin typeface="Calibri"/>
                <a:cs typeface="Calibri"/>
              </a:rPr>
              <a:t>Production de bois énergie  de haies</a:t>
            </a:r>
          </a:p>
          <a:p>
            <a:pPr marL="185738" indent="-185738" algn="ctr" eaLnBrk="1" hangingPunct="1">
              <a:spcBef>
                <a:spcPct val="20000"/>
              </a:spcBef>
            </a:pPr>
            <a:r>
              <a:rPr lang="fr-FR" sz="1400" dirty="0">
                <a:latin typeface="Calibri"/>
                <a:cs typeface="Calibri"/>
              </a:rPr>
              <a:t> (36 </a:t>
            </a:r>
            <a:r>
              <a:rPr lang="fr-FR" sz="1400" dirty="0" err="1">
                <a:latin typeface="Calibri"/>
                <a:cs typeface="Calibri"/>
              </a:rPr>
              <a:t>twh</a:t>
            </a:r>
            <a:r>
              <a:rPr lang="fr-FR" sz="1400" dirty="0">
                <a:latin typeface="Calibri"/>
                <a:cs typeface="Calibri"/>
              </a:rPr>
              <a:t>)</a:t>
            </a:r>
            <a:endParaRPr lang="fr-FR" sz="2000" dirty="0">
              <a:latin typeface="Calibri"/>
              <a:cs typeface="Calibri"/>
            </a:endParaRPr>
          </a:p>
        </p:txBody>
      </p:sp>
      <p:sp>
        <p:nvSpPr>
          <p:cNvPr id="38" name="Rectangle 4">
            <a:extLst>
              <a:ext uri="{FF2B5EF4-FFF2-40B4-BE49-F238E27FC236}">
                <a16:creationId xmlns:a16="http://schemas.microsoft.com/office/drawing/2014/main" id="{1385CE13-108F-D843-9C25-EFBF5EEC1254}"/>
              </a:ext>
            </a:extLst>
          </p:cNvPr>
          <p:cNvSpPr>
            <a:spLocks noChangeArrowheads="1"/>
          </p:cNvSpPr>
          <p:nvPr/>
        </p:nvSpPr>
        <p:spPr bwMode="auto">
          <a:xfrm>
            <a:off x="6876256" y="3542477"/>
            <a:ext cx="2016224" cy="740162"/>
          </a:xfrm>
          <a:prstGeom prst="rect">
            <a:avLst/>
          </a:prstGeom>
          <a:solidFill>
            <a:schemeClr val="accent1">
              <a:lumMod val="90000"/>
            </a:schemeClr>
          </a:solidFill>
          <a:ln w="38100">
            <a:solidFill>
              <a:schemeClr val="accent1">
                <a:lumMod val="90000"/>
              </a:schemeClr>
            </a:solidFill>
            <a:miter lim="800000"/>
            <a:headEnd/>
            <a:tailEnd/>
          </a:ln>
          <a:effectLst>
            <a:outerShdw blurRad="63500" dist="38099" dir="2700000" algn="ctr" rotWithShape="0">
              <a:srgbClr val="000000">
                <a:alpha val="74998"/>
              </a:srgbClr>
            </a:outerShdw>
          </a:effectLst>
        </p:spPr>
        <p:txBody>
          <a:bodyPr/>
          <a:lstStyle/>
          <a:p>
            <a:pPr marL="185738" indent="-185738" algn="ctr" eaLnBrk="1" hangingPunct="1">
              <a:spcBef>
                <a:spcPct val="20000"/>
              </a:spcBef>
            </a:pPr>
            <a:r>
              <a:rPr lang="fr-FR" sz="1400" dirty="0">
                <a:latin typeface="Calibri"/>
                <a:cs typeface="Calibri"/>
              </a:rPr>
              <a:t>Production de bois énergie des forêts</a:t>
            </a:r>
          </a:p>
          <a:p>
            <a:pPr marL="185738" indent="-185738" algn="ctr" eaLnBrk="1" hangingPunct="1">
              <a:spcBef>
                <a:spcPct val="20000"/>
              </a:spcBef>
            </a:pPr>
            <a:r>
              <a:rPr lang="fr-FR" sz="1400" dirty="0">
                <a:latin typeface="Calibri"/>
                <a:cs typeface="Calibri"/>
              </a:rPr>
              <a:t> (95 </a:t>
            </a:r>
            <a:r>
              <a:rPr lang="fr-FR" sz="1400" dirty="0" err="1">
                <a:latin typeface="Calibri"/>
                <a:cs typeface="Calibri"/>
              </a:rPr>
              <a:t>twh</a:t>
            </a:r>
            <a:r>
              <a:rPr lang="fr-FR" sz="1400" dirty="0">
                <a:latin typeface="Calibri"/>
                <a:cs typeface="Calibri"/>
              </a:rPr>
              <a:t>)</a:t>
            </a:r>
            <a:endParaRPr lang="fr-FR" sz="2000" dirty="0">
              <a:latin typeface="Calibri"/>
              <a:cs typeface="Calibri"/>
            </a:endParaRPr>
          </a:p>
        </p:txBody>
      </p:sp>
      <p:sp>
        <p:nvSpPr>
          <p:cNvPr id="39" name="Rectangle 4">
            <a:extLst>
              <a:ext uri="{FF2B5EF4-FFF2-40B4-BE49-F238E27FC236}">
                <a16:creationId xmlns:a16="http://schemas.microsoft.com/office/drawing/2014/main" id="{5AA45978-7E83-124E-9574-6802FAA685A7}"/>
              </a:ext>
            </a:extLst>
          </p:cNvPr>
          <p:cNvSpPr>
            <a:spLocks noChangeArrowheads="1"/>
          </p:cNvSpPr>
          <p:nvPr/>
        </p:nvSpPr>
        <p:spPr bwMode="auto">
          <a:xfrm>
            <a:off x="6876256" y="4476645"/>
            <a:ext cx="2016224" cy="558724"/>
          </a:xfrm>
          <a:prstGeom prst="rect">
            <a:avLst/>
          </a:prstGeom>
          <a:solidFill>
            <a:schemeClr val="accent6">
              <a:lumMod val="40000"/>
              <a:lumOff val="60000"/>
            </a:schemeClr>
          </a:solidFill>
          <a:ln w="38100">
            <a:solidFill>
              <a:schemeClr val="accent6">
                <a:lumMod val="40000"/>
                <a:lumOff val="60000"/>
              </a:schemeClr>
            </a:solidFill>
            <a:miter lim="800000"/>
            <a:headEnd/>
            <a:tailEnd/>
          </a:ln>
          <a:effectLst>
            <a:outerShdw blurRad="63500" dist="38099" dir="2700000" algn="ctr" rotWithShape="0">
              <a:srgbClr val="000000">
                <a:alpha val="74998"/>
              </a:srgbClr>
            </a:outerShdw>
          </a:effectLst>
        </p:spPr>
        <p:txBody>
          <a:bodyPr/>
          <a:lstStyle/>
          <a:p>
            <a:pPr marL="185738" indent="-185738" algn="ctr" eaLnBrk="1" hangingPunct="1">
              <a:spcBef>
                <a:spcPct val="20000"/>
              </a:spcBef>
            </a:pPr>
            <a:r>
              <a:rPr lang="fr-FR" sz="1400" dirty="0">
                <a:latin typeface="Calibri"/>
                <a:cs typeface="Calibri"/>
              </a:rPr>
              <a:t>Relocaliser certaines productions</a:t>
            </a:r>
            <a:endParaRPr lang="fr-FR" sz="2000" dirty="0">
              <a:latin typeface="Calibri"/>
              <a:cs typeface="Calibri"/>
            </a:endParaRPr>
          </a:p>
        </p:txBody>
      </p:sp>
      <p:sp>
        <p:nvSpPr>
          <p:cNvPr id="40" name="Rectangle 4">
            <a:extLst>
              <a:ext uri="{FF2B5EF4-FFF2-40B4-BE49-F238E27FC236}">
                <a16:creationId xmlns:a16="http://schemas.microsoft.com/office/drawing/2014/main" id="{8B14A789-BBEC-474B-81C6-4A3696B079A8}"/>
              </a:ext>
            </a:extLst>
          </p:cNvPr>
          <p:cNvSpPr>
            <a:spLocks noChangeArrowheads="1"/>
          </p:cNvSpPr>
          <p:nvPr/>
        </p:nvSpPr>
        <p:spPr bwMode="auto">
          <a:xfrm>
            <a:off x="6876256" y="5229375"/>
            <a:ext cx="2016224" cy="558724"/>
          </a:xfrm>
          <a:prstGeom prst="rect">
            <a:avLst/>
          </a:prstGeom>
          <a:solidFill>
            <a:schemeClr val="accent6">
              <a:lumMod val="40000"/>
              <a:lumOff val="60000"/>
            </a:schemeClr>
          </a:solidFill>
          <a:ln w="38100">
            <a:solidFill>
              <a:schemeClr val="accent6">
                <a:lumMod val="40000"/>
                <a:lumOff val="60000"/>
              </a:schemeClr>
            </a:solidFill>
            <a:miter lim="800000"/>
            <a:headEnd/>
            <a:tailEnd/>
          </a:ln>
          <a:effectLst>
            <a:outerShdw blurRad="63500" dist="38099" dir="2700000" algn="ctr" rotWithShape="0">
              <a:srgbClr val="000000">
                <a:alpha val="74998"/>
              </a:srgbClr>
            </a:outerShdw>
          </a:effectLst>
        </p:spPr>
        <p:txBody>
          <a:bodyPr/>
          <a:lstStyle/>
          <a:p>
            <a:pPr marL="185738" indent="-185738" algn="ctr" eaLnBrk="1" hangingPunct="1">
              <a:spcBef>
                <a:spcPct val="20000"/>
              </a:spcBef>
            </a:pPr>
            <a:r>
              <a:rPr lang="fr-FR" sz="1400" dirty="0">
                <a:latin typeface="Calibri"/>
                <a:cs typeface="Calibri"/>
              </a:rPr>
              <a:t>Développer les circuits courts</a:t>
            </a:r>
            <a:endParaRPr lang="fr-FR" sz="2000" dirty="0">
              <a:latin typeface="Calibri"/>
              <a:cs typeface="Calibri"/>
            </a:endParaRPr>
          </a:p>
        </p:txBody>
      </p:sp>
      <p:sp>
        <p:nvSpPr>
          <p:cNvPr id="41" name="Rectangle 4">
            <a:extLst>
              <a:ext uri="{FF2B5EF4-FFF2-40B4-BE49-F238E27FC236}">
                <a16:creationId xmlns:a16="http://schemas.microsoft.com/office/drawing/2014/main" id="{2B9BBFBA-35A3-224E-8E74-400C0B1061E0}"/>
              </a:ext>
            </a:extLst>
          </p:cNvPr>
          <p:cNvSpPr>
            <a:spLocks noChangeArrowheads="1"/>
          </p:cNvSpPr>
          <p:nvPr/>
        </p:nvSpPr>
        <p:spPr bwMode="auto">
          <a:xfrm>
            <a:off x="43836" y="1851378"/>
            <a:ext cx="2016224" cy="407221"/>
          </a:xfrm>
          <a:prstGeom prst="rect">
            <a:avLst/>
          </a:prstGeom>
          <a:solidFill>
            <a:srgbClr val="FFFF00"/>
          </a:solidFill>
          <a:ln w="38100">
            <a:solidFill>
              <a:srgbClr val="FFFF00"/>
            </a:solidFill>
            <a:miter lim="800000"/>
            <a:headEnd/>
            <a:tailEnd/>
          </a:ln>
          <a:effectLst>
            <a:outerShdw blurRad="63500" dist="38099" dir="2700000" algn="ctr" rotWithShape="0">
              <a:srgbClr val="000000">
                <a:alpha val="74998"/>
              </a:srgbClr>
            </a:outerShdw>
          </a:effectLst>
        </p:spPr>
        <p:txBody>
          <a:bodyPr/>
          <a:lstStyle/>
          <a:p>
            <a:pPr marL="185738" indent="-185738" algn="ctr" eaLnBrk="1" hangingPunct="1">
              <a:spcBef>
                <a:spcPct val="20000"/>
              </a:spcBef>
            </a:pPr>
            <a:r>
              <a:rPr lang="fr-FR" sz="1400" dirty="0">
                <a:latin typeface="Calibri"/>
                <a:cs typeface="Calibri"/>
              </a:rPr>
              <a:t>Réduire le gaspillage</a:t>
            </a:r>
            <a:endParaRPr lang="fr-FR" sz="2000" dirty="0">
              <a:latin typeface="Calibri"/>
              <a:cs typeface="Calibri"/>
            </a:endParaRPr>
          </a:p>
        </p:txBody>
      </p:sp>
      <p:sp>
        <p:nvSpPr>
          <p:cNvPr id="42" name="Rectangle 4">
            <a:extLst>
              <a:ext uri="{FF2B5EF4-FFF2-40B4-BE49-F238E27FC236}">
                <a16:creationId xmlns:a16="http://schemas.microsoft.com/office/drawing/2014/main" id="{2BDB92E5-8A01-E247-A559-03A5AF46649B}"/>
              </a:ext>
            </a:extLst>
          </p:cNvPr>
          <p:cNvSpPr>
            <a:spLocks noChangeArrowheads="1"/>
          </p:cNvSpPr>
          <p:nvPr/>
        </p:nvSpPr>
        <p:spPr bwMode="auto">
          <a:xfrm>
            <a:off x="35496" y="4184141"/>
            <a:ext cx="2016224" cy="799931"/>
          </a:xfrm>
          <a:prstGeom prst="rect">
            <a:avLst/>
          </a:prstGeom>
          <a:solidFill>
            <a:srgbClr val="FFFF00"/>
          </a:solidFill>
          <a:ln w="38100">
            <a:solidFill>
              <a:srgbClr val="FFFF00"/>
            </a:solidFill>
            <a:miter lim="800000"/>
            <a:headEnd/>
            <a:tailEnd/>
          </a:ln>
          <a:effectLst>
            <a:outerShdw blurRad="63500" dist="38099" dir="2700000" algn="ctr" rotWithShape="0">
              <a:srgbClr val="000000">
                <a:alpha val="74998"/>
              </a:srgbClr>
            </a:outerShdw>
          </a:effectLst>
        </p:spPr>
        <p:txBody>
          <a:bodyPr/>
          <a:lstStyle/>
          <a:p>
            <a:pPr marL="185738" indent="-185738" algn="ctr" eaLnBrk="1" hangingPunct="1">
              <a:spcBef>
                <a:spcPct val="20000"/>
              </a:spcBef>
            </a:pPr>
            <a:r>
              <a:rPr lang="fr-FR" sz="1400" dirty="0">
                <a:latin typeface="Calibri"/>
                <a:cs typeface="Calibri"/>
              </a:rPr>
              <a:t>Consommer des produits non transformés et moins raffinés</a:t>
            </a:r>
            <a:endParaRPr lang="fr-FR" sz="2000" dirty="0">
              <a:latin typeface="Calibri"/>
              <a:cs typeface="Calibri"/>
            </a:endParaRPr>
          </a:p>
        </p:txBody>
      </p:sp>
      <p:sp>
        <p:nvSpPr>
          <p:cNvPr id="43" name="Rectangle 4">
            <a:extLst>
              <a:ext uri="{FF2B5EF4-FFF2-40B4-BE49-F238E27FC236}">
                <a16:creationId xmlns:a16="http://schemas.microsoft.com/office/drawing/2014/main" id="{DBFF4A2C-0267-664A-9D50-434951F62316}"/>
              </a:ext>
            </a:extLst>
          </p:cNvPr>
          <p:cNvSpPr>
            <a:spLocks noChangeArrowheads="1"/>
          </p:cNvSpPr>
          <p:nvPr/>
        </p:nvSpPr>
        <p:spPr bwMode="auto">
          <a:xfrm>
            <a:off x="6863428" y="5916142"/>
            <a:ext cx="2029052" cy="558724"/>
          </a:xfrm>
          <a:prstGeom prst="rect">
            <a:avLst/>
          </a:prstGeom>
          <a:solidFill>
            <a:schemeClr val="accent6">
              <a:lumMod val="40000"/>
              <a:lumOff val="60000"/>
            </a:schemeClr>
          </a:solidFill>
          <a:ln w="38100">
            <a:solidFill>
              <a:schemeClr val="accent6">
                <a:lumMod val="40000"/>
                <a:lumOff val="60000"/>
              </a:schemeClr>
            </a:solidFill>
            <a:miter lim="800000"/>
            <a:headEnd/>
            <a:tailEnd/>
          </a:ln>
          <a:effectLst>
            <a:outerShdw blurRad="63500" dist="38099" dir="2700000" algn="ctr" rotWithShape="0">
              <a:srgbClr val="000000">
                <a:alpha val="74998"/>
              </a:srgbClr>
            </a:outerShdw>
          </a:effectLst>
        </p:spPr>
        <p:txBody>
          <a:bodyPr/>
          <a:lstStyle/>
          <a:p>
            <a:pPr marL="185738" indent="-185738" algn="ctr" eaLnBrk="1" hangingPunct="1">
              <a:spcBef>
                <a:spcPct val="20000"/>
              </a:spcBef>
            </a:pPr>
            <a:r>
              <a:rPr lang="fr-FR" sz="1400" dirty="0">
                <a:latin typeface="Calibri"/>
                <a:cs typeface="Calibri"/>
              </a:rPr>
              <a:t>Plaisir de manger et gastronomie</a:t>
            </a:r>
            <a:endParaRPr lang="fr-FR" sz="2000" dirty="0">
              <a:latin typeface="Calibri"/>
              <a:cs typeface="Calibri"/>
            </a:endParaRPr>
          </a:p>
        </p:txBody>
      </p:sp>
    </p:spTree>
    <p:extLst>
      <p:ext uri="{BB962C8B-B14F-4D97-AF65-F5344CB8AC3E}">
        <p14:creationId xmlns:p14="http://schemas.microsoft.com/office/powerpoint/2010/main" val="3736247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45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5"/>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6"/>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7"/>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38"/>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39"/>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40"/>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41"/>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42"/>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6" grpId="0" animBg="1"/>
      <p:bldP spid="14" grpId="0" animBg="1"/>
      <p:bldP spid="15" grpId="0" animBg="1"/>
      <p:bldP spid="18" grpId="0" animBg="1"/>
      <p:bldP spid="19" grpId="0" animBg="1"/>
      <p:bldP spid="21" grpId="0" animBg="1"/>
      <p:bldP spid="23" grpId="0" animBg="1"/>
      <p:bldP spid="24" grpId="0" animBg="1"/>
      <p:bldP spid="25" grpId="0" animBg="1"/>
      <p:bldP spid="26" grpId="0" animBg="1"/>
      <p:bldP spid="27" grpId="0" animBg="1"/>
      <p:bldP spid="28"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ext Box 3"/>
          <p:cNvSpPr txBox="1">
            <a:spLocks noChangeArrowheads="1"/>
          </p:cNvSpPr>
          <p:nvPr/>
        </p:nvSpPr>
        <p:spPr bwMode="auto">
          <a:xfrm>
            <a:off x="381000" y="1447800"/>
            <a:ext cx="8305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endParaRPr lang="en-GB">
              <a:solidFill>
                <a:schemeClr val="folHlink"/>
              </a:solidFill>
              <a:cs typeface="Arial" charset="0"/>
            </a:endParaRPr>
          </a:p>
        </p:txBody>
      </p:sp>
      <p:sp>
        <p:nvSpPr>
          <p:cNvPr id="19458" name="Rectangle 4"/>
          <p:cNvSpPr>
            <a:spLocks noGrp="1" noChangeArrowheads="1"/>
          </p:cNvSpPr>
          <p:nvPr>
            <p:ph type="title" idx="4294967295"/>
          </p:nvPr>
        </p:nvSpPr>
        <p:spPr/>
        <p:txBody>
          <a:bodyPr anchorCtr="1"/>
          <a:lstStyle/>
          <a:p>
            <a:pPr eaLnBrk="1" hangingPunct="1"/>
            <a:r>
              <a:rPr lang="fr-FR" b="1" dirty="0"/>
              <a:t>Des surfaces limitées</a:t>
            </a:r>
            <a:endParaRPr kumimoji="1" lang="fr-FR" sz="1000" b="1" dirty="0">
              <a:latin typeface="Arial" charset="0"/>
              <a:ea typeface="ＭＳ Ｐゴシック" charset="0"/>
              <a:cs typeface="ＭＳ Ｐゴシック" charset="0"/>
            </a:endParaRPr>
          </a:p>
        </p:txBody>
      </p:sp>
      <p:sp>
        <p:nvSpPr>
          <p:cNvPr id="268290" name="Rectangle 2"/>
          <p:cNvSpPr>
            <a:spLocks noChangeArrowheads="1"/>
          </p:cNvSpPr>
          <p:nvPr/>
        </p:nvSpPr>
        <p:spPr bwMode="auto">
          <a:xfrm>
            <a:off x="26149" y="972842"/>
            <a:ext cx="8989336" cy="7974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lvl="1"/>
            <a:r>
              <a:rPr lang="fr-FR" sz="2000" b="1" dirty="0">
                <a:solidFill>
                  <a:srgbClr val="990000"/>
                </a:solidFill>
              </a:rPr>
              <a:t>L’augmentation de la population combinée avec la perte de terres agricoles entraine mécaniquement une baisse de 22% de la SAU/</a:t>
            </a:r>
            <a:r>
              <a:rPr lang="fr-FR" sz="2000" b="1" dirty="0" err="1">
                <a:solidFill>
                  <a:srgbClr val="990000"/>
                </a:solidFill>
              </a:rPr>
              <a:t>hab</a:t>
            </a:r>
            <a:endParaRPr lang="fr-FR" sz="2000" b="1" dirty="0">
              <a:solidFill>
                <a:srgbClr val="990000"/>
              </a:solidFill>
            </a:endParaRPr>
          </a:p>
          <a:p>
            <a:pPr lvl="1"/>
            <a:endParaRPr lang="fr-FR" sz="2000" b="1" dirty="0">
              <a:solidFill>
                <a:schemeClr val="bg1">
                  <a:lumMod val="50000"/>
                </a:schemeClr>
              </a:solidFill>
            </a:endParaRPr>
          </a:p>
          <a:p>
            <a:pPr marL="742950" lvl="1" indent="-285750">
              <a:buFontTx/>
              <a:buChar char="-"/>
            </a:pPr>
            <a:endParaRPr kumimoji="1" lang="en-GB" sz="1800" dirty="0"/>
          </a:p>
          <a:p>
            <a:pPr>
              <a:lnSpc>
                <a:spcPct val="90000"/>
              </a:lnSpc>
              <a:spcBef>
                <a:spcPct val="20000"/>
              </a:spcBef>
              <a:buClr>
                <a:schemeClr val="hlink"/>
              </a:buClr>
            </a:pPr>
            <a:endParaRPr kumimoji="1" lang="fr-FR" sz="1400" dirty="0"/>
          </a:p>
        </p:txBody>
      </p:sp>
      <p:sp>
        <p:nvSpPr>
          <p:cNvPr id="5" name="Rectangle 2">
            <a:extLst>
              <a:ext uri="{FF2B5EF4-FFF2-40B4-BE49-F238E27FC236}">
                <a16:creationId xmlns:a16="http://schemas.microsoft.com/office/drawing/2014/main" id="{3A828F10-C969-2442-92AE-CE8183DC8C91}"/>
              </a:ext>
            </a:extLst>
          </p:cNvPr>
          <p:cNvSpPr>
            <a:spLocks noChangeArrowheads="1"/>
          </p:cNvSpPr>
          <p:nvPr/>
        </p:nvSpPr>
        <p:spPr bwMode="auto">
          <a:xfrm>
            <a:off x="436494" y="2180094"/>
            <a:ext cx="4112840" cy="464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lvl="1"/>
            <a:r>
              <a:rPr lang="fr-FR" sz="2000" b="1" dirty="0">
                <a:solidFill>
                  <a:srgbClr val="990000"/>
                </a:solidFill>
              </a:rPr>
              <a:t>Les sources d’économie</a:t>
            </a:r>
          </a:p>
          <a:p>
            <a:pPr lvl="1"/>
            <a:endParaRPr lang="fr-FR" sz="2000" b="1" dirty="0">
              <a:solidFill>
                <a:schemeClr val="bg1">
                  <a:lumMod val="50000"/>
                </a:schemeClr>
              </a:solidFill>
            </a:endParaRPr>
          </a:p>
          <a:p>
            <a:pPr marL="800100" lvl="1" indent="-342900">
              <a:buFontTx/>
              <a:buChar char="-"/>
            </a:pPr>
            <a:r>
              <a:rPr lang="fr-FR" sz="2000" b="1" dirty="0">
                <a:solidFill>
                  <a:schemeClr val="bg1">
                    <a:lumMod val="50000"/>
                  </a:schemeClr>
                </a:solidFill>
              </a:rPr>
              <a:t>Consommer moins (maintien de l’IMC, baisser les surconsommations)</a:t>
            </a:r>
          </a:p>
          <a:p>
            <a:pPr marL="742950" lvl="1" indent="-285750">
              <a:buFontTx/>
              <a:buChar char="-"/>
            </a:pPr>
            <a:r>
              <a:rPr kumimoji="1" lang="fr-FR" sz="2000" b="1" dirty="0">
                <a:solidFill>
                  <a:schemeClr val="bg1">
                    <a:lumMod val="50000"/>
                  </a:schemeClr>
                </a:solidFill>
              </a:rPr>
              <a:t>Réduire le gaspillage</a:t>
            </a:r>
          </a:p>
          <a:p>
            <a:pPr marL="742950" lvl="1" indent="-285750">
              <a:buFontTx/>
              <a:buChar char="-"/>
            </a:pPr>
            <a:r>
              <a:rPr kumimoji="1" lang="fr-FR" sz="2000" b="1" dirty="0">
                <a:solidFill>
                  <a:schemeClr val="bg1">
                    <a:lumMod val="50000"/>
                  </a:schemeClr>
                </a:solidFill>
              </a:rPr>
              <a:t>Réduire les exports</a:t>
            </a:r>
            <a:endParaRPr kumimoji="1" lang="en-GB" sz="1800" dirty="0"/>
          </a:p>
          <a:p>
            <a:pPr>
              <a:lnSpc>
                <a:spcPct val="90000"/>
              </a:lnSpc>
              <a:spcBef>
                <a:spcPct val="20000"/>
              </a:spcBef>
              <a:buClr>
                <a:schemeClr val="hlink"/>
              </a:buClr>
            </a:pPr>
            <a:endParaRPr kumimoji="1" lang="fr-FR" sz="1400" dirty="0"/>
          </a:p>
        </p:txBody>
      </p:sp>
      <p:sp>
        <p:nvSpPr>
          <p:cNvPr id="6" name="Rectangle 2">
            <a:extLst>
              <a:ext uri="{FF2B5EF4-FFF2-40B4-BE49-F238E27FC236}">
                <a16:creationId xmlns:a16="http://schemas.microsoft.com/office/drawing/2014/main" id="{E3539065-9D9A-954B-8065-F821267502B0}"/>
              </a:ext>
            </a:extLst>
          </p:cNvPr>
          <p:cNvSpPr>
            <a:spLocks noChangeArrowheads="1"/>
          </p:cNvSpPr>
          <p:nvPr/>
        </p:nvSpPr>
        <p:spPr bwMode="auto">
          <a:xfrm>
            <a:off x="4303084" y="2180094"/>
            <a:ext cx="4371528" cy="42484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lvl="1"/>
            <a:r>
              <a:rPr lang="fr-FR" sz="2000" b="1" dirty="0">
                <a:solidFill>
                  <a:srgbClr val="990000"/>
                </a:solidFill>
              </a:rPr>
              <a:t>Les sources de consommation</a:t>
            </a:r>
          </a:p>
          <a:p>
            <a:pPr lvl="1"/>
            <a:endParaRPr lang="fr-FR" sz="2000" b="1" dirty="0">
              <a:solidFill>
                <a:schemeClr val="bg1">
                  <a:lumMod val="50000"/>
                </a:schemeClr>
              </a:solidFill>
            </a:endParaRPr>
          </a:p>
          <a:p>
            <a:pPr marL="800100" lvl="1" indent="-342900">
              <a:buFontTx/>
              <a:buChar char="-"/>
            </a:pPr>
            <a:r>
              <a:rPr lang="fr-FR" sz="2000" b="1" dirty="0">
                <a:solidFill>
                  <a:schemeClr val="bg1">
                    <a:lumMod val="50000"/>
                  </a:schemeClr>
                </a:solidFill>
              </a:rPr>
              <a:t>Artificialisation des sol</a:t>
            </a:r>
          </a:p>
          <a:p>
            <a:pPr marL="800100" lvl="1" indent="-342900">
              <a:buFontTx/>
              <a:buChar char="-"/>
            </a:pPr>
            <a:r>
              <a:rPr lang="fr-FR" sz="2000" b="1" dirty="0">
                <a:solidFill>
                  <a:schemeClr val="bg1">
                    <a:lumMod val="50000"/>
                  </a:schemeClr>
                </a:solidFill>
              </a:rPr>
              <a:t>Augmentation de la population</a:t>
            </a:r>
          </a:p>
          <a:p>
            <a:pPr marL="800100" lvl="1" indent="-342900">
              <a:buFontTx/>
              <a:buChar char="-"/>
            </a:pPr>
            <a:r>
              <a:rPr kumimoji="1" lang="fr-FR" sz="2000" b="1" dirty="0">
                <a:solidFill>
                  <a:schemeClr val="bg1">
                    <a:lumMod val="50000"/>
                  </a:schemeClr>
                </a:solidFill>
              </a:rPr>
              <a:t>Surface forestière</a:t>
            </a:r>
          </a:p>
          <a:p>
            <a:pPr marL="742950" lvl="1" indent="-285750">
              <a:buFontTx/>
              <a:buChar char="-"/>
            </a:pPr>
            <a:r>
              <a:rPr kumimoji="1" lang="fr-FR" sz="2000" b="1" dirty="0">
                <a:solidFill>
                  <a:schemeClr val="bg1">
                    <a:lumMod val="50000"/>
                  </a:schemeClr>
                </a:solidFill>
              </a:rPr>
              <a:t>Cultures énergétiques (fourrage pour le biogaz)</a:t>
            </a:r>
          </a:p>
          <a:p>
            <a:pPr marL="742950" lvl="1" indent="-285750">
              <a:buFontTx/>
              <a:buChar char="-"/>
            </a:pPr>
            <a:r>
              <a:rPr kumimoji="1" lang="fr-FR" sz="2000" b="1" dirty="0">
                <a:solidFill>
                  <a:schemeClr val="bg1">
                    <a:lumMod val="50000"/>
                  </a:schemeClr>
                </a:solidFill>
              </a:rPr>
              <a:t>Mode d’élevage (plus extensif )</a:t>
            </a:r>
          </a:p>
          <a:p>
            <a:pPr marL="742950" lvl="1" indent="-285750">
              <a:buFontTx/>
              <a:buChar char="-"/>
            </a:pPr>
            <a:r>
              <a:rPr kumimoji="1" lang="fr-FR" sz="2000" b="1" dirty="0">
                <a:solidFill>
                  <a:schemeClr val="bg1">
                    <a:lumMod val="50000"/>
                  </a:schemeClr>
                </a:solidFill>
              </a:rPr>
              <a:t>Développement de la bio</a:t>
            </a:r>
          </a:p>
          <a:p>
            <a:pPr marL="742950" lvl="1" indent="-285750">
              <a:buFontTx/>
              <a:buChar char="-"/>
            </a:pPr>
            <a:r>
              <a:rPr kumimoji="1" lang="fr-FR" sz="2000" b="1" dirty="0">
                <a:solidFill>
                  <a:schemeClr val="bg1">
                    <a:lumMod val="50000"/>
                  </a:schemeClr>
                </a:solidFill>
              </a:rPr>
              <a:t>Développement des labels</a:t>
            </a:r>
          </a:p>
          <a:p>
            <a:pPr marL="742950" lvl="1" indent="-285750">
              <a:buFontTx/>
              <a:buChar char="-"/>
            </a:pPr>
            <a:r>
              <a:rPr kumimoji="1" lang="fr-FR" sz="2000" b="1" dirty="0">
                <a:solidFill>
                  <a:schemeClr val="bg1">
                    <a:lumMod val="50000"/>
                  </a:schemeClr>
                </a:solidFill>
              </a:rPr>
              <a:t>Remplacer le poisson</a:t>
            </a:r>
          </a:p>
          <a:p>
            <a:pPr marL="742950" lvl="1" indent="-285750">
              <a:buFontTx/>
              <a:buChar char="-"/>
            </a:pPr>
            <a:endParaRPr kumimoji="1" lang="en-GB" sz="1800" dirty="0"/>
          </a:p>
          <a:p>
            <a:pPr>
              <a:lnSpc>
                <a:spcPct val="90000"/>
              </a:lnSpc>
              <a:spcBef>
                <a:spcPct val="20000"/>
              </a:spcBef>
              <a:buClr>
                <a:schemeClr val="hlink"/>
              </a:buClr>
            </a:pPr>
            <a:endParaRPr kumimoji="1" lang="fr-FR" sz="1400" dirty="0"/>
          </a:p>
        </p:txBody>
      </p:sp>
    </p:spTree>
    <p:extLst>
      <p:ext uri="{BB962C8B-B14F-4D97-AF65-F5344CB8AC3E}">
        <p14:creationId xmlns:p14="http://schemas.microsoft.com/office/powerpoint/2010/main" val="9122187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829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8290" grpId="0" build="p" bldLvl="2"/>
      <p:bldP spid="5" grpId="0" build="p" bldLvl="2"/>
      <p:bldP spid="6" grpId="0" build="p" bldLvl="2"/>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r>
              <a:rPr lang="fr-FR" dirty="0"/>
              <a:t>MoSUT : Modèle Systémique d’Utilisation des Terres</a:t>
            </a:r>
            <a:endParaRPr lang="fr-FR" sz="1800" dirty="0"/>
          </a:p>
        </p:txBody>
      </p:sp>
      <p:sp>
        <p:nvSpPr>
          <p:cNvPr id="64515" name="Rectangle 3"/>
          <p:cNvSpPr>
            <a:spLocks noGrp="1" noChangeArrowheads="1"/>
          </p:cNvSpPr>
          <p:nvPr>
            <p:ph type="body" idx="1"/>
          </p:nvPr>
        </p:nvSpPr>
        <p:spPr>
          <a:xfrm>
            <a:off x="1043608" y="4437112"/>
            <a:ext cx="3024336" cy="1289794"/>
          </a:xfrm>
          <a:solidFill>
            <a:srgbClr val="FFE2BB"/>
          </a:solidFill>
          <a:ln w="38100">
            <a:solidFill>
              <a:srgbClr val="E39140"/>
            </a:solidFill>
            <a:miter lim="800000"/>
            <a:headEnd/>
            <a:tailEnd/>
          </a:ln>
          <a:effectLst>
            <a:outerShdw blurRad="63500" dist="38099" dir="2700000" algn="ctr" rotWithShape="0">
              <a:srgbClr val="000000">
                <a:alpha val="74998"/>
              </a:srgbClr>
            </a:outerShdw>
          </a:effectLst>
        </p:spPr>
        <p:txBody>
          <a:bodyPr/>
          <a:lstStyle/>
          <a:p>
            <a:pPr marL="342900" indent="-342900" algn="ctr">
              <a:lnSpc>
                <a:spcPct val="90000"/>
              </a:lnSpc>
              <a:buFontTx/>
              <a:buNone/>
            </a:pPr>
            <a:r>
              <a:rPr lang="fr-FR" sz="1400" b="0" dirty="0">
                <a:solidFill>
                  <a:schemeClr val="tx1"/>
                </a:solidFill>
              </a:rPr>
              <a:t>Rendement des cultures, régime alimentaire animaux  =&gt;</a:t>
            </a:r>
          </a:p>
          <a:p>
            <a:pPr marL="342900" indent="-342900" algn="ctr">
              <a:lnSpc>
                <a:spcPct val="90000"/>
              </a:lnSpc>
              <a:buFontTx/>
              <a:buNone/>
            </a:pPr>
            <a:r>
              <a:rPr lang="fr-FR" sz="1400" dirty="0">
                <a:solidFill>
                  <a:schemeClr val="tx1"/>
                </a:solidFill>
              </a:rPr>
              <a:t>SURFACES AGRICOLES, FORESTIERES ET AUTRES</a:t>
            </a:r>
          </a:p>
          <a:p>
            <a:pPr marL="342900" indent="-342900" algn="ctr">
              <a:lnSpc>
                <a:spcPct val="90000"/>
              </a:lnSpc>
              <a:buFontTx/>
              <a:buNone/>
            </a:pPr>
            <a:r>
              <a:rPr lang="fr-FR" sz="2000" b="1" dirty="0">
                <a:solidFill>
                  <a:srgbClr val="800000"/>
                </a:solidFill>
              </a:rPr>
              <a:t>HECTARES</a:t>
            </a:r>
          </a:p>
        </p:txBody>
      </p:sp>
      <p:sp>
        <p:nvSpPr>
          <p:cNvPr id="64516" name="Rectangle 4"/>
          <p:cNvSpPr>
            <a:spLocks noChangeArrowheads="1"/>
          </p:cNvSpPr>
          <p:nvPr/>
        </p:nvSpPr>
        <p:spPr bwMode="auto">
          <a:xfrm>
            <a:off x="1043608" y="2492896"/>
            <a:ext cx="3024336" cy="1368152"/>
          </a:xfrm>
          <a:prstGeom prst="rect">
            <a:avLst/>
          </a:prstGeom>
          <a:solidFill>
            <a:srgbClr val="FFE2BB"/>
          </a:solidFill>
          <a:ln w="38100">
            <a:solidFill>
              <a:srgbClr val="E39140"/>
            </a:solidFill>
            <a:miter lim="800000"/>
            <a:headEnd/>
            <a:tailEnd/>
          </a:ln>
          <a:effectLst>
            <a:outerShdw blurRad="63500" dist="38099" dir="2700000" algn="ctr" rotWithShape="0">
              <a:srgbClr val="000000">
                <a:alpha val="74998"/>
              </a:srgbClr>
            </a:outerShdw>
          </a:effectLst>
        </p:spPr>
        <p:txBody>
          <a:bodyPr/>
          <a:lstStyle/>
          <a:p>
            <a:pPr marL="185738" indent="-185738" algn="ctr" eaLnBrk="1" hangingPunct="1">
              <a:spcBef>
                <a:spcPct val="20000"/>
              </a:spcBef>
            </a:pPr>
            <a:r>
              <a:rPr lang="fr-FR" sz="1400" dirty="0">
                <a:latin typeface="Calibri"/>
                <a:cs typeface="Calibri"/>
              </a:rPr>
              <a:t>Besoins (alimentation humaine, alimentation animale, import, export, transformation…) = &gt;</a:t>
            </a:r>
          </a:p>
          <a:p>
            <a:pPr marL="185738" indent="-185738" algn="ctr" eaLnBrk="1" hangingPunct="1">
              <a:spcBef>
                <a:spcPct val="20000"/>
              </a:spcBef>
            </a:pPr>
            <a:r>
              <a:rPr lang="fr-FR" sz="1400" b="1" dirty="0">
                <a:latin typeface="Calibri"/>
                <a:cs typeface="Calibri"/>
              </a:rPr>
              <a:t>DEMANDE DE PRODUCTION</a:t>
            </a:r>
          </a:p>
          <a:p>
            <a:pPr marL="185738" indent="-185738" algn="ctr" eaLnBrk="1" hangingPunct="1">
              <a:spcBef>
                <a:spcPct val="20000"/>
              </a:spcBef>
            </a:pPr>
            <a:r>
              <a:rPr lang="fr-FR" sz="2000" b="1" dirty="0">
                <a:solidFill>
                  <a:srgbClr val="800000"/>
                </a:solidFill>
                <a:latin typeface="Calibri"/>
                <a:cs typeface="Calibri"/>
              </a:rPr>
              <a:t>TONNES</a:t>
            </a:r>
            <a:endParaRPr lang="fr-FR" sz="2000" dirty="0">
              <a:solidFill>
                <a:srgbClr val="800000"/>
              </a:solidFill>
              <a:latin typeface="Calibri"/>
              <a:cs typeface="Calibri"/>
            </a:endParaRPr>
          </a:p>
        </p:txBody>
      </p:sp>
      <p:cxnSp>
        <p:nvCxnSpPr>
          <p:cNvPr id="64521" name="AutoShape 9"/>
          <p:cNvCxnSpPr>
            <a:cxnSpLocks noChangeShapeType="1"/>
            <a:stCxn id="64515" idx="2"/>
            <a:endCxn id="64534" idx="2"/>
          </p:cNvCxnSpPr>
          <p:nvPr/>
        </p:nvCxnSpPr>
        <p:spPr bwMode="auto">
          <a:xfrm rot="16200000" flipH="1">
            <a:off x="4298795" y="3983887"/>
            <a:ext cx="6350" cy="3492388"/>
          </a:xfrm>
          <a:prstGeom prst="curvedConnector3">
            <a:avLst>
              <a:gd name="adj1" fmla="val 10301354"/>
            </a:avLst>
          </a:prstGeom>
          <a:noFill/>
          <a:ln w="76200" cmpd="sng">
            <a:solidFill>
              <a:srgbClr val="800000"/>
            </a:solidFill>
            <a:round/>
            <a:headEnd type="none"/>
            <a:tailEnd type="triangle" w="med" len="med"/>
          </a:ln>
          <a:effectLst>
            <a:outerShdw blurRad="63500" dist="38099" dir="2700000" algn="ctr" rotWithShape="0">
              <a:srgbClr val="000000">
                <a:alpha val="74998"/>
              </a:srgbClr>
            </a:outerShdw>
          </a:effectLst>
          <a:extLst>
            <a:ext uri="{909E8E84-426E-40dd-AFC4-6F175D3DCCD1}">
              <a14:hiddenFill xmlns="" xmlns:a14="http://schemas.microsoft.com/office/drawing/2010/main">
                <a:noFill/>
              </a14:hiddenFill>
            </a:ext>
          </a:extLst>
        </p:spPr>
      </p:cxnSp>
      <p:sp>
        <p:nvSpPr>
          <p:cNvPr id="64534" name="Rectangle 22"/>
          <p:cNvSpPr>
            <a:spLocks noChangeArrowheads="1"/>
          </p:cNvSpPr>
          <p:nvPr/>
        </p:nvSpPr>
        <p:spPr bwMode="auto">
          <a:xfrm>
            <a:off x="4499992" y="4437112"/>
            <a:ext cx="3096344" cy="1296144"/>
          </a:xfrm>
          <a:prstGeom prst="rect">
            <a:avLst/>
          </a:prstGeom>
          <a:solidFill>
            <a:srgbClr val="FFE2BB"/>
          </a:solidFill>
          <a:ln w="38100">
            <a:solidFill>
              <a:srgbClr val="E39140"/>
            </a:solidFill>
            <a:miter lim="800000"/>
            <a:headEnd/>
            <a:tailEnd/>
          </a:ln>
          <a:effectLst>
            <a:outerShdw blurRad="63500" dist="38099" dir="2700000" algn="ctr" rotWithShape="0">
              <a:srgbClr val="000000">
                <a:alpha val="74998"/>
              </a:srgbClr>
            </a:outerShdw>
          </a:effectLst>
        </p:spPr>
        <p:txBody>
          <a:bodyPr/>
          <a:lstStyle/>
          <a:p>
            <a:pPr marL="185738" indent="-185738" algn="ctr" eaLnBrk="1" hangingPunct="1">
              <a:spcBef>
                <a:spcPct val="20000"/>
              </a:spcBef>
            </a:pPr>
            <a:r>
              <a:rPr lang="fr-FR" sz="1400" dirty="0">
                <a:latin typeface="Calibri"/>
                <a:cs typeface="Calibri"/>
              </a:rPr>
              <a:t>Evaluation gaz à effet de serre, production énergie et matériaux, indicateurs eau, biodiversité, pesticides (CLIMAGRI)</a:t>
            </a:r>
          </a:p>
          <a:p>
            <a:pPr marL="185738" indent="-185738" algn="ctr" eaLnBrk="1" hangingPunct="1">
              <a:spcBef>
                <a:spcPct val="20000"/>
              </a:spcBef>
            </a:pPr>
            <a:r>
              <a:rPr lang="fr-FR" sz="2000" b="1" dirty="0">
                <a:solidFill>
                  <a:srgbClr val="800000"/>
                </a:solidFill>
                <a:latin typeface="Calibri"/>
                <a:cs typeface="Calibri"/>
              </a:rPr>
              <a:t>CO</a:t>
            </a:r>
            <a:r>
              <a:rPr lang="fr-FR" sz="2000" b="1" baseline="-25000" dirty="0">
                <a:solidFill>
                  <a:srgbClr val="800000"/>
                </a:solidFill>
                <a:latin typeface="Calibri"/>
                <a:cs typeface="Calibri"/>
              </a:rPr>
              <a:t>2</a:t>
            </a:r>
            <a:r>
              <a:rPr lang="fr-FR" sz="2000" b="1" dirty="0">
                <a:solidFill>
                  <a:srgbClr val="800000"/>
                </a:solidFill>
                <a:latin typeface="Calibri"/>
                <a:cs typeface="Calibri"/>
              </a:rPr>
              <a:t>, etc.</a:t>
            </a:r>
          </a:p>
        </p:txBody>
      </p:sp>
      <p:cxnSp>
        <p:nvCxnSpPr>
          <p:cNvPr id="64539" name="AutoShape 27"/>
          <p:cNvCxnSpPr>
            <a:cxnSpLocks noChangeShapeType="1"/>
            <a:stCxn id="64516" idx="1"/>
            <a:endCxn id="64515" idx="1"/>
          </p:cNvCxnSpPr>
          <p:nvPr/>
        </p:nvCxnSpPr>
        <p:spPr bwMode="auto">
          <a:xfrm rot="10800000" flipV="1">
            <a:off x="1043608" y="3176971"/>
            <a:ext cx="12700" cy="1905037"/>
          </a:xfrm>
          <a:prstGeom prst="curvedConnector3">
            <a:avLst>
              <a:gd name="adj1" fmla="val 6557126"/>
            </a:avLst>
          </a:prstGeom>
          <a:noFill/>
          <a:ln w="76200" cmpd="sng">
            <a:solidFill>
              <a:srgbClr val="800000"/>
            </a:solidFill>
            <a:round/>
            <a:headEnd type="none"/>
            <a:tailEnd type="triangle" w="med" len="med"/>
          </a:ln>
          <a:effectLst>
            <a:outerShdw blurRad="63500" dist="38099" dir="2700000" algn="ctr" rotWithShape="0">
              <a:srgbClr val="000000">
                <a:alpha val="74998"/>
              </a:srgbClr>
            </a:outerShdw>
          </a:effectLst>
          <a:extLst>
            <a:ext uri="{909E8E84-426E-40dd-AFC4-6F175D3DCCD1}">
              <a14:hiddenFill xmlns="" xmlns:a14="http://schemas.microsoft.com/office/drawing/2010/main">
                <a:noFill/>
              </a14:hiddenFill>
            </a:ext>
          </a:extLst>
        </p:spPr>
      </p:cxnSp>
      <p:cxnSp>
        <p:nvCxnSpPr>
          <p:cNvPr id="20" name="AutoShape 27"/>
          <p:cNvCxnSpPr>
            <a:cxnSpLocks noChangeShapeType="1"/>
            <a:stCxn id="64534" idx="3"/>
            <a:endCxn id="22" idx="3"/>
          </p:cNvCxnSpPr>
          <p:nvPr/>
        </p:nvCxnSpPr>
        <p:spPr bwMode="auto">
          <a:xfrm flipH="1" flipV="1">
            <a:off x="7524328" y="3248980"/>
            <a:ext cx="72008" cy="1836204"/>
          </a:xfrm>
          <a:prstGeom prst="curvedConnector3">
            <a:avLst>
              <a:gd name="adj1" fmla="val -1036615"/>
            </a:avLst>
          </a:prstGeom>
          <a:noFill/>
          <a:ln w="76200" cmpd="sng">
            <a:solidFill>
              <a:srgbClr val="800000"/>
            </a:solidFill>
            <a:round/>
            <a:headEnd type="none"/>
            <a:tailEnd type="triangle" w="med" len="med"/>
          </a:ln>
          <a:effectLst>
            <a:outerShdw blurRad="63500" dist="38099" dir="2700000" algn="ctr" rotWithShape="0">
              <a:srgbClr val="000000">
                <a:alpha val="74998"/>
              </a:srgbClr>
            </a:outerShdw>
          </a:effectLst>
          <a:extLst>
            <a:ext uri="{909E8E84-426E-40dd-AFC4-6F175D3DCCD1}">
              <a14:hiddenFill xmlns="" xmlns:a14="http://schemas.microsoft.com/office/drawing/2010/main">
                <a:noFill/>
              </a14:hiddenFill>
            </a:ext>
          </a:extLst>
        </p:spPr>
      </p:cxnSp>
      <p:sp>
        <p:nvSpPr>
          <p:cNvPr id="22" name="Rectangle 3"/>
          <p:cNvSpPr txBox="1">
            <a:spLocks noChangeArrowheads="1"/>
          </p:cNvSpPr>
          <p:nvPr/>
        </p:nvSpPr>
        <p:spPr bwMode="auto">
          <a:xfrm>
            <a:off x="4499992" y="2564904"/>
            <a:ext cx="3024336" cy="1368152"/>
          </a:xfrm>
          <a:prstGeom prst="rect">
            <a:avLst/>
          </a:prstGeom>
          <a:solidFill>
            <a:srgbClr val="FFE2BB"/>
          </a:solidFill>
          <a:ln w="38100">
            <a:solidFill>
              <a:srgbClr val="E39140"/>
            </a:solidFill>
            <a:miter lim="800000"/>
            <a:headEnd/>
            <a:tailEnd/>
          </a:ln>
          <a:effectLst>
            <a:outerShdw blurRad="63500" dist="38099" dir="2700000" algn="ctr" rotWithShape="0">
              <a:srgbClr val="000000">
                <a:alpha val="74998"/>
              </a:srgbClr>
            </a:outerShdw>
          </a:effectLst>
          <a:extLs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0" indent="0" algn="l" rtl="0" eaLnBrk="1" fontAlgn="base" hangingPunct="1">
              <a:spcBef>
                <a:spcPts val="2100"/>
              </a:spcBef>
              <a:spcAft>
                <a:spcPts val="300"/>
              </a:spcAft>
              <a:buNone/>
              <a:defRPr sz="1800" b="0" baseline="0">
                <a:solidFill>
                  <a:srgbClr val="990000"/>
                </a:solidFill>
                <a:latin typeface="+mn-lt"/>
                <a:ea typeface="+mn-ea"/>
                <a:cs typeface="+mn-cs"/>
              </a:defRPr>
            </a:lvl1pPr>
            <a:lvl2pPr marL="358775" indent="-179388" algn="l" rtl="0" eaLnBrk="1" fontAlgn="base" hangingPunct="1">
              <a:lnSpc>
                <a:spcPct val="100000"/>
              </a:lnSpc>
              <a:spcBef>
                <a:spcPts val="600"/>
              </a:spcBef>
              <a:spcAft>
                <a:spcPts val="300"/>
              </a:spcAft>
              <a:buFont typeface="Times" charset="0"/>
              <a:buChar char="•"/>
              <a:defRPr b="0" baseline="0">
                <a:solidFill>
                  <a:schemeClr val="tx2">
                    <a:lumMod val="75000"/>
                    <a:lumOff val="25000"/>
                  </a:schemeClr>
                </a:solidFill>
                <a:latin typeface="+mn-lt"/>
                <a:ea typeface="+mn-ea"/>
              </a:defRPr>
            </a:lvl2pPr>
            <a:lvl3pPr marL="806450" indent="-268288" algn="l" rtl="0" eaLnBrk="1" fontAlgn="base" hangingPunct="1">
              <a:lnSpc>
                <a:spcPct val="100000"/>
              </a:lnSpc>
              <a:spcBef>
                <a:spcPts val="300"/>
              </a:spcBef>
              <a:spcAft>
                <a:spcPts val="300"/>
              </a:spcAft>
              <a:buChar char="•"/>
              <a:defRPr sz="1600" b="0" baseline="0">
                <a:solidFill>
                  <a:srgbClr val="404040"/>
                </a:solidFill>
                <a:latin typeface="+mn-lt"/>
                <a:ea typeface="+mn-ea"/>
              </a:defRPr>
            </a:lvl3pPr>
            <a:lvl4pPr marL="1255713" indent="-358775" algn="l" rtl="0" eaLnBrk="1" fontAlgn="base" hangingPunct="1">
              <a:lnSpc>
                <a:spcPct val="100000"/>
              </a:lnSpc>
              <a:spcBef>
                <a:spcPts val="300"/>
              </a:spcBef>
              <a:spcAft>
                <a:spcPts val="300"/>
              </a:spcAft>
              <a:buSzPct val="50000"/>
              <a:buFont typeface="Courier New"/>
              <a:buChar char="o"/>
              <a:defRPr sz="1600" b="0" baseline="0">
                <a:solidFill>
                  <a:srgbClr val="404040"/>
                </a:solidFill>
                <a:latin typeface="+mn-lt"/>
                <a:ea typeface="+mn-ea"/>
              </a:defRPr>
            </a:lvl4pPr>
            <a:lvl5pPr marL="1524000" indent="-268288" algn="l" rtl="0" eaLnBrk="1" fontAlgn="base" hangingPunct="1">
              <a:lnSpc>
                <a:spcPct val="100000"/>
              </a:lnSpc>
              <a:spcBef>
                <a:spcPts val="300"/>
              </a:spcBef>
              <a:spcAft>
                <a:spcPts val="300"/>
              </a:spcAft>
              <a:buFont typeface="Apple Symbols" charset="0"/>
              <a:buChar char="-"/>
              <a:defRPr sz="1600" b="0">
                <a:solidFill>
                  <a:srgbClr val="404040"/>
                </a:solidFill>
                <a:latin typeface="+mn-lt"/>
                <a:ea typeface="+mn-ea"/>
              </a:defRPr>
            </a:lvl5pPr>
            <a:lvl6pPr marL="2514600" indent="-228600" algn="l" rtl="0" eaLnBrk="1" fontAlgn="base" hangingPunct="1">
              <a:spcBef>
                <a:spcPct val="20000"/>
              </a:spcBef>
              <a:spcAft>
                <a:spcPct val="0"/>
              </a:spcAft>
              <a:buFont typeface="Apple Symbols" charset="0"/>
              <a:buChar char="-"/>
              <a:defRPr sz="1600">
                <a:solidFill>
                  <a:schemeClr val="tx1"/>
                </a:solidFill>
                <a:latin typeface="+mn-lt"/>
                <a:ea typeface="+mn-ea"/>
              </a:defRPr>
            </a:lvl6pPr>
            <a:lvl7pPr marL="2971800" indent="-228600" algn="l" rtl="0" eaLnBrk="1" fontAlgn="base" hangingPunct="1">
              <a:spcBef>
                <a:spcPct val="20000"/>
              </a:spcBef>
              <a:spcAft>
                <a:spcPct val="0"/>
              </a:spcAft>
              <a:buFont typeface="Apple Symbols" charset="0"/>
              <a:buChar char="-"/>
              <a:defRPr sz="1600">
                <a:solidFill>
                  <a:schemeClr val="tx1"/>
                </a:solidFill>
                <a:latin typeface="+mn-lt"/>
                <a:ea typeface="+mn-ea"/>
              </a:defRPr>
            </a:lvl7pPr>
            <a:lvl8pPr marL="3429000" indent="-228600" algn="l" rtl="0" eaLnBrk="1" fontAlgn="base" hangingPunct="1">
              <a:spcBef>
                <a:spcPct val="20000"/>
              </a:spcBef>
              <a:spcAft>
                <a:spcPct val="0"/>
              </a:spcAft>
              <a:buFont typeface="Apple Symbols" charset="0"/>
              <a:buChar char="-"/>
              <a:defRPr sz="1600">
                <a:solidFill>
                  <a:schemeClr val="tx1"/>
                </a:solidFill>
                <a:latin typeface="+mn-lt"/>
                <a:ea typeface="+mn-ea"/>
              </a:defRPr>
            </a:lvl8pPr>
            <a:lvl9pPr marL="3886200" indent="-228600" algn="l" rtl="0" eaLnBrk="1" fontAlgn="base" hangingPunct="1">
              <a:spcBef>
                <a:spcPct val="20000"/>
              </a:spcBef>
              <a:spcAft>
                <a:spcPct val="0"/>
              </a:spcAft>
              <a:buFont typeface="Apple Symbols" charset="0"/>
              <a:buChar char="-"/>
              <a:defRPr sz="1600">
                <a:solidFill>
                  <a:schemeClr val="tx1"/>
                </a:solidFill>
                <a:latin typeface="+mn-lt"/>
                <a:ea typeface="+mn-ea"/>
              </a:defRPr>
            </a:lvl9pPr>
          </a:lstStyle>
          <a:p>
            <a:pPr marL="342900" indent="-342900" algn="ctr">
              <a:lnSpc>
                <a:spcPct val="90000"/>
              </a:lnSpc>
            </a:pPr>
            <a:r>
              <a:rPr lang="fr-FR" sz="1400" dirty="0">
                <a:solidFill>
                  <a:schemeClr val="tx1"/>
                </a:solidFill>
                <a:latin typeface="Calibri"/>
                <a:cs typeface="Calibri"/>
              </a:rPr>
              <a:t>∆ Résultats / Objectifs </a:t>
            </a:r>
          </a:p>
          <a:p>
            <a:pPr marL="342900" indent="-342900" algn="ctr">
              <a:lnSpc>
                <a:spcPct val="90000"/>
              </a:lnSpc>
            </a:pPr>
            <a:r>
              <a:rPr lang="fr-FR" sz="1400" dirty="0">
                <a:solidFill>
                  <a:schemeClr val="tx1"/>
                </a:solidFill>
                <a:latin typeface="Calibri"/>
                <a:cs typeface="Calibri"/>
              </a:rPr>
              <a:t>=&gt; </a:t>
            </a:r>
          </a:p>
          <a:p>
            <a:pPr marL="342900" indent="-342900" algn="ctr">
              <a:lnSpc>
                <a:spcPct val="90000"/>
              </a:lnSpc>
            </a:pPr>
            <a:r>
              <a:rPr lang="fr-FR" sz="1400" dirty="0">
                <a:solidFill>
                  <a:schemeClr val="tx1"/>
                </a:solidFill>
                <a:latin typeface="Calibri"/>
                <a:cs typeface="Calibri"/>
              </a:rPr>
              <a:t>Rétroaction</a:t>
            </a:r>
            <a:endParaRPr lang="fr-FR" sz="2000" b="1" dirty="0">
              <a:solidFill>
                <a:schemeClr val="tx1"/>
              </a:solidFill>
              <a:latin typeface="Calibri"/>
              <a:cs typeface="Calibri"/>
            </a:endParaRPr>
          </a:p>
        </p:txBody>
      </p:sp>
      <p:cxnSp>
        <p:nvCxnSpPr>
          <p:cNvPr id="29" name="AutoShape 27"/>
          <p:cNvCxnSpPr>
            <a:cxnSpLocks noChangeShapeType="1"/>
            <a:stCxn id="22" idx="0"/>
            <a:endCxn id="64516" idx="0"/>
          </p:cNvCxnSpPr>
          <p:nvPr/>
        </p:nvCxnSpPr>
        <p:spPr bwMode="auto">
          <a:xfrm rot="16200000" flipV="1">
            <a:off x="4247964" y="800708"/>
            <a:ext cx="72008" cy="3456384"/>
          </a:xfrm>
          <a:prstGeom prst="curvedConnector3">
            <a:avLst>
              <a:gd name="adj1" fmla="val 1033846"/>
            </a:avLst>
          </a:prstGeom>
          <a:noFill/>
          <a:ln w="76200" cmpd="sng">
            <a:solidFill>
              <a:srgbClr val="800000"/>
            </a:solidFill>
            <a:round/>
            <a:headEnd type="none"/>
            <a:tailEnd type="triangle" w="med" len="med"/>
          </a:ln>
          <a:effectLst>
            <a:outerShdw blurRad="63500" dist="38099" dir="2700000" algn="ctr" rotWithShape="0">
              <a:srgbClr val="000000">
                <a:alpha val="74998"/>
              </a:srgbClr>
            </a:outerShdw>
          </a:effectLst>
          <a:extLst>
            <a:ext uri="{909E8E84-426E-40dd-AFC4-6F175D3DCCD1}">
              <a14:hiddenFill xmlns="" xmlns:a14="http://schemas.microsoft.com/office/drawing/2010/main">
                <a:noFill/>
              </a14:hiddenFill>
            </a:ext>
          </a:extLst>
        </p:spPr>
      </p:cxnSp>
      <p:pic>
        <p:nvPicPr>
          <p:cNvPr id="11" name="Image 10"/>
          <p:cNvPicPr>
            <a:picLocks noChangeAspect="1"/>
          </p:cNvPicPr>
          <p:nvPr/>
        </p:nvPicPr>
        <p:blipFill>
          <a:blip r:embed="rId3"/>
          <a:stretch>
            <a:fillRect/>
          </a:stretch>
        </p:blipFill>
        <p:spPr>
          <a:xfrm>
            <a:off x="251520" y="1118393"/>
            <a:ext cx="2810998" cy="366391"/>
          </a:xfrm>
          <a:prstGeom prst="rect">
            <a:avLst/>
          </a:prstGeom>
        </p:spPr>
      </p:pic>
      <p:pic>
        <p:nvPicPr>
          <p:cNvPr id="12" name="Image 11" descr="index.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747551" y="908720"/>
            <a:ext cx="1432961" cy="1526290"/>
          </a:xfrm>
          <a:prstGeom prst="rect">
            <a:avLst/>
          </a:prstGeom>
        </p:spPr>
      </p:pic>
      <p:pic>
        <p:nvPicPr>
          <p:cNvPr id="13" name="Image 12" descr="18048441384ed2610a335d7.jp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413797" y="908721"/>
            <a:ext cx="1398563" cy="1512168"/>
          </a:xfrm>
          <a:prstGeom prst="rect">
            <a:avLst/>
          </a:prstGeom>
        </p:spPr>
      </p:pic>
    </p:spTree>
    <p:extLst>
      <p:ext uri="{BB962C8B-B14F-4D97-AF65-F5344CB8AC3E}">
        <p14:creationId xmlns:p14="http://schemas.microsoft.com/office/powerpoint/2010/main" val="485040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45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64539"/>
                                        </p:tgtEl>
                                        <p:attrNameLst>
                                          <p:attrName>style.visibility</p:attrName>
                                        </p:attrNameLst>
                                      </p:cBhvr>
                                      <p:to>
                                        <p:strVal val="visible"/>
                                      </p:to>
                                    </p:set>
                                    <p:animEffect transition="in" filter="blinds(horizontal)">
                                      <p:cBhvr>
                                        <p:cTn id="11" dur="500"/>
                                        <p:tgtEl>
                                          <p:spTgt spid="64539"/>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64515">
                                            <p:bg/>
                                          </p:spTgt>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64515">
                                            <p:txEl>
                                              <p:pRg st="0" end="0"/>
                                            </p:txEl>
                                          </p:spTgt>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64515">
                                            <p:txEl>
                                              <p:pRg st="1" end="1"/>
                                            </p:txEl>
                                          </p:spTgt>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64515">
                                            <p:txEl>
                                              <p:pRg st="2" end="2"/>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nodeType="clickEffect">
                                  <p:stCondLst>
                                    <p:cond delay="0"/>
                                  </p:stCondLst>
                                  <p:childTnLst>
                                    <p:set>
                                      <p:cBhvr>
                                        <p:cTn id="25" dur="1" fill="hold">
                                          <p:stCondLst>
                                            <p:cond delay="0"/>
                                          </p:stCondLst>
                                        </p:cTn>
                                        <p:tgtEl>
                                          <p:spTgt spid="64521"/>
                                        </p:tgtEl>
                                        <p:attrNameLst>
                                          <p:attrName>style.visibility</p:attrName>
                                        </p:attrNameLst>
                                      </p:cBhvr>
                                      <p:to>
                                        <p:strVal val="visible"/>
                                      </p:to>
                                    </p:set>
                                    <p:animEffect transition="in" filter="blinds(horizontal)">
                                      <p:cBhvr>
                                        <p:cTn id="26" dur="500"/>
                                        <p:tgtEl>
                                          <p:spTgt spid="64521"/>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453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nodeType="click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blinds(horizontal)">
                                      <p:cBhvr>
                                        <p:cTn id="35" dur="500"/>
                                        <p:tgtEl>
                                          <p:spTgt spid="20"/>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22"/>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nodeType="clickEffect">
                                  <p:stCondLst>
                                    <p:cond delay="0"/>
                                  </p:stCondLst>
                                  <p:childTnLst>
                                    <p:set>
                                      <p:cBhvr>
                                        <p:cTn id="43" dur="1" fill="hold">
                                          <p:stCondLst>
                                            <p:cond delay="0"/>
                                          </p:stCondLst>
                                        </p:cTn>
                                        <p:tgtEl>
                                          <p:spTgt spid="29"/>
                                        </p:tgtEl>
                                        <p:attrNameLst>
                                          <p:attrName>style.visibility</p:attrName>
                                        </p:attrNameLst>
                                      </p:cBhvr>
                                      <p:to>
                                        <p:strVal val="visible"/>
                                      </p:to>
                                    </p:set>
                                    <p:animEffect transition="in" filter="blinds(horizontal)">
                                      <p:cBhvr>
                                        <p:cTn id="44" dur="500"/>
                                        <p:tgtEl>
                                          <p:spTgt spid="29"/>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5" grpId="0" build="allAtOnce" animBg="1"/>
      <p:bldP spid="64516" grpId="0" animBg="1"/>
      <p:bldP spid="64534" grpId="0" animBg="1"/>
      <p:bldP spid="2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p:cNvSpPr>
            <a:spLocks noGrp="1" noChangeArrowheads="1"/>
          </p:cNvSpPr>
          <p:nvPr>
            <p:ph type="title"/>
          </p:nvPr>
        </p:nvSpPr>
        <p:spPr/>
        <p:txBody>
          <a:bodyPr/>
          <a:lstStyle/>
          <a:p>
            <a:pPr algn="l"/>
            <a:r>
              <a:rPr lang="fr-FR"/>
              <a:t>                                   </a:t>
            </a:r>
          </a:p>
        </p:txBody>
      </p:sp>
      <p:sp>
        <p:nvSpPr>
          <p:cNvPr id="19459" name="Rectangle 3"/>
          <p:cNvSpPr>
            <a:spLocks noGrp="1" noChangeArrowheads="1"/>
          </p:cNvSpPr>
          <p:nvPr>
            <p:ph type="body" idx="1"/>
          </p:nvPr>
        </p:nvSpPr>
        <p:spPr>
          <a:xfrm>
            <a:off x="971550" y="1341438"/>
            <a:ext cx="8064500" cy="5111750"/>
          </a:xfrm>
        </p:spPr>
        <p:txBody>
          <a:bodyPr/>
          <a:lstStyle/>
          <a:p>
            <a:pPr marL="0" indent="0">
              <a:buFontTx/>
              <a:buNone/>
              <a:defRPr/>
            </a:pPr>
            <a:r>
              <a:rPr lang="fr-FR" b="0" dirty="0"/>
              <a:t>1.  Réduire  les surconsommations : protéines et sucres</a:t>
            </a:r>
          </a:p>
          <a:p>
            <a:pPr marL="0" indent="0">
              <a:buFontTx/>
              <a:buNone/>
              <a:defRPr/>
            </a:pPr>
            <a:endParaRPr lang="fr-FR" b="0" dirty="0"/>
          </a:p>
          <a:p>
            <a:pPr lvl="1" indent="-342900">
              <a:buFont typeface="Times" charset="0"/>
              <a:buChar char="•"/>
              <a:defRPr/>
            </a:pPr>
            <a:r>
              <a:rPr lang="fr-FR" b="0" dirty="0"/>
              <a:t>Passer d’une surconsommation de protéines de 70 % à </a:t>
            </a:r>
            <a:r>
              <a:rPr lang="fr-FR" dirty="0"/>
              <a:t>15 %</a:t>
            </a:r>
          </a:p>
          <a:p>
            <a:pPr lvl="1" indent="-342900">
              <a:buFont typeface="Times" charset="0"/>
              <a:buChar char="•"/>
              <a:defRPr/>
            </a:pPr>
            <a:r>
              <a:rPr lang="fr-FR" b="0" dirty="0"/>
              <a:t>Ramener à 11 % le rôle du sucre dans nos apports énergétiques (équivalent de 4 morceaux de sucres en moins par jour sur les 20 mangés aujourd’hui.)</a:t>
            </a:r>
          </a:p>
          <a:p>
            <a:pPr lvl="1" indent="-342900">
              <a:buFont typeface="Times" charset="0"/>
              <a:buChar char="•"/>
              <a:defRPr/>
            </a:pPr>
            <a:r>
              <a:rPr lang="fr-FR" b="0" dirty="0"/>
              <a:t>Ramener / maintenir l’Indice de Masse Corporelle </a:t>
            </a:r>
            <a:r>
              <a:rPr lang="fr-FR" dirty="0"/>
              <a:t>(IMC) </a:t>
            </a:r>
            <a:r>
              <a:rPr lang="fr-FR" b="0" dirty="0"/>
              <a:t>à celui de l’an 2000</a:t>
            </a:r>
          </a:p>
          <a:p>
            <a:pPr marL="800100" lvl="2" indent="0">
              <a:buFontTx/>
              <a:buNone/>
              <a:defRPr/>
            </a:pPr>
            <a:endParaRPr lang="fr-FR" dirty="0"/>
          </a:p>
          <a:p>
            <a:pPr marL="800100" lvl="2" indent="0">
              <a:buFontTx/>
              <a:buNone/>
              <a:defRPr/>
            </a:pPr>
            <a:endParaRPr lang="fr-FR" dirty="0"/>
          </a:p>
          <a:p>
            <a:pPr marL="457200" indent="-457200">
              <a:buFontTx/>
              <a:buAutoNum type="arabicPeriod" startAt="2"/>
              <a:defRPr/>
            </a:pPr>
            <a:r>
              <a:rPr lang="fr-FR" b="0" dirty="0"/>
              <a:t>Réduire  les gaspillages</a:t>
            </a:r>
          </a:p>
          <a:p>
            <a:pPr marL="0" indent="0">
              <a:buFontTx/>
              <a:buNone/>
              <a:defRPr/>
            </a:pPr>
            <a:endParaRPr lang="fr-FR" b="0" dirty="0"/>
          </a:p>
          <a:p>
            <a:pPr lvl="1" indent="-342900">
              <a:buFont typeface="Times" charset="0"/>
              <a:buChar char="•"/>
              <a:defRPr/>
            </a:pPr>
            <a:r>
              <a:rPr lang="fr-FR" dirty="0"/>
              <a:t>Diviser par 2,5 les pertes évitables (-60%)</a:t>
            </a:r>
          </a:p>
          <a:p>
            <a:pPr lvl="1" indent="-342900">
              <a:buFont typeface="Times" charset="0"/>
              <a:buChar char="•"/>
              <a:defRPr/>
            </a:pPr>
            <a:r>
              <a:rPr lang="fr-FR" b="0" dirty="0"/>
              <a:t>Recycler les pertes inévitables (épluchures…)</a:t>
            </a:r>
          </a:p>
        </p:txBody>
      </p:sp>
      <p:pic>
        <p:nvPicPr>
          <p:cNvPr id="51203" name="Image 14"/>
          <p:cNvPicPr>
            <a:picLocks noChangeAspect="1"/>
          </p:cNvPicPr>
          <p:nvPr/>
        </p:nvPicPr>
        <p:blipFill>
          <a:blip r:embed="rId2"/>
          <a:srcRect/>
          <a:stretch>
            <a:fillRect/>
          </a:stretch>
        </p:blipFill>
        <p:spPr bwMode="auto">
          <a:xfrm>
            <a:off x="0" y="1335088"/>
            <a:ext cx="879475" cy="941387"/>
          </a:xfrm>
          <a:prstGeom prst="rect">
            <a:avLst/>
          </a:prstGeom>
          <a:noFill/>
          <a:ln w="9525">
            <a:noFill/>
            <a:miter lim="800000"/>
            <a:headEnd/>
            <a:tailEnd/>
          </a:ln>
        </p:spPr>
      </p:pic>
      <p:pic>
        <p:nvPicPr>
          <p:cNvPr id="51204" name="Image 15"/>
          <p:cNvPicPr>
            <a:picLocks noChangeAspect="1"/>
          </p:cNvPicPr>
          <p:nvPr/>
        </p:nvPicPr>
        <p:blipFill>
          <a:blip r:embed="rId3"/>
          <a:srcRect/>
          <a:stretch>
            <a:fillRect/>
          </a:stretch>
        </p:blipFill>
        <p:spPr bwMode="auto">
          <a:xfrm>
            <a:off x="0" y="4365625"/>
            <a:ext cx="879475" cy="825500"/>
          </a:xfrm>
          <a:prstGeom prst="rect">
            <a:avLst/>
          </a:prstGeom>
          <a:noFill/>
          <a:ln w="9525">
            <a:noFill/>
            <a:miter lim="800000"/>
            <a:headEnd/>
            <a:tailEnd/>
          </a:ln>
        </p:spPr>
      </p:pic>
      <p:sp>
        <p:nvSpPr>
          <p:cNvPr id="51205" name="Titre 1"/>
          <p:cNvSpPr txBox="1">
            <a:spLocks/>
          </p:cNvSpPr>
          <p:nvPr/>
        </p:nvSpPr>
        <p:spPr bwMode="auto">
          <a:xfrm>
            <a:off x="1981200" y="228600"/>
            <a:ext cx="6705600" cy="685800"/>
          </a:xfrm>
          <a:prstGeom prst="rect">
            <a:avLst/>
          </a:prstGeom>
          <a:noFill/>
          <a:ln w="9525">
            <a:noFill/>
            <a:miter lim="800000"/>
            <a:headEnd/>
            <a:tailEnd/>
          </a:ln>
        </p:spPr>
        <p:txBody>
          <a:bodyPr anchor="ctr"/>
          <a:lstStyle/>
          <a:p>
            <a:pPr algn="ctr"/>
            <a:r>
              <a:rPr lang="fr-FR" b="1">
                <a:solidFill>
                  <a:srgbClr val="990000"/>
                </a:solidFill>
              </a:rPr>
              <a:t>Demande: Alimentation humaine</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Image 7" descr="Image 3.png"/>
          <p:cNvPicPr>
            <a:picLocks noChangeAspect="1"/>
          </p:cNvPicPr>
          <p:nvPr/>
        </p:nvPicPr>
        <p:blipFill>
          <a:blip r:embed="rId3"/>
          <a:srcRect/>
          <a:stretch>
            <a:fillRect/>
          </a:stretch>
        </p:blipFill>
        <p:spPr bwMode="auto">
          <a:xfrm>
            <a:off x="34925" y="2997200"/>
            <a:ext cx="4256088" cy="3568700"/>
          </a:xfrm>
          <a:prstGeom prst="rect">
            <a:avLst/>
          </a:prstGeom>
          <a:noFill/>
          <a:ln w="9525">
            <a:noFill/>
            <a:miter lim="800000"/>
            <a:headEnd/>
            <a:tailEnd/>
          </a:ln>
        </p:spPr>
      </p:pic>
      <p:pic>
        <p:nvPicPr>
          <p:cNvPr id="52226" name="Image 4" descr="Image 2.png"/>
          <p:cNvPicPr>
            <a:picLocks noChangeAspect="1"/>
          </p:cNvPicPr>
          <p:nvPr/>
        </p:nvPicPr>
        <p:blipFill>
          <a:blip r:embed="rId4"/>
          <a:srcRect/>
          <a:stretch>
            <a:fillRect/>
          </a:stretch>
        </p:blipFill>
        <p:spPr bwMode="auto">
          <a:xfrm>
            <a:off x="4427538" y="2868613"/>
            <a:ext cx="4716462" cy="3656012"/>
          </a:xfrm>
          <a:prstGeom prst="rect">
            <a:avLst/>
          </a:prstGeom>
          <a:noFill/>
          <a:ln w="9525">
            <a:noFill/>
            <a:miter lim="800000"/>
            <a:headEnd/>
            <a:tailEnd/>
          </a:ln>
        </p:spPr>
      </p:pic>
      <p:sp>
        <p:nvSpPr>
          <p:cNvPr id="52227" name="Rectangle 2"/>
          <p:cNvSpPr>
            <a:spLocks noGrp="1" noChangeArrowheads="1"/>
          </p:cNvSpPr>
          <p:nvPr>
            <p:ph type="title"/>
          </p:nvPr>
        </p:nvSpPr>
        <p:spPr/>
        <p:txBody>
          <a:bodyPr/>
          <a:lstStyle/>
          <a:p>
            <a:pPr algn="l"/>
            <a:r>
              <a:rPr lang="fr-FR"/>
              <a:t>                                   </a:t>
            </a:r>
          </a:p>
        </p:txBody>
      </p:sp>
      <p:sp>
        <p:nvSpPr>
          <p:cNvPr id="19459" name="Rectangle 3"/>
          <p:cNvSpPr>
            <a:spLocks noGrp="1" noChangeArrowheads="1"/>
          </p:cNvSpPr>
          <p:nvPr>
            <p:ph type="body" idx="1"/>
          </p:nvPr>
        </p:nvSpPr>
        <p:spPr>
          <a:xfrm>
            <a:off x="304800" y="1066800"/>
            <a:ext cx="8515350" cy="5099050"/>
          </a:xfrm>
        </p:spPr>
        <p:txBody>
          <a:bodyPr/>
          <a:lstStyle/>
          <a:p>
            <a:pPr marL="457200" indent="-457200">
              <a:buFontTx/>
              <a:buAutoNum type="arabicPeriod" startAt="3"/>
            </a:pPr>
            <a:r>
              <a:rPr lang="fr-FR" b="0"/>
              <a:t> 3.  Modifier la répartition protéines animales/végétales</a:t>
            </a:r>
          </a:p>
          <a:p>
            <a:pPr lvl="1" indent="-342900"/>
            <a:r>
              <a:rPr lang="fr-FR" b="0"/>
              <a:t>Pour diminuer les émissions de Gaz à Effet de Serre (GES) </a:t>
            </a:r>
          </a:p>
          <a:p>
            <a:pPr lvl="1" indent="-342900"/>
            <a:r>
              <a:rPr lang="fr-FR" b="0"/>
              <a:t>Satisfaire aux besoins en énergie sans surconsommation </a:t>
            </a:r>
          </a:p>
          <a:p>
            <a:pPr lvl="1" indent="-342900">
              <a:buFont typeface="Times" pitchFamily="18" charset="0"/>
              <a:buNone/>
            </a:pPr>
            <a:r>
              <a:rPr lang="fr-FR" b="0">
                <a:solidFill>
                  <a:srgbClr val="800000"/>
                </a:solidFill>
              </a:rPr>
              <a:t>		Evolution des apports en protéines </a:t>
            </a:r>
          </a:p>
          <a:p>
            <a:pPr marL="457200" indent="-457200">
              <a:buFontTx/>
              <a:buNone/>
            </a:pPr>
            <a:endParaRPr lang="fr-FR" b="0"/>
          </a:p>
        </p:txBody>
      </p:sp>
      <p:sp>
        <p:nvSpPr>
          <p:cNvPr id="52229" name="ZoneTexte 2"/>
          <p:cNvSpPr txBox="1">
            <a:spLocks noChangeArrowheads="1"/>
          </p:cNvSpPr>
          <p:nvPr/>
        </p:nvSpPr>
        <p:spPr bwMode="auto">
          <a:xfrm>
            <a:off x="107950" y="5876925"/>
            <a:ext cx="868363" cy="461963"/>
          </a:xfrm>
          <a:prstGeom prst="rect">
            <a:avLst/>
          </a:prstGeom>
          <a:noFill/>
          <a:ln w="9525">
            <a:noFill/>
            <a:miter lim="800000"/>
            <a:headEnd/>
            <a:tailEnd/>
          </a:ln>
        </p:spPr>
        <p:txBody>
          <a:bodyPr wrap="none">
            <a:spAutoFit/>
          </a:bodyPr>
          <a:lstStyle/>
          <a:p>
            <a:pPr eaLnBrk="0" hangingPunct="0"/>
            <a:r>
              <a:rPr lang="fr-FR" b="1">
                <a:solidFill>
                  <a:srgbClr val="800000"/>
                </a:solidFill>
              </a:rPr>
              <a:t>2010</a:t>
            </a:r>
          </a:p>
        </p:txBody>
      </p:sp>
      <p:sp>
        <p:nvSpPr>
          <p:cNvPr id="52230" name="ZoneTexte 6"/>
          <p:cNvSpPr txBox="1">
            <a:spLocks noChangeArrowheads="1"/>
          </p:cNvSpPr>
          <p:nvPr/>
        </p:nvSpPr>
        <p:spPr bwMode="auto">
          <a:xfrm>
            <a:off x="5003800" y="5949950"/>
            <a:ext cx="869950" cy="460375"/>
          </a:xfrm>
          <a:prstGeom prst="rect">
            <a:avLst/>
          </a:prstGeom>
          <a:noFill/>
          <a:ln w="9525">
            <a:noFill/>
            <a:miter lim="800000"/>
            <a:headEnd/>
            <a:tailEnd/>
          </a:ln>
        </p:spPr>
        <p:txBody>
          <a:bodyPr wrap="none">
            <a:spAutoFit/>
          </a:bodyPr>
          <a:lstStyle/>
          <a:p>
            <a:pPr eaLnBrk="0" hangingPunct="0"/>
            <a:r>
              <a:rPr lang="fr-FR" b="1">
                <a:solidFill>
                  <a:srgbClr val="800000"/>
                </a:solidFill>
              </a:rPr>
              <a:t>2050</a:t>
            </a:r>
          </a:p>
        </p:txBody>
      </p:sp>
      <p:sp>
        <p:nvSpPr>
          <p:cNvPr id="52231" name="Flèche vers la droite 5"/>
          <p:cNvSpPr>
            <a:spLocks noChangeArrowheads="1"/>
          </p:cNvSpPr>
          <p:nvPr/>
        </p:nvSpPr>
        <p:spPr bwMode="auto">
          <a:xfrm>
            <a:off x="4067175" y="5084763"/>
            <a:ext cx="936625" cy="576262"/>
          </a:xfrm>
          <a:prstGeom prst="rightArrow">
            <a:avLst>
              <a:gd name="adj1" fmla="val 50000"/>
              <a:gd name="adj2" fmla="val 50009"/>
            </a:avLst>
          </a:prstGeom>
          <a:solidFill>
            <a:srgbClr val="800000">
              <a:alpha val="39999"/>
            </a:srgbClr>
          </a:solidFill>
          <a:ln w="9525" algn="ctr">
            <a:solidFill>
              <a:srgbClr val="800000"/>
            </a:solidFill>
            <a:round/>
            <a:headEnd/>
            <a:tailEnd/>
          </a:ln>
        </p:spPr>
        <p:txBody>
          <a:bodyPr/>
          <a:lstStyle/>
          <a:p>
            <a:pPr eaLnBrk="0" hangingPunct="0"/>
            <a:endParaRPr lang="fr-FR">
              <a:solidFill>
                <a:srgbClr val="000000"/>
              </a:solidFill>
            </a:endParaRPr>
          </a:p>
        </p:txBody>
      </p:sp>
      <p:pic>
        <p:nvPicPr>
          <p:cNvPr id="52232" name="Image 18"/>
          <p:cNvPicPr>
            <a:picLocks noChangeAspect="1"/>
          </p:cNvPicPr>
          <p:nvPr/>
        </p:nvPicPr>
        <p:blipFill>
          <a:blip r:embed="rId5"/>
          <a:srcRect/>
          <a:stretch>
            <a:fillRect/>
          </a:stretch>
        </p:blipFill>
        <p:spPr bwMode="auto">
          <a:xfrm>
            <a:off x="0" y="1052513"/>
            <a:ext cx="879475" cy="801687"/>
          </a:xfrm>
          <a:prstGeom prst="rect">
            <a:avLst/>
          </a:prstGeom>
          <a:noFill/>
          <a:ln w="9525">
            <a:noFill/>
            <a:miter lim="800000"/>
            <a:headEnd/>
            <a:tailEnd/>
          </a:ln>
        </p:spPr>
      </p:pic>
      <p:sp>
        <p:nvSpPr>
          <p:cNvPr id="52233" name="Titre 1"/>
          <p:cNvSpPr txBox="1">
            <a:spLocks/>
          </p:cNvSpPr>
          <p:nvPr/>
        </p:nvSpPr>
        <p:spPr bwMode="auto">
          <a:xfrm>
            <a:off x="1981200" y="228600"/>
            <a:ext cx="6705600" cy="685800"/>
          </a:xfrm>
          <a:prstGeom prst="rect">
            <a:avLst/>
          </a:prstGeom>
          <a:noFill/>
          <a:ln w="9525">
            <a:noFill/>
            <a:miter lim="800000"/>
            <a:headEnd/>
            <a:tailEnd/>
          </a:ln>
        </p:spPr>
        <p:txBody>
          <a:bodyPr anchor="ctr"/>
          <a:lstStyle/>
          <a:p>
            <a:pPr algn="ctr"/>
            <a:r>
              <a:rPr lang="fr-FR" b="1">
                <a:solidFill>
                  <a:srgbClr val="990000"/>
                </a:solidFill>
              </a:rPr>
              <a:t>Demande: Alimentation humaine</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3"/>
          <p:cNvSpPr txBox="1">
            <a:spLocks noChangeArrowheads="1"/>
          </p:cNvSpPr>
          <p:nvPr/>
        </p:nvSpPr>
        <p:spPr bwMode="auto">
          <a:xfrm>
            <a:off x="1835696" y="0"/>
            <a:ext cx="6624736" cy="15388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Comic Sans MS" charset="0"/>
                <a:ea typeface="ＭＳ Ｐゴシック" charset="0"/>
                <a:cs typeface="ＭＳ Ｐゴシック" charset="0"/>
              </a:defRPr>
            </a:lvl1pPr>
            <a:lvl2pPr marL="37931725" indent="-37474525">
              <a:defRPr sz="2000">
                <a:solidFill>
                  <a:schemeClr val="tx1"/>
                </a:solidFill>
                <a:latin typeface="Comic Sans MS" charset="0"/>
                <a:ea typeface="ＭＳ Ｐゴシック" charset="0"/>
              </a:defRPr>
            </a:lvl2pPr>
            <a:lvl3pPr>
              <a:defRPr sz="2000">
                <a:solidFill>
                  <a:schemeClr val="tx1"/>
                </a:solidFill>
                <a:latin typeface="Comic Sans MS" charset="0"/>
                <a:ea typeface="ＭＳ Ｐゴシック" charset="0"/>
              </a:defRPr>
            </a:lvl3pPr>
            <a:lvl4pPr>
              <a:defRPr sz="2000">
                <a:solidFill>
                  <a:schemeClr val="tx1"/>
                </a:solidFill>
                <a:latin typeface="Comic Sans MS" charset="0"/>
                <a:ea typeface="ＭＳ Ｐゴシック" charset="0"/>
              </a:defRPr>
            </a:lvl4pPr>
            <a:lvl5pPr>
              <a:defRPr sz="2000">
                <a:solidFill>
                  <a:schemeClr val="tx1"/>
                </a:solidFill>
                <a:latin typeface="Comic Sans MS" charset="0"/>
                <a:ea typeface="ＭＳ Ｐゴシック" charset="0"/>
              </a:defRPr>
            </a:lvl5pPr>
            <a:lvl6pPr marL="457200" eaLnBrk="0" fontAlgn="base" hangingPunct="0">
              <a:spcBef>
                <a:spcPct val="0"/>
              </a:spcBef>
              <a:spcAft>
                <a:spcPct val="0"/>
              </a:spcAft>
              <a:defRPr sz="2000">
                <a:solidFill>
                  <a:schemeClr val="tx1"/>
                </a:solidFill>
                <a:latin typeface="Comic Sans MS" charset="0"/>
                <a:ea typeface="ＭＳ Ｐゴシック" charset="0"/>
              </a:defRPr>
            </a:lvl6pPr>
            <a:lvl7pPr marL="914400" eaLnBrk="0" fontAlgn="base" hangingPunct="0">
              <a:spcBef>
                <a:spcPct val="0"/>
              </a:spcBef>
              <a:spcAft>
                <a:spcPct val="0"/>
              </a:spcAft>
              <a:defRPr sz="2000">
                <a:solidFill>
                  <a:schemeClr val="tx1"/>
                </a:solidFill>
                <a:latin typeface="Comic Sans MS" charset="0"/>
                <a:ea typeface="ＭＳ Ｐゴシック" charset="0"/>
              </a:defRPr>
            </a:lvl7pPr>
            <a:lvl8pPr marL="1371600" eaLnBrk="0" fontAlgn="base" hangingPunct="0">
              <a:spcBef>
                <a:spcPct val="0"/>
              </a:spcBef>
              <a:spcAft>
                <a:spcPct val="0"/>
              </a:spcAft>
              <a:defRPr sz="2000">
                <a:solidFill>
                  <a:schemeClr val="tx1"/>
                </a:solidFill>
                <a:latin typeface="Comic Sans MS" charset="0"/>
                <a:ea typeface="ＭＳ Ｐゴシック" charset="0"/>
              </a:defRPr>
            </a:lvl8pPr>
            <a:lvl9pPr marL="1828800" eaLnBrk="0" fontAlgn="base" hangingPunct="0">
              <a:spcBef>
                <a:spcPct val="0"/>
              </a:spcBef>
              <a:spcAft>
                <a:spcPct val="0"/>
              </a:spcAft>
              <a:defRPr sz="2000">
                <a:solidFill>
                  <a:schemeClr val="tx1"/>
                </a:solidFill>
                <a:latin typeface="Comic Sans MS" charset="0"/>
                <a:ea typeface="ＭＳ Ｐゴシック" charset="0"/>
              </a:defRPr>
            </a:lvl9pPr>
          </a:lstStyle>
          <a:p>
            <a:pPr algn="ctr"/>
            <a:r>
              <a:rPr lang="fr-FR" sz="2800" b="1" dirty="0">
                <a:solidFill>
                  <a:srgbClr val="800000"/>
                </a:solidFill>
                <a:latin typeface="Arial"/>
                <a:cs typeface="Arial"/>
              </a:rPr>
              <a:t>Assiette moyenne des français et « assiette Afterres2050 »</a:t>
            </a:r>
            <a:endParaRPr lang="en-US" sz="1800" b="1" dirty="0">
              <a:solidFill>
                <a:srgbClr val="800000"/>
              </a:solidFill>
              <a:latin typeface="Arial"/>
              <a:cs typeface="Arial"/>
            </a:endParaRPr>
          </a:p>
          <a:p>
            <a:endParaRPr lang="fr-FR" sz="1800" b="1" dirty="0">
              <a:solidFill>
                <a:srgbClr val="2D2D8A"/>
              </a:solidFill>
            </a:endParaRPr>
          </a:p>
          <a:p>
            <a:endParaRPr lang="en-US" dirty="0"/>
          </a:p>
        </p:txBody>
      </p:sp>
      <p:pic>
        <p:nvPicPr>
          <p:cNvPr id="5" name="Image 4">
            <a:extLst>
              <a:ext uri="{FF2B5EF4-FFF2-40B4-BE49-F238E27FC236}">
                <a16:creationId xmlns:a16="http://schemas.microsoft.com/office/drawing/2014/main" id="{3002ABE2-C3A7-4249-876E-8F2670C2282B}"/>
              </a:ext>
            </a:extLst>
          </p:cNvPr>
          <p:cNvPicPr/>
          <p:nvPr/>
        </p:nvPicPr>
        <p:blipFill rotWithShape="1">
          <a:blip r:embed="rId2"/>
          <a:srcRect l="2946" t="1661" r="19684"/>
          <a:stretch/>
        </p:blipFill>
        <p:spPr bwMode="auto">
          <a:xfrm>
            <a:off x="323528" y="2060848"/>
            <a:ext cx="4176464" cy="3384376"/>
          </a:xfrm>
          <a:prstGeom prst="rect">
            <a:avLst/>
          </a:prstGeom>
          <a:ln>
            <a:noFill/>
          </a:ln>
          <a:extLst>
            <a:ext uri="{53640926-AAD7-44D8-BBD7-CCE9431645EC}">
              <a14:shadowObscured xmlns:a14="http://schemas.microsoft.com/office/drawing/2010/main"/>
            </a:ext>
          </a:extLst>
        </p:spPr>
      </p:pic>
      <p:pic>
        <p:nvPicPr>
          <p:cNvPr id="6" name="Image 5">
            <a:extLst>
              <a:ext uri="{FF2B5EF4-FFF2-40B4-BE49-F238E27FC236}">
                <a16:creationId xmlns:a16="http://schemas.microsoft.com/office/drawing/2014/main" id="{BF041FD2-323A-8F49-AF94-5771A33D585F}"/>
              </a:ext>
            </a:extLst>
          </p:cNvPr>
          <p:cNvPicPr/>
          <p:nvPr/>
        </p:nvPicPr>
        <p:blipFill rotWithShape="1">
          <a:blip r:embed="rId3"/>
          <a:srcRect l="2559" t="981" r="14759" b="1747"/>
          <a:stretch/>
        </p:blipFill>
        <p:spPr bwMode="auto">
          <a:xfrm>
            <a:off x="4644008" y="1988840"/>
            <a:ext cx="4248472" cy="331236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5489657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Evolution des systèmes de culture</a:t>
            </a:r>
          </a:p>
        </p:txBody>
      </p:sp>
      <p:sp>
        <p:nvSpPr>
          <p:cNvPr id="4" name="Espace réservé du pied de page 3"/>
          <p:cNvSpPr>
            <a:spLocks noGrp="1"/>
          </p:cNvSpPr>
          <p:nvPr>
            <p:ph type="ftr" sz="quarter" idx="4294967295"/>
          </p:nvPr>
        </p:nvSpPr>
        <p:spPr>
          <a:xfrm>
            <a:off x="1728000" y="6552000"/>
            <a:ext cx="6480000" cy="306000"/>
          </a:xfrm>
          <a:prstGeom prst="rect">
            <a:avLst/>
          </a:prstGeom>
        </p:spPr>
        <p:txBody>
          <a:bodyPr/>
          <a:lstStyle/>
          <a:p>
            <a:endParaRPr lang="en-US" dirty="0"/>
          </a:p>
        </p:txBody>
      </p:sp>
      <p:graphicFrame>
        <p:nvGraphicFramePr>
          <p:cNvPr id="5" name="Graphique 4"/>
          <p:cNvGraphicFramePr>
            <a:graphicFrameLocks/>
          </p:cNvGraphicFramePr>
          <p:nvPr>
            <p:extLst>
              <p:ext uri="{D42A27DB-BD31-4B8C-83A1-F6EECF244321}">
                <p14:modId xmlns:p14="http://schemas.microsoft.com/office/powerpoint/2010/main" val="1817356124"/>
              </p:ext>
            </p:extLst>
          </p:nvPr>
        </p:nvGraphicFramePr>
        <p:xfrm>
          <a:off x="683568" y="1124744"/>
          <a:ext cx="7992888" cy="489654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8472848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Utiliser tous les leviers de l’</a:t>
            </a:r>
            <a:r>
              <a:rPr lang="fr-FR" dirty="0" err="1"/>
              <a:t>agroécologie</a:t>
            </a:r>
            <a:endParaRPr lang="fr-FR" dirty="0"/>
          </a:p>
        </p:txBody>
      </p:sp>
      <p:pic>
        <p:nvPicPr>
          <p:cNvPr id="5" name="Image 4"/>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323976"/>
            <a:ext cx="7560840" cy="3761207"/>
          </a:xfrm>
          <a:prstGeom prst="rect">
            <a:avLst/>
          </a:prstGeom>
        </p:spPr>
      </p:pic>
      <p:pic>
        <p:nvPicPr>
          <p:cNvPr id="6" name="Imag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576002" y="1484786"/>
            <a:ext cx="1661960" cy="3563999"/>
          </a:xfrm>
          <a:prstGeom prst="rect">
            <a:avLst/>
          </a:prstGeom>
        </p:spPr>
      </p:pic>
      <p:pic>
        <p:nvPicPr>
          <p:cNvPr id="9" name="Image 8"/>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314" y="5128722"/>
            <a:ext cx="5732442" cy="1729278"/>
          </a:xfrm>
          <a:prstGeom prst="rect">
            <a:avLst/>
          </a:prstGeom>
        </p:spPr>
      </p:pic>
      <p:pic>
        <p:nvPicPr>
          <p:cNvPr id="10" name="Image 9"/>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760529" y="5112568"/>
            <a:ext cx="3563999" cy="1759650"/>
          </a:xfrm>
          <a:prstGeom prst="rect">
            <a:avLst/>
          </a:prstGeom>
          <a:ln>
            <a:noFill/>
          </a:ln>
        </p:spPr>
      </p:pic>
      <p:grpSp>
        <p:nvGrpSpPr>
          <p:cNvPr id="7" name="Grouper 6"/>
          <p:cNvGrpSpPr/>
          <p:nvPr/>
        </p:nvGrpSpPr>
        <p:grpSpPr>
          <a:xfrm>
            <a:off x="7308304" y="4664656"/>
            <a:ext cx="1584176" cy="1140607"/>
            <a:chOff x="7308304" y="4509120"/>
            <a:chExt cx="1800200" cy="1296144"/>
          </a:xfrm>
        </p:grpSpPr>
        <p:sp>
          <p:nvSpPr>
            <p:cNvPr id="4" name="Rectangle 3"/>
            <p:cNvSpPr/>
            <p:nvPr/>
          </p:nvSpPr>
          <p:spPr>
            <a:xfrm>
              <a:off x="7308304" y="4509120"/>
              <a:ext cx="1800200" cy="1296144"/>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pic>
          <p:nvPicPr>
            <p:cNvPr id="3" name="Image 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452320" y="4653136"/>
              <a:ext cx="1475656" cy="591563"/>
            </a:xfrm>
            <a:prstGeom prst="rect">
              <a:avLst/>
            </a:prstGeom>
            <a:ln w="57150" cmpd="sng">
              <a:solidFill>
                <a:schemeClr val="bg1">
                  <a:lumMod val="85000"/>
                </a:schemeClr>
              </a:solidFill>
            </a:ln>
          </p:spPr>
        </p:pic>
        <p:pic>
          <p:nvPicPr>
            <p:cNvPr id="11" name="Picture 16" descr="Solagro_petit"/>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7668344" y="5373216"/>
              <a:ext cx="1080530" cy="324000"/>
            </a:xfrm>
            <a:prstGeom prst="rect">
              <a:avLst/>
            </a:prstGeom>
            <a:noFill/>
            <a:extLst>
              <a:ext uri="{909E8E84-426E-40dd-AFC4-6F175D3DCCD1}">
                <a14:hiddenFill xmlns="" xmlns:a14="http://schemas.microsoft.com/office/drawing/2010/main">
                  <a:solidFill>
                    <a:srgbClr val="FFFFFF"/>
                  </a:solidFill>
                </a14:hiddenFill>
              </a:ext>
            </a:extLst>
          </p:spPr>
        </p:pic>
      </p:grpSp>
    </p:spTree>
    <p:extLst>
      <p:ext uri="{BB962C8B-B14F-4D97-AF65-F5344CB8AC3E}">
        <p14:creationId xmlns:p14="http://schemas.microsoft.com/office/powerpoint/2010/main" val="20917969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ext Box 3"/>
          <p:cNvSpPr txBox="1">
            <a:spLocks noChangeArrowheads="1"/>
          </p:cNvSpPr>
          <p:nvPr/>
        </p:nvSpPr>
        <p:spPr bwMode="auto">
          <a:xfrm>
            <a:off x="395536" y="1412776"/>
            <a:ext cx="8305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endParaRPr lang="en-GB">
              <a:solidFill>
                <a:schemeClr val="folHlink"/>
              </a:solidFill>
              <a:cs typeface="Arial" charset="0"/>
            </a:endParaRPr>
          </a:p>
        </p:txBody>
      </p:sp>
      <p:sp>
        <p:nvSpPr>
          <p:cNvPr id="19458" name="Rectangle 4"/>
          <p:cNvSpPr>
            <a:spLocks noGrp="1" noChangeArrowheads="1"/>
          </p:cNvSpPr>
          <p:nvPr>
            <p:ph type="title" idx="4294967295"/>
          </p:nvPr>
        </p:nvSpPr>
        <p:spPr/>
        <p:txBody>
          <a:bodyPr anchorCtr="1"/>
          <a:lstStyle/>
          <a:p>
            <a:pPr eaLnBrk="1" hangingPunct="1"/>
            <a:r>
              <a:rPr lang="fr-FR" dirty="0"/>
              <a:t>Les nouvelles recommandations </a:t>
            </a:r>
            <a:br>
              <a:rPr lang="fr-FR" dirty="0"/>
            </a:br>
            <a:r>
              <a:rPr lang="fr-FR" dirty="0"/>
              <a:t>du Haut Conseil de la Santé Publique (2017)</a:t>
            </a:r>
            <a:endParaRPr kumimoji="1" lang="fr-FR" sz="1000" dirty="0">
              <a:latin typeface="Arial" charset="0"/>
              <a:ea typeface="ＭＳ Ｐゴシック" charset="0"/>
              <a:cs typeface="ＭＳ Ｐゴシック" charset="0"/>
            </a:endParaRPr>
          </a:p>
        </p:txBody>
      </p:sp>
      <p:sp>
        <p:nvSpPr>
          <p:cNvPr id="268290" name="Rectangle 2"/>
          <p:cNvSpPr>
            <a:spLocks noChangeArrowheads="1"/>
          </p:cNvSpPr>
          <p:nvPr/>
        </p:nvSpPr>
        <p:spPr bwMode="auto">
          <a:xfrm>
            <a:off x="251520" y="1219200"/>
            <a:ext cx="8463855" cy="464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buFont typeface="Arial"/>
              <a:buChar char="•"/>
            </a:pPr>
            <a:r>
              <a:rPr lang="fr-FR" sz="2000" b="1" dirty="0">
                <a:solidFill>
                  <a:schemeClr val="bg2">
                    <a:lumMod val="75000"/>
                  </a:schemeClr>
                </a:solidFill>
              </a:rPr>
              <a:t>Consommer au moins </a:t>
            </a:r>
            <a:r>
              <a:rPr lang="fr-FR" sz="2000" b="1" dirty="0">
                <a:solidFill>
                  <a:srgbClr val="800000"/>
                </a:solidFill>
              </a:rPr>
              <a:t>5 portions de fruits et légumes par jour </a:t>
            </a:r>
            <a:r>
              <a:rPr lang="fr-FR" sz="2000" b="1" dirty="0">
                <a:solidFill>
                  <a:schemeClr val="bg2">
                    <a:lumMod val="75000"/>
                  </a:schemeClr>
                </a:solidFill>
              </a:rPr>
              <a:t>(soit 450g)</a:t>
            </a:r>
          </a:p>
          <a:p>
            <a:pPr marL="342900" indent="-342900">
              <a:buFont typeface="Arial"/>
              <a:buChar char="•"/>
            </a:pPr>
            <a:r>
              <a:rPr lang="fr-FR" sz="2000" b="1" dirty="0">
                <a:solidFill>
                  <a:schemeClr val="bg2">
                    <a:lumMod val="75000"/>
                  </a:schemeClr>
                </a:solidFill>
              </a:rPr>
              <a:t>Une petite poignée par jour </a:t>
            </a:r>
            <a:r>
              <a:rPr lang="fr-FR" sz="2000" b="1" dirty="0">
                <a:solidFill>
                  <a:srgbClr val="800000"/>
                </a:solidFill>
              </a:rPr>
              <a:t>fruits à coque </a:t>
            </a:r>
            <a:r>
              <a:rPr lang="fr-FR" sz="2000" b="1" dirty="0">
                <a:solidFill>
                  <a:schemeClr val="bg2">
                    <a:lumMod val="75000"/>
                  </a:schemeClr>
                </a:solidFill>
              </a:rPr>
              <a:t>sans sel ajouté</a:t>
            </a:r>
          </a:p>
          <a:p>
            <a:pPr marL="342900" indent="-342900">
              <a:buFont typeface="Arial"/>
              <a:buChar char="•"/>
            </a:pPr>
            <a:r>
              <a:rPr lang="fr-FR" sz="2000" b="1" dirty="0">
                <a:solidFill>
                  <a:schemeClr val="bg2">
                    <a:lumMod val="75000"/>
                  </a:schemeClr>
                </a:solidFill>
              </a:rPr>
              <a:t>Consommer des </a:t>
            </a:r>
            <a:r>
              <a:rPr lang="fr-FR" sz="2000" b="1" dirty="0">
                <a:solidFill>
                  <a:srgbClr val="800000"/>
                </a:solidFill>
              </a:rPr>
              <a:t>légumineuses (au moins 2 fois par semaine</a:t>
            </a:r>
            <a:r>
              <a:rPr lang="fr-FR" sz="2000" b="1" dirty="0">
                <a:solidFill>
                  <a:schemeClr val="bg2">
                    <a:lumMod val="75000"/>
                  </a:schemeClr>
                </a:solidFill>
              </a:rPr>
              <a:t>)</a:t>
            </a:r>
          </a:p>
          <a:p>
            <a:pPr marL="342900" indent="-342900">
              <a:buFont typeface="Arial"/>
              <a:buChar char="•"/>
            </a:pPr>
            <a:r>
              <a:rPr lang="fr-FR" sz="2000" b="1" dirty="0">
                <a:solidFill>
                  <a:schemeClr val="bg2">
                    <a:lumMod val="75000"/>
                  </a:schemeClr>
                </a:solidFill>
              </a:rPr>
              <a:t>Privilégier les </a:t>
            </a:r>
            <a:r>
              <a:rPr lang="fr-FR" sz="2000" b="1" dirty="0">
                <a:solidFill>
                  <a:srgbClr val="800000"/>
                </a:solidFill>
              </a:rPr>
              <a:t>produits céréaliers complets et peu raffinés</a:t>
            </a:r>
            <a:r>
              <a:rPr lang="fr-FR" sz="2000" b="1" dirty="0">
                <a:solidFill>
                  <a:schemeClr val="bg2">
                    <a:lumMod val="75000"/>
                  </a:schemeClr>
                </a:solidFill>
              </a:rPr>
              <a:t>.</a:t>
            </a:r>
          </a:p>
          <a:p>
            <a:pPr marL="342900" indent="-342900">
              <a:buFont typeface="Arial"/>
              <a:buChar char="•"/>
            </a:pPr>
            <a:r>
              <a:rPr lang="fr-FR" sz="2000" b="1" dirty="0">
                <a:solidFill>
                  <a:schemeClr val="bg2">
                    <a:lumMod val="75000"/>
                  </a:schemeClr>
                </a:solidFill>
              </a:rPr>
              <a:t>Consommer </a:t>
            </a:r>
            <a:r>
              <a:rPr lang="fr-FR" sz="2000" b="1" dirty="0">
                <a:solidFill>
                  <a:srgbClr val="800000"/>
                </a:solidFill>
              </a:rPr>
              <a:t>2 produits laitiers par jour </a:t>
            </a:r>
            <a:r>
              <a:rPr lang="fr-FR" sz="2000" b="1" dirty="0">
                <a:solidFill>
                  <a:schemeClr val="bg2">
                    <a:lumMod val="75000"/>
                  </a:schemeClr>
                </a:solidFill>
              </a:rPr>
              <a:t>(contre 3 auparavant)</a:t>
            </a:r>
          </a:p>
          <a:p>
            <a:pPr marL="342900" indent="-342900">
              <a:buFont typeface="Arial"/>
              <a:buChar char="•"/>
            </a:pPr>
            <a:r>
              <a:rPr lang="fr-FR" sz="2000" b="1" dirty="0">
                <a:solidFill>
                  <a:srgbClr val="800000"/>
                </a:solidFill>
              </a:rPr>
              <a:t>Limiter la consommation de viande rouge </a:t>
            </a:r>
            <a:r>
              <a:rPr lang="fr-FR" sz="2000" b="1" dirty="0">
                <a:solidFill>
                  <a:schemeClr val="bg2">
                    <a:lumMod val="75000"/>
                  </a:schemeClr>
                </a:solidFill>
              </a:rPr>
              <a:t>(500 g/semaine) et </a:t>
            </a:r>
            <a:r>
              <a:rPr lang="fr-FR" sz="2000" b="1" dirty="0">
                <a:solidFill>
                  <a:srgbClr val="800000"/>
                </a:solidFill>
              </a:rPr>
              <a:t>la charcuteri</a:t>
            </a:r>
            <a:r>
              <a:rPr lang="fr-FR" sz="2000" b="1" dirty="0">
                <a:solidFill>
                  <a:schemeClr val="bg2">
                    <a:lumMod val="75000"/>
                  </a:schemeClr>
                </a:solidFill>
              </a:rPr>
              <a:t>e (150 g/semaine)</a:t>
            </a:r>
          </a:p>
          <a:p>
            <a:pPr marL="342900" indent="-342900">
              <a:buFont typeface="Arial"/>
              <a:buChar char="•"/>
            </a:pPr>
            <a:r>
              <a:rPr lang="fr-FR" sz="2000" b="1" dirty="0">
                <a:solidFill>
                  <a:schemeClr val="bg2">
                    <a:lumMod val="75000"/>
                  </a:schemeClr>
                </a:solidFill>
              </a:rPr>
              <a:t>Privilégier des aliments cultivés selon des modes de production </a:t>
            </a:r>
            <a:r>
              <a:rPr lang="fr-FR" sz="2000" b="1" dirty="0">
                <a:solidFill>
                  <a:srgbClr val="800000"/>
                </a:solidFill>
              </a:rPr>
              <a:t>diminuant l’exposition aux pesticides </a:t>
            </a:r>
            <a:r>
              <a:rPr lang="fr-FR" sz="2000" b="1" dirty="0">
                <a:solidFill>
                  <a:schemeClr val="bg2">
                    <a:lumMod val="75000"/>
                  </a:schemeClr>
                </a:solidFill>
              </a:rPr>
              <a:t>pour les fruits et légumes, les légumineuses, les produits céréaliers complets, </a:t>
            </a:r>
            <a:endParaRPr lang="fr-FR" sz="2000" b="1" dirty="0">
              <a:solidFill>
                <a:schemeClr val="bg2"/>
              </a:solidFill>
            </a:endParaRPr>
          </a:p>
          <a:p>
            <a:pPr marL="914400" lvl="1" indent="-457200">
              <a:buFont typeface="Arial"/>
              <a:buChar char="•"/>
            </a:pPr>
            <a:endParaRPr lang="fr-FR" sz="2000" b="1" dirty="0">
              <a:solidFill>
                <a:srgbClr val="666666"/>
              </a:solidFill>
            </a:endParaRPr>
          </a:p>
          <a:p>
            <a:pPr>
              <a:lnSpc>
                <a:spcPct val="90000"/>
              </a:lnSpc>
              <a:spcBef>
                <a:spcPct val="20000"/>
              </a:spcBef>
              <a:buClr>
                <a:schemeClr val="hlink"/>
              </a:buClr>
              <a:buFontTx/>
              <a:buChar char="•"/>
            </a:pPr>
            <a:endParaRPr kumimoji="1" lang="en-GB" sz="1800" dirty="0"/>
          </a:p>
          <a:p>
            <a:pPr>
              <a:lnSpc>
                <a:spcPct val="90000"/>
              </a:lnSpc>
              <a:spcBef>
                <a:spcPct val="20000"/>
              </a:spcBef>
              <a:buClr>
                <a:schemeClr val="hlink"/>
              </a:buClr>
            </a:pPr>
            <a:endParaRPr kumimoji="1" lang="fr-FR" sz="1400" dirty="0"/>
          </a:p>
        </p:txBody>
      </p:sp>
    </p:spTree>
    <p:extLst>
      <p:ext uri="{BB962C8B-B14F-4D97-AF65-F5344CB8AC3E}">
        <p14:creationId xmlns:p14="http://schemas.microsoft.com/office/powerpoint/2010/main" val="216498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829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829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829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829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8290">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68290">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68290">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8290" grpId="0" build="p" bldLvl="2"/>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475656" y="76200"/>
            <a:ext cx="7344816" cy="685800"/>
          </a:xfrm>
        </p:spPr>
        <p:txBody>
          <a:bodyPr/>
          <a:lstStyle/>
          <a:p>
            <a:r>
              <a:rPr lang="fr-FR" sz="2000" b="1" dirty="0"/>
              <a:t>Evolution du cheptel bovin-lait : plus d’herbe, moins de concentrés, plus de pâturage, retour des races mixtes</a:t>
            </a:r>
          </a:p>
        </p:txBody>
      </p:sp>
      <p:pic>
        <p:nvPicPr>
          <p:cNvPr id="4" name="Image 3" descr="page-34-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7744" y="1052735"/>
            <a:ext cx="4824536" cy="5382255"/>
          </a:xfrm>
          <a:prstGeom prst="rect">
            <a:avLst/>
          </a:prstGeom>
        </p:spPr>
      </p:pic>
    </p:spTree>
    <p:extLst>
      <p:ext uri="{BB962C8B-B14F-4D97-AF65-F5344CB8AC3E}">
        <p14:creationId xmlns:p14="http://schemas.microsoft.com/office/powerpoint/2010/main" val="31974701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Indicateurs de la production laitière</a:t>
            </a:r>
          </a:p>
        </p:txBody>
      </p:sp>
      <p:pic>
        <p:nvPicPr>
          <p:cNvPr id="3" name="Image 2" descr="page-34-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40768"/>
            <a:ext cx="9144000" cy="1905000"/>
          </a:xfrm>
          <a:prstGeom prst="rect">
            <a:avLst/>
          </a:prstGeom>
        </p:spPr>
      </p:pic>
      <p:pic>
        <p:nvPicPr>
          <p:cNvPr id="4" name="Image 3" descr="porc-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37225"/>
            <a:ext cx="9144000" cy="1920240"/>
          </a:xfrm>
          <a:prstGeom prst="rect">
            <a:avLst/>
          </a:prstGeom>
        </p:spPr>
      </p:pic>
      <p:cxnSp>
        <p:nvCxnSpPr>
          <p:cNvPr id="6" name="Connecteur droit 5"/>
          <p:cNvCxnSpPr/>
          <p:nvPr/>
        </p:nvCxnSpPr>
        <p:spPr bwMode="auto">
          <a:xfrm>
            <a:off x="5724128" y="1700808"/>
            <a:ext cx="0" cy="1512168"/>
          </a:xfrm>
          <a:prstGeom prst="line">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7" name="Connecteur droit 6"/>
          <p:cNvCxnSpPr/>
          <p:nvPr/>
        </p:nvCxnSpPr>
        <p:spPr bwMode="auto">
          <a:xfrm>
            <a:off x="6804248" y="1700808"/>
            <a:ext cx="0" cy="1512168"/>
          </a:xfrm>
          <a:prstGeom prst="line">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8" name="Connecteur droit 7"/>
          <p:cNvCxnSpPr/>
          <p:nvPr/>
        </p:nvCxnSpPr>
        <p:spPr bwMode="auto">
          <a:xfrm>
            <a:off x="5724128" y="1700808"/>
            <a:ext cx="1080120" cy="0"/>
          </a:xfrm>
          <a:prstGeom prst="line">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2" name="Connecteur droit 11"/>
          <p:cNvCxnSpPr/>
          <p:nvPr/>
        </p:nvCxnSpPr>
        <p:spPr bwMode="auto">
          <a:xfrm>
            <a:off x="5724128" y="3212976"/>
            <a:ext cx="1080120" cy="0"/>
          </a:xfrm>
          <a:prstGeom prst="line">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160741241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1"/>
          <p:cNvSpPr txBox="1">
            <a:spLocks/>
          </p:cNvSpPr>
          <p:nvPr/>
        </p:nvSpPr>
        <p:spPr bwMode="auto">
          <a:xfrm>
            <a:off x="2339752" y="76200"/>
            <a:ext cx="6480720" cy="685800"/>
          </a:xfrm>
          <a:prstGeom prst="rect">
            <a:avLst/>
          </a:prstGeom>
          <a:noFill/>
          <a:ln>
            <a:noFill/>
          </a:ln>
          <a:extLst>
            <a:ext uri="{909E8E84-426E-40dd-AFC4-6F175D3DCCD1}">
              <a14:hiddenFill xmlns="" xmlns:a14="http://schemas.microsoft.com/office/drawing/2010/main">
                <a:solidFill>
                  <a:srgbClr val="990000">
                    <a:alpha val="0"/>
                  </a:srgbClr>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2400" b="1">
                <a:solidFill>
                  <a:srgbClr val="990000"/>
                </a:solidFill>
                <a:latin typeface="+mj-lt"/>
                <a:ea typeface="+mj-ea"/>
                <a:cs typeface="+mj-cs"/>
              </a:defRPr>
            </a:lvl1pPr>
            <a:lvl2pPr algn="ctr" rtl="0" eaLnBrk="1" fontAlgn="base" hangingPunct="1">
              <a:spcBef>
                <a:spcPct val="0"/>
              </a:spcBef>
              <a:spcAft>
                <a:spcPct val="0"/>
              </a:spcAft>
              <a:defRPr sz="2400" b="1">
                <a:solidFill>
                  <a:srgbClr val="990000"/>
                </a:solidFill>
                <a:latin typeface="Arial" charset="0"/>
                <a:ea typeface="ＭＳ Ｐゴシック" charset="0"/>
                <a:cs typeface="ＭＳ Ｐゴシック" charset="0"/>
              </a:defRPr>
            </a:lvl2pPr>
            <a:lvl3pPr algn="ctr" rtl="0" eaLnBrk="1" fontAlgn="base" hangingPunct="1">
              <a:spcBef>
                <a:spcPct val="0"/>
              </a:spcBef>
              <a:spcAft>
                <a:spcPct val="0"/>
              </a:spcAft>
              <a:defRPr sz="2400" b="1">
                <a:solidFill>
                  <a:srgbClr val="990000"/>
                </a:solidFill>
                <a:latin typeface="Arial" charset="0"/>
                <a:ea typeface="ＭＳ Ｐゴシック" charset="0"/>
                <a:cs typeface="ＭＳ Ｐゴシック" charset="0"/>
              </a:defRPr>
            </a:lvl3pPr>
            <a:lvl4pPr algn="ctr" rtl="0" eaLnBrk="1" fontAlgn="base" hangingPunct="1">
              <a:spcBef>
                <a:spcPct val="0"/>
              </a:spcBef>
              <a:spcAft>
                <a:spcPct val="0"/>
              </a:spcAft>
              <a:defRPr sz="2400" b="1">
                <a:solidFill>
                  <a:srgbClr val="990000"/>
                </a:solidFill>
                <a:latin typeface="Arial" charset="0"/>
                <a:ea typeface="ＭＳ Ｐゴシック" charset="0"/>
                <a:cs typeface="ＭＳ Ｐゴシック" charset="0"/>
              </a:defRPr>
            </a:lvl4pPr>
            <a:lvl5pPr algn="ctr" rtl="0" eaLnBrk="1" fontAlgn="base" hangingPunct="1">
              <a:spcBef>
                <a:spcPct val="0"/>
              </a:spcBef>
              <a:spcAft>
                <a:spcPct val="0"/>
              </a:spcAft>
              <a:defRPr sz="2400" b="1">
                <a:solidFill>
                  <a:srgbClr val="990000"/>
                </a:solidFill>
                <a:latin typeface="Arial" charset="0"/>
                <a:ea typeface="ＭＳ Ｐゴシック" charset="0"/>
                <a:cs typeface="ＭＳ Ｐゴシック" charset="0"/>
              </a:defRPr>
            </a:lvl5pPr>
            <a:lvl6pPr marL="457200" algn="ctr" rtl="0" eaLnBrk="1" fontAlgn="base" hangingPunct="1">
              <a:spcBef>
                <a:spcPct val="0"/>
              </a:spcBef>
              <a:spcAft>
                <a:spcPct val="0"/>
              </a:spcAft>
              <a:defRPr sz="2400" b="1">
                <a:solidFill>
                  <a:srgbClr val="990000"/>
                </a:solidFill>
                <a:latin typeface="Arial" charset="0"/>
                <a:ea typeface="ＭＳ Ｐゴシック" charset="0"/>
                <a:cs typeface="ＭＳ Ｐゴシック" charset="0"/>
              </a:defRPr>
            </a:lvl6pPr>
            <a:lvl7pPr marL="914400" algn="ctr" rtl="0" eaLnBrk="1" fontAlgn="base" hangingPunct="1">
              <a:spcBef>
                <a:spcPct val="0"/>
              </a:spcBef>
              <a:spcAft>
                <a:spcPct val="0"/>
              </a:spcAft>
              <a:defRPr sz="2400" b="1">
                <a:solidFill>
                  <a:srgbClr val="990000"/>
                </a:solidFill>
                <a:latin typeface="Arial" charset="0"/>
                <a:ea typeface="ＭＳ Ｐゴシック" charset="0"/>
                <a:cs typeface="ＭＳ Ｐゴシック" charset="0"/>
              </a:defRPr>
            </a:lvl7pPr>
            <a:lvl8pPr marL="1371600" algn="ctr" rtl="0" eaLnBrk="1" fontAlgn="base" hangingPunct="1">
              <a:spcBef>
                <a:spcPct val="0"/>
              </a:spcBef>
              <a:spcAft>
                <a:spcPct val="0"/>
              </a:spcAft>
              <a:defRPr sz="2400" b="1">
                <a:solidFill>
                  <a:srgbClr val="990000"/>
                </a:solidFill>
                <a:latin typeface="Arial" charset="0"/>
                <a:ea typeface="ＭＳ Ｐゴシック" charset="0"/>
                <a:cs typeface="ＭＳ Ｐゴシック" charset="0"/>
              </a:defRPr>
            </a:lvl8pPr>
            <a:lvl9pPr marL="1828800" algn="ctr" rtl="0" eaLnBrk="1" fontAlgn="base" hangingPunct="1">
              <a:spcBef>
                <a:spcPct val="0"/>
              </a:spcBef>
              <a:spcAft>
                <a:spcPct val="0"/>
              </a:spcAft>
              <a:defRPr sz="2400" b="1">
                <a:solidFill>
                  <a:srgbClr val="990000"/>
                </a:solidFill>
                <a:latin typeface="Arial" charset="0"/>
                <a:ea typeface="ＭＳ Ｐゴシック" charset="0"/>
                <a:cs typeface="ＭＳ Ｐゴシック" charset="0"/>
              </a:defRPr>
            </a:lvl9pPr>
          </a:lstStyle>
          <a:p>
            <a:pPr>
              <a:lnSpc>
                <a:spcPct val="90000"/>
              </a:lnSpc>
              <a:spcBef>
                <a:spcPct val="40000"/>
              </a:spcBef>
            </a:pPr>
            <a:r>
              <a:rPr lang="fr-FR" sz="2800" dirty="0">
                <a:solidFill>
                  <a:schemeClr val="tx1"/>
                </a:solidFill>
              </a:rPr>
              <a:t>Résultats régionaux </a:t>
            </a:r>
          </a:p>
        </p:txBody>
      </p:sp>
      <p:pic>
        <p:nvPicPr>
          <p:cNvPr id="8" name="Image 7" descr="elevageCochon.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907704" y="44624"/>
            <a:ext cx="3024337" cy="2052996"/>
          </a:xfrm>
          <a:prstGeom prst="rect">
            <a:avLst/>
          </a:prstGeom>
        </p:spPr>
      </p:pic>
      <p:pic>
        <p:nvPicPr>
          <p:cNvPr id="10" name="Image 9" descr="Sauenhaltung-sow-management-Boerde-Porc-Innenansicht-Big-Dutchman_72.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627784" y="2681536"/>
            <a:ext cx="2298129" cy="936104"/>
          </a:xfrm>
          <a:prstGeom prst="rect">
            <a:avLst/>
          </a:prstGeom>
        </p:spPr>
      </p:pic>
      <p:pic>
        <p:nvPicPr>
          <p:cNvPr id="11" name="Image 10" descr="2014-08-08-s.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627785" y="5129808"/>
            <a:ext cx="2304256" cy="1440160"/>
          </a:xfrm>
          <a:prstGeom prst="rect">
            <a:avLst/>
          </a:prstGeom>
        </p:spPr>
      </p:pic>
      <p:pic>
        <p:nvPicPr>
          <p:cNvPr id="12" name="Image 11" descr="OQ2PUVX41_web.jp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627785" y="3833664"/>
            <a:ext cx="2304256" cy="1296144"/>
          </a:xfrm>
          <a:prstGeom prst="rect">
            <a:avLst/>
          </a:prstGeom>
        </p:spPr>
      </p:pic>
      <p:pic>
        <p:nvPicPr>
          <p:cNvPr id="13" name="Image 12" descr="photo1-2-dacec.jp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5004048" y="44624"/>
            <a:ext cx="3024335" cy="2060848"/>
          </a:xfrm>
          <a:prstGeom prst="rect">
            <a:avLst/>
          </a:prstGeom>
        </p:spPr>
      </p:pic>
      <p:pic>
        <p:nvPicPr>
          <p:cNvPr id="14" name="Image 13" descr="csm_Freilandhaltung-elevage-plein-Uiou-Mad-I-Natura-Step-von-oben-Big-Dutchman_72_9c0116bbb1.jpg"/>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4993579" y="2681536"/>
            <a:ext cx="2130720" cy="936104"/>
          </a:xfrm>
          <a:prstGeom prst="rect">
            <a:avLst/>
          </a:prstGeom>
        </p:spPr>
      </p:pic>
      <p:pic>
        <p:nvPicPr>
          <p:cNvPr id="15" name="Image 14" descr="918sf-DSC00732.JPG"/>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935362" y="3833664"/>
            <a:ext cx="2195735" cy="1296144"/>
          </a:xfrm>
          <a:prstGeom prst="rect">
            <a:avLst/>
          </a:prstGeom>
        </p:spPr>
      </p:pic>
      <p:pic>
        <p:nvPicPr>
          <p:cNvPr id="16" name="Image 15" descr="index.jpg"/>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4935958" y="5129808"/>
            <a:ext cx="2195736" cy="1451316"/>
          </a:xfrm>
          <a:prstGeom prst="rect">
            <a:avLst/>
          </a:prstGeom>
        </p:spPr>
      </p:pic>
      <p:sp>
        <p:nvSpPr>
          <p:cNvPr id="84" name="Flèche courbée vers la gauche 83"/>
          <p:cNvSpPr/>
          <p:nvPr/>
        </p:nvSpPr>
        <p:spPr bwMode="auto">
          <a:xfrm flipH="1">
            <a:off x="755575" y="1412776"/>
            <a:ext cx="864095" cy="2520280"/>
          </a:xfrm>
          <a:prstGeom prst="curvedLef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85" name="ZoneTexte 84"/>
          <p:cNvSpPr txBox="1"/>
          <p:nvPr/>
        </p:nvSpPr>
        <p:spPr>
          <a:xfrm>
            <a:off x="971600" y="908720"/>
            <a:ext cx="869349" cy="461665"/>
          </a:xfrm>
          <a:prstGeom prst="rect">
            <a:avLst/>
          </a:prstGeom>
          <a:noFill/>
        </p:spPr>
        <p:txBody>
          <a:bodyPr wrap="none" rtlCol="0">
            <a:spAutoFit/>
          </a:bodyPr>
          <a:lstStyle/>
          <a:p>
            <a:r>
              <a:rPr lang="fr-FR" dirty="0"/>
              <a:t>2010</a:t>
            </a:r>
          </a:p>
        </p:txBody>
      </p:sp>
      <p:sp>
        <p:nvSpPr>
          <p:cNvPr id="86" name="ZoneTexte 85"/>
          <p:cNvSpPr txBox="1"/>
          <p:nvPr/>
        </p:nvSpPr>
        <p:spPr>
          <a:xfrm>
            <a:off x="1763688" y="3501008"/>
            <a:ext cx="869349" cy="461665"/>
          </a:xfrm>
          <a:prstGeom prst="rect">
            <a:avLst/>
          </a:prstGeom>
          <a:noFill/>
        </p:spPr>
        <p:txBody>
          <a:bodyPr wrap="none" rtlCol="0">
            <a:spAutoFit/>
          </a:bodyPr>
          <a:lstStyle/>
          <a:p>
            <a:r>
              <a:rPr lang="fr-FR" dirty="0"/>
              <a:t>2050</a:t>
            </a:r>
          </a:p>
        </p:txBody>
      </p:sp>
      <p:sp>
        <p:nvSpPr>
          <p:cNvPr id="87" name="ZoneTexte 86"/>
          <p:cNvSpPr txBox="1"/>
          <p:nvPr/>
        </p:nvSpPr>
        <p:spPr>
          <a:xfrm>
            <a:off x="7149701" y="2708920"/>
            <a:ext cx="2016224" cy="830997"/>
          </a:xfrm>
          <a:prstGeom prst="rect">
            <a:avLst/>
          </a:prstGeom>
          <a:noFill/>
        </p:spPr>
        <p:txBody>
          <a:bodyPr wrap="square" rtlCol="0">
            <a:spAutoFit/>
          </a:bodyPr>
          <a:lstStyle/>
          <a:p>
            <a:pPr algn="ctr"/>
            <a:r>
              <a:rPr lang="fr-FR" sz="1600" dirty="0"/>
              <a:t>Nouveaux standards en bâtiments</a:t>
            </a:r>
          </a:p>
        </p:txBody>
      </p:sp>
      <p:sp>
        <p:nvSpPr>
          <p:cNvPr id="88" name="ZoneTexte 87"/>
          <p:cNvSpPr txBox="1"/>
          <p:nvPr/>
        </p:nvSpPr>
        <p:spPr>
          <a:xfrm>
            <a:off x="7127776" y="4221088"/>
            <a:ext cx="2016224" cy="584776"/>
          </a:xfrm>
          <a:prstGeom prst="rect">
            <a:avLst/>
          </a:prstGeom>
          <a:noFill/>
        </p:spPr>
        <p:txBody>
          <a:bodyPr wrap="square" rtlCol="0">
            <a:spAutoFit/>
          </a:bodyPr>
          <a:lstStyle/>
          <a:p>
            <a:pPr algn="ctr"/>
            <a:r>
              <a:rPr lang="fr-FR" sz="1600" dirty="0"/>
              <a:t>AB ou label en bâtiments </a:t>
            </a:r>
          </a:p>
        </p:txBody>
      </p:sp>
      <p:sp>
        <p:nvSpPr>
          <p:cNvPr id="89" name="ZoneTexte 88"/>
          <p:cNvSpPr txBox="1"/>
          <p:nvPr/>
        </p:nvSpPr>
        <p:spPr>
          <a:xfrm>
            <a:off x="7127776" y="5661248"/>
            <a:ext cx="2016224" cy="338554"/>
          </a:xfrm>
          <a:prstGeom prst="rect">
            <a:avLst/>
          </a:prstGeom>
          <a:noFill/>
        </p:spPr>
        <p:txBody>
          <a:bodyPr wrap="square" rtlCol="0">
            <a:spAutoFit/>
          </a:bodyPr>
          <a:lstStyle/>
          <a:p>
            <a:pPr algn="ctr"/>
            <a:r>
              <a:rPr lang="fr-FR" sz="1600" dirty="0"/>
              <a:t>AB ou label plein air </a:t>
            </a:r>
          </a:p>
        </p:txBody>
      </p:sp>
    </p:spTree>
    <p:extLst>
      <p:ext uri="{BB962C8B-B14F-4D97-AF65-F5344CB8AC3E}">
        <p14:creationId xmlns:p14="http://schemas.microsoft.com/office/powerpoint/2010/main" val="63032585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Evolution cheptels et de la consommation de viande</a:t>
            </a:r>
          </a:p>
        </p:txBody>
      </p:sp>
      <p:pic>
        <p:nvPicPr>
          <p:cNvPr id="6" name="Image 5">
            <a:extLst>
              <a:ext uri="{FF2B5EF4-FFF2-40B4-BE49-F238E27FC236}">
                <a16:creationId xmlns:a16="http://schemas.microsoft.com/office/drawing/2014/main" id="{E3C23163-434E-8E47-BB6B-33188C65FFB7}"/>
              </a:ext>
            </a:extLst>
          </p:cNvPr>
          <p:cNvPicPr>
            <a:picLocks noChangeAspect="1"/>
          </p:cNvPicPr>
          <p:nvPr/>
        </p:nvPicPr>
        <p:blipFill>
          <a:blip r:embed="rId2"/>
          <a:stretch>
            <a:fillRect/>
          </a:stretch>
        </p:blipFill>
        <p:spPr>
          <a:xfrm>
            <a:off x="323528" y="1052736"/>
            <a:ext cx="4343400" cy="2908300"/>
          </a:xfrm>
          <a:prstGeom prst="rect">
            <a:avLst/>
          </a:prstGeom>
        </p:spPr>
      </p:pic>
      <p:pic>
        <p:nvPicPr>
          <p:cNvPr id="7" name="Image 6">
            <a:extLst>
              <a:ext uri="{FF2B5EF4-FFF2-40B4-BE49-F238E27FC236}">
                <a16:creationId xmlns:a16="http://schemas.microsoft.com/office/drawing/2014/main" id="{20109ED6-CB5D-124B-BBE7-BA52C47FC33C}"/>
              </a:ext>
            </a:extLst>
          </p:cNvPr>
          <p:cNvPicPr>
            <a:picLocks noChangeAspect="1"/>
          </p:cNvPicPr>
          <p:nvPr/>
        </p:nvPicPr>
        <p:blipFill>
          <a:blip r:embed="rId3"/>
          <a:stretch>
            <a:fillRect/>
          </a:stretch>
        </p:blipFill>
        <p:spPr>
          <a:xfrm>
            <a:off x="4716016" y="4221088"/>
            <a:ext cx="4061104" cy="2149996"/>
          </a:xfrm>
          <a:prstGeom prst="rect">
            <a:avLst/>
          </a:prstGeom>
        </p:spPr>
      </p:pic>
    </p:spTree>
    <p:extLst>
      <p:ext uri="{BB962C8B-B14F-4D97-AF65-F5344CB8AC3E}">
        <p14:creationId xmlns:p14="http://schemas.microsoft.com/office/powerpoint/2010/main" val="252595435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ext Box 3"/>
          <p:cNvSpPr txBox="1">
            <a:spLocks noChangeArrowheads="1"/>
          </p:cNvSpPr>
          <p:nvPr/>
        </p:nvSpPr>
        <p:spPr bwMode="auto">
          <a:xfrm>
            <a:off x="381000" y="1447800"/>
            <a:ext cx="8305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endParaRPr lang="en-GB">
              <a:solidFill>
                <a:schemeClr val="folHlink"/>
              </a:solidFill>
              <a:cs typeface="Arial" charset="0"/>
            </a:endParaRPr>
          </a:p>
        </p:txBody>
      </p:sp>
      <p:sp>
        <p:nvSpPr>
          <p:cNvPr id="19458" name="Rectangle 4"/>
          <p:cNvSpPr>
            <a:spLocks noGrp="1" noChangeArrowheads="1"/>
          </p:cNvSpPr>
          <p:nvPr>
            <p:ph type="title" idx="4294967295"/>
          </p:nvPr>
        </p:nvSpPr>
        <p:spPr>
          <a:xfrm>
            <a:off x="1475656" y="0"/>
            <a:ext cx="7488832" cy="946448"/>
          </a:xfrm>
        </p:spPr>
        <p:txBody>
          <a:bodyPr anchorCtr="1"/>
          <a:lstStyle/>
          <a:p>
            <a:pPr eaLnBrk="1" hangingPunct="1"/>
            <a:r>
              <a:rPr lang="fr-FR" b="1" dirty="0"/>
              <a:t>Le scénario Afterres2050 : </a:t>
            </a:r>
            <a:br>
              <a:rPr lang="fr-FR" b="1" dirty="0"/>
            </a:br>
            <a:r>
              <a:rPr lang="fr-FR" b="1" dirty="0"/>
              <a:t>contribution des arbres au stockage de carbone</a:t>
            </a:r>
            <a:endParaRPr kumimoji="1" lang="fr-FR" sz="1000" b="1" dirty="0">
              <a:latin typeface="Arial" charset="0"/>
              <a:ea typeface="ＭＳ Ｐゴシック" charset="0"/>
              <a:cs typeface="ＭＳ Ｐゴシック" charset="0"/>
            </a:endParaRPr>
          </a:p>
        </p:txBody>
      </p:sp>
      <p:sp>
        <p:nvSpPr>
          <p:cNvPr id="268290" name="Rectangle 2"/>
          <p:cNvSpPr>
            <a:spLocks noChangeArrowheads="1"/>
          </p:cNvSpPr>
          <p:nvPr/>
        </p:nvSpPr>
        <p:spPr bwMode="auto">
          <a:xfrm>
            <a:off x="251520" y="1219200"/>
            <a:ext cx="8463855" cy="464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nSpc>
                <a:spcPct val="90000"/>
              </a:lnSpc>
              <a:spcBef>
                <a:spcPct val="20000"/>
              </a:spcBef>
              <a:buClr>
                <a:schemeClr val="hlink"/>
              </a:buClr>
            </a:pPr>
            <a:endParaRPr kumimoji="1" lang="fr-FR" sz="900" dirty="0"/>
          </a:p>
          <a:p>
            <a:pPr marL="914400" lvl="1" indent="-457200">
              <a:buFont typeface="Arial"/>
              <a:buChar char="•"/>
            </a:pPr>
            <a:r>
              <a:rPr lang="fr-FR" b="1" dirty="0">
                <a:solidFill>
                  <a:srgbClr val="990000"/>
                </a:solidFill>
              </a:rPr>
              <a:t>Maintenir l’existant </a:t>
            </a:r>
            <a:r>
              <a:rPr lang="fr-FR" dirty="0"/>
              <a:t>: 750.000 km de haie et  770.000 ha de bosquets</a:t>
            </a:r>
          </a:p>
          <a:p>
            <a:pPr marL="914400" lvl="1" indent="-457200">
              <a:buFont typeface="Arial"/>
              <a:buChar char="•"/>
            </a:pPr>
            <a:r>
              <a:rPr lang="fr-FR" b="1" dirty="0">
                <a:solidFill>
                  <a:srgbClr val="990000"/>
                </a:solidFill>
              </a:rPr>
              <a:t>Implanter 750.000 km de haies </a:t>
            </a:r>
            <a:r>
              <a:rPr lang="fr-FR" dirty="0"/>
              <a:t>entre 2010 et 2050</a:t>
            </a:r>
          </a:p>
          <a:p>
            <a:pPr marL="914400" lvl="1" indent="-457200">
              <a:buFont typeface="Arial"/>
              <a:buChar char="•"/>
            </a:pPr>
            <a:r>
              <a:rPr lang="fr-FR" b="1" dirty="0">
                <a:solidFill>
                  <a:srgbClr val="990000"/>
                </a:solidFill>
              </a:rPr>
              <a:t>Planter 3 millions d’ha d’agroforesterie </a:t>
            </a:r>
            <a:r>
              <a:rPr lang="fr-FR" dirty="0"/>
              <a:t>(soit 10% de la SAU)</a:t>
            </a:r>
          </a:p>
          <a:p>
            <a:pPr marL="914400" lvl="1" indent="-457200">
              <a:buFont typeface="Arial"/>
              <a:buChar char="•"/>
            </a:pPr>
            <a:r>
              <a:rPr lang="fr-FR" dirty="0"/>
              <a:t>Soit un rythme  de plantation de </a:t>
            </a:r>
            <a:r>
              <a:rPr lang="fr-FR" b="1" dirty="0">
                <a:solidFill>
                  <a:srgbClr val="990000"/>
                </a:solidFill>
              </a:rPr>
              <a:t>25.000 km </a:t>
            </a:r>
            <a:r>
              <a:rPr lang="fr-FR" dirty="0"/>
              <a:t>de haie et </a:t>
            </a:r>
            <a:r>
              <a:rPr lang="fr-FR" b="1" dirty="0">
                <a:solidFill>
                  <a:srgbClr val="990000"/>
                </a:solidFill>
              </a:rPr>
              <a:t>100.000 ha </a:t>
            </a:r>
            <a:r>
              <a:rPr lang="fr-FR" dirty="0"/>
              <a:t>d’agroforesterie par an entre 2020 et 2050 </a:t>
            </a:r>
          </a:p>
          <a:p>
            <a:pPr marL="914400" lvl="1" indent="-457200">
              <a:buFont typeface="Arial"/>
              <a:buChar char="•"/>
            </a:pPr>
            <a:r>
              <a:rPr lang="fr-FR" dirty="0"/>
              <a:t>Cela permettrait un </a:t>
            </a:r>
            <a:r>
              <a:rPr lang="fr-FR" b="1" dirty="0">
                <a:solidFill>
                  <a:srgbClr val="990000"/>
                </a:solidFill>
              </a:rPr>
              <a:t>stockage de 64 MtCO2 (haie) et 101 Mt CO2 (agroforesterie</a:t>
            </a:r>
            <a:r>
              <a:rPr lang="fr-FR" dirty="0"/>
              <a:t>) soit une moyenne sur la période de</a:t>
            </a:r>
            <a:r>
              <a:rPr lang="fr-FR" b="1" dirty="0">
                <a:solidFill>
                  <a:srgbClr val="990000"/>
                </a:solidFill>
              </a:rPr>
              <a:t> 5,5 MtCO2 par an.</a:t>
            </a:r>
          </a:p>
          <a:p>
            <a:pPr marL="914400" lvl="1" indent="-457200">
              <a:buFont typeface="Arial"/>
              <a:buChar char="•"/>
            </a:pPr>
            <a:r>
              <a:rPr lang="fr-FR" b="1" dirty="0">
                <a:solidFill>
                  <a:srgbClr val="990000"/>
                </a:solidFill>
              </a:rPr>
              <a:t>Soit 11% des émissions de l’agriculture en 2050 </a:t>
            </a:r>
            <a:r>
              <a:rPr lang="fr-FR" dirty="0"/>
              <a:t>(avec un facteur 2 de réduction des émissions)</a:t>
            </a:r>
          </a:p>
        </p:txBody>
      </p:sp>
    </p:spTree>
    <p:extLst>
      <p:ext uri="{BB962C8B-B14F-4D97-AF65-F5344CB8AC3E}">
        <p14:creationId xmlns:p14="http://schemas.microsoft.com/office/powerpoint/2010/main" val="3298218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8290">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829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8290">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8290">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8290">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68290">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8290" grpId="0" build="p" bldLvl="2"/>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Evolution des surfaces</a:t>
            </a:r>
          </a:p>
        </p:txBody>
      </p:sp>
      <p:pic>
        <p:nvPicPr>
          <p:cNvPr id="3" name="Image 2"/>
          <p:cNvPicPr>
            <a:picLocks noChangeAspect="1"/>
          </p:cNvPicPr>
          <p:nvPr/>
        </p:nvPicPr>
        <p:blipFill>
          <a:blip r:embed="rId2"/>
          <a:stretch>
            <a:fillRect/>
          </a:stretch>
        </p:blipFill>
        <p:spPr>
          <a:xfrm>
            <a:off x="467544" y="1196752"/>
            <a:ext cx="8021998" cy="3024336"/>
          </a:xfrm>
          <a:prstGeom prst="rect">
            <a:avLst/>
          </a:prstGeom>
        </p:spPr>
      </p:pic>
      <p:pic>
        <p:nvPicPr>
          <p:cNvPr id="4" name="Image 3"/>
          <p:cNvPicPr>
            <a:picLocks noChangeAspect="1"/>
          </p:cNvPicPr>
          <p:nvPr/>
        </p:nvPicPr>
        <p:blipFill>
          <a:blip r:embed="rId3"/>
          <a:stretch>
            <a:fillRect/>
          </a:stretch>
        </p:blipFill>
        <p:spPr>
          <a:xfrm>
            <a:off x="467544" y="4941168"/>
            <a:ext cx="8269764" cy="1296144"/>
          </a:xfrm>
          <a:prstGeom prst="rect">
            <a:avLst/>
          </a:prstGeom>
        </p:spPr>
      </p:pic>
    </p:spTree>
    <p:extLst>
      <p:ext uri="{BB962C8B-B14F-4D97-AF65-F5344CB8AC3E}">
        <p14:creationId xmlns:p14="http://schemas.microsoft.com/office/powerpoint/2010/main" val="415492266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Les fruits et légumes</a:t>
            </a:r>
          </a:p>
        </p:txBody>
      </p:sp>
      <p:pic>
        <p:nvPicPr>
          <p:cNvPr id="5" name="Image 4">
            <a:extLst>
              <a:ext uri="{FF2B5EF4-FFF2-40B4-BE49-F238E27FC236}">
                <a16:creationId xmlns:a16="http://schemas.microsoft.com/office/drawing/2014/main" id="{75788EFE-EB24-CD4D-8A2E-38881B001A53}"/>
              </a:ext>
            </a:extLst>
          </p:cNvPr>
          <p:cNvPicPr>
            <a:picLocks noChangeAspect="1"/>
          </p:cNvPicPr>
          <p:nvPr/>
        </p:nvPicPr>
        <p:blipFill>
          <a:blip r:embed="rId2"/>
          <a:stretch>
            <a:fillRect/>
          </a:stretch>
        </p:blipFill>
        <p:spPr>
          <a:xfrm>
            <a:off x="323528" y="980728"/>
            <a:ext cx="3744416" cy="5465013"/>
          </a:xfrm>
          <a:prstGeom prst="rect">
            <a:avLst/>
          </a:prstGeom>
        </p:spPr>
      </p:pic>
      <p:pic>
        <p:nvPicPr>
          <p:cNvPr id="6" name="Image 5">
            <a:extLst>
              <a:ext uri="{FF2B5EF4-FFF2-40B4-BE49-F238E27FC236}">
                <a16:creationId xmlns:a16="http://schemas.microsoft.com/office/drawing/2014/main" id="{925D67BE-FB27-7443-86F8-7B5941E473CB}"/>
              </a:ext>
            </a:extLst>
          </p:cNvPr>
          <p:cNvPicPr>
            <a:picLocks noChangeAspect="1"/>
          </p:cNvPicPr>
          <p:nvPr/>
        </p:nvPicPr>
        <p:blipFill>
          <a:blip r:embed="rId3"/>
          <a:stretch>
            <a:fillRect/>
          </a:stretch>
        </p:blipFill>
        <p:spPr>
          <a:xfrm>
            <a:off x="4499992" y="2924944"/>
            <a:ext cx="4435608" cy="2464227"/>
          </a:xfrm>
          <a:prstGeom prst="rect">
            <a:avLst/>
          </a:prstGeom>
        </p:spPr>
      </p:pic>
      <p:sp>
        <p:nvSpPr>
          <p:cNvPr id="3" name="ZoneTexte 2">
            <a:extLst>
              <a:ext uri="{FF2B5EF4-FFF2-40B4-BE49-F238E27FC236}">
                <a16:creationId xmlns:a16="http://schemas.microsoft.com/office/drawing/2014/main" id="{B0EFEDED-6DC7-AD47-BD36-6EBB5D7E1D7F}"/>
              </a:ext>
            </a:extLst>
          </p:cNvPr>
          <p:cNvSpPr txBox="1"/>
          <p:nvPr/>
        </p:nvSpPr>
        <p:spPr>
          <a:xfrm>
            <a:off x="4355976" y="1012474"/>
            <a:ext cx="4788024" cy="1569660"/>
          </a:xfrm>
          <a:prstGeom prst="rect">
            <a:avLst/>
          </a:prstGeom>
          <a:noFill/>
        </p:spPr>
        <p:txBody>
          <a:bodyPr wrap="square" rtlCol="0">
            <a:spAutoFit/>
          </a:bodyPr>
          <a:lstStyle/>
          <a:p>
            <a:pPr marL="285750" indent="-285750">
              <a:buFont typeface="Arial" panose="020B0604020202020204" pitchFamily="34" charset="0"/>
              <a:buChar char="•"/>
            </a:pPr>
            <a:r>
              <a:rPr lang="fr-FR" sz="1600" dirty="0">
                <a:solidFill>
                  <a:srgbClr val="990000"/>
                </a:solidFill>
              </a:rPr>
              <a:t>300 kg par an </a:t>
            </a:r>
            <a:r>
              <a:rPr lang="fr-FR" sz="1600" dirty="0"/>
              <a:t>en 2016</a:t>
            </a:r>
          </a:p>
          <a:p>
            <a:pPr marL="285750" indent="-285750">
              <a:buFont typeface="Arial" panose="020B0604020202020204" pitchFamily="34" charset="0"/>
              <a:buChar char="•"/>
            </a:pPr>
            <a:r>
              <a:rPr lang="fr-FR" sz="1600" dirty="0">
                <a:solidFill>
                  <a:srgbClr val="990000"/>
                </a:solidFill>
              </a:rPr>
              <a:t>200m2 par habitant </a:t>
            </a:r>
            <a:r>
              <a:rPr lang="fr-FR" sz="1600" dirty="0"/>
              <a:t>dont 76 m2 de produits tropicaux</a:t>
            </a:r>
          </a:p>
          <a:p>
            <a:pPr marL="285750" indent="-285750">
              <a:buFont typeface="Arial" panose="020B0604020202020204" pitchFamily="34" charset="0"/>
              <a:buChar char="•"/>
            </a:pPr>
            <a:r>
              <a:rPr lang="fr-FR" sz="1600" dirty="0">
                <a:solidFill>
                  <a:srgbClr val="990000"/>
                </a:solidFill>
              </a:rPr>
              <a:t>Autonomie </a:t>
            </a:r>
            <a:r>
              <a:rPr lang="fr-FR" sz="1600" dirty="0"/>
              <a:t>sans le vin </a:t>
            </a:r>
            <a:r>
              <a:rPr lang="fr-FR" sz="1600" dirty="0">
                <a:solidFill>
                  <a:srgbClr val="990000"/>
                </a:solidFill>
              </a:rPr>
              <a:t>69,48%</a:t>
            </a:r>
          </a:p>
          <a:p>
            <a:pPr marL="285750" indent="-285750">
              <a:buFont typeface="Arial" panose="020B0604020202020204" pitchFamily="34" charset="0"/>
              <a:buChar char="•"/>
            </a:pPr>
            <a:r>
              <a:rPr lang="fr-FR" sz="1600" dirty="0">
                <a:solidFill>
                  <a:srgbClr val="990000"/>
                </a:solidFill>
              </a:rPr>
              <a:t>Déficit de 700.000 ha</a:t>
            </a:r>
          </a:p>
          <a:p>
            <a:pPr marL="285750" indent="-285750">
              <a:buFont typeface="Arial" panose="020B0604020202020204" pitchFamily="34" charset="0"/>
              <a:buChar char="•"/>
            </a:pPr>
            <a:endParaRPr lang="fr-FR" sz="1600" dirty="0"/>
          </a:p>
        </p:txBody>
      </p:sp>
    </p:spTree>
    <p:extLst>
      <p:ext uri="{BB962C8B-B14F-4D97-AF65-F5344CB8AC3E}">
        <p14:creationId xmlns:p14="http://schemas.microsoft.com/office/powerpoint/2010/main" val="34944086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a:t>2 à 5 fois moins d’impact</a:t>
            </a:r>
          </a:p>
        </p:txBody>
      </p:sp>
      <p:sp>
        <p:nvSpPr>
          <p:cNvPr id="28" name="ZoneTexte 27"/>
          <p:cNvSpPr txBox="1"/>
          <p:nvPr/>
        </p:nvSpPr>
        <p:spPr>
          <a:xfrm>
            <a:off x="251518" y="2074784"/>
            <a:ext cx="3600368" cy="360000"/>
          </a:xfrm>
          <a:prstGeom prst="rect">
            <a:avLst/>
          </a:prstGeom>
          <a:noFill/>
        </p:spPr>
        <p:txBody>
          <a:bodyPr wrap="square" rtlCol="0">
            <a:spAutoFit/>
          </a:bodyPr>
          <a:lstStyle/>
          <a:p>
            <a:r>
              <a:rPr lang="fr-FR" sz="1600" dirty="0">
                <a:solidFill>
                  <a:schemeClr val="tx1">
                    <a:lumMod val="75000"/>
                    <a:lumOff val="25000"/>
                  </a:schemeClr>
                </a:solidFill>
              </a:rPr>
              <a:t>Méthane et N</a:t>
            </a:r>
            <a:r>
              <a:rPr lang="fr-FR" sz="1600" baseline="-25000" dirty="0">
                <a:solidFill>
                  <a:schemeClr val="tx1">
                    <a:lumMod val="75000"/>
                    <a:lumOff val="25000"/>
                  </a:schemeClr>
                </a:solidFill>
              </a:rPr>
              <a:t>2</a:t>
            </a:r>
            <a:r>
              <a:rPr lang="fr-FR" sz="1600" dirty="0">
                <a:solidFill>
                  <a:schemeClr val="tx1">
                    <a:lumMod val="75000"/>
                    <a:lumOff val="25000"/>
                  </a:schemeClr>
                </a:solidFill>
              </a:rPr>
              <a:t>0</a:t>
            </a:r>
          </a:p>
          <a:p>
            <a:endParaRPr lang="fr-FR" sz="1600" dirty="0">
              <a:solidFill>
                <a:schemeClr val="tx1">
                  <a:lumMod val="75000"/>
                  <a:lumOff val="25000"/>
                </a:schemeClr>
              </a:solidFill>
            </a:endParaRPr>
          </a:p>
        </p:txBody>
      </p:sp>
      <p:sp>
        <p:nvSpPr>
          <p:cNvPr id="29" name="ZoneTexte 28"/>
          <p:cNvSpPr txBox="1"/>
          <p:nvPr/>
        </p:nvSpPr>
        <p:spPr>
          <a:xfrm>
            <a:off x="251519" y="2650848"/>
            <a:ext cx="3600368" cy="360000"/>
          </a:xfrm>
          <a:prstGeom prst="rect">
            <a:avLst/>
          </a:prstGeom>
          <a:noFill/>
        </p:spPr>
        <p:txBody>
          <a:bodyPr wrap="square" rtlCol="0">
            <a:spAutoFit/>
          </a:bodyPr>
          <a:lstStyle/>
          <a:p>
            <a:r>
              <a:rPr lang="fr-FR" sz="1600" dirty="0">
                <a:solidFill>
                  <a:schemeClr val="tx1">
                    <a:lumMod val="75000"/>
                    <a:lumOff val="25000"/>
                  </a:schemeClr>
                </a:solidFill>
              </a:rPr>
              <a:t>Consommation d’énergie</a:t>
            </a:r>
          </a:p>
          <a:p>
            <a:endParaRPr lang="fr-FR" sz="1600" dirty="0">
              <a:solidFill>
                <a:schemeClr val="tx1">
                  <a:lumMod val="75000"/>
                  <a:lumOff val="25000"/>
                </a:schemeClr>
              </a:solidFill>
            </a:endParaRPr>
          </a:p>
        </p:txBody>
      </p:sp>
      <p:sp>
        <p:nvSpPr>
          <p:cNvPr id="30" name="ZoneTexte 29"/>
          <p:cNvSpPr txBox="1"/>
          <p:nvPr/>
        </p:nvSpPr>
        <p:spPr>
          <a:xfrm>
            <a:off x="251519" y="3298920"/>
            <a:ext cx="3600368" cy="360000"/>
          </a:xfrm>
          <a:prstGeom prst="rect">
            <a:avLst/>
          </a:prstGeom>
          <a:noFill/>
        </p:spPr>
        <p:txBody>
          <a:bodyPr wrap="square" rtlCol="0">
            <a:spAutoFit/>
          </a:bodyPr>
          <a:lstStyle/>
          <a:p>
            <a:r>
              <a:rPr lang="fr-FR" sz="1600" dirty="0">
                <a:solidFill>
                  <a:schemeClr val="tx1">
                    <a:lumMod val="75000"/>
                    <a:lumOff val="25000"/>
                  </a:schemeClr>
                </a:solidFill>
              </a:rPr>
              <a:t>Consommation  d’engrais azotés</a:t>
            </a:r>
          </a:p>
        </p:txBody>
      </p:sp>
      <p:sp>
        <p:nvSpPr>
          <p:cNvPr id="31" name="ZoneTexte 30"/>
          <p:cNvSpPr txBox="1"/>
          <p:nvPr/>
        </p:nvSpPr>
        <p:spPr>
          <a:xfrm>
            <a:off x="251518" y="4595064"/>
            <a:ext cx="3600368" cy="360000"/>
          </a:xfrm>
          <a:prstGeom prst="rect">
            <a:avLst/>
          </a:prstGeom>
          <a:noFill/>
        </p:spPr>
        <p:txBody>
          <a:bodyPr wrap="square" rtlCol="0">
            <a:spAutoFit/>
          </a:bodyPr>
          <a:lstStyle/>
          <a:p>
            <a:r>
              <a:rPr lang="fr-FR" sz="1600" dirty="0">
                <a:solidFill>
                  <a:schemeClr val="tx1">
                    <a:lumMod val="75000"/>
                    <a:lumOff val="25000"/>
                  </a:schemeClr>
                </a:solidFill>
              </a:rPr>
              <a:t>Irrigation en été</a:t>
            </a:r>
          </a:p>
        </p:txBody>
      </p:sp>
      <p:sp>
        <p:nvSpPr>
          <p:cNvPr id="32" name="ZoneTexte 31"/>
          <p:cNvSpPr txBox="1"/>
          <p:nvPr/>
        </p:nvSpPr>
        <p:spPr>
          <a:xfrm>
            <a:off x="251518" y="3946992"/>
            <a:ext cx="3600368" cy="360000"/>
          </a:xfrm>
          <a:prstGeom prst="rect">
            <a:avLst/>
          </a:prstGeom>
          <a:noFill/>
        </p:spPr>
        <p:txBody>
          <a:bodyPr wrap="square" rtlCol="0">
            <a:spAutoFit/>
          </a:bodyPr>
          <a:lstStyle/>
          <a:p>
            <a:r>
              <a:rPr lang="fr-FR" sz="1600" dirty="0">
                <a:solidFill>
                  <a:schemeClr val="tx1">
                    <a:lumMod val="75000"/>
                    <a:lumOff val="25000"/>
                  </a:schemeClr>
                </a:solidFill>
              </a:rPr>
              <a:t>Consommation  de phytosanitaires</a:t>
            </a:r>
          </a:p>
          <a:p>
            <a:endParaRPr lang="fr-FR" sz="1600" dirty="0">
              <a:solidFill>
                <a:schemeClr val="tx1">
                  <a:lumMod val="75000"/>
                  <a:lumOff val="25000"/>
                </a:schemeClr>
              </a:solidFill>
            </a:endParaRPr>
          </a:p>
        </p:txBody>
      </p:sp>
      <p:sp>
        <p:nvSpPr>
          <p:cNvPr id="33" name="ZoneTexte 32"/>
          <p:cNvSpPr txBox="1"/>
          <p:nvPr/>
        </p:nvSpPr>
        <p:spPr>
          <a:xfrm>
            <a:off x="251518" y="5243136"/>
            <a:ext cx="3600368" cy="360000"/>
          </a:xfrm>
          <a:prstGeom prst="rect">
            <a:avLst/>
          </a:prstGeom>
          <a:noFill/>
        </p:spPr>
        <p:txBody>
          <a:bodyPr wrap="square" rtlCol="0">
            <a:spAutoFit/>
          </a:bodyPr>
          <a:lstStyle/>
          <a:p>
            <a:r>
              <a:rPr lang="fr-FR" sz="1600" dirty="0">
                <a:solidFill>
                  <a:schemeClr val="tx1">
                    <a:lumMod val="75000"/>
                    <a:lumOff val="25000"/>
                  </a:schemeClr>
                </a:solidFill>
              </a:rPr>
              <a:t>Émissions d’ammoniac</a:t>
            </a:r>
          </a:p>
          <a:p>
            <a:endParaRPr lang="fr-FR" sz="1600" dirty="0">
              <a:solidFill>
                <a:schemeClr val="tx1">
                  <a:lumMod val="75000"/>
                  <a:lumOff val="25000"/>
                </a:schemeClr>
              </a:solidFill>
            </a:endParaRPr>
          </a:p>
        </p:txBody>
      </p:sp>
      <p:sp>
        <p:nvSpPr>
          <p:cNvPr id="6" name="ZoneTexte 5"/>
          <p:cNvSpPr txBox="1"/>
          <p:nvPr/>
        </p:nvSpPr>
        <p:spPr>
          <a:xfrm>
            <a:off x="3916087" y="2074784"/>
            <a:ext cx="663663" cy="338554"/>
          </a:xfrm>
          <a:prstGeom prst="rect">
            <a:avLst/>
          </a:prstGeom>
          <a:solidFill>
            <a:schemeClr val="accent6">
              <a:lumMod val="40000"/>
              <a:lumOff val="60000"/>
            </a:schemeClr>
          </a:solidFill>
          <a:ln>
            <a:solidFill>
              <a:schemeClr val="accent6">
                <a:lumMod val="20000"/>
                <a:lumOff val="80000"/>
              </a:schemeClr>
            </a:solidFill>
          </a:ln>
        </p:spPr>
        <p:txBody>
          <a:bodyPr wrap="none" rtlCol="0">
            <a:spAutoFit/>
          </a:bodyPr>
          <a:lstStyle/>
          <a:p>
            <a:pPr algn="ctr"/>
            <a:r>
              <a:rPr lang="fr-FR" sz="1600" dirty="0">
                <a:solidFill>
                  <a:schemeClr val="tx1">
                    <a:lumMod val="65000"/>
                    <a:lumOff val="35000"/>
                  </a:schemeClr>
                </a:solidFill>
              </a:rPr>
              <a:t>-53%</a:t>
            </a:r>
          </a:p>
        </p:txBody>
      </p:sp>
      <p:sp>
        <p:nvSpPr>
          <p:cNvPr id="64" name="ZoneTexte 63"/>
          <p:cNvSpPr txBox="1"/>
          <p:nvPr/>
        </p:nvSpPr>
        <p:spPr>
          <a:xfrm>
            <a:off x="3916087" y="2672334"/>
            <a:ext cx="663663" cy="338554"/>
          </a:xfrm>
          <a:prstGeom prst="rect">
            <a:avLst/>
          </a:prstGeom>
          <a:solidFill>
            <a:schemeClr val="accent6">
              <a:lumMod val="40000"/>
              <a:lumOff val="60000"/>
            </a:schemeClr>
          </a:solidFill>
          <a:ln>
            <a:solidFill>
              <a:schemeClr val="accent6">
                <a:lumMod val="20000"/>
                <a:lumOff val="80000"/>
              </a:schemeClr>
            </a:solidFill>
          </a:ln>
        </p:spPr>
        <p:txBody>
          <a:bodyPr wrap="none" rtlCol="0">
            <a:spAutoFit/>
          </a:bodyPr>
          <a:lstStyle/>
          <a:p>
            <a:pPr algn="ctr"/>
            <a:r>
              <a:rPr lang="fr-FR" sz="1600" dirty="0">
                <a:solidFill>
                  <a:schemeClr val="tx1">
                    <a:lumMod val="65000"/>
                    <a:lumOff val="35000"/>
                  </a:schemeClr>
                </a:solidFill>
              </a:rPr>
              <a:t>-40%</a:t>
            </a:r>
          </a:p>
        </p:txBody>
      </p:sp>
      <p:sp>
        <p:nvSpPr>
          <p:cNvPr id="65" name="ZoneTexte 64"/>
          <p:cNvSpPr txBox="1"/>
          <p:nvPr/>
        </p:nvSpPr>
        <p:spPr>
          <a:xfrm>
            <a:off x="3916087" y="3298920"/>
            <a:ext cx="663663" cy="338554"/>
          </a:xfrm>
          <a:prstGeom prst="rect">
            <a:avLst/>
          </a:prstGeom>
          <a:solidFill>
            <a:schemeClr val="accent6">
              <a:lumMod val="40000"/>
              <a:lumOff val="60000"/>
            </a:schemeClr>
          </a:solidFill>
          <a:ln>
            <a:solidFill>
              <a:schemeClr val="accent6">
                <a:lumMod val="20000"/>
                <a:lumOff val="80000"/>
              </a:schemeClr>
            </a:solidFill>
          </a:ln>
        </p:spPr>
        <p:txBody>
          <a:bodyPr wrap="none" rtlCol="0">
            <a:spAutoFit/>
          </a:bodyPr>
          <a:lstStyle/>
          <a:p>
            <a:pPr algn="ctr"/>
            <a:r>
              <a:rPr lang="fr-FR" sz="1600" dirty="0">
                <a:solidFill>
                  <a:schemeClr val="tx1">
                    <a:lumMod val="65000"/>
                    <a:lumOff val="35000"/>
                  </a:schemeClr>
                </a:solidFill>
              </a:rPr>
              <a:t>-60%</a:t>
            </a:r>
          </a:p>
        </p:txBody>
      </p:sp>
      <p:sp>
        <p:nvSpPr>
          <p:cNvPr id="66" name="ZoneTexte 65"/>
          <p:cNvSpPr txBox="1"/>
          <p:nvPr/>
        </p:nvSpPr>
        <p:spPr>
          <a:xfrm>
            <a:off x="3916087" y="3946992"/>
            <a:ext cx="663663" cy="338554"/>
          </a:xfrm>
          <a:prstGeom prst="rect">
            <a:avLst/>
          </a:prstGeom>
          <a:solidFill>
            <a:schemeClr val="accent6">
              <a:lumMod val="40000"/>
              <a:lumOff val="60000"/>
            </a:schemeClr>
          </a:solidFill>
          <a:ln>
            <a:solidFill>
              <a:schemeClr val="accent6">
                <a:lumMod val="20000"/>
                <a:lumOff val="80000"/>
              </a:schemeClr>
            </a:solidFill>
          </a:ln>
        </p:spPr>
        <p:txBody>
          <a:bodyPr wrap="none" rtlCol="0">
            <a:spAutoFit/>
          </a:bodyPr>
          <a:lstStyle/>
          <a:p>
            <a:pPr algn="ctr"/>
            <a:r>
              <a:rPr lang="fr-FR" sz="1600" dirty="0">
                <a:solidFill>
                  <a:schemeClr val="tx1">
                    <a:lumMod val="65000"/>
                    <a:lumOff val="35000"/>
                  </a:schemeClr>
                </a:solidFill>
              </a:rPr>
              <a:t>-70%</a:t>
            </a:r>
          </a:p>
        </p:txBody>
      </p:sp>
      <p:sp>
        <p:nvSpPr>
          <p:cNvPr id="67" name="ZoneTexte 66"/>
          <p:cNvSpPr txBox="1"/>
          <p:nvPr/>
        </p:nvSpPr>
        <p:spPr>
          <a:xfrm>
            <a:off x="3916087" y="4667072"/>
            <a:ext cx="663663" cy="338554"/>
          </a:xfrm>
          <a:prstGeom prst="rect">
            <a:avLst/>
          </a:prstGeom>
          <a:solidFill>
            <a:schemeClr val="accent6">
              <a:lumMod val="40000"/>
              <a:lumOff val="60000"/>
            </a:schemeClr>
          </a:solidFill>
          <a:ln>
            <a:solidFill>
              <a:schemeClr val="accent6">
                <a:lumMod val="20000"/>
                <a:lumOff val="80000"/>
              </a:schemeClr>
            </a:solidFill>
          </a:ln>
        </p:spPr>
        <p:txBody>
          <a:bodyPr wrap="none" rtlCol="0">
            <a:spAutoFit/>
          </a:bodyPr>
          <a:lstStyle/>
          <a:p>
            <a:pPr algn="ctr"/>
            <a:r>
              <a:rPr lang="fr-FR" sz="1600" dirty="0">
                <a:solidFill>
                  <a:schemeClr val="tx1">
                    <a:lumMod val="65000"/>
                    <a:lumOff val="35000"/>
                  </a:schemeClr>
                </a:solidFill>
              </a:rPr>
              <a:t>-80%</a:t>
            </a:r>
          </a:p>
        </p:txBody>
      </p:sp>
      <p:sp>
        <p:nvSpPr>
          <p:cNvPr id="68" name="ZoneTexte 67"/>
          <p:cNvSpPr txBox="1"/>
          <p:nvPr/>
        </p:nvSpPr>
        <p:spPr>
          <a:xfrm>
            <a:off x="3916087" y="5322694"/>
            <a:ext cx="663663" cy="338554"/>
          </a:xfrm>
          <a:prstGeom prst="rect">
            <a:avLst/>
          </a:prstGeom>
          <a:solidFill>
            <a:schemeClr val="accent6">
              <a:lumMod val="40000"/>
              <a:lumOff val="60000"/>
            </a:schemeClr>
          </a:solidFill>
          <a:ln>
            <a:solidFill>
              <a:schemeClr val="accent6">
                <a:lumMod val="20000"/>
                <a:lumOff val="80000"/>
              </a:schemeClr>
            </a:solidFill>
          </a:ln>
        </p:spPr>
        <p:txBody>
          <a:bodyPr wrap="none" rtlCol="0">
            <a:spAutoFit/>
          </a:bodyPr>
          <a:lstStyle/>
          <a:p>
            <a:pPr algn="ctr"/>
            <a:r>
              <a:rPr lang="fr-FR" sz="1600" dirty="0">
                <a:solidFill>
                  <a:schemeClr val="tx1">
                    <a:lumMod val="65000"/>
                    <a:lumOff val="35000"/>
                  </a:schemeClr>
                </a:solidFill>
              </a:rPr>
              <a:t>-70%</a:t>
            </a:r>
          </a:p>
        </p:txBody>
      </p:sp>
      <p:sp>
        <p:nvSpPr>
          <p:cNvPr id="72" name="ZoneTexte 71"/>
          <p:cNvSpPr txBox="1"/>
          <p:nvPr/>
        </p:nvSpPr>
        <p:spPr>
          <a:xfrm>
            <a:off x="251520" y="5891208"/>
            <a:ext cx="3600368" cy="338554"/>
          </a:xfrm>
          <a:prstGeom prst="rect">
            <a:avLst/>
          </a:prstGeom>
          <a:noFill/>
        </p:spPr>
        <p:txBody>
          <a:bodyPr wrap="square" rtlCol="0">
            <a:spAutoFit/>
          </a:bodyPr>
          <a:lstStyle/>
          <a:p>
            <a:r>
              <a:rPr lang="fr-FR" sz="1600" dirty="0">
                <a:solidFill>
                  <a:schemeClr val="tx1">
                    <a:lumMod val="75000"/>
                    <a:lumOff val="25000"/>
                  </a:schemeClr>
                </a:solidFill>
              </a:rPr>
              <a:t>Artificialisation des terres</a:t>
            </a:r>
          </a:p>
        </p:txBody>
      </p:sp>
      <p:sp>
        <p:nvSpPr>
          <p:cNvPr id="36" name="Rectangle à coins arrondis 35"/>
          <p:cNvSpPr/>
          <p:nvPr/>
        </p:nvSpPr>
        <p:spPr>
          <a:xfrm>
            <a:off x="5076456" y="2074784"/>
            <a:ext cx="3600000" cy="359997"/>
          </a:xfrm>
          <a:prstGeom prst="roundRect">
            <a:avLst/>
          </a:prstGeom>
          <a:solidFill>
            <a:schemeClr val="bg2">
              <a:lumMod val="9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8" name="Rectangle à coins arrondis 37"/>
          <p:cNvSpPr/>
          <p:nvPr/>
        </p:nvSpPr>
        <p:spPr>
          <a:xfrm>
            <a:off x="5076627" y="2204704"/>
            <a:ext cx="1583998" cy="360000"/>
          </a:xfrm>
          <a:prstGeom prst="roundRect">
            <a:avLst/>
          </a:prstGeom>
          <a:solidFill>
            <a:schemeClr val="accent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7" name="Rectangle à coins arrondis 46"/>
          <p:cNvSpPr/>
          <p:nvPr/>
        </p:nvSpPr>
        <p:spPr>
          <a:xfrm>
            <a:off x="5076455" y="2650888"/>
            <a:ext cx="3600000" cy="359997"/>
          </a:xfrm>
          <a:prstGeom prst="roundRect">
            <a:avLst/>
          </a:prstGeom>
          <a:solidFill>
            <a:schemeClr val="bg2">
              <a:lumMod val="9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8" name="Rectangle à coins arrondis 47"/>
          <p:cNvSpPr/>
          <p:nvPr/>
        </p:nvSpPr>
        <p:spPr>
          <a:xfrm>
            <a:off x="5076461" y="2780808"/>
            <a:ext cx="2160228" cy="360000"/>
          </a:xfrm>
          <a:prstGeom prst="roundRect">
            <a:avLst/>
          </a:prstGeom>
          <a:solidFill>
            <a:schemeClr val="accent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9" name="Rectangle à coins arrondis 48"/>
          <p:cNvSpPr/>
          <p:nvPr/>
        </p:nvSpPr>
        <p:spPr>
          <a:xfrm>
            <a:off x="5076454" y="3299000"/>
            <a:ext cx="3600000" cy="359997"/>
          </a:xfrm>
          <a:prstGeom prst="roundRect">
            <a:avLst/>
          </a:prstGeom>
          <a:solidFill>
            <a:schemeClr val="bg2">
              <a:lumMod val="9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51" name="Rectangle à coins arrondis 50"/>
          <p:cNvSpPr/>
          <p:nvPr/>
        </p:nvSpPr>
        <p:spPr>
          <a:xfrm>
            <a:off x="5076461" y="3428920"/>
            <a:ext cx="1439998" cy="360000"/>
          </a:xfrm>
          <a:prstGeom prst="roundRect">
            <a:avLst/>
          </a:prstGeom>
          <a:solidFill>
            <a:schemeClr val="accent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52" name="Rectangle à coins arrondis 51"/>
          <p:cNvSpPr/>
          <p:nvPr/>
        </p:nvSpPr>
        <p:spPr>
          <a:xfrm>
            <a:off x="5076453" y="3947112"/>
            <a:ext cx="3600000" cy="359997"/>
          </a:xfrm>
          <a:prstGeom prst="roundRect">
            <a:avLst/>
          </a:prstGeom>
          <a:solidFill>
            <a:schemeClr val="bg2">
              <a:lumMod val="9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53" name="Rectangle à coins arrondis 52"/>
          <p:cNvSpPr/>
          <p:nvPr/>
        </p:nvSpPr>
        <p:spPr>
          <a:xfrm>
            <a:off x="5076449" y="4077032"/>
            <a:ext cx="972000" cy="360000"/>
          </a:xfrm>
          <a:prstGeom prst="roundRect">
            <a:avLst/>
          </a:prstGeom>
          <a:solidFill>
            <a:schemeClr val="accent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54" name="Rectangle à coins arrondis 53"/>
          <p:cNvSpPr/>
          <p:nvPr/>
        </p:nvSpPr>
        <p:spPr>
          <a:xfrm>
            <a:off x="5076452" y="4595224"/>
            <a:ext cx="3600000" cy="359997"/>
          </a:xfrm>
          <a:prstGeom prst="roundRect">
            <a:avLst/>
          </a:prstGeom>
          <a:solidFill>
            <a:schemeClr val="bg2">
              <a:lumMod val="9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55" name="Rectangle à coins arrondis 54"/>
          <p:cNvSpPr/>
          <p:nvPr/>
        </p:nvSpPr>
        <p:spPr>
          <a:xfrm>
            <a:off x="5076459" y="4725144"/>
            <a:ext cx="1008103" cy="360000"/>
          </a:xfrm>
          <a:prstGeom prst="roundRect">
            <a:avLst/>
          </a:prstGeom>
          <a:solidFill>
            <a:schemeClr val="accent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56" name="Rectangle à coins arrondis 55"/>
          <p:cNvSpPr/>
          <p:nvPr/>
        </p:nvSpPr>
        <p:spPr>
          <a:xfrm>
            <a:off x="5076451" y="5243336"/>
            <a:ext cx="3600000" cy="359997"/>
          </a:xfrm>
          <a:prstGeom prst="roundRect">
            <a:avLst/>
          </a:prstGeom>
          <a:solidFill>
            <a:schemeClr val="bg2">
              <a:lumMod val="9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57" name="Rectangle à coins arrondis 56"/>
          <p:cNvSpPr/>
          <p:nvPr/>
        </p:nvSpPr>
        <p:spPr>
          <a:xfrm>
            <a:off x="5076569" y="5373256"/>
            <a:ext cx="1080000" cy="360000"/>
          </a:xfrm>
          <a:prstGeom prst="roundRect">
            <a:avLst/>
          </a:prstGeom>
          <a:solidFill>
            <a:schemeClr val="accent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73" name="Rectangle à coins arrondis 72"/>
          <p:cNvSpPr/>
          <p:nvPr/>
        </p:nvSpPr>
        <p:spPr>
          <a:xfrm>
            <a:off x="5076449" y="5891408"/>
            <a:ext cx="3600000" cy="359997"/>
          </a:xfrm>
          <a:prstGeom prst="roundRect">
            <a:avLst/>
          </a:prstGeom>
          <a:solidFill>
            <a:schemeClr val="bg2">
              <a:lumMod val="9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74" name="Rectangle à coins arrondis 73"/>
          <p:cNvSpPr/>
          <p:nvPr/>
        </p:nvSpPr>
        <p:spPr>
          <a:xfrm>
            <a:off x="5076449" y="6021328"/>
            <a:ext cx="1800000" cy="360000"/>
          </a:xfrm>
          <a:prstGeom prst="roundRect">
            <a:avLst/>
          </a:prstGeom>
          <a:solidFill>
            <a:schemeClr val="accent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75" name="ZoneTexte 74"/>
          <p:cNvSpPr txBox="1"/>
          <p:nvPr/>
        </p:nvSpPr>
        <p:spPr>
          <a:xfrm>
            <a:off x="3916089" y="5970766"/>
            <a:ext cx="663663" cy="338554"/>
          </a:xfrm>
          <a:prstGeom prst="rect">
            <a:avLst/>
          </a:prstGeom>
          <a:solidFill>
            <a:schemeClr val="accent6">
              <a:lumMod val="40000"/>
              <a:lumOff val="60000"/>
            </a:schemeClr>
          </a:solidFill>
          <a:ln>
            <a:solidFill>
              <a:schemeClr val="accent6">
                <a:lumMod val="20000"/>
                <a:lumOff val="80000"/>
              </a:schemeClr>
            </a:solidFill>
          </a:ln>
        </p:spPr>
        <p:txBody>
          <a:bodyPr wrap="none" rtlCol="0">
            <a:spAutoFit/>
          </a:bodyPr>
          <a:lstStyle/>
          <a:p>
            <a:pPr algn="ctr"/>
            <a:r>
              <a:rPr lang="fr-FR" sz="1600" dirty="0">
                <a:solidFill>
                  <a:schemeClr val="tx1">
                    <a:lumMod val="65000"/>
                    <a:lumOff val="35000"/>
                  </a:schemeClr>
                </a:solidFill>
              </a:rPr>
              <a:t>-50%</a:t>
            </a:r>
          </a:p>
        </p:txBody>
      </p:sp>
      <p:sp>
        <p:nvSpPr>
          <p:cNvPr id="76" name="Rectangle à coins arrondis 75"/>
          <p:cNvSpPr/>
          <p:nvPr/>
        </p:nvSpPr>
        <p:spPr>
          <a:xfrm flipH="1">
            <a:off x="5148064" y="1124744"/>
            <a:ext cx="864016" cy="359997"/>
          </a:xfrm>
          <a:prstGeom prst="roundRect">
            <a:avLst/>
          </a:prstGeom>
          <a:solidFill>
            <a:schemeClr val="bg2">
              <a:lumMod val="9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800" dirty="0">
                <a:solidFill>
                  <a:srgbClr val="F2F2F2"/>
                </a:solidFill>
              </a:rPr>
              <a:t>2015</a:t>
            </a:r>
          </a:p>
        </p:txBody>
      </p:sp>
      <p:sp>
        <p:nvSpPr>
          <p:cNvPr id="77" name="Rectangle à coins arrondis 76"/>
          <p:cNvSpPr/>
          <p:nvPr/>
        </p:nvSpPr>
        <p:spPr>
          <a:xfrm flipH="1">
            <a:off x="6588224" y="1124744"/>
            <a:ext cx="864016" cy="360000"/>
          </a:xfrm>
          <a:prstGeom prst="roundRect">
            <a:avLst/>
          </a:prstGeom>
          <a:solidFill>
            <a:schemeClr val="accent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800" dirty="0">
                <a:solidFill>
                  <a:schemeClr val="bg1"/>
                </a:solidFill>
              </a:rPr>
              <a:t>2050</a:t>
            </a:r>
          </a:p>
        </p:txBody>
      </p:sp>
      <p:sp>
        <p:nvSpPr>
          <p:cNvPr id="7" name="Flèche vers la droite 6"/>
          <p:cNvSpPr/>
          <p:nvPr/>
        </p:nvSpPr>
        <p:spPr>
          <a:xfrm>
            <a:off x="6055354" y="1196752"/>
            <a:ext cx="604878" cy="288032"/>
          </a:xfrm>
          <a:prstGeom prst="rightArrow">
            <a:avLst/>
          </a:prstGeom>
          <a:solidFill>
            <a:srgbClr val="C5E0B4"/>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78" name="Image 7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96336" y="1196752"/>
            <a:ext cx="1297324" cy="169096"/>
          </a:xfrm>
          <a:prstGeom prst="rect">
            <a:avLst/>
          </a:prstGeom>
        </p:spPr>
      </p:pic>
    </p:spTree>
    <p:extLst>
      <p:ext uri="{BB962C8B-B14F-4D97-AF65-F5344CB8AC3E}">
        <p14:creationId xmlns:p14="http://schemas.microsoft.com/office/powerpoint/2010/main" val="304964438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08720"/>
            <a:ext cx="4741306" cy="4680520"/>
          </a:xfrm>
          <a:prstGeom prst="rect">
            <a:avLst/>
          </a:prstGeom>
          <a:noFill/>
          <a:extLst>
            <a:ext uri="{909E8E84-426E-40dd-AFC4-6F175D3DCCD1}">
              <a14:hiddenFill xmlns="" xmlns:a14="http://schemas.microsoft.com/office/drawing/2010/main">
                <a:solidFill>
                  <a:srgbClr val="FFFFFF"/>
                </a:solidFill>
              </a14:hiddenFill>
            </a:ext>
          </a:extLst>
        </p:spPr>
      </p:pic>
      <p:sp>
        <p:nvSpPr>
          <p:cNvPr id="5" name="Titre 1"/>
          <p:cNvSpPr txBox="1">
            <a:spLocks/>
          </p:cNvSpPr>
          <p:nvPr/>
        </p:nvSpPr>
        <p:spPr bwMode="auto">
          <a:xfrm>
            <a:off x="1979712" y="27773"/>
            <a:ext cx="6705600" cy="685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2800" b="1">
                <a:solidFill>
                  <a:srgbClr val="666666"/>
                </a:solidFill>
                <a:latin typeface="+mj-lt"/>
                <a:ea typeface="+mj-ea"/>
                <a:cs typeface="+mj-cs"/>
              </a:defRPr>
            </a:lvl1pPr>
            <a:lvl2pPr algn="ctr" rtl="0" fontAlgn="base">
              <a:spcBef>
                <a:spcPct val="0"/>
              </a:spcBef>
              <a:spcAft>
                <a:spcPct val="0"/>
              </a:spcAft>
              <a:defRPr sz="2400" b="1">
                <a:solidFill>
                  <a:srgbClr val="990000"/>
                </a:solidFill>
                <a:latin typeface="Arial" charset="0"/>
                <a:ea typeface="ＭＳ Ｐゴシック" charset="0"/>
                <a:cs typeface="ＭＳ Ｐゴシック" charset="0"/>
              </a:defRPr>
            </a:lvl2pPr>
            <a:lvl3pPr algn="ctr" rtl="0" fontAlgn="base">
              <a:spcBef>
                <a:spcPct val="0"/>
              </a:spcBef>
              <a:spcAft>
                <a:spcPct val="0"/>
              </a:spcAft>
              <a:defRPr sz="2400" b="1">
                <a:solidFill>
                  <a:srgbClr val="990000"/>
                </a:solidFill>
                <a:latin typeface="Arial" charset="0"/>
                <a:ea typeface="ＭＳ Ｐゴシック" charset="0"/>
                <a:cs typeface="ＭＳ Ｐゴシック" charset="0"/>
              </a:defRPr>
            </a:lvl3pPr>
            <a:lvl4pPr algn="ctr" rtl="0" fontAlgn="base">
              <a:spcBef>
                <a:spcPct val="0"/>
              </a:spcBef>
              <a:spcAft>
                <a:spcPct val="0"/>
              </a:spcAft>
              <a:defRPr sz="2400" b="1">
                <a:solidFill>
                  <a:srgbClr val="990000"/>
                </a:solidFill>
                <a:latin typeface="Arial" charset="0"/>
                <a:ea typeface="ＭＳ Ｐゴシック" charset="0"/>
                <a:cs typeface="ＭＳ Ｐゴシック" charset="0"/>
              </a:defRPr>
            </a:lvl4pPr>
            <a:lvl5pPr algn="ctr" rtl="0" fontAlgn="base">
              <a:spcBef>
                <a:spcPct val="0"/>
              </a:spcBef>
              <a:spcAft>
                <a:spcPct val="0"/>
              </a:spcAft>
              <a:defRPr sz="2400" b="1">
                <a:solidFill>
                  <a:srgbClr val="990000"/>
                </a:solidFill>
                <a:latin typeface="Arial" charset="0"/>
                <a:ea typeface="ＭＳ Ｐゴシック" charset="0"/>
                <a:cs typeface="ＭＳ Ｐゴシック" charset="0"/>
              </a:defRPr>
            </a:lvl5pPr>
            <a:lvl6pPr marL="457200" algn="ctr" rtl="0" eaLnBrk="1" fontAlgn="base" hangingPunct="1">
              <a:spcBef>
                <a:spcPct val="0"/>
              </a:spcBef>
              <a:spcAft>
                <a:spcPct val="0"/>
              </a:spcAft>
              <a:defRPr sz="2400" b="1">
                <a:solidFill>
                  <a:srgbClr val="990000"/>
                </a:solidFill>
                <a:latin typeface="Arial" charset="0"/>
                <a:ea typeface="ＭＳ Ｐゴシック" charset="0"/>
                <a:cs typeface="ＭＳ Ｐゴシック" charset="0"/>
              </a:defRPr>
            </a:lvl6pPr>
            <a:lvl7pPr marL="914400" algn="ctr" rtl="0" eaLnBrk="1" fontAlgn="base" hangingPunct="1">
              <a:spcBef>
                <a:spcPct val="0"/>
              </a:spcBef>
              <a:spcAft>
                <a:spcPct val="0"/>
              </a:spcAft>
              <a:defRPr sz="2400" b="1">
                <a:solidFill>
                  <a:srgbClr val="990000"/>
                </a:solidFill>
                <a:latin typeface="Arial" charset="0"/>
                <a:ea typeface="ＭＳ Ｐゴシック" charset="0"/>
                <a:cs typeface="ＭＳ Ｐゴシック" charset="0"/>
              </a:defRPr>
            </a:lvl7pPr>
            <a:lvl8pPr marL="1371600" algn="ctr" rtl="0" eaLnBrk="1" fontAlgn="base" hangingPunct="1">
              <a:spcBef>
                <a:spcPct val="0"/>
              </a:spcBef>
              <a:spcAft>
                <a:spcPct val="0"/>
              </a:spcAft>
              <a:defRPr sz="2400" b="1">
                <a:solidFill>
                  <a:srgbClr val="990000"/>
                </a:solidFill>
                <a:latin typeface="Arial" charset="0"/>
                <a:ea typeface="ＭＳ Ｐゴシック" charset="0"/>
                <a:cs typeface="ＭＳ Ｐゴシック" charset="0"/>
              </a:defRPr>
            </a:lvl8pPr>
            <a:lvl9pPr marL="1828800" algn="ctr" rtl="0" eaLnBrk="1" fontAlgn="base" hangingPunct="1">
              <a:spcBef>
                <a:spcPct val="0"/>
              </a:spcBef>
              <a:spcAft>
                <a:spcPct val="0"/>
              </a:spcAft>
              <a:defRPr sz="2400" b="1">
                <a:solidFill>
                  <a:srgbClr val="990000"/>
                </a:solidFill>
                <a:latin typeface="Arial" charset="0"/>
                <a:ea typeface="ＭＳ Ｐゴシック" charset="0"/>
                <a:cs typeface="ＭＳ Ｐゴシック" charset="0"/>
              </a:defRPr>
            </a:lvl9pPr>
          </a:lstStyle>
          <a:p>
            <a:r>
              <a:rPr lang="fr-FR" dirty="0">
                <a:solidFill>
                  <a:srgbClr val="990000"/>
                </a:solidFill>
              </a:rPr>
              <a:t>Les campagnes d’</a:t>
            </a:r>
            <a:r>
              <a:rPr lang="fr-FR" dirty="0" err="1">
                <a:solidFill>
                  <a:srgbClr val="990000"/>
                </a:solidFill>
              </a:rPr>
              <a:t>Afterres</a:t>
            </a:r>
            <a:r>
              <a:rPr lang="fr-FR" dirty="0">
                <a:solidFill>
                  <a:srgbClr val="990000"/>
                </a:solidFill>
              </a:rPr>
              <a:t> 2050 c’est pas tout à fait </a:t>
            </a:r>
            <a:r>
              <a:rPr lang="fr-FR" dirty="0" err="1">
                <a:solidFill>
                  <a:srgbClr val="990000"/>
                </a:solidFill>
              </a:rPr>
              <a:t>cà</a:t>
            </a:r>
            <a:r>
              <a:rPr lang="fr-FR" dirty="0">
                <a:solidFill>
                  <a:srgbClr val="990000"/>
                </a:solidFill>
              </a:rPr>
              <a:t>!</a:t>
            </a:r>
            <a:endParaRPr lang="en-GB" dirty="0">
              <a:solidFill>
                <a:srgbClr val="990000"/>
              </a:solidFill>
            </a:endParaRPr>
          </a:p>
        </p:txBody>
      </p:sp>
      <p:pic>
        <p:nvPicPr>
          <p:cNvPr id="2" name="Image 1" descr="20150226092952302.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4139891" y="1772877"/>
            <a:ext cx="5400721" cy="3816424"/>
          </a:xfrm>
          <a:prstGeom prst="rect">
            <a:avLst/>
          </a:prstGeom>
        </p:spPr>
      </p:pic>
      <p:sp>
        <p:nvSpPr>
          <p:cNvPr id="3" name="Rectangle 2"/>
          <p:cNvSpPr/>
          <p:nvPr/>
        </p:nvSpPr>
        <p:spPr bwMode="auto">
          <a:xfrm>
            <a:off x="48649" y="5780349"/>
            <a:ext cx="4788023" cy="432048"/>
          </a:xfrm>
          <a:prstGeom prst="rect">
            <a:avLst/>
          </a:prstGeom>
          <a:no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fr-FR" sz="1800" b="0" i="0" u="none" strike="noStrike" cap="none" normalizeH="0" baseline="0" dirty="0">
                <a:ln>
                  <a:noFill/>
                </a:ln>
                <a:solidFill>
                  <a:srgbClr val="000000"/>
                </a:solidFill>
                <a:effectLst/>
                <a:latin typeface="Arial" charset="0"/>
                <a:ea typeface="ＭＳ Ｐゴシック" charset="0"/>
                <a:cs typeface="ＭＳ Ｐゴシック" charset="0"/>
              </a:rPr>
              <a:t>44 ans</a:t>
            </a:r>
            <a:r>
              <a:rPr kumimoji="0" lang="fr-FR" sz="1800" b="0" i="0" u="none" strike="noStrike" cap="none" normalizeH="0" dirty="0">
                <a:ln>
                  <a:noFill/>
                </a:ln>
                <a:solidFill>
                  <a:srgbClr val="000000"/>
                </a:solidFill>
                <a:effectLst/>
                <a:latin typeface="Arial" charset="0"/>
                <a:ea typeface="ＭＳ Ｐゴシック" charset="0"/>
                <a:cs typeface="ＭＳ Ｐゴシック" charset="0"/>
              </a:rPr>
              <a:t> le vœu de Ford se réalise une ferme sans paysan dans le comté de Shropshire</a:t>
            </a:r>
            <a:endParaRPr kumimoji="0" lang="fr-FR" sz="1800" b="0" i="0" u="none" strike="noStrike" cap="none" normalizeH="0" baseline="0" dirty="0">
              <a:ln>
                <a:noFill/>
              </a:ln>
              <a:solidFill>
                <a:srgbClr val="000000"/>
              </a:solidFill>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831453367"/>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p:cNvSpPr txBox="1">
            <a:spLocks/>
          </p:cNvSpPr>
          <p:nvPr/>
        </p:nvSpPr>
        <p:spPr bwMode="auto">
          <a:xfrm>
            <a:off x="1979712" y="27773"/>
            <a:ext cx="6705600" cy="685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2800" b="1">
                <a:solidFill>
                  <a:srgbClr val="666666"/>
                </a:solidFill>
                <a:latin typeface="+mj-lt"/>
                <a:ea typeface="+mj-ea"/>
                <a:cs typeface="+mj-cs"/>
              </a:defRPr>
            </a:lvl1pPr>
            <a:lvl2pPr algn="ctr" rtl="0" fontAlgn="base">
              <a:spcBef>
                <a:spcPct val="0"/>
              </a:spcBef>
              <a:spcAft>
                <a:spcPct val="0"/>
              </a:spcAft>
              <a:defRPr sz="2400" b="1">
                <a:solidFill>
                  <a:srgbClr val="990000"/>
                </a:solidFill>
                <a:latin typeface="Arial" charset="0"/>
                <a:ea typeface="ＭＳ Ｐゴシック" charset="0"/>
                <a:cs typeface="ＭＳ Ｐゴシック" charset="0"/>
              </a:defRPr>
            </a:lvl2pPr>
            <a:lvl3pPr algn="ctr" rtl="0" fontAlgn="base">
              <a:spcBef>
                <a:spcPct val="0"/>
              </a:spcBef>
              <a:spcAft>
                <a:spcPct val="0"/>
              </a:spcAft>
              <a:defRPr sz="2400" b="1">
                <a:solidFill>
                  <a:srgbClr val="990000"/>
                </a:solidFill>
                <a:latin typeface="Arial" charset="0"/>
                <a:ea typeface="ＭＳ Ｐゴシック" charset="0"/>
                <a:cs typeface="ＭＳ Ｐゴシック" charset="0"/>
              </a:defRPr>
            </a:lvl3pPr>
            <a:lvl4pPr algn="ctr" rtl="0" fontAlgn="base">
              <a:spcBef>
                <a:spcPct val="0"/>
              </a:spcBef>
              <a:spcAft>
                <a:spcPct val="0"/>
              </a:spcAft>
              <a:defRPr sz="2400" b="1">
                <a:solidFill>
                  <a:srgbClr val="990000"/>
                </a:solidFill>
                <a:latin typeface="Arial" charset="0"/>
                <a:ea typeface="ＭＳ Ｐゴシック" charset="0"/>
                <a:cs typeface="ＭＳ Ｐゴシック" charset="0"/>
              </a:defRPr>
            </a:lvl4pPr>
            <a:lvl5pPr algn="ctr" rtl="0" fontAlgn="base">
              <a:spcBef>
                <a:spcPct val="0"/>
              </a:spcBef>
              <a:spcAft>
                <a:spcPct val="0"/>
              </a:spcAft>
              <a:defRPr sz="2400" b="1">
                <a:solidFill>
                  <a:srgbClr val="990000"/>
                </a:solidFill>
                <a:latin typeface="Arial" charset="0"/>
                <a:ea typeface="ＭＳ Ｐゴシック" charset="0"/>
                <a:cs typeface="ＭＳ Ｐゴシック" charset="0"/>
              </a:defRPr>
            </a:lvl5pPr>
            <a:lvl6pPr marL="457200" algn="ctr" rtl="0" eaLnBrk="1" fontAlgn="base" hangingPunct="1">
              <a:spcBef>
                <a:spcPct val="0"/>
              </a:spcBef>
              <a:spcAft>
                <a:spcPct val="0"/>
              </a:spcAft>
              <a:defRPr sz="2400" b="1">
                <a:solidFill>
                  <a:srgbClr val="990000"/>
                </a:solidFill>
                <a:latin typeface="Arial" charset="0"/>
                <a:ea typeface="ＭＳ Ｐゴシック" charset="0"/>
                <a:cs typeface="ＭＳ Ｐゴシック" charset="0"/>
              </a:defRPr>
            </a:lvl6pPr>
            <a:lvl7pPr marL="914400" algn="ctr" rtl="0" eaLnBrk="1" fontAlgn="base" hangingPunct="1">
              <a:spcBef>
                <a:spcPct val="0"/>
              </a:spcBef>
              <a:spcAft>
                <a:spcPct val="0"/>
              </a:spcAft>
              <a:defRPr sz="2400" b="1">
                <a:solidFill>
                  <a:srgbClr val="990000"/>
                </a:solidFill>
                <a:latin typeface="Arial" charset="0"/>
                <a:ea typeface="ＭＳ Ｐゴシック" charset="0"/>
                <a:cs typeface="ＭＳ Ｐゴシック" charset="0"/>
              </a:defRPr>
            </a:lvl7pPr>
            <a:lvl8pPr marL="1371600" algn="ctr" rtl="0" eaLnBrk="1" fontAlgn="base" hangingPunct="1">
              <a:spcBef>
                <a:spcPct val="0"/>
              </a:spcBef>
              <a:spcAft>
                <a:spcPct val="0"/>
              </a:spcAft>
              <a:defRPr sz="2400" b="1">
                <a:solidFill>
                  <a:srgbClr val="990000"/>
                </a:solidFill>
                <a:latin typeface="Arial" charset="0"/>
                <a:ea typeface="ＭＳ Ｐゴシック" charset="0"/>
                <a:cs typeface="ＭＳ Ｐゴシック" charset="0"/>
              </a:defRPr>
            </a:lvl8pPr>
            <a:lvl9pPr marL="1828800" algn="ctr" rtl="0" eaLnBrk="1" fontAlgn="base" hangingPunct="1">
              <a:spcBef>
                <a:spcPct val="0"/>
              </a:spcBef>
              <a:spcAft>
                <a:spcPct val="0"/>
              </a:spcAft>
              <a:defRPr sz="2400" b="1">
                <a:solidFill>
                  <a:srgbClr val="990000"/>
                </a:solidFill>
                <a:latin typeface="Arial" charset="0"/>
                <a:ea typeface="ＭＳ Ｐゴシック" charset="0"/>
                <a:cs typeface="ＭＳ Ｐゴシック" charset="0"/>
              </a:defRPr>
            </a:lvl9pPr>
          </a:lstStyle>
          <a:p>
            <a:r>
              <a:rPr lang="fr-FR" dirty="0">
                <a:solidFill>
                  <a:srgbClr val="990000"/>
                </a:solidFill>
              </a:rPr>
              <a:t>Et à </a:t>
            </a:r>
            <a:r>
              <a:rPr lang="fr-FR" dirty="0" err="1">
                <a:solidFill>
                  <a:srgbClr val="990000"/>
                </a:solidFill>
              </a:rPr>
              <a:t>cà</a:t>
            </a:r>
            <a:r>
              <a:rPr lang="fr-FR" dirty="0">
                <a:solidFill>
                  <a:srgbClr val="990000"/>
                </a:solidFill>
              </a:rPr>
              <a:t> : convivialité </a:t>
            </a:r>
            <a:r>
              <a:rPr lang="fr-FR">
                <a:solidFill>
                  <a:srgbClr val="990000"/>
                </a:solidFill>
              </a:rPr>
              <a:t>et frugalité</a:t>
            </a:r>
            <a:endParaRPr lang="en-GB" dirty="0">
              <a:solidFill>
                <a:srgbClr val="990000"/>
              </a:solidFill>
            </a:endParaRPr>
          </a:p>
        </p:txBody>
      </p:sp>
      <p:pic>
        <p:nvPicPr>
          <p:cNvPr id="2" name="Image 1"/>
          <p:cNvPicPr>
            <a:picLocks noChangeAspect="1"/>
          </p:cNvPicPr>
          <p:nvPr/>
        </p:nvPicPr>
        <p:blipFill>
          <a:blip r:embed="rId3"/>
          <a:stretch>
            <a:fillRect/>
          </a:stretch>
        </p:blipFill>
        <p:spPr>
          <a:xfrm>
            <a:off x="-108520" y="908720"/>
            <a:ext cx="9676741" cy="6848155"/>
          </a:xfrm>
          <a:prstGeom prst="rect">
            <a:avLst/>
          </a:prstGeom>
        </p:spPr>
      </p:pic>
      <p:pic>
        <p:nvPicPr>
          <p:cNvPr id="4" name="Image 3"/>
          <p:cNvPicPr>
            <a:picLocks noChangeAspect="1"/>
          </p:cNvPicPr>
          <p:nvPr/>
        </p:nvPicPr>
        <p:blipFill>
          <a:blip r:embed="rId4"/>
          <a:stretch>
            <a:fillRect/>
          </a:stretch>
        </p:blipFill>
        <p:spPr>
          <a:xfrm>
            <a:off x="7971308" y="6098606"/>
            <a:ext cx="1187624" cy="765446"/>
          </a:xfrm>
          <a:prstGeom prst="rect">
            <a:avLst/>
          </a:prstGeom>
        </p:spPr>
      </p:pic>
    </p:spTree>
    <p:extLst>
      <p:ext uri="{BB962C8B-B14F-4D97-AF65-F5344CB8AC3E}">
        <p14:creationId xmlns:p14="http://schemas.microsoft.com/office/powerpoint/2010/main" val="1014072902"/>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ext Box 3"/>
          <p:cNvSpPr txBox="1">
            <a:spLocks noChangeArrowheads="1"/>
          </p:cNvSpPr>
          <p:nvPr/>
        </p:nvSpPr>
        <p:spPr bwMode="auto">
          <a:xfrm>
            <a:off x="381000" y="1447800"/>
            <a:ext cx="8305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endParaRPr lang="en-GB">
              <a:solidFill>
                <a:schemeClr val="folHlink"/>
              </a:solidFill>
              <a:cs typeface="Arial" charset="0"/>
            </a:endParaRPr>
          </a:p>
        </p:txBody>
      </p:sp>
      <p:sp>
        <p:nvSpPr>
          <p:cNvPr id="19458" name="Rectangle 4"/>
          <p:cNvSpPr>
            <a:spLocks noGrp="1" noChangeArrowheads="1"/>
          </p:cNvSpPr>
          <p:nvPr>
            <p:ph type="title" idx="4294967295"/>
          </p:nvPr>
        </p:nvSpPr>
        <p:spPr/>
        <p:txBody>
          <a:bodyPr anchorCtr="1"/>
          <a:lstStyle/>
          <a:p>
            <a:pPr eaLnBrk="1" hangingPunct="1"/>
            <a:r>
              <a:rPr lang="fr-FR" sz="2800" b="1" dirty="0"/>
              <a:t>Article 24 de la loi </a:t>
            </a:r>
            <a:br>
              <a:rPr lang="fr-FR" sz="2800" b="1" dirty="0"/>
            </a:br>
            <a:r>
              <a:rPr lang="fr-FR" sz="2800" b="1" dirty="0"/>
              <a:t>sur l’agriculture et l’alimentation</a:t>
            </a:r>
            <a:endParaRPr kumimoji="1" lang="fr-FR" sz="2800" b="1" dirty="0">
              <a:latin typeface="Arial" charset="0"/>
              <a:ea typeface="ＭＳ Ｐゴシック" charset="0"/>
              <a:cs typeface="ＭＳ Ｐゴシック" charset="0"/>
            </a:endParaRPr>
          </a:p>
        </p:txBody>
      </p:sp>
      <p:sp>
        <p:nvSpPr>
          <p:cNvPr id="268290" name="Rectangle 2"/>
          <p:cNvSpPr>
            <a:spLocks noChangeArrowheads="1"/>
          </p:cNvSpPr>
          <p:nvPr/>
        </p:nvSpPr>
        <p:spPr bwMode="auto">
          <a:xfrm>
            <a:off x="301972" y="908720"/>
            <a:ext cx="8463855" cy="2497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nSpc>
                <a:spcPct val="90000"/>
              </a:lnSpc>
              <a:spcBef>
                <a:spcPct val="20000"/>
              </a:spcBef>
              <a:buClr>
                <a:schemeClr val="hlink"/>
              </a:buClr>
            </a:pPr>
            <a:endParaRPr kumimoji="1" lang="fr-FR" sz="2000" b="1" dirty="0">
              <a:solidFill>
                <a:schemeClr val="bg1">
                  <a:lumMod val="50000"/>
                </a:schemeClr>
              </a:solidFill>
            </a:endParaRPr>
          </a:p>
          <a:p>
            <a:r>
              <a:rPr lang="fr-FR" sz="2000" dirty="0"/>
              <a:t>Au plus tard le 1er janvier 2022, les repas servis dans les restaurants collectifs dont les personnes morales de droit public ont la charge comprennent une part au moins égale, en valeur, à </a:t>
            </a:r>
            <a:r>
              <a:rPr lang="fr-FR" sz="2000" b="1" dirty="0"/>
              <a:t>50 % de produits répondant à l'une des conditions suivantes</a:t>
            </a:r>
            <a:r>
              <a:rPr lang="fr-FR" sz="2000" dirty="0"/>
              <a:t>, les produits mentionnés devant représenter une part au moins égale, en valeur, à 20 % (bio) : </a:t>
            </a:r>
          </a:p>
          <a:p>
            <a:endParaRPr lang="fr-FR" sz="2000" dirty="0"/>
          </a:p>
          <a:p>
            <a:r>
              <a:rPr lang="fr-FR" sz="2000" dirty="0"/>
              <a:t>Les gestionnaires des restaurants collectifs dont les personnes morales mentionnées aux articles L. 230-5-1 et L. 230-5-2 ont la charge servant </a:t>
            </a:r>
            <a:r>
              <a:rPr lang="fr-FR" sz="2000" b="1" dirty="0"/>
              <a:t>plus de deux cents couverts par jour en moyenne </a:t>
            </a:r>
            <a:r>
              <a:rPr lang="fr-FR" sz="2000" dirty="0"/>
              <a:t>sur l'année sont tenus de présenter à leurs structures dirigeantes </a:t>
            </a:r>
            <a:r>
              <a:rPr lang="fr-FR" sz="2000" b="1" dirty="0"/>
              <a:t>un plan pluriannuel de diversification de protéines incluant des alternatives à base de protéines végétales </a:t>
            </a:r>
            <a:r>
              <a:rPr lang="fr-FR" sz="2000" dirty="0"/>
              <a:t>dans les repas qu'ils proposent.</a:t>
            </a:r>
          </a:p>
          <a:p>
            <a:pPr marL="800100" lvl="1" indent="-342900">
              <a:buFont typeface="Arial"/>
              <a:buChar char="•"/>
            </a:pPr>
            <a:endParaRPr lang="fr-FR" sz="2000" b="1" dirty="0">
              <a:solidFill>
                <a:srgbClr val="800000"/>
              </a:solidFill>
            </a:endParaRPr>
          </a:p>
          <a:p>
            <a:pPr>
              <a:lnSpc>
                <a:spcPct val="90000"/>
              </a:lnSpc>
              <a:spcBef>
                <a:spcPct val="20000"/>
              </a:spcBef>
              <a:buClr>
                <a:schemeClr val="hlink"/>
              </a:buClr>
              <a:buFontTx/>
              <a:buChar char="•"/>
            </a:pPr>
            <a:endParaRPr kumimoji="1" lang="en-GB" sz="1800" dirty="0"/>
          </a:p>
          <a:p>
            <a:pPr>
              <a:lnSpc>
                <a:spcPct val="90000"/>
              </a:lnSpc>
              <a:spcBef>
                <a:spcPct val="20000"/>
              </a:spcBef>
              <a:buClr>
                <a:schemeClr val="hlink"/>
              </a:buClr>
            </a:pPr>
            <a:endParaRPr kumimoji="1" lang="fr-FR" sz="1400" dirty="0"/>
          </a:p>
        </p:txBody>
      </p:sp>
    </p:spTree>
    <p:extLst>
      <p:ext uri="{BB962C8B-B14F-4D97-AF65-F5344CB8AC3E}">
        <p14:creationId xmlns:p14="http://schemas.microsoft.com/office/powerpoint/2010/main" val="20529263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3"/>
          <p:cNvSpPr txBox="1">
            <a:spLocks noChangeArrowheads="1"/>
          </p:cNvSpPr>
          <p:nvPr/>
        </p:nvSpPr>
        <p:spPr bwMode="auto">
          <a:xfrm>
            <a:off x="1835696" y="0"/>
            <a:ext cx="6624736" cy="12618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000">
                <a:solidFill>
                  <a:schemeClr val="tx1"/>
                </a:solidFill>
                <a:latin typeface="Comic Sans MS" charset="0"/>
                <a:ea typeface="ＭＳ Ｐゴシック" charset="0"/>
                <a:cs typeface="ＭＳ Ｐゴシック" charset="0"/>
              </a:defRPr>
            </a:lvl1pPr>
            <a:lvl2pPr marL="37931725" indent="-37474525">
              <a:defRPr sz="2000">
                <a:solidFill>
                  <a:schemeClr val="tx1"/>
                </a:solidFill>
                <a:latin typeface="Comic Sans MS" charset="0"/>
                <a:ea typeface="ＭＳ Ｐゴシック" charset="0"/>
              </a:defRPr>
            </a:lvl2pPr>
            <a:lvl3pPr>
              <a:defRPr sz="2000">
                <a:solidFill>
                  <a:schemeClr val="tx1"/>
                </a:solidFill>
                <a:latin typeface="Comic Sans MS" charset="0"/>
                <a:ea typeface="ＭＳ Ｐゴシック" charset="0"/>
              </a:defRPr>
            </a:lvl3pPr>
            <a:lvl4pPr>
              <a:defRPr sz="2000">
                <a:solidFill>
                  <a:schemeClr val="tx1"/>
                </a:solidFill>
                <a:latin typeface="Comic Sans MS" charset="0"/>
                <a:ea typeface="ＭＳ Ｐゴシック" charset="0"/>
              </a:defRPr>
            </a:lvl4pPr>
            <a:lvl5pPr>
              <a:defRPr sz="2000">
                <a:solidFill>
                  <a:schemeClr val="tx1"/>
                </a:solidFill>
                <a:latin typeface="Comic Sans MS" charset="0"/>
                <a:ea typeface="ＭＳ Ｐゴシック" charset="0"/>
              </a:defRPr>
            </a:lvl5pPr>
            <a:lvl6pPr marL="457200" eaLnBrk="0" fontAlgn="base" hangingPunct="0">
              <a:spcBef>
                <a:spcPct val="0"/>
              </a:spcBef>
              <a:spcAft>
                <a:spcPct val="0"/>
              </a:spcAft>
              <a:defRPr sz="2000">
                <a:solidFill>
                  <a:schemeClr val="tx1"/>
                </a:solidFill>
                <a:latin typeface="Comic Sans MS" charset="0"/>
                <a:ea typeface="ＭＳ Ｐゴシック" charset="0"/>
              </a:defRPr>
            </a:lvl6pPr>
            <a:lvl7pPr marL="914400" eaLnBrk="0" fontAlgn="base" hangingPunct="0">
              <a:spcBef>
                <a:spcPct val="0"/>
              </a:spcBef>
              <a:spcAft>
                <a:spcPct val="0"/>
              </a:spcAft>
              <a:defRPr sz="2000">
                <a:solidFill>
                  <a:schemeClr val="tx1"/>
                </a:solidFill>
                <a:latin typeface="Comic Sans MS" charset="0"/>
                <a:ea typeface="ＭＳ Ｐゴシック" charset="0"/>
              </a:defRPr>
            </a:lvl7pPr>
            <a:lvl8pPr marL="1371600" eaLnBrk="0" fontAlgn="base" hangingPunct="0">
              <a:spcBef>
                <a:spcPct val="0"/>
              </a:spcBef>
              <a:spcAft>
                <a:spcPct val="0"/>
              </a:spcAft>
              <a:defRPr sz="2000">
                <a:solidFill>
                  <a:schemeClr val="tx1"/>
                </a:solidFill>
                <a:latin typeface="Comic Sans MS" charset="0"/>
                <a:ea typeface="ＭＳ Ｐゴシック" charset="0"/>
              </a:defRPr>
            </a:lvl8pPr>
            <a:lvl9pPr marL="1828800" eaLnBrk="0" fontAlgn="base" hangingPunct="0">
              <a:spcBef>
                <a:spcPct val="0"/>
              </a:spcBef>
              <a:spcAft>
                <a:spcPct val="0"/>
              </a:spcAft>
              <a:defRPr sz="2000">
                <a:solidFill>
                  <a:schemeClr val="tx1"/>
                </a:solidFill>
                <a:latin typeface="Comic Sans MS" charset="0"/>
                <a:ea typeface="ＭＳ Ｐゴシック" charset="0"/>
              </a:defRPr>
            </a:lvl9pPr>
          </a:lstStyle>
          <a:p>
            <a:pPr algn="ctr"/>
            <a:r>
              <a:rPr lang="fr-FR" sz="2800" b="1" dirty="0">
                <a:solidFill>
                  <a:srgbClr val="800000"/>
                </a:solidFill>
                <a:latin typeface="Arial"/>
                <a:cs typeface="Arial"/>
              </a:rPr>
              <a:t>Protéines animales et protéines végétales</a:t>
            </a:r>
            <a:endParaRPr lang="fr-FR" sz="1800" b="1" dirty="0">
              <a:solidFill>
                <a:srgbClr val="2D2D8A"/>
              </a:solidFill>
            </a:endParaRPr>
          </a:p>
          <a:p>
            <a:endParaRPr lang="en-US" dirty="0"/>
          </a:p>
        </p:txBody>
      </p:sp>
      <p:sp>
        <p:nvSpPr>
          <p:cNvPr id="2" name="ZoneTexte 1">
            <a:extLst>
              <a:ext uri="{FF2B5EF4-FFF2-40B4-BE49-F238E27FC236}">
                <a16:creationId xmlns:a16="http://schemas.microsoft.com/office/drawing/2014/main" id="{6DC709DA-ABEB-634A-B219-FE3B1E9F02D9}"/>
              </a:ext>
            </a:extLst>
          </p:cNvPr>
          <p:cNvSpPr txBox="1"/>
          <p:nvPr/>
        </p:nvSpPr>
        <p:spPr>
          <a:xfrm>
            <a:off x="359024" y="5728901"/>
            <a:ext cx="8784976" cy="584775"/>
          </a:xfrm>
          <a:prstGeom prst="rect">
            <a:avLst/>
          </a:prstGeom>
          <a:noFill/>
        </p:spPr>
        <p:txBody>
          <a:bodyPr wrap="square" rtlCol="0">
            <a:spAutoFit/>
          </a:bodyPr>
          <a:lstStyle/>
          <a:p>
            <a:r>
              <a:rPr lang="fr-FR" sz="1600" b="1" dirty="0"/>
              <a:t>France : 62% de protéines animale versus 45% pour le monde. </a:t>
            </a:r>
          </a:p>
          <a:p>
            <a:r>
              <a:rPr lang="fr-FR" sz="1600" b="1" dirty="0"/>
              <a:t>Consomme 2 fois trop de protéines par rapport aux recommandations de l’OMS</a:t>
            </a:r>
          </a:p>
        </p:txBody>
      </p:sp>
      <p:pic>
        <p:nvPicPr>
          <p:cNvPr id="3" name="Image 2">
            <a:extLst>
              <a:ext uri="{FF2B5EF4-FFF2-40B4-BE49-F238E27FC236}">
                <a16:creationId xmlns:a16="http://schemas.microsoft.com/office/drawing/2014/main" id="{7888C110-E8FC-B049-A621-1A61B4D952CF}"/>
              </a:ext>
            </a:extLst>
          </p:cNvPr>
          <p:cNvPicPr>
            <a:picLocks noChangeAspect="1"/>
          </p:cNvPicPr>
          <p:nvPr/>
        </p:nvPicPr>
        <p:blipFill>
          <a:blip r:embed="rId2"/>
          <a:stretch>
            <a:fillRect/>
          </a:stretch>
        </p:blipFill>
        <p:spPr>
          <a:xfrm>
            <a:off x="827584" y="1124745"/>
            <a:ext cx="7346311" cy="4536504"/>
          </a:xfrm>
          <a:prstGeom prst="rect">
            <a:avLst/>
          </a:prstGeom>
        </p:spPr>
      </p:pic>
      <p:cxnSp>
        <p:nvCxnSpPr>
          <p:cNvPr id="6" name="Connecteur droit avec flèche 5">
            <a:extLst>
              <a:ext uri="{FF2B5EF4-FFF2-40B4-BE49-F238E27FC236}">
                <a16:creationId xmlns:a16="http://schemas.microsoft.com/office/drawing/2014/main" id="{2A79178B-5C4E-144C-BC2F-6F3620CDBBE8}"/>
              </a:ext>
            </a:extLst>
          </p:cNvPr>
          <p:cNvCxnSpPr/>
          <p:nvPr/>
        </p:nvCxnSpPr>
        <p:spPr bwMode="auto">
          <a:xfrm>
            <a:off x="467544" y="4941168"/>
            <a:ext cx="1368152" cy="0"/>
          </a:xfrm>
          <a:prstGeom prst="straightConnector1">
            <a:avLst/>
          </a:prstGeom>
          <a:solidFill>
            <a:schemeClr val="accent1"/>
          </a:solidFill>
          <a:ln w="57150" cap="flat" cmpd="sng" algn="ctr">
            <a:solidFill>
              <a:srgbClr val="C00000"/>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5087981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p:cNvSpPr>
            <a:spLocks noGrp="1" noChangeArrowheads="1"/>
          </p:cNvSpPr>
          <p:nvPr>
            <p:ph type="title"/>
          </p:nvPr>
        </p:nvSpPr>
        <p:spPr/>
        <p:txBody>
          <a:bodyPr/>
          <a:lstStyle/>
          <a:p>
            <a:pPr algn="l"/>
            <a:r>
              <a:rPr lang="fr-FR"/>
              <a:t>                                   </a:t>
            </a:r>
          </a:p>
        </p:txBody>
      </p:sp>
      <p:sp>
        <p:nvSpPr>
          <p:cNvPr id="51205" name="Titre 1"/>
          <p:cNvSpPr txBox="1">
            <a:spLocks/>
          </p:cNvSpPr>
          <p:nvPr/>
        </p:nvSpPr>
        <p:spPr bwMode="auto">
          <a:xfrm>
            <a:off x="1907704" y="116632"/>
            <a:ext cx="6705600" cy="685800"/>
          </a:xfrm>
          <a:prstGeom prst="rect">
            <a:avLst/>
          </a:prstGeom>
          <a:noFill/>
          <a:ln w="9525">
            <a:noFill/>
            <a:miter lim="800000"/>
            <a:headEnd/>
            <a:tailEnd/>
          </a:ln>
        </p:spPr>
        <p:txBody>
          <a:bodyPr anchor="ctr"/>
          <a:lstStyle/>
          <a:p>
            <a:pPr algn="ctr"/>
            <a:r>
              <a:rPr lang="fr-FR" b="1" dirty="0">
                <a:solidFill>
                  <a:srgbClr val="990000"/>
                </a:solidFill>
              </a:rPr>
              <a:t>Evolution des affections longue durée (ALD) et de l’obésité</a:t>
            </a:r>
          </a:p>
        </p:txBody>
      </p:sp>
      <p:sp>
        <p:nvSpPr>
          <p:cNvPr id="9" name="ZoneTexte 8"/>
          <p:cNvSpPr txBox="1"/>
          <p:nvPr/>
        </p:nvSpPr>
        <p:spPr>
          <a:xfrm>
            <a:off x="7849344" y="4026248"/>
            <a:ext cx="980181" cy="369332"/>
          </a:xfrm>
          <a:prstGeom prst="rect">
            <a:avLst/>
          </a:prstGeom>
          <a:noFill/>
        </p:spPr>
        <p:txBody>
          <a:bodyPr wrap="none" rtlCol="0">
            <a:spAutoFit/>
          </a:bodyPr>
          <a:lstStyle/>
          <a:p>
            <a:r>
              <a:rPr lang="fr-FR" sz="1800" dirty="0"/>
              <a:t>Obésité</a:t>
            </a:r>
          </a:p>
        </p:txBody>
      </p:sp>
      <p:sp>
        <p:nvSpPr>
          <p:cNvPr id="10" name="ZoneTexte 9"/>
          <p:cNvSpPr txBox="1"/>
          <p:nvPr/>
        </p:nvSpPr>
        <p:spPr>
          <a:xfrm>
            <a:off x="25471" y="5268275"/>
            <a:ext cx="9141792" cy="1200329"/>
          </a:xfrm>
          <a:prstGeom prst="rect">
            <a:avLst/>
          </a:prstGeom>
          <a:noFill/>
        </p:spPr>
        <p:txBody>
          <a:bodyPr wrap="square" rtlCol="0">
            <a:spAutoFit/>
          </a:bodyPr>
          <a:lstStyle/>
          <a:p>
            <a:r>
              <a:rPr lang="fr-FR" sz="1800" dirty="0"/>
              <a:t>Le taux d’obésité est passé de 5% en 1980 à 17% en 2015.</a:t>
            </a:r>
          </a:p>
          <a:p>
            <a:r>
              <a:rPr lang="fr-FR" sz="1800" dirty="0"/>
              <a:t>En 2017 on a compté 530.000 </a:t>
            </a:r>
            <a:r>
              <a:rPr lang="fr-FR" sz="1800" dirty="0">
                <a:solidFill>
                  <a:srgbClr val="990000"/>
                </a:solidFill>
              </a:rPr>
              <a:t>(+4%/an</a:t>
            </a:r>
            <a:r>
              <a:rPr lang="fr-FR" sz="1800" dirty="0"/>
              <a:t>) cas nouveaux de maladies cardio-vasculaires, 340.000 </a:t>
            </a:r>
            <a:r>
              <a:rPr lang="fr-FR" sz="1800" dirty="0">
                <a:solidFill>
                  <a:srgbClr val="990000"/>
                </a:solidFill>
              </a:rPr>
              <a:t>(+3%/an</a:t>
            </a:r>
            <a:r>
              <a:rPr lang="fr-FR" sz="1800" dirty="0"/>
              <a:t>) de cancers et 260.000 de diabètes </a:t>
            </a:r>
            <a:r>
              <a:rPr lang="fr-FR" sz="1800" dirty="0">
                <a:solidFill>
                  <a:srgbClr val="990000"/>
                </a:solidFill>
              </a:rPr>
              <a:t>(+5%/an</a:t>
            </a:r>
            <a:r>
              <a:rPr lang="fr-FR" sz="1800" dirty="0"/>
              <a:t>).</a:t>
            </a:r>
          </a:p>
          <a:p>
            <a:r>
              <a:rPr lang="fr-FR" sz="1800" dirty="0"/>
              <a:t>ALD: 12 millions de personnes (+4%/an) – </a:t>
            </a:r>
            <a:r>
              <a:rPr lang="fr-FR" sz="1800" dirty="0">
                <a:solidFill>
                  <a:srgbClr val="990000"/>
                </a:solidFill>
              </a:rPr>
              <a:t>90 milliards d’€ /an </a:t>
            </a:r>
            <a:r>
              <a:rPr lang="fr-FR" sz="1800" dirty="0"/>
              <a:t>pour l’Assurance Maladie</a:t>
            </a:r>
          </a:p>
        </p:txBody>
      </p:sp>
      <p:graphicFrame>
        <p:nvGraphicFramePr>
          <p:cNvPr id="11" name="Graphique 10">
            <a:extLst>
              <a:ext uri="{FF2B5EF4-FFF2-40B4-BE49-F238E27FC236}">
                <a16:creationId xmlns:a16="http://schemas.microsoft.com/office/drawing/2014/main" id="{41393B81-5358-C64F-BF3B-9BAE483C971A}"/>
              </a:ext>
            </a:extLst>
          </p:cNvPr>
          <p:cNvGraphicFramePr/>
          <p:nvPr>
            <p:extLst/>
          </p:nvPr>
        </p:nvGraphicFramePr>
        <p:xfrm>
          <a:off x="195481" y="1041759"/>
          <a:ext cx="6696744" cy="3524741"/>
        </p:xfrm>
        <a:graphic>
          <a:graphicData uri="http://schemas.openxmlformats.org/drawingml/2006/chart">
            <c:chart xmlns:c="http://schemas.openxmlformats.org/drawingml/2006/chart" xmlns:r="http://schemas.openxmlformats.org/officeDocument/2006/relationships" r:id="rId2"/>
          </a:graphicData>
        </a:graphic>
      </p:graphicFrame>
      <p:sp>
        <p:nvSpPr>
          <p:cNvPr id="12" name="ZoneTexte 11">
            <a:extLst>
              <a:ext uri="{FF2B5EF4-FFF2-40B4-BE49-F238E27FC236}">
                <a16:creationId xmlns:a16="http://schemas.microsoft.com/office/drawing/2014/main" id="{06AFA0C0-759E-3B4B-86AE-082CD259115C}"/>
              </a:ext>
            </a:extLst>
          </p:cNvPr>
          <p:cNvSpPr txBox="1"/>
          <p:nvPr/>
        </p:nvSpPr>
        <p:spPr>
          <a:xfrm>
            <a:off x="25471" y="4526068"/>
            <a:ext cx="7344816" cy="615553"/>
          </a:xfrm>
          <a:prstGeom prst="rect">
            <a:avLst/>
          </a:prstGeom>
          <a:noFill/>
        </p:spPr>
        <p:txBody>
          <a:bodyPr wrap="square" rtlCol="0">
            <a:spAutoFit/>
          </a:bodyPr>
          <a:lstStyle/>
          <a:p>
            <a:r>
              <a:rPr lang="fr-FR" sz="1600" i="1" dirty="0">
                <a:solidFill>
                  <a:schemeClr val="bg1">
                    <a:lumMod val="50000"/>
                  </a:schemeClr>
                </a:solidFill>
              </a:rPr>
              <a:t>Nouveaux cas d’ALD, d’après la </a:t>
            </a:r>
            <a:r>
              <a:rPr lang="fr-FR" sz="1600" i="1" dirty="0" err="1">
                <a:solidFill>
                  <a:schemeClr val="bg1">
                    <a:lumMod val="50000"/>
                  </a:schemeClr>
                </a:solidFill>
              </a:rPr>
              <a:t>Cnam</a:t>
            </a:r>
            <a:r>
              <a:rPr lang="fr-FR" sz="1600" i="1" dirty="0">
                <a:solidFill>
                  <a:schemeClr val="bg1">
                    <a:lumMod val="50000"/>
                  </a:schemeClr>
                </a:solidFill>
              </a:rPr>
              <a:t> (Caisse Nationale d’Assurance Maladie)</a:t>
            </a:r>
          </a:p>
          <a:p>
            <a:endParaRPr lang="fr-FR" sz="1800" dirty="0"/>
          </a:p>
        </p:txBody>
      </p:sp>
      <p:graphicFrame>
        <p:nvGraphicFramePr>
          <p:cNvPr id="13" name="Graphique 12">
            <a:extLst>
              <a:ext uri="{FF2B5EF4-FFF2-40B4-BE49-F238E27FC236}">
                <a16:creationId xmlns:a16="http://schemas.microsoft.com/office/drawing/2014/main" id="{1826EF2D-48B0-E541-A7BF-D91D3DE129AB}"/>
              </a:ext>
            </a:extLst>
          </p:cNvPr>
          <p:cNvGraphicFramePr/>
          <p:nvPr>
            <p:extLst/>
          </p:nvPr>
        </p:nvGraphicFramePr>
        <p:xfrm>
          <a:off x="6660232" y="2784221"/>
          <a:ext cx="2378224" cy="124202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2337115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2000" b="1" dirty="0"/>
              <a:t>Comparaison entre un consommateur conventionnel et bio </a:t>
            </a:r>
            <a:br>
              <a:rPr lang="fr-FR" sz="2000" b="1" dirty="0"/>
            </a:br>
            <a:r>
              <a:rPr lang="fr-FR" sz="2000" b="1" dirty="0"/>
              <a:t>( </a:t>
            </a:r>
            <a:r>
              <a:rPr lang="fr-FR" sz="2000" b="1" dirty="0" err="1"/>
              <a:t>Nutrinet</a:t>
            </a:r>
            <a:r>
              <a:rPr lang="fr-FR" sz="2000" b="1" dirty="0"/>
              <a:t>-Santé/INSERM/54.311 adultes)</a:t>
            </a:r>
          </a:p>
        </p:txBody>
      </p:sp>
      <p:pic>
        <p:nvPicPr>
          <p:cNvPr id="7" name="Image 6" descr="page-1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908719"/>
            <a:ext cx="8856984" cy="5572519"/>
          </a:xfrm>
          <a:prstGeom prst="rect">
            <a:avLst/>
          </a:prstGeom>
        </p:spPr>
      </p:pic>
    </p:spTree>
    <p:extLst>
      <p:ext uri="{BB962C8B-B14F-4D97-AF65-F5344CB8AC3E}">
        <p14:creationId xmlns:p14="http://schemas.microsoft.com/office/powerpoint/2010/main" val="9784048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63688" y="260648"/>
            <a:ext cx="6705600" cy="685800"/>
          </a:xfrm>
        </p:spPr>
        <p:txBody>
          <a:bodyPr/>
          <a:lstStyle/>
          <a:p>
            <a:r>
              <a:rPr lang="fr-FR" sz="2000" b="1" dirty="0"/>
              <a:t>Comparaison entre un consommateur conventionnel et bio </a:t>
            </a:r>
            <a:br>
              <a:rPr lang="fr-FR" sz="2000" b="1" dirty="0"/>
            </a:br>
            <a:endParaRPr lang="fr-FR" sz="2000" b="1" dirty="0"/>
          </a:p>
        </p:txBody>
      </p:sp>
      <p:pic>
        <p:nvPicPr>
          <p:cNvPr id="4" name="Image 3">
            <a:extLst>
              <a:ext uri="{FF2B5EF4-FFF2-40B4-BE49-F238E27FC236}">
                <a16:creationId xmlns:a16="http://schemas.microsoft.com/office/drawing/2014/main" id="{C9475936-9160-684B-93EA-4B61EA893090}"/>
              </a:ext>
            </a:extLst>
          </p:cNvPr>
          <p:cNvPicPr>
            <a:picLocks noChangeAspect="1"/>
          </p:cNvPicPr>
          <p:nvPr/>
        </p:nvPicPr>
        <p:blipFill>
          <a:blip r:embed="rId2"/>
          <a:stretch>
            <a:fillRect/>
          </a:stretch>
        </p:blipFill>
        <p:spPr>
          <a:xfrm>
            <a:off x="0" y="1527134"/>
            <a:ext cx="9144000" cy="3803732"/>
          </a:xfrm>
          <a:prstGeom prst="rect">
            <a:avLst/>
          </a:prstGeom>
        </p:spPr>
      </p:pic>
    </p:spTree>
    <p:extLst>
      <p:ext uri="{BB962C8B-B14F-4D97-AF65-F5344CB8AC3E}">
        <p14:creationId xmlns:p14="http://schemas.microsoft.com/office/powerpoint/2010/main" val="3466941209"/>
      </p:ext>
    </p:extLst>
  </p:cSld>
  <p:clrMapOvr>
    <a:masterClrMapping/>
  </p:clrMapOvr>
</p:sld>
</file>

<file path=ppt/theme/_rels/themeOverride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image" Target="../media/image14.jpeg"/></Relationships>
</file>

<file path=ppt/theme/theme1.xml><?xml version="1.0" encoding="utf-8"?>
<a:theme xmlns:a="http://schemas.openxmlformats.org/drawingml/2006/main" name="modele 2011">
  <a:themeElements>
    <a:clrScheme name="Thème Offic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hème Office">
      <a:majorFont>
        <a:latin typeface="Arial"/>
        <a:ea typeface="ＭＳ Ｐゴシック"/>
        <a:cs typeface="ＭＳ Ｐゴシック"/>
      </a:majorFont>
      <a:minorFont>
        <a:latin typeface="Arial"/>
        <a:ea typeface="ＭＳ Ｐゴシック"/>
        <a:cs typeface="ＭＳ Ｐゴシック"/>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Thème Offic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hème Offic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hème Offic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hème Offic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hème Offic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hème Offic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hème Offic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hème Offic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hème Offic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hème Offic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hème Offic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hème Offic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Mé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é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Override>
</file>

<file path=docProps/app.xml><?xml version="1.0" encoding="utf-8"?>
<Properties xmlns="http://schemas.openxmlformats.org/officeDocument/2006/extended-properties" xmlns:vt="http://schemas.openxmlformats.org/officeDocument/2006/docPropsVTypes">
  <Template/>
  <TotalTime>6186</TotalTime>
  <Words>2163</Words>
  <Application>Microsoft Macintosh PowerPoint</Application>
  <PresentationFormat>Affichage à l'écran (4:3)</PresentationFormat>
  <Paragraphs>321</Paragraphs>
  <Slides>49</Slides>
  <Notes>23</Notes>
  <HiddenSlides>0</HiddenSlides>
  <MMClips>0</MMClips>
  <ScaleCrop>false</ScaleCrop>
  <HeadingPairs>
    <vt:vector size="6" baseType="variant">
      <vt:variant>
        <vt:lpstr>Polices utilisées</vt:lpstr>
      </vt:variant>
      <vt:variant>
        <vt:i4>14</vt:i4>
      </vt:variant>
      <vt:variant>
        <vt:lpstr>Thème</vt:lpstr>
      </vt:variant>
      <vt:variant>
        <vt:i4>1</vt:i4>
      </vt:variant>
      <vt:variant>
        <vt:lpstr>Titres des diapositives</vt:lpstr>
      </vt:variant>
      <vt:variant>
        <vt:i4>49</vt:i4>
      </vt:variant>
    </vt:vector>
  </HeadingPairs>
  <TitlesOfParts>
    <vt:vector size="64" baseType="lpstr">
      <vt:lpstr>ＭＳ Ｐゴシック</vt:lpstr>
      <vt:lpstr>Apple Symbols</vt:lpstr>
      <vt:lpstr>Arial</vt:lpstr>
      <vt:lpstr>cafeta</vt:lpstr>
      <vt:lpstr>Calibri</vt:lpstr>
      <vt:lpstr>Comic Sans MS</vt:lpstr>
      <vt:lpstr>Courier New</vt:lpstr>
      <vt:lpstr>Helvetica</vt:lpstr>
      <vt:lpstr>Symbol</vt:lpstr>
      <vt:lpstr>Times</vt:lpstr>
      <vt:lpstr>Times New Roman</vt:lpstr>
      <vt:lpstr>Trebuchet MS</vt:lpstr>
      <vt:lpstr>Verdana</vt:lpstr>
      <vt:lpstr>Wingdings</vt:lpstr>
      <vt:lpstr>modele 2011</vt:lpstr>
      <vt:lpstr>Présentation PowerPoint</vt:lpstr>
      <vt:lpstr>Présentation PowerPoint</vt:lpstr>
      <vt:lpstr>La feuille de route gouvernementale</vt:lpstr>
      <vt:lpstr>Les nouvelles recommandations  du Haut Conseil de la Santé Publique (2017)</vt:lpstr>
      <vt:lpstr>Article 24 de la loi  sur l’agriculture et l’alimentation</vt:lpstr>
      <vt:lpstr>Présentation PowerPoint</vt:lpstr>
      <vt:lpstr>                                   </vt:lpstr>
      <vt:lpstr>Comparaison entre un consommateur conventionnel et bio  ( Nutrinet-Santé/INSERM/54.311 adultes)</vt:lpstr>
      <vt:lpstr>Comparaison entre un consommateur conventionnel et bio  </vt:lpstr>
      <vt:lpstr>Présentation PowerPoint</vt:lpstr>
      <vt:lpstr>Présentation PowerPoint</vt:lpstr>
      <vt:lpstr>Impact d’un régime plus végétal : résulats de Bionutrinet</vt:lpstr>
      <vt:lpstr>Des surfaces d’échanges très importants  en termes de surfaces avec un solde positif</vt:lpstr>
      <vt:lpstr>Répartition des émissions de GES de la filière alimentaire</vt:lpstr>
      <vt:lpstr>Pour le futur proche (horizon 2050), l’adaptation est une nécessité indépendamment du scénario climatique</vt:lpstr>
      <vt:lpstr>Projections climatiques </vt:lpstr>
      <vt:lpstr>Projections climatiques – Florac</vt:lpstr>
      <vt:lpstr>Présentation PowerPoint</vt:lpstr>
      <vt:lpstr>Présentation PowerPoint</vt:lpstr>
      <vt:lpstr>Présentation PowerPoint</vt:lpstr>
      <vt:lpstr>Biodiversité : L’exemple de l’alouette des champs</vt:lpstr>
      <vt:lpstr>Indicateur STOC du MNHN</vt:lpstr>
      <vt:lpstr>Des surfaces agricoles à haute valeur naturelle en net recul entre 1970 – 2000 :  - 68% (21,3 à 6,9 Mha SAU)</vt:lpstr>
      <vt:lpstr>Les évolutions récentes</vt:lpstr>
      <vt:lpstr>Présentation PowerPoint</vt:lpstr>
      <vt:lpstr>Présentation PowerPoint</vt:lpstr>
      <vt:lpstr>Pertes de terres agricoles:  80.000 ha par an dont 66 000 ha artificialisés</vt:lpstr>
      <vt:lpstr>Présentation PowerPoint</vt:lpstr>
      <vt:lpstr>Présentation PowerPoint</vt:lpstr>
      <vt:lpstr>Petit calcul</vt:lpstr>
      <vt:lpstr>Le scénario Afterres 2050</vt:lpstr>
      <vt:lpstr>Les différents leviers du scénario</vt:lpstr>
      <vt:lpstr>Des surfaces limitées</vt:lpstr>
      <vt:lpstr>MoSUT : Modèle Systémique d’Utilisation des Terres</vt:lpstr>
      <vt:lpstr>                                   </vt:lpstr>
      <vt:lpstr>                                   </vt:lpstr>
      <vt:lpstr>Présentation PowerPoint</vt:lpstr>
      <vt:lpstr>Evolution des systèmes de culture</vt:lpstr>
      <vt:lpstr>Utiliser tous les leviers de l’agroécologie</vt:lpstr>
      <vt:lpstr>Evolution du cheptel bovin-lait : plus d’herbe, moins de concentrés, plus de pâturage, retour des races mixtes</vt:lpstr>
      <vt:lpstr>Indicateurs de la production laitière</vt:lpstr>
      <vt:lpstr>Présentation PowerPoint</vt:lpstr>
      <vt:lpstr>Evolution cheptels et de la consommation de viande</vt:lpstr>
      <vt:lpstr>Le scénario Afterres2050 :  contribution des arbres au stockage de carbone</vt:lpstr>
      <vt:lpstr>Evolution des surfaces</vt:lpstr>
      <vt:lpstr>Les fruits et légumes</vt:lpstr>
      <vt:lpstr>2 à 5 fois moins d’impact</vt:lpstr>
      <vt:lpstr>Présentation PowerPoint</vt:lpstr>
      <vt:lpstr>Présentation PowerPoint</vt:lpstr>
    </vt:vector>
  </TitlesOfParts>
  <Company>Anne Laure Constantin</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Anne Laure Constantin</dc:creator>
  <cp:lastModifiedBy>Utilisateur Microsoft Office</cp:lastModifiedBy>
  <cp:revision>589</cp:revision>
  <cp:lastPrinted>2012-03-05T20:02:12Z</cp:lastPrinted>
  <dcterms:created xsi:type="dcterms:W3CDTF">2011-04-20T15:36:55Z</dcterms:created>
  <dcterms:modified xsi:type="dcterms:W3CDTF">2019-01-21T17:53:50Z</dcterms:modified>
</cp:coreProperties>
</file>