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1" r:id="rId17"/>
    <p:sldId id="272" r:id="rId18"/>
    <p:sldId id="274" r:id="rId19"/>
    <p:sldId id="276" r:id="rId20"/>
    <p:sldId id="277" r:id="rId21"/>
    <p:sldId id="278" r:id="rId22"/>
    <p:sldId id="279" r:id="rId23"/>
    <p:sldId id="280" r:id="rId24"/>
    <p:sldId id="282" r:id="rId25"/>
    <p:sldId id="283" r:id="rId26"/>
    <p:sldId id="289" r:id="rId27"/>
    <p:sldId id="284" r:id="rId28"/>
    <p:sldId id="285" r:id="rId29"/>
    <p:sldId id="286" r:id="rId30"/>
    <p:sldId id="287" r:id="rId31"/>
    <p:sldId id="288" r:id="rId32"/>
    <p:sldId id="29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48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0C34B-8128-4378-AA1D-7418800FF7E6}" type="datetimeFigureOut">
              <a:rPr lang="en-IN" smtClean="0"/>
              <a:t>23-01-2019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ACCB5-CDB0-43D1-84FC-263C76A16B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4441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ACCB5-CDB0-43D1-84FC-263C76A16BE5}" type="slidenum">
              <a:rPr lang="en-IN" smtClean="0"/>
              <a:t>30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0023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ACCB5-CDB0-43D1-84FC-263C76A16BE5}" type="slidenum">
              <a:rPr lang="en-IN" smtClean="0"/>
              <a:t>31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0023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ACCB5-CDB0-43D1-84FC-263C76A16BE5}" type="slidenum">
              <a:rPr lang="en-IN" smtClean="0"/>
              <a:t>32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0023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F667-D5F8-4C0A-AC56-B02FCA297E7B}" type="datetime1">
              <a:rPr lang="en-IN" smtClean="0"/>
              <a:t>23-01-2019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32FA-3291-419C-8947-BF64B91535C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9024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342EA-2EB3-44BE-B599-BC3BC5D30A95}" type="datetime1">
              <a:rPr lang="en-IN" smtClean="0"/>
              <a:t>23-01-2019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32FA-3291-419C-8947-BF64B91535C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6166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30915-126C-4B78-98D7-AB5772A19D34}" type="datetime1">
              <a:rPr lang="en-IN" smtClean="0"/>
              <a:t>23-01-2019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32FA-3291-419C-8947-BF64B91535C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24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9EB1-54B3-49F7-B7FD-07BC0E62AB88}" type="datetime1">
              <a:rPr lang="en-IN" smtClean="0"/>
              <a:t>23-01-2019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32FA-3291-419C-8947-BF64B91535C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2758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D4F8C-60F3-4EFA-A111-ACC3930292D5}" type="datetime1">
              <a:rPr lang="en-IN" smtClean="0"/>
              <a:t>23-01-2019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32FA-3291-419C-8947-BF64B91535C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4333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4E83-FC71-45B4-944A-25D4ABD92E4C}" type="datetime1">
              <a:rPr lang="en-IN" smtClean="0"/>
              <a:t>23-01-2019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32FA-3291-419C-8947-BF64B91535C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2390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0CF6-ABFA-44D7-8078-5A2BCB88397C}" type="datetime1">
              <a:rPr lang="en-IN" smtClean="0"/>
              <a:t>23-01-2019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32FA-3291-419C-8947-BF64B91535C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7392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BDAA9-86A4-44AE-8119-51EC8D2721BE}" type="datetime1">
              <a:rPr lang="en-IN" smtClean="0"/>
              <a:t>23-01-2019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32FA-3291-419C-8947-BF64B91535C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1013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4FAAC-7A7E-43F2-B3D8-DBC1E2CC9D54}" type="datetime1">
              <a:rPr lang="en-IN" smtClean="0"/>
              <a:t>23-01-2019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32FA-3291-419C-8947-BF64B91535C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6589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EAC37-3E4E-49A3-84F3-18E483B68C4C}" type="datetime1">
              <a:rPr lang="en-IN" smtClean="0"/>
              <a:t>23-01-2019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32FA-3291-419C-8947-BF64B91535C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197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EED2-0BFF-47EC-8AA5-F7D1F92F55E6}" type="datetime1">
              <a:rPr lang="en-IN" smtClean="0"/>
              <a:t>23-01-2019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32FA-3291-419C-8947-BF64B91535C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6538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86612-230E-41D8-A149-19003CE15436}" type="datetime1">
              <a:rPr lang="en-IN" smtClean="0"/>
              <a:t>23-01-2019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E32FA-3291-419C-8947-BF64B91535C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6456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340768"/>
            <a:ext cx="8280920" cy="5112568"/>
          </a:xfrm>
        </p:spPr>
        <p:txBody>
          <a:bodyPr>
            <a:normAutofit lnSpcReduction="10000"/>
          </a:bodyPr>
          <a:lstStyle/>
          <a:p>
            <a:r>
              <a:rPr lang="en-IN" dirty="0" smtClean="0">
                <a:solidFill>
                  <a:schemeClr val="tx1"/>
                </a:solidFill>
              </a:rPr>
              <a:t>Sustainable Development &amp; Corporate Social Responsibility: An Indian Perspective</a:t>
            </a:r>
          </a:p>
          <a:p>
            <a:endParaRPr lang="en-IN" dirty="0">
              <a:solidFill>
                <a:schemeClr val="tx1"/>
              </a:solidFill>
            </a:endParaRPr>
          </a:p>
          <a:p>
            <a:endParaRPr lang="en-IN" dirty="0" smtClean="0">
              <a:solidFill>
                <a:schemeClr val="tx1"/>
              </a:solidFill>
            </a:endParaRPr>
          </a:p>
          <a:p>
            <a:r>
              <a:rPr lang="en-IN" dirty="0" err="1" smtClean="0">
                <a:solidFill>
                  <a:schemeClr val="tx1"/>
                </a:solidFill>
              </a:rPr>
              <a:t>Dr.</a:t>
            </a:r>
            <a:r>
              <a:rPr lang="en-IN" dirty="0" smtClean="0">
                <a:solidFill>
                  <a:schemeClr val="tx1"/>
                </a:solidFill>
              </a:rPr>
              <a:t> </a:t>
            </a:r>
            <a:r>
              <a:rPr lang="en-IN" dirty="0" err="1" smtClean="0">
                <a:solidFill>
                  <a:schemeClr val="tx1"/>
                </a:solidFill>
              </a:rPr>
              <a:t>Subhasis</a:t>
            </a:r>
            <a:r>
              <a:rPr lang="en-IN" dirty="0" smtClean="0">
                <a:solidFill>
                  <a:schemeClr val="tx1"/>
                </a:solidFill>
              </a:rPr>
              <a:t> Ray</a:t>
            </a:r>
          </a:p>
          <a:p>
            <a:r>
              <a:rPr lang="en-IN" dirty="0" smtClean="0">
                <a:solidFill>
                  <a:schemeClr val="tx1"/>
                </a:solidFill>
              </a:rPr>
              <a:t>Professor</a:t>
            </a:r>
          </a:p>
          <a:p>
            <a:r>
              <a:rPr lang="en-IN" dirty="0" smtClean="0">
                <a:solidFill>
                  <a:schemeClr val="tx1"/>
                </a:solidFill>
              </a:rPr>
              <a:t>Xavier Institute of Management</a:t>
            </a:r>
          </a:p>
          <a:p>
            <a:r>
              <a:rPr lang="en-IN" dirty="0" smtClean="0">
                <a:solidFill>
                  <a:schemeClr val="tx1"/>
                </a:solidFill>
              </a:rPr>
              <a:t>Xavier University</a:t>
            </a:r>
          </a:p>
          <a:p>
            <a:r>
              <a:rPr lang="en-IN" dirty="0" smtClean="0">
                <a:solidFill>
                  <a:schemeClr val="tx1"/>
                </a:solidFill>
              </a:rPr>
              <a:t>India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32FA-3291-419C-8947-BF64B91535CA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968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648071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196752"/>
            <a:ext cx="8280920" cy="5256584"/>
          </a:xfrm>
        </p:spPr>
        <p:txBody>
          <a:bodyPr>
            <a:normAutofit/>
          </a:bodyPr>
          <a:lstStyle/>
          <a:p>
            <a:pPr algn="l"/>
            <a:r>
              <a:rPr lang="en-IN" dirty="0" smtClean="0">
                <a:solidFill>
                  <a:srgbClr val="C00000"/>
                </a:solidFill>
              </a:rPr>
              <a:t>Answer 1</a:t>
            </a:r>
          </a:p>
          <a:p>
            <a:pPr algn="l"/>
            <a:r>
              <a:rPr lang="en-IN" u="sng" dirty="0" smtClean="0">
                <a:solidFill>
                  <a:schemeClr val="tx1"/>
                </a:solidFill>
              </a:rPr>
              <a:t>Politics and politician driven CSR</a:t>
            </a:r>
          </a:p>
          <a:p>
            <a:pPr algn="l"/>
            <a:endParaRPr lang="en-IN" u="sng" dirty="0" smtClean="0">
              <a:solidFill>
                <a:schemeClr val="tx1"/>
              </a:solidFill>
            </a:endParaRPr>
          </a:p>
          <a:p>
            <a:pPr algn="l"/>
            <a:endParaRPr lang="en-IN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12976"/>
            <a:ext cx="3960440" cy="314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32FA-3291-419C-8947-BF64B91535CA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446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648071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196752"/>
            <a:ext cx="8280920" cy="5256584"/>
          </a:xfrm>
        </p:spPr>
        <p:txBody>
          <a:bodyPr>
            <a:normAutofit/>
          </a:bodyPr>
          <a:lstStyle/>
          <a:p>
            <a:pPr algn="l"/>
            <a:r>
              <a:rPr lang="en-IN" dirty="0" smtClean="0">
                <a:solidFill>
                  <a:srgbClr val="C00000"/>
                </a:solidFill>
              </a:rPr>
              <a:t>Answer 1</a:t>
            </a:r>
          </a:p>
          <a:p>
            <a:pPr algn="l"/>
            <a:r>
              <a:rPr lang="en-IN" u="sng" dirty="0" smtClean="0">
                <a:solidFill>
                  <a:schemeClr val="tx1"/>
                </a:solidFill>
              </a:rPr>
              <a:t>Marketization of CSR</a:t>
            </a:r>
          </a:p>
          <a:p>
            <a:pPr algn="l"/>
            <a:endParaRPr lang="en-IN" dirty="0">
              <a:solidFill>
                <a:schemeClr val="tx1"/>
              </a:solidFill>
            </a:endParaRPr>
          </a:p>
          <a:p>
            <a:pPr algn="l"/>
            <a:endParaRPr lang="en-IN" dirty="0" smtClean="0">
              <a:solidFill>
                <a:schemeClr val="tx1"/>
              </a:solidFill>
            </a:endParaRPr>
          </a:p>
          <a:p>
            <a:pPr algn="l"/>
            <a:endParaRPr lang="en-IN" u="sng" dirty="0" smtClean="0">
              <a:solidFill>
                <a:schemeClr val="tx1"/>
              </a:solidFill>
            </a:endParaRPr>
          </a:p>
          <a:p>
            <a:pPr algn="l"/>
            <a:endParaRPr lang="en-IN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8960"/>
            <a:ext cx="8626932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32FA-3291-419C-8947-BF64B91535CA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855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648071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196752"/>
            <a:ext cx="8280920" cy="5256584"/>
          </a:xfrm>
        </p:spPr>
        <p:txBody>
          <a:bodyPr>
            <a:normAutofit/>
          </a:bodyPr>
          <a:lstStyle/>
          <a:p>
            <a:pPr algn="l"/>
            <a:r>
              <a:rPr lang="en-IN" dirty="0" smtClean="0">
                <a:solidFill>
                  <a:srgbClr val="C00000"/>
                </a:solidFill>
              </a:rPr>
              <a:t>Answer 1</a:t>
            </a:r>
          </a:p>
          <a:p>
            <a:pPr algn="l"/>
            <a:r>
              <a:rPr lang="en-IN" u="sng" dirty="0" smtClean="0">
                <a:solidFill>
                  <a:schemeClr val="tx1"/>
                </a:solidFill>
              </a:rPr>
              <a:t>Case Study of the Indian state of Odisha</a:t>
            </a:r>
          </a:p>
          <a:p>
            <a:pPr algn="l"/>
            <a:endParaRPr lang="en-IN" u="sng" dirty="0" smtClean="0">
              <a:solidFill>
                <a:schemeClr val="tx1"/>
              </a:solidFill>
            </a:endParaRPr>
          </a:p>
          <a:p>
            <a:pPr algn="l"/>
            <a:r>
              <a:rPr lang="en-IN" i="1" dirty="0" smtClean="0">
                <a:solidFill>
                  <a:srgbClr val="FF0000"/>
                </a:solidFill>
              </a:rPr>
              <a:t>CSR may increase inequality </a:t>
            </a:r>
            <a:r>
              <a:rPr lang="en-IN" i="1" dirty="0" smtClean="0">
                <a:solidFill>
                  <a:schemeClr val="tx1"/>
                </a:solidFill>
              </a:rPr>
              <a:t>as companies spend their CSR fund close to their area of operation, ignoring poorer regions</a:t>
            </a:r>
          </a:p>
          <a:p>
            <a:pPr algn="l"/>
            <a:endParaRPr lang="en-IN" u="sng" dirty="0" smtClean="0">
              <a:solidFill>
                <a:schemeClr val="tx1"/>
              </a:solidFill>
            </a:endParaRPr>
          </a:p>
          <a:p>
            <a:pPr algn="l"/>
            <a:endParaRPr lang="en-IN" dirty="0">
              <a:solidFill>
                <a:schemeClr val="tx1"/>
              </a:solidFill>
            </a:endParaRPr>
          </a:p>
          <a:p>
            <a:pPr algn="l"/>
            <a:endParaRPr lang="en-IN" dirty="0" smtClean="0">
              <a:solidFill>
                <a:schemeClr val="tx1"/>
              </a:solidFill>
            </a:endParaRPr>
          </a:p>
          <a:p>
            <a:pPr algn="l"/>
            <a:endParaRPr lang="en-IN" u="sng" dirty="0" smtClean="0">
              <a:solidFill>
                <a:schemeClr val="tx1"/>
              </a:solidFill>
            </a:endParaRPr>
          </a:p>
          <a:p>
            <a:pPr algn="l"/>
            <a:endParaRPr lang="en-IN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32FA-3291-419C-8947-BF64B91535CA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075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86409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196752"/>
            <a:ext cx="8280920" cy="5256584"/>
          </a:xfrm>
        </p:spPr>
        <p:txBody>
          <a:bodyPr>
            <a:normAutofit/>
          </a:bodyPr>
          <a:lstStyle/>
          <a:p>
            <a:pPr algn="l"/>
            <a:r>
              <a:rPr lang="en-IN" b="1" i="1" dirty="0" smtClean="0">
                <a:solidFill>
                  <a:srgbClr val="C00000"/>
                </a:solidFill>
              </a:rPr>
              <a:t>Can </a:t>
            </a:r>
            <a:r>
              <a:rPr lang="en-IN" b="1" i="1" dirty="0" smtClean="0">
                <a:solidFill>
                  <a:srgbClr val="C00000"/>
                </a:solidFill>
              </a:rPr>
              <a:t>business </a:t>
            </a:r>
            <a:r>
              <a:rPr lang="en-IN" b="1" i="1" dirty="0" smtClean="0">
                <a:solidFill>
                  <a:srgbClr val="C00000"/>
                </a:solidFill>
              </a:rPr>
              <a:t>contribute to the social /sustainable developmental goals in India</a:t>
            </a:r>
            <a:r>
              <a:rPr lang="en-IN" i="1" dirty="0" smtClean="0">
                <a:solidFill>
                  <a:schemeClr val="tx1"/>
                </a:solidFill>
              </a:rPr>
              <a:t> </a:t>
            </a:r>
            <a:r>
              <a:rPr lang="en-IN" b="1" i="1" dirty="0" smtClean="0">
                <a:solidFill>
                  <a:srgbClr val="C00000"/>
                </a:solidFill>
              </a:rPr>
              <a:t>??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89040"/>
            <a:ext cx="17240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32FA-3291-419C-8947-BF64B91535CA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617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86409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196752"/>
            <a:ext cx="8280920" cy="5256584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chemeClr val="tx1"/>
                </a:solidFill>
              </a:rPr>
              <a:t>Answer 2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IN" dirty="0" smtClean="0">
              <a:solidFill>
                <a:schemeClr val="tx1"/>
              </a:solidFill>
            </a:endParaRPr>
          </a:p>
          <a:p>
            <a:pPr algn="l"/>
            <a:r>
              <a:rPr lang="en-IN" dirty="0">
                <a:solidFill>
                  <a:schemeClr val="tx1"/>
                </a:solidFill>
              </a:rPr>
              <a:t> </a:t>
            </a:r>
            <a:r>
              <a:rPr lang="en-IN" u="sng" dirty="0" smtClean="0">
                <a:solidFill>
                  <a:schemeClr val="tx1"/>
                </a:solidFill>
              </a:rPr>
              <a:t>Incubating social </a:t>
            </a:r>
            <a:r>
              <a:rPr lang="en-IN" u="sng" dirty="0" smtClean="0">
                <a:solidFill>
                  <a:schemeClr val="tx1"/>
                </a:solidFill>
              </a:rPr>
              <a:t>enterprise/ hybrid enterprise</a:t>
            </a:r>
            <a:endParaRPr lang="en-IN" u="sng" dirty="0" smtClean="0">
              <a:solidFill>
                <a:schemeClr val="tx1"/>
              </a:solidFill>
            </a:endParaRPr>
          </a:p>
          <a:p>
            <a:pPr algn="l"/>
            <a:endParaRPr lang="en-IN" dirty="0">
              <a:solidFill>
                <a:srgbClr val="FF0000"/>
              </a:solidFill>
            </a:endParaRPr>
          </a:p>
          <a:p>
            <a:pPr algn="l"/>
            <a:endParaRPr lang="en-IN" dirty="0" smtClean="0">
              <a:solidFill>
                <a:srgbClr val="FF000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rgbClr val="FF0000"/>
                </a:solidFill>
              </a:rPr>
              <a:t>Case study of village women making sanitary pads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32FA-3291-419C-8947-BF64B91535CA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968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86409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196752"/>
            <a:ext cx="8280920" cy="5256584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chemeClr val="tx1"/>
                </a:solidFill>
              </a:rPr>
              <a:t>Answer 2</a:t>
            </a:r>
          </a:p>
          <a:p>
            <a:pPr algn="l"/>
            <a:r>
              <a:rPr lang="en-IN" dirty="0">
                <a:solidFill>
                  <a:schemeClr val="tx1"/>
                </a:solidFill>
              </a:rPr>
              <a:t> </a:t>
            </a:r>
            <a:r>
              <a:rPr lang="en-IN" u="sng" dirty="0" smtClean="0">
                <a:solidFill>
                  <a:schemeClr val="tx1"/>
                </a:solidFill>
              </a:rPr>
              <a:t>Incubating social enterprise</a:t>
            </a:r>
          </a:p>
          <a:p>
            <a:pPr algn="l"/>
            <a:endParaRPr lang="en-IN" u="sng" dirty="0" smtClean="0">
              <a:solidFill>
                <a:schemeClr val="tx1"/>
              </a:solidFill>
            </a:endParaRPr>
          </a:p>
          <a:p>
            <a:pPr algn="l"/>
            <a:endParaRPr lang="en-IN" dirty="0">
              <a:solidFill>
                <a:srgbClr val="FF0000"/>
              </a:solidFill>
            </a:endParaRPr>
          </a:p>
          <a:p>
            <a:pPr algn="l"/>
            <a:endParaRPr lang="en-IN" dirty="0" smtClean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52936"/>
            <a:ext cx="784887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32FA-3291-419C-8947-BF64B91535CA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666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86409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196752"/>
            <a:ext cx="8280920" cy="5256584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chemeClr val="tx1"/>
                </a:solidFill>
              </a:rPr>
              <a:t>Answer 2</a:t>
            </a:r>
          </a:p>
          <a:p>
            <a:pPr algn="l"/>
            <a:r>
              <a:rPr lang="en-IN" dirty="0" smtClean="0">
                <a:solidFill>
                  <a:schemeClr val="tx1"/>
                </a:solidFill>
              </a:rPr>
              <a:t>Findings</a:t>
            </a:r>
          </a:p>
          <a:p>
            <a:pPr algn="l"/>
            <a:endParaRPr lang="en-IN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chemeClr val="tx1"/>
                </a:solidFill>
              </a:rPr>
              <a:t>Problems of market linkage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chemeClr val="tx1"/>
                </a:solidFill>
              </a:rPr>
              <a:t>Lack of long term corporate interest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chemeClr val="tx1"/>
                </a:solidFill>
              </a:rPr>
              <a:t>Lack of interest in entrepreneurship</a:t>
            </a:r>
            <a:endParaRPr lang="en-IN" dirty="0" smtClean="0">
              <a:solidFill>
                <a:schemeClr val="tx1"/>
              </a:solidFill>
            </a:endParaRPr>
          </a:p>
          <a:p>
            <a:pPr algn="l"/>
            <a:r>
              <a:rPr lang="en-IN" dirty="0">
                <a:solidFill>
                  <a:schemeClr val="tx1"/>
                </a:solidFill>
              </a:rPr>
              <a:t> 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32FA-3291-419C-8947-BF64B91535CA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654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86409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196752"/>
            <a:ext cx="8280920" cy="5256584"/>
          </a:xfrm>
        </p:spPr>
        <p:txBody>
          <a:bodyPr>
            <a:normAutofit/>
          </a:bodyPr>
          <a:lstStyle/>
          <a:p>
            <a:pPr algn="l"/>
            <a:r>
              <a:rPr lang="en-IN" b="1" i="1" dirty="0" smtClean="0">
                <a:solidFill>
                  <a:srgbClr val="C00000"/>
                </a:solidFill>
              </a:rPr>
              <a:t>Can </a:t>
            </a:r>
            <a:r>
              <a:rPr lang="en-IN" b="1" i="1" dirty="0" smtClean="0">
                <a:solidFill>
                  <a:srgbClr val="C00000"/>
                </a:solidFill>
              </a:rPr>
              <a:t>business </a:t>
            </a:r>
            <a:r>
              <a:rPr lang="en-IN" b="1" i="1" dirty="0" smtClean="0">
                <a:solidFill>
                  <a:srgbClr val="C00000"/>
                </a:solidFill>
              </a:rPr>
              <a:t>contribute to the social /sustainable developmental goals in India</a:t>
            </a:r>
            <a:r>
              <a:rPr lang="en-IN" i="1" dirty="0" smtClean="0">
                <a:solidFill>
                  <a:schemeClr val="tx1"/>
                </a:solidFill>
              </a:rPr>
              <a:t> </a:t>
            </a:r>
            <a:r>
              <a:rPr lang="en-IN" b="1" i="1" dirty="0" smtClean="0">
                <a:solidFill>
                  <a:srgbClr val="C00000"/>
                </a:solidFill>
              </a:rPr>
              <a:t>??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89040"/>
            <a:ext cx="17240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32FA-3291-419C-8947-BF64B91535CA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363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86409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196752"/>
            <a:ext cx="8280920" cy="5256584"/>
          </a:xfrm>
        </p:spPr>
        <p:txBody>
          <a:bodyPr>
            <a:normAutofit/>
          </a:bodyPr>
          <a:lstStyle/>
          <a:p>
            <a:pPr algn="l"/>
            <a:r>
              <a:rPr lang="en-IN" b="1" dirty="0" smtClean="0">
                <a:solidFill>
                  <a:srgbClr val="FF0000"/>
                </a:solidFill>
              </a:rPr>
              <a:t>Answer 3</a:t>
            </a:r>
          </a:p>
          <a:p>
            <a:pPr algn="l"/>
            <a:endParaRPr lang="en-IN" b="1" dirty="0" smtClean="0">
              <a:solidFill>
                <a:srgbClr val="FF000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chemeClr val="tx1"/>
                </a:solidFill>
              </a:rPr>
              <a:t>Sustainable Production &amp; Consumption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IN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chemeClr val="tx1"/>
                </a:solidFill>
              </a:rPr>
              <a:t>This will require innovation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32FA-3291-419C-8947-BF64B91535CA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412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86409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196752"/>
            <a:ext cx="8280920" cy="5256584"/>
          </a:xfrm>
        </p:spPr>
        <p:txBody>
          <a:bodyPr>
            <a:normAutofit/>
          </a:bodyPr>
          <a:lstStyle/>
          <a:p>
            <a:pPr algn="l"/>
            <a:endParaRPr lang="en-IN" b="1" dirty="0" smtClean="0">
              <a:solidFill>
                <a:srgbClr val="FF0000"/>
              </a:solidFill>
            </a:endParaRPr>
          </a:p>
          <a:p>
            <a:pPr algn="l"/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9144000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32FA-3291-419C-8947-BF64B91535CA}" type="slidenum">
              <a:rPr lang="en-IN" smtClean="0"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075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340768"/>
            <a:ext cx="8280920" cy="5112568"/>
          </a:xfrm>
        </p:spPr>
        <p:txBody>
          <a:bodyPr>
            <a:normAutofit/>
          </a:bodyPr>
          <a:lstStyle/>
          <a:p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8136904" cy="475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32FA-3291-419C-8947-BF64B91535CA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513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86409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196752"/>
            <a:ext cx="8280920" cy="5256584"/>
          </a:xfrm>
        </p:spPr>
        <p:txBody>
          <a:bodyPr>
            <a:normAutofit/>
          </a:bodyPr>
          <a:lstStyle/>
          <a:p>
            <a:pPr algn="l"/>
            <a:r>
              <a:rPr lang="en-IN" u="sng" dirty="0" smtClean="0">
                <a:solidFill>
                  <a:srgbClr val="C00000"/>
                </a:solidFill>
              </a:rPr>
              <a:t>IMPACT focus</a:t>
            </a:r>
            <a:r>
              <a:rPr lang="en-IN" dirty="0" smtClean="0">
                <a:solidFill>
                  <a:schemeClr val="tx1"/>
                </a:solidFill>
              </a:rPr>
              <a:t>			</a:t>
            </a:r>
            <a:r>
              <a:rPr lang="en-IN" u="sng" dirty="0" smtClean="0">
                <a:solidFill>
                  <a:srgbClr val="C00000"/>
                </a:solidFill>
              </a:rPr>
              <a:t>Performance focus</a:t>
            </a:r>
            <a:endParaRPr lang="en-IN" u="sng" dirty="0" smtClean="0">
              <a:solidFill>
                <a:srgbClr val="C00000"/>
              </a:solidFill>
            </a:endParaRPr>
          </a:p>
          <a:p>
            <a:pPr algn="l"/>
            <a:r>
              <a:rPr lang="en-IN" dirty="0" smtClean="0">
                <a:solidFill>
                  <a:schemeClr val="tx1"/>
                </a:solidFill>
              </a:rPr>
              <a:t>Healthy 					Comfort</a:t>
            </a:r>
          </a:p>
          <a:p>
            <a:pPr algn="l"/>
            <a:r>
              <a:rPr lang="en-IN" dirty="0" smtClean="0">
                <a:solidFill>
                  <a:schemeClr val="tx1"/>
                </a:solidFill>
              </a:rPr>
              <a:t>Energy efficient 				Power</a:t>
            </a:r>
          </a:p>
          <a:p>
            <a:pPr algn="l"/>
            <a:r>
              <a:rPr lang="en-IN" dirty="0" smtClean="0">
                <a:solidFill>
                  <a:schemeClr val="tx1"/>
                </a:solidFill>
              </a:rPr>
              <a:t>Non-toxic					Speed</a:t>
            </a:r>
          </a:p>
          <a:p>
            <a:pPr algn="l"/>
            <a:r>
              <a:rPr lang="en-IN" dirty="0" smtClean="0">
                <a:solidFill>
                  <a:schemeClr val="tx1"/>
                </a:solidFill>
              </a:rPr>
              <a:t>Bio-degradable				Quality</a:t>
            </a:r>
          </a:p>
          <a:p>
            <a:pPr algn="l"/>
            <a:r>
              <a:rPr lang="en-IN" dirty="0" smtClean="0">
                <a:solidFill>
                  <a:schemeClr val="tx1"/>
                </a:solidFill>
              </a:rPr>
              <a:t>Renewable					Low-cost</a:t>
            </a:r>
          </a:p>
          <a:p>
            <a:pPr algn="l"/>
            <a:r>
              <a:rPr lang="en-IN" dirty="0" smtClean="0">
                <a:solidFill>
                  <a:schemeClr val="tx1"/>
                </a:solidFill>
              </a:rPr>
              <a:t>Eco-label					Performance</a:t>
            </a:r>
          </a:p>
          <a:p>
            <a:pPr algn="l"/>
            <a:r>
              <a:rPr lang="en-IN" dirty="0" smtClean="0">
                <a:solidFill>
                  <a:schemeClr val="tx1"/>
                </a:solidFill>
              </a:rPr>
              <a:t>Organic					ROI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32FA-3291-419C-8947-BF64B91535CA}" type="slidenum">
              <a:rPr lang="en-IN" smtClean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858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864095"/>
          </a:xfrm>
        </p:spPr>
        <p:txBody>
          <a:bodyPr/>
          <a:lstStyle/>
          <a:p>
            <a:r>
              <a:rPr lang="en-IN" dirty="0" smtClean="0"/>
              <a:t>Innovation &amp; Sustainability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196752"/>
            <a:ext cx="8280920" cy="5256584"/>
          </a:xfrm>
        </p:spPr>
        <p:txBody>
          <a:bodyPr>
            <a:normAutofit/>
          </a:bodyPr>
          <a:lstStyle/>
          <a:p>
            <a:pPr algn="l"/>
            <a:r>
              <a:rPr lang="en-IN" dirty="0" smtClean="0">
                <a:solidFill>
                  <a:schemeClr val="tx1"/>
                </a:solidFill>
              </a:rPr>
              <a:t>1. Regulation driven innovation</a:t>
            </a:r>
          </a:p>
          <a:p>
            <a:pPr algn="l"/>
            <a:r>
              <a:rPr lang="en-IN" dirty="0" smtClean="0">
                <a:solidFill>
                  <a:schemeClr val="tx1"/>
                </a:solidFill>
              </a:rPr>
              <a:t>(Failure-</a:t>
            </a:r>
            <a:r>
              <a:rPr lang="en-IN" dirty="0" smtClean="0">
                <a:solidFill>
                  <a:srgbClr val="FF0000"/>
                </a:solidFill>
              </a:rPr>
              <a:t>Telling customers what they should want</a:t>
            </a:r>
            <a:r>
              <a:rPr lang="en-IN" dirty="0" smtClean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en-IN" dirty="0" smtClean="0">
                <a:solidFill>
                  <a:schemeClr val="tx1"/>
                </a:solidFill>
              </a:rPr>
              <a:t>2. Consumer driven innovation</a:t>
            </a:r>
          </a:p>
          <a:p>
            <a:pPr algn="l"/>
            <a:r>
              <a:rPr lang="en-IN" dirty="0" smtClean="0">
                <a:solidFill>
                  <a:schemeClr val="tx1"/>
                </a:solidFill>
              </a:rPr>
              <a:t>(Failure-</a:t>
            </a:r>
            <a:r>
              <a:rPr lang="en-IN" dirty="0" smtClean="0">
                <a:solidFill>
                  <a:srgbClr val="FF0000"/>
                </a:solidFill>
              </a:rPr>
              <a:t>May have negative externalities when scaled up</a:t>
            </a:r>
            <a:r>
              <a:rPr lang="en-IN" dirty="0" smtClean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en-IN" dirty="0" smtClean="0">
                <a:solidFill>
                  <a:schemeClr val="tx1"/>
                </a:solidFill>
              </a:rPr>
              <a:t>3. Donor supported Innovation</a:t>
            </a:r>
          </a:p>
          <a:p>
            <a:pPr algn="l"/>
            <a:r>
              <a:rPr lang="en-IN" dirty="0" smtClean="0">
                <a:solidFill>
                  <a:schemeClr val="tx1"/>
                </a:solidFill>
              </a:rPr>
              <a:t>(Failure-</a:t>
            </a:r>
            <a:r>
              <a:rPr lang="en-IN" dirty="0" smtClean="0">
                <a:solidFill>
                  <a:srgbClr val="FF0000"/>
                </a:solidFill>
              </a:rPr>
              <a:t>Too small customer group to scale</a:t>
            </a:r>
            <a:r>
              <a:rPr lang="en-IN" dirty="0" smtClean="0">
                <a:solidFill>
                  <a:schemeClr val="tx1"/>
                </a:solidFill>
              </a:rPr>
              <a:t>)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32FA-3291-419C-8947-BF64B91535CA}" type="slidenum">
              <a:rPr lang="en-IN" smtClean="0"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546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864095"/>
          </a:xfrm>
        </p:spPr>
        <p:txBody>
          <a:bodyPr/>
          <a:lstStyle/>
          <a:p>
            <a:r>
              <a:rPr lang="en-IN" dirty="0" smtClean="0"/>
              <a:t>Innovation &amp; Sustainability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196752"/>
            <a:ext cx="8280920" cy="5256584"/>
          </a:xfrm>
        </p:spPr>
        <p:txBody>
          <a:bodyPr>
            <a:normAutofit/>
          </a:bodyPr>
          <a:lstStyle/>
          <a:p>
            <a:pPr algn="l"/>
            <a:r>
              <a:rPr lang="en-IN" dirty="0" smtClean="0">
                <a:solidFill>
                  <a:schemeClr val="tx1"/>
                </a:solidFill>
              </a:rPr>
              <a:t>Sustainable Innovation should be</a:t>
            </a:r>
          </a:p>
          <a:p>
            <a:pPr algn="l"/>
            <a:endParaRPr lang="en-IN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en-IN" dirty="0" smtClean="0">
                <a:solidFill>
                  <a:schemeClr val="tx1"/>
                </a:solidFill>
              </a:rPr>
              <a:t>Good for the system (system thinking)</a:t>
            </a:r>
          </a:p>
          <a:p>
            <a:pPr marL="514350" indent="-514350" algn="l">
              <a:buAutoNum type="arabicPeriod"/>
            </a:pPr>
            <a:endParaRPr lang="en-IN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en-IN" dirty="0" smtClean="0">
                <a:solidFill>
                  <a:schemeClr val="tx1"/>
                </a:solidFill>
              </a:rPr>
              <a:t>Good for business investors (business thinking)</a:t>
            </a:r>
          </a:p>
          <a:p>
            <a:pPr marL="514350" indent="-514350" algn="l">
              <a:buAutoNum type="arabicPeriod"/>
            </a:pPr>
            <a:endParaRPr lang="en-IN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en-IN" dirty="0" smtClean="0">
                <a:solidFill>
                  <a:schemeClr val="tx1"/>
                </a:solidFill>
              </a:rPr>
              <a:t>Good for Customers (market thinking)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32FA-3291-419C-8947-BF64B91535CA}" type="slidenum">
              <a:rPr lang="en-IN" smtClean="0"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452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864095"/>
          </a:xfrm>
        </p:spPr>
        <p:txBody>
          <a:bodyPr/>
          <a:lstStyle/>
          <a:p>
            <a:r>
              <a:rPr lang="en-IN" dirty="0" smtClean="0"/>
              <a:t>Innovation &amp; Sustainability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196752"/>
            <a:ext cx="8280920" cy="5256584"/>
          </a:xfrm>
        </p:spPr>
        <p:txBody>
          <a:bodyPr>
            <a:normAutofit/>
          </a:bodyPr>
          <a:lstStyle/>
          <a:p>
            <a:pPr algn="l"/>
            <a:r>
              <a:rPr lang="en-IN" dirty="0" smtClean="0">
                <a:solidFill>
                  <a:schemeClr val="tx1"/>
                </a:solidFill>
              </a:rPr>
              <a:t>Sustainability needs to move from</a:t>
            </a:r>
          </a:p>
          <a:p>
            <a:pPr marL="514350" indent="-514350" algn="l">
              <a:buAutoNum type="arabicPeriod"/>
            </a:pPr>
            <a:r>
              <a:rPr lang="en-IN" dirty="0" smtClean="0">
                <a:solidFill>
                  <a:schemeClr val="tx1"/>
                </a:solidFill>
              </a:rPr>
              <a:t>Technological (</a:t>
            </a:r>
            <a:r>
              <a:rPr lang="en-IN" i="1" dirty="0" smtClean="0">
                <a:solidFill>
                  <a:schemeClr val="tx2"/>
                </a:solidFill>
              </a:rPr>
              <a:t>product/ process)/ system infrastructure                   </a:t>
            </a:r>
            <a:r>
              <a:rPr lang="en-IN" dirty="0" smtClean="0">
                <a:solidFill>
                  <a:schemeClr val="tx1"/>
                </a:solidFill>
              </a:rPr>
              <a:t>to</a:t>
            </a:r>
          </a:p>
          <a:p>
            <a:pPr marL="514350" indent="-514350" algn="l">
              <a:buAutoNum type="arabicPeriod"/>
            </a:pPr>
            <a:r>
              <a:rPr lang="en-IN" dirty="0" smtClean="0">
                <a:solidFill>
                  <a:schemeClr val="tx1"/>
                </a:solidFill>
              </a:rPr>
              <a:t>Organizational(</a:t>
            </a:r>
            <a:r>
              <a:rPr lang="en-IN" i="1" dirty="0" smtClean="0">
                <a:solidFill>
                  <a:schemeClr val="tx2"/>
                </a:solidFill>
              </a:rPr>
              <a:t>Delivery &amp; Business Model charging station</a:t>
            </a:r>
            <a:r>
              <a:rPr lang="en-IN" dirty="0" smtClean="0">
                <a:solidFill>
                  <a:schemeClr val="tx1"/>
                </a:solidFill>
              </a:rPr>
              <a:t>)              to</a:t>
            </a:r>
          </a:p>
          <a:p>
            <a:pPr marL="514350" indent="-514350" algn="l">
              <a:buAutoNum type="arabicPeriod"/>
            </a:pPr>
            <a:r>
              <a:rPr lang="en-IN" dirty="0" smtClean="0">
                <a:solidFill>
                  <a:schemeClr val="tx1"/>
                </a:solidFill>
              </a:rPr>
              <a:t>Institutional (</a:t>
            </a:r>
            <a:r>
              <a:rPr lang="en-IN" i="1" dirty="0" smtClean="0">
                <a:solidFill>
                  <a:schemeClr val="tx2"/>
                </a:solidFill>
              </a:rPr>
              <a:t>Policy &amp; Market design </a:t>
            </a:r>
            <a:r>
              <a:rPr lang="en-IN" dirty="0" smtClean="0">
                <a:solidFill>
                  <a:schemeClr val="tx1"/>
                </a:solidFill>
              </a:rPr>
              <a:t>-</a:t>
            </a:r>
            <a:r>
              <a:rPr lang="en-IN" i="1" dirty="0" smtClean="0">
                <a:solidFill>
                  <a:schemeClr val="tx2"/>
                </a:solidFill>
              </a:rPr>
              <a:t>tax, regulations</a:t>
            </a:r>
            <a:r>
              <a:rPr lang="en-IN" dirty="0" smtClean="0">
                <a:solidFill>
                  <a:schemeClr val="tx1"/>
                </a:solidFill>
              </a:rPr>
              <a:t>)                        to</a:t>
            </a:r>
          </a:p>
          <a:p>
            <a:pPr marL="514350" indent="-514350" algn="l">
              <a:buAutoNum type="arabicPeriod"/>
            </a:pPr>
            <a:r>
              <a:rPr lang="en-IN" dirty="0" smtClean="0">
                <a:solidFill>
                  <a:schemeClr val="tx1"/>
                </a:solidFill>
              </a:rPr>
              <a:t>Social- </a:t>
            </a:r>
            <a:r>
              <a:rPr lang="en-IN" i="1" dirty="0" smtClean="0">
                <a:solidFill>
                  <a:schemeClr val="tx2"/>
                </a:solidFill>
              </a:rPr>
              <a:t>(Production &amp; Consumption system </a:t>
            </a:r>
            <a:r>
              <a:rPr lang="en-IN" dirty="0" smtClean="0">
                <a:solidFill>
                  <a:schemeClr val="tx1"/>
                </a:solidFill>
              </a:rPr>
              <a:t>(</a:t>
            </a:r>
            <a:r>
              <a:rPr lang="en-IN" i="1" dirty="0" smtClean="0">
                <a:solidFill>
                  <a:schemeClr val="tx2"/>
                </a:solidFill>
              </a:rPr>
              <a:t>sharing economy)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32FA-3291-419C-8947-BF64B91535CA}" type="slidenum">
              <a:rPr lang="en-IN" smtClean="0"/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730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864095"/>
          </a:xfrm>
        </p:spPr>
        <p:txBody>
          <a:bodyPr>
            <a:normAutofit/>
          </a:bodyPr>
          <a:lstStyle/>
          <a:p>
            <a:r>
              <a:rPr lang="en-IN" sz="3600" dirty="0" smtClean="0"/>
              <a:t>Business Value </a:t>
            </a:r>
            <a:r>
              <a:rPr lang="en-IN" sz="3600" dirty="0"/>
              <a:t>D</a:t>
            </a:r>
            <a:r>
              <a:rPr lang="en-IN" sz="3600" dirty="0" smtClean="0"/>
              <a:t>rivers for Sustainability</a:t>
            </a:r>
            <a:endParaRPr lang="en-IN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196752"/>
            <a:ext cx="8280920" cy="5256584"/>
          </a:xfrm>
        </p:spPr>
        <p:txBody>
          <a:bodyPr>
            <a:normAutofit/>
          </a:bodyPr>
          <a:lstStyle/>
          <a:p>
            <a:pPr algn="l"/>
            <a:endParaRPr lang="en-IN" i="1" dirty="0" smtClean="0">
              <a:solidFill>
                <a:schemeClr val="tx2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902035"/>
              </p:ext>
            </p:extLst>
          </p:nvPr>
        </p:nvGraphicFramePr>
        <p:xfrm>
          <a:off x="251520" y="1124744"/>
          <a:ext cx="8640960" cy="5469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2880320"/>
                <a:gridCol w="2880320"/>
              </a:tblGrid>
              <a:tr h="1386154">
                <a:tc>
                  <a:txBody>
                    <a:bodyPr/>
                    <a:lstStyle/>
                    <a:p>
                      <a:r>
                        <a:rPr lang="en-IN" sz="6000" dirty="0" smtClean="0"/>
                        <a:t>COST</a:t>
                      </a:r>
                      <a:endParaRPr lang="en-IN" sz="6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6000" dirty="0" smtClean="0"/>
                        <a:t>RISK</a:t>
                      </a:r>
                      <a:endParaRPr lang="en-IN" sz="60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5400" dirty="0" smtClean="0"/>
                        <a:t>REVENUE</a:t>
                      </a:r>
                      <a:endParaRPr lang="en-IN" sz="5400" dirty="0"/>
                    </a:p>
                  </a:txBody>
                  <a:tcPr/>
                </a:tc>
              </a:tr>
              <a:tr h="1386154">
                <a:tc>
                  <a:txBody>
                    <a:bodyPr/>
                    <a:lstStyle/>
                    <a:p>
                      <a:r>
                        <a:rPr lang="en-IN" sz="4000" dirty="0" smtClean="0"/>
                        <a:t>Resource Efficiency</a:t>
                      </a:r>
                      <a:endParaRPr lang="en-IN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4000" dirty="0" smtClean="0"/>
                        <a:t>Legal</a:t>
                      </a:r>
                      <a:endParaRPr lang="en-IN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4000" dirty="0" smtClean="0"/>
                        <a:t>Market Access</a:t>
                      </a:r>
                      <a:endParaRPr lang="en-IN" sz="4000" dirty="0"/>
                    </a:p>
                  </a:txBody>
                  <a:tcPr/>
                </a:tc>
              </a:tr>
              <a:tr h="1386154">
                <a:tc>
                  <a:txBody>
                    <a:bodyPr/>
                    <a:lstStyle/>
                    <a:p>
                      <a:r>
                        <a:rPr lang="en-IN" sz="4000" dirty="0" smtClean="0"/>
                        <a:t>Waste as Input</a:t>
                      </a:r>
                      <a:endParaRPr lang="en-IN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4000" dirty="0" smtClean="0"/>
                        <a:t>Social/ Reputational</a:t>
                      </a:r>
                      <a:endParaRPr lang="en-IN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4000" dirty="0" smtClean="0"/>
                        <a:t>Differentiation</a:t>
                      </a:r>
                      <a:endParaRPr lang="en-IN" sz="4000" dirty="0"/>
                    </a:p>
                  </a:txBody>
                  <a:tcPr/>
                </a:tc>
              </a:tr>
              <a:tr h="1170130">
                <a:tc>
                  <a:txBody>
                    <a:bodyPr/>
                    <a:lstStyle/>
                    <a:p>
                      <a:r>
                        <a:rPr lang="en-IN" sz="4000" dirty="0" err="1" smtClean="0"/>
                        <a:t>Labor</a:t>
                      </a:r>
                      <a:r>
                        <a:rPr lang="en-IN" sz="4000" dirty="0" smtClean="0"/>
                        <a:t> Productivity</a:t>
                      </a:r>
                      <a:endParaRPr lang="en-IN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4000" dirty="0" smtClean="0"/>
                        <a:t>Economic/ Operation</a:t>
                      </a:r>
                      <a:endParaRPr lang="en-IN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4000" dirty="0" smtClean="0"/>
                        <a:t>New market offerings</a:t>
                      </a:r>
                      <a:endParaRPr lang="en-IN" sz="4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32FA-3291-419C-8947-BF64B91535CA}" type="slidenum">
              <a:rPr lang="en-IN" smtClean="0"/>
              <a:t>24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088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576063"/>
          </a:xfrm>
        </p:spPr>
        <p:txBody>
          <a:bodyPr>
            <a:normAutofit fontScale="90000"/>
          </a:bodyPr>
          <a:lstStyle/>
          <a:p>
            <a:endParaRPr lang="en-IN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052736"/>
            <a:ext cx="8280920" cy="54006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N" i="1" dirty="0" smtClean="0">
                <a:solidFill>
                  <a:schemeClr val="tx2"/>
                </a:solidFill>
              </a:rPr>
              <a:t>Personal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N" i="1" dirty="0" smtClean="0">
                <a:solidFill>
                  <a:schemeClr val="tx2"/>
                </a:solidFill>
              </a:rPr>
              <a:t>Organizational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N" i="1" dirty="0" smtClean="0">
                <a:solidFill>
                  <a:schemeClr val="tx2"/>
                </a:solidFill>
              </a:rPr>
              <a:t>Market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N" i="1" dirty="0" smtClean="0">
                <a:solidFill>
                  <a:schemeClr val="tx2"/>
                </a:solidFill>
              </a:rPr>
              <a:t>Institutional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N" i="1" dirty="0" smtClean="0">
                <a:solidFill>
                  <a:schemeClr val="tx2"/>
                </a:solidFill>
              </a:rPr>
              <a:t>Socio-Political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N" i="1" dirty="0" smtClean="0">
                <a:solidFill>
                  <a:schemeClr val="tx2"/>
                </a:solidFill>
              </a:rPr>
              <a:t>Environmental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IN" i="1" dirty="0">
              <a:solidFill>
                <a:schemeClr val="tx2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N" i="1" dirty="0" smtClean="0">
                <a:solidFill>
                  <a:srgbClr val="C00000"/>
                </a:solidFill>
              </a:rPr>
              <a:t>Are we looking at all levels while decision making ?</a:t>
            </a:r>
          </a:p>
          <a:p>
            <a:pPr algn="l"/>
            <a:endParaRPr lang="en-IN" i="1" dirty="0" smtClean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32FA-3291-419C-8947-BF64B91535CA}" type="slidenum">
              <a:rPr lang="en-IN" smtClean="0"/>
              <a:t>25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773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576063"/>
          </a:xfrm>
        </p:spPr>
        <p:txBody>
          <a:bodyPr>
            <a:normAutofit fontScale="90000"/>
          </a:bodyPr>
          <a:lstStyle/>
          <a:p>
            <a:endParaRPr lang="en-IN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052736"/>
            <a:ext cx="8280920" cy="54006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IN" i="1" dirty="0">
              <a:solidFill>
                <a:schemeClr val="tx2"/>
              </a:solidFill>
            </a:endParaRPr>
          </a:p>
          <a:p>
            <a:pPr algn="l"/>
            <a:endParaRPr lang="en-IN" i="1" dirty="0" smtClean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32FA-3291-419C-8947-BF64B91535CA}" type="slidenum">
              <a:rPr lang="en-IN" smtClean="0"/>
              <a:t>26</a:t>
            </a:fld>
            <a:endParaRPr lang="en-I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17538"/>
            <a:ext cx="4176464" cy="427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80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792087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IN" sz="2800" dirty="0" smtClean="0"/>
              <a:t>Humanistic Technology/ Humanistic Management at the Bottom of the Pyramid</a:t>
            </a:r>
            <a:endParaRPr lang="en-IN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052736"/>
            <a:ext cx="8280920" cy="54006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IN" i="1" dirty="0">
              <a:solidFill>
                <a:schemeClr val="tx2"/>
              </a:solidFill>
            </a:endParaRPr>
          </a:p>
          <a:p>
            <a:pPr algn="l"/>
            <a:endParaRPr lang="en-IN" i="1" dirty="0" smtClean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32FA-3291-419C-8947-BF64B91535CA}" type="slidenum">
              <a:rPr lang="en-IN" smtClean="0"/>
              <a:t>27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595438"/>
            <a:ext cx="590550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89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792087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IN" sz="2800" dirty="0" smtClean="0"/>
              <a:t>Humanistic Technology/ Humanistic Management at the Bottom of the Pyramid</a:t>
            </a:r>
            <a:endParaRPr lang="en-IN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052736"/>
            <a:ext cx="8280920" cy="54006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IN" i="1" dirty="0">
              <a:solidFill>
                <a:schemeClr val="tx2"/>
              </a:solidFill>
            </a:endParaRPr>
          </a:p>
          <a:p>
            <a:pPr algn="l"/>
            <a:endParaRPr lang="en-IN" i="1" dirty="0" smtClean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32FA-3291-419C-8947-BF64B91535CA}" type="slidenum">
              <a:rPr lang="en-IN" smtClean="0"/>
              <a:t>28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412776"/>
            <a:ext cx="8134350" cy="5090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4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792087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IN" sz="2800" dirty="0" smtClean="0"/>
              <a:t>Humanistic Technology/ Humanistic Management at the Bottom of the Pyramid</a:t>
            </a:r>
            <a:endParaRPr lang="en-IN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052736"/>
            <a:ext cx="8280920" cy="54006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IN" i="1" dirty="0">
              <a:solidFill>
                <a:schemeClr val="tx2"/>
              </a:solidFill>
            </a:endParaRPr>
          </a:p>
          <a:p>
            <a:pPr algn="l"/>
            <a:endParaRPr lang="en-IN" i="1" dirty="0" smtClean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32FA-3291-419C-8947-BF64B91535CA}" type="slidenum">
              <a:rPr lang="en-IN" smtClean="0"/>
              <a:t>29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17" y="1916832"/>
            <a:ext cx="3028950" cy="250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4176464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61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864095"/>
          </a:xfrm>
        </p:spPr>
        <p:txBody>
          <a:bodyPr/>
          <a:lstStyle/>
          <a:p>
            <a:r>
              <a:rPr lang="en-IN" dirty="0" smtClean="0"/>
              <a:t>India- A </a:t>
            </a:r>
            <a:r>
              <a:rPr lang="en-IN" dirty="0" smtClean="0"/>
              <a:t>study in contrast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196752"/>
            <a:ext cx="8280920" cy="5256584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chemeClr val="tx1"/>
                </a:solidFill>
              </a:rPr>
              <a:t>5000+ years of culture, history, philosophy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chemeClr val="tx1"/>
                </a:solidFill>
              </a:rPr>
              <a:t>Fastest growing economy (PwC, 2019)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chemeClr val="tx1"/>
                </a:solidFill>
              </a:rPr>
              <a:t>Top 5 economy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chemeClr val="tx1"/>
                </a:solidFill>
              </a:rPr>
              <a:t>Ease of doing business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chemeClr val="tx1"/>
                </a:solidFill>
              </a:rPr>
              <a:t>Indigenous R&amp;D- space, infrastructure, IT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chemeClr val="tx1"/>
                </a:solidFill>
              </a:rPr>
              <a:t>Economic reforms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chemeClr val="tx1"/>
                </a:solidFill>
              </a:rPr>
              <a:t>Healthcare reforms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chemeClr val="tx1"/>
                </a:solidFill>
              </a:rPr>
              <a:t>Initiatives and progress in renewable energy and sustainable development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chemeClr val="tx1"/>
                </a:solidFill>
              </a:rPr>
              <a:t>Democratic governance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226547"/>
            <a:ext cx="2699792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32FA-3291-419C-8947-BF64B91535CA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85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792087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IN" sz="2800" dirty="0" smtClean="0"/>
              <a:t>Humanistic Technology/ Humanistic Management at the Bottom of the Pyramid</a:t>
            </a:r>
            <a:endParaRPr lang="en-IN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052736"/>
            <a:ext cx="8280920" cy="54006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IN" i="1" dirty="0">
              <a:solidFill>
                <a:schemeClr val="tx2"/>
              </a:solidFill>
            </a:endParaRPr>
          </a:p>
          <a:p>
            <a:pPr algn="l"/>
            <a:r>
              <a:rPr lang="en-IN" i="1" dirty="0" smtClean="0">
                <a:solidFill>
                  <a:schemeClr val="tx2"/>
                </a:solidFill>
              </a:rPr>
              <a:t>‘Those whom you have left behind, will always pull you back”</a:t>
            </a:r>
          </a:p>
          <a:p>
            <a:pPr algn="l"/>
            <a:endParaRPr lang="en-IN" i="1" dirty="0" smtClean="0">
              <a:solidFill>
                <a:schemeClr val="tx2"/>
              </a:solidFill>
            </a:endParaRPr>
          </a:p>
          <a:p>
            <a:pPr algn="l"/>
            <a:endParaRPr lang="en-IN" i="1" dirty="0">
              <a:solidFill>
                <a:schemeClr val="tx2"/>
              </a:solidFill>
            </a:endParaRPr>
          </a:p>
          <a:p>
            <a:pPr algn="l"/>
            <a:endParaRPr lang="en-IN" i="1" dirty="0" smtClean="0">
              <a:solidFill>
                <a:schemeClr val="tx2"/>
              </a:solidFill>
            </a:endParaRPr>
          </a:p>
          <a:p>
            <a:pPr algn="l"/>
            <a:endParaRPr lang="en-IN" i="1" dirty="0">
              <a:solidFill>
                <a:schemeClr val="tx2"/>
              </a:solidFill>
            </a:endParaRPr>
          </a:p>
          <a:p>
            <a:pPr algn="l"/>
            <a:endParaRPr lang="en-IN" i="1" dirty="0" smtClean="0">
              <a:solidFill>
                <a:schemeClr val="tx2"/>
              </a:solidFill>
            </a:endParaRPr>
          </a:p>
          <a:p>
            <a:pPr algn="l"/>
            <a:endParaRPr lang="en-IN" i="1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32FA-3291-419C-8947-BF64B91535CA}" type="slidenum">
              <a:rPr lang="en-IN" smtClean="0"/>
              <a:t>30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21590"/>
            <a:ext cx="2592289" cy="253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96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052736"/>
            <a:ext cx="8280920" cy="54006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IN" i="1" dirty="0">
              <a:solidFill>
                <a:schemeClr val="tx2"/>
              </a:solidFill>
            </a:endParaRPr>
          </a:p>
          <a:p>
            <a:pPr algn="l"/>
            <a:endParaRPr lang="en-IN" i="1" dirty="0" smtClean="0">
              <a:solidFill>
                <a:schemeClr val="tx2"/>
              </a:solidFill>
            </a:endParaRPr>
          </a:p>
          <a:p>
            <a:pPr algn="l"/>
            <a:r>
              <a:rPr lang="en-IN" i="1" u="sng" dirty="0">
                <a:solidFill>
                  <a:srgbClr val="C00000"/>
                </a:solidFill>
              </a:rPr>
              <a:t>Solving the problem of the poor/excluded will solve the problem of the world</a:t>
            </a:r>
          </a:p>
          <a:p>
            <a:pPr algn="l"/>
            <a:endParaRPr lang="en-IN" i="1" dirty="0">
              <a:solidFill>
                <a:schemeClr val="tx2"/>
              </a:solidFill>
            </a:endParaRPr>
          </a:p>
          <a:p>
            <a:pPr algn="l"/>
            <a:endParaRPr lang="en-IN" i="1" dirty="0" smtClean="0">
              <a:solidFill>
                <a:schemeClr val="tx2"/>
              </a:solidFill>
            </a:endParaRPr>
          </a:p>
          <a:p>
            <a:pPr algn="l"/>
            <a:endParaRPr lang="en-IN" i="1" dirty="0">
              <a:solidFill>
                <a:schemeClr val="tx2"/>
              </a:solidFill>
            </a:endParaRPr>
          </a:p>
          <a:p>
            <a:pPr algn="l"/>
            <a:endParaRPr lang="en-IN" i="1" dirty="0" smtClean="0">
              <a:solidFill>
                <a:schemeClr val="tx2"/>
              </a:solidFill>
            </a:endParaRPr>
          </a:p>
          <a:p>
            <a:pPr algn="l"/>
            <a:endParaRPr lang="en-IN" i="1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32FA-3291-419C-8947-BF64B91535CA}" type="slidenum">
              <a:rPr lang="en-IN" smtClean="0"/>
              <a:t>31</a:t>
            </a:fld>
            <a:endParaRPr lang="en-IN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9902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052736"/>
            <a:ext cx="8280920" cy="54006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IN" i="1" dirty="0">
              <a:solidFill>
                <a:schemeClr val="tx2"/>
              </a:solidFill>
            </a:endParaRPr>
          </a:p>
          <a:p>
            <a:pPr algn="l"/>
            <a:endParaRPr lang="en-IN" i="1" dirty="0" smtClean="0">
              <a:solidFill>
                <a:schemeClr val="tx2"/>
              </a:solidFill>
            </a:endParaRPr>
          </a:p>
          <a:p>
            <a:r>
              <a:rPr lang="en-IN" sz="4400" i="1" u="sng" dirty="0" err="1" smtClean="0">
                <a:solidFill>
                  <a:srgbClr val="C00000"/>
                </a:solidFill>
              </a:rPr>
              <a:t>Merci</a:t>
            </a:r>
            <a:endParaRPr lang="en-IN" sz="4400" i="1" u="sng" dirty="0">
              <a:solidFill>
                <a:srgbClr val="C00000"/>
              </a:solidFill>
            </a:endParaRPr>
          </a:p>
          <a:p>
            <a:pPr algn="l"/>
            <a:endParaRPr lang="en-IN" i="1" dirty="0">
              <a:solidFill>
                <a:schemeClr val="tx2"/>
              </a:solidFill>
            </a:endParaRPr>
          </a:p>
          <a:p>
            <a:pPr algn="l"/>
            <a:endParaRPr lang="en-IN" i="1" dirty="0" smtClean="0">
              <a:solidFill>
                <a:schemeClr val="tx2"/>
              </a:solidFill>
            </a:endParaRPr>
          </a:p>
          <a:p>
            <a:pPr algn="l"/>
            <a:endParaRPr lang="en-IN" i="1" dirty="0">
              <a:solidFill>
                <a:schemeClr val="tx2"/>
              </a:solidFill>
            </a:endParaRPr>
          </a:p>
          <a:p>
            <a:pPr algn="l"/>
            <a:endParaRPr lang="en-IN" i="1" dirty="0" smtClean="0">
              <a:solidFill>
                <a:schemeClr val="tx2"/>
              </a:solidFill>
            </a:endParaRPr>
          </a:p>
          <a:p>
            <a:pPr algn="l"/>
            <a:endParaRPr lang="en-IN" i="1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32FA-3291-419C-8947-BF64B91535CA}" type="slidenum">
              <a:rPr lang="en-IN" smtClean="0"/>
              <a:t>32</a:t>
            </a:fld>
            <a:endParaRPr lang="en-IN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99592" y="4221088"/>
            <a:ext cx="7772400" cy="1470025"/>
          </a:xfrm>
        </p:spPr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7407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86409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196752"/>
            <a:ext cx="8280920" cy="5256584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N" b="1" dirty="0" smtClean="0">
                <a:solidFill>
                  <a:srgbClr val="C00000"/>
                </a:solidFill>
              </a:rPr>
              <a:t>103</a:t>
            </a:r>
            <a:r>
              <a:rPr lang="en-IN" dirty="0" smtClean="0">
                <a:solidFill>
                  <a:schemeClr val="tx1"/>
                </a:solidFill>
              </a:rPr>
              <a:t>/118 in Hunger Index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852936"/>
            <a:ext cx="3537825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32FA-3291-419C-8947-BF64B91535CA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970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86409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196752"/>
            <a:ext cx="8280920" cy="5256584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N" b="1" dirty="0" smtClean="0">
                <a:solidFill>
                  <a:srgbClr val="C00000"/>
                </a:solidFill>
              </a:rPr>
              <a:t>130</a:t>
            </a:r>
            <a:r>
              <a:rPr lang="en-IN" dirty="0" smtClean="0">
                <a:solidFill>
                  <a:schemeClr val="tx1"/>
                </a:solidFill>
              </a:rPr>
              <a:t>/189 in Human Development Index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2628900"/>
            <a:ext cx="6264696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32FA-3291-419C-8947-BF64B91535CA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664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86409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196752"/>
            <a:ext cx="8280920" cy="5256584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N" b="1" dirty="0" smtClean="0">
                <a:solidFill>
                  <a:srgbClr val="C00000"/>
                </a:solidFill>
              </a:rPr>
              <a:t>12000+ farmer commit suicide </a:t>
            </a:r>
            <a:r>
              <a:rPr lang="en-IN" dirty="0" smtClean="0">
                <a:solidFill>
                  <a:schemeClr val="tx1"/>
                </a:solidFill>
              </a:rPr>
              <a:t>every year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7632848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32FA-3291-419C-8947-BF64B91535CA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005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86409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196752"/>
            <a:ext cx="8280920" cy="5256584"/>
          </a:xfrm>
        </p:spPr>
        <p:txBody>
          <a:bodyPr>
            <a:normAutofit/>
          </a:bodyPr>
          <a:lstStyle/>
          <a:p>
            <a:pPr algn="l"/>
            <a:r>
              <a:rPr lang="en-IN" b="1" i="1" dirty="0" smtClean="0">
                <a:solidFill>
                  <a:srgbClr val="C00000"/>
                </a:solidFill>
              </a:rPr>
              <a:t>Can </a:t>
            </a:r>
            <a:r>
              <a:rPr lang="en-IN" b="1" i="1" dirty="0" smtClean="0">
                <a:solidFill>
                  <a:srgbClr val="C00000"/>
                </a:solidFill>
              </a:rPr>
              <a:t>business </a:t>
            </a:r>
            <a:r>
              <a:rPr lang="en-IN" b="1" i="1" dirty="0" smtClean="0">
                <a:solidFill>
                  <a:srgbClr val="C00000"/>
                </a:solidFill>
              </a:rPr>
              <a:t>contribute to the social /sustainable developmental goals in India</a:t>
            </a:r>
            <a:r>
              <a:rPr lang="en-IN" i="1" dirty="0" smtClean="0">
                <a:solidFill>
                  <a:schemeClr val="tx1"/>
                </a:solidFill>
              </a:rPr>
              <a:t> </a:t>
            </a:r>
            <a:r>
              <a:rPr lang="en-IN" b="1" i="1" dirty="0" smtClean="0">
                <a:solidFill>
                  <a:srgbClr val="C00000"/>
                </a:solidFill>
              </a:rPr>
              <a:t>??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32FA-3291-419C-8947-BF64B91535CA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674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86409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196752"/>
            <a:ext cx="8280920" cy="5256584"/>
          </a:xfrm>
        </p:spPr>
        <p:txBody>
          <a:bodyPr>
            <a:normAutofit/>
          </a:bodyPr>
          <a:lstStyle/>
          <a:p>
            <a:pPr algn="l"/>
            <a:r>
              <a:rPr lang="en-IN" dirty="0" smtClean="0">
                <a:solidFill>
                  <a:srgbClr val="C00000"/>
                </a:solidFill>
              </a:rPr>
              <a:t>Answer 1</a:t>
            </a:r>
          </a:p>
          <a:p>
            <a:pPr algn="l"/>
            <a:endParaRPr lang="en-IN" dirty="0">
              <a:solidFill>
                <a:srgbClr val="C00000"/>
              </a:solidFill>
            </a:endParaRPr>
          </a:p>
          <a:p>
            <a:pPr algn="l"/>
            <a:r>
              <a:rPr lang="en-IN" dirty="0" smtClean="0">
                <a:solidFill>
                  <a:schemeClr val="tx1"/>
                </a:solidFill>
              </a:rPr>
              <a:t>What do you think of this answer ?</a:t>
            </a:r>
          </a:p>
          <a:p>
            <a:pPr algn="l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32FA-3291-419C-8947-BF64B91535CA}" type="slidenum">
              <a:rPr lang="en-IN" smtClean="0"/>
              <a:t>8</a:t>
            </a:fld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284984"/>
            <a:ext cx="3024572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62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648071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196752"/>
            <a:ext cx="8280920" cy="5256584"/>
          </a:xfrm>
        </p:spPr>
        <p:txBody>
          <a:bodyPr>
            <a:normAutofit/>
          </a:bodyPr>
          <a:lstStyle/>
          <a:p>
            <a:pPr algn="l"/>
            <a:r>
              <a:rPr lang="en-IN" dirty="0" smtClean="0">
                <a:solidFill>
                  <a:srgbClr val="C00000"/>
                </a:solidFill>
              </a:rPr>
              <a:t>Answer 1</a:t>
            </a:r>
          </a:p>
          <a:p>
            <a:pPr algn="l"/>
            <a:r>
              <a:rPr lang="en-IN" dirty="0" smtClean="0">
                <a:solidFill>
                  <a:schemeClr val="tx1"/>
                </a:solidFill>
              </a:rPr>
              <a:t>Most CSR expenditure for ensuring last mile connectivity of government schemes in areas related to health &amp; education AND for </a:t>
            </a:r>
            <a:r>
              <a:rPr lang="en-IN" u="sng" dirty="0" smtClean="0">
                <a:solidFill>
                  <a:schemeClr val="tx1"/>
                </a:solidFill>
              </a:rPr>
              <a:t>brand promotion</a:t>
            </a:r>
          </a:p>
          <a:p>
            <a:pPr algn="l"/>
            <a:endParaRPr lang="en-IN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75813"/>
            <a:ext cx="5616624" cy="292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32FA-3291-419C-8947-BF64B91535CA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441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529</Words>
  <Application>Microsoft Office PowerPoint</Application>
  <PresentationFormat>On-screen Show (4:3)</PresentationFormat>
  <Paragraphs>173</Paragraphs>
  <Slides>32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India- A study in contrast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Innovation &amp; Sustainability</vt:lpstr>
      <vt:lpstr>Innovation &amp; Sustainability</vt:lpstr>
      <vt:lpstr>Innovation &amp; Sustainability</vt:lpstr>
      <vt:lpstr>Business Value Drivers for Sustainability</vt:lpstr>
      <vt:lpstr>PowerPoint Presentation</vt:lpstr>
      <vt:lpstr>PowerPoint Presentation</vt:lpstr>
      <vt:lpstr>Humanistic Technology/ Humanistic Management at the Bottom of the Pyramid</vt:lpstr>
      <vt:lpstr>Humanistic Technology/ Humanistic Management at the Bottom of the Pyramid</vt:lpstr>
      <vt:lpstr>Humanistic Technology/ Humanistic Management at the Bottom of the Pyramid</vt:lpstr>
      <vt:lpstr>Humanistic Technology/ Humanistic Management at the Bottom of the Pyramid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subhasis</dc:creator>
  <cp:lastModifiedBy>subhasis</cp:lastModifiedBy>
  <cp:revision>51</cp:revision>
  <dcterms:created xsi:type="dcterms:W3CDTF">2019-01-22T14:46:44Z</dcterms:created>
  <dcterms:modified xsi:type="dcterms:W3CDTF">2019-01-23T06:36:52Z</dcterms:modified>
</cp:coreProperties>
</file>