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48" r:id="rId2"/>
  </p:sldMasterIdLst>
  <p:notesMasterIdLst>
    <p:notesMasterId r:id="rId23"/>
  </p:notesMasterIdLst>
  <p:handoutMasterIdLst>
    <p:handoutMasterId r:id="rId24"/>
  </p:handoutMasterIdLst>
  <p:sldIdLst>
    <p:sldId id="389" r:id="rId3"/>
    <p:sldId id="257" r:id="rId4"/>
    <p:sldId id="442" r:id="rId5"/>
    <p:sldId id="444" r:id="rId6"/>
    <p:sldId id="445" r:id="rId7"/>
    <p:sldId id="446" r:id="rId8"/>
    <p:sldId id="447" r:id="rId9"/>
    <p:sldId id="457" r:id="rId10"/>
    <p:sldId id="459" r:id="rId11"/>
    <p:sldId id="262" r:id="rId12"/>
    <p:sldId id="448" r:id="rId13"/>
    <p:sldId id="449" r:id="rId14"/>
    <p:sldId id="450" r:id="rId15"/>
    <p:sldId id="451" r:id="rId16"/>
    <p:sldId id="452" r:id="rId17"/>
    <p:sldId id="453" r:id="rId18"/>
    <p:sldId id="454" r:id="rId19"/>
    <p:sldId id="458" r:id="rId20"/>
    <p:sldId id="455" r:id="rId21"/>
    <p:sldId id="456" r:id="rId22"/>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689D9B85-003B-480A-A09E-D8AE2A3D1DC2}">
          <p14:sldIdLst>
            <p14:sldId id="389"/>
          </p14:sldIdLst>
        </p14:section>
        <p14:section name="REFEDD" id="{3B3D69E3-275F-4A55-A3AA-73FD27095AF2}">
          <p14:sldIdLst>
            <p14:sldId id="257"/>
            <p14:sldId id="442"/>
            <p14:sldId id="444"/>
            <p14:sldId id="445"/>
            <p14:sldId id="446"/>
            <p14:sldId id="447"/>
            <p14:sldId id="457"/>
          </p14:sldIdLst>
        </p14:section>
        <p14:section name="Avenir Climatique" id="{30DB4B29-D049-489C-8D48-9DF49CAF5ABF}">
          <p14:sldIdLst>
            <p14:sldId id="459"/>
            <p14:sldId id="262"/>
            <p14:sldId id="448"/>
            <p14:sldId id="449"/>
            <p14:sldId id="450"/>
          </p14:sldIdLst>
        </p14:section>
        <p14:section name="Lancement" id="{EC719942-1CDF-4EEE-94BB-864F9E3FE5AC}">
          <p14:sldIdLst>
            <p14:sldId id="451"/>
            <p14:sldId id="452"/>
            <p14:sldId id="453"/>
            <p14:sldId id="454"/>
            <p14:sldId id="458"/>
            <p14:sldId id="455"/>
            <p14:sldId id="4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B38"/>
    <a:srgbClr val="085160"/>
    <a:srgbClr val="636363"/>
    <a:srgbClr val="2A6176"/>
    <a:srgbClr val="FF7058"/>
    <a:srgbClr val="6E777C"/>
    <a:srgbClr val="54A282"/>
    <a:srgbClr val="0E94D7"/>
    <a:srgbClr val="90DFAA"/>
    <a:srgbClr val="F79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0822" autoAdjust="0"/>
  </p:normalViewPr>
  <p:slideViewPr>
    <p:cSldViewPr>
      <p:cViewPr varScale="1">
        <p:scale>
          <a:sx n="73" d="100"/>
          <a:sy n="73" d="100"/>
        </p:scale>
        <p:origin x="92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56DD6-9CF9-425F-B972-501B20B6DC61}" type="datetimeFigureOut">
              <a:rPr lang="fr-FR" smtClean="0"/>
              <a:t>04/12/2018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9C2B01-8FAC-419D-A4E0-4D071CD58DD1}" type="slidenum">
              <a:rPr lang="fr-FR" smtClean="0"/>
              <a:t>‹N°›</a:t>
            </a:fld>
            <a:endParaRPr lang="fr-FR"/>
          </a:p>
        </p:txBody>
      </p:sp>
    </p:spTree>
    <p:extLst>
      <p:ext uri="{BB962C8B-B14F-4D97-AF65-F5344CB8AC3E}">
        <p14:creationId xmlns:p14="http://schemas.microsoft.com/office/powerpoint/2010/main" val="43362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DEA61C-FD8C-4053-974A-9FD59283B1C8}" type="datetimeFigureOut">
              <a:rPr lang="fr-FR"/>
              <a:pPr>
                <a:defRPr/>
              </a:pPr>
              <a:t>04/12/2018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242561-DBBF-43EE-9B2C-D143BE6C6370}" type="slidenum">
              <a:rPr lang="fr-FR"/>
              <a:pPr>
                <a:defRPr/>
              </a:pPr>
              <a:t>‹N°›</a:t>
            </a:fld>
            <a:endParaRPr lang="fr-FR"/>
          </a:p>
        </p:txBody>
      </p:sp>
    </p:spTree>
    <p:extLst>
      <p:ext uri="{BB962C8B-B14F-4D97-AF65-F5344CB8AC3E}">
        <p14:creationId xmlns:p14="http://schemas.microsoft.com/office/powerpoint/2010/main" val="2448225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dirty="0"/>
              <a:t>Slide à mettre dès le début de la matinée le temps que les gens s’installent et que le(s) formateur(s) soi(en)t prêt(s)</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a:t>
            </a:fld>
            <a:endParaRPr lang="fr-FR" dirty="0"/>
          </a:p>
        </p:txBody>
      </p:sp>
    </p:spTree>
    <p:extLst>
      <p:ext uri="{BB962C8B-B14F-4D97-AF65-F5344CB8AC3E}">
        <p14:creationId xmlns:p14="http://schemas.microsoft.com/office/powerpoint/2010/main" val="149943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sz="1000" dirty="0"/>
              <a:t>Association étudiante créée par le père du Bilan Carbone (JM </a:t>
            </a:r>
            <a:r>
              <a:rPr lang="fr-FR" altLang="fr-FR" sz="1000" dirty="0" err="1"/>
              <a:t>Jancovici</a:t>
            </a:r>
            <a:r>
              <a:rPr lang="fr-FR" altLang="fr-FR" sz="1000" dirty="0"/>
              <a:t>)</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10</a:t>
            </a:fld>
            <a:endParaRPr lang="fr-FR"/>
          </a:p>
        </p:txBody>
      </p:sp>
    </p:spTree>
    <p:extLst>
      <p:ext uri="{BB962C8B-B14F-4D97-AF65-F5344CB8AC3E}">
        <p14:creationId xmlns:p14="http://schemas.microsoft.com/office/powerpoint/2010/main" val="7354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r>
              <a:rPr lang="fr-FR" altLang="fr-FR" sz="1000" dirty="0"/>
              <a:t>Déjà de nombreuses réalisations concrètes qui diffusent les connaissances sur le changement climatique et facilitent l’évaluation carbone pour tout un chacun. Aujourd’hui, nous sommes formateurs et stagiaires sur l’action n°4 : le projet carbone campus </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11</a:t>
            </a:fld>
            <a:endParaRPr lang="fr-FR"/>
          </a:p>
        </p:txBody>
      </p:sp>
    </p:spTree>
    <p:extLst>
      <p:ext uri="{BB962C8B-B14F-4D97-AF65-F5344CB8AC3E}">
        <p14:creationId xmlns:p14="http://schemas.microsoft.com/office/powerpoint/2010/main" val="280845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pPr defTabSz="914400"/>
            <a:r>
              <a:rPr lang="fr-FR" altLang="fr-FR" sz="1000" dirty="0"/>
              <a:t>Qui fait quoi dans le Projet Carbone Campus. C’est très important à avoir en tête. Les stagiaires doivent repartir en sachant qui fait quoi et qu’on évite qu’ils s’adressent à n’importe qui par la suite.</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12</a:t>
            </a:fld>
            <a:endParaRPr lang="fr-FR"/>
          </a:p>
        </p:txBody>
      </p:sp>
    </p:spTree>
    <p:extLst>
      <p:ext uri="{BB962C8B-B14F-4D97-AF65-F5344CB8AC3E}">
        <p14:creationId xmlns:p14="http://schemas.microsoft.com/office/powerpoint/2010/main" val="74078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fontScale="92500" lnSpcReduction="20000"/>
          </a:bodyPr>
          <a:lstStyle/>
          <a:p>
            <a:pPr>
              <a:lnSpc>
                <a:spcPct val="93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t>Là encore c’est très important que les stagiaires sachent l’histoire du PCC. C’est un projet en pleine réussite, solide, avec un gros potentiel. ils doivent comprendre qu’ils ne sont pas tombés dans une formation à 2 francs 6 sous (sous prétexte que c’est gratuit) et on souhaite éventuellement qu’ils désirent s’impliquer plus dans le projet après l’atelier</a:t>
            </a:r>
          </a:p>
          <a:p>
            <a:pPr>
              <a:lnSpc>
                <a:spcPct val="93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000" dirty="0"/>
          </a:p>
          <a:p>
            <a:pPr marL="342900" indent="-342900" algn="just" defTabSz="914400">
              <a:spcAft>
                <a:spcPts val="1288"/>
              </a:spcAft>
              <a:buFont typeface="Wingdings" charset="2"/>
              <a:buChar char="Ø"/>
            </a:pPr>
            <a:r>
              <a:rPr lang="fr-FR" altLang="fr-FR" sz="2000" kern="1200" dirty="0">
                <a:solidFill>
                  <a:srgbClr val="085160"/>
                </a:solidFill>
                <a:latin typeface="+mn-lt"/>
                <a:ea typeface="+mn-ea"/>
                <a:cs typeface="+mn-cs"/>
              </a:rPr>
              <a:t>actuellement fin 2010 des résultats très encourageants : </a:t>
            </a:r>
          </a:p>
          <a:p>
            <a:pPr lvl="1" indent="0" algn="just" defTabSz="914400">
              <a:spcAft>
                <a:spcPts val="1025"/>
              </a:spcAft>
              <a:buFont typeface="Times New Roman" panose="02020603050405020304" pitchFamily="18" charset="0"/>
              <a:buChar char="–"/>
            </a:pPr>
            <a:r>
              <a:rPr lang="fr-FR" altLang="fr-FR" sz="2000" kern="1200" dirty="0">
                <a:solidFill>
                  <a:srgbClr val="085160"/>
                </a:solidFill>
                <a:latin typeface="+mn-lt"/>
                <a:ea typeface="+mn-ea"/>
                <a:cs typeface="+mn-cs"/>
              </a:rPr>
              <a:t> un taux de satisfaction de 95%</a:t>
            </a:r>
          </a:p>
          <a:p>
            <a:pPr lvl="1" indent="0" algn="just" defTabSz="914400">
              <a:spcAft>
                <a:spcPts val="1025"/>
              </a:spcAft>
              <a:buFont typeface="Times New Roman" panose="02020603050405020304" pitchFamily="18" charset="0"/>
              <a:buChar char="–"/>
            </a:pPr>
            <a:r>
              <a:rPr lang="fr-FR" altLang="fr-FR" sz="2000" kern="1200" dirty="0">
                <a:solidFill>
                  <a:srgbClr val="085160"/>
                </a:solidFill>
                <a:latin typeface="+mn-lt"/>
                <a:ea typeface="+mn-ea"/>
                <a:cs typeface="+mn-cs"/>
              </a:rPr>
              <a:t> 180 formés en 2009, 350 en 2010, plus de 200 en 2011</a:t>
            </a:r>
          </a:p>
          <a:p>
            <a:pPr lvl="1" indent="0" algn="just" defTabSz="914400">
              <a:spcAft>
                <a:spcPts val="1025"/>
              </a:spcAft>
              <a:buFont typeface="Times New Roman" panose="02020603050405020304" pitchFamily="18" charset="0"/>
              <a:buChar char="–"/>
            </a:pPr>
            <a:r>
              <a:rPr lang="fr-FR" altLang="fr-FR" sz="2000" kern="1200" dirty="0">
                <a:solidFill>
                  <a:srgbClr val="085160"/>
                </a:solidFill>
                <a:latin typeface="+mn-lt"/>
                <a:ea typeface="+mn-ea"/>
                <a:cs typeface="+mn-cs"/>
              </a:rPr>
              <a:t> plus de 20 Bilan Carbone® Campus effectués suite à la formation</a:t>
            </a:r>
          </a:p>
          <a:p>
            <a:pPr lvl="1" indent="0" algn="just" defTabSz="914400">
              <a:spcAft>
                <a:spcPts val="1025"/>
              </a:spcAft>
              <a:buFont typeface="Times New Roman" panose="02020603050405020304" pitchFamily="18" charset="0"/>
              <a:buChar char="–"/>
            </a:pPr>
            <a:r>
              <a:rPr lang="fr-FR" altLang="fr-FR" sz="2000" kern="1200" dirty="0">
                <a:solidFill>
                  <a:srgbClr val="085160"/>
                </a:solidFill>
                <a:latin typeface="+mn-lt"/>
                <a:ea typeface="+mn-ea"/>
                <a:cs typeface="+mn-cs"/>
              </a:rPr>
              <a:t> des partenariats d’essaimage (CESI, CNJE) et d’autres à venir</a:t>
            </a:r>
          </a:p>
          <a:p>
            <a:pPr>
              <a:lnSpc>
                <a:spcPct val="93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000"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13</a:t>
            </a:fld>
            <a:endParaRPr lang="fr-FR"/>
          </a:p>
        </p:txBody>
      </p:sp>
    </p:spTree>
    <p:extLst>
      <p:ext uri="{BB962C8B-B14F-4D97-AF65-F5344CB8AC3E}">
        <p14:creationId xmlns:p14="http://schemas.microsoft.com/office/powerpoint/2010/main" val="42615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pPr marL="0" marR="0" lvl="0" indent="0" algn="l" defTabSz="914400" rtl="0" eaLnBrk="1" fontAlgn="base" latinLnBrk="0" hangingPunct="1">
              <a:lnSpc>
                <a:spcPct val="93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000" dirty="0"/>
              <a:t>PRIORITAIRE : l’objectif de ces 2J c’est que les gens repartent avec l’idée et les moyens pour réduire nos gaz à effet de serre par 4</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14</a:t>
            </a:fld>
            <a:endParaRPr lang="fr-FR"/>
          </a:p>
        </p:txBody>
      </p:sp>
    </p:spTree>
    <p:extLst>
      <p:ext uri="{BB962C8B-B14F-4D97-AF65-F5344CB8AC3E}">
        <p14:creationId xmlns:p14="http://schemas.microsoft.com/office/powerpoint/2010/main" val="1577278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pPr marL="0" marR="0" lvl="0" indent="0" algn="l" defTabSz="914400" rtl="0" eaLnBrk="1" fontAlgn="base" latinLnBrk="0" hangingPunct="1">
              <a:lnSpc>
                <a:spcPct val="93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000" dirty="0"/>
              <a:t>Ok, donc après cette présentation des 2 </a:t>
            </a:r>
            <a:r>
              <a:rPr lang="fr-FR" altLang="fr-FR" sz="1000" dirty="0" err="1"/>
              <a:t>asso</a:t>
            </a:r>
            <a:r>
              <a:rPr lang="fr-FR" altLang="fr-FR" sz="1000" dirty="0"/>
              <a:t> qui font le PCC, les stagiaires doivent se dire : « ah ouais quand </a:t>
            </a:r>
            <a:r>
              <a:rPr lang="fr-FR" altLang="fr-FR" sz="1000" dirty="0" err="1"/>
              <a:t>meme</a:t>
            </a:r>
            <a:r>
              <a:rPr lang="fr-FR" altLang="fr-FR" sz="1000" dirty="0"/>
              <a:t> c’est du sérieux cette formation et les 2 </a:t>
            </a:r>
            <a:r>
              <a:rPr lang="fr-FR" altLang="fr-FR" sz="1000" dirty="0" err="1"/>
              <a:t>asso</a:t>
            </a:r>
            <a:r>
              <a:rPr lang="fr-FR" altLang="fr-FR" sz="1000" dirty="0"/>
              <a:t>, ça m’intéresserait peut-être de faire partie du projet après les 2 jours de formation… »</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15</a:t>
            </a:fld>
            <a:endParaRPr lang="fr-FR"/>
          </a:p>
        </p:txBody>
      </p:sp>
    </p:spTree>
    <p:extLst>
      <p:ext uri="{BB962C8B-B14F-4D97-AF65-F5344CB8AC3E}">
        <p14:creationId xmlns:p14="http://schemas.microsoft.com/office/powerpoint/2010/main" val="2306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pPr marL="0" marR="0" lvl="0" indent="0" algn="l" defTabSz="914400" rtl="0" eaLnBrk="1" fontAlgn="base" latinLnBrk="0" hangingPunct="1">
              <a:lnSpc>
                <a:spcPct val="93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000" dirty="0"/>
              <a:t>Là, on réveille un peu la salle en leur disant avec un grand sourire que ça va </a:t>
            </a:r>
            <a:r>
              <a:rPr lang="fr-FR" altLang="fr-FR" sz="1000" dirty="0" err="1"/>
              <a:t>etre</a:t>
            </a:r>
            <a:r>
              <a:rPr lang="fr-FR" altLang="fr-FR" sz="1000" dirty="0"/>
              <a:t> du bonheur car on voit pas de raison que ça soit autrement!</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16</a:t>
            </a:fld>
            <a:endParaRPr lang="fr-FR"/>
          </a:p>
        </p:txBody>
      </p:sp>
    </p:spTree>
    <p:extLst>
      <p:ext uri="{BB962C8B-B14F-4D97-AF65-F5344CB8AC3E}">
        <p14:creationId xmlns:p14="http://schemas.microsoft.com/office/powerpoint/2010/main" val="228492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r>
              <a:rPr lang="fr-FR" altLang="fr-FR" sz="1000" dirty="0"/>
              <a:t>Il faut toujours donner de la visibilité aux stagiaires sur les horaires des 2 jours, c’est essentiel, sinon les gens s’inquiètent, se déconcentrent…et ne participe pas correctement à la formation ou sont moins positifs (notamment les clopeurs qui n’attendent que les pauses pour se jeter sur leurs cigarettes)</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17</a:t>
            </a:fld>
            <a:endParaRPr lang="fr-FR"/>
          </a:p>
        </p:txBody>
      </p:sp>
    </p:spTree>
    <p:extLst>
      <p:ext uri="{BB962C8B-B14F-4D97-AF65-F5344CB8AC3E}">
        <p14:creationId xmlns:p14="http://schemas.microsoft.com/office/powerpoint/2010/main" val="390188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r>
              <a:rPr lang="fr-FR" altLang="fr-FR" sz="1000" dirty="0"/>
              <a:t>Il faut toujours donner de la visibilité aux stagiaires sur les horaires des 2 jours, c’est essentiel, sinon les gens s’inquiètent, se déconcentrent…et ne participe pas correctement à la formation ou sont moins positifs (notamment les clopeurs qui n’attendent que les pauses pour se jeter sur leurs cigarettes)</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18</a:t>
            </a:fld>
            <a:endParaRPr lang="fr-FR" dirty="0"/>
          </a:p>
        </p:txBody>
      </p:sp>
    </p:spTree>
    <p:extLst>
      <p:ext uri="{BB962C8B-B14F-4D97-AF65-F5344CB8AC3E}">
        <p14:creationId xmlns:p14="http://schemas.microsoft.com/office/powerpoint/2010/main" val="391620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r>
              <a:rPr lang="fr-FR" altLang="fr-FR" sz="1000" dirty="0"/>
              <a:t>Une formation, c’est des règles de vie, surtout sur 2 jours tous ensemble. Il va falloir créer un osmose, une relation de confiance, donc il y a des règles à respecter.</a:t>
            </a:r>
          </a:p>
          <a:p>
            <a:r>
              <a:rPr lang="fr-FR" altLang="fr-FR" sz="1000" dirty="0"/>
              <a:t>Liberté = on respect les autres et on les laisse parler. Mais le formateur reste maitre des débats et du temps.</a:t>
            </a:r>
          </a:p>
          <a:p>
            <a:r>
              <a:rPr lang="fr-FR" altLang="fr-FR" sz="1000" dirty="0"/>
              <a:t>Implication = on encourage l’interactivité entre formateur et stagiaires (ateliers, questions à la salle, discussions durant les repas, les pauses…).</a:t>
            </a:r>
          </a:p>
          <a:p>
            <a:r>
              <a:rPr lang="fr-FR" altLang="fr-FR" sz="1000" dirty="0"/>
              <a:t>Dispo = on éteint tous les portables durant les heures en salle.</a:t>
            </a:r>
          </a:p>
          <a:p>
            <a:r>
              <a:rPr lang="fr-FR" altLang="fr-FR" sz="1000" dirty="0"/>
              <a:t>Bienveillance = on reste zen, mais si certains points peuvent échauder (ex: le nucléaire)</a:t>
            </a:r>
          </a:p>
          <a:p>
            <a:r>
              <a:rPr lang="fr-FR" altLang="fr-FR" sz="1000" dirty="0"/>
              <a:t>Confidentialité = ce qui est dit à la formation ne sortira pas de cette salle. Parfois on tourne des vidéos mais c’est pour usage interne (formateurs…) ou alors si c’est public on demande si ça gène </a:t>
            </a:r>
            <a:r>
              <a:rPr lang="fr-FR" altLang="fr-FR" sz="1000" dirty="0" err="1"/>
              <a:t>qlq</a:t>
            </a:r>
            <a:r>
              <a:rPr lang="fr-FR" altLang="fr-FR" sz="1000" dirty="0"/>
              <a:t> un dans la salle. </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19</a:t>
            </a:fld>
            <a:endParaRPr lang="fr-FR"/>
          </a:p>
        </p:txBody>
      </p:sp>
    </p:spTree>
    <p:extLst>
      <p:ext uri="{BB962C8B-B14F-4D97-AF65-F5344CB8AC3E}">
        <p14:creationId xmlns:p14="http://schemas.microsoft.com/office/powerpoint/2010/main" val="6239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fr-FR" altLang="fr-FR" sz="1000" dirty="0"/>
              <a:t>Présentation du REFEDD qui rassemble les </a:t>
            </a:r>
            <a:r>
              <a:rPr lang="fr-FR" altLang="fr-FR" sz="1000" dirty="0" err="1"/>
              <a:t>asso</a:t>
            </a:r>
            <a:r>
              <a:rPr lang="fr-FR" altLang="fr-FR" sz="1000" dirty="0"/>
              <a:t> étudiantes qui souhaitent agir pour le DD</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2</a:t>
            </a:fld>
            <a:endParaRPr lang="fr-FR">
              <a:latin typeface="Calibri" charset="0"/>
            </a:endParaRPr>
          </a:p>
        </p:txBody>
      </p:sp>
    </p:spTree>
    <p:extLst>
      <p:ext uri="{BB962C8B-B14F-4D97-AF65-F5344CB8AC3E}">
        <p14:creationId xmlns:p14="http://schemas.microsoft.com/office/powerpoint/2010/main" val="107083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normAutofit/>
          </a:bodyPr>
          <a:lstStyle/>
          <a:p>
            <a:r>
              <a:rPr lang="fr-FR" altLang="fr-FR" sz="1000" dirty="0"/>
              <a:t>TRES IMPORTANT dans toute formation: faire un tour de présentation par individu, avec qui il est (prénom, établissement, parcours étudiant/pro) et ce qu’il attend de la formation. A la fin des 2 jours, on refera un tour pour voir si les attentes sont satisfaites et pour débriefer à chaud sur les pistes améliorations de l’atelier.</a:t>
            </a:r>
          </a:p>
          <a:p>
            <a:r>
              <a:rPr lang="fr-FR" altLang="fr-FR" sz="1000" dirty="0"/>
              <a:t>Ne pas oublier d’avoir en tant que formateur un badge « prénom » sur soit et demander aux stagiaires d’afficher leurs prénoms devant eux. Il est important d’interpeller les stagiaires par leur prénom. Ça installe une relation de confiance et individuelle entre le formateur et les stagiaires. </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20</a:t>
            </a:fld>
            <a:endParaRPr lang="fr-FR"/>
          </a:p>
        </p:txBody>
      </p:sp>
    </p:spTree>
    <p:extLst>
      <p:ext uri="{BB962C8B-B14F-4D97-AF65-F5344CB8AC3E}">
        <p14:creationId xmlns:p14="http://schemas.microsoft.com/office/powerpoint/2010/main" val="158043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r>
              <a:rPr lang="fr-FR" altLang="fr-FR" sz="1000" dirty="0"/>
              <a:t>Le REFEDD c’est un objectif clair, un lancement logique en même temps que le grenelle, déjà pas mal </a:t>
            </a:r>
            <a:r>
              <a:rPr lang="fr-FR" altLang="fr-FR" sz="1000" dirty="0" err="1"/>
              <a:t>d’asso</a:t>
            </a:r>
            <a:r>
              <a:rPr lang="fr-FR" altLang="fr-FR" sz="1000" dirty="0"/>
              <a:t> présentes, des personnes qui y travaillent à temps plein, des partenaires nombreux et reconnus. Donc un réseau sérieux, dynamique et qui traite des enjeux nationaux et locaux. La force vient des </a:t>
            </a:r>
            <a:r>
              <a:rPr lang="fr-FR" altLang="fr-FR" sz="1000" dirty="0" err="1"/>
              <a:t>asso</a:t>
            </a:r>
            <a:r>
              <a:rPr lang="fr-FR" altLang="fr-FR" sz="1000" dirty="0"/>
              <a:t> locales, la réussite globale par les moyens mis en œuvre et le travail avec les acteurs institutionnels (ministères, ADEME…) et académiques (CGE, CPU…)</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3</a:t>
            </a:fld>
            <a:endParaRPr lang="fr-FR">
              <a:latin typeface="Calibri" charset="0"/>
            </a:endParaRPr>
          </a:p>
        </p:txBody>
      </p:sp>
    </p:spTree>
    <p:extLst>
      <p:ext uri="{BB962C8B-B14F-4D97-AF65-F5344CB8AC3E}">
        <p14:creationId xmlns:p14="http://schemas.microsoft.com/office/powerpoint/2010/main" val="1685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endParaRPr lang="fr-FR" altLang="fr-FR" sz="1000" dirty="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4</a:t>
            </a:fld>
            <a:endParaRPr lang="fr-FR">
              <a:latin typeface="Calibri" charset="0"/>
            </a:endParaRPr>
          </a:p>
        </p:txBody>
      </p:sp>
    </p:spTree>
    <p:extLst>
      <p:ext uri="{BB962C8B-B14F-4D97-AF65-F5344CB8AC3E}">
        <p14:creationId xmlns:p14="http://schemas.microsoft.com/office/powerpoint/2010/main" val="244605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sz="1000" dirty="0"/>
              <a:t>Une communication locale et nationale, sur internet et de visu; bien mettre en valeur les rencontres nationales car c’est un gros événement avec au moins 250 personnes, sur paris, et qui regroupe les étudiants autour de la problématique du DD.</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5</a:t>
            </a:fld>
            <a:endParaRPr lang="fr-FR">
              <a:latin typeface="Calibri" charset="0"/>
            </a:endParaRPr>
          </a:p>
        </p:txBody>
      </p:sp>
    </p:spTree>
    <p:extLst>
      <p:ext uri="{BB962C8B-B14F-4D97-AF65-F5344CB8AC3E}">
        <p14:creationId xmlns:p14="http://schemas.microsoft.com/office/powerpoint/2010/main" val="307774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sz="1000" dirty="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6</a:t>
            </a:fld>
            <a:endParaRPr lang="fr-FR">
              <a:latin typeface="Calibri" charset="0"/>
            </a:endParaRPr>
          </a:p>
        </p:txBody>
      </p:sp>
    </p:spTree>
    <p:extLst>
      <p:ext uri="{BB962C8B-B14F-4D97-AF65-F5344CB8AC3E}">
        <p14:creationId xmlns:p14="http://schemas.microsoft.com/office/powerpoint/2010/main" val="281097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sz="1000" dirty="0"/>
              <a:t>Le REFEDD c’est d’abord être (constamment) force de propositions et saisir les opportunités réglementaires et sociétales pour faire entendre la voix étudiante sur l’avenir de la société, notamment quand on parle de DD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sz="1000" dirty="0">
                <a:solidFill>
                  <a:schemeClr val="tx1"/>
                </a:solidFill>
              </a:rPr>
              <a:t>(base : enquête Avenir Climatique sur 14 500 étudiants et 10 000 en 2011)</a:t>
            </a:r>
            <a:endParaRPr lang="fr-FR" altLang="fr-FR" sz="1000" dirty="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7</a:t>
            </a:fld>
            <a:endParaRPr lang="fr-FR">
              <a:latin typeface="Calibri" charset="0"/>
            </a:endParaRPr>
          </a:p>
        </p:txBody>
      </p:sp>
    </p:spTree>
    <p:extLst>
      <p:ext uri="{BB962C8B-B14F-4D97-AF65-F5344CB8AC3E}">
        <p14:creationId xmlns:p14="http://schemas.microsoft.com/office/powerpoint/2010/main" val="53320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sz="1000" dirty="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584858-AB8E-B947-A13E-9627FC7F666F}" type="slidenum">
              <a:rPr lang="fr-FR">
                <a:latin typeface="Calibri" charset="0"/>
              </a:rPr>
              <a:pPr eaLnBrk="1" hangingPunct="1"/>
              <a:t>8</a:t>
            </a:fld>
            <a:endParaRPr lang="fr-FR">
              <a:latin typeface="Calibri" charset="0"/>
            </a:endParaRPr>
          </a:p>
        </p:txBody>
      </p:sp>
    </p:spTree>
    <p:extLst>
      <p:ext uri="{BB962C8B-B14F-4D97-AF65-F5344CB8AC3E}">
        <p14:creationId xmlns:p14="http://schemas.microsoft.com/office/powerpoint/2010/main" val="281097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ltLang="fr-FR" sz="1000"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a:t>
            </a:fld>
            <a:endParaRPr lang="fr-FR" dirty="0"/>
          </a:p>
        </p:txBody>
      </p:sp>
    </p:spTree>
    <p:extLst>
      <p:ext uri="{BB962C8B-B14F-4D97-AF65-F5344CB8AC3E}">
        <p14:creationId xmlns:p14="http://schemas.microsoft.com/office/powerpoint/2010/main" val="3653797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8" descr="1-Logo AC.png"/>
          <p:cNvPicPr>
            <a:picLocks noChangeAspect="1"/>
          </p:cNvPicPr>
          <p:nvPr userDrawn="1"/>
        </p:nvPicPr>
        <p:blipFill>
          <a:blip r:embed="rId2" cstate="print"/>
          <a:srcRect/>
          <a:stretch>
            <a:fillRect/>
          </a:stretch>
        </p:blipFill>
        <p:spPr bwMode="auto">
          <a:xfrm>
            <a:off x="191344" y="263861"/>
            <a:ext cx="1656183" cy="553263"/>
          </a:xfrm>
          <a:prstGeom prst="rect">
            <a:avLst/>
          </a:prstGeom>
          <a:noFill/>
          <a:ln w="9525">
            <a:noFill/>
            <a:miter lim="800000"/>
            <a:headEnd/>
            <a:tailEnd/>
          </a:ln>
        </p:spPr>
      </p:pic>
    </p:spTree>
    <p:extLst>
      <p:ext uri="{BB962C8B-B14F-4D97-AF65-F5344CB8AC3E}">
        <p14:creationId xmlns:p14="http://schemas.microsoft.com/office/powerpoint/2010/main" val="389760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1545" y="0"/>
            <a:ext cx="8136904" cy="980728"/>
          </a:xfrm>
          <a:prstGeom prst="rect">
            <a:avLst/>
          </a:prstGeom>
        </p:spPr>
        <p:txBody>
          <a:bodyPr>
            <a:normAutofit/>
          </a:bodyPr>
          <a:lstStyle>
            <a:lvl1pPr algn="ctr">
              <a:defRPr sz="2400" cap="none"/>
            </a:lvl1pPr>
          </a:lstStyle>
          <a:p>
            <a:r>
              <a:rPr lang="fr-FR" dirty="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dirty="0"/>
              <a:t>Cliquez pour modifier les styles du texte du masque</a:t>
            </a:r>
          </a:p>
          <a:p>
            <a:pPr marL="742950" lvl="1" indent="-285750" algn="l" defTabSz="457200" rtl="0" fontAlgn="base">
              <a:spcBef>
                <a:spcPct val="20000"/>
              </a:spcBef>
              <a:spcAft>
                <a:spcPct val="0"/>
              </a:spcAft>
              <a:buClr>
                <a:srgbClr val="F79124"/>
              </a:buClr>
              <a:buFont typeface="Arial"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126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a:t>Cliquez pour modifier le style du titre</a:t>
            </a:r>
          </a:p>
        </p:txBody>
      </p:sp>
    </p:spTree>
    <p:extLst>
      <p:ext uri="{BB962C8B-B14F-4D97-AF65-F5344CB8AC3E}">
        <p14:creationId xmlns:p14="http://schemas.microsoft.com/office/powerpoint/2010/main" val="134857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5" name="Rectangle 4"/>
          <p:cNvSpPr/>
          <p:nvPr userDrawn="1"/>
        </p:nvSpPr>
        <p:spPr>
          <a:xfrm>
            <a:off x="0" y="6092826"/>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userDrawn="1"/>
        </p:nvSpPr>
        <p:spPr>
          <a:xfrm>
            <a:off x="0" y="1"/>
            <a:ext cx="12192000" cy="2003425"/>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userDrawn="1"/>
        </p:nvSpPr>
        <p:spPr>
          <a:xfrm rot="2700000">
            <a:off x="6704808" y="1577182"/>
            <a:ext cx="636587" cy="8509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8" name="Image 12" descr="Logo AC Blanc.png"/>
          <p:cNvPicPr>
            <a:picLocks noChangeAspect="1"/>
          </p:cNvPicPr>
          <p:nvPr userDrawn="1"/>
        </p:nvPicPr>
        <p:blipFill>
          <a:blip r:embed="rId2" cstate="print"/>
          <a:srcRect/>
          <a:stretch>
            <a:fillRect/>
          </a:stretch>
        </p:blipFill>
        <p:spPr bwMode="auto">
          <a:xfrm>
            <a:off x="328085" y="258764"/>
            <a:ext cx="3823700" cy="1393825"/>
          </a:xfrm>
          <a:prstGeom prst="rect">
            <a:avLst/>
          </a:prstGeom>
          <a:noFill/>
          <a:ln w="9525">
            <a:noFill/>
            <a:miter lim="800000"/>
            <a:headEnd/>
            <a:tailEnd/>
          </a:ln>
        </p:spPr>
      </p:pic>
      <p:sp>
        <p:nvSpPr>
          <p:cNvPr id="2" name="Titre 1"/>
          <p:cNvSpPr>
            <a:spLocks noGrp="1"/>
          </p:cNvSpPr>
          <p:nvPr>
            <p:ph type="ctrTitle"/>
          </p:nvPr>
        </p:nvSpPr>
        <p:spPr>
          <a:xfrm>
            <a:off x="431371" y="2492897"/>
            <a:ext cx="9985109" cy="1470025"/>
          </a:xfrm>
          <a:prstGeom prst="rect">
            <a:avLst/>
          </a:prstGeom>
        </p:spPr>
        <p:txBody>
          <a:bodyPr/>
          <a:lstStyle>
            <a:lvl1pPr marL="0" algn="l" defTabSz="457200" rtl="0" eaLnBrk="1" latinLnBrk="0" hangingPunct="1">
              <a:defRPr lang="fr-FR" sz="4400" b="1" kern="1200" dirty="0" smtClean="0">
                <a:solidFill>
                  <a:srgbClr val="F6AB38"/>
                </a:solidFill>
                <a:latin typeface="Century Gothic" pitchFamily="34" charset="0"/>
                <a:ea typeface="+mn-ea"/>
                <a:cs typeface="Century Gothic" pitchFamily="34" charset="0"/>
              </a:defRPr>
            </a:lvl1pPr>
          </a:lstStyle>
          <a:p>
            <a:r>
              <a:rPr lang="fr-FR" dirty="0"/>
              <a:t>Cliquez pour modifier le style du titre</a:t>
            </a:r>
          </a:p>
        </p:txBody>
      </p:sp>
      <p:sp>
        <p:nvSpPr>
          <p:cNvPr id="3" name="Sous-titre 2"/>
          <p:cNvSpPr>
            <a:spLocks noGrp="1"/>
          </p:cNvSpPr>
          <p:nvPr>
            <p:ph type="subTitle" idx="1"/>
          </p:nvPr>
        </p:nvSpPr>
        <p:spPr>
          <a:xfrm>
            <a:off x="431371" y="4005064"/>
            <a:ext cx="7200800" cy="1126976"/>
          </a:xfrm>
          <a:prstGeom prst="rect">
            <a:avLst/>
          </a:prstGeom>
        </p:spPr>
        <p:txBody>
          <a:bodyPr>
            <a:normAutofit/>
          </a:bodyPr>
          <a:lstStyle>
            <a:lvl1pPr marL="0" indent="0" algn="l" defTabSz="457200" rtl="0" eaLnBrk="1" latinLnBrk="0" hangingPunct="1">
              <a:buNone/>
              <a:defRPr lang="fr-FR" sz="3500" b="1" kern="1200" dirty="0" smtClean="0">
                <a:solidFill>
                  <a:srgbClr val="085160"/>
                </a:solidFill>
                <a:latin typeface="Century Gothic" pitchFamily="34" charset="0"/>
                <a:ea typeface="+mn-ea"/>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21" name="Espace réservé du texte 20"/>
          <p:cNvSpPr>
            <a:spLocks noGrp="1"/>
          </p:cNvSpPr>
          <p:nvPr>
            <p:ph type="body" sz="quarter" idx="10"/>
          </p:nvPr>
        </p:nvSpPr>
        <p:spPr>
          <a:xfrm>
            <a:off x="527382" y="5634038"/>
            <a:ext cx="6816757" cy="675283"/>
          </a:xfrm>
          <a:prstGeom prst="rect">
            <a:avLst/>
          </a:prstGeom>
        </p:spPr>
        <p:txBody>
          <a:bodyPr>
            <a:normAutofit/>
          </a:bodyPr>
          <a:lstStyle>
            <a:lvl1pPr>
              <a:buNone/>
              <a:defRPr lang="fr-FR" sz="2400" b="1" kern="1200" dirty="0" smtClean="0">
                <a:solidFill>
                  <a:schemeClr val="tx1"/>
                </a:solidFill>
                <a:latin typeface="Century Gothic" pitchFamily="34" charset="0"/>
                <a:ea typeface="+mn-ea"/>
                <a:cs typeface="Century Gothic" pitchFamily="34" charset="0"/>
              </a:defRPr>
            </a:lvl1pPr>
          </a:lstStyle>
          <a:p>
            <a:pPr lvl="0"/>
            <a:r>
              <a:rPr lang="fr-FR" dirty="0"/>
              <a:t>Cliquez pour modifier les styles du texte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0"/>
            <a:ext cx="8028892" cy="980728"/>
          </a:xfrm>
          <a:prstGeom prst="rect">
            <a:avLst/>
          </a:prstGeom>
        </p:spPr>
        <p:txBody>
          <a:bodyPr anchor="ctr">
            <a:normAutofit/>
          </a:bodyPr>
          <a:lstStyle>
            <a:lvl1pPr algn="l">
              <a:defRPr sz="2400" cap="none"/>
            </a:lvl1pPr>
          </a:lstStyle>
          <a:p>
            <a:r>
              <a:rPr lang="fr-FR" dirty="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dirty="0"/>
              <a:t>Cliquez pour modifier les styles du texte du masque</a:t>
            </a:r>
          </a:p>
          <a:p>
            <a:pPr marL="742950" lvl="1" indent="-285750" algn="l" defTabSz="457200" rtl="0" fontAlgn="base">
              <a:spcBef>
                <a:spcPct val="20000"/>
              </a:spcBef>
              <a:spcAft>
                <a:spcPct val="0"/>
              </a:spcAft>
              <a:buClr>
                <a:srgbClr val="F79124"/>
              </a:buClr>
              <a:buFont typeface="Arial"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63260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it à mettre en ava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hasCustomPrompt="1"/>
          </p:nvPr>
        </p:nvSpPr>
        <p:spPr>
          <a:xfrm>
            <a:off x="0" y="2492897"/>
            <a:ext cx="10363200" cy="1500187"/>
          </a:xfrm>
          <a:prstGeom prst="rect">
            <a:avLst/>
          </a:prstGeom>
          <a:solidFill>
            <a:schemeClr val="bg1"/>
          </a:solidFill>
          <a:ln>
            <a:noFill/>
          </a:ln>
        </p:spPr>
        <p:txBody>
          <a:bodyPr lIns="216000" anchor="ctr">
            <a:normAutofit/>
          </a:bodyPr>
          <a:lstStyle>
            <a:lvl1pPr marL="0" indent="0" algn="l" defTabSz="457200" rtl="0" eaLnBrk="1" latinLnBrk="0" hangingPunct="1">
              <a:buNone/>
              <a:defRPr lang="fr-FR" sz="4000" b="1" kern="1200" cap="none" baseline="0" dirty="0" smtClean="0">
                <a:solidFill>
                  <a:srgbClr val="1B687F"/>
                </a:solidFill>
                <a:latin typeface="Century Gothic" pitchFamily="34" charset="0"/>
                <a:ea typeface="+mn-ea"/>
                <a:cs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a:t>Cliquez pour modifier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79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9A1C-DEF1-40EB-8462-B05EACD76166}" type="slidenum">
              <a:rPr lang="fr-FR" smtClean="0"/>
              <a:t>‹N°›</a:t>
            </a:fld>
            <a:endParaRPr lang="fr-FR"/>
          </a:p>
        </p:txBody>
      </p:sp>
      <p:sp>
        <p:nvSpPr>
          <p:cNvPr id="7" name="Espace réservé du texte 7"/>
          <p:cNvSpPr txBox="1">
            <a:spLocks/>
          </p:cNvSpPr>
          <p:nvPr userDrawn="1"/>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spTree>
    <p:extLst>
      <p:ext uri="{BB962C8B-B14F-4D97-AF65-F5344CB8AC3E}">
        <p14:creationId xmlns:p14="http://schemas.microsoft.com/office/powerpoint/2010/main" val="4182822524"/>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00788"/>
            <a:ext cx="12192000" cy="557212"/>
          </a:xfrm>
          <a:prstGeom prst="rect">
            <a:avLst/>
          </a:prstGeom>
          <a:solidFill>
            <a:srgbClr val="F6AB38"/>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1033" name="Image 8" descr="1-Logo AC.png"/>
          <p:cNvPicPr>
            <a:picLocks noChangeAspect="1"/>
          </p:cNvPicPr>
          <p:nvPr userDrawn="1"/>
        </p:nvPicPr>
        <p:blipFill>
          <a:blip r:embed="rId8" cstate="print"/>
          <a:srcRect/>
          <a:stretch>
            <a:fillRect/>
          </a:stretch>
        </p:blipFill>
        <p:spPr bwMode="auto">
          <a:xfrm>
            <a:off x="187111" y="230973"/>
            <a:ext cx="1656183" cy="553263"/>
          </a:xfrm>
          <a:prstGeom prst="rect">
            <a:avLst/>
          </a:prstGeom>
          <a:noFill/>
          <a:ln w="9525">
            <a:noFill/>
            <a:miter lim="800000"/>
            <a:headEnd/>
            <a:tailEnd/>
          </a:ln>
        </p:spPr>
      </p:pic>
      <p:sp>
        <p:nvSpPr>
          <p:cNvPr id="10" name="Espace réservé du numéro de diapositive 5"/>
          <p:cNvSpPr>
            <a:spLocks noGrp="1"/>
          </p:cNvSpPr>
          <p:nvPr>
            <p:ph type="sldNum" sz="quarter" idx="4"/>
          </p:nvPr>
        </p:nvSpPr>
        <p:spPr>
          <a:xfrm>
            <a:off x="11280576" y="6381329"/>
            <a:ext cx="864096" cy="365125"/>
          </a:xfrm>
          <a:prstGeom prst="rect">
            <a:avLst/>
          </a:prstGeom>
        </p:spPr>
        <p:txBody>
          <a:bodyPr/>
          <a:lstStyle>
            <a:lvl1pPr>
              <a:defRPr b="1">
                <a:solidFill>
                  <a:schemeClr val="bg1"/>
                </a:solidFill>
              </a:defRPr>
            </a:lvl1pPr>
          </a:lstStyle>
          <a:p>
            <a:pPr>
              <a:defRPr/>
            </a:pPr>
            <a:fld id="{977A11F6-3D0F-4813-9A73-318DF2A72F01}"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9" r:id="rId2"/>
    <p:sldLayoutId id="2147483675" r:id="rId3"/>
    <p:sldLayoutId id="2147483667" r:id="rId4"/>
    <p:sldLayoutId id="2147483668" r:id="rId5"/>
    <p:sldLayoutId id="2147483690" r:id="rId6"/>
  </p:sldLayoutIdLst>
  <p:hf sldNum="0" hdr="0" ftr="0" dt="0"/>
  <p:txStyles>
    <p:titleStyle>
      <a:lvl1pPr algn="l" defTabSz="457200" rtl="0" fontAlgn="base">
        <a:spcBef>
          <a:spcPct val="0"/>
        </a:spcBef>
        <a:spcAft>
          <a:spcPct val="0"/>
        </a:spcAft>
        <a:defRPr lang="fr-FR" sz="3200" b="1" kern="1200" cap="all" dirty="0">
          <a:solidFill>
            <a:srgbClr val="085160"/>
          </a:solidFill>
          <a:latin typeface="Century Gothic" pitchFamily="34" charset="0"/>
          <a:ea typeface="+mn-ea"/>
          <a:cs typeface="+mj-cs"/>
        </a:defRPr>
      </a:lvl1pPr>
      <a:lvl2pPr algn="l" defTabSz="457200" rtl="0" fontAlgn="base">
        <a:spcBef>
          <a:spcPct val="0"/>
        </a:spcBef>
        <a:spcAft>
          <a:spcPct val="0"/>
        </a:spcAft>
        <a:defRPr sz="3200" b="1">
          <a:solidFill>
            <a:srgbClr val="085160"/>
          </a:solidFill>
          <a:latin typeface="Champagne &amp; Limousines"/>
        </a:defRPr>
      </a:lvl2pPr>
      <a:lvl3pPr algn="l" defTabSz="457200" rtl="0" fontAlgn="base">
        <a:spcBef>
          <a:spcPct val="0"/>
        </a:spcBef>
        <a:spcAft>
          <a:spcPct val="0"/>
        </a:spcAft>
        <a:defRPr sz="3200" b="1">
          <a:solidFill>
            <a:srgbClr val="085160"/>
          </a:solidFill>
          <a:latin typeface="Champagne &amp; Limousines"/>
        </a:defRPr>
      </a:lvl3pPr>
      <a:lvl4pPr algn="l" defTabSz="457200" rtl="0" fontAlgn="base">
        <a:spcBef>
          <a:spcPct val="0"/>
        </a:spcBef>
        <a:spcAft>
          <a:spcPct val="0"/>
        </a:spcAft>
        <a:defRPr sz="3200" b="1">
          <a:solidFill>
            <a:srgbClr val="085160"/>
          </a:solidFill>
          <a:latin typeface="Champagne &amp; Limousines"/>
        </a:defRPr>
      </a:lvl4pPr>
      <a:lvl5pPr algn="l" defTabSz="457200" rtl="0" fontAlgn="base">
        <a:spcBef>
          <a:spcPct val="0"/>
        </a:spcBef>
        <a:spcAft>
          <a:spcPct val="0"/>
        </a:spcAft>
        <a:defRPr sz="3200" b="1">
          <a:solidFill>
            <a:srgbClr val="085160"/>
          </a:solidFill>
          <a:latin typeface="Champagne &amp; Limousines"/>
        </a:defRPr>
      </a:lvl5pPr>
      <a:lvl6pPr marL="457200" algn="l" defTabSz="457200" rtl="0" fontAlgn="base">
        <a:spcBef>
          <a:spcPct val="0"/>
        </a:spcBef>
        <a:spcAft>
          <a:spcPct val="0"/>
        </a:spcAft>
        <a:defRPr sz="3200" b="1">
          <a:solidFill>
            <a:srgbClr val="085160"/>
          </a:solidFill>
          <a:latin typeface="Champagne &amp; Limousines"/>
        </a:defRPr>
      </a:lvl6pPr>
      <a:lvl7pPr marL="914400" algn="l" defTabSz="457200" rtl="0" fontAlgn="base">
        <a:spcBef>
          <a:spcPct val="0"/>
        </a:spcBef>
        <a:spcAft>
          <a:spcPct val="0"/>
        </a:spcAft>
        <a:defRPr sz="3200" b="1">
          <a:solidFill>
            <a:srgbClr val="085160"/>
          </a:solidFill>
          <a:latin typeface="Champagne &amp; Limousines"/>
        </a:defRPr>
      </a:lvl7pPr>
      <a:lvl8pPr marL="1371600" algn="l" defTabSz="457200" rtl="0" fontAlgn="base">
        <a:spcBef>
          <a:spcPct val="0"/>
        </a:spcBef>
        <a:spcAft>
          <a:spcPct val="0"/>
        </a:spcAft>
        <a:defRPr sz="3200" b="1">
          <a:solidFill>
            <a:srgbClr val="085160"/>
          </a:solidFill>
          <a:latin typeface="Champagne &amp; Limousines"/>
        </a:defRPr>
      </a:lvl8pPr>
      <a:lvl9pPr marL="1828800" algn="l" defTabSz="457200" rtl="0" fontAlgn="base">
        <a:spcBef>
          <a:spcPct val="0"/>
        </a:spcBef>
        <a:spcAft>
          <a:spcPct val="0"/>
        </a:spcAft>
        <a:defRPr sz="3200" b="1">
          <a:solidFill>
            <a:srgbClr val="085160"/>
          </a:solidFill>
          <a:latin typeface="Champagne &amp; Limousines"/>
        </a:defRPr>
      </a:lvl9pPr>
    </p:titleStyle>
    <p:bodyStyle>
      <a:lvl1pPr indent="-342900" algn="l" defTabSz="457200" rtl="0" fontAlgn="base">
        <a:spcBef>
          <a:spcPct val="20000"/>
        </a:spcBef>
        <a:spcAft>
          <a:spcPct val="0"/>
        </a:spcAft>
        <a:buClr>
          <a:srgbClr val="F79124"/>
        </a:buClr>
        <a:buFont typeface="Arial" pitchFamily="34" charset="0"/>
        <a:buNone/>
        <a:defRPr lang="fr-FR" sz="2400" b="1" kern="1200" cap="none" baseline="0" dirty="0" smtClean="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0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dirty="0" smtClean="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oleObject" Target="../embeddings/oleObject2.bin"/><Relationship Id="rId12" Type="http://schemas.openxmlformats.org/officeDocument/2006/relationships/image" Target="../media/image31.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30.wmf"/><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7"/>
          <p:cNvSpPr txBox="1">
            <a:spLocks/>
          </p:cNvSpPr>
          <p:nvPr/>
        </p:nvSpPr>
        <p:spPr>
          <a:xfrm>
            <a:off x="2351603" y="1124744"/>
            <a:ext cx="7517851" cy="1416156"/>
          </a:xfrm>
          <a:prstGeom prst="rect">
            <a:avLst/>
          </a:prstGeom>
          <a:solidFill>
            <a:srgbClr val="F6AB38"/>
          </a:solidFill>
          <a:ln>
            <a:noFill/>
          </a:ln>
        </p:spPr>
        <p:txBody>
          <a:bodyPr vert="horz" lIns="0" tIns="0" rIns="0" bIns="0" rtlCol="0" anchor="ctr">
            <a:normAutofit/>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dirty="0">
                <a:solidFill>
                  <a:schemeClr val="bg1"/>
                </a:solidFill>
              </a:rPr>
              <a:t>PROJET CARBONE CAMPUS</a:t>
            </a:r>
          </a:p>
          <a:p>
            <a:pPr algn="ctr"/>
            <a:r>
              <a:rPr lang="fr-FR" sz="2400" cap="none" dirty="0">
                <a:solidFill>
                  <a:schemeClr val="bg1"/>
                </a:solidFill>
              </a:rPr>
              <a:t>Formation aux outils et enjeux énergie/climat</a:t>
            </a:r>
          </a:p>
        </p:txBody>
      </p:sp>
      <p:sp>
        <p:nvSpPr>
          <p:cNvPr id="86" name="Espace réservé du texte 7"/>
          <p:cNvSpPr txBox="1">
            <a:spLocks/>
          </p:cNvSpPr>
          <p:nvPr/>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grpSp>
        <p:nvGrpSpPr>
          <p:cNvPr id="9" name="Groupe 8"/>
          <p:cNvGrpSpPr/>
          <p:nvPr/>
        </p:nvGrpSpPr>
        <p:grpSpPr>
          <a:xfrm>
            <a:off x="46333" y="5980289"/>
            <a:ext cx="1153123" cy="722873"/>
            <a:chOff x="46333" y="5980289"/>
            <a:chExt cx="1153123" cy="722873"/>
          </a:xfrm>
        </p:grpSpPr>
        <p:pic>
          <p:nvPicPr>
            <p:cNvPr id="4" name="Image 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11849" y="5980289"/>
              <a:ext cx="373464" cy="389133"/>
            </a:xfrm>
            <a:prstGeom prst="rect">
              <a:avLst/>
            </a:prstGeom>
          </p:spPr>
        </p:pic>
        <p:pic>
          <p:nvPicPr>
            <p:cNvPr id="6" name="Imag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33" y="5999624"/>
              <a:ext cx="365516" cy="450903"/>
            </a:xfrm>
            <a:prstGeom prst="rect">
              <a:avLst/>
            </a:prstGeom>
          </p:spPr>
        </p:pic>
        <p:pic>
          <p:nvPicPr>
            <p:cNvPr id="7" name="Image 6"/>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85313" y="6001441"/>
              <a:ext cx="367836" cy="360065"/>
            </a:xfrm>
            <a:prstGeom prst="rect">
              <a:avLst/>
            </a:prstGeom>
          </p:spPr>
        </p:pic>
        <p:sp>
          <p:nvSpPr>
            <p:cNvPr id="8" name="ZoneTexte 7"/>
            <p:cNvSpPr txBox="1"/>
            <p:nvPr/>
          </p:nvSpPr>
          <p:spPr>
            <a:xfrm>
              <a:off x="119336" y="6395385"/>
              <a:ext cx="1080120" cy="307777"/>
            </a:xfrm>
            <a:prstGeom prst="rect">
              <a:avLst/>
            </a:prstGeom>
            <a:noFill/>
          </p:spPr>
          <p:txBody>
            <a:bodyPr wrap="square" rtlCol="0">
              <a:spAutoFit/>
            </a:bodyPr>
            <a:lstStyle/>
            <a:p>
              <a:r>
                <a:rPr lang="fr-FR" sz="1400" dirty="0"/>
                <a:t>CC BY-SA</a:t>
              </a:r>
            </a:p>
          </p:txBody>
        </p:sp>
      </p:grpSp>
      <p:pic>
        <p:nvPicPr>
          <p:cNvPr id="2" name="Image 1" descr="Le Projet Carbone Camp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1784" y="2708920"/>
            <a:ext cx="3717032" cy="3717032"/>
          </a:xfrm>
          <a:prstGeom prst="rect">
            <a:avLst/>
          </a:prstGeom>
        </p:spPr>
      </p:pic>
    </p:spTree>
    <p:extLst>
      <p:ext uri="{BB962C8B-B14F-4D97-AF65-F5344CB8AC3E}">
        <p14:creationId xmlns:p14="http://schemas.microsoft.com/office/powerpoint/2010/main" val="393669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dirty="0"/>
              <a:t>Avenir Climatique</a:t>
            </a:r>
          </a:p>
        </p:txBody>
      </p:sp>
      <p:sp>
        <p:nvSpPr>
          <p:cNvPr id="8" name="Rectangle 2"/>
          <p:cNvSpPr>
            <a:spLocks noChangeArrowheads="1"/>
          </p:cNvSpPr>
          <p:nvPr/>
        </p:nvSpPr>
        <p:spPr bwMode="auto">
          <a:xfrm>
            <a:off x="444500" y="764704"/>
            <a:ext cx="11124108" cy="5688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algn="just" defTabSz="914400">
              <a:spcAft>
                <a:spcPts val="1288"/>
              </a:spcAft>
            </a:pPr>
            <a:r>
              <a:rPr lang="fr-FR" altLang="fr-FR" sz="2000" b="1" dirty="0">
                <a:solidFill>
                  <a:srgbClr val="085160"/>
                </a:solidFill>
                <a:latin typeface="+mn-lt"/>
                <a:cs typeface="+mj-cs"/>
              </a:rPr>
              <a:t>Créée en 2007, par :</a:t>
            </a:r>
          </a:p>
          <a:p>
            <a:pPr algn="just" defTabSz="914400">
              <a:lnSpc>
                <a:spcPct val="50000"/>
              </a:lnSpc>
              <a:spcAft>
                <a:spcPts val="1288"/>
              </a:spcAft>
            </a:pPr>
            <a:r>
              <a:rPr lang="fr-FR" altLang="fr-FR" sz="2000" dirty="0">
                <a:solidFill>
                  <a:srgbClr val="085160"/>
                </a:solidFill>
                <a:latin typeface="+mn-lt"/>
                <a:cs typeface="+mj-cs"/>
              </a:rPr>
              <a:t>Jean-Marc JANCOVICI, Emmanuel RISLER, Vincent BRYANT</a:t>
            </a:r>
          </a:p>
          <a:p>
            <a:pPr marL="171450" indent="-171450" algn="just" defTabSz="914400">
              <a:lnSpc>
                <a:spcPct val="50000"/>
              </a:lnSpc>
              <a:spcAft>
                <a:spcPts val="1288"/>
              </a:spcAft>
              <a:buFontTx/>
              <a:buChar char="-"/>
            </a:pPr>
            <a:endParaRPr lang="fr-FR" altLang="fr-FR" sz="800" b="1" dirty="0">
              <a:solidFill>
                <a:srgbClr val="085160"/>
              </a:solidFill>
              <a:latin typeface="+mn-lt"/>
              <a:cs typeface="+mj-cs"/>
            </a:endParaRPr>
          </a:p>
          <a:p>
            <a:pPr algn="just" defTabSz="914400">
              <a:spcAft>
                <a:spcPts val="1288"/>
              </a:spcAft>
            </a:pPr>
            <a:r>
              <a:rPr lang="fr-FR" altLang="fr-FR" sz="2000" b="1" dirty="0">
                <a:solidFill>
                  <a:srgbClr val="085160"/>
                </a:solidFill>
                <a:latin typeface="+mn-lt"/>
                <a:cs typeface="+mj-cs"/>
              </a:rPr>
              <a:t>Objectif : contribuer à faire des enjeux énergétiques et climatiques une priorité nationale dans l’enseignement supérieur et via les étudiants</a:t>
            </a:r>
          </a:p>
          <a:p>
            <a:pPr algn="just" defTabSz="914400">
              <a:spcAft>
                <a:spcPts val="1288"/>
              </a:spcAft>
            </a:pPr>
            <a:endParaRPr lang="fr-FR" altLang="fr-FR" sz="800" b="1" dirty="0">
              <a:solidFill>
                <a:srgbClr val="085160"/>
              </a:solidFill>
              <a:latin typeface="+mn-lt"/>
              <a:cs typeface="+mj-cs"/>
            </a:endParaRPr>
          </a:p>
          <a:p>
            <a:pPr algn="just" defTabSz="914400">
              <a:spcAft>
                <a:spcPts val="1288"/>
              </a:spcAft>
            </a:pPr>
            <a:r>
              <a:rPr lang="fr-FR" altLang="fr-FR" sz="2000" b="1" dirty="0">
                <a:solidFill>
                  <a:srgbClr val="085160"/>
                </a:solidFill>
                <a:latin typeface="+mn-lt"/>
                <a:cs typeface="+mj-cs"/>
              </a:rPr>
              <a:t>Modalités d’actions :</a:t>
            </a:r>
          </a:p>
          <a:p>
            <a:pPr marL="342900" indent="-342900" algn="just" defTabSz="914400">
              <a:spcAft>
                <a:spcPts val="1288"/>
              </a:spcAft>
              <a:buFont typeface="Wingdings" charset="2"/>
              <a:buChar char="Ø"/>
            </a:pPr>
            <a:r>
              <a:rPr lang="fr-FR" altLang="fr-FR" sz="2000" b="1" dirty="0">
                <a:solidFill>
                  <a:srgbClr val="085160"/>
                </a:solidFill>
                <a:latin typeface="+mn-lt"/>
                <a:cs typeface="+mj-cs"/>
              </a:rPr>
              <a:t>Favoriser la mise en place d’enseignements </a:t>
            </a:r>
            <a:r>
              <a:rPr lang="fr-FR" altLang="fr-FR" sz="2000" dirty="0">
                <a:solidFill>
                  <a:srgbClr val="085160"/>
                </a:solidFill>
                <a:latin typeface="+mn-lt"/>
                <a:cs typeface="+mj-cs"/>
              </a:rPr>
              <a:t>permettant aux étudiants de mieux faire face aux enjeux dans leur vie professionnelle</a:t>
            </a:r>
          </a:p>
          <a:p>
            <a:pPr marL="342900" indent="-342900" algn="just" defTabSz="914400">
              <a:spcAft>
                <a:spcPts val="1288"/>
              </a:spcAft>
              <a:buFont typeface="Wingdings" charset="2"/>
              <a:buChar char="Ø"/>
            </a:pPr>
            <a:r>
              <a:rPr lang="fr-FR" altLang="fr-FR" sz="2000" b="1" dirty="0">
                <a:solidFill>
                  <a:srgbClr val="085160"/>
                </a:solidFill>
                <a:latin typeface="+mn-lt"/>
                <a:cs typeface="+mj-cs"/>
              </a:rPr>
              <a:t>Recenser et proposer </a:t>
            </a:r>
            <a:r>
              <a:rPr lang="fr-FR" altLang="fr-FR" sz="2000" dirty="0">
                <a:solidFill>
                  <a:srgbClr val="085160"/>
                </a:solidFill>
                <a:latin typeface="+mn-lt"/>
                <a:cs typeface="+mj-cs"/>
              </a:rPr>
              <a:t>des sujets de stage / projets de recherche</a:t>
            </a:r>
          </a:p>
          <a:p>
            <a:pPr marL="342900" indent="-342900" algn="just" defTabSz="914400">
              <a:spcAft>
                <a:spcPts val="1288"/>
              </a:spcAft>
              <a:buFont typeface="Wingdings" charset="2"/>
              <a:buChar char="Ø"/>
            </a:pPr>
            <a:r>
              <a:rPr lang="fr-FR" altLang="fr-FR" sz="2000" b="1" dirty="0">
                <a:solidFill>
                  <a:srgbClr val="085160"/>
                </a:solidFill>
                <a:latin typeface="+mn-lt"/>
                <a:cs typeface="+mj-cs"/>
              </a:rPr>
              <a:t>Favoriser les relations avec les entreprises privées et partenaires publics</a:t>
            </a:r>
          </a:p>
          <a:p>
            <a:pPr algn="ctr" defTabSz="914400">
              <a:spcAft>
                <a:spcPts val="1288"/>
              </a:spcAft>
            </a:pPr>
            <a:endParaRPr lang="fr-FR" sz="2000" b="1" dirty="0">
              <a:solidFill>
                <a:srgbClr val="085160"/>
              </a:solidFill>
              <a:latin typeface="+mn-lt"/>
              <a:cs typeface="+mj-cs"/>
            </a:endParaRPr>
          </a:p>
          <a:p>
            <a:pPr algn="ctr" defTabSz="914400">
              <a:spcAft>
                <a:spcPts val="1288"/>
              </a:spcAft>
            </a:pPr>
            <a:r>
              <a:rPr lang="fr-FR" sz="2000" b="1" dirty="0">
                <a:solidFill>
                  <a:srgbClr val="085160"/>
                </a:solidFill>
                <a:latin typeface="+mn-lt"/>
              </a:rPr>
              <a:t>Toutes nos actions sont conçues pour être formatrices mais aussi ludiques et participatives loin d'une approche sachant / apprenant.</a:t>
            </a:r>
            <a:endParaRPr lang="fr-FR" altLang="fr-FR" sz="2000" b="1" dirty="0">
              <a:solidFill>
                <a:srgbClr val="085160"/>
              </a:solidFill>
              <a:latin typeface="+mn-lt"/>
              <a:cs typeface="+mj-cs"/>
            </a:endParaRPr>
          </a:p>
        </p:txBody>
      </p:sp>
    </p:spTree>
    <p:extLst>
      <p:ext uri="{BB962C8B-B14F-4D97-AF65-F5344CB8AC3E}">
        <p14:creationId xmlns:p14="http://schemas.microsoft.com/office/powerpoint/2010/main" val="345519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dirty="0"/>
              <a:t>Quelques projets passés et présents</a:t>
            </a:r>
          </a:p>
        </p:txBody>
      </p:sp>
      <p:sp>
        <p:nvSpPr>
          <p:cNvPr id="4" name="Rectangle 2"/>
          <p:cNvSpPr>
            <a:spLocks noChangeArrowheads="1"/>
          </p:cNvSpPr>
          <p:nvPr/>
        </p:nvSpPr>
        <p:spPr bwMode="auto">
          <a:xfrm>
            <a:off x="679450" y="836712"/>
            <a:ext cx="10025062" cy="4895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algn="just" defTabSz="914400">
              <a:spcAft>
                <a:spcPts val="1288"/>
              </a:spcAft>
            </a:pPr>
            <a:r>
              <a:rPr lang="fr-FR" altLang="fr-FR" dirty="0">
                <a:solidFill>
                  <a:srgbClr val="262626"/>
                </a:solidFill>
              </a:rPr>
              <a:t>1. </a:t>
            </a:r>
            <a:r>
              <a:rPr lang="fr-FR" altLang="fr-FR" sz="2000" dirty="0">
                <a:solidFill>
                  <a:srgbClr val="085160"/>
                </a:solidFill>
                <a:latin typeface="+mn-lt"/>
                <a:cs typeface="+mj-cs"/>
              </a:rPr>
              <a:t>Consultation</a:t>
            </a:r>
            <a:r>
              <a:rPr lang="fr-FR" altLang="fr-FR" sz="2000" b="1" dirty="0">
                <a:solidFill>
                  <a:srgbClr val="085160"/>
                </a:solidFill>
                <a:latin typeface="+mn-lt"/>
                <a:cs typeface="+mj-cs"/>
              </a:rPr>
              <a:t> nationale de 14 500 étudiants </a:t>
            </a:r>
            <a:r>
              <a:rPr lang="fr-FR" altLang="fr-FR" sz="2000" dirty="0">
                <a:solidFill>
                  <a:srgbClr val="085160"/>
                </a:solidFill>
                <a:latin typeface="+mn-lt"/>
                <a:cs typeface="+mj-cs"/>
              </a:rPr>
              <a:t>en 2008 sur leurs attentes en matière d’enseignement pour faire face aux enjeux Énergie et Climat</a:t>
            </a:r>
          </a:p>
          <a:p>
            <a:pPr algn="just" defTabSz="914400">
              <a:spcAft>
                <a:spcPts val="1288"/>
              </a:spcAft>
            </a:pPr>
            <a:r>
              <a:rPr lang="fr-FR" altLang="fr-FR" sz="2000" dirty="0">
                <a:solidFill>
                  <a:srgbClr val="085160"/>
                </a:solidFill>
                <a:latin typeface="+mn-lt"/>
                <a:cs typeface="+mj-cs"/>
              </a:rPr>
              <a:t>2. Réalisation du </a:t>
            </a:r>
            <a:r>
              <a:rPr lang="fr-FR" altLang="fr-FR" sz="2000" b="1" dirty="0">
                <a:solidFill>
                  <a:srgbClr val="085160"/>
                </a:solidFill>
                <a:latin typeface="+mn-lt"/>
                <a:cs typeface="+mj-cs"/>
              </a:rPr>
              <a:t>Bilan Carbone</a:t>
            </a:r>
            <a:r>
              <a:rPr lang="en-US" altLang="fr-FR" sz="2000" b="1" dirty="0">
                <a:solidFill>
                  <a:srgbClr val="085160"/>
                </a:solidFill>
                <a:latin typeface="+mn-lt"/>
                <a:cs typeface="+mj-cs"/>
              </a:rPr>
              <a:t>©</a:t>
            </a:r>
            <a:r>
              <a:rPr lang="fr-FR" altLang="fr-FR" sz="2000" b="1" dirty="0">
                <a:solidFill>
                  <a:srgbClr val="085160"/>
                </a:solidFill>
                <a:latin typeface="+mn-lt"/>
                <a:cs typeface="+mj-cs"/>
              </a:rPr>
              <a:t> Personnel</a:t>
            </a:r>
            <a:r>
              <a:rPr lang="fr-FR" altLang="fr-FR" sz="2000" dirty="0">
                <a:solidFill>
                  <a:srgbClr val="085160"/>
                </a:solidFill>
                <a:latin typeface="+mn-lt"/>
                <a:cs typeface="+mj-cs"/>
              </a:rPr>
              <a:t>(MIC MAC) en partenariat ADEME</a:t>
            </a:r>
          </a:p>
          <a:p>
            <a:pPr algn="just" defTabSz="914400">
              <a:spcAft>
                <a:spcPts val="1288"/>
              </a:spcAft>
            </a:pPr>
            <a:r>
              <a:rPr lang="fr-FR" altLang="fr-FR" sz="2000" dirty="0">
                <a:solidFill>
                  <a:srgbClr val="085160"/>
                </a:solidFill>
                <a:latin typeface="+mn-lt"/>
                <a:cs typeface="+mj-cs"/>
              </a:rPr>
              <a:t>3. Réalisation du </a:t>
            </a:r>
            <a:r>
              <a:rPr lang="fr-FR" altLang="fr-FR" sz="2000" b="1" dirty="0">
                <a:solidFill>
                  <a:srgbClr val="085160"/>
                </a:solidFill>
                <a:latin typeface="+mn-lt"/>
                <a:cs typeface="+mj-cs"/>
              </a:rPr>
              <a:t>Bilan Carbone</a:t>
            </a:r>
            <a:r>
              <a:rPr lang="en-US" altLang="fr-FR" sz="2000" b="1" dirty="0">
                <a:solidFill>
                  <a:srgbClr val="085160"/>
                </a:solidFill>
                <a:latin typeface="+mn-lt"/>
                <a:cs typeface="+mj-cs"/>
              </a:rPr>
              <a:t>©</a:t>
            </a:r>
            <a:r>
              <a:rPr lang="fr-FR" altLang="fr-FR" sz="2000" b="1" dirty="0">
                <a:solidFill>
                  <a:srgbClr val="085160"/>
                </a:solidFill>
                <a:latin typeface="+mn-lt"/>
                <a:cs typeface="+mj-cs"/>
              </a:rPr>
              <a:t> </a:t>
            </a:r>
            <a:r>
              <a:rPr lang="en-US" altLang="fr-FR" sz="2000" b="1" dirty="0">
                <a:solidFill>
                  <a:srgbClr val="085160"/>
                </a:solidFill>
                <a:latin typeface="+mn-lt"/>
                <a:cs typeface="+mj-cs"/>
              </a:rPr>
              <a:t>Campus</a:t>
            </a:r>
            <a:r>
              <a:rPr lang="en-US" altLang="fr-FR" sz="2000" dirty="0">
                <a:solidFill>
                  <a:srgbClr val="085160"/>
                </a:solidFill>
                <a:latin typeface="+mn-lt"/>
                <a:cs typeface="+mj-cs"/>
              </a:rPr>
              <a:t>(.org) en </a:t>
            </a:r>
            <a:r>
              <a:rPr lang="en-US" altLang="fr-FR" sz="2000" dirty="0" err="1">
                <a:solidFill>
                  <a:srgbClr val="085160"/>
                </a:solidFill>
                <a:latin typeface="+mn-lt"/>
                <a:cs typeface="+mj-cs"/>
              </a:rPr>
              <a:t>partenariat</a:t>
            </a:r>
            <a:r>
              <a:rPr lang="en-US" altLang="fr-FR" sz="2000" dirty="0">
                <a:solidFill>
                  <a:srgbClr val="085160"/>
                </a:solidFill>
                <a:latin typeface="+mn-lt"/>
                <a:cs typeface="+mj-cs"/>
              </a:rPr>
              <a:t> ADEME et </a:t>
            </a:r>
            <a:r>
              <a:rPr lang="en-US" altLang="fr-FR" sz="2000" dirty="0" err="1">
                <a:solidFill>
                  <a:srgbClr val="085160"/>
                </a:solidFill>
                <a:latin typeface="+mn-lt"/>
                <a:cs typeface="+mj-cs"/>
              </a:rPr>
              <a:t>l’ABC</a:t>
            </a:r>
            <a:endParaRPr lang="fr-FR" altLang="fr-FR" sz="2000" dirty="0">
              <a:solidFill>
                <a:srgbClr val="085160"/>
              </a:solidFill>
              <a:latin typeface="+mn-lt"/>
              <a:cs typeface="+mj-cs"/>
            </a:endParaRPr>
          </a:p>
          <a:p>
            <a:pPr algn="just" defTabSz="914400">
              <a:spcAft>
                <a:spcPts val="1288"/>
              </a:spcAft>
            </a:pPr>
            <a:r>
              <a:rPr lang="fr-FR" altLang="fr-FR" sz="2000" dirty="0">
                <a:solidFill>
                  <a:srgbClr val="085160"/>
                </a:solidFill>
                <a:latin typeface="+mn-lt"/>
                <a:cs typeface="+mj-cs"/>
              </a:rPr>
              <a:t>4. Formations aux outils et enjeux énergie/climat (ex : le </a:t>
            </a:r>
            <a:r>
              <a:rPr lang="fr-FR" altLang="fr-FR" sz="2000" b="1" dirty="0">
                <a:solidFill>
                  <a:srgbClr val="085160"/>
                </a:solidFill>
                <a:latin typeface="+mn-lt"/>
                <a:cs typeface="+mj-cs"/>
              </a:rPr>
              <a:t>Projet Carbone Campus avec le REFEDD</a:t>
            </a:r>
            <a:r>
              <a:rPr lang="fr-FR" altLang="fr-FR" sz="2000" dirty="0">
                <a:solidFill>
                  <a:srgbClr val="085160"/>
                </a:solidFill>
                <a:latin typeface="+mn-lt"/>
                <a:cs typeface="+mj-cs"/>
              </a:rPr>
              <a:t>)</a:t>
            </a:r>
          </a:p>
          <a:p>
            <a:pPr algn="just" defTabSz="914400">
              <a:spcAft>
                <a:spcPts val="1288"/>
              </a:spcAft>
            </a:pPr>
            <a:r>
              <a:rPr lang="fr-FR" altLang="fr-FR" sz="2000" dirty="0">
                <a:solidFill>
                  <a:srgbClr val="085160"/>
                </a:solidFill>
                <a:latin typeface="+mn-lt"/>
                <a:cs typeface="+mj-cs"/>
              </a:rPr>
              <a:t>5. Réalisation d’une </a:t>
            </a:r>
            <a:r>
              <a:rPr lang="fr-FR" altLang="fr-FR" sz="2000" b="1" dirty="0">
                <a:solidFill>
                  <a:srgbClr val="085160"/>
                </a:solidFill>
                <a:latin typeface="+mn-lt"/>
                <a:cs typeface="+mj-cs"/>
              </a:rPr>
              <a:t>Opération Carbone Lycées </a:t>
            </a:r>
            <a:r>
              <a:rPr lang="fr-FR" altLang="fr-FR" sz="2000" dirty="0">
                <a:solidFill>
                  <a:srgbClr val="085160"/>
                </a:solidFill>
                <a:latin typeface="+mn-lt"/>
                <a:cs typeface="+mj-cs"/>
              </a:rPr>
              <a:t>dans une dizaine de lycées pilotes de la Région Rhône-Alpes</a:t>
            </a:r>
          </a:p>
          <a:p>
            <a:pPr algn="just" defTabSz="914400">
              <a:spcAft>
                <a:spcPts val="1288"/>
              </a:spcAft>
            </a:pPr>
            <a:r>
              <a:rPr lang="fr-FR" altLang="fr-FR" sz="2000" dirty="0">
                <a:solidFill>
                  <a:srgbClr val="085160"/>
                </a:solidFill>
                <a:latin typeface="+mn-lt"/>
                <a:cs typeface="+mj-cs"/>
              </a:rPr>
              <a:t>6. Accompagnement et conseil à la </a:t>
            </a:r>
            <a:r>
              <a:rPr lang="fr-FR" altLang="fr-FR" sz="2000" b="1" dirty="0">
                <a:solidFill>
                  <a:srgbClr val="085160"/>
                </a:solidFill>
                <a:latin typeface="+mn-lt"/>
                <a:cs typeface="+mj-cs"/>
              </a:rPr>
              <a:t>réalisation de fiches pratiques </a:t>
            </a:r>
            <a:r>
              <a:rPr lang="fr-FR" altLang="fr-FR" sz="2000" dirty="0">
                <a:solidFill>
                  <a:srgbClr val="085160"/>
                </a:solidFill>
                <a:latin typeface="+mn-lt"/>
                <a:cs typeface="+mj-cs"/>
              </a:rPr>
              <a:t>à destination des étudiants (partenariat </a:t>
            </a:r>
            <a:r>
              <a:rPr lang="fr-FR" altLang="fr-FR" sz="2000" dirty="0" err="1">
                <a:solidFill>
                  <a:srgbClr val="085160"/>
                </a:solidFill>
                <a:latin typeface="+mn-lt"/>
                <a:cs typeface="+mj-cs"/>
              </a:rPr>
              <a:t>Animafac</a:t>
            </a:r>
            <a:r>
              <a:rPr lang="fr-FR" altLang="fr-FR" sz="2000" dirty="0">
                <a:solidFill>
                  <a:srgbClr val="085160"/>
                </a:solidFill>
                <a:latin typeface="+mn-lt"/>
                <a:cs typeface="+mj-cs"/>
              </a:rPr>
              <a:t>)</a:t>
            </a:r>
          </a:p>
          <a:p>
            <a:pPr algn="just" defTabSz="914400">
              <a:spcAft>
                <a:spcPts val="1288"/>
              </a:spcAft>
            </a:pPr>
            <a:r>
              <a:rPr lang="fr-FR" altLang="fr-FR" sz="2000" dirty="0">
                <a:solidFill>
                  <a:srgbClr val="085160"/>
                </a:solidFill>
                <a:latin typeface="+mn-lt"/>
                <a:cs typeface="+mj-cs"/>
              </a:rPr>
              <a:t>7. Mise en relation des étudiants avec des acteurs publics et privés sur des sujets de stage / projets universitaires</a:t>
            </a:r>
          </a:p>
          <a:p>
            <a:pPr algn="just" defTabSz="914400">
              <a:spcAft>
                <a:spcPts val="1288"/>
              </a:spcAft>
            </a:pPr>
            <a:r>
              <a:rPr lang="fr-FR" altLang="fr-FR" sz="2000" dirty="0">
                <a:solidFill>
                  <a:srgbClr val="085160"/>
                </a:solidFill>
                <a:latin typeface="+mn-lt"/>
                <a:cs typeface="+mj-cs"/>
              </a:rPr>
              <a:t>8. Co-organisation de la </a:t>
            </a:r>
            <a:r>
              <a:rPr lang="fr-FR" altLang="fr-FR" sz="2000" b="1" dirty="0">
                <a:solidFill>
                  <a:srgbClr val="085160"/>
                </a:solidFill>
                <a:latin typeface="+mn-lt"/>
                <a:cs typeface="+mj-cs"/>
              </a:rPr>
              <a:t>COY11</a:t>
            </a:r>
            <a:r>
              <a:rPr lang="fr-FR" altLang="fr-FR" sz="2000" dirty="0">
                <a:solidFill>
                  <a:srgbClr val="085160"/>
                </a:solidFill>
                <a:latin typeface="+mn-lt"/>
                <a:cs typeface="+mj-cs"/>
              </a:rPr>
              <a:t>, pour mobiliser les jeunes autour de la COP21</a:t>
            </a:r>
          </a:p>
        </p:txBody>
      </p:sp>
      <p:sp>
        <p:nvSpPr>
          <p:cNvPr id="5" name="Rectangle 4"/>
          <p:cNvSpPr>
            <a:spLocks noChangeArrowheads="1"/>
          </p:cNvSpPr>
          <p:nvPr/>
        </p:nvSpPr>
        <p:spPr bwMode="auto">
          <a:xfrm>
            <a:off x="534988" y="2492896"/>
            <a:ext cx="10385548" cy="792857"/>
          </a:xfrm>
          <a:prstGeom prst="rect">
            <a:avLst/>
          </a:prstGeom>
          <a:noFill/>
          <a:ln w="38100">
            <a:solidFill>
              <a:srgbClr val="FF0000"/>
            </a:solidFill>
            <a:prstDash val="dash"/>
            <a:miter lim="800000"/>
            <a:headEnd/>
            <a:tailEnd/>
          </a:ln>
          <a:effectLst/>
          <a:extLst>
            <a:ext uri="{909E8E84-426E-40dd-AFC4-6F175D3DCCD1}">
              <a14:hiddenFill xmlns="" xmlns:a14="http://schemas.microsoft.com/office/drawing/2010/main">
                <a:solidFill>
                  <a:srgbClr val="00B8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7851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dirty="0"/>
              <a:t>Qui fait quoi sur le Projet Carbone Campus</a:t>
            </a:r>
          </a:p>
        </p:txBody>
      </p:sp>
      <p:sp>
        <p:nvSpPr>
          <p:cNvPr id="6" name="Rectangle 2"/>
          <p:cNvSpPr txBox="1">
            <a:spLocks noChangeArrowheads="1"/>
          </p:cNvSpPr>
          <p:nvPr/>
        </p:nvSpPr>
        <p:spPr>
          <a:xfrm>
            <a:off x="2643188" y="4702175"/>
            <a:ext cx="5740400" cy="1054100"/>
          </a:xfrm>
          <a:prstGeom prst="rect">
            <a:avLst/>
          </a:prstGeom>
        </p:spPr>
        <p:txBody>
          <a:bodyPr/>
          <a:lstStyle>
            <a:lvl1pPr algn="l" defTabSz="457200" rtl="0" fontAlgn="base">
              <a:spcBef>
                <a:spcPct val="0"/>
              </a:spcBef>
              <a:spcAft>
                <a:spcPct val="0"/>
              </a:spcAft>
              <a:defRPr lang="fr-FR" sz="3200" b="1" kern="1200" cap="all" dirty="0">
                <a:solidFill>
                  <a:srgbClr val="085160"/>
                </a:solidFill>
                <a:latin typeface="Century Gothic" pitchFamily="34" charset="0"/>
                <a:ea typeface="+mn-ea"/>
                <a:cs typeface="+mj-cs"/>
              </a:defRPr>
            </a:lvl1pPr>
            <a:lvl2pPr algn="l" defTabSz="457200" rtl="0" fontAlgn="base">
              <a:spcBef>
                <a:spcPct val="0"/>
              </a:spcBef>
              <a:spcAft>
                <a:spcPct val="0"/>
              </a:spcAft>
              <a:defRPr sz="3200" b="1">
                <a:solidFill>
                  <a:srgbClr val="085160"/>
                </a:solidFill>
                <a:latin typeface="Champagne &amp; Limousines"/>
              </a:defRPr>
            </a:lvl2pPr>
            <a:lvl3pPr algn="l" defTabSz="457200" rtl="0" fontAlgn="base">
              <a:spcBef>
                <a:spcPct val="0"/>
              </a:spcBef>
              <a:spcAft>
                <a:spcPct val="0"/>
              </a:spcAft>
              <a:defRPr sz="3200" b="1">
                <a:solidFill>
                  <a:srgbClr val="085160"/>
                </a:solidFill>
                <a:latin typeface="Champagne &amp; Limousines"/>
              </a:defRPr>
            </a:lvl3pPr>
            <a:lvl4pPr algn="l" defTabSz="457200" rtl="0" fontAlgn="base">
              <a:spcBef>
                <a:spcPct val="0"/>
              </a:spcBef>
              <a:spcAft>
                <a:spcPct val="0"/>
              </a:spcAft>
              <a:defRPr sz="3200" b="1">
                <a:solidFill>
                  <a:srgbClr val="085160"/>
                </a:solidFill>
                <a:latin typeface="Champagne &amp; Limousines"/>
              </a:defRPr>
            </a:lvl4pPr>
            <a:lvl5pPr algn="l" defTabSz="457200" rtl="0" fontAlgn="base">
              <a:spcBef>
                <a:spcPct val="0"/>
              </a:spcBef>
              <a:spcAft>
                <a:spcPct val="0"/>
              </a:spcAft>
              <a:defRPr sz="3200" b="1">
                <a:solidFill>
                  <a:srgbClr val="085160"/>
                </a:solidFill>
                <a:latin typeface="Champagne &amp; Limousines"/>
              </a:defRPr>
            </a:lvl5pPr>
            <a:lvl6pPr marL="457200" algn="l" defTabSz="457200" rtl="0" fontAlgn="base">
              <a:spcBef>
                <a:spcPct val="0"/>
              </a:spcBef>
              <a:spcAft>
                <a:spcPct val="0"/>
              </a:spcAft>
              <a:defRPr sz="3200" b="1">
                <a:solidFill>
                  <a:srgbClr val="085160"/>
                </a:solidFill>
                <a:latin typeface="Champagne &amp; Limousines"/>
              </a:defRPr>
            </a:lvl6pPr>
            <a:lvl7pPr marL="914400" algn="l" defTabSz="457200" rtl="0" fontAlgn="base">
              <a:spcBef>
                <a:spcPct val="0"/>
              </a:spcBef>
              <a:spcAft>
                <a:spcPct val="0"/>
              </a:spcAft>
              <a:defRPr sz="3200" b="1">
                <a:solidFill>
                  <a:srgbClr val="085160"/>
                </a:solidFill>
                <a:latin typeface="Champagne &amp; Limousines"/>
              </a:defRPr>
            </a:lvl7pPr>
            <a:lvl8pPr marL="1371600" algn="l" defTabSz="457200" rtl="0" fontAlgn="base">
              <a:spcBef>
                <a:spcPct val="0"/>
              </a:spcBef>
              <a:spcAft>
                <a:spcPct val="0"/>
              </a:spcAft>
              <a:defRPr sz="3200" b="1">
                <a:solidFill>
                  <a:srgbClr val="085160"/>
                </a:solidFill>
                <a:latin typeface="Champagne &amp; Limousines"/>
              </a:defRPr>
            </a:lvl8pPr>
            <a:lvl9pPr marL="1828800" algn="l" defTabSz="457200" rtl="0" fontAlgn="base">
              <a:spcBef>
                <a:spcPct val="0"/>
              </a:spcBef>
              <a:spcAft>
                <a:spcPct val="0"/>
              </a:spcAft>
              <a:defRPr sz="3200" b="1">
                <a:solidFill>
                  <a:srgbClr val="085160"/>
                </a:solidFill>
                <a:latin typeface="Champagne &amp; Limousines"/>
              </a:defRPr>
            </a:lvl9pPr>
          </a:lstStyle>
          <a:p>
            <a:pPr>
              <a:lnSpc>
                <a:spcPct val="87000"/>
              </a:lnSpc>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336699"/>
                </a:solidFill>
              </a:rPr>
              <a:t>Projet Carbone Campus</a:t>
            </a:r>
          </a:p>
        </p:txBody>
      </p:sp>
      <p:sp>
        <p:nvSpPr>
          <p:cNvPr id="7" name="Text Box 3"/>
          <p:cNvSpPr txBox="1">
            <a:spLocks noChangeArrowheads="1"/>
          </p:cNvSpPr>
          <p:nvPr/>
        </p:nvSpPr>
        <p:spPr bwMode="auto">
          <a:xfrm>
            <a:off x="1872057" y="5083176"/>
            <a:ext cx="7181850"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lnSpc>
                <a:spcPct val="87000"/>
              </a:lnSpc>
              <a:buSzPct val="45000"/>
              <a:buFont typeface="Wingdings" panose="05000000000000000000" pitchFamily="2" charset="2"/>
              <a:buNone/>
            </a:pPr>
            <a:r>
              <a:rPr lang="fr-FR" altLang="fr-FR" sz="1600" b="1" dirty="0">
                <a:solidFill>
                  <a:srgbClr val="F6AB38"/>
                </a:solidFill>
              </a:rPr>
              <a:t>Accompagner les étudiants pour implémenter les actions concrètes de sensibilisation et de réduction des émissions de GES</a:t>
            </a:r>
          </a:p>
        </p:txBody>
      </p:sp>
      <p:sp>
        <p:nvSpPr>
          <p:cNvPr id="10" name="AutoShape 7"/>
          <p:cNvSpPr>
            <a:spLocks noChangeArrowheads="1"/>
          </p:cNvSpPr>
          <p:nvPr/>
        </p:nvSpPr>
        <p:spPr bwMode="auto">
          <a:xfrm rot="2785762">
            <a:off x="2407444" y="3356769"/>
            <a:ext cx="2305050" cy="576262"/>
          </a:xfrm>
          <a:prstGeom prst="notchedRightArrow">
            <a:avLst>
              <a:gd name="adj1" fmla="val 50000"/>
              <a:gd name="adj2" fmla="val 100000"/>
            </a:avLst>
          </a:prstGeom>
          <a:solidFill>
            <a:srgbClr val="3366FF">
              <a:alpha val="5294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sp>
        <p:nvSpPr>
          <p:cNvPr id="12" name="Text Box 8"/>
          <p:cNvSpPr txBox="1">
            <a:spLocks noChangeArrowheads="1"/>
          </p:cNvSpPr>
          <p:nvPr/>
        </p:nvSpPr>
        <p:spPr bwMode="auto">
          <a:xfrm>
            <a:off x="606425" y="3284538"/>
            <a:ext cx="2736850"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lnSpc>
                <a:spcPct val="87000"/>
              </a:lnSpc>
              <a:buSzPct val="45000"/>
              <a:buFont typeface="Wingdings" panose="05000000000000000000" pitchFamily="2" charset="2"/>
              <a:buNone/>
            </a:pPr>
            <a:r>
              <a:rPr lang="fr-FR" altLang="fr-FR" b="1" dirty="0">
                <a:solidFill>
                  <a:srgbClr val="F6AB38"/>
                </a:solidFill>
              </a:rPr>
              <a:t>Organisation et suivi </a:t>
            </a:r>
          </a:p>
          <a:p>
            <a:pPr algn="ctr" eaLnBrk="1" hangingPunct="1">
              <a:lnSpc>
                <a:spcPct val="87000"/>
              </a:lnSpc>
              <a:buSzPct val="45000"/>
              <a:buFont typeface="Wingdings" panose="05000000000000000000" pitchFamily="2" charset="2"/>
              <a:buNone/>
            </a:pPr>
            <a:r>
              <a:rPr lang="fr-FR" altLang="fr-FR" b="1" dirty="0">
                <a:solidFill>
                  <a:srgbClr val="F6AB38"/>
                </a:solidFill>
              </a:rPr>
              <a:t>des ateliers</a:t>
            </a:r>
          </a:p>
        </p:txBody>
      </p:sp>
      <p:sp>
        <p:nvSpPr>
          <p:cNvPr id="13" name="AutoShape 9"/>
          <p:cNvSpPr>
            <a:spLocks noChangeArrowheads="1"/>
          </p:cNvSpPr>
          <p:nvPr/>
        </p:nvSpPr>
        <p:spPr bwMode="auto">
          <a:xfrm rot="7803243">
            <a:off x="5503069" y="3356769"/>
            <a:ext cx="2305050" cy="576262"/>
          </a:xfrm>
          <a:prstGeom prst="notchedRightArrow">
            <a:avLst>
              <a:gd name="adj1" fmla="val 50000"/>
              <a:gd name="adj2" fmla="val 100000"/>
            </a:avLst>
          </a:prstGeom>
          <a:solidFill>
            <a:srgbClr val="3366FF">
              <a:alpha val="5294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sp>
        <p:nvSpPr>
          <p:cNvPr id="14" name="Text Box 10"/>
          <p:cNvSpPr txBox="1">
            <a:spLocks noChangeArrowheads="1"/>
          </p:cNvSpPr>
          <p:nvPr/>
        </p:nvSpPr>
        <p:spPr bwMode="auto">
          <a:xfrm>
            <a:off x="7015163" y="3284538"/>
            <a:ext cx="2736850"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lnSpc>
                <a:spcPct val="87000"/>
              </a:lnSpc>
              <a:buSzPct val="45000"/>
              <a:buFont typeface="Wingdings" panose="05000000000000000000" pitchFamily="2" charset="2"/>
              <a:buNone/>
            </a:pPr>
            <a:r>
              <a:rPr lang="fr-FR" altLang="fr-FR" b="1" dirty="0">
                <a:solidFill>
                  <a:srgbClr val="F6AB38"/>
                </a:solidFill>
              </a:rPr>
              <a:t>Contenu de l’atelier </a:t>
            </a:r>
          </a:p>
          <a:p>
            <a:pPr algn="ctr" eaLnBrk="1" hangingPunct="1">
              <a:lnSpc>
                <a:spcPct val="87000"/>
              </a:lnSpc>
              <a:buSzPct val="45000"/>
              <a:buFont typeface="Wingdings" panose="05000000000000000000" pitchFamily="2" charset="2"/>
              <a:buNone/>
            </a:pPr>
            <a:r>
              <a:rPr lang="fr-FR" altLang="fr-FR" b="1" dirty="0">
                <a:solidFill>
                  <a:srgbClr val="F6AB38"/>
                </a:solidFill>
              </a:rPr>
              <a:t>et réseau de formateurs</a:t>
            </a:r>
          </a:p>
        </p:txBody>
      </p:sp>
      <p:pic>
        <p:nvPicPr>
          <p:cNvPr id="15" name="Picture 2" descr="https://i2.wp.com/refedd.org/wp-content/uploads/2016/02/LOGO_REFEDD_CMJN.png?fit=248%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945" y="1196975"/>
            <a:ext cx="1332223" cy="1611560"/>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s://pbs.twimg.com/profile_images/649650273565192192/_lFAJZz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614" y="1012060"/>
            <a:ext cx="1908940" cy="1908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83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dirty="0"/>
              <a:t>Le « PCC » c’est historiquement…</a:t>
            </a:r>
          </a:p>
        </p:txBody>
      </p:sp>
      <p:sp>
        <p:nvSpPr>
          <p:cNvPr id="16" name="Rectangle 2"/>
          <p:cNvSpPr>
            <a:spLocks noChangeArrowheads="1"/>
          </p:cNvSpPr>
          <p:nvPr/>
        </p:nvSpPr>
        <p:spPr bwMode="auto">
          <a:xfrm>
            <a:off x="623392" y="1196752"/>
            <a:ext cx="10009112" cy="4895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a:defRPr>
                <a:solidFill>
                  <a:schemeClr val="bg1"/>
                </a:solidFill>
                <a:latin typeface="Arial" panose="020B0604020202020204" pitchFamily="34" charset="0"/>
              </a:defRPr>
            </a:lvl1pPr>
            <a:lvl2pPr marL="457200"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marL="342900" indent="-342900" algn="just" defTabSz="914400">
              <a:spcAft>
                <a:spcPts val="1288"/>
              </a:spcAft>
              <a:buFont typeface="Wingdings" charset="2"/>
              <a:buChar char="Ø"/>
            </a:pPr>
            <a:r>
              <a:rPr lang="fr-FR" altLang="fr-FR" sz="2000" dirty="0">
                <a:solidFill>
                  <a:srgbClr val="085160"/>
                </a:solidFill>
                <a:latin typeface="+mn-lt"/>
                <a:cs typeface="+mj-cs"/>
              </a:rPr>
              <a:t>un lancement début 2009 avec l’ADEME, Avenir Climatique et le REFEDD</a:t>
            </a:r>
          </a:p>
          <a:p>
            <a:pPr marL="342900" indent="-342900" algn="just" defTabSz="914400">
              <a:spcAft>
                <a:spcPts val="1288"/>
              </a:spcAft>
              <a:buFont typeface="Wingdings" charset="2"/>
              <a:buChar char="Ø"/>
            </a:pPr>
            <a:r>
              <a:rPr lang="fr-FR" altLang="fr-FR" sz="2000" dirty="0">
                <a:solidFill>
                  <a:srgbClr val="085160"/>
                </a:solidFill>
                <a:latin typeface="+mn-lt"/>
                <a:cs typeface="+mj-cs"/>
              </a:rPr>
              <a:t>sur la base d’un outil « Bilan Carbone</a:t>
            </a:r>
            <a:r>
              <a:rPr lang="en-US" altLang="fr-FR" sz="2000" dirty="0">
                <a:solidFill>
                  <a:srgbClr val="085160"/>
                </a:solidFill>
                <a:latin typeface="+mn-lt"/>
                <a:cs typeface="+mj-cs"/>
              </a:rPr>
              <a:t>®</a:t>
            </a:r>
            <a:r>
              <a:rPr lang="fr-FR" altLang="fr-FR" sz="2000" dirty="0">
                <a:solidFill>
                  <a:srgbClr val="085160"/>
                </a:solidFill>
                <a:latin typeface="+mn-lt"/>
                <a:cs typeface="+mj-cs"/>
              </a:rPr>
              <a:t> Campus » </a:t>
            </a:r>
            <a:r>
              <a:rPr lang="fr-FR" altLang="fr-FR" sz="2000" dirty="0" err="1">
                <a:solidFill>
                  <a:srgbClr val="085160"/>
                </a:solidFill>
                <a:latin typeface="+mn-lt"/>
                <a:cs typeface="+mj-cs"/>
              </a:rPr>
              <a:t>co</a:t>
            </a:r>
            <a:r>
              <a:rPr lang="fr-FR" altLang="fr-FR" sz="2000" dirty="0">
                <a:solidFill>
                  <a:srgbClr val="085160"/>
                </a:solidFill>
                <a:latin typeface="+mn-lt"/>
                <a:cs typeface="+mj-cs"/>
              </a:rPr>
              <a:t>-construit Avenir Climatique et ADEME</a:t>
            </a:r>
          </a:p>
          <a:p>
            <a:pPr marL="342900" indent="-342900" algn="just" defTabSz="914400">
              <a:spcAft>
                <a:spcPts val="1288"/>
              </a:spcAft>
              <a:buFont typeface="Wingdings" charset="2"/>
              <a:buChar char="Ø"/>
            </a:pPr>
            <a:r>
              <a:rPr lang="fr-FR" altLang="fr-FR" sz="2000" dirty="0">
                <a:solidFill>
                  <a:srgbClr val="085160"/>
                </a:solidFill>
                <a:latin typeface="+mn-lt"/>
                <a:cs typeface="+mj-cs"/>
              </a:rPr>
              <a:t>donc l’élaboration d’une formation qualitative de 1 jour ou  </a:t>
            </a:r>
            <a:r>
              <a:rPr lang="fr-FR" altLang="fr-FR" sz="2000" dirty="0" err="1">
                <a:solidFill>
                  <a:srgbClr val="085160"/>
                </a:solidFill>
                <a:latin typeface="+mn-lt"/>
                <a:cs typeface="+mj-cs"/>
              </a:rPr>
              <a:t>joursJ</a:t>
            </a:r>
            <a:r>
              <a:rPr lang="fr-FR" altLang="fr-FR" sz="2000" dirty="0">
                <a:solidFill>
                  <a:srgbClr val="085160"/>
                </a:solidFill>
                <a:latin typeface="+mn-lt"/>
                <a:cs typeface="+mj-cs"/>
              </a:rPr>
              <a:t> pour les étudiants </a:t>
            </a:r>
          </a:p>
          <a:p>
            <a:pPr marL="342900" indent="-342900" algn="just" defTabSz="914400">
              <a:spcAft>
                <a:spcPts val="1288"/>
              </a:spcAft>
              <a:buFont typeface="Wingdings" charset="2"/>
              <a:buChar char="Ø"/>
            </a:pPr>
            <a:endParaRPr lang="fr-FR" altLang="fr-FR" sz="2000" dirty="0">
              <a:solidFill>
                <a:srgbClr val="085160"/>
              </a:solidFill>
              <a:latin typeface="+mn-lt"/>
              <a:cs typeface="+mj-cs"/>
            </a:endParaRPr>
          </a:p>
          <a:p>
            <a:pPr marL="342900" indent="-342900" algn="just" defTabSz="914400">
              <a:spcAft>
                <a:spcPts val="1288"/>
              </a:spcAft>
              <a:buFont typeface="Wingdings" charset="2"/>
              <a:buChar char="Ø"/>
            </a:pPr>
            <a:r>
              <a:rPr lang="fr-FR" altLang="fr-FR" sz="2000" dirty="0">
                <a:solidFill>
                  <a:srgbClr val="085160"/>
                </a:solidFill>
                <a:latin typeface="+mn-lt"/>
                <a:cs typeface="+mj-cs"/>
              </a:rPr>
              <a:t>une formation finalement qui donne les moyens aux étudiants de mettre en place des actions de réduction de GES sur les campus mais aussi d’acquérir des compétences techniques, scientifiques et professionnelles</a:t>
            </a:r>
          </a:p>
          <a:p>
            <a:pPr marL="342900" indent="-342900" algn="just" defTabSz="914400">
              <a:spcAft>
                <a:spcPts val="1288"/>
              </a:spcAft>
              <a:buFont typeface="Wingdings" charset="2"/>
              <a:buChar char="Ø"/>
            </a:pPr>
            <a:endParaRPr lang="fr-FR" altLang="fr-FR" sz="2000" dirty="0">
              <a:solidFill>
                <a:srgbClr val="085160"/>
              </a:solidFill>
              <a:latin typeface="+mn-lt"/>
              <a:cs typeface="+mj-cs"/>
            </a:endParaRPr>
          </a:p>
          <a:p>
            <a:pPr marL="342900" indent="-342900" algn="just" defTabSz="914400">
              <a:spcAft>
                <a:spcPts val="1288"/>
              </a:spcAft>
              <a:buFont typeface="Wingdings" charset="2"/>
              <a:buChar char="Ø"/>
            </a:pPr>
            <a:r>
              <a:rPr lang="fr-FR" altLang="fr-FR" sz="2000" dirty="0">
                <a:solidFill>
                  <a:srgbClr val="085160"/>
                </a:solidFill>
                <a:latin typeface="+mn-lt"/>
                <a:cs typeface="+mj-cs"/>
              </a:rPr>
              <a:t>Depuis 2009; plus de 100 formations animées et quelques PCC réalisés</a:t>
            </a:r>
          </a:p>
        </p:txBody>
      </p:sp>
    </p:spTree>
    <p:extLst>
      <p:ext uri="{BB962C8B-B14F-4D97-AF65-F5344CB8AC3E}">
        <p14:creationId xmlns:p14="http://schemas.microsoft.com/office/powerpoint/2010/main" val="391116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dirty="0"/>
              <a:t>Introduction</a:t>
            </a:r>
          </a:p>
        </p:txBody>
      </p:sp>
      <p:sp>
        <p:nvSpPr>
          <p:cNvPr id="4" name="Rectangle 3"/>
          <p:cNvSpPr txBox="1">
            <a:spLocks noChangeArrowheads="1"/>
          </p:cNvSpPr>
          <p:nvPr/>
        </p:nvSpPr>
        <p:spPr>
          <a:xfrm>
            <a:off x="695400" y="815975"/>
            <a:ext cx="9675812" cy="5291138"/>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Times New Roman" pitchFamily="18" charset="0"/>
              <a:buChar char="•"/>
            </a:pPr>
            <a:endParaRPr lang="fr-FR" altLang="fr-FR" sz="3200" dirty="0"/>
          </a:p>
          <a:p>
            <a:pPr algn="ctr"/>
            <a:r>
              <a:rPr lang="fr-FR" altLang="fr-FR" sz="3200" dirty="0"/>
              <a:t>Pourquoi lancer un Projet Carbone Campus ?</a:t>
            </a:r>
          </a:p>
          <a:p>
            <a:pPr lvl="1" algn="ctr">
              <a:buFont typeface="Times New Roman" pitchFamily="18" charset="0"/>
              <a:buChar char="–"/>
            </a:pPr>
            <a:r>
              <a:rPr lang="fr-FR" altLang="fr-FR" sz="2000" dirty="0">
                <a:solidFill>
                  <a:srgbClr val="085160"/>
                </a:solidFill>
              </a:rPr>
              <a:t>Pour réduire ses émissions de gaz à effet de serre </a:t>
            </a:r>
          </a:p>
          <a:p>
            <a:pPr lvl="1" algn="ctr"/>
            <a:r>
              <a:rPr lang="fr-FR" altLang="fr-FR" sz="2000" dirty="0">
                <a:solidFill>
                  <a:srgbClr val="085160"/>
                </a:solidFill>
              </a:rPr>
              <a:t>(et si possible par 4 !!)</a:t>
            </a:r>
          </a:p>
          <a:p>
            <a:pPr algn="ctr">
              <a:buFont typeface="Times New Roman" pitchFamily="18" charset="0"/>
              <a:buChar char="•"/>
            </a:pPr>
            <a:endParaRPr lang="fr-FR" altLang="fr-FR" sz="3200" dirty="0"/>
          </a:p>
          <a:p>
            <a:pPr algn="ctr"/>
            <a:r>
              <a:rPr lang="fr-FR" altLang="fr-FR" sz="3200" dirty="0"/>
              <a:t>Pourquoi réduire ses émissions de GES ?</a:t>
            </a:r>
            <a:endParaRPr lang="fr-FR" altLang="fr-FR" sz="3100" dirty="0"/>
          </a:p>
          <a:p>
            <a:pPr lvl="1" algn="ctr">
              <a:buFont typeface="Times New Roman" pitchFamily="18" charset="0"/>
              <a:buChar char="–"/>
            </a:pPr>
            <a:r>
              <a:rPr lang="fr-FR" altLang="fr-FR" sz="2000" dirty="0">
                <a:solidFill>
                  <a:srgbClr val="085160"/>
                </a:solidFill>
              </a:rPr>
              <a:t>Pour préserver le climat</a:t>
            </a:r>
          </a:p>
          <a:p>
            <a:pPr lvl="1" algn="ctr">
              <a:buFont typeface="Times New Roman" pitchFamily="18" charset="0"/>
              <a:buChar char="–"/>
            </a:pPr>
            <a:r>
              <a:rPr lang="fr-FR" altLang="fr-FR" sz="2000" dirty="0">
                <a:solidFill>
                  <a:srgbClr val="085160"/>
                </a:solidFill>
              </a:rPr>
              <a:t>Pour anticiper la crise de l’énergie</a:t>
            </a:r>
          </a:p>
        </p:txBody>
      </p:sp>
      <p:sp>
        <p:nvSpPr>
          <p:cNvPr id="5" name="Rectangle 4"/>
          <p:cNvSpPr>
            <a:spLocks noChangeArrowheads="1"/>
          </p:cNvSpPr>
          <p:nvPr/>
        </p:nvSpPr>
        <p:spPr bwMode="auto">
          <a:xfrm>
            <a:off x="912192" y="1319213"/>
            <a:ext cx="9459020" cy="1821755"/>
          </a:xfrm>
          <a:prstGeom prst="rect">
            <a:avLst/>
          </a:prstGeom>
          <a:noFill/>
          <a:ln w="38100">
            <a:solidFill>
              <a:srgbClr val="FF0000"/>
            </a:solidFill>
            <a:prstDash val="dash"/>
            <a:miter lim="800000"/>
            <a:headEnd/>
            <a:tailEnd/>
          </a:ln>
          <a:effectLst/>
          <a:extLst>
            <a:ext uri="{909E8E84-426E-40dd-AFC4-6F175D3DCCD1}">
              <a14:hiddenFill xmlns="" xmlns:a14="http://schemas.microsoft.com/office/drawing/2010/main">
                <a:solidFill>
                  <a:srgbClr val="00B8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532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left)">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lstStyle/>
          <a:p>
            <a:r>
              <a:rPr lang="fr-FR" altLang="fr-FR" dirty="0"/>
              <a:t>Ç</a:t>
            </a:r>
            <a:r>
              <a:rPr lang="fr-FR" dirty="0"/>
              <a:t>a vous intéresse ?</a:t>
            </a:r>
          </a:p>
        </p:txBody>
      </p:sp>
      <p:grpSp>
        <p:nvGrpSpPr>
          <p:cNvPr id="6" name="Groupe 14"/>
          <p:cNvGrpSpPr>
            <a:grpSpLocks/>
          </p:cNvGrpSpPr>
          <p:nvPr/>
        </p:nvGrpSpPr>
        <p:grpSpPr bwMode="auto">
          <a:xfrm>
            <a:off x="4616276" y="1196975"/>
            <a:ext cx="4864100" cy="2447925"/>
            <a:chOff x="2928926" y="1357298"/>
            <a:chExt cx="4324350" cy="2447925"/>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26" y="1357298"/>
              <a:ext cx="432435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6"/>
            <p:cNvSpPr>
              <a:spLocks noChangeArrowheads="1"/>
            </p:cNvSpPr>
            <p:nvPr/>
          </p:nvSpPr>
          <p:spPr bwMode="auto">
            <a:xfrm>
              <a:off x="2928926" y="1428736"/>
              <a:ext cx="4286244"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algn="ctr" defTabSz="914400" eaLnBrk="1" hangingPunct="1">
                <a:lnSpc>
                  <a:spcPct val="100000"/>
                </a:lnSpc>
                <a:buClrTx/>
                <a:buSzTx/>
                <a:buFontTx/>
                <a:buNone/>
              </a:pPr>
              <a:r>
                <a:rPr lang="fr-FR" altLang="fr-FR" sz="6000">
                  <a:solidFill>
                    <a:schemeClr val="tx1"/>
                  </a:solidFill>
                  <a:latin typeface="Freestyle Script" panose="030804020302050B0404" pitchFamily="66" charset="0"/>
                  <a:cs typeface="Arial" panose="020B0604020202020204" pitchFamily="34" charset="0"/>
                </a:rPr>
                <a:t>REJOIGNEZ NOUS !</a:t>
              </a:r>
            </a:p>
          </p:txBody>
        </p:sp>
      </p:gr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313" y="2686050"/>
            <a:ext cx="5286375" cy="419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contenu 2"/>
          <p:cNvSpPr>
            <a:spLocks/>
          </p:cNvSpPr>
          <p:nvPr/>
        </p:nvSpPr>
        <p:spPr bwMode="auto">
          <a:xfrm>
            <a:off x="3329236" y="3246909"/>
            <a:ext cx="3198812" cy="1214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defTabSz="914400" eaLnBrk="1" hangingPunct="1">
              <a:spcAft>
                <a:spcPts val="1288"/>
              </a:spcAft>
            </a:pPr>
            <a:r>
              <a:rPr lang="fr-FR" altLang="fr-FR" sz="2000" dirty="0" err="1">
                <a:solidFill>
                  <a:schemeClr val="tx1"/>
                </a:solidFill>
              </a:rPr>
              <a:t>www.avenirclimatique.org</a:t>
            </a:r>
            <a:endParaRPr lang="fr-FR" altLang="fr-FR" sz="2000" dirty="0">
              <a:solidFill>
                <a:schemeClr val="tx1"/>
              </a:solidFill>
            </a:endParaRPr>
          </a:p>
          <a:p>
            <a:pPr defTabSz="914400" eaLnBrk="1" hangingPunct="1">
              <a:spcAft>
                <a:spcPts val="1288"/>
              </a:spcAft>
            </a:pPr>
            <a:r>
              <a:rPr lang="fr-FR" altLang="fr-FR" dirty="0" err="1">
                <a:solidFill>
                  <a:schemeClr val="tx1"/>
                </a:solidFill>
              </a:rPr>
              <a:t>contact@avenirclimatique.org</a:t>
            </a:r>
            <a:endParaRPr lang="fr-FR" altLang="fr-FR" dirty="0">
              <a:solidFill>
                <a:schemeClr val="tx1"/>
              </a:solidFill>
            </a:endParaRPr>
          </a:p>
        </p:txBody>
      </p:sp>
      <p:sp>
        <p:nvSpPr>
          <p:cNvPr id="14" name="Espace réservé du contenu 2"/>
          <p:cNvSpPr>
            <a:spLocks/>
          </p:cNvSpPr>
          <p:nvPr/>
        </p:nvSpPr>
        <p:spPr bwMode="auto">
          <a:xfrm>
            <a:off x="479376" y="3284984"/>
            <a:ext cx="2811760" cy="1214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eaLnBrk="1">
              <a:spcAft>
                <a:spcPts val="1288"/>
              </a:spcAft>
            </a:pPr>
            <a:r>
              <a:rPr lang="fr-FR" altLang="fr-FR" sz="2000" dirty="0">
                <a:solidFill>
                  <a:schemeClr val="tx1"/>
                </a:solidFill>
              </a:rPr>
              <a:t>www.refedd.org</a:t>
            </a:r>
          </a:p>
          <a:p>
            <a:pPr eaLnBrk="1">
              <a:spcAft>
                <a:spcPts val="1288"/>
              </a:spcAft>
            </a:pPr>
            <a:r>
              <a:rPr lang="fr-FR" altLang="fr-FR" sz="2000" dirty="0">
                <a:solidFill>
                  <a:schemeClr val="tx1"/>
                </a:solidFill>
              </a:rPr>
              <a:t>contact@refedd.org</a:t>
            </a:r>
          </a:p>
        </p:txBody>
      </p:sp>
      <p:pic>
        <p:nvPicPr>
          <p:cNvPr id="15" name="Picture 2" descr="https://i2.wp.com/refedd.org/wp-content/uploads/2016/02/LOGO_REFEDD_CMJN.png?fit=248%2C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4512657"/>
            <a:ext cx="1170937" cy="141645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s://pbs.twimg.com/profile_images/649650273565192192/_lFAJZz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092" y="4266414"/>
            <a:ext cx="1908940" cy="1908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2366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12" name="Rectangle 2"/>
          <p:cNvSpPr txBox="1">
            <a:spLocks noChangeArrowheads="1"/>
          </p:cNvSpPr>
          <p:nvPr/>
        </p:nvSpPr>
        <p:spPr>
          <a:xfrm>
            <a:off x="2567608" y="2492896"/>
            <a:ext cx="5465762" cy="1054100"/>
          </a:xfrm>
          <a:prstGeom prst="rect">
            <a:avLst/>
          </a:prstGeom>
        </p:spPr>
        <p:txBody>
          <a:bodyPr anchor="ctr">
            <a:normAutofit/>
          </a:bodyPr>
          <a:lstStyle>
            <a:lvl1pPr algn="l" defTabSz="457200" rtl="0" fontAlgn="base">
              <a:spcBef>
                <a:spcPct val="0"/>
              </a:spcBef>
              <a:spcAft>
                <a:spcPct val="0"/>
              </a:spcAft>
              <a:defRPr lang="fr-FR" sz="2400" b="1" kern="1200" cap="none">
                <a:solidFill>
                  <a:srgbClr val="085160"/>
                </a:solidFill>
                <a:latin typeface="Century Gothic" pitchFamily="34" charset="0"/>
                <a:ea typeface="+mn-ea"/>
                <a:cs typeface="+mj-cs"/>
              </a:defRPr>
            </a:lvl1pPr>
            <a:lvl2pPr algn="l" defTabSz="457200" rtl="0" fontAlgn="base">
              <a:spcBef>
                <a:spcPct val="0"/>
              </a:spcBef>
              <a:spcAft>
                <a:spcPct val="0"/>
              </a:spcAft>
              <a:defRPr sz="3200" b="1">
                <a:solidFill>
                  <a:srgbClr val="085160"/>
                </a:solidFill>
                <a:latin typeface="Champagne &amp; Limousines"/>
              </a:defRPr>
            </a:lvl2pPr>
            <a:lvl3pPr algn="l" defTabSz="457200" rtl="0" fontAlgn="base">
              <a:spcBef>
                <a:spcPct val="0"/>
              </a:spcBef>
              <a:spcAft>
                <a:spcPct val="0"/>
              </a:spcAft>
              <a:defRPr sz="3200" b="1">
                <a:solidFill>
                  <a:srgbClr val="085160"/>
                </a:solidFill>
                <a:latin typeface="Champagne &amp; Limousines"/>
              </a:defRPr>
            </a:lvl3pPr>
            <a:lvl4pPr algn="l" defTabSz="457200" rtl="0" fontAlgn="base">
              <a:spcBef>
                <a:spcPct val="0"/>
              </a:spcBef>
              <a:spcAft>
                <a:spcPct val="0"/>
              </a:spcAft>
              <a:defRPr sz="3200" b="1">
                <a:solidFill>
                  <a:srgbClr val="085160"/>
                </a:solidFill>
                <a:latin typeface="Champagne &amp; Limousines"/>
              </a:defRPr>
            </a:lvl4pPr>
            <a:lvl5pPr algn="l" defTabSz="457200" rtl="0" fontAlgn="base">
              <a:spcBef>
                <a:spcPct val="0"/>
              </a:spcBef>
              <a:spcAft>
                <a:spcPct val="0"/>
              </a:spcAft>
              <a:defRPr sz="3200" b="1">
                <a:solidFill>
                  <a:srgbClr val="085160"/>
                </a:solidFill>
                <a:latin typeface="Champagne &amp; Limousines"/>
              </a:defRPr>
            </a:lvl5pPr>
            <a:lvl6pPr marL="457200" algn="l" defTabSz="457200" rtl="0" fontAlgn="base">
              <a:spcBef>
                <a:spcPct val="0"/>
              </a:spcBef>
              <a:spcAft>
                <a:spcPct val="0"/>
              </a:spcAft>
              <a:defRPr sz="3200" b="1">
                <a:solidFill>
                  <a:srgbClr val="085160"/>
                </a:solidFill>
                <a:latin typeface="Champagne &amp; Limousines"/>
              </a:defRPr>
            </a:lvl6pPr>
            <a:lvl7pPr marL="914400" algn="l" defTabSz="457200" rtl="0" fontAlgn="base">
              <a:spcBef>
                <a:spcPct val="0"/>
              </a:spcBef>
              <a:spcAft>
                <a:spcPct val="0"/>
              </a:spcAft>
              <a:defRPr sz="3200" b="1">
                <a:solidFill>
                  <a:srgbClr val="085160"/>
                </a:solidFill>
                <a:latin typeface="Champagne &amp; Limousines"/>
              </a:defRPr>
            </a:lvl7pPr>
            <a:lvl8pPr marL="1371600" algn="l" defTabSz="457200" rtl="0" fontAlgn="base">
              <a:spcBef>
                <a:spcPct val="0"/>
              </a:spcBef>
              <a:spcAft>
                <a:spcPct val="0"/>
              </a:spcAft>
              <a:defRPr sz="3200" b="1">
                <a:solidFill>
                  <a:srgbClr val="085160"/>
                </a:solidFill>
                <a:latin typeface="Champagne &amp; Limousines"/>
              </a:defRPr>
            </a:lvl8pPr>
            <a:lvl9pPr marL="1828800" algn="l" defTabSz="457200" rtl="0" fontAlgn="base">
              <a:spcBef>
                <a:spcPct val="0"/>
              </a:spcBef>
              <a:spcAft>
                <a:spcPct val="0"/>
              </a:spcAft>
              <a:defRPr sz="3200" b="1">
                <a:solidFill>
                  <a:srgbClr val="085160"/>
                </a:solidFill>
                <a:latin typeface="Champagne &amp; Limousines"/>
              </a:defRPr>
            </a:lvl9pPr>
          </a:lstStyle>
          <a:p>
            <a:pPr>
              <a:lnSpc>
                <a:spcPct val="87000"/>
              </a:lnSpc>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b="0">
                <a:solidFill>
                  <a:srgbClr val="336699"/>
                </a:solidFill>
              </a:rPr>
              <a:t>2 jours de pur bonheur !</a:t>
            </a:r>
          </a:p>
        </p:txBody>
      </p:sp>
      <p:sp>
        <p:nvSpPr>
          <p:cNvPr id="17" name="Text Box 3"/>
          <p:cNvSpPr txBox="1">
            <a:spLocks noChangeArrowheads="1"/>
          </p:cNvSpPr>
          <p:nvPr/>
        </p:nvSpPr>
        <p:spPr bwMode="auto">
          <a:xfrm>
            <a:off x="2567608" y="3429521"/>
            <a:ext cx="5062537"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lnSpc>
                <a:spcPct val="87000"/>
              </a:lnSpc>
              <a:buSzPct val="45000"/>
              <a:buFont typeface="Wingdings" panose="05000000000000000000" pitchFamily="2" charset="2"/>
              <a:buNone/>
            </a:pPr>
            <a:r>
              <a:rPr lang="fr-FR" altLang="fr-FR" sz="1500" b="1">
                <a:solidFill>
                  <a:srgbClr val="99284C"/>
                </a:solidFill>
              </a:rPr>
              <a:t>Mais si, mais si…</a:t>
            </a:r>
          </a:p>
        </p:txBody>
      </p:sp>
    </p:spTree>
    <p:extLst>
      <p:ext uri="{BB962C8B-B14F-4D97-AF65-F5344CB8AC3E}">
        <p14:creationId xmlns:p14="http://schemas.microsoft.com/office/powerpoint/2010/main" val="385343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Détail des festivités (format 2 journées)</a:t>
            </a:r>
          </a:p>
        </p:txBody>
      </p:sp>
      <p:grpSp>
        <p:nvGrpSpPr>
          <p:cNvPr id="5" name="Groupe 5"/>
          <p:cNvGrpSpPr>
            <a:grpSpLocks/>
          </p:cNvGrpSpPr>
          <p:nvPr/>
        </p:nvGrpSpPr>
        <p:grpSpPr bwMode="auto">
          <a:xfrm>
            <a:off x="146050" y="2276872"/>
            <a:ext cx="11710590" cy="2611581"/>
            <a:chOff x="145317" y="2427288"/>
            <a:chExt cx="9937688" cy="2994898"/>
          </a:xfrm>
        </p:grpSpPr>
        <p:sp>
          <p:nvSpPr>
            <p:cNvPr id="6" name="Line 39"/>
            <p:cNvSpPr>
              <a:spLocks noChangeShapeType="1"/>
            </p:cNvSpPr>
            <p:nvPr/>
          </p:nvSpPr>
          <p:spPr bwMode="auto">
            <a:xfrm flipH="1">
              <a:off x="8870950" y="3068960"/>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40"/>
            <p:cNvSpPr>
              <a:spLocks noChangeShapeType="1"/>
            </p:cNvSpPr>
            <p:nvPr/>
          </p:nvSpPr>
          <p:spPr bwMode="auto">
            <a:xfrm flipH="1">
              <a:off x="8805863" y="5214809"/>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41"/>
            <p:cNvSpPr>
              <a:spLocks noChangeShapeType="1"/>
            </p:cNvSpPr>
            <p:nvPr/>
          </p:nvSpPr>
          <p:spPr bwMode="auto">
            <a:xfrm>
              <a:off x="1082675" y="2605088"/>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42"/>
            <p:cNvSpPr>
              <a:spLocks noChangeShapeType="1"/>
            </p:cNvSpPr>
            <p:nvPr/>
          </p:nvSpPr>
          <p:spPr bwMode="auto">
            <a:xfrm>
              <a:off x="1082675" y="5262642"/>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Text Box 43"/>
            <p:cNvSpPr txBox="1">
              <a:spLocks noChangeArrowheads="1"/>
            </p:cNvSpPr>
            <p:nvPr/>
          </p:nvSpPr>
          <p:spPr bwMode="auto">
            <a:xfrm>
              <a:off x="9209881" y="5055265"/>
              <a:ext cx="808037" cy="319087"/>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a:solidFill>
                    <a:srgbClr val="3366FF"/>
                  </a:solidFill>
                  <a:latin typeface="Arial Unicode MS" panose="020B0604020202020204" pitchFamily="34" charset="-128"/>
                </a:rPr>
                <a:t>Pause</a:t>
              </a:r>
              <a:endParaRPr lang="fr-FR" altLang="fr-FR">
                <a:solidFill>
                  <a:srgbClr val="3366FF"/>
                </a:solidFill>
                <a:latin typeface="Arial Unicode MS" panose="020B0604020202020204" pitchFamily="34" charset="-128"/>
                <a:sym typeface="Wingdings" panose="05000000000000000000" pitchFamily="2" charset="2"/>
              </a:endParaRPr>
            </a:p>
          </p:txBody>
        </p:sp>
        <p:sp>
          <p:nvSpPr>
            <p:cNvPr id="11" name="Text Box 44"/>
            <p:cNvSpPr txBox="1">
              <a:spLocks noChangeArrowheads="1"/>
            </p:cNvSpPr>
            <p:nvPr/>
          </p:nvSpPr>
          <p:spPr bwMode="auto">
            <a:xfrm>
              <a:off x="9274968" y="2909416"/>
              <a:ext cx="808037" cy="3190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a:solidFill>
                    <a:srgbClr val="3366FF"/>
                  </a:solidFill>
                  <a:latin typeface="Arial Unicode MS" panose="020B0604020202020204" pitchFamily="34" charset="-128"/>
                </a:rPr>
                <a:t>Pause</a:t>
              </a:r>
              <a:endParaRPr lang="fr-FR" altLang="fr-FR">
                <a:solidFill>
                  <a:srgbClr val="3366FF"/>
                </a:solidFill>
                <a:latin typeface="Arial Unicode MS" panose="020B0604020202020204" pitchFamily="34" charset="-128"/>
                <a:sym typeface="Wingdings" panose="05000000000000000000" pitchFamily="2" charset="2"/>
              </a:endParaRPr>
            </a:p>
          </p:txBody>
        </p:sp>
        <p:sp>
          <p:nvSpPr>
            <p:cNvPr id="13" name="Text Box 45"/>
            <p:cNvSpPr txBox="1">
              <a:spLocks noChangeArrowheads="1"/>
            </p:cNvSpPr>
            <p:nvPr/>
          </p:nvSpPr>
          <p:spPr bwMode="auto">
            <a:xfrm>
              <a:off x="170851" y="2427288"/>
              <a:ext cx="808038" cy="3190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dirty="0">
                  <a:solidFill>
                    <a:srgbClr val="3366FF"/>
                  </a:solidFill>
                  <a:latin typeface="Arial Unicode MS" panose="020B0604020202020204" pitchFamily="34" charset="-128"/>
                </a:rPr>
                <a:t>Pause</a:t>
              </a:r>
              <a:endParaRPr lang="fr-FR" altLang="fr-FR" dirty="0">
                <a:solidFill>
                  <a:srgbClr val="3366FF"/>
                </a:solidFill>
                <a:latin typeface="Arial Unicode MS" panose="020B0604020202020204" pitchFamily="34" charset="-128"/>
                <a:sym typeface="Wingdings" panose="05000000000000000000" pitchFamily="2" charset="2"/>
              </a:endParaRPr>
            </a:p>
          </p:txBody>
        </p:sp>
        <p:sp>
          <p:nvSpPr>
            <p:cNvPr id="14" name="Text Box 46"/>
            <p:cNvSpPr txBox="1">
              <a:spLocks noChangeArrowheads="1"/>
            </p:cNvSpPr>
            <p:nvPr/>
          </p:nvSpPr>
          <p:spPr bwMode="auto">
            <a:xfrm>
              <a:off x="145317" y="5103098"/>
              <a:ext cx="808038" cy="3190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a:solidFill>
                    <a:srgbClr val="3366FF"/>
                  </a:solidFill>
                  <a:latin typeface="Arial Unicode MS" panose="020B0604020202020204" pitchFamily="34" charset="-128"/>
                </a:rPr>
                <a:t>Pause</a:t>
              </a:r>
              <a:endParaRPr lang="fr-FR" altLang="fr-FR">
                <a:solidFill>
                  <a:srgbClr val="3366FF"/>
                </a:solidFill>
                <a:latin typeface="Arial Unicode MS" panose="020B0604020202020204" pitchFamily="34" charset="-128"/>
                <a:sym typeface="Wingdings" panose="05000000000000000000" pitchFamily="2" charset="2"/>
              </a:endParaRPr>
            </a:p>
          </p:txBody>
        </p:sp>
      </p:grpSp>
      <p:graphicFrame>
        <p:nvGraphicFramePr>
          <p:cNvPr id="15" name="Tableau 14"/>
          <p:cNvGraphicFramePr>
            <a:graphicFrameLocks noGrp="1"/>
          </p:cNvGraphicFramePr>
          <p:nvPr>
            <p:extLst>
              <p:ext uri="{D42A27DB-BD31-4B8C-83A1-F6EECF244321}">
                <p14:modId xmlns:p14="http://schemas.microsoft.com/office/powerpoint/2010/main" val="3235290555"/>
              </p:ext>
            </p:extLst>
          </p:nvPr>
        </p:nvGraphicFramePr>
        <p:xfrm>
          <a:off x="1758926" y="1052736"/>
          <a:ext cx="8513538" cy="4968720"/>
        </p:xfrm>
        <a:graphic>
          <a:graphicData uri="http://schemas.openxmlformats.org/drawingml/2006/table">
            <a:tbl>
              <a:tblPr firstRow="1" firstCol="1" bandRow="1">
                <a:tableStyleId>{5C22544A-7EE6-4342-B048-85BDC9FD1C3A}</a:tableStyleId>
              </a:tblPr>
              <a:tblGrid>
                <a:gridCol w="2194200">
                  <a:extLst>
                    <a:ext uri="{9D8B030D-6E8A-4147-A177-3AD203B41FA5}">
                      <a16:colId xmlns:a16="http://schemas.microsoft.com/office/drawing/2014/main" val="20000"/>
                    </a:ext>
                  </a:extLst>
                </a:gridCol>
                <a:gridCol w="3169794">
                  <a:extLst>
                    <a:ext uri="{9D8B030D-6E8A-4147-A177-3AD203B41FA5}">
                      <a16:colId xmlns:a16="http://schemas.microsoft.com/office/drawing/2014/main" val="20001"/>
                    </a:ext>
                  </a:extLst>
                </a:gridCol>
                <a:gridCol w="3149544">
                  <a:extLst>
                    <a:ext uri="{9D8B030D-6E8A-4147-A177-3AD203B41FA5}">
                      <a16:colId xmlns:a16="http://schemas.microsoft.com/office/drawing/2014/main" val="20002"/>
                    </a:ext>
                  </a:extLst>
                </a:gridCol>
              </a:tblGrid>
              <a:tr h="259201">
                <a:tc>
                  <a:txBody>
                    <a:bodyPr/>
                    <a:lstStyle/>
                    <a:p>
                      <a:pPr algn="ctr">
                        <a:lnSpc>
                          <a:spcPct val="115000"/>
                        </a:lnSpc>
                        <a:spcAft>
                          <a:spcPts val="0"/>
                        </a:spcAft>
                      </a:pPr>
                      <a:r>
                        <a:rPr lang="fr-FR" sz="1400" dirty="0">
                          <a:effectLst/>
                        </a:rPr>
                        <a:t>Horaires</a:t>
                      </a:r>
                      <a:endParaRPr lang="fr-FR" sz="14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400" dirty="0">
                          <a:effectLst/>
                        </a:rPr>
                        <a:t>Samedi</a:t>
                      </a:r>
                      <a:endParaRPr lang="fr-FR" sz="14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400" dirty="0">
                          <a:effectLst/>
                        </a:rPr>
                        <a:t>Dimanche</a:t>
                      </a:r>
                      <a:endParaRPr lang="fr-FR" sz="14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0179">
                <a:tc>
                  <a:txBody>
                    <a:bodyPr/>
                    <a:lstStyle/>
                    <a:p>
                      <a:pPr algn="ctr">
                        <a:lnSpc>
                          <a:spcPct val="115000"/>
                        </a:lnSpc>
                        <a:spcAft>
                          <a:spcPts val="0"/>
                        </a:spcAft>
                      </a:pPr>
                      <a:r>
                        <a:rPr lang="fr-FR" sz="1600" dirty="0">
                          <a:effectLst/>
                        </a:rPr>
                        <a:t>9h00-9h30</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a:effectLst/>
                        </a:rPr>
                        <a:t>Présentation</a:t>
                      </a:r>
                      <a:r>
                        <a:rPr lang="fr-FR" sz="1600" baseline="0" dirty="0">
                          <a:effectLst/>
                        </a:rPr>
                        <a:t> des </a:t>
                      </a:r>
                      <a:r>
                        <a:rPr lang="fr-FR" sz="1600" baseline="0" dirty="0" err="1">
                          <a:effectLst/>
                        </a:rPr>
                        <a:t>asso</a:t>
                      </a:r>
                      <a:r>
                        <a:rPr lang="fr-FR" sz="1600" baseline="0" dirty="0">
                          <a:effectLst/>
                        </a:rPr>
                        <a:t> et</a:t>
                      </a:r>
                      <a:r>
                        <a:rPr lang="fr-FR" sz="1600" dirty="0">
                          <a:effectLst/>
                        </a:rPr>
                        <a:t> formateurs et programme + tour de table</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a:effectLst/>
                        </a:rPr>
                        <a:t> </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9201">
                <a:tc>
                  <a:txBody>
                    <a:bodyPr/>
                    <a:lstStyle/>
                    <a:p>
                      <a:pPr algn="ctr">
                        <a:lnSpc>
                          <a:spcPct val="115000"/>
                        </a:lnSpc>
                        <a:spcAft>
                          <a:spcPts val="0"/>
                        </a:spcAft>
                      </a:pPr>
                      <a:r>
                        <a:rPr lang="fr-FR" sz="1600">
                          <a:effectLst/>
                        </a:rPr>
                        <a:t>10h00-11h00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600" dirty="0">
                          <a:effectLst/>
                        </a:rPr>
                        <a:t>Enjeux </a:t>
                      </a:r>
                      <a:r>
                        <a:rPr lang="fr-FR" sz="1600" dirty="0">
                          <a:effectLst/>
                        </a:rPr>
                        <a:t>énergie et </a:t>
                      </a:r>
                      <a:r>
                        <a:rPr lang="ru-RU" sz="1600" dirty="0">
                          <a:effectLst/>
                        </a:rPr>
                        <a:t>climat</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fr-FR" sz="1600">
                          <a:effectLst/>
                        </a:rPr>
                        <a:t>Phase Plan d’actions</a:t>
                      </a:r>
                    </a:p>
                    <a:p>
                      <a:pPr algn="ctr">
                        <a:lnSpc>
                          <a:spcPct val="115000"/>
                        </a:lnSpc>
                        <a:spcAft>
                          <a:spcPts val="0"/>
                        </a:spcAft>
                      </a:pPr>
                      <a:r>
                        <a:rPr lang="fr-FR" sz="1600">
                          <a:effectLst/>
                        </a:rPr>
                        <a:t>du Projet Carbone Campus</a:t>
                      </a:r>
                    </a:p>
                    <a:p>
                      <a:pPr algn="ctr">
                        <a:lnSpc>
                          <a:spcPct val="115000"/>
                        </a:lnSpc>
                        <a:spcAft>
                          <a:spcPts val="0"/>
                        </a:spcAft>
                      </a:pPr>
                      <a:r>
                        <a:rPr lang="fr-FR" sz="1600">
                          <a:effectLst/>
                        </a:rPr>
                        <a:t> </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9201">
                <a:tc>
                  <a:txBody>
                    <a:bodyPr/>
                    <a:lstStyle/>
                    <a:p>
                      <a:pPr algn="ctr">
                        <a:lnSpc>
                          <a:spcPct val="115000"/>
                        </a:lnSpc>
                        <a:spcAft>
                          <a:spcPts val="0"/>
                        </a:spcAft>
                      </a:pPr>
                      <a:r>
                        <a:rPr lang="fr-FR" sz="1600">
                          <a:effectLst/>
                        </a:rPr>
                        <a:t>11h00-12h00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571776">
                <a:tc>
                  <a:txBody>
                    <a:bodyPr/>
                    <a:lstStyle/>
                    <a:p>
                      <a:pPr algn="ctr">
                        <a:lnSpc>
                          <a:spcPct val="115000"/>
                        </a:lnSpc>
                        <a:spcAft>
                          <a:spcPts val="0"/>
                        </a:spcAft>
                      </a:pPr>
                      <a:r>
                        <a:rPr lang="fr-FR" sz="1600">
                          <a:effectLst/>
                        </a:rPr>
                        <a:t>12h00-13h00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a:effectLst/>
                        </a:rPr>
                        <a:t>Phase préparatoire au</a:t>
                      </a:r>
                    </a:p>
                    <a:p>
                      <a:pPr algn="ctr">
                        <a:lnSpc>
                          <a:spcPct val="115000"/>
                        </a:lnSpc>
                        <a:spcAft>
                          <a:spcPts val="0"/>
                        </a:spcAft>
                      </a:pPr>
                      <a:r>
                        <a:rPr lang="fr-FR" sz="1600" dirty="0">
                          <a:effectLst/>
                        </a:rPr>
                        <a:t>Projet Carbone Campus</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259201">
                <a:tc>
                  <a:txBody>
                    <a:bodyPr/>
                    <a:lstStyle/>
                    <a:p>
                      <a:pPr algn="ctr">
                        <a:lnSpc>
                          <a:spcPct val="115000"/>
                        </a:lnSpc>
                        <a:spcAft>
                          <a:spcPts val="0"/>
                        </a:spcAft>
                      </a:pPr>
                      <a:r>
                        <a:rPr lang="fr-FR" sz="1600">
                          <a:effectLst/>
                        </a:rPr>
                        <a:t>13h00-14h00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a:effectLst/>
                        </a:rPr>
                        <a:t>Déjeuner</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a:effectLst/>
                        </a:rPr>
                        <a:t>Déjeuner</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07605">
                <a:tc>
                  <a:txBody>
                    <a:bodyPr/>
                    <a:lstStyle/>
                    <a:p>
                      <a:pPr algn="ctr">
                        <a:lnSpc>
                          <a:spcPct val="115000"/>
                        </a:lnSpc>
                        <a:spcAft>
                          <a:spcPts val="0"/>
                        </a:spcAft>
                      </a:pPr>
                      <a:r>
                        <a:rPr lang="fr-FR" sz="1600">
                          <a:effectLst/>
                        </a:rPr>
                        <a:t>14h00-15h00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a:effectLst/>
                        </a:rPr>
                        <a:t>Phase préparatoire au</a:t>
                      </a:r>
                    </a:p>
                    <a:p>
                      <a:pPr algn="ctr">
                        <a:lnSpc>
                          <a:spcPct val="115000"/>
                        </a:lnSpc>
                        <a:spcAft>
                          <a:spcPts val="0"/>
                        </a:spcAft>
                      </a:pPr>
                      <a:r>
                        <a:rPr lang="fr-FR" sz="1600">
                          <a:effectLst/>
                        </a:rPr>
                        <a:t>Projet Carbone Campus : comptabilité carbone (suite)</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FR" sz="1600" dirty="0">
                          <a:effectLst/>
                        </a:rPr>
                        <a:t>Phase opérationnelle de mise en œuvre</a:t>
                      </a:r>
                    </a:p>
                    <a:p>
                      <a:pPr algn="ctr">
                        <a:lnSpc>
                          <a:spcPct val="115000"/>
                        </a:lnSpc>
                        <a:spcAft>
                          <a:spcPts val="0"/>
                        </a:spcAft>
                      </a:pPr>
                      <a:r>
                        <a:rPr lang="fr-FR" sz="1600" dirty="0">
                          <a:effectLst/>
                        </a:rPr>
                        <a:t>du Projet Carbone Campus</a:t>
                      </a:r>
                    </a:p>
                    <a:p>
                      <a:pPr algn="ctr">
                        <a:lnSpc>
                          <a:spcPct val="115000"/>
                        </a:lnSpc>
                        <a:spcAft>
                          <a:spcPts val="0"/>
                        </a:spcAft>
                      </a:pPr>
                      <a:r>
                        <a:rPr lang="fr-FR" sz="1600" dirty="0">
                          <a:effectLst/>
                        </a:rPr>
                        <a:t>Conclusion des 2 jours</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1882">
                <a:tc>
                  <a:txBody>
                    <a:bodyPr/>
                    <a:lstStyle/>
                    <a:p>
                      <a:pPr algn="ctr">
                        <a:lnSpc>
                          <a:spcPct val="115000"/>
                        </a:lnSpc>
                        <a:spcAft>
                          <a:spcPts val="0"/>
                        </a:spcAft>
                      </a:pPr>
                      <a:r>
                        <a:rPr lang="fr-FR" sz="1600">
                          <a:effectLst/>
                        </a:rPr>
                        <a:t>15h00-16h30</a:t>
                      </a:r>
                      <a:endParaRPr lang="fr-FR" sz="160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FR" sz="1600" dirty="0">
                          <a:effectLst/>
                        </a:rPr>
                        <a:t>Exercice pratique sur l’outil</a:t>
                      </a:r>
                    </a:p>
                    <a:p>
                      <a:pPr algn="ctr">
                        <a:lnSpc>
                          <a:spcPct val="115000"/>
                        </a:lnSpc>
                        <a:spcAft>
                          <a:spcPts val="0"/>
                        </a:spcAft>
                      </a:pPr>
                      <a:r>
                        <a:rPr lang="fr-FR" sz="1600" dirty="0">
                          <a:effectLst/>
                        </a:rPr>
                        <a:t>Bilan Carbone© Campus</a:t>
                      </a:r>
                    </a:p>
                    <a:p>
                      <a:pPr algn="ctr">
                        <a:lnSpc>
                          <a:spcPct val="115000"/>
                        </a:lnSpc>
                        <a:spcAft>
                          <a:spcPts val="0"/>
                        </a:spcAft>
                      </a:pPr>
                      <a:r>
                        <a:rPr lang="fr-FR" sz="1600" dirty="0">
                          <a:effectLst/>
                        </a:rPr>
                        <a:t> </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7"/>
                  </a:ext>
                </a:extLst>
              </a:tr>
              <a:tr h="818295">
                <a:tc>
                  <a:txBody>
                    <a:bodyPr/>
                    <a:lstStyle/>
                    <a:p>
                      <a:pPr algn="ctr">
                        <a:lnSpc>
                          <a:spcPct val="115000"/>
                        </a:lnSpc>
                        <a:spcAft>
                          <a:spcPts val="0"/>
                        </a:spcAft>
                      </a:pPr>
                      <a:r>
                        <a:rPr lang="fr-FR" sz="1600" dirty="0">
                          <a:effectLst/>
                        </a:rPr>
                        <a:t>16h30-17h00</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a:txBody>
                    <a:bodyPr/>
                    <a:lstStyle/>
                    <a:p>
                      <a:pPr algn="ctr">
                        <a:lnSpc>
                          <a:spcPct val="115000"/>
                        </a:lnSpc>
                        <a:spcAft>
                          <a:spcPts val="0"/>
                        </a:spcAft>
                      </a:pPr>
                      <a:r>
                        <a:rPr lang="fr-FR" sz="1600" dirty="0">
                          <a:effectLst/>
                        </a:rPr>
                        <a:t> </a:t>
                      </a:r>
                      <a:endParaRPr lang="fr-FR" sz="1600" dirty="0">
                        <a:effectLst/>
                        <a:latin typeface="Calibri"/>
                        <a:ea typeface="Calibri"/>
                        <a:cs typeface="Times New Roman"/>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6832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Détail des festivités (première journée)</a:t>
            </a:r>
          </a:p>
        </p:txBody>
      </p:sp>
      <p:grpSp>
        <p:nvGrpSpPr>
          <p:cNvPr id="5" name="Groupe 5"/>
          <p:cNvGrpSpPr>
            <a:grpSpLocks/>
          </p:cNvGrpSpPr>
          <p:nvPr/>
        </p:nvGrpSpPr>
        <p:grpSpPr bwMode="auto">
          <a:xfrm>
            <a:off x="263352" y="1772816"/>
            <a:ext cx="1296147" cy="2232248"/>
            <a:chOff x="346460" y="2427288"/>
            <a:chExt cx="1099918" cy="2465792"/>
          </a:xfrm>
        </p:grpSpPr>
        <p:sp>
          <p:nvSpPr>
            <p:cNvPr id="8" name="Line 41"/>
            <p:cNvSpPr>
              <a:spLocks noChangeShapeType="1"/>
            </p:cNvSpPr>
            <p:nvPr/>
          </p:nvSpPr>
          <p:spPr bwMode="auto">
            <a:xfrm>
              <a:off x="1082675" y="2605088"/>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42"/>
            <p:cNvSpPr>
              <a:spLocks noChangeShapeType="1"/>
            </p:cNvSpPr>
            <p:nvPr/>
          </p:nvSpPr>
          <p:spPr bwMode="auto">
            <a:xfrm>
              <a:off x="1125703" y="4733536"/>
              <a:ext cx="320675" cy="0"/>
            </a:xfrm>
            <a:prstGeom prst="line">
              <a:avLst/>
            </a:prstGeom>
            <a:noFill/>
            <a:ln w="57150">
              <a:solidFill>
                <a:srgbClr val="3366FF"/>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Text Box 45"/>
            <p:cNvSpPr txBox="1">
              <a:spLocks noChangeArrowheads="1"/>
            </p:cNvSpPr>
            <p:nvPr/>
          </p:nvSpPr>
          <p:spPr bwMode="auto">
            <a:xfrm>
              <a:off x="346460" y="2427288"/>
              <a:ext cx="808038" cy="3190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dirty="0">
                  <a:solidFill>
                    <a:srgbClr val="3366FF"/>
                  </a:solidFill>
                  <a:latin typeface="Arial Unicode MS" panose="020B0604020202020204" pitchFamily="34" charset="-128"/>
                </a:rPr>
                <a:t>Pause</a:t>
              </a:r>
              <a:endParaRPr lang="fr-FR" altLang="fr-FR" dirty="0">
                <a:solidFill>
                  <a:srgbClr val="3366FF"/>
                </a:solidFill>
                <a:latin typeface="Arial Unicode MS" panose="020B0604020202020204" pitchFamily="34" charset="-128"/>
                <a:sym typeface="Wingdings" panose="05000000000000000000" pitchFamily="2" charset="2"/>
              </a:endParaRPr>
            </a:p>
          </p:txBody>
        </p:sp>
        <p:sp>
          <p:nvSpPr>
            <p:cNvPr id="14" name="Text Box 46"/>
            <p:cNvSpPr txBox="1">
              <a:spLocks noChangeArrowheads="1"/>
            </p:cNvSpPr>
            <p:nvPr/>
          </p:nvSpPr>
          <p:spPr bwMode="auto">
            <a:xfrm>
              <a:off x="393914" y="4573992"/>
              <a:ext cx="808038" cy="3190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dirty="0">
                  <a:solidFill>
                    <a:srgbClr val="3366FF"/>
                  </a:solidFill>
                  <a:latin typeface="Arial Unicode MS" panose="020B0604020202020204" pitchFamily="34" charset="-128"/>
                </a:rPr>
                <a:t>Pause</a:t>
              </a:r>
              <a:endParaRPr lang="fr-FR" altLang="fr-FR" dirty="0">
                <a:solidFill>
                  <a:srgbClr val="3366FF"/>
                </a:solidFill>
                <a:latin typeface="Arial Unicode MS" panose="020B0604020202020204" pitchFamily="34" charset="-128"/>
                <a:sym typeface="Wingdings" panose="05000000000000000000" pitchFamily="2" charset="2"/>
              </a:endParaRPr>
            </a:p>
          </p:txBody>
        </p:sp>
      </p:grpSp>
      <p:graphicFrame>
        <p:nvGraphicFramePr>
          <p:cNvPr id="18" name="Shape 85"/>
          <p:cNvGraphicFramePr/>
          <p:nvPr>
            <p:extLst>
              <p:ext uri="{D42A27DB-BD31-4B8C-83A1-F6EECF244321}">
                <p14:modId xmlns:p14="http://schemas.microsoft.com/office/powerpoint/2010/main" val="201717798"/>
              </p:ext>
            </p:extLst>
          </p:nvPr>
        </p:nvGraphicFramePr>
        <p:xfrm>
          <a:off x="1691378" y="764705"/>
          <a:ext cx="9661206" cy="5444382"/>
        </p:xfrm>
        <a:graphic>
          <a:graphicData uri="http://schemas.openxmlformats.org/drawingml/2006/table">
            <a:tbl>
              <a:tblPr>
                <a:noFill/>
              </a:tblPr>
              <a:tblGrid>
                <a:gridCol w="1740326">
                  <a:extLst>
                    <a:ext uri="{9D8B030D-6E8A-4147-A177-3AD203B41FA5}">
                      <a16:colId xmlns:a16="http://schemas.microsoft.com/office/drawing/2014/main" val="20000"/>
                    </a:ext>
                  </a:extLst>
                </a:gridCol>
                <a:gridCol w="7920880">
                  <a:extLst>
                    <a:ext uri="{9D8B030D-6E8A-4147-A177-3AD203B41FA5}">
                      <a16:colId xmlns:a16="http://schemas.microsoft.com/office/drawing/2014/main" val="20001"/>
                    </a:ext>
                  </a:extLst>
                </a:gridCol>
              </a:tblGrid>
              <a:tr h="300553">
                <a:tc>
                  <a:txBody>
                    <a:bodyPr/>
                    <a:lstStyle/>
                    <a:p>
                      <a:pPr marL="0" marR="0" lvl="0" indent="0" algn="ctr" rtl="0">
                        <a:lnSpc>
                          <a:spcPct val="115000"/>
                        </a:lnSpc>
                        <a:spcBef>
                          <a:spcPts val="0"/>
                        </a:spcBef>
                        <a:spcAft>
                          <a:spcPts val="0"/>
                        </a:spcAft>
                        <a:buClr>
                          <a:srgbClr val="FFFFFF"/>
                        </a:buClr>
                        <a:buFont typeface="Arial"/>
                        <a:buNone/>
                      </a:pPr>
                      <a:r>
                        <a:rPr lang="fr-FR" sz="2000" b="1" i="0" u="none" strike="noStrike" cap="none" noProof="0" dirty="0">
                          <a:solidFill>
                            <a:srgbClr val="FFFFFF"/>
                          </a:solidFill>
                          <a:latin typeface="Arial"/>
                          <a:ea typeface="Arial"/>
                          <a:cs typeface="Arial"/>
                          <a:sym typeface="Arial"/>
                        </a:rPr>
                        <a:t>Horaires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None/>
                      </a:pPr>
                      <a:r>
                        <a:rPr lang="fr-FR" sz="2000" b="1" noProof="0" dirty="0">
                          <a:solidFill>
                            <a:srgbClr val="FFFFFF"/>
                          </a:solidFill>
                        </a:rPr>
                        <a:t>Samedi</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7591">
                <a:tc>
                  <a:txBody>
                    <a:bodyPr/>
                    <a:lstStyle/>
                    <a:p>
                      <a:pPr marL="0" marR="0" lvl="0" indent="0" algn="ctr" rtl="0">
                        <a:lnSpc>
                          <a:spcPct val="115000"/>
                        </a:lnSpc>
                        <a:spcBef>
                          <a:spcPts val="0"/>
                        </a:spcBef>
                        <a:spcAft>
                          <a:spcPts val="0"/>
                        </a:spcAft>
                        <a:buClr>
                          <a:srgbClr val="FFFFFF"/>
                        </a:buClr>
                        <a:buFont typeface="Arial"/>
                        <a:buNone/>
                      </a:pPr>
                      <a:r>
                        <a:rPr lang="fr-FR" sz="2000" b="1" i="0" u="none" strike="noStrike" cap="none" noProof="0" dirty="0">
                          <a:solidFill>
                            <a:srgbClr val="FFFFFF"/>
                          </a:solidFill>
                          <a:latin typeface="Arial"/>
                          <a:ea typeface="Arial"/>
                          <a:cs typeface="Arial"/>
                          <a:sym typeface="Arial"/>
                        </a:rPr>
                        <a:t>9h30-10h30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lvl="0" indent="0" algn="ctr" rtl="0">
                        <a:lnSpc>
                          <a:spcPct val="115000"/>
                        </a:lnSpc>
                        <a:spcBef>
                          <a:spcPts val="0"/>
                        </a:spcBef>
                        <a:buClr>
                          <a:schemeClr val="dk1"/>
                        </a:buClr>
                        <a:buFont typeface="Arial"/>
                        <a:buNone/>
                      </a:pPr>
                      <a:r>
                        <a:rPr lang="fr-FR" sz="2000" noProof="0" dirty="0">
                          <a:solidFill>
                            <a:schemeClr val="dk1"/>
                          </a:solidFill>
                        </a:rPr>
                        <a:t>Présentation REFEDD, formateurs et programme + “brise-glace”</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6AB38"/>
                    </a:solidFill>
                  </a:tcPr>
                </a:tc>
                <a:extLst>
                  <a:ext uri="{0D108BD9-81ED-4DB2-BD59-A6C34878D82A}">
                    <a16:rowId xmlns:a16="http://schemas.microsoft.com/office/drawing/2014/main" val="10001"/>
                  </a:ext>
                </a:extLst>
              </a:tr>
              <a:tr h="699506">
                <a:tc>
                  <a:txBody>
                    <a:bodyPr/>
                    <a:lstStyle/>
                    <a:p>
                      <a:pPr marL="0" marR="0" lvl="0" indent="0" algn="ctr" rtl="0">
                        <a:lnSpc>
                          <a:spcPct val="115000"/>
                        </a:lnSpc>
                        <a:spcBef>
                          <a:spcPts val="0"/>
                        </a:spcBef>
                        <a:spcAft>
                          <a:spcPts val="0"/>
                        </a:spcAft>
                        <a:buClr>
                          <a:srgbClr val="FFFFFF"/>
                        </a:buClr>
                        <a:buFont typeface="Arial"/>
                        <a:buNone/>
                      </a:pPr>
                      <a:r>
                        <a:rPr lang="fr-FR" sz="2000" b="1" i="0" u="none" strike="noStrike" cap="none" noProof="0" dirty="0">
                          <a:solidFill>
                            <a:srgbClr val="FFFFFF"/>
                          </a:solidFill>
                          <a:latin typeface="Arial"/>
                          <a:ea typeface="Arial"/>
                          <a:cs typeface="Arial"/>
                          <a:sym typeface="Arial"/>
                        </a:rPr>
                        <a:t>10h0</a:t>
                      </a:r>
                      <a:r>
                        <a:rPr lang="fr-FR" sz="2000" b="1" i="0" u="none" strike="noStrike" cap="none" noProof="0" dirty="0">
                          <a:solidFill>
                            <a:srgbClr val="FFFFFF"/>
                          </a:solidFill>
                          <a:latin typeface="Arial" panose="020B0604020202020204" pitchFamily="34" charset="0"/>
                          <a:ea typeface="Arial"/>
                          <a:cs typeface="Arial" panose="020B0604020202020204" pitchFamily="34" charset="0"/>
                          <a:sym typeface="Arial"/>
                        </a:rPr>
                        <a:t>0-1</a:t>
                      </a:r>
                      <a:r>
                        <a:rPr lang="fr-FR" sz="2000" b="1" noProof="0" dirty="0">
                          <a:solidFill>
                            <a:srgbClr val="FFFFFF"/>
                          </a:solidFill>
                          <a:latin typeface="Arial" panose="020B0604020202020204" pitchFamily="34" charset="0"/>
                          <a:cs typeface="Arial" panose="020B0604020202020204" pitchFamily="34" charset="0"/>
                        </a:rPr>
                        <a:t>2</a:t>
                      </a:r>
                      <a:r>
                        <a:rPr lang="fr-FR" sz="2000" b="1" i="0" u="none" strike="noStrike" cap="none" noProof="0" dirty="0">
                          <a:solidFill>
                            <a:srgbClr val="FFFFFF"/>
                          </a:solidFill>
                          <a:latin typeface="Arial" panose="020B0604020202020204" pitchFamily="34" charset="0"/>
                          <a:ea typeface="Arial"/>
                          <a:cs typeface="Arial" panose="020B0604020202020204" pitchFamily="34" charset="0"/>
                          <a:sym typeface="Arial"/>
                        </a:rPr>
                        <a:t>h</a:t>
                      </a:r>
                      <a:r>
                        <a:rPr lang="fr-FR" sz="2000" b="1" i="0" u="none" strike="noStrike" cap="none" noProof="0" dirty="0">
                          <a:solidFill>
                            <a:srgbClr val="FFFFFF"/>
                          </a:solidFill>
                          <a:latin typeface="Arial"/>
                          <a:ea typeface="Arial"/>
                          <a:cs typeface="Arial"/>
                          <a:sym typeface="Arial"/>
                        </a:rPr>
                        <a:t>00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lvl="0" indent="-69850" algn="ctr" rtl="0">
                        <a:lnSpc>
                          <a:spcPct val="115000"/>
                        </a:lnSpc>
                        <a:spcBef>
                          <a:spcPts val="0"/>
                        </a:spcBef>
                        <a:buClr>
                          <a:schemeClr val="dk1"/>
                        </a:buClr>
                        <a:buSzPts val="1100"/>
                        <a:buFont typeface="Arial"/>
                        <a:buNone/>
                      </a:pPr>
                      <a:r>
                        <a:rPr lang="fr-FR" sz="2000" noProof="0" dirty="0">
                          <a:solidFill>
                            <a:schemeClr val="dk1"/>
                          </a:solidFill>
                        </a:rPr>
                        <a:t>Quizz</a:t>
                      </a:r>
                      <a:r>
                        <a:rPr lang="fr-FR" sz="2000" baseline="0" noProof="0" dirty="0">
                          <a:solidFill>
                            <a:schemeClr val="dk1"/>
                          </a:solidFill>
                        </a:rPr>
                        <a:t> et présentation </a:t>
                      </a:r>
                      <a:r>
                        <a:rPr lang="fr-FR" sz="2000" noProof="0" dirty="0">
                          <a:solidFill>
                            <a:schemeClr val="dk1"/>
                          </a:solidFill>
                        </a:rPr>
                        <a:t>Enjeux énergie et climat</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657516">
                <a:tc>
                  <a:txBody>
                    <a:bodyPr/>
                    <a:lstStyle/>
                    <a:p>
                      <a:pPr marL="0" marR="0" lvl="0" indent="0" algn="ctr" rtl="0">
                        <a:lnSpc>
                          <a:spcPct val="115000"/>
                        </a:lnSpc>
                        <a:spcBef>
                          <a:spcPts val="0"/>
                        </a:spcBef>
                        <a:spcAft>
                          <a:spcPts val="0"/>
                        </a:spcAft>
                        <a:buClr>
                          <a:srgbClr val="FFFFFF"/>
                        </a:buClr>
                        <a:buFont typeface="Arial"/>
                        <a:buNone/>
                      </a:pPr>
                      <a:r>
                        <a:rPr lang="fr-FR" sz="2000" b="1" i="0" u="none" strike="noStrike" cap="none" noProof="0" dirty="0">
                          <a:solidFill>
                            <a:srgbClr val="FFFFFF"/>
                          </a:solidFill>
                          <a:latin typeface="Arial"/>
                          <a:ea typeface="Arial"/>
                          <a:cs typeface="Arial"/>
                          <a:sym typeface="Arial"/>
                        </a:rPr>
                        <a:t>12h00-13h30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dk1"/>
                        </a:buClr>
                        <a:buFont typeface="Arial"/>
                        <a:buNone/>
                      </a:pPr>
                      <a:r>
                        <a:rPr lang="fr-FR" sz="2000" noProof="0" dirty="0">
                          <a:solidFill>
                            <a:schemeClr val="dk1"/>
                          </a:solidFill>
                        </a:rPr>
                        <a:t>Déjeuner: proposition du plan de l’aprem, “échauffements”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6AB38"/>
                    </a:solidFill>
                  </a:tcPr>
                </a:tc>
                <a:extLst>
                  <a:ext uri="{0D108BD9-81ED-4DB2-BD59-A6C34878D82A}">
                    <a16:rowId xmlns:a16="http://schemas.microsoft.com/office/drawing/2014/main" val="10003"/>
                  </a:ext>
                </a:extLst>
              </a:tr>
              <a:tr h="1332958">
                <a:tc>
                  <a:txBody>
                    <a:bodyPr/>
                    <a:lstStyle/>
                    <a:p>
                      <a:pPr marL="0" marR="0" lvl="0" indent="0" algn="ctr" rtl="0">
                        <a:lnSpc>
                          <a:spcPct val="115000"/>
                        </a:lnSpc>
                        <a:spcBef>
                          <a:spcPts val="0"/>
                        </a:spcBef>
                        <a:spcAft>
                          <a:spcPts val="0"/>
                        </a:spcAft>
                        <a:buClr>
                          <a:srgbClr val="FFFFFF"/>
                        </a:buClr>
                        <a:buFont typeface="Arial"/>
                        <a:buNone/>
                      </a:pPr>
                      <a:r>
                        <a:rPr lang="fr-FR" sz="2000" b="1" i="0" u="none" strike="noStrike" cap="none" noProof="0" dirty="0">
                          <a:solidFill>
                            <a:srgbClr val="FFFFFF"/>
                          </a:solidFill>
                          <a:latin typeface="Arial"/>
                          <a:ea typeface="Arial"/>
                          <a:cs typeface="Arial"/>
                          <a:sym typeface="Arial"/>
                        </a:rPr>
                        <a:t>13h30-15h30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lvl="0" indent="-69850" algn="ctr" rtl="0">
                        <a:lnSpc>
                          <a:spcPct val="115000"/>
                        </a:lnSpc>
                        <a:spcBef>
                          <a:spcPts val="0"/>
                        </a:spcBef>
                        <a:buClr>
                          <a:schemeClr val="dk1"/>
                        </a:buClr>
                        <a:buSzPts val="1100"/>
                        <a:buFont typeface="Arial"/>
                        <a:buNone/>
                      </a:pPr>
                      <a:r>
                        <a:rPr lang="fr-FR" sz="2000" noProof="0" dirty="0">
                          <a:solidFill>
                            <a:schemeClr val="dk1"/>
                          </a:solidFill>
                        </a:rPr>
                        <a:t>Principes de la comptabilité carbone</a:t>
                      </a:r>
                    </a:p>
                    <a:p>
                      <a:pPr marL="0" lvl="0" indent="-69850" algn="ctr" rtl="0">
                        <a:lnSpc>
                          <a:spcPct val="115000"/>
                        </a:lnSpc>
                        <a:spcBef>
                          <a:spcPts val="0"/>
                        </a:spcBef>
                        <a:buClr>
                          <a:schemeClr val="dk1"/>
                        </a:buClr>
                        <a:buSzPts val="1100"/>
                        <a:buFont typeface="Arial"/>
                        <a:buNone/>
                      </a:pPr>
                      <a:r>
                        <a:rPr lang="fr-FR" sz="2000" noProof="0" dirty="0">
                          <a:solidFill>
                            <a:schemeClr val="dk1"/>
                          </a:solidFill>
                        </a:rPr>
                        <a:t>Exercice pratique sur l’outil</a:t>
                      </a:r>
                    </a:p>
                    <a:p>
                      <a:pPr marL="0" marR="0" lvl="0" indent="-69850" algn="ctr" rtl="0">
                        <a:lnSpc>
                          <a:spcPct val="115000"/>
                        </a:lnSpc>
                        <a:spcBef>
                          <a:spcPts val="0"/>
                        </a:spcBef>
                        <a:spcAft>
                          <a:spcPts val="0"/>
                        </a:spcAft>
                        <a:buClr>
                          <a:srgbClr val="000000"/>
                        </a:buClr>
                        <a:buSzPts val="1100"/>
                        <a:buFont typeface="Arial"/>
                        <a:buNone/>
                      </a:pPr>
                      <a:r>
                        <a:rPr lang="fr-FR" sz="2000" noProof="0" dirty="0">
                          <a:solidFill>
                            <a:schemeClr val="dk1"/>
                          </a:solidFill>
                        </a:rPr>
                        <a:t>Bilan Carbone© Campus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1126444">
                <a:tc>
                  <a:txBody>
                    <a:bodyPr/>
                    <a:lstStyle/>
                    <a:p>
                      <a:pPr marL="0" marR="0" lvl="0" indent="0" algn="ctr" rtl="0">
                        <a:lnSpc>
                          <a:spcPct val="115000"/>
                        </a:lnSpc>
                        <a:spcBef>
                          <a:spcPts val="0"/>
                        </a:spcBef>
                        <a:spcAft>
                          <a:spcPts val="0"/>
                        </a:spcAft>
                        <a:buClr>
                          <a:srgbClr val="FFFFFF"/>
                        </a:buClr>
                        <a:buFont typeface="Arial"/>
                        <a:buNone/>
                      </a:pPr>
                      <a:r>
                        <a:rPr lang="fr-FR" sz="2000" b="1" i="0" u="none" noProof="0" dirty="0">
                          <a:solidFill>
                            <a:srgbClr val="FFFFFF"/>
                          </a:solidFill>
                          <a:latin typeface="Arial"/>
                          <a:ea typeface="Arial"/>
                          <a:cs typeface="Arial"/>
                          <a:sym typeface="Arial"/>
                        </a:rPr>
                        <a:t>15h3</a:t>
                      </a:r>
                      <a:r>
                        <a:rPr lang="fr-FR" sz="2000" b="1" i="0" u="none" noProof="0" dirty="0">
                          <a:solidFill>
                            <a:srgbClr val="FFFFFF"/>
                          </a:solidFill>
                          <a:latin typeface="Arial" panose="020B0604020202020204" pitchFamily="34" charset="0"/>
                          <a:ea typeface="Arial"/>
                          <a:cs typeface="Arial" panose="020B0604020202020204" pitchFamily="34" charset="0"/>
                          <a:sym typeface="Arial"/>
                        </a:rPr>
                        <a:t>0-1</a:t>
                      </a:r>
                      <a:r>
                        <a:rPr lang="fr-FR" sz="2000" b="1" noProof="0" dirty="0">
                          <a:solidFill>
                            <a:srgbClr val="FFFFFF"/>
                          </a:solidFill>
                          <a:latin typeface="Arial" panose="020B0604020202020204" pitchFamily="34" charset="0"/>
                          <a:cs typeface="Arial" panose="020B0604020202020204" pitchFamily="34" charset="0"/>
                        </a:rPr>
                        <a:t>7</a:t>
                      </a:r>
                      <a:r>
                        <a:rPr lang="fr-FR" sz="2000" b="1" i="0" u="none" noProof="0" dirty="0">
                          <a:solidFill>
                            <a:srgbClr val="FFFFFF"/>
                          </a:solidFill>
                          <a:latin typeface="Arial" panose="020B0604020202020204" pitchFamily="34" charset="0"/>
                          <a:ea typeface="Arial"/>
                          <a:cs typeface="Arial" panose="020B0604020202020204" pitchFamily="34" charset="0"/>
                          <a:sym typeface="Arial"/>
                        </a:rPr>
                        <a:t>h00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lvl="0" indent="-69850" algn="ctr" rtl="0">
                        <a:lnSpc>
                          <a:spcPct val="115000"/>
                        </a:lnSpc>
                        <a:spcBef>
                          <a:spcPts val="0"/>
                        </a:spcBef>
                        <a:buClr>
                          <a:schemeClr val="dk1"/>
                        </a:buClr>
                        <a:buSzPts val="1100"/>
                        <a:buFont typeface="Arial"/>
                        <a:buNone/>
                      </a:pPr>
                      <a:r>
                        <a:rPr lang="fr-FR" sz="2000" noProof="0" dirty="0">
                          <a:solidFill>
                            <a:schemeClr val="dk1"/>
                          </a:solidFill>
                        </a:rPr>
                        <a:t>Présentation</a:t>
                      </a:r>
                      <a:r>
                        <a:rPr lang="fr-FR" sz="2000" baseline="0" noProof="0" dirty="0">
                          <a:solidFill>
                            <a:schemeClr val="dk1"/>
                          </a:solidFill>
                        </a:rPr>
                        <a:t> des résultats de </a:t>
                      </a:r>
                      <a:r>
                        <a:rPr lang="fr-FR" sz="2000" noProof="0" dirty="0">
                          <a:solidFill>
                            <a:schemeClr val="dk1"/>
                          </a:solidFill>
                        </a:rPr>
                        <a:t>l’exercice</a:t>
                      </a:r>
                    </a:p>
                    <a:p>
                      <a:pPr marL="0" lvl="0" indent="-69850" algn="ctr" rtl="0">
                        <a:lnSpc>
                          <a:spcPct val="115000"/>
                        </a:lnSpc>
                        <a:spcBef>
                          <a:spcPts val="0"/>
                        </a:spcBef>
                        <a:buClr>
                          <a:schemeClr val="dk1"/>
                        </a:buClr>
                        <a:buSzPts val="1100"/>
                        <a:buFont typeface="Arial"/>
                        <a:buNone/>
                      </a:pPr>
                      <a:r>
                        <a:rPr lang="fr-FR" sz="2000" noProof="0" dirty="0">
                          <a:solidFill>
                            <a:schemeClr val="dk1"/>
                          </a:solidFill>
                        </a:rPr>
                        <a:t>Réponses</a:t>
                      </a:r>
                      <a:r>
                        <a:rPr lang="fr-FR" sz="2000" baseline="0" noProof="0" dirty="0">
                          <a:solidFill>
                            <a:schemeClr val="dk1"/>
                          </a:solidFill>
                        </a:rPr>
                        <a:t> au quizz énergie climat</a:t>
                      </a:r>
                      <a:endParaRPr lang="fr-FR" sz="2000" noProof="0" dirty="0">
                        <a:solidFill>
                          <a:schemeClr val="dk1"/>
                        </a:solidFill>
                      </a:endParaRP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6AB38"/>
                    </a:solidFill>
                  </a:tcPr>
                </a:tc>
                <a:extLst>
                  <a:ext uri="{0D108BD9-81ED-4DB2-BD59-A6C34878D82A}">
                    <a16:rowId xmlns:a16="http://schemas.microsoft.com/office/drawing/2014/main" val="10005"/>
                  </a:ext>
                </a:extLst>
              </a:tr>
              <a:tr h="619847">
                <a:tc>
                  <a:txBody>
                    <a:bodyPr/>
                    <a:lstStyle/>
                    <a:p>
                      <a:pPr marL="0" marR="0" lvl="0" indent="0" algn="ctr" rtl="0">
                        <a:lnSpc>
                          <a:spcPct val="115000"/>
                        </a:lnSpc>
                        <a:spcBef>
                          <a:spcPts val="0"/>
                        </a:spcBef>
                        <a:spcAft>
                          <a:spcPts val="0"/>
                        </a:spcAft>
                        <a:buClr>
                          <a:srgbClr val="FFFFFF"/>
                        </a:buClr>
                        <a:buFont typeface="Arial"/>
                        <a:buNone/>
                      </a:pPr>
                      <a:r>
                        <a:rPr lang="fr-FR" sz="2000" b="1" i="0" u="none" noProof="0" dirty="0">
                          <a:solidFill>
                            <a:srgbClr val="FFFFFF"/>
                          </a:solidFill>
                          <a:latin typeface="Arial" panose="020B0604020202020204" pitchFamily="34" charset="0"/>
                          <a:ea typeface="Arial"/>
                          <a:cs typeface="Arial" panose="020B0604020202020204" pitchFamily="34" charset="0"/>
                          <a:sym typeface="Arial"/>
                        </a:rPr>
                        <a:t>1</a:t>
                      </a:r>
                      <a:r>
                        <a:rPr lang="fr-FR" sz="2000" b="1" noProof="0" dirty="0">
                          <a:solidFill>
                            <a:srgbClr val="FFFFFF"/>
                          </a:solidFill>
                          <a:latin typeface="Arial" panose="020B0604020202020204" pitchFamily="34" charset="0"/>
                          <a:cs typeface="Arial" panose="020B0604020202020204" pitchFamily="34" charset="0"/>
                        </a:rPr>
                        <a:t>7h00-17h30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accent1"/>
                    </a:solidFill>
                  </a:tcPr>
                </a:tc>
                <a:tc>
                  <a:txBody>
                    <a:bodyPr/>
                    <a:lstStyle/>
                    <a:p>
                      <a:pPr marL="0" lvl="0" indent="-69850" algn="ctr" rtl="0">
                        <a:lnSpc>
                          <a:spcPct val="115000"/>
                        </a:lnSpc>
                        <a:spcBef>
                          <a:spcPts val="0"/>
                        </a:spcBef>
                        <a:buClr>
                          <a:schemeClr val="dk1"/>
                        </a:buClr>
                        <a:buSzPts val="1100"/>
                        <a:buFont typeface="Arial"/>
                        <a:buNone/>
                      </a:pPr>
                      <a:r>
                        <a:rPr lang="fr-FR" sz="2000" noProof="0" dirty="0">
                          <a:solidFill>
                            <a:schemeClr val="dk1"/>
                          </a:solidFill>
                        </a:rPr>
                        <a:t>Bilan, retours à chaud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536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Vie en communauté</a:t>
            </a:r>
          </a:p>
        </p:txBody>
      </p:sp>
      <p:sp>
        <p:nvSpPr>
          <p:cNvPr id="16" name="Text Box 3"/>
          <p:cNvSpPr txBox="1">
            <a:spLocks noChangeArrowheads="1"/>
          </p:cNvSpPr>
          <p:nvPr/>
        </p:nvSpPr>
        <p:spPr bwMode="auto">
          <a:xfrm>
            <a:off x="839416" y="1412776"/>
            <a:ext cx="8386762" cy="4359275"/>
          </a:xfrm>
          <a:prstGeom prst="rect">
            <a:avLst/>
          </a:prstGeom>
          <a:noFill/>
          <a:ln>
            <a:noFill/>
          </a:ln>
          <a:effectLst/>
          <a:extLst>
            <a:ext uri="{909E8E84-426E-40dd-AFC4-6F175D3DCCD1}">
              <a14:hiddenFill xmlns="" xmlns:a14="http://schemas.microsoft.com/office/drawing/2010/main">
                <a:solidFill>
                  <a:srgbClr val="CCFF33"/>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defTabSz="292100" eaLnBrk="0">
              <a:defRPr>
                <a:solidFill>
                  <a:schemeClr val="bg1"/>
                </a:solidFill>
                <a:latin typeface="Arial" panose="020B0604020202020204" pitchFamily="34" charset="0"/>
              </a:defRPr>
            </a:lvl1pPr>
            <a:lvl2pPr defTabSz="292100" eaLnBrk="0">
              <a:defRPr>
                <a:solidFill>
                  <a:schemeClr val="bg1"/>
                </a:solidFill>
                <a:latin typeface="Arial" panose="020B0604020202020204" pitchFamily="34" charset="0"/>
              </a:defRPr>
            </a:lvl2pPr>
            <a:lvl3pPr defTabSz="292100" eaLnBrk="0">
              <a:defRPr>
                <a:solidFill>
                  <a:schemeClr val="bg1"/>
                </a:solidFill>
                <a:latin typeface="Arial" panose="020B0604020202020204" pitchFamily="34" charset="0"/>
              </a:defRPr>
            </a:lvl3pPr>
            <a:lvl4pPr defTabSz="292100" eaLnBrk="0">
              <a:defRPr>
                <a:solidFill>
                  <a:schemeClr val="bg1"/>
                </a:solidFill>
                <a:latin typeface="Arial" panose="020B0604020202020204" pitchFamily="34" charset="0"/>
              </a:defRPr>
            </a:lvl4pPr>
            <a:lvl5pPr marL="1828800" defTabSz="292100" eaLnBrk="0">
              <a:defRPr>
                <a:solidFill>
                  <a:schemeClr val="bg1"/>
                </a:solidFill>
                <a:latin typeface="Arial" panose="020B0604020202020204" pitchFamily="34" charset="0"/>
              </a:defRPr>
            </a:lvl5pPr>
            <a:lvl6pPr defTabSz="2921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defTabSz="2921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defTabSz="2921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defTabSz="2921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a:lnSpc>
                <a:spcPct val="100000"/>
              </a:lnSpc>
              <a:buClr>
                <a:srgbClr val="B5EF23"/>
              </a:buClr>
              <a:buSzTx/>
              <a:buFont typeface="Monotype Sorts" pitchFamily="2" charset="2"/>
              <a:buNone/>
            </a:pPr>
            <a:r>
              <a:rPr lang="fr-FR" altLang="fr-FR" sz="2000" dirty="0">
                <a:solidFill>
                  <a:schemeClr val="tx1"/>
                </a:solidFill>
                <a:latin typeface="Century Gothic" panose="020B0502020202020204" pitchFamily="34" charset="0"/>
              </a:rPr>
              <a:t>Confidentialité </a:t>
            </a: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lvl="4" indent="0" algn="ctr">
              <a:lnSpc>
                <a:spcPct val="100000"/>
              </a:lnSpc>
              <a:buClr>
                <a:srgbClr val="B5EF23"/>
              </a:buClr>
              <a:buSzTx/>
              <a:buFont typeface="Monotype Sorts" pitchFamily="2" charset="2"/>
              <a:buNone/>
            </a:pPr>
            <a:r>
              <a:rPr lang="fr-FR" altLang="fr-FR" sz="2000" dirty="0">
                <a:solidFill>
                  <a:schemeClr val="tx1"/>
                </a:solidFill>
                <a:latin typeface="Century Gothic" panose="020B0502020202020204" pitchFamily="34" charset="0"/>
              </a:rPr>
              <a:t>Liberté</a:t>
            </a: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None/>
            </a:pPr>
            <a:r>
              <a:rPr lang="fr-FR" altLang="fr-FR" sz="2000" dirty="0">
                <a:solidFill>
                  <a:schemeClr val="tx1"/>
                </a:solidFill>
                <a:latin typeface="Century Gothic" panose="020B0502020202020204" pitchFamily="34" charset="0"/>
              </a:rPr>
              <a:t>Bienveillance</a:t>
            </a: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lvl="4" indent="0" algn="ctr">
              <a:lnSpc>
                <a:spcPct val="100000"/>
              </a:lnSpc>
              <a:buClr>
                <a:srgbClr val="B5EF23"/>
              </a:buClr>
              <a:buSzTx/>
              <a:buFont typeface="Monotype Sorts" pitchFamily="2" charset="2"/>
              <a:buNone/>
            </a:pPr>
            <a:r>
              <a:rPr lang="fr-FR" altLang="fr-FR" sz="2000" dirty="0">
                <a:solidFill>
                  <a:schemeClr val="tx1"/>
                </a:solidFill>
                <a:latin typeface="Century Gothic" panose="020B0502020202020204" pitchFamily="34" charset="0"/>
              </a:rPr>
              <a:t>Implication</a:t>
            </a: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Blip>
                <a:blip r:embed="rId4"/>
              </a:buBlip>
            </a:pPr>
            <a:endParaRPr lang="fr-FR" altLang="fr-FR" sz="2000" dirty="0">
              <a:solidFill>
                <a:schemeClr val="tx1"/>
              </a:solidFill>
              <a:latin typeface="Century Gothic" panose="020B0502020202020204" pitchFamily="34" charset="0"/>
            </a:endParaRPr>
          </a:p>
          <a:p>
            <a:pPr>
              <a:lnSpc>
                <a:spcPct val="100000"/>
              </a:lnSpc>
              <a:buClr>
                <a:srgbClr val="B5EF23"/>
              </a:buClr>
              <a:buSzTx/>
              <a:buFont typeface="Monotype Sorts" pitchFamily="2" charset="2"/>
              <a:buNone/>
            </a:pPr>
            <a:r>
              <a:rPr lang="fr-FR" altLang="fr-FR" sz="2000" dirty="0">
                <a:solidFill>
                  <a:schemeClr val="tx1"/>
                </a:solidFill>
                <a:latin typeface="Century Gothic" panose="020B0502020202020204" pitchFamily="34" charset="0"/>
              </a:rPr>
              <a:t>Disponibilité </a:t>
            </a:r>
          </a:p>
        </p:txBody>
      </p:sp>
      <p:graphicFrame>
        <p:nvGraphicFramePr>
          <p:cNvPr id="17" name="Object 4"/>
          <p:cNvGraphicFramePr>
            <a:graphicFrameLocks noChangeAspect="1"/>
          </p:cNvGraphicFramePr>
          <p:nvPr>
            <p:extLst>
              <p:ext uri="{D42A27DB-BD31-4B8C-83A1-F6EECF244321}">
                <p14:modId xmlns:p14="http://schemas.microsoft.com/office/powerpoint/2010/main" val="3804049285"/>
              </p:ext>
            </p:extLst>
          </p:nvPr>
        </p:nvGraphicFramePr>
        <p:xfrm>
          <a:off x="3187328" y="4941789"/>
          <a:ext cx="1066800" cy="962025"/>
        </p:xfrm>
        <a:graphic>
          <a:graphicData uri="http://schemas.openxmlformats.org/presentationml/2006/ole">
            <mc:AlternateContent xmlns:mc="http://schemas.openxmlformats.org/markup-compatibility/2006">
              <mc:Choice xmlns:v="urn:schemas-microsoft-com:vml" Requires="v">
                <p:oleObj spid="_x0000_s13497" name="Clip" r:id="rId5" imgW="1113739" imgH="1132027" progId="MS_ClipArt_Gallery.2">
                  <p:embed/>
                </p:oleObj>
              </mc:Choice>
              <mc:Fallback>
                <p:oleObj name="Clip" r:id="rId5" imgW="1113739" imgH="1132027"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7328" y="4941789"/>
                        <a:ext cx="1066800" cy="96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4089502773"/>
              </p:ext>
            </p:extLst>
          </p:nvPr>
        </p:nvGraphicFramePr>
        <p:xfrm>
          <a:off x="7786316" y="1765201"/>
          <a:ext cx="663575" cy="1255713"/>
        </p:xfrm>
        <a:graphic>
          <a:graphicData uri="http://schemas.openxmlformats.org/presentationml/2006/ole">
            <mc:AlternateContent xmlns:mc="http://schemas.openxmlformats.org/markup-compatibility/2006">
              <mc:Choice xmlns:v="urn:schemas-microsoft-com:vml" Requires="v">
                <p:oleObj spid="_x0000_s13498" name="Clip" r:id="rId7" imgW="1820863" imgH="3878263" progId="MS_ClipArt_Gallery.2">
                  <p:embed/>
                </p:oleObj>
              </mc:Choice>
              <mc:Fallback>
                <p:oleObj name="Clip" r:id="rId7" imgW="1820863" imgH="3878263"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6316" y="1765201"/>
                        <a:ext cx="663575" cy="1255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4099301971"/>
              </p:ext>
            </p:extLst>
          </p:nvPr>
        </p:nvGraphicFramePr>
        <p:xfrm>
          <a:off x="3350841" y="3068539"/>
          <a:ext cx="877887" cy="725487"/>
        </p:xfrm>
        <a:graphic>
          <a:graphicData uri="http://schemas.openxmlformats.org/presentationml/2006/ole">
            <mc:AlternateContent xmlns:mc="http://schemas.openxmlformats.org/markup-compatibility/2006">
              <mc:Choice xmlns:v="urn:schemas-microsoft-com:vml" Requires="v">
                <p:oleObj spid="_x0000_s13499" name="Clip" r:id="rId9" imgW="780898" imgH="726034" progId="MS_ClipArt_Gallery.2">
                  <p:embed/>
                </p:oleObj>
              </mc:Choice>
              <mc:Fallback>
                <p:oleObj name="Clip" r:id="rId9" imgW="780898" imgH="726034"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0841" y="3068539"/>
                        <a:ext cx="877887" cy="7254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7"/>
          <p:cNvGraphicFramePr>
            <a:graphicFrameLocks noChangeAspect="1"/>
          </p:cNvGraphicFramePr>
          <p:nvPr>
            <p:extLst>
              <p:ext uri="{D42A27DB-BD31-4B8C-83A1-F6EECF244321}">
                <p14:modId xmlns:p14="http://schemas.microsoft.com/office/powerpoint/2010/main" val="3515887030"/>
              </p:ext>
            </p:extLst>
          </p:nvPr>
        </p:nvGraphicFramePr>
        <p:xfrm>
          <a:off x="3327028" y="1231801"/>
          <a:ext cx="957263" cy="704850"/>
        </p:xfrm>
        <a:graphic>
          <a:graphicData uri="http://schemas.openxmlformats.org/presentationml/2006/ole">
            <mc:AlternateContent xmlns:mc="http://schemas.openxmlformats.org/markup-compatibility/2006">
              <mc:Choice xmlns:v="urn:schemas-microsoft-com:vml" Requires="v">
                <p:oleObj spid="_x0000_s13500" name="Clip" r:id="rId11" imgW="4076700" imgH="3376613" progId="MS_ClipArt_Gallery.2">
                  <p:embed/>
                </p:oleObj>
              </mc:Choice>
              <mc:Fallback>
                <p:oleObj name="Clip" r:id="rId11" imgW="4076700" imgH="3376613"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7028" y="1231801"/>
                        <a:ext cx="957263" cy="704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8"/>
          <p:cNvSpPr txBox="1">
            <a:spLocks noChangeArrowheads="1"/>
          </p:cNvSpPr>
          <p:nvPr/>
        </p:nvSpPr>
        <p:spPr bwMode="auto">
          <a:xfrm>
            <a:off x="7527553" y="4432201"/>
            <a:ext cx="1285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a:lnSpc>
                <a:spcPct val="100000"/>
              </a:lnSpc>
              <a:spcBef>
                <a:spcPct val="50000"/>
              </a:spcBef>
              <a:buClrTx/>
              <a:buSzTx/>
              <a:buFontTx/>
              <a:buNone/>
            </a:pPr>
            <a:endParaRPr lang="fr-FR" altLang="fr-FR" sz="2400" dirty="0">
              <a:solidFill>
                <a:schemeClr val="tx1"/>
              </a:solidFill>
              <a:latin typeface="Times New Roman" panose="02020603050405020304" pitchFamily="18" charset="0"/>
            </a:endParaRPr>
          </a:p>
        </p:txBody>
      </p:sp>
      <p:graphicFrame>
        <p:nvGraphicFramePr>
          <p:cNvPr id="22" name="Object 9"/>
          <p:cNvGraphicFramePr>
            <a:graphicFrameLocks noChangeAspect="1"/>
          </p:cNvGraphicFramePr>
          <p:nvPr>
            <p:extLst>
              <p:ext uri="{D42A27DB-BD31-4B8C-83A1-F6EECF244321}">
                <p14:modId xmlns:p14="http://schemas.microsoft.com/office/powerpoint/2010/main" val="3138194808"/>
              </p:ext>
            </p:extLst>
          </p:nvPr>
        </p:nvGraphicFramePr>
        <p:xfrm>
          <a:off x="7441828" y="4279801"/>
          <a:ext cx="1560513" cy="841375"/>
        </p:xfrm>
        <a:graphic>
          <a:graphicData uri="http://schemas.openxmlformats.org/presentationml/2006/ole">
            <mc:AlternateContent xmlns:mc="http://schemas.openxmlformats.org/markup-compatibility/2006">
              <mc:Choice xmlns:v="urn:schemas-microsoft-com:vml" Requires="v">
                <p:oleObj spid="_x0000_s13501" name="Clip" r:id="rId13" imgW="3537814" imgH="2145182" progId="MS_ClipArt_Gallery.2">
                  <p:embed/>
                </p:oleObj>
              </mc:Choice>
              <mc:Fallback>
                <p:oleObj name="Clip" r:id="rId13" imgW="3537814" imgH="2145182" progId="MS_ClipArt_Gallery.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41828" y="4279801"/>
                        <a:ext cx="1560513" cy="841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371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505669" y="3429000"/>
            <a:ext cx="8838803"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lnSpc>
                <a:spcPct val="87000"/>
              </a:lnSpc>
              <a:buSzPct val="45000"/>
              <a:buFont typeface="Wingdings" panose="05000000000000000000" pitchFamily="2" charset="2"/>
              <a:buNone/>
            </a:pPr>
            <a:r>
              <a:rPr lang="fr-FR" sz="2000" b="1" dirty="0">
                <a:solidFill>
                  <a:srgbClr val="336699"/>
                </a:solidFill>
                <a:latin typeface="+mn-lt"/>
                <a:cs typeface="+mn-cs"/>
              </a:rPr>
              <a:t>Réseau d’une centaine d’associations étudiantes qui mènent des projets sur le développement durable dans leur campus</a:t>
            </a:r>
          </a:p>
          <a:p>
            <a:pPr algn="ctr" eaLnBrk="1" hangingPunct="1">
              <a:lnSpc>
                <a:spcPct val="87000"/>
              </a:lnSpc>
              <a:buSzPct val="45000"/>
              <a:buFont typeface="Wingdings" panose="05000000000000000000" pitchFamily="2" charset="2"/>
              <a:buNone/>
            </a:pPr>
            <a:endParaRPr lang="fr-FR" sz="2000" b="1" dirty="0">
              <a:solidFill>
                <a:srgbClr val="336699"/>
              </a:solidFill>
              <a:latin typeface="+mn-lt"/>
              <a:cs typeface="+mn-cs"/>
            </a:endParaRPr>
          </a:p>
          <a:p>
            <a:pPr algn="ctr" eaLnBrk="1" hangingPunct="1">
              <a:lnSpc>
                <a:spcPct val="87000"/>
              </a:lnSpc>
              <a:buSzPct val="45000"/>
              <a:buFont typeface="Wingdings" panose="05000000000000000000" pitchFamily="2" charset="2"/>
              <a:buNone/>
            </a:pPr>
            <a:r>
              <a:rPr lang="fr-FR" altLang="fr-FR" sz="2000" b="1" dirty="0">
                <a:solidFill>
                  <a:srgbClr val="336699"/>
                </a:solidFill>
                <a:latin typeface="+mn-lt"/>
                <a:cs typeface="+mn-cs"/>
              </a:rPr>
              <a:t>Objectifs : </a:t>
            </a:r>
          </a:p>
          <a:p>
            <a:pPr algn="ctr" hangingPunct="1">
              <a:lnSpc>
                <a:spcPct val="87000"/>
              </a:lnSpc>
              <a:buSzPct val="45000"/>
            </a:pPr>
            <a:r>
              <a:rPr lang="fr-FR" sz="2000" dirty="0">
                <a:solidFill>
                  <a:srgbClr val="336699"/>
                </a:solidFill>
                <a:latin typeface="+mn-lt"/>
                <a:cs typeface="+mn-cs"/>
              </a:rPr>
              <a:t>100% d’étudiants sensibilisés et engagés en terme de développement durable</a:t>
            </a:r>
          </a:p>
          <a:p>
            <a:pPr algn="ctr" hangingPunct="1">
              <a:lnSpc>
                <a:spcPct val="87000"/>
              </a:lnSpc>
              <a:buSzPct val="45000"/>
            </a:pPr>
            <a:r>
              <a:rPr lang="fr-FR" sz="2000" dirty="0">
                <a:solidFill>
                  <a:srgbClr val="336699"/>
                </a:solidFill>
                <a:latin typeface="+mn-lt"/>
                <a:cs typeface="+mn-cs"/>
              </a:rPr>
              <a:t>100% de campus durables</a:t>
            </a:r>
          </a:p>
          <a:p>
            <a:pPr algn="ctr" eaLnBrk="1" hangingPunct="1">
              <a:lnSpc>
                <a:spcPct val="87000"/>
              </a:lnSpc>
              <a:buSzPct val="45000"/>
              <a:buFont typeface="Wingdings" panose="05000000000000000000" pitchFamily="2" charset="2"/>
              <a:buNone/>
            </a:pPr>
            <a:endParaRPr lang="fr-FR" altLang="fr-FR" sz="2000" dirty="0">
              <a:solidFill>
                <a:srgbClr val="336699"/>
              </a:solidFill>
              <a:latin typeface="+mn-lt"/>
              <a:cs typeface="+mn-cs"/>
            </a:endParaRPr>
          </a:p>
          <a:p>
            <a:r>
              <a:rPr lang="fr-FR" sz="2000" b="1" dirty="0">
                <a:solidFill>
                  <a:srgbClr val="336699"/>
                </a:solidFill>
                <a:latin typeface="+mn-lt"/>
                <a:cs typeface="+mn-cs"/>
              </a:rPr>
              <a:t>Revendications : </a:t>
            </a:r>
          </a:p>
          <a:p>
            <a:pPr marL="342900" indent="-342900">
              <a:buFont typeface="Wingdings" charset="0"/>
              <a:buChar char="Ø"/>
            </a:pPr>
            <a:r>
              <a:rPr lang="fr-FR" sz="2000" dirty="0">
                <a:solidFill>
                  <a:srgbClr val="336699"/>
                </a:solidFill>
                <a:latin typeface="+mn-lt"/>
                <a:cs typeface="+mn-cs"/>
              </a:rPr>
              <a:t>Intégrer le développement durable de façon transversale dans les formations</a:t>
            </a:r>
          </a:p>
          <a:p>
            <a:pPr marL="342900" indent="-342900">
              <a:buFont typeface="Wingdings" charset="0"/>
              <a:buChar char="Ø"/>
            </a:pPr>
            <a:r>
              <a:rPr lang="fr-FR" sz="2000" dirty="0">
                <a:solidFill>
                  <a:srgbClr val="336699"/>
                </a:solidFill>
                <a:latin typeface="+mn-lt"/>
                <a:cs typeface="+mn-cs"/>
              </a:rPr>
              <a:t>Développer le développement durable dans le fonctionnement des campus/écoles et de la vie étudiante</a:t>
            </a:r>
          </a:p>
          <a:p>
            <a:pPr marL="342900" indent="-342900">
              <a:buFont typeface="Wingdings" charset="0"/>
              <a:buChar char="Ø"/>
            </a:pPr>
            <a:r>
              <a:rPr lang="fr-FR" sz="2000" dirty="0">
                <a:solidFill>
                  <a:srgbClr val="336699"/>
                </a:solidFill>
                <a:latin typeface="+mn-lt"/>
                <a:cs typeface="+mn-cs"/>
              </a:rPr>
              <a:t>Intégrer les </a:t>
            </a:r>
            <a:r>
              <a:rPr lang="fr-FR" sz="2000" dirty="0" err="1">
                <a:solidFill>
                  <a:srgbClr val="336699"/>
                </a:solidFill>
                <a:latin typeface="+mn-lt"/>
                <a:cs typeface="+mn-cs"/>
              </a:rPr>
              <a:t>étudiant.e.s</a:t>
            </a:r>
            <a:r>
              <a:rPr lang="fr-FR" sz="2000" dirty="0">
                <a:solidFill>
                  <a:srgbClr val="336699"/>
                </a:solidFill>
                <a:latin typeface="+mn-lt"/>
                <a:cs typeface="+mn-cs"/>
              </a:rPr>
              <a:t> dans les structures de gouvernance sur le développement durable et faire entendre l’expertise étudiante sur le sujet</a:t>
            </a:r>
          </a:p>
          <a:p>
            <a:pPr algn="ctr" eaLnBrk="1" hangingPunct="1">
              <a:lnSpc>
                <a:spcPct val="87000"/>
              </a:lnSpc>
              <a:buSzPct val="45000"/>
              <a:buFont typeface="Wingdings" panose="05000000000000000000" pitchFamily="2" charset="2"/>
              <a:buNone/>
            </a:pPr>
            <a:endParaRPr lang="fr-FR" altLang="fr-FR" sz="2000" b="1" dirty="0">
              <a:solidFill>
                <a:srgbClr val="336699"/>
              </a:solidFill>
              <a:latin typeface="+mn-lt"/>
              <a:cs typeface="+mn-cs"/>
            </a:endParaRPr>
          </a:p>
        </p:txBody>
      </p:sp>
      <p:pic>
        <p:nvPicPr>
          <p:cNvPr id="1026" name="Picture 2" descr="https://i2.wp.com/refedd.org/wp-content/uploads/2016/02/LOGO_REFEDD_CMJN.png?fit=248%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ZoneTexte 5"/>
          <p:cNvSpPr txBox="1"/>
          <p:nvPr/>
        </p:nvSpPr>
        <p:spPr>
          <a:xfrm>
            <a:off x="1991544" y="293747"/>
            <a:ext cx="9210056" cy="830997"/>
          </a:xfrm>
          <a:prstGeom prst="rect">
            <a:avLst/>
          </a:prstGeom>
          <a:noFill/>
        </p:spPr>
        <p:txBody>
          <a:bodyPr wrap="square" rtlCol="0">
            <a:spAutoFit/>
          </a:bodyPr>
          <a:lstStyle/>
          <a:p>
            <a:r>
              <a:rPr lang="fr-FR" sz="2400" b="1" dirty="0">
                <a:solidFill>
                  <a:srgbClr val="085160"/>
                </a:solidFill>
                <a:latin typeface="Century Gothic" panose="020B0502020202020204" pitchFamily="34" charset="0"/>
              </a:rPr>
              <a:t>Réseau Français des Etudiants pour un Développement durable (REFEDD)</a:t>
            </a:r>
          </a:p>
        </p:txBody>
      </p:sp>
    </p:spTree>
    <p:extLst>
      <p:ext uri="{BB962C8B-B14F-4D97-AF65-F5344CB8AC3E}">
        <p14:creationId xmlns:p14="http://schemas.microsoft.com/office/powerpoint/2010/main" val="96465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21" name="Text Box 8"/>
          <p:cNvSpPr txBox="1">
            <a:spLocks noChangeArrowheads="1"/>
          </p:cNvSpPr>
          <p:nvPr/>
        </p:nvSpPr>
        <p:spPr bwMode="auto">
          <a:xfrm>
            <a:off x="7527553" y="4432201"/>
            <a:ext cx="1285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a:lnSpc>
                <a:spcPct val="100000"/>
              </a:lnSpc>
              <a:spcBef>
                <a:spcPct val="50000"/>
              </a:spcBef>
              <a:buClrTx/>
              <a:buSzTx/>
              <a:buFontTx/>
              <a:buNone/>
            </a:pPr>
            <a:endParaRPr lang="fr-FR" altLang="fr-FR" sz="2400">
              <a:solidFill>
                <a:schemeClr val="tx1"/>
              </a:solidFill>
              <a:latin typeface="Times New Roman" panose="02020603050405020304" pitchFamily="18" charset="0"/>
            </a:endParaRPr>
          </a:p>
        </p:txBody>
      </p:sp>
      <p:grpSp>
        <p:nvGrpSpPr>
          <p:cNvPr id="10" name="Group 2"/>
          <p:cNvGrpSpPr>
            <a:grpSpLocks/>
          </p:cNvGrpSpPr>
          <p:nvPr/>
        </p:nvGrpSpPr>
        <p:grpSpPr bwMode="auto">
          <a:xfrm>
            <a:off x="1611856" y="-335757"/>
            <a:ext cx="7993062" cy="5999163"/>
            <a:chOff x="476" y="-108"/>
            <a:chExt cx="5035" cy="3779"/>
          </a:xfrm>
        </p:grpSpPr>
        <p:pic>
          <p:nvPicPr>
            <p:cNvPr id="11" name="Picture 3" descr="MPj0439265000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 y="-108"/>
              <a:ext cx="5035" cy="3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descr="MPj0439356000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6988">
              <a:off x="1882" y="572"/>
              <a:ext cx="2379" cy="2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 Box 5"/>
          <p:cNvSpPr txBox="1">
            <a:spLocks noChangeArrowheads="1"/>
          </p:cNvSpPr>
          <p:nvPr/>
        </p:nvSpPr>
        <p:spPr bwMode="auto">
          <a:xfrm>
            <a:off x="1310903" y="4944099"/>
            <a:ext cx="8745537" cy="10584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a:r>
              <a:rPr lang="fr-FR" altLang="fr-FR" sz="3600" b="1" dirty="0">
                <a:solidFill>
                  <a:srgbClr val="262626"/>
                </a:solidFill>
                <a:latin typeface="Century Gothic" panose="020B0502020202020204" pitchFamily="34" charset="0"/>
              </a:rPr>
              <a:t>Vos attentes ? </a:t>
            </a:r>
            <a:br>
              <a:rPr lang="fr-FR" altLang="fr-FR" sz="3600" b="1" dirty="0">
                <a:solidFill>
                  <a:srgbClr val="262626"/>
                </a:solidFill>
                <a:latin typeface="Century Gothic" panose="020B0502020202020204" pitchFamily="34" charset="0"/>
              </a:rPr>
            </a:br>
            <a:r>
              <a:rPr lang="fr-FR" altLang="fr-FR" sz="3600" b="1" dirty="0">
                <a:solidFill>
                  <a:srgbClr val="262626"/>
                </a:solidFill>
                <a:latin typeface="Century Gothic" panose="020B0502020202020204" pitchFamily="34" charset="0"/>
              </a:rPr>
              <a:t>Vos questions ?</a:t>
            </a:r>
          </a:p>
        </p:txBody>
      </p:sp>
    </p:spTree>
    <p:extLst>
      <p:ext uri="{BB962C8B-B14F-4D97-AF65-F5344CB8AC3E}">
        <p14:creationId xmlns:p14="http://schemas.microsoft.com/office/powerpoint/2010/main" val="234926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1991544" y="293747"/>
            <a:ext cx="9210056" cy="461665"/>
          </a:xfrm>
          <a:prstGeom prst="rect">
            <a:avLst/>
          </a:prstGeom>
          <a:noFill/>
        </p:spPr>
        <p:txBody>
          <a:bodyPr wrap="square" rtlCol="0">
            <a:spAutoFit/>
          </a:bodyPr>
          <a:lstStyle/>
          <a:p>
            <a:r>
              <a:rPr lang="fr-FR" sz="2400" b="1" dirty="0">
                <a:solidFill>
                  <a:srgbClr val="085160"/>
                </a:solidFill>
                <a:latin typeface="Century Gothic" panose="020B0502020202020204" pitchFamily="34" charset="0"/>
              </a:rPr>
              <a:t>Le REFEDD en deux mots…</a:t>
            </a:r>
          </a:p>
        </p:txBody>
      </p:sp>
      <p:sp>
        <p:nvSpPr>
          <p:cNvPr id="19" name="Rectangle 3"/>
          <p:cNvSpPr>
            <a:spLocks noGrp="1"/>
          </p:cNvSpPr>
          <p:nvPr>
            <p:ph idx="4294967295"/>
          </p:nvPr>
        </p:nvSpPr>
        <p:spPr>
          <a:xfrm>
            <a:off x="695400" y="3140968"/>
            <a:ext cx="9723437" cy="4498851"/>
          </a:xfrm>
        </p:spPr>
        <p:txBody>
          <a:bodyPr lIns="91440" tIns="45720" rIns="91440" bIns="45720">
            <a:normAutofit/>
          </a:bodyPr>
          <a:lstStyle/>
          <a:p>
            <a:pPr eaLnBrk="1" hangingPunct="1"/>
            <a:endParaRPr lang="fr-FR" altLang="fr-FR" dirty="0">
              <a:solidFill>
                <a:srgbClr val="336699"/>
              </a:solidFill>
            </a:endParaRPr>
          </a:p>
          <a:p>
            <a:pPr eaLnBrk="1" hangingPunct="1">
              <a:buFont typeface="Wingdings" charset="2"/>
              <a:buChar char="Ø"/>
            </a:pPr>
            <a:r>
              <a:rPr lang="fr-FR" altLang="fr-FR" sz="2200" dirty="0">
                <a:solidFill>
                  <a:srgbClr val="336699"/>
                </a:solidFill>
              </a:rPr>
              <a:t>Lancement octobre 2007 (même jour que le Grenelle de l’Environnement)</a:t>
            </a:r>
          </a:p>
          <a:p>
            <a:pPr eaLnBrk="1" hangingPunct="1">
              <a:buFont typeface="Wingdings" charset="2"/>
              <a:buChar char="Ø"/>
            </a:pPr>
            <a:r>
              <a:rPr lang="fr-FR" altLang="fr-FR" sz="2200" dirty="0">
                <a:solidFill>
                  <a:srgbClr val="336699"/>
                </a:solidFill>
              </a:rPr>
              <a:t>Une association de jeunes dirigée par des jeunes composée de plus de 100 associations membres</a:t>
            </a:r>
          </a:p>
          <a:p>
            <a:pPr eaLnBrk="1" hangingPunct="1">
              <a:buFont typeface="Wingdings" charset="2"/>
              <a:buChar char="Ø"/>
            </a:pPr>
            <a:r>
              <a:rPr lang="fr-FR" altLang="fr-FR" sz="2200" dirty="0">
                <a:solidFill>
                  <a:srgbClr val="336699"/>
                </a:solidFill>
              </a:rPr>
              <a:t>Une équipe permanente de 9 personnes (une grosse équipe bénévole, 3 salariés, 6 services civiques)</a:t>
            </a:r>
          </a:p>
          <a:p>
            <a:pPr eaLnBrk="1" hangingPunct="1">
              <a:buFont typeface="Wingdings" charset="2"/>
              <a:buChar char="Ø"/>
            </a:pPr>
            <a:r>
              <a:rPr lang="fr-FR" altLang="fr-FR" sz="2200" dirty="0">
                <a:solidFill>
                  <a:srgbClr val="336699"/>
                </a:solidFill>
              </a:rPr>
              <a:t>Partenaires institutionnels régionaux, nationaux et internationaux : Ministères enseignement supérieur et DD, ADEME, Caisse des dépôts et Consignations, Mairie de Paris, CGE, CPU, etc. </a:t>
            </a:r>
          </a:p>
        </p:txBody>
      </p:sp>
      <p:pic>
        <p:nvPicPr>
          <p:cNvPr id="5" name="Picture 2" descr="https://i2.wp.com/refedd.org/wp-content/uploads/2016/02/LOGO_REFEDD_CMJN.png?fit=248%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2495600" y="836712"/>
            <a:ext cx="8112224" cy="2701434"/>
          </a:xfrm>
          <a:prstGeom prst="rect">
            <a:avLst/>
          </a:prstGeom>
        </p:spPr>
      </p:pic>
    </p:spTree>
    <p:extLst>
      <p:ext uri="{BB962C8B-B14F-4D97-AF65-F5344CB8AC3E}">
        <p14:creationId xmlns:p14="http://schemas.microsoft.com/office/powerpoint/2010/main" val="369537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1991544" y="293747"/>
            <a:ext cx="9210056" cy="461665"/>
          </a:xfrm>
          <a:prstGeom prst="rect">
            <a:avLst/>
          </a:prstGeom>
          <a:noFill/>
        </p:spPr>
        <p:txBody>
          <a:bodyPr wrap="square" rtlCol="0">
            <a:spAutoFit/>
          </a:bodyPr>
          <a:lstStyle/>
          <a:p>
            <a:r>
              <a:rPr lang="fr-FR" sz="2400" b="1" dirty="0">
                <a:solidFill>
                  <a:srgbClr val="085160"/>
                </a:solidFill>
                <a:latin typeface="Century Gothic" panose="020B0502020202020204" pitchFamily="34" charset="0"/>
              </a:rPr>
              <a:t>Les missions du REFEDD…</a:t>
            </a:r>
          </a:p>
        </p:txBody>
      </p:sp>
      <p:sp>
        <p:nvSpPr>
          <p:cNvPr id="5" name="ZoneTexte 1"/>
          <p:cNvSpPr txBox="1">
            <a:spLocks noChangeArrowheads="1"/>
          </p:cNvSpPr>
          <p:nvPr/>
        </p:nvSpPr>
        <p:spPr bwMode="auto">
          <a:xfrm>
            <a:off x="4683832" y="3900264"/>
            <a:ext cx="266541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336699"/>
                </a:solidFill>
                <a:latin typeface="+mn-lt"/>
                <a:cs typeface="+mn-cs"/>
              </a:rPr>
              <a:t>Mission 2 : Former </a:t>
            </a:r>
            <a:r>
              <a:rPr lang="fr-FR" altLang="fr-FR" sz="2000" dirty="0">
                <a:solidFill>
                  <a:srgbClr val="336699"/>
                </a:solidFill>
                <a:latin typeface="+mn-lt"/>
                <a:cs typeface="+mn-cs"/>
              </a:rPr>
              <a:t>pour donner les </a:t>
            </a:r>
            <a:r>
              <a:rPr lang="fr-FR" altLang="fr-FR" sz="2000" dirty="0" err="1">
                <a:solidFill>
                  <a:srgbClr val="336699"/>
                </a:solidFill>
                <a:latin typeface="+mn-lt"/>
                <a:cs typeface="+mn-cs"/>
              </a:rPr>
              <a:t>savoirs-faires</a:t>
            </a:r>
            <a:r>
              <a:rPr lang="fr-FR" altLang="fr-FR" sz="2000" dirty="0">
                <a:solidFill>
                  <a:srgbClr val="336699"/>
                </a:solidFill>
                <a:latin typeface="+mn-lt"/>
                <a:cs typeface="+mn-cs"/>
              </a:rPr>
              <a:t> et les connaissances clés</a:t>
            </a:r>
          </a:p>
        </p:txBody>
      </p:sp>
      <p:sp>
        <p:nvSpPr>
          <p:cNvPr id="7" name="ZoneTexte 2"/>
          <p:cNvSpPr txBox="1">
            <a:spLocks noChangeArrowheads="1"/>
          </p:cNvSpPr>
          <p:nvPr/>
        </p:nvSpPr>
        <p:spPr bwMode="auto">
          <a:xfrm>
            <a:off x="945519" y="3905761"/>
            <a:ext cx="2663825"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fr-FR" altLang="fr-FR" sz="2000" b="1" dirty="0">
                <a:solidFill>
                  <a:srgbClr val="336699"/>
                </a:solidFill>
                <a:latin typeface="+mn-lt"/>
                <a:cs typeface="+mn-cs"/>
              </a:rPr>
              <a:t>Mission 1 : Rassembler </a:t>
            </a:r>
            <a:r>
              <a:rPr lang="fr-FR" altLang="fr-FR" sz="2000" dirty="0">
                <a:solidFill>
                  <a:srgbClr val="336699"/>
                </a:solidFill>
                <a:latin typeface="+mn-lt"/>
                <a:cs typeface="+mn-cs"/>
              </a:rPr>
              <a:t>pour faire se rencontrer les </a:t>
            </a:r>
            <a:r>
              <a:rPr lang="fr-FR" altLang="fr-FR" sz="2000" dirty="0" err="1">
                <a:solidFill>
                  <a:srgbClr val="336699"/>
                </a:solidFill>
                <a:latin typeface="+mn-lt"/>
                <a:cs typeface="+mn-cs"/>
              </a:rPr>
              <a:t>assos</a:t>
            </a:r>
            <a:r>
              <a:rPr lang="fr-FR" altLang="fr-FR" sz="2000" dirty="0">
                <a:solidFill>
                  <a:srgbClr val="336699"/>
                </a:solidFill>
                <a:latin typeface="+mn-lt"/>
                <a:cs typeface="+mn-cs"/>
              </a:rPr>
              <a:t> et les travailler ensemble</a:t>
            </a:r>
          </a:p>
        </p:txBody>
      </p:sp>
      <p:sp>
        <p:nvSpPr>
          <p:cNvPr id="8" name="ZoneTexte 3"/>
          <p:cNvSpPr txBox="1">
            <a:spLocks noChangeArrowheads="1"/>
          </p:cNvSpPr>
          <p:nvPr/>
        </p:nvSpPr>
        <p:spPr bwMode="auto">
          <a:xfrm>
            <a:off x="8329600" y="3886016"/>
            <a:ext cx="31670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altLang="fr-FR" sz="2000" b="1" dirty="0">
                <a:solidFill>
                  <a:srgbClr val="336699"/>
                </a:solidFill>
                <a:latin typeface="+mn-lt"/>
                <a:cs typeface="+mn-cs"/>
              </a:rPr>
              <a:t>Mission 3 : Porter la voix </a:t>
            </a:r>
            <a:r>
              <a:rPr lang="fr-FR" altLang="fr-FR" sz="2000" dirty="0">
                <a:solidFill>
                  <a:srgbClr val="336699"/>
                </a:solidFill>
                <a:latin typeface="+mn-lt"/>
                <a:cs typeface="+mn-cs"/>
              </a:rPr>
              <a:t>des</a:t>
            </a:r>
            <a:r>
              <a:rPr lang="fr-FR" altLang="fr-FR" sz="2000" b="1" dirty="0">
                <a:solidFill>
                  <a:srgbClr val="336699"/>
                </a:solidFill>
                <a:latin typeface="+mn-lt"/>
                <a:cs typeface="+mn-cs"/>
              </a:rPr>
              <a:t> </a:t>
            </a:r>
            <a:r>
              <a:rPr lang="fr-FR" altLang="fr-FR" sz="2000" dirty="0">
                <a:solidFill>
                  <a:srgbClr val="336699"/>
                </a:solidFill>
                <a:latin typeface="+mn-lt"/>
                <a:cs typeface="+mn-cs"/>
              </a:rPr>
              <a:t>étudiants pour être le relais dans les débats et décisions nationaux voire internationaux</a:t>
            </a:r>
          </a:p>
        </p:txBody>
      </p:sp>
      <p:pic>
        <p:nvPicPr>
          <p:cNvPr id="9" name="Image 8"/>
          <p:cNvPicPr>
            <a:picLocks noChangeAspect="1"/>
          </p:cNvPicPr>
          <p:nvPr/>
        </p:nvPicPr>
        <p:blipFill>
          <a:blip r:embed="rId3"/>
          <a:stretch>
            <a:fillRect/>
          </a:stretch>
        </p:blipFill>
        <p:spPr>
          <a:xfrm>
            <a:off x="5159896" y="1988840"/>
            <a:ext cx="1905000" cy="1905000"/>
          </a:xfrm>
          <a:prstGeom prst="rect">
            <a:avLst/>
          </a:prstGeom>
        </p:spPr>
      </p:pic>
      <p:pic>
        <p:nvPicPr>
          <p:cNvPr id="10" name="Image 9"/>
          <p:cNvPicPr>
            <a:picLocks noChangeAspect="1"/>
          </p:cNvPicPr>
          <p:nvPr/>
        </p:nvPicPr>
        <p:blipFill>
          <a:blip r:embed="rId4"/>
          <a:stretch>
            <a:fillRect/>
          </a:stretch>
        </p:blipFill>
        <p:spPr>
          <a:xfrm>
            <a:off x="8977672" y="1988840"/>
            <a:ext cx="1905000" cy="1905000"/>
          </a:xfrm>
          <a:prstGeom prst="rect">
            <a:avLst/>
          </a:prstGeom>
        </p:spPr>
      </p:pic>
      <p:pic>
        <p:nvPicPr>
          <p:cNvPr id="11" name="Image 10"/>
          <p:cNvPicPr>
            <a:picLocks noChangeAspect="1"/>
          </p:cNvPicPr>
          <p:nvPr/>
        </p:nvPicPr>
        <p:blipFill>
          <a:blip r:embed="rId5"/>
          <a:stretch>
            <a:fillRect/>
          </a:stretch>
        </p:blipFill>
        <p:spPr>
          <a:xfrm>
            <a:off x="1343472" y="2060848"/>
            <a:ext cx="1905000" cy="1905000"/>
          </a:xfrm>
          <a:prstGeom prst="rect">
            <a:avLst/>
          </a:prstGeom>
        </p:spPr>
      </p:pic>
      <p:pic>
        <p:nvPicPr>
          <p:cNvPr id="12" name="Picture 2" descr="https://i2.wp.com/refedd.org/wp-content/uploads/2016/02/LOGO_REFEDD_CMJN.png?fit=248%2C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871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1991544" y="293747"/>
            <a:ext cx="9210056" cy="830997"/>
          </a:xfrm>
          <a:prstGeom prst="rect">
            <a:avLst/>
          </a:prstGeom>
          <a:noFill/>
        </p:spPr>
        <p:txBody>
          <a:bodyPr wrap="square" rtlCol="0">
            <a:spAutoFit/>
          </a:bodyPr>
          <a:lstStyle/>
          <a:p>
            <a:r>
              <a:rPr lang="fr-FR" altLang="fr-FR" sz="2400" b="1" dirty="0">
                <a:solidFill>
                  <a:schemeClr val="tx2"/>
                </a:solidFill>
                <a:latin typeface="Century Gothic" panose="020B0502020202020204" pitchFamily="34" charset="0"/>
              </a:rPr>
              <a:t>Mission 1: </a:t>
            </a:r>
            <a:r>
              <a:rPr lang="fr-FR" altLang="fr-FR" sz="2400" b="1" i="1" dirty="0">
                <a:solidFill>
                  <a:schemeClr val="tx2"/>
                </a:solidFill>
                <a:latin typeface="Century Gothic" panose="020B0502020202020204" pitchFamily="34" charset="0"/>
              </a:rPr>
              <a:t>Faire travailler ensemble des associations </a:t>
            </a:r>
            <a:r>
              <a:rPr lang="fr-FR" altLang="fr-FR" sz="2400" b="1" i="1" dirty="0" err="1">
                <a:solidFill>
                  <a:schemeClr val="tx2"/>
                </a:solidFill>
                <a:latin typeface="Century Gothic" panose="020B0502020202020204" pitchFamily="34" charset="0"/>
              </a:rPr>
              <a:t>oeuvrant</a:t>
            </a:r>
            <a:r>
              <a:rPr lang="fr-FR" altLang="fr-FR" sz="2400" b="1" i="1" dirty="0">
                <a:solidFill>
                  <a:schemeClr val="tx2"/>
                </a:solidFill>
                <a:latin typeface="Century Gothic" panose="020B0502020202020204" pitchFamily="34" charset="0"/>
              </a:rPr>
              <a:t> sur une ou des thématique(s) du développement durable</a:t>
            </a:r>
            <a:endParaRPr lang="fr-FR" sz="2400" b="1" i="1" dirty="0">
              <a:solidFill>
                <a:schemeClr val="tx2"/>
              </a:solidFill>
              <a:latin typeface="Century Gothic" panose="020B0502020202020204" pitchFamily="34" charset="0"/>
            </a:endParaRPr>
          </a:p>
        </p:txBody>
      </p:sp>
      <p:pic>
        <p:nvPicPr>
          <p:cNvPr id="11" name="Image 10"/>
          <p:cNvPicPr>
            <a:picLocks noChangeAspect="1"/>
          </p:cNvPicPr>
          <p:nvPr/>
        </p:nvPicPr>
        <p:blipFill>
          <a:blip r:embed="rId3"/>
          <a:stretch>
            <a:fillRect/>
          </a:stretch>
        </p:blipFill>
        <p:spPr>
          <a:xfrm>
            <a:off x="10416480" y="1124744"/>
            <a:ext cx="1656184" cy="1656184"/>
          </a:xfrm>
          <a:prstGeom prst="rect">
            <a:avLst/>
          </a:prstGeom>
        </p:spPr>
      </p:pic>
      <p:sp>
        <p:nvSpPr>
          <p:cNvPr id="2" name="Rectangle 1"/>
          <p:cNvSpPr/>
          <p:nvPr/>
        </p:nvSpPr>
        <p:spPr>
          <a:xfrm>
            <a:off x="335360" y="1628800"/>
            <a:ext cx="9577064" cy="1938992"/>
          </a:xfrm>
          <a:prstGeom prst="rect">
            <a:avLst/>
          </a:prstGeom>
        </p:spPr>
        <p:txBody>
          <a:bodyPr wrap="square">
            <a:spAutoFit/>
          </a:bodyPr>
          <a:lstStyle/>
          <a:p>
            <a:pPr eaLnBrk="1" hangingPunct="1"/>
            <a:r>
              <a:rPr lang="fr-FR" altLang="fr-FR" sz="2000" dirty="0">
                <a:solidFill>
                  <a:srgbClr val="336699"/>
                </a:solidFill>
                <a:latin typeface="+mn-lt"/>
              </a:rPr>
              <a:t>Mutualisation les connaissances et </a:t>
            </a:r>
            <a:r>
              <a:rPr lang="fr-FR" altLang="fr-FR" sz="2000" dirty="0" err="1">
                <a:solidFill>
                  <a:srgbClr val="336699"/>
                </a:solidFill>
                <a:latin typeface="+mn-lt"/>
              </a:rPr>
              <a:t>savoir-faires</a:t>
            </a:r>
            <a:r>
              <a:rPr lang="fr-FR" altLang="fr-FR" sz="2000" dirty="0">
                <a:solidFill>
                  <a:srgbClr val="336699"/>
                </a:solidFill>
                <a:latin typeface="+mn-lt"/>
              </a:rPr>
              <a:t> clés et créer des moments de construction de projets associatifs</a:t>
            </a:r>
          </a:p>
          <a:p>
            <a:pPr eaLnBrk="1" hangingPunct="1"/>
            <a:endParaRPr lang="fr-FR" altLang="fr-FR" sz="2000" dirty="0">
              <a:solidFill>
                <a:srgbClr val="336699"/>
              </a:solidFill>
              <a:latin typeface="+mn-lt"/>
            </a:endParaRPr>
          </a:p>
          <a:p>
            <a:pPr marL="285750" indent="-285750" eaLnBrk="1" hangingPunct="1">
              <a:buFont typeface="Wingdings" charset="2"/>
              <a:buChar char="Ø"/>
            </a:pPr>
            <a:r>
              <a:rPr lang="fr-FR" altLang="fr-FR" sz="2000" dirty="0">
                <a:solidFill>
                  <a:srgbClr val="336699"/>
                </a:solidFill>
                <a:latin typeface="+mn-lt"/>
              </a:rPr>
              <a:t>Organiser des moments de rencontres nationales et locales </a:t>
            </a:r>
            <a:r>
              <a:rPr lang="fr-FR" altLang="fr-FR" sz="2000" dirty="0" err="1">
                <a:solidFill>
                  <a:srgbClr val="336699"/>
                </a:solidFill>
                <a:latin typeface="+mn-lt"/>
              </a:rPr>
              <a:t>multi-thématiques</a:t>
            </a:r>
            <a:endParaRPr lang="fr-FR" altLang="fr-FR" sz="2000" dirty="0">
              <a:solidFill>
                <a:srgbClr val="336699"/>
              </a:solidFill>
              <a:latin typeface="+mn-lt"/>
            </a:endParaRPr>
          </a:p>
          <a:p>
            <a:pPr marL="285750" indent="-285750" eaLnBrk="1" hangingPunct="1">
              <a:buFont typeface="Wingdings" charset="2"/>
              <a:buChar char="Ø"/>
            </a:pPr>
            <a:endParaRPr lang="fr-FR" altLang="fr-FR" sz="2000" dirty="0">
              <a:solidFill>
                <a:srgbClr val="336699"/>
              </a:solidFill>
              <a:latin typeface="+mn-lt"/>
            </a:endParaRPr>
          </a:p>
          <a:p>
            <a:pPr marL="285750" indent="-285750" eaLnBrk="1" hangingPunct="1">
              <a:buFont typeface="Wingdings" charset="2"/>
              <a:buChar char="Ø"/>
            </a:pPr>
            <a:r>
              <a:rPr lang="fr-FR" altLang="fr-FR" sz="2000" dirty="0">
                <a:solidFill>
                  <a:srgbClr val="336699"/>
                </a:solidFill>
                <a:latin typeface="+mn-lt"/>
              </a:rPr>
              <a:t>Animer des lieux d’échanges numériques : des groupes </a:t>
            </a:r>
            <a:r>
              <a:rPr lang="fr-FR" altLang="fr-FR" sz="2000" dirty="0" err="1">
                <a:solidFill>
                  <a:srgbClr val="336699"/>
                </a:solidFill>
                <a:latin typeface="+mn-lt"/>
              </a:rPr>
              <a:t>facebook</a:t>
            </a:r>
            <a:r>
              <a:rPr lang="fr-FR" altLang="fr-FR" sz="2000" dirty="0">
                <a:solidFill>
                  <a:srgbClr val="336699"/>
                </a:solidFill>
                <a:latin typeface="+mn-lt"/>
              </a:rPr>
              <a:t> locaux et nationaux</a:t>
            </a:r>
          </a:p>
        </p:txBody>
      </p:sp>
      <p:pic>
        <p:nvPicPr>
          <p:cNvPr id="3" name="Image 2"/>
          <p:cNvPicPr>
            <a:picLocks noChangeAspect="1"/>
          </p:cNvPicPr>
          <p:nvPr/>
        </p:nvPicPr>
        <p:blipFill>
          <a:blip r:embed="rId4"/>
          <a:stretch>
            <a:fillRect/>
          </a:stretch>
        </p:blipFill>
        <p:spPr>
          <a:xfrm>
            <a:off x="4827240" y="4005064"/>
            <a:ext cx="2276872" cy="2276872"/>
          </a:xfrm>
          <a:prstGeom prst="rect">
            <a:avLst/>
          </a:prstGeom>
        </p:spPr>
      </p:pic>
      <p:pic>
        <p:nvPicPr>
          <p:cNvPr id="4" name="Image 3"/>
          <p:cNvPicPr>
            <a:picLocks noChangeAspect="1"/>
          </p:cNvPicPr>
          <p:nvPr/>
        </p:nvPicPr>
        <p:blipFill>
          <a:blip r:embed="rId5"/>
          <a:stretch>
            <a:fillRect/>
          </a:stretch>
        </p:blipFill>
        <p:spPr>
          <a:xfrm>
            <a:off x="407368" y="4041448"/>
            <a:ext cx="3903756" cy="2195864"/>
          </a:xfrm>
          <a:prstGeom prst="rect">
            <a:avLst/>
          </a:prstGeom>
        </p:spPr>
      </p:pic>
      <p:pic>
        <p:nvPicPr>
          <p:cNvPr id="12" name="Image 11"/>
          <p:cNvPicPr>
            <a:picLocks noChangeAspect="1"/>
          </p:cNvPicPr>
          <p:nvPr/>
        </p:nvPicPr>
        <p:blipFill>
          <a:blip r:embed="rId6"/>
          <a:stretch>
            <a:fillRect/>
          </a:stretch>
        </p:blipFill>
        <p:spPr>
          <a:xfrm>
            <a:off x="7720858" y="4077072"/>
            <a:ext cx="3919758" cy="2204864"/>
          </a:xfrm>
          <a:prstGeom prst="rect">
            <a:avLst/>
          </a:prstGeom>
        </p:spPr>
      </p:pic>
      <p:pic>
        <p:nvPicPr>
          <p:cNvPr id="14" name="Picture 2" descr="https://i2.wp.com/refedd.org/wp-content/uploads/2016/02/LOGO_REFEDD_CMJN.png?fit=248%2C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6366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0272464" y="620688"/>
            <a:ext cx="1368152" cy="1368152"/>
          </a:xfrm>
          <a:prstGeom prst="rect">
            <a:avLst/>
          </a:prstGeom>
        </p:spPr>
      </p:pic>
      <p:sp>
        <p:nvSpPr>
          <p:cNvPr id="6" name="ZoneTexte 5"/>
          <p:cNvSpPr txBox="1"/>
          <p:nvPr/>
        </p:nvSpPr>
        <p:spPr>
          <a:xfrm>
            <a:off x="1991544" y="293747"/>
            <a:ext cx="9210056" cy="830997"/>
          </a:xfrm>
          <a:prstGeom prst="rect">
            <a:avLst/>
          </a:prstGeom>
          <a:noFill/>
        </p:spPr>
        <p:txBody>
          <a:bodyPr wrap="square" rtlCol="0">
            <a:spAutoFit/>
          </a:bodyPr>
          <a:lstStyle/>
          <a:p>
            <a:r>
              <a:rPr lang="fr-FR" altLang="fr-FR" sz="2400" b="1" dirty="0">
                <a:solidFill>
                  <a:srgbClr val="085160"/>
                </a:solidFill>
                <a:latin typeface="Century Gothic"/>
                <a:cs typeface="Century Gothic"/>
              </a:rPr>
              <a:t>Mission 2 : </a:t>
            </a:r>
            <a:r>
              <a:rPr lang="fr-FR" altLang="fr-FR" sz="2400" b="1" i="1" dirty="0">
                <a:solidFill>
                  <a:srgbClr val="085160"/>
                </a:solidFill>
                <a:latin typeface="Century Gothic"/>
                <a:cs typeface="Century Gothic"/>
              </a:rPr>
              <a:t>Accompagner les </a:t>
            </a:r>
            <a:r>
              <a:rPr lang="fr-FR" altLang="fr-FR" sz="2400" b="1" i="1" dirty="0" err="1">
                <a:solidFill>
                  <a:srgbClr val="085160"/>
                </a:solidFill>
                <a:latin typeface="Century Gothic"/>
                <a:cs typeface="Century Gothic"/>
              </a:rPr>
              <a:t>étudiant.e.s</a:t>
            </a:r>
            <a:r>
              <a:rPr lang="fr-FR" altLang="fr-FR" sz="2400" b="1" i="1" dirty="0">
                <a:solidFill>
                  <a:srgbClr val="085160"/>
                </a:solidFill>
                <a:latin typeface="Century Gothic"/>
                <a:cs typeface="Century Gothic"/>
              </a:rPr>
              <a:t> dans leurs projets avec des outils et des formations</a:t>
            </a:r>
            <a:endParaRPr lang="fr-FR" sz="2400" b="1" dirty="0">
              <a:solidFill>
                <a:srgbClr val="085160"/>
              </a:solidFill>
              <a:latin typeface="Century Gothic"/>
              <a:cs typeface="Century Gothic"/>
            </a:endParaRPr>
          </a:p>
        </p:txBody>
      </p:sp>
      <p:pic>
        <p:nvPicPr>
          <p:cNvPr id="3" name="Image 2"/>
          <p:cNvPicPr>
            <a:picLocks noChangeAspect="1"/>
          </p:cNvPicPr>
          <p:nvPr/>
        </p:nvPicPr>
        <p:blipFill>
          <a:blip r:embed="rId4"/>
          <a:stretch>
            <a:fillRect/>
          </a:stretch>
        </p:blipFill>
        <p:spPr>
          <a:xfrm>
            <a:off x="9624392" y="4581128"/>
            <a:ext cx="1163923" cy="1080120"/>
          </a:xfrm>
          <a:prstGeom prst="rect">
            <a:avLst/>
          </a:prstGeom>
        </p:spPr>
      </p:pic>
      <p:sp>
        <p:nvSpPr>
          <p:cNvPr id="4" name="ZoneTexte 3"/>
          <p:cNvSpPr txBox="1"/>
          <p:nvPr/>
        </p:nvSpPr>
        <p:spPr>
          <a:xfrm>
            <a:off x="335360" y="4756828"/>
            <a:ext cx="9649072" cy="707886"/>
          </a:xfrm>
          <a:prstGeom prst="rect">
            <a:avLst/>
          </a:prstGeom>
          <a:noFill/>
        </p:spPr>
        <p:txBody>
          <a:bodyPr wrap="square" rtlCol="0">
            <a:spAutoFit/>
          </a:bodyPr>
          <a:lstStyle/>
          <a:p>
            <a:pPr marL="285750" indent="-285750">
              <a:buFont typeface="Wingdings" charset="2"/>
              <a:buChar char="Ø"/>
            </a:pPr>
            <a:r>
              <a:rPr lang="fr-FR" altLang="fr-FR" sz="2000" b="1" dirty="0">
                <a:solidFill>
                  <a:srgbClr val="336699"/>
                </a:solidFill>
                <a:latin typeface="+mn-lt"/>
              </a:rPr>
              <a:t>Alimentation </a:t>
            </a:r>
            <a:r>
              <a:rPr lang="fr-FR" altLang="fr-FR" sz="2000" dirty="0">
                <a:solidFill>
                  <a:srgbClr val="336699"/>
                </a:solidFill>
                <a:latin typeface="+mn-lt"/>
              </a:rPr>
              <a:t>: Méthodologie pour lutter contre le gaspillage alimentaire et promouvoir une alimentation responsable</a:t>
            </a:r>
          </a:p>
        </p:txBody>
      </p:sp>
      <p:sp>
        <p:nvSpPr>
          <p:cNvPr id="7" name="ZoneTexte 6"/>
          <p:cNvSpPr txBox="1"/>
          <p:nvPr/>
        </p:nvSpPr>
        <p:spPr>
          <a:xfrm>
            <a:off x="2423592" y="3748716"/>
            <a:ext cx="9052200" cy="707886"/>
          </a:xfrm>
          <a:prstGeom prst="rect">
            <a:avLst/>
          </a:prstGeom>
          <a:noFill/>
        </p:spPr>
        <p:txBody>
          <a:bodyPr wrap="square" rtlCol="0">
            <a:spAutoFit/>
          </a:bodyPr>
          <a:lstStyle/>
          <a:p>
            <a:pPr fontAlgn="auto">
              <a:lnSpc>
                <a:spcPct val="100000"/>
              </a:lnSpc>
              <a:spcBef>
                <a:spcPct val="20000"/>
              </a:spcBef>
              <a:buFont typeface="Wingdings" charset="2"/>
              <a:buChar char="Ø"/>
            </a:pPr>
            <a:r>
              <a:rPr lang="fr-FR" altLang="fr-FR" sz="2000" b="1" dirty="0">
                <a:solidFill>
                  <a:srgbClr val="336699"/>
                </a:solidFill>
                <a:latin typeface="+mn-lt"/>
              </a:rPr>
              <a:t> Plus de DD sur mon campus </a:t>
            </a:r>
            <a:r>
              <a:rPr lang="fr-FR" altLang="fr-FR" sz="2000" dirty="0">
                <a:solidFill>
                  <a:srgbClr val="336699"/>
                </a:solidFill>
                <a:latin typeface="+mn-lt"/>
              </a:rPr>
              <a:t>: Impulser et/ou soutenir son université/école dans son engagement notamment via un du label DD&amp;RS </a:t>
            </a:r>
          </a:p>
        </p:txBody>
      </p:sp>
      <p:sp>
        <p:nvSpPr>
          <p:cNvPr id="8" name="ZoneTexte 7"/>
          <p:cNvSpPr txBox="1"/>
          <p:nvPr/>
        </p:nvSpPr>
        <p:spPr>
          <a:xfrm>
            <a:off x="335360" y="2780928"/>
            <a:ext cx="9145016" cy="707886"/>
          </a:xfrm>
          <a:prstGeom prst="rect">
            <a:avLst/>
          </a:prstGeom>
          <a:noFill/>
        </p:spPr>
        <p:txBody>
          <a:bodyPr wrap="square" rtlCol="0">
            <a:spAutoFit/>
          </a:bodyPr>
          <a:lstStyle/>
          <a:p>
            <a:pPr marL="342900" indent="-342900">
              <a:buFont typeface="Wingdings" charset="2"/>
              <a:buChar char="Ø"/>
            </a:pPr>
            <a:r>
              <a:rPr lang="fr-FR" altLang="fr-FR" sz="2000" b="1" dirty="0">
                <a:solidFill>
                  <a:srgbClr val="336699"/>
                </a:solidFill>
                <a:latin typeface="+mn-lt"/>
              </a:rPr>
              <a:t>Energie </a:t>
            </a:r>
            <a:r>
              <a:rPr lang="fr-FR" altLang="fr-FR" sz="2000" dirty="0">
                <a:solidFill>
                  <a:srgbClr val="336699"/>
                </a:solidFill>
                <a:latin typeface="+mn-lt"/>
              </a:rPr>
              <a:t>: Méthodologie et rappel des enjeux énergie/climat avec le focus sur son campus avec Avenir Climatique</a:t>
            </a:r>
          </a:p>
        </p:txBody>
      </p:sp>
      <p:pic>
        <p:nvPicPr>
          <p:cNvPr id="9" name="Image 8"/>
          <p:cNvPicPr>
            <a:picLocks noChangeAspect="1"/>
          </p:cNvPicPr>
          <p:nvPr/>
        </p:nvPicPr>
        <p:blipFill rotWithShape="1">
          <a:blip r:embed="rId5"/>
          <a:srcRect r="76628"/>
          <a:stretch/>
        </p:blipFill>
        <p:spPr>
          <a:xfrm>
            <a:off x="9624392" y="2308556"/>
            <a:ext cx="1210362" cy="1294693"/>
          </a:xfrm>
          <a:prstGeom prst="rect">
            <a:avLst/>
          </a:prstGeom>
        </p:spPr>
      </p:pic>
      <p:sp>
        <p:nvSpPr>
          <p:cNvPr id="12" name="ZoneTexte 11"/>
          <p:cNvSpPr txBox="1"/>
          <p:nvPr/>
        </p:nvSpPr>
        <p:spPr>
          <a:xfrm>
            <a:off x="2423592" y="1929026"/>
            <a:ext cx="9302869" cy="707886"/>
          </a:xfrm>
          <a:prstGeom prst="rect">
            <a:avLst/>
          </a:prstGeom>
          <a:noFill/>
        </p:spPr>
        <p:txBody>
          <a:bodyPr wrap="square" rtlCol="0">
            <a:spAutoFit/>
          </a:bodyPr>
          <a:lstStyle/>
          <a:p>
            <a:pPr marL="342900" indent="-342900">
              <a:buFont typeface="Wingdings" charset="2"/>
              <a:buChar char="Ø"/>
            </a:pPr>
            <a:r>
              <a:rPr lang="fr-FR" altLang="fr-FR" sz="2000" b="1" dirty="0">
                <a:solidFill>
                  <a:srgbClr val="336699"/>
                </a:solidFill>
                <a:latin typeface="+mn-lt"/>
              </a:rPr>
              <a:t>Mobilité </a:t>
            </a:r>
            <a:r>
              <a:rPr lang="fr-FR" altLang="fr-FR" sz="2000" dirty="0">
                <a:solidFill>
                  <a:srgbClr val="336699"/>
                </a:solidFill>
                <a:latin typeface="+mn-lt"/>
              </a:rPr>
              <a:t>: Les avantages et les moyens à mettre en œuvre pour une mobilité douce sur son campus avec l’aide d’un plan de déplacement campus </a:t>
            </a:r>
          </a:p>
        </p:txBody>
      </p:sp>
      <p:pic>
        <p:nvPicPr>
          <p:cNvPr id="14" name="Image 13"/>
          <p:cNvPicPr>
            <a:picLocks noChangeAspect="1"/>
          </p:cNvPicPr>
          <p:nvPr/>
        </p:nvPicPr>
        <p:blipFill>
          <a:blip r:embed="rId6"/>
          <a:stretch>
            <a:fillRect/>
          </a:stretch>
        </p:blipFill>
        <p:spPr>
          <a:xfrm>
            <a:off x="695236" y="1700808"/>
            <a:ext cx="1512332" cy="1006252"/>
          </a:xfrm>
          <a:prstGeom prst="rect">
            <a:avLst/>
          </a:prstGeom>
        </p:spPr>
      </p:pic>
      <p:pic>
        <p:nvPicPr>
          <p:cNvPr id="15" name="Image 14"/>
          <p:cNvPicPr>
            <a:picLocks noChangeAspect="1"/>
          </p:cNvPicPr>
          <p:nvPr/>
        </p:nvPicPr>
        <p:blipFill>
          <a:blip r:embed="rId7"/>
          <a:stretch>
            <a:fillRect/>
          </a:stretch>
        </p:blipFill>
        <p:spPr>
          <a:xfrm>
            <a:off x="950640" y="5445224"/>
            <a:ext cx="1184920" cy="1184920"/>
          </a:xfrm>
          <a:prstGeom prst="rect">
            <a:avLst/>
          </a:prstGeom>
        </p:spPr>
      </p:pic>
      <p:pic>
        <p:nvPicPr>
          <p:cNvPr id="17" name="Picture 2" descr="https://i2.wp.com/refedd.org/wp-content/uploads/2016/02/LOGO_REFEDD_CMJN.png?fit=248%2C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ZoneTexte 15"/>
          <p:cNvSpPr txBox="1"/>
          <p:nvPr/>
        </p:nvSpPr>
        <p:spPr>
          <a:xfrm>
            <a:off x="2423592" y="5745450"/>
            <a:ext cx="7488832" cy="707886"/>
          </a:xfrm>
          <a:prstGeom prst="rect">
            <a:avLst/>
          </a:prstGeom>
          <a:noFill/>
        </p:spPr>
        <p:txBody>
          <a:bodyPr wrap="square" rtlCol="0">
            <a:spAutoFit/>
          </a:bodyPr>
          <a:lstStyle/>
          <a:p>
            <a:pPr marL="342900" indent="-342900">
              <a:buFont typeface="Wingdings" charset="2"/>
              <a:buChar char="Ø"/>
            </a:pPr>
            <a:r>
              <a:rPr lang="fr-FR" sz="2000" b="1" dirty="0">
                <a:solidFill>
                  <a:srgbClr val="336699"/>
                </a:solidFill>
                <a:latin typeface="+mn-lt"/>
              </a:rPr>
              <a:t>Evénementiel</a:t>
            </a:r>
            <a:r>
              <a:rPr lang="fr-FR" sz="2000" b="1" dirty="0">
                <a:latin typeface="+mn-lt"/>
              </a:rPr>
              <a:t> </a:t>
            </a:r>
            <a:r>
              <a:rPr lang="fr-FR" sz="2000" b="1" dirty="0">
                <a:solidFill>
                  <a:srgbClr val="336699"/>
                </a:solidFill>
                <a:latin typeface="+mn-lt"/>
              </a:rPr>
              <a:t>responsable : </a:t>
            </a:r>
            <a:r>
              <a:rPr lang="fr-FR" sz="2000" dirty="0">
                <a:solidFill>
                  <a:srgbClr val="336699"/>
                </a:solidFill>
                <a:latin typeface="+mn-lt"/>
              </a:rPr>
              <a:t>Méthodologie, trucs et astuces pour une événement responsable</a:t>
            </a:r>
          </a:p>
        </p:txBody>
      </p:sp>
      <p:pic>
        <p:nvPicPr>
          <p:cNvPr id="18" name="Image 17"/>
          <p:cNvPicPr>
            <a:picLocks noChangeAspect="1"/>
          </p:cNvPicPr>
          <p:nvPr/>
        </p:nvPicPr>
        <p:blipFill rotWithShape="1">
          <a:blip r:embed="rId9"/>
          <a:srcRect t="26844" b="29207"/>
          <a:stretch/>
        </p:blipFill>
        <p:spPr>
          <a:xfrm>
            <a:off x="286296" y="3521461"/>
            <a:ext cx="2209304" cy="1203683"/>
          </a:xfrm>
          <a:prstGeom prst="rect">
            <a:avLst/>
          </a:prstGeom>
        </p:spPr>
      </p:pic>
    </p:spTree>
    <p:extLst>
      <p:ext uri="{BB962C8B-B14F-4D97-AF65-F5344CB8AC3E}">
        <p14:creationId xmlns:p14="http://schemas.microsoft.com/office/powerpoint/2010/main" val="65696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1991544" y="293747"/>
            <a:ext cx="9210056" cy="830997"/>
          </a:xfrm>
          <a:prstGeom prst="rect">
            <a:avLst/>
          </a:prstGeom>
          <a:noFill/>
        </p:spPr>
        <p:txBody>
          <a:bodyPr wrap="square" rtlCol="0">
            <a:spAutoFit/>
          </a:bodyPr>
          <a:lstStyle/>
          <a:p>
            <a:r>
              <a:rPr lang="fr-FR" altLang="fr-FR" sz="2400" b="1" dirty="0">
                <a:solidFill>
                  <a:srgbClr val="085160"/>
                </a:solidFill>
                <a:latin typeface="Century Gothic"/>
                <a:cs typeface="Century Gothic"/>
              </a:rPr>
              <a:t>Mission 3 : </a:t>
            </a:r>
            <a:r>
              <a:rPr lang="fr-FR" altLang="fr-FR" sz="2400" b="1" i="1" dirty="0">
                <a:solidFill>
                  <a:srgbClr val="085160"/>
                </a:solidFill>
                <a:latin typeface="Century Gothic"/>
                <a:cs typeface="Century Gothic"/>
              </a:rPr>
              <a:t>Porter la voix des </a:t>
            </a:r>
            <a:r>
              <a:rPr lang="fr-FR" altLang="fr-FR" sz="2400" b="1" i="1" dirty="0" err="1">
                <a:solidFill>
                  <a:srgbClr val="085160"/>
                </a:solidFill>
                <a:latin typeface="Century Gothic"/>
                <a:cs typeface="Century Gothic"/>
              </a:rPr>
              <a:t>étudiant.e.s</a:t>
            </a:r>
            <a:r>
              <a:rPr lang="fr-FR" altLang="fr-FR" sz="2400" b="1" i="1" dirty="0">
                <a:solidFill>
                  <a:srgbClr val="085160"/>
                </a:solidFill>
                <a:latin typeface="Century Gothic"/>
                <a:cs typeface="Century Gothic"/>
              </a:rPr>
              <a:t> auprès des acteurs institutionnels</a:t>
            </a:r>
            <a:endParaRPr lang="fr-FR" sz="2400" b="1" dirty="0">
              <a:solidFill>
                <a:srgbClr val="085160"/>
              </a:solidFill>
              <a:latin typeface="Century Gothic"/>
              <a:cs typeface="Century Gothic"/>
            </a:endParaRPr>
          </a:p>
        </p:txBody>
      </p:sp>
      <p:sp>
        <p:nvSpPr>
          <p:cNvPr id="7" name="Rectangle 3"/>
          <p:cNvSpPr>
            <a:spLocks/>
          </p:cNvSpPr>
          <p:nvPr/>
        </p:nvSpPr>
        <p:spPr bwMode="auto">
          <a:xfrm>
            <a:off x="623392" y="1628800"/>
            <a:ext cx="10153128" cy="417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marL="0" indent="0">
              <a:lnSpc>
                <a:spcPct val="100000"/>
              </a:lnSpc>
              <a:spcBef>
                <a:spcPct val="20000"/>
              </a:spcBef>
            </a:pPr>
            <a:r>
              <a:rPr lang="fr-FR" sz="2000" b="1" dirty="0">
                <a:solidFill>
                  <a:srgbClr val="336699"/>
                </a:solidFill>
                <a:latin typeface="+mn-lt"/>
              </a:rPr>
              <a:t>Faire le lien </a:t>
            </a:r>
            <a:r>
              <a:rPr lang="fr-FR" sz="2000" dirty="0">
                <a:solidFill>
                  <a:srgbClr val="336699"/>
                </a:solidFill>
                <a:latin typeface="+mn-lt"/>
              </a:rPr>
              <a:t>entre les </a:t>
            </a:r>
            <a:r>
              <a:rPr lang="fr-FR" sz="2000" dirty="0" err="1">
                <a:solidFill>
                  <a:srgbClr val="336699"/>
                </a:solidFill>
                <a:latin typeface="+mn-lt"/>
              </a:rPr>
              <a:t>étudiant.e.s</a:t>
            </a:r>
            <a:r>
              <a:rPr lang="fr-FR" sz="2000" dirty="0">
                <a:solidFill>
                  <a:srgbClr val="336699"/>
                </a:solidFill>
                <a:latin typeface="+mn-lt"/>
              </a:rPr>
              <a:t> d’un côté et les collectifs d’acteurs et pouvoirs publics de l’autre</a:t>
            </a:r>
          </a:p>
          <a:p>
            <a:pPr marL="0" indent="0">
              <a:lnSpc>
                <a:spcPct val="100000"/>
              </a:lnSpc>
              <a:spcBef>
                <a:spcPct val="20000"/>
              </a:spcBef>
            </a:pPr>
            <a:endParaRPr lang="fr-FR" altLang="fr-FR" sz="800" dirty="0">
              <a:solidFill>
                <a:srgbClr val="336699"/>
              </a:solidFill>
              <a:latin typeface="+mn-lt"/>
            </a:endParaRPr>
          </a:p>
          <a:p>
            <a:pPr>
              <a:lnSpc>
                <a:spcPct val="100000"/>
              </a:lnSpc>
              <a:spcBef>
                <a:spcPct val="20000"/>
              </a:spcBef>
              <a:buFont typeface="Wingdings" charset="2"/>
              <a:buChar char="Ø"/>
            </a:pPr>
            <a:r>
              <a:rPr lang="fr-FR" altLang="fr-FR" sz="2000" b="1" dirty="0">
                <a:solidFill>
                  <a:srgbClr val="336699"/>
                </a:solidFill>
                <a:latin typeface="+mn-lt"/>
              </a:rPr>
              <a:t>Consultation</a:t>
            </a:r>
            <a:r>
              <a:rPr lang="fr-FR" altLang="fr-FR" sz="2000" b="1" dirty="0">
                <a:solidFill>
                  <a:schemeClr val="tx1"/>
                </a:solidFill>
                <a:latin typeface="+mn-lt"/>
              </a:rPr>
              <a:t> </a:t>
            </a:r>
            <a:r>
              <a:rPr lang="fr-FR" altLang="fr-FR" sz="2000" b="1" dirty="0">
                <a:solidFill>
                  <a:srgbClr val="336699"/>
                </a:solidFill>
                <a:latin typeface="+mn-lt"/>
              </a:rPr>
              <a:t>Nationale étudiante </a:t>
            </a:r>
            <a:r>
              <a:rPr lang="fr-FR" altLang="fr-FR" sz="2000" dirty="0">
                <a:solidFill>
                  <a:srgbClr val="336699"/>
                </a:solidFill>
                <a:latin typeface="+mn-lt"/>
              </a:rPr>
              <a:t>: depuis 2008, tous les 3 ans : rapport national de</a:t>
            </a:r>
          </a:p>
          <a:p>
            <a:pPr marL="0" indent="0">
              <a:lnSpc>
                <a:spcPct val="100000"/>
              </a:lnSpc>
              <a:spcBef>
                <a:spcPct val="20000"/>
              </a:spcBef>
            </a:pPr>
            <a:r>
              <a:rPr lang="fr-FR" altLang="fr-FR" sz="2000" dirty="0">
                <a:solidFill>
                  <a:srgbClr val="336699"/>
                </a:solidFill>
                <a:latin typeface="+mn-lt"/>
              </a:rPr>
              <a:t>propositions pour l’éducation au développement durable dans l’enseignement supérieur </a:t>
            </a:r>
          </a:p>
          <a:p>
            <a:pPr marL="0" indent="0">
              <a:lnSpc>
                <a:spcPct val="100000"/>
              </a:lnSpc>
              <a:spcBef>
                <a:spcPct val="20000"/>
              </a:spcBef>
            </a:pPr>
            <a:r>
              <a:rPr lang="fr-FR" altLang="fr-FR" sz="2000" dirty="0">
                <a:solidFill>
                  <a:srgbClr val="336699"/>
                </a:solidFill>
                <a:latin typeface="+mn-lt"/>
              </a:rPr>
              <a:t>10 000 </a:t>
            </a:r>
            <a:r>
              <a:rPr lang="fr-FR" altLang="fr-FR" sz="2000" dirty="0" err="1">
                <a:solidFill>
                  <a:srgbClr val="336699"/>
                </a:solidFill>
                <a:latin typeface="+mn-lt"/>
              </a:rPr>
              <a:t>étudiant.e.s</a:t>
            </a:r>
            <a:r>
              <a:rPr lang="fr-FR" altLang="fr-FR" sz="2000" dirty="0">
                <a:solidFill>
                  <a:srgbClr val="336699"/>
                </a:solidFill>
                <a:latin typeface="+mn-lt"/>
              </a:rPr>
              <a:t> </a:t>
            </a:r>
            <a:r>
              <a:rPr lang="fr-FR" altLang="fr-FR" sz="2000" dirty="0" err="1">
                <a:solidFill>
                  <a:srgbClr val="336699"/>
                </a:solidFill>
                <a:latin typeface="+mn-lt"/>
              </a:rPr>
              <a:t>consulté.e.s</a:t>
            </a:r>
            <a:endParaRPr lang="fr-FR" altLang="fr-FR" sz="2000" dirty="0">
              <a:solidFill>
                <a:srgbClr val="336699"/>
              </a:solidFill>
              <a:latin typeface="+mn-lt"/>
            </a:endParaRPr>
          </a:p>
          <a:p>
            <a:pPr>
              <a:lnSpc>
                <a:spcPct val="100000"/>
              </a:lnSpc>
              <a:spcBef>
                <a:spcPct val="20000"/>
              </a:spcBef>
              <a:buFont typeface="Wingdings" charset="2"/>
              <a:buChar char="Ø"/>
            </a:pPr>
            <a:endParaRPr lang="fr-FR" altLang="fr-FR" sz="800" dirty="0">
              <a:solidFill>
                <a:srgbClr val="336699"/>
              </a:solidFill>
              <a:latin typeface="+mn-lt"/>
            </a:endParaRPr>
          </a:p>
          <a:p>
            <a:pPr>
              <a:lnSpc>
                <a:spcPct val="100000"/>
              </a:lnSpc>
              <a:spcBef>
                <a:spcPct val="20000"/>
              </a:spcBef>
              <a:buFont typeface="Wingdings" charset="2"/>
              <a:buChar char="Ø"/>
            </a:pPr>
            <a:r>
              <a:rPr lang="fr-FR" altLang="fr-FR" sz="2000" dirty="0">
                <a:solidFill>
                  <a:srgbClr val="336699"/>
                </a:solidFill>
                <a:latin typeface="+mn-lt"/>
              </a:rPr>
              <a:t>Participation à la rédaction du Plan Vert, 2009 : outil national pour des campus </a:t>
            </a:r>
          </a:p>
          <a:p>
            <a:pPr marL="0" indent="0">
              <a:lnSpc>
                <a:spcPct val="100000"/>
              </a:lnSpc>
              <a:spcBef>
                <a:spcPct val="20000"/>
              </a:spcBef>
            </a:pPr>
            <a:r>
              <a:rPr lang="fr-FR" altLang="fr-FR" sz="2000" dirty="0">
                <a:solidFill>
                  <a:srgbClr val="336699"/>
                </a:solidFill>
                <a:latin typeface="+mn-lt"/>
              </a:rPr>
              <a:t>engagés dans le développement durable</a:t>
            </a:r>
          </a:p>
          <a:p>
            <a:pPr>
              <a:lnSpc>
                <a:spcPct val="100000"/>
              </a:lnSpc>
              <a:spcBef>
                <a:spcPct val="20000"/>
              </a:spcBef>
              <a:buFont typeface="Wingdings" charset="2"/>
              <a:buChar char="Ø"/>
            </a:pPr>
            <a:endParaRPr lang="fr-FR" altLang="fr-FR" sz="800" dirty="0">
              <a:solidFill>
                <a:srgbClr val="336699"/>
              </a:solidFill>
              <a:latin typeface="+mn-lt"/>
            </a:endParaRPr>
          </a:p>
          <a:p>
            <a:pPr>
              <a:spcBef>
                <a:spcPct val="20000"/>
              </a:spcBef>
              <a:buFont typeface="Wingdings" charset="2"/>
              <a:buChar char="Ø"/>
            </a:pPr>
            <a:r>
              <a:rPr lang="fr-FR" altLang="fr-FR" sz="2000" dirty="0">
                <a:solidFill>
                  <a:srgbClr val="336699"/>
                </a:solidFill>
                <a:latin typeface="+mn-lt"/>
              </a:rPr>
              <a:t>Participation aux </a:t>
            </a:r>
            <a:r>
              <a:rPr lang="fr-FR" altLang="fr-FR" sz="2000" b="1" dirty="0">
                <a:solidFill>
                  <a:srgbClr val="336699"/>
                </a:solidFill>
                <a:latin typeface="+mn-lt"/>
              </a:rPr>
              <a:t>groupes de travail </a:t>
            </a:r>
            <a:r>
              <a:rPr lang="fr-FR" altLang="fr-FR" sz="2000" dirty="0">
                <a:solidFill>
                  <a:srgbClr val="336699"/>
                </a:solidFill>
                <a:latin typeface="+mn-lt"/>
              </a:rPr>
              <a:t>des Conférences des écoles et des présidents d’universités : labellisation des campus, outils de </a:t>
            </a:r>
          </a:p>
          <a:p>
            <a:pPr marL="0" indent="0">
              <a:spcBef>
                <a:spcPct val="20000"/>
              </a:spcBef>
            </a:pPr>
            <a:r>
              <a:rPr lang="fr-FR" altLang="fr-FR" sz="2000" dirty="0">
                <a:solidFill>
                  <a:srgbClr val="336699"/>
                </a:solidFill>
                <a:latin typeface="+mn-lt"/>
              </a:rPr>
              <a:t>sensibilisation, référentiel de compétences, etc. </a:t>
            </a:r>
          </a:p>
          <a:p>
            <a:pPr>
              <a:spcBef>
                <a:spcPct val="20000"/>
              </a:spcBef>
              <a:buFont typeface="Wingdings" charset="2"/>
              <a:buChar char="Ø"/>
            </a:pPr>
            <a:endParaRPr lang="fr-FR" altLang="fr-FR" sz="800" dirty="0">
              <a:solidFill>
                <a:srgbClr val="336699"/>
              </a:solidFill>
              <a:latin typeface="+mn-lt"/>
            </a:endParaRPr>
          </a:p>
          <a:p>
            <a:pPr>
              <a:spcBef>
                <a:spcPct val="20000"/>
              </a:spcBef>
              <a:buFont typeface="Wingdings" charset="2"/>
              <a:buChar char="Ø"/>
            </a:pPr>
            <a:r>
              <a:rPr lang="fr-FR" altLang="fr-FR" sz="2000" b="1" dirty="0">
                <a:solidFill>
                  <a:srgbClr val="336699"/>
                </a:solidFill>
                <a:latin typeface="+mn-lt"/>
              </a:rPr>
              <a:t>Plaidoyer</a:t>
            </a:r>
            <a:r>
              <a:rPr lang="fr-FR" altLang="fr-FR" sz="2000" dirty="0">
                <a:solidFill>
                  <a:srgbClr val="336699"/>
                </a:solidFill>
                <a:latin typeface="+mn-lt"/>
              </a:rPr>
              <a:t> énergie-climat : participation aux COP climat, conférences environnementales, livre blanc sur la transition énergétique, campus </a:t>
            </a:r>
            <a:r>
              <a:rPr lang="fr-FR" altLang="fr-FR" sz="2000" dirty="0" err="1">
                <a:solidFill>
                  <a:srgbClr val="336699"/>
                </a:solidFill>
                <a:latin typeface="+mn-lt"/>
              </a:rPr>
              <a:t>Zero</a:t>
            </a:r>
            <a:r>
              <a:rPr lang="fr-FR" altLang="fr-FR" sz="2000" dirty="0">
                <a:solidFill>
                  <a:srgbClr val="336699"/>
                </a:solidFill>
                <a:latin typeface="+mn-lt"/>
              </a:rPr>
              <a:t> fossile, </a:t>
            </a:r>
            <a:r>
              <a:rPr lang="fr-FR" altLang="fr-FR" sz="2000" dirty="0" err="1">
                <a:solidFill>
                  <a:srgbClr val="336699"/>
                </a:solidFill>
                <a:latin typeface="+mn-lt"/>
              </a:rPr>
              <a:t>etc</a:t>
            </a:r>
            <a:endParaRPr lang="fr-FR" altLang="fr-FR" sz="2000" dirty="0">
              <a:solidFill>
                <a:srgbClr val="336699"/>
              </a:solidFill>
              <a:latin typeface="+mn-lt"/>
            </a:endParaRPr>
          </a:p>
          <a:p>
            <a:pPr>
              <a:spcBef>
                <a:spcPct val="20000"/>
              </a:spcBef>
              <a:buFont typeface="Times New Roman" panose="02020603050405020304" pitchFamily="18" charset="0"/>
              <a:buChar char="•"/>
            </a:pPr>
            <a:endParaRPr lang="fr-FR" altLang="fr-FR" sz="2000" dirty="0">
              <a:solidFill>
                <a:srgbClr val="336699"/>
              </a:solidFill>
              <a:latin typeface="+mn-lt"/>
            </a:endParaRPr>
          </a:p>
        </p:txBody>
      </p:sp>
      <p:pic>
        <p:nvPicPr>
          <p:cNvPr id="5" name="Picture 2" descr="https://i2.wp.com/refedd.org/wp-content/uploads/2016/02/LOGO_REFEDD_CMJN.png?fit=248%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0560496" y="676300"/>
            <a:ext cx="1168524" cy="1168524"/>
          </a:xfrm>
          <a:prstGeom prst="rect">
            <a:avLst/>
          </a:prstGeom>
        </p:spPr>
      </p:pic>
      <p:pic>
        <p:nvPicPr>
          <p:cNvPr id="8" name="Image 7"/>
          <p:cNvPicPr>
            <a:picLocks noChangeAspect="1"/>
          </p:cNvPicPr>
          <p:nvPr/>
        </p:nvPicPr>
        <p:blipFill rotWithShape="1">
          <a:blip r:embed="rId5"/>
          <a:srcRect l="69363"/>
          <a:stretch/>
        </p:blipFill>
        <p:spPr>
          <a:xfrm>
            <a:off x="9696400" y="3244924"/>
            <a:ext cx="2117560" cy="2560340"/>
          </a:xfrm>
          <a:prstGeom prst="rect">
            <a:avLst/>
          </a:prstGeom>
        </p:spPr>
      </p:pic>
    </p:spTree>
    <p:extLst>
      <p:ext uri="{BB962C8B-B14F-4D97-AF65-F5344CB8AC3E}">
        <p14:creationId xmlns:p14="http://schemas.microsoft.com/office/powerpoint/2010/main" val="296993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1991544" y="293747"/>
            <a:ext cx="9210056" cy="461665"/>
          </a:xfrm>
          <a:prstGeom prst="rect">
            <a:avLst/>
          </a:prstGeom>
          <a:noFill/>
        </p:spPr>
        <p:txBody>
          <a:bodyPr wrap="square" rtlCol="0">
            <a:spAutoFit/>
          </a:bodyPr>
          <a:lstStyle/>
          <a:p>
            <a:r>
              <a:rPr lang="fr-FR" altLang="fr-FR" sz="2400" b="1" dirty="0">
                <a:solidFill>
                  <a:srgbClr val="085160"/>
                </a:solidFill>
                <a:latin typeface="Century Gothic" panose="020B0502020202020204" pitchFamily="34" charset="0"/>
              </a:rPr>
              <a:t>Où retrouver le REFEDD ? </a:t>
            </a:r>
            <a:endParaRPr lang="fr-FR" sz="2400" b="1" dirty="0">
              <a:solidFill>
                <a:srgbClr val="085160"/>
              </a:solidFill>
              <a:latin typeface="Century Gothic" panose="020B0502020202020204" pitchFamily="34" charset="0"/>
            </a:endParaRPr>
          </a:p>
        </p:txBody>
      </p:sp>
      <p:pic>
        <p:nvPicPr>
          <p:cNvPr id="17" name="Picture 2" descr="https://i2.wp.com/refedd.org/wp-content/uploads/2016/02/LOGO_REFEDD_CMJN.png?fit=248%2C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9" y="233264"/>
            <a:ext cx="1044191" cy="1263134"/>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ZoneTexte 15"/>
          <p:cNvSpPr txBox="1"/>
          <p:nvPr/>
        </p:nvSpPr>
        <p:spPr>
          <a:xfrm>
            <a:off x="983432" y="1484784"/>
            <a:ext cx="7488832" cy="3785652"/>
          </a:xfrm>
          <a:prstGeom prst="rect">
            <a:avLst/>
          </a:prstGeom>
          <a:noFill/>
        </p:spPr>
        <p:txBody>
          <a:bodyPr wrap="square" rtlCol="0">
            <a:spAutoFit/>
          </a:bodyPr>
          <a:lstStyle/>
          <a:p>
            <a:endParaRPr lang="fr-FR" sz="2000" dirty="0">
              <a:solidFill>
                <a:srgbClr val="336699"/>
              </a:solidFill>
              <a:latin typeface="+mn-lt"/>
              <a:cs typeface="Century Gothic"/>
            </a:endParaRPr>
          </a:p>
          <a:p>
            <a:pPr marL="342900" indent="-342900">
              <a:buFont typeface="Wingdings" charset="2"/>
              <a:buChar char="Ø"/>
            </a:pPr>
            <a:r>
              <a:rPr lang="fr-FR" sz="2000" dirty="0">
                <a:solidFill>
                  <a:srgbClr val="336699"/>
                </a:solidFill>
                <a:latin typeface="+mn-lt"/>
                <a:cs typeface="Century Gothic"/>
              </a:rPr>
              <a:t>Des antennes locales : Paris, Lyon et Bordeaux</a:t>
            </a:r>
          </a:p>
          <a:p>
            <a:pPr marL="342900" indent="-342900">
              <a:buFont typeface="Wingdings" charset="2"/>
              <a:buChar char="Ø"/>
            </a:pPr>
            <a:endParaRPr lang="fr-FR" sz="2000" dirty="0">
              <a:solidFill>
                <a:srgbClr val="336699"/>
              </a:solidFill>
              <a:latin typeface="+mn-lt"/>
              <a:cs typeface="Century Gothic"/>
            </a:endParaRPr>
          </a:p>
          <a:p>
            <a:pPr marL="342900" indent="-342900">
              <a:buFont typeface="Wingdings" charset="2"/>
              <a:buChar char="Ø"/>
            </a:pPr>
            <a:r>
              <a:rPr lang="fr-FR" sz="2000" dirty="0">
                <a:solidFill>
                  <a:srgbClr val="336699"/>
                </a:solidFill>
                <a:latin typeface="+mn-lt"/>
              </a:rPr>
              <a:t>Des associations sur l’ensemble du territoire</a:t>
            </a: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r>
              <a:rPr lang="fr-FR" sz="2000" dirty="0">
                <a:solidFill>
                  <a:srgbClr val="336699"/>
                </a:solidFill>
                <a:latin typeface="+mn-lt"/>
              </a:rPr>
              <a:t>Sur les réseaux sociaux </a:t>
            </a: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endParaRPr lang="fr-FR" sz="2000" dirty="0">
              <a:solidFill>
                <a:srgbClr val="336699"/>
              </a:solidFill>
              <a:latin typeface="+mn-lt"/>
            </a:endParaRPr>
          </a:p>
          <a:p>
            <a:pPr marL="342900" indent="-342900">
              <a:buFont typeface="Wingdings" charset="2"/>
              <a:buChar char="Ø"/>
            </a:pPr>
            <a:r>
              <a:rPr lang="fr-FR" sz="2000" dirty="0">
                <a:solidFill>
                  <a:srgbClr val="336699"/>
                </a:solidFill>
                <a:latin typeface="+mn-lt"/>
              </a:rPr>
              <a:t>Toutes les infos sur </a:t>
            </a:r>
            <a:r>
              <a:rPr lang="fr-FR" sz="2000" dirty="0" err="1">
                <a:solidFill>
                  <a:srgbClr val="336699"/>
                </a:solidFill>
                <a:latin typeface="+mn-lt"/>
              </a:rPr>
              <a:t>refedd.org</a:t>
            </a:r>
            <a:r>
              <a:rPr lang="fr-FR" sz="2000" dirty="0">
                <a:solidFill>
                  <a:srgbClr val="336699"/>
                </a:solidFill>
                <a:latin typeface="+mn-lt"/>
              </a:rPr>
              <a:t> </a:t>
            </a:r>
          </a:p>
        </p:txBody>
      </p:sp>
      <p:pic>
        <p:nvPicPr>
          <p:cNvPr id="19" name="Image 18" descr="Capture d’écran 2017-12-13 à 15.37.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3717032"/>
            <a:ext cx="2832100" cy="774700"/>
          </a:xfrm>
          <a:prstGeom prst="rect">
            <a:avLst/>
          </a:prstGeom>
        </p:spPr>
      </p:pic>
      <p:pic>
        <p:nvPicPr>
          <p:cNvPr id="22" name="Image 21"/>
          <p:cNvPicPr>
            <a:picLocks noChangeAspect="1"/>
          </p:cNvPicPr>
          <p:nvPr/>
        </p:nvPicPr>
        <p:blipFill>
          <a:blip r:embed="rId5"/>
          <a:stretch>
            <a:fillRect/>
          </a:stretch>
        </p:blipFill>
        <p:spPr>
          <a:xfrm>
            <a:off x="6816080" y="1124744"/>
            <a:ext cx="5080000" cy="3810000"/>
          </a:xfrm>
          <a:prstGeom prst="rect">
            <a:avLst/>
          </a:prstGeom>
        </p:spPr>
      </p:pic>
    </p:spTree>
    <p:extLst>
      <p:ext uri="{BB962C8B-B14F-4D97-AF65-F5344CB8AC3E}">
        <p14:creationId xmlns:p14="http://schemas.microsoft.com/office/powerpoint/2010/main" val="29292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L’association Avenir Climatique</a:t>
            </a:r>
          </a:p>
        </p:txBody>
      </p:sp>
      <p:sp>
        <p:nvSpPr>
          <p:cNvPr id="10" name="Text Box 3"/>
          <p:cNvSpPr txBox="1">
            <a:spLocks noChangeArrowheads="1"/>
          </p:cNvSpPr>
          <p:nvPr/>
        </p:nvSpPr>
        <p:spPr bwMode="auto">
          <a:xfrm>
            <a:off x="335360" y="1376366"/>
            <a:ext cx="11521280"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buSzPct val="45000"/>
              <a:buFont typeface="Wingdings" panose="05000000000000000000" pitchFamily="2" charset="2"/>
              <a:buNone/>
            </a:pPr>
            <a:r>
              <a:rPr lang="fr-FR" sz="2000" b="1" dirty="0">
                <a:solidFill>
                  <a:srgbClr val="085160"/>
                </a:solidFill>
              </a:rPr>
              <a:t>L’association </a:t>
            </a:r>
            <a:r>
              <a:rPr lang="fr-FR" sz="2000" b="1" dirty="0">
                <a:solidFill>
                  <a:srgbClr val="F6AB38"/>
                </a:solidFill>
              </a:rPr>
              <a:t>Avenir Climatique : </a:t>
            </a:r>
            <a:r>
              <a:rPr lang="fr-FR" sz="2000" b="1" dirty="0">
                <a:solidFill>
                  <a:srgbClr val="085160"/>
                </a:solidFill>
              </a:rPr>
              <a:t>Faire des enjeux énergie / climat une priorité nationale en sensibilisant et formant les </a:t>
            </a:r>
            <a:r>
              <a:rPr lang="fr-FR" sz="2000" b="1" dirty="0" err="1">
                <a:solidFill>
                  <a:srgbClr val="085160"/>
                </a:solidFill>
              </a:rPr>
              <a:t>citoyen.ne.s</a:t>
            </a:r>
            <a:r>
              <a:rPr lang="fr-FR" sz="2000" b="1" dirty="0">
                <a:solidFill>
                  <a:srgbClr val="085160"/>
                </a:solidFill>
              </a:rPr>
              <a:t> à ces thématiques.</a:t>
            </a:r>
          </a:p>
          <a:p>
            <a:pPr algn="ctr" eaLnBrk="1" hangingPunct="1">
              <a:buSzPct val="45000"/>
              <a:buFont typeface="Wingdings" panose="05000000000000000000" pitchFamily="2" charset="2"/>
              <a:buNone/>
            </a:pPr>
            <a:endParaRPr lang="fr-FR" altLang="fr-FR" sz="2000" b="1" dirty="0">
              <a:solidFill>
                <a:srgbClr val="F6AB38"/>
              </a:solidFill>
            </a:endParaRPr>
          </a:p>
        </p:txBody>
      </p:sp>
      <p:sp>
        <p:nvSpPr>
          <p:cNvPr id="12" name="ZoneTexte 2"/>
          <p:cNvSpPr txBox="1">
            <a:spLocks noChangeArrowheads="1"/>
          </p:cNvSpPr>
          <p:nvPr/>
        </p:nvSpPr>
        <p:spPr bwMode="auto">
          <a:xfrm>
            <a:off x="4509691" y="2403509"/>
            <a:ext cx="7346949"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a:defRPr>
                <a:solidFill>
                  <a:schemeClr val="bg1"/>
                </a:solidFill>
                <a:latin typeface="Arial" panose="020B0604020202020204" pitchFamily="34" charset="0"/>
              </a:defRPr>
            </a:lvl1pPr>
            <a:lvl2pPr eaLnBrk="0">
              <a:defRPr>
                <a:solidFill>
                  <a:schemeClr val="bg1"/>
                </a:solidFill>
                <a:latin typeface="Arial" panose="020B0604020202020204" pitchFamily="34" charset="0"/>
              </a:defRPr>
            </a:lvl2pPr>
            <a:lvl3pPr eaLnBrk="0">
              <a:defRPr>
                <a:solidFill>
                  <a:schemeClr val="bg1"/>
                </a:solidFill>
                <a:latin typeface="Arial" panose="020B0604020202020204" pitchFamily="34" charset="0"/>
              </a:defRPr>
            </a:lvl3pPr>
            <a:lvl4pPr eaLnBrk="0">
              <a:defRPr>
                <a:solidFill>
                  <a:schemeClr val="bg1"/>
                </a:solidFill>
                <a:latin typeface="Arial" panose="020B0604020202020204" pitchFamily="34" charset="0"/>
              </a:defRPr>
            </a:lvl4pPr>
            <a:lvl5pPr eaLnBrk="0">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defRPr>
            </a:lvl9pPr>
          </a:lstStyle>
          <a:p>
            <a:pPr marL="342900" indent="-342900" eaLnBrk="1">
              <a:buFont typeface="Wingdings" charset="2"/>
              <a:buChar char="Ø"/>
            </a:pPr>
            <a:r>
              <a:rPr lang="fr-FR" altLang="fr-FR" sz="2000" b="1" dirty="0">
                <a:solidFill>
                  <a:srgbClr val="085160"/>
                </a:solidFill>
                <a:latin typeface="Century Gothic" pitchFamily="34" charset="0"/>
                <a:cs typeface="+mn-cs"/>
              </a:rPr>
              <a:t>Formations aux enjeux énergie/climat : </a:t>
            </a:r>
            <a:r>
              <a:rPr lang="fr-FR" altLang="fr-FR" sz="2000" dirty="0">
                <a:solidFill>
                  <a:schemeClr val="tx1"/>
                </a:solidFill>
                <a:latin typeface="Century Gothic" pitchFamily="34" charset="0"/>
                <a:cs typeface="+mn-cs"/>
              </a:rPr>
              <a:t>l’</a:t>
            </a:r>
            <a:r>
              <a:rPr lang="fr-FR" altLang="fr-FR" sz="2000" dirty="0" err="1">
                <a:solidFill>
                  <a:schemeClr val="tx1"/>
                </a:solidFill>
                <a:latin typeface="Century Gothic" pitchFamily="34" charset="0"/>
                <a:cs typeface="+mn-cs"/>
              </a:rPr>
              <a:t>ACademy</a:t>
            </a:r>
            <a:r>
              <a:rPr lang="fr-FR" altLang="fr-FR" sz="2000" dirty="0">
                <a:solidFill>
                  <a:schemeClr val="tx1"/>
                </a:solidFill>
                <a:latin typeface="Century Gothic" pitchFamily="34" charset="0"/>
                <a:cs typeface="+mn-cs"/>
              </a:rPr>
              <a:t>, MOOC, Carbone Campus, Carbone Collège</a:t>
            </a:r>
          </a:p>
          <a:p>
            <a:pPr marL="342900" indent="-342900" eaLnBrk="1">
              <a:buFont typeface="Wingdings" charset="2"/>
              <a:buChar char="Ø"/>
            </a:pPr>
            <a:r>
              <a:rPr lang="fr-FR" altLang="fr-FR" sz="2000" b="1" dirty="0">
                <a:solidFill>
                  <a:srgbClr val="085160"/>
                </a:solidFill>
                <a:latin typeface="Century Gothic" pitchFamily="34" charset="0"/>
                <a:cs typeface="+mn-cs"/>
              </a:rPr>
              <a:t>Accompagnement et conseil</a:t>
            </a:r>
          </a:p>
          <a:p>
            <a:pPr marL="342900" indent="-342900" eaLnBrk="1">
              <a:buFont typeface="Wingdings" charset="2"/>
              <a:buChar char="Ø"/>
            </a:pPr>
            <a:r>
              <a:rPr lang="fr-FR" altLang="fr-FR" sz="2000" b="1" dirty="0">
                <a:solidFill>
                  <a:srgbClr val="085160"/>
                </a:solidFill>
                <a:latin typeface="Century Gothic" pitchFamily="34" charset="0"/>
              </a:rPr>
              <a:t>Bilan Carbone</a:t>
            </a:r>
            <a:r>
              <a:rPr lang="en-US" altLang="fr-FR" sz="2000" b="1" dirty="0">
                <a:solidFill>
                  <a:srgbClr val="085160"/>
                </a:solidFill>
                <a:latin typeface="Century Gothic" pitchFamily="34" charset="0"/>
              </a:rPr>
              <a:t>©</a:t>
            </a:r>
            <a:r>
              <a:rPr lang="fr-FR" altLang="fr-FR" sz="2000" b="1" dirty="0">
                <a:solidFill>
                  <a:srgbClr val="085160"/>
                </a:solidFill>
                <a:latin typeface="Century Gothic" pitchFamily="34" charset="0"/>
              </a:rPr>
              <a:t> Personnel (</a:t>
            </a:r>
            <a:r>
              <a:rPr lang="fr-FR" altLang="fr-FR" sz="2000" b="1" dirty="0" err="1">
                <a:solidFill>
                  <a:srgbClr val="085160"/>
                </a:solidFill>
                <a:latin typeface="Century Gothic" pitchFamily="34" charset="0"/>
              </a:rPr>
              <a:t>MicMac</a:t>
            </a:r>
            <a:r>
              <a:rPr lang="fr-FR" altLang="fr-FR" sz="2000" b="1" dirty="0">
                <a:solidFill>
                  <a:srgbClr val="085160"/>
                </a:solidFill>
                <a:latin typeface="Century Gothic" pitchFamily="34" charset="0"/>
              </a:rPr>
              <a:t>)</a:t>
            </a:r>
          </a:p>
          <a:p>
            <a:pPr marL="342900" indent="-342900" eaLnBrk="1">
              <a:buFont typeface="Wingdings" charset="2"/>
              <a:buChar char="Ø"/>
            </a:pPr>
            <a:r>
              <a:rPr lang="fr-FR" altLang="fr-FR" sz="2000" b="1" dirty="0">
                <a:solidFill>
                  <a:srgbClr val="085160"/>
                </a:solidFill>
                <a:latin typeface="Century Gothic" pitchFamily="34" charset="0"/>
                <a:cs typeface="+mn-cs"/>
              </a:rPr>
              <a:t>Évènements : </a:t>
            </a:r>
            <a:r>
              <a:rPr lang="fr-FR" altLang="fr-FR" sz="2000" dirty="0">
                <a:solidFill>
                  <a:schemeClr val="tx1"/>
                </a:solidFill>
                <a:latin typeface="Century Gothic" pitchFamily="34" charset="0"/>
                <a:cs typeface="+mn-cs"/>
              </a:rPr>
              <a:t>Causeries, Université d’été Décontractée, Conférences…</a:t>
            </a:r>
            <a:endParaRPr lang="fr-FR" altLang="fr-FR" b="1" dirty="0">
              <a:solidFill>
                <a:schemeClr val="tx1"/>
              </a:solidFill>
            </a:endParaRPr>
          </a:p>
          <a:p>
            <a:pPr eaLnBrk="1">
              <a:buFont typeface="Arial" panose="020B0604020202020204" pitchFamily="34" charset="0"/>
              <a:buChar char="•"/>
            </a:pPr>
            <a:endParaRPr lang="fr-FR" altLang="fr-FR" dirty="0"/>
          </a:p>
        </p:txBody>
      </p:sp>
      <p:sp>
        <p:nvSpPr>
          <p:cNvPr id="3" name="ZoneTexte 2"/>
          <p:cNvSpPr txBox="1"/>
          <p:nvPr/>
        </p:nvSpPr>
        <p:spPr>
          <a:xfrm>
            <a:off x="1528777" y="2034177"/>
            <a:ext cx="184666" cy="369332"/>
          </a:xfrm>
          <a:prstGeom prst="rect">
            <a:avLst/>
          </a:prstGeom>
          <a:noFill/>
        </p:spPr>
        <p:txBody>
          <a:bodyPr wrap="none" rtlCol="0">
            <a:spAutoFit/>
          </a:bodyPr>
          <a:lstStyle/>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2492896"/>
            <a:ext cx="3956019" cy="1367105"/>
          </a:xfrm>
          <a:prstGeom prst="rect">
            <a:avLst/>
          </a:prstGeom>
        </p:spPr>
      </p:pic>
      <p:sp>
        <p:nvSpPr>
          <p:cNvPr id="8" name="Text Box 3"/>
          <p:cNvSpPr txBox="1">
            <a:spLocks noChangeArrowheads="1"/>
          </p:cNvSpPr>
          <p:nvPr/>
        </p:nvSpPr>
        <p:spPr bwMode="auto">
          <a:xfrm>
            <a:off x="191344" y="4935593"/>
            <a:ext cx="6408712" cy="105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buSzPct val="45000"/>
              <a:buFont typeface="Wingdings" panose="05000000000000000000" pitchFamily="2" charset="2"/>
              <a:buNone/>
            </a:pPr>
            <a:r>
              <a:rPr lang="fr-FR" sz="2800" b="1" dirty="0">
                <a:solidFill>
                  <a:srgbClr val="085160"/>
                </a:solidFill>
              </a:rPr>
              <a:t>Transformons chaque citoyen en </a:t>
            </a:r>
            <a:r>
              <a:rPr lang="fr-FR" sz="2800" b="1" dirty="0">
                <a:solidFill>
                  <a:srgbClr val="F6AB38"/>
                </a:solidFill>
              </a:rPr>
              <a:t>acteur du changement </a:t>
            </a:r>
            <a:r>
              <a:rPr lang="fr-FR" sz="2800" b="1" dirty="0">
                <a:solidFill>
                  <a:srgbClr val="085160"/>
                </a:solidFill>
              </a:rPr>
              <a:t>! </a:t>
            </a:r>
            <a:endParaRPr lang="fr-FR" altLang="fr-FR" sz="2800" b="1" dirty="0">
              <a:solidFill>
                <a:srgbClr val="F6AB38"/>
              </a:solidFill>
            </a:endParaRPr>
          </a:p>
        </p:txBody>
      </p:sp>
      <p:pic>
        <p:nvPicPr>
          <p:cNvPr id="6" name="Image 5">
            <a:extLst>
              <a:ext uri="{FF2B5EF4-FFF2-40B4-BE49-F238E27FC236}">
                <a16:creationId xmlns:a16="http://schemas.microsoft.com/office/drawing/2014/main" id="{C92156A5-690E-4C78-BF9C-CBF85389D152}"/>
              </a:ext>
            </a:extLst>
          </p:cNvPr>
          <p:cNvPicPr>
            <a:picLocks noChangeAspect="1"/>
          </p:cNvPicPr>
          <p:nvPr/>
        </p:nvPicPr>
        <p:blipFill>
          <a:blip r:embed="rId4"/>
          <a:stretch>
            <a:fillRect/>
          </a:stretch>
        </p:blipFill>
        <p:spPr>
          <a:xfrm>
            <a:off x="6746386" y="4452322"/>
            <a:ext cx="5087888" cy="1709037"/>
          </a:xfrm>
          <a:prstGeom prst="rect">
            <a:avLst/>
          </a:prstGeom>
        </p:spPr>
      </p:pic>
      <p:sp>
        <p:nvSpPr>
          <p:cNvPr id="11" name="Rectangle 10">
            <a:extLst>
              <a:ext uri="{FF2B5EF4-FFF2-40B4-BE49-F238E27FC236}">
                <a16:creationId xmlns:a16="http://schemas.microsoft.com/office/drawing/2014/main" id="{9F0C6C34-2A22-4830-A274-5508218EAE5E}"/>
              </a:ext>
            </a:extLst>
          </p:cNvPr>
          <p:cNvSpPr/>
          <p:nvPr/>
        </p:nvSpPr>
        <p:spPr>
          <a:xfrm>
            <a:off x="-1769891" y="3568488"/>
            <a:ext cx="6096000" cy="707886"/>
          </a:xfrm>
          <a:prstGeom prst="rect">
            <a:avLst/>
          </a:prstGeom>
        </p:spPr>
        <p:txBody>
          <a:bodyPr>
            <a:spAutoFit/>
          </a:bodyPr>
          <a:lstStyle/>
          <a:p>
            <a:pPr indent="0" algn="r">
              <a:buClr>
                <a:srgbClr val="085160"/>
              </a:buClr>
            </a:pPr>
            <a:r>
              <a:rPr lang="fr-FR" sz="2000" dirty="0">
                <a:solidFill>
                  <a:srgbClr val="085160"/>
                </a:solidFill>
                <a:latin typeface="Century Gothic" panose="020B0502020202020204" pitchFamily="34" charset="0"/>
              </a:rPr>
              <a:t>Rendez-vous sur :</a:t>
            </a:r>
            <a:r>
              <a:rPr lang="fr-FR" sz="2000" i="1" dirty="0">
                <a:solidFill>
                  <a:srgbClr val="085160"/>
                </a:solidFill>
                <a:latin typeface="Century Gothic" panose="020B0502020202020204" pitchFamily="34" charset="0"/>
              </a:rPr>
              <a:t> </a:t>
            </a:r>
          </a:p>
          <a:p>
            <a:pPr indent="0" algn="r">
              <a:buClr>
                <a:srgbClr val="085160"/>
              </a:buClr>
            </a:pPr>
            <a:r>
              <a:rPr lang="fr-FR" sz="2000" b="1" u="sng" dirty="0">
                <a:solidFill>
                  <a:srgbClr val="F6AB38"/>
                </a:solidFill>
                <a:latin typeface="Century Gothic" panose="020B0502020202020204" pitchFamily="34" charset="0"/>
              </a:rPr>
              <a:t>www.avenirclimatique.org</a:t>
            </a:r>
          </a:p>
        </p:txBody>
      </p:sp>
    </p:spTree>
    <p:extLst>
      <p:ext uri="{BB962C8B-B14F-4D97-AF65-F5344CB8AC3E}">
        <p14:creationId xmlns:p14="http://schemas.microsoft.com/office/powerpoint/2010/main" val="263308598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20384</TotalTime>
  <Words>2123</Words>
  <Application>Microsoft Office PowerPoint</Application>
  <PresentationFormat>Grand écran</PresentationFormat>
  <Paragraphs>246</Paragraphs>
  <Slides>20</Slides>
  <Notes>20</Notes>
  <HiddenSlides>12</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20</vt:i4>
      </vt:variant>
    </vt:vector>
  </HeadingPairs>
  <TitlesOfParts>
    <vt:vector size="34" baseType="lpstr">
      <vt:lpstr>ＭＳ Ｐゴシック</vt:lpstr>
      <vt:lpstr>Arial</vt:lpstr>
      <vt:lpstr>Arial Unicode MS</vt:lpstr>
      <vt:lpstr>Calibri</vt:lpstr>
      <vt:lpstr>Calibri Light</vt:lpstr>
      <vt:lpstr>Century Gothic</vt:lpstr>
      <vt:lpstr>Champagne &amp; Limousines</vt:lpstr>
      <vt:lpstr>Freestyle Script</vt:lpstr>
      <vt:lpstr>Monotype Sorts</vt:lpstr>
      <vt:lpstr>Times New Roman</vt:lpstr>
      <vt:lpstr>Wingdings</vt:lpstr>
      <vt:lpstr>Conception personnalisée</vt:lpstr>
      <vt:lpstr>Thème Office</vt:lpstr>
      <vt:lpstr>Clip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L’association Avenir Climatique</vt:lpstr>
      <vt:lpstr>Avenir Climatique</vt:lpstr>
      <vt:lpstr>Quelques projets passés et présents</vt:lpstr>
      <vt:lpstr>Qui fait quoi sur le Projet Carbone Campus</vt:lpstr>
      <vt:lpstr>Le « PCC » c’est historiquement…</vt:lpstr>
      <vt:lpstr>Introduction</vt:lpstr>
      <vt:lpstr>Ça vous intéresse ?</vt:lpstr>
      <vt:lpstr>Présentation PowerPoint</vt:lpstr>
      <vt:lpstr>Détail des festivités (format 2 journées)</vt:lpstr>
      <vt:lpstr>Détail des festivités (première journée)</vt:lpstr>
      <vt:lpstr>Vie en communauté</vt:lpstr>
      <vt:lpstr>Présentation PowerPoint</vt:lpstr>
    </vt:vector>
  </TitlesOfParts>
  <Company>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A01272</dc:creator>
  <cp:lastModifiedBy>Mathieu Farges</cp:lastModifiedBy>
  <cp:revision>764</cp:revision>
  <dcterms:created xsi:type="dcterms:W3CDTF">2016-01-26T14:37:38Z</dcterms:created>
  <dcterms:modified xsi:type="dcterms:W3CDTF">2018-12-04T18:30:09Z</dcterms:modified>
</cp:coreProperties>
</file>