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1.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7"/>
  </p:notesMasterIdLst>
  <p:handoutMasterIdLst>
    <p:handoutMasterId r:id="rId148"/>
  </p:handoutMasterIdLst>
  <p:sldIdLst>
    <p:sldId id="389" r:id="rId2"/>
    <p:sldId id="475" r:id="rId3"/>
    <p:sldId id="257" r:id="rId4"/>
    <p:sldId id="256" r:id="rId5"/>
    <p:sldId id="390" r:id="rId6"/>
    <p:sldId id="260" r:id="rId7"/>
    <p:sldId id="261" r:id="rId8"/>
    <p:sldId id="329" r:id="rId9"/>
    <p:sldId id="262" r:id="rId10"/>
    <p:sldId id="371" r:id="rId11"/>
    <p:sldId id="443" r:id="rId12"/>
    <p:sldId id="263" r:id="rId13"/>
    <p:sldId id="361" r:id="rId14"/>
    <p:sldId id="264" r:id="rId15"/>
    <p:sldId id="265" r:id="rId16"/>
    <p:sldId id="372" r:id="rId17"/>
    <p:sldId id="266" r:id="rId18"/>
    <p:sldId id="267" r:id="rId19"/>
    <p:sldId id="268" r:id="rId20"/>
    <p:sldId id="330" r:id="rId21"/>
    <p:sldId id="358" r:id="rId22"/>
    <p:sldId id="269" r:id="rId23"/>
    <p:sldId id="317" r:id="rId24"/>
    <p:sldId id="374" r:id="rId25"/>
    <p:sldId id="357" r:id="rId26"/>
    <p:sldId id="430" r:id="rId27"/>
    <p:sldId id="270" r:id="rId28"/>
    <p:sldId id="331" r:id="rId29"/>
    <p:sldId id="467" r:id="rId30"/>
    <p:sldId id="271" r:id="rId31"/>
    <p:sldId id="470" r:id="rId32"/>
    <p:sldId id="272" r:id="rId33"/>
    <p:sldId id="468" r:id="rId34"/>
    <p:sldId id="315" r:id="rId35"/>
    <p:sldId id="314" r:id="rId36"/>
    <p:sldId id="426" r:id="rId37"/>
    <p:sldId id="469" r:id="rId38"/>
    <p:sldId id="276" r:id="rId39"/>
    <p:sldId id="273" r:id="rId40"/>
    <p:sldId id="459" r:id="rId41"/>
    <p:sldId id="441" r:id="rId42"/>
    <p:sldId id="332" r:id="rId43"/>
    <p:sldId id="429" r:id="rId44"/>
    <p:sldId id="278" r:id="rId45"/>
    <p:sldId id="279" r:id="rId46"/>
    <p:sldId id="280" r:id="rId47"/>
    <p:sldId id="346" r:id="rId48"/>
    <p:sldId id="281" r:id="rId49"/>
    <p:sldId id="333" r:id="rId50"/>
    <p:sldId id="359" r:id="rId51"/>
    <p:sldId id="282" r:id="rId52"/>
    <p:sldId id="321" r:id="rId53"/>
    <p:sldId id="322" r:id="rId54"/>
    <p:sldId id="323" r:id="rId55"/>
    <p:sldId id="324" r:id="rId56"/>
    <p:sldId id="334" r:id="rId57"/>
    <p:sldId id="284" r:id="rId58"/>
    <p:sldId id="352" r:id="rId59"/>
    <p:sldId id="288" r:id="rId60"/>
    <p:sldId id="360" r:id="rId61"/>
    <p:sldId id="347" r:id="rId62"/>
    <p:sldId id="285" r:id="rId63"/>
    <p:sldId id="440" r:id="rId64"/>
    <p:sldId id="287" r:id="rId65"/>
    <p:sldId id="335" r:id="rId66"/>
    <p:sldId id="474" r:id="rId67"/>
    <p:sldId id="289" r:id="rId68"/>
    <p:sldId id="368" r:id="rId69"/>
    <p:sldId id="405" r:id="rId70"/>
    <p:sldId id="406" r:id="rId71"/>
    <p:sldId id="416" r:id="rId72"/>
    <p:sldId id="290" r:id="rId73"/>
    <p:sldId id="428" r:id="rId74"/>
    <p:sldId id="291" r:id="rId75"/>
    <p:sldId id="292" r:id="rId76"/>
    <p:sldId id="438" r:id="rId77"/>
    <p:sldId id="327" r:id="rId78"/>
    <p:sldId id="295" r:id="rId79"/>
    <p:sldId id="437" r:id="rId80"/>
    <p:sldId id="410" r:id="rId81"/>
    <p:sldId id="411" r:id="rId82"/>
    <p:sldId id="412" r:id="rId83"/>
    <p:sldId id="413" r:id="rId84"/>
    <p:sldId id="414" r:id="rId85"/>
    <p:sldId id="415" r:id="rId86"/>
    <p:sldId id="293" r:id="rId87"/>
    <p:sldId id="464" r:id="rId88"/>
    <p:sldId id="465" r:id="rId89"/>
    <p:sldId id="363" r:id="rId90"/>
    <p:sldId id="364" r:id="rId91"/>
    <p:sldId id="365" r:id="rId92"/>
    <p:sldId id="366" r:id="rId93"/>
    <p:sldId id="367" r:id="rId94"/>
    <p:sldId id="460" r:id="rId95"/>
    <p:sldId id="328" r:id="rId96"/>
    <p:sldId id="296" r:id="rId97"/>
    <p:sldId id="427" r:id="rId98"/>
    <p:sldId id="407" r:id="rId99"/>
    <p:sldId id="408" r:id="rId100"/>
    <p:sldId id="409" r:id="rId101"/>
    <p:sldId id="297" r:id="rId102"/>
    <p:sldId id="476" r:id="rId103"/>
    <p:sldId id="466" r:id="rId104"/>
    <p:sldId id="419" r:id="rId105"/>
    <p:sldId id="417" r:id="rId106"/>
    <p:sldId id="420" r:id="rId107"/>
    <p:sldId id="421" r:id="rId108"/>
    <p:sldId id="382" r:id="rId109"/>
    <p:sldId id="383" r:id="rId110"/>
    <p:sldId id="300" r:id="rId111"/>
    <p:sldId id="306" r:id="rId112"/>
    <p:sldId id="354" r:id="rId113"/>
    <p:sldId id="309" r:id="rId114"/>
    <p:sldId id="313" r:id="rId115"/>
    <p:sldId id="461" r:id="rId116"/>
    <p:sldId id="471" r:id="rId117"/>
    <p:sldId id="472" r:id="rId118"/>
    <p:sldId id="473" r:id="rId119"/>
    <p:sldId id="304" r:id="rId120"/>
    <p:sldId id="305" r:id="rId121"/>
    <p:sldId id="301" r:id="rId122"/>
    <p:sldId id="424" r:id="rId123"/>
    <p:sldId id="302" r:id="rId124"/>
    <p:sldId id="462" r:id="rId125"/>
    <p:sldId id="356" r:id="rId126"/>
    <p:sldId id="353" r:id="rId127"/>
    <p:sldId id="432" r:id="rId128"/>
    <p:sldId id="422" r:id="rId129"/>
    <p:sldId id="326" r:id="rId130"/>
    <p:sldId id="310" r:id="rId131"/>
    <p:sldId id="379" r:id="rId132"/>
    <p:sldId id="445" r:id="rId133"/>
    <p:sldId id="446" r:id="rId134"/>
    <p:sldId id="447" r:id="rId135"/>
    <p:sldId id="448" r:id="rId136"/>
    <p:sldId id="449" r:id="rId137"/>
    <p:sldId id="450" r:id="rId138"/>
    <p:sldId id="451" r:id="rId139"/>
    <p:sldId id="452" r:id="rId140"/>
    <p:sldId id="453" r:id="rId141"/>
    <p:sldId id="454" r:id="rId142"/>
    <p:sldId id="455" r:id="rId143"/>
    <p:sldId id="456" r:id="rId144"/>
    <p:sldId id="457" r:id="rId145"/>
    <p:sldId id="458" r:id="rId146"/>
  </p:sldIdLst>
  <p:sldSz cx="12192000" cy="6858000"/>
  <p:notesSz cx="6858000" cy="9144000"/>
  <p:defaultTextStyle>
    <a:defPPr>
      <a:defRPr lang="fr-FR"/>
    </a:defPPr>
    <a:lvl1pPr algn="l" rtl="0" fontAlgn="base">
      <a:spcBef>
        <a:spcPct val="0"/>
      </a:spcBef>
      <a:spcAft>
        <a:spcPct val="0"/>
      </a:spcAft>
      <a:defRPr kern="1200">
        <a:solidFill>
          <a:schemeClr val="tx1"/>
        </a:solidFill>
        <a:latin typeface="Arial" pitchFamily="34" charset="0"/>
        <a:ea typeface="+mn-ea"/>
        <a:cs typeface="Arial" pitchFamily="34" charset="0"/>
      </a:defRPr>
    </a:lvl1pPr>
    <a:lvl2pPr marL="457200" algn="l" rtl="0" fontAlgn="base">
      <a:spcBef>
        <a:spcPct val="0"/>
      </a:spcBef>
      <a:spcAft>
        <a:spcPct val="0"/>
      </a:spcAft>
      <a:defRPr kern="1200">
        <a:solidFill>
          <a:schemeClr val="tx1"/>
        </a:solidFill>
        <a:latin typeface="Arial" pitchFamily="34" charset="0"/>
        <a:ea typeface="+mn-ea"/>
        <a:cs typeface="Arial" pitchFamily="34" charset="0"/>
      </a:defRPr>
    </a:lvl2pPr>
    <a:lvl3pPr marL="914400" algn="l" rtl="0" fontAlgn="base">
      <a:spcBef>
        <a:spcPct val="0"/>
      </a:spcBef>
      <a:spcAft>
        <a:spcPct val="0"/>
      </a:spcAft>
      <a:defRPr kern="1200">
        <a:solidFill>
          <a:schemeClr val="tx1"/>
        </a:solidFill>
        <a:latin typeface="Arial" pitchFamily="34" charset="0"/>
        <a:ea typeface="+mn-ea"/>
        <a:cs typeface="Arial" pitchFamily="34" charset="0"/>
      </a:defRPr>
    </a:lvl3pPr>
    <a:lvl4pPr marL="1371600" algn="l" rtl="0" fontAlgn="base">
      <a:spcBef>
        <a:spcPct val="0"/>
      </a:spcBef>
      <a:spcAft>
        <a:spcPct val="0"/>
      </a:spcAft>
      <a:defRPr kern="1200">
        <a:solidFill>
          <a:schemeClr val="tx1"/>
        </a:solidFill>
        <a:latin typeface="Arial" pitchFamily="34" charset="0"/>
        <a:ea typeface="+mn-ea"/>
        <a:cs typeface="Arial" pitchFamily="34" charset="0"/>
      </a:defRPr>
    </a:lvl4pPr>
    <a:lvl5pPr marL="1828800" algn="l" rtl="0" fontAlgn="base">
      <a:spcBef>
        <a:spcPct val="0"/>
      </a:spcBef>
      <a:spcAft>
        <a:spcPct val="0"/>
      </a:spcAft>
      <a:defRPr kern="1200">
        <a:solidFill>
          <a:schemeClr val="tx1"/>
        </a:solidFill>
        <a:latin typeface="Arial" pitchFamily="34" charset="0"/>
        <a:ea typeface="+mn-ea"/>
        <a:cs typeface="Arial" pitchFamily="34" charset="0"/>
      </a:defRPr>
    </a:lvl5pPr>
    <a:lvl6pPr marL="2286000" algn="l" defTabSz="914400" rtl="0" eaLnBrk="1" latinLnBrk="0" hangingPunct="1">
      <a:defRPr kern="1200">
        <a:solidFill>
          <a:schemeClr val="tx1"/>
        </a:solidFill>
        <a:latin typeface="Arial" pitchFamily="34" charset="0"/>
        <a:ea typeface="+mn-ea"/>
        <a:cs typeface="Arial" pitchFamily="34" charset="0"/>
      </a:defRPr>
    </a:lvl6pPr>
    <a:lvl7pPr marL="2743200" algn="l" defTabSz="914400" rtl="0" eaLnBrk="1" latinLnBrk="0" hangingPunct="1">
      <a:defRPr kern="1200">
        <a:solidFill>
          <a:schemeClr val="tx1"/>
        </a:solidFill>
        <a:latin typeface="Arial" pitchFamily="34" charset="0"/>
        <a:ea typeface="+mn-ea"/>
        <a:cs typeface="Arial" pitchFamily="34" charset="0"/>
      </a:defRPr>
    </a:lvl7pPr>
    <a:lvl8pPr marL="3200400" algn="l" defTabSz="914400" rtl="0" eaLnBrk="1" latinLnBrk="0" hangingPunct="1">
      <a:defRPr kern="1200">
        <a:solidFill>
          <a:schemeClr val="tx1"/>
        </a:solidFill>
        <a:latin typeface="Arial" pitchFamily="34" charset="0"/>
        <a:ea typeface="+mn-ea"/>
        <a:cs typeface="Arial" pitchFamily="34" charset="0"/>
      </a:defRPr>
    </a:lvl8pPr>
    <a:lvl9pPr marL="3657600" algn="l" defTabSz="914400" rtl="0" eaLnBrk="1" latinLnBrk="0" hangingPunct="1">
      <a:defRPr kern="1200">
        <a:solidFill>
          <a:schemeClr val="tx1"/>
        </a:solidFill>
        <a:latin typeface="Arial" pitchFamily="34" charset="0"/>
        <a:ea typeface="+mn-ea"/>
        <a:cs typeface="Arial" pitchFamily="34" charset="0"/>
      </a:defRPr>
    </a:lvl9pPr>
  </p:defaultTextStyle>
  <p:extLst>
    <p:ext uri="{521415D9-36F7-43E2-AB2F-B90AF26B5E84}">
      <p14:sectionLst xmlns:p14="http://schemas.microsoft.com/office/powerpoint/2010/main">
        <p14:section name="Introduction" id="{689D9B85-003B-480A-A09E-D8AE2A3D1DC2}">
          <p14:sldIdLst>
            <p14:sldId id="389"/>
            <p14:sldId id="475"/>
            <p14:sldId id="257"/>
            <p14:sldId id="256"/>
            <p14:sldId id="390"/>
            <p14:sldId id="260"/>
          </p14:sldIdLst>
        </p14:section>
        <p14:section name="Energie I" id="{30DB4B29-D049-489C-8D48-9DF49CAF5ABF}">
          <p14:sldIdLst>
            <p14:sldId id="261"/>
            <p14:sldId id="329"/>
            <p14:sldId id="262"/>
            <p14:sldId id="371"/>
            <p14:sldId id="443"/>
            <p14:sldId id="263"/>
            <p14:sldId id="361"/>
            <p14:sldId id="264"/>
            <p14:sldId id="265"/>
            <p14:sldId id="372"/>
            <p14:sldId id="266"/>
            <p14:sldId id="267"/>
            <p14:sldId id="268"/>
            <p14:sldId id="330"/>
            <p14:sldId id="358"/>
            <p14:sldId id="269"/>
            <p14:sldId id="317"/>
            <p14:sldId id="374"/>
            <p14:sldId id="357"/>
            <p14:sldId id="430"/>
          </p14:sldIdLst>
        </p14:section>
        <p14:section name="Energie II" id="{198EAE82-784A-4423-923C-C277962AA7AE}">
          <p14:sldIdLst>
            <p14:sldId id="270"/>
            <p14:sldId id="331"/>
            <p14:sldId id="467"/>
            <p14:sldId id="271"/>
            <p14:sldId id="470"/>
            <p14:sldId id="272"/>
            <p14:sldId id="468"/>
            <p14:sldId id="315"/>
            <p14:sldId id="314"/>
            <p14:sldId id="426"/>
            <p14:sldId id="469"/>
            <p14:sldId id="276"/>
            <p14:sldId id="273"/>
            <p14:sldId id="459"/>
            <p14:sldId id="441"/>
            <p14:sldId id="332"/>
            <p14:sldId id="429"/>
          </p14:sldIdLst>
        </p14:section>
        <p14:section name="Climat I" id="{B2EA79C9-4F74-4D05-B15C-BE8E7DBFA215}">
          <p14:sldIdLst>
            <p14:sldId id="278"/>
            <p14:sldId id="279"/>
            <p14:sldId id="280"/>
            <p14:sldId id="346"/>
            <p14:sldId id="281"/>
            <p14:sldId id="333"/>
            <p14:sldId id="359"/>
            <p14:sldId id="282"/>
            <p14:sldId id="321"/>
            <p14:sldId id="322"/>
            <p14:sldId id="323"/>
            <p14:sldId id="324"/>
            <p14:sldId id="334"/>
            <p14:sldId id="284"/>
            <p14:sldId id="352"/>
            <p14:sldId id="288"/>
            <p14:sldId id="360"/>
            <p14:sldId id="347"/>
            <p14:sldId id="285"/>
            <p14:sldId id="440"/>
            <p14:sldId id="287"/>
            <p14:sldId id="335"/>
            <p14:sldId id="474"/>
            <p14:sldId id="289"/>
            <p14:sldId id="368"/>
            <p14:sldId id="405"/>
            <p14:sldId id="406"/>
            <p14:sldId id="416"/>
            <p14:sldId id="290"/>
            <p14:sldId id="428"/>
          </p14:sldIdLst>
        </p14:section>
        <p14:section name="Climat II" id="{75FD763F-1D5A-4B3E-B61B-04E53D54CB23}">
          <p14:sldIdLst>
            <p14:sldId id="291"/>
            <p14:sldId id="292"/>
            <p14:sldId id="438"/>
            <p14:sldId id="327"/>
            <p14:sldId id="295"/>
            <p14:sldId id="437"/>
            <p14:sldId id="410"/>
            <p14:sldId id="411"/>
            <p14:sldId id="412"/>
            <p14:sldId id="413"/>
            <p14:sldId id="414"/>
            <p14:sldId id="415"/>
            <p14:sldId id="293"/>
            <p14:sldId id="464"/>
            <p14:sldId id="465"/>
            <p14:sldId id="363"/>
            <p14:sldId id="364"/>
            <p14:sldId id="365"/>
            <p14:sldId id="366"/>
            <p14:sldId id="367"/>
            <p14:sldId id="460"/>
            <p14:sldId id="328"/>
            <p14:sldId id="296"/>
            <p14:sldId id="427"/>
            <p14:sldId id="407"/>
            <p14:sldId id="408"/>
            <p14:sldId id="409"/>
          </p14:sldIdLst>
        </p14:section>
        <p14:section name="Solutions" id="{3AA50309-C57E-4668-8BF0-B2F53FAFF374}">
          <p14:sldIdLst>
            <p14:sldId id="297"/>
            <p14:sldId id="476"/>
            <p14:sldId id="466"/>
            <p14:sldId id="419"/>
            <p14:sldId id="417"/>
            <p14:sldId id="420"/>
            <p14:sldId id="421"/>
            <p14:sldId id="382"/>
            <p14:sldId id="383"/>
            <p14:sldId id="300"/>
            <p14:sldId id="306"/>
            <p14:sldId id="354"/>
            <p14:sldId id="309"/>
            <p14:sldId id="313"/>
            <p14:sldId id="461"/>
            <p14:sldId id="471"/>
            <p14:sldId id="472"/>
            <p14:sldId id="473"/>
            <p14:sldId id="304"/>
            <p14:sldId id="305"/>
            <p14:sldId id="301"/>
            <p14:sldId id="424"/>
            <p14:sldId id="302"/>
            <p14:sldId id="462"/>
            <p14:sldId id="356"/>
            <p14:sldId id="353"/>
            <p14:sldId id="432"/>
          </p14:sldIdLst>
        </p14:section>
        <p14:section name="Conclusion" id="{7525259B-06D0-453B-AEE8-0D1B312157EA}">
          <p14:sldIdLst>
            <p14:sldId id="422"/>
            <p14:sldId id="326"/>
            <p14:sldId id="310"/>
            <p14:sldId id="379"/>
          </p14:sldIdLst>
        </p14:section>
        <p14:section name="Carbone à Ras" id="{65FC9487-12CC-46C7-8B88-2693F6A7D4F6}">
          <p14:sldIdLst>
            <p14:sldId id="445"/>
            <p14:sldId id="446"/>
            <p14:sldId id="447"/>
            <p14:sldId id="448"/>
            <p14:sldId id="449"/>
            <p14:sldId id="450"/>
            <p14:sldId id="451"/>
            <p14:sldId id="452"/>
            <p14:sldId id="453"/>
            <p14:sldId id="454"/>
            <p14:sldId id="455"/>
            <p14:sldId id="456"/>
            <p14:sldId id="457"/>
            <p14:sldId id="458"/>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AB38"/>
    <a:srgbClr val="2A6176"/>
    <a:srgbClr val="636363"/>
    <a:srgbClr val="FF7058"/>
    <a:srgbClr val="6E777C"/>
    <a:srgbClr val="54A282"/>
    <a:srgbClr val="0E94D7"/>
    <a:srgbClr val="90DFAA"/>
    <a:srgbClr val="F79124"/>
    <a:srgbClr val="FDD79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361" autoAdjust="0"/>
    <p:restoredTop sz="72272" autoAdjust="0"/>
  </p:normalViewPr>
  <p:slideViewPr>
    <p:cSldViewPr>
      <p:cViewPr>
        <p:scale>
          <a:sx n="66" d="100"/>
          <a:sy n="66" d="100"/>
        </p:scale>
        <p:origin x="1419" y="-63"/>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1236"/>
    </p:cViewPr>
  </p:sorterViewPr>
  <p:notesViewPr>
    <p:cSldViewPr>
      <p:cViewPr varScale="1">
        <p:scale>
          <a:sx n="51" d="100"/>
          <a:sy n="51" d="100"/>
        </p:scale>
        <p:origin x="2624" y="36"/>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slide" Target="slides/slide14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handoutMaster" Target="handoutMasters/handoutMaster1.xml"/><Relationship Id="rId15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oleObject" Target="file:///C:\Users\guill\Google%20Drive\X\Avenir%20Climatique\03%20-%20The%20Big%20MOOC\170812_TBC_data.xlsx" TargetMode="External"/><Relationship Id="rId2" Type="http://schemas.microsoft.com/office/2011/relationships/chartColorStyle" Target="colors1.xml"/><Relationship Id="rId1" Type="http://schemas.microsoft.com/office/2011/relationships/chartStyle" Target="style1.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fr-FR" dirty="0"/>
              <a:t>Consommation d’énergie primaire par habitant</a:t>
            </a:r>
          </a:p>
        </c:rich>
      </c:tx>
      <c:layout>
        <c:manualLayout>
          <c:xMode val="edge"/>
          <c:yMode val="edge"/>
          <c:x val="0.11700012615319585"/>
          <c:y val="3.0866359269839369E-2"/>
        </c:manualLayout>
      </c:layout>
      <c:overlay val="0"/>
    </c:title>
    <c:autoTitleDeleted val="0"/>
    <c:plotArea>
      <c:layout/>
      <c:barChart>
        <c:barDir val="col"/>
        <c:grouping val="clustered"/>
        <c:varyColors val="0"/>
        <c:ser>
          <c:idx val="0"/>
          <c:order val="0"/>
          <c:tx>
            <c:strRef>
              <c:f>Feuil1!$B$1</c:f>
              <c:strCache>
                <c:ptCount val="1"/>
                <c:pt idx="0">
                  <c:v>TEP/Hab/an</c:v>
                </c:pt>
              </c:strCache>
            </c:strRef>
          </c:tx>
          <c:spPr>
            <a:solidFill>
              <a:srgbClr val="F6AB38"/>
            </a:solidFill>
          </c:spPr>
          <c:invertIfNegative val="0"/>
          <c:dLbls>
            <c:spPr>
              <a:noFill/>
              <a:ln>
                <a:noFill/>
              </a:ln>
              <a:effectLst/>
            </c:spPr>
            <c:txPr>
              <a:bodyPr/>
              <a:lstStyle/>
              <a:p>
                <a:pPr>
                  <a:defRPr b="1"/>
                </a:pPr>
                <a:endParaRPr lang="fr-FR"/>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Feuil1!$A$2:$A$5</c:f>
              <c:strCache>
                <c:ptCount val="4"/>
                <c:pt idx="0">
                  <c:v>Cambodge</c:v>
                </c:pt>
                <c:pt idx="1">
                  <c:v>Monde</c:v>
                </c:pt>
                <c:pt idx="2">
                  <c:v>France</c:v>
                </c:pt>
                <c:pt idx="3">
                  <c:v>USA</c:v>
                </c:pt>
              </c:strCache>
            </c:strRef>
          </c:cat>
          <c:val>
            <c:numRef>
              <c:f>Feuil1!$B$2:$B$5</c:f>
              <c:numCache>
                <c:formatCode>General</c:formatCode>
                <c:ptCount val="4"/>
                <c:pt idx="0">
                  <c:v>0.4</c:v>
                </c:pt>
                <c:pt idx="1">
                  <c:v>1.9</c:v>
                </c:pt>
                <c:pt idx="2">
                  <c:v>4</c:v>
                </c:pt>
                <c:pt idx="3">
                  <c:v>7</c:v>
                </c:pt>
              </c:numCache>
            </c:numRef>
          </c:val>
          <c:extLst>
            <c:ext xmlns:c16="http://schemas.microsoft.com/office/drawing/2014/chart" uri="{C3380CC4-5D6E-409C-BE32-E72D297353CC}">
              <c16:uniqueId val="{00000000-91A2-42B2-8256-CB0AD3BBC049}"/>
            </c:ext>
          </c:extLst>
        </c:ser>
        <c:dLbls>
          <c:showLegendKey val="0"/>
          <c:showVal val="0"/>
          <c:showCatName val="0"/>
          <c:showSerName val="0"/>
          <c:showPercent val="0"/>
          <c:showBubbleSize val="0"/>
        </c:dLbls>
        <c:gapWidth val="150"/>
        <c:axId val="2017169792"/>
        <c:axId val="2017174688"/>
      </c:barChart>
      <c:catAx>
        <c:axId val="2017169792"/>
        <c:scaling>
          <c:orientation val="minMax"/>
        </c:scaling>
        <c:delete val="0"/>
        <c:axPos val="b"/>
        <c:numFmt formatCode="General" sourceLinked="0"/>
        <c:majorTickMark val="out"/>
        <c:minorTickMark val="none"/>
        <c:tickLblPos val="nextTo"/>
        <c:crossAx val="2017174688"/>
        <c:crosses val="autoZero"/>
        <c:auto val="1"/>
        <c:lblAlgn val="ctr"/>
        <c:lblOffset val="100"/>
        <c:noMultiLvlLbl val="0"/>
      </c:catAx>
      <c:valAx>
        <c:axId val="2017174688"/>
        <c:scaling>
          <c:orientation val="minMax"/>
        </c:scaling>
        <c:delete val="0"/>
        <c:axPos val="l"/>
        <c:majorGridlines/>
        <c:numFmt formatCode="General" sourceLinked="1"/>
        <c:majorTickMark val="out"/>
        <c:minorTickMark val="none"/>
        <c:tickLblPos val="nextTo"/>
        <c:crossAx val="2017169792"/>
        <c:crosses val="autoZero"/>
        <c:crossBetween val="between"/>
      </c:valAx>
    </c:plotArea>
    <c:legend>
      <c:legendPos val="b"/>
      <c:overlay val="0"/>
    </c:legend>
    <c:plotVisOnly val="1"/>
    <c:dispBlanksAs val="gap"/>
    <c:showDLblsOverMax val="0"/>
  </c:chart>
  <c:txPr>
    <a:bodyPr/>
    <a:lstStyle/>
    <a:p>
      <a:pPr>
        <a:defRPr sz="1800"/>
      </a:pPr>
      <a:endParaRPr lang="fr-FR"/>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none" strike="noStrike" kern="1200" spc="0" baseline="0">
                <a:solidFill>
                  <a:schemeClr val="tx1">
                    <a:lumMod val="65000"/>
                    <a:lumOff val="35000"/>
                  </a:schemeClr>
                </a:solidFill>
                <a:latin typeface="Century Gothic" panose="020B0502020202020204" pitchFamily="34" charset="0"/>
                <a:ea typeface="+mn-ea"/>
                <a:cs typeface="+mn-cs"/>
              </a:defRPr>
            </a:pPr>
            <a:r>
              <a:rPr lang="en-US" sz="1800" dirty="0" err="1"/>
              <a:t>Réserves</a:t>
            </a:r>
            <a:r>
              <a:rPr lang="en-US" sz="1800" dirty="0"/>
              <a:t> </a:t>
            </a:r>
            <a:r>
              <a:rPr lang="en-US" sz="1800" dirty="0" err="1"/>
              <a:t>prouvées</a:t>
            </a:r>
            <a:r>
              <a:rPr lang="en-US" sz="1800" dirty="0"/>
              <a:t> </a:t>
            </a:r>
            <a:r>
              <a:rPr lang="en-US" sz="1800" dirty="0" err="1"/>
              <a:t>d'énergie</a:t>
            </a:r>
            <a:r>
              <a:rPr lang="en-US" sz="1800" dirty="0"/>
              <a:t> </a:t>
            </a:r>
            <a:r>
              <a:rPr lang="en-US" sz="1800" dirty="0" err="1"/>
              <a:t>fossile</a:t>
            </a:r>
            <a:r>
              <a:rPr lang="en-US" sz="1800" baseline="0" dirty="0"/>
              <a:t> </a:t>
            </a:r>
            <a:r>
              <a:rPr lang="en-US" sz="1800" dirty="0"/>
              <a:t>par habitant </a:t>
            </a:r>
            <a:r>
              <a:rPr lang="en-US" sz="1800" dirty="0" err="1"/>
              <a:t>en</a:t>
            </a:r>
            <a:r>
              <a:rPr lang="en-US" sz="1800" dirty="0"/>
              <a:t> 2016</a:t>
            </a:r>
          </a:p>
        </c:rich>
      </c:tx>
      <c:overlay val="0"/>
      <c:spPr>
        <a:noFill/>
        <a:ln>
          <a:noFill/>
        </a:ln>
        <a:effectLst/>
      </c:spPr>
      <c:txPr>
        <a:bodyPr rot="0" spcFirstLastPara="1" vertOverflow="ellipsis" vert="horz" wrap="square" anchor="ctr" anchorCtr="1"/>
        <a:lstStyle/>
        <a:p>
          <a:pPr>
            <a:defRPr sz="1800" b="0" i="0" u="none" strike="noStrike" kern="1200" spc="0" baseline="0">
              <a:solidFill>
                <a:schemeClr val="tx1">
                  <a:lumMod val="65000"/>
                  <a:lumOff val="35000"/>
                </a:schemeClr>
              </a:solidFill>
              <a:latin typeface="Century Gothic" panose="020B0502020202020204" pitchFamily="34" charset="0"/>
              <a:ea typeface="+mn-ea"/>
              <a:cs typeface="+mn-cs"/>
            </a:defRPr>
          </a:pPr>
          <a:endParaRPr lang="fr-FR"/>
        </a:p>
      </c:txPr>
    </c:title>
    <c:autoTitleDeleted val="0"/>
    <c:plotArea>
      <c:layout>
        <c:manualLayout>
          <c:layoutTarget val="inner"/>
          <c:xMode val="edge"/>
          <c:yMode val="edge"/>
          <c:x val="0.13012849398511411"/>
          <c:y val="0.1099738431080355"/>
          <c:w val="0.86855349749345045"/>
          <c:h val="0.66977559566606548"/>
        </c:manualLayout>
      </c:layout>
      <c:barChart>
        <c:barDir val="col"/>
        <c:grouping val="stacked"/>
        <c:varyColors val="0"/>
        <c:ser>
          <c:idx val="0"/>
          <c:order val="0"/>
          <c:tx>
            <c:strRef>
              <c:f>Feuil1!$B$1</c:f>
              <c:strCache>
                <c:ptCount val="1"/>
                <c:pt idx="0">
                  <c:v>Charbon (tep/hab)</c:v>
                </c:pt>
              </c:strCache>
            </c:strRef>
          </c:tx>
          <c:spPr>
            <a:solidFill>
              <a:schemeClr val="tx1">
                <a:lumMod val="75000"/>
                <a:lumOff val="25000"/>
              </a:schemeClr>
            </a:solidFill>
            <a:ln>
              <a:noFill/>
            </a:ln>
            <a:effectLst/>
          </c:spPr>
          <c:invertIfNegative val="0"/>
          <c:cat>
            <c:strRef>
              <c:f>Feuil1!$A$2:$A$8</c:f>
              <c:strCache>
                <c:ptCount val="7"/>
                <c:pt idx="0">
                  <c:v>Moyen Orient 
(247 Mhab)</c:v>
                </c:pt>
                <c:pt idx="1">
                  <c:v>Russie et Eurasie hors UE 
(300 Mhab)</c:v>
                </c:pt>
                <c:pt idx="2">
                  <c:v>Amérique du Nord 
(580 Mhab)</c:v>
                </c:pt>
                <c:pt idx="3">
                  <c:v>Amérique du Sud et Centrale
 (465 Mhab)</c:v>
                </c:pt>
                <c:pt idx="4">
                  <c:v>Union Européenne
 (511 Mhab)</c:v>
                </c:pt>
                <c:pt idx="5">
                  <c:v>Asie Pacifique
 (4500 Mhab)</c:v>
                </c:pt>
                <c:pt idx="6">
                  <c:v>Afrique
(1200 Mhab)</c:v>
                </c:pt>
              </c:strCache>
            </c:strRef>
          </c:cat>
          <c:val>
            <c:numRef>
              <c:f>Feuil1!$B$2:$B$8</c:f>
              <c:numCache>
                <c:formatCode>General</c:formatCode>
                <c:ptCount val="7"/>
                <c:pt idx="0">
                  <c:v>3.1578947368421053</c:v>
                </c:pt>
                <c:pt idx="1">
                  <c:v>458.536</c:v>
                </c:pt>
                <c:pt idx="2">
                  <c:v>291.168846196358</c:v>
                </c:pt>
                <c:pt idx="3">
                  <c:v>19.59225806451613</c:v>
                </c:pt>
                <c:pt idx="4">
                  <c:v>95.681017612524457</c:v>
                </c:pt>
                <c:pt idx="5">
                  <c:v>81.930333333333337</c:v>
                </c:pt>
                <c:pt idx="6">
                  <c:v>7.041666666666667</c:v>
                </c:pt>
              </c:numCache>
            </c:numRef>
          </c:val>
          <c:extLst>
            <c:ext xmlns:c16="http://schemas.microsoft.com/office/drawing/2014/chart" uri="{C3380CC4-5D6E-409C-BE32-E72D297353CC}">
              <c16:uniqueId val="{00000000-6CA6-4590-8CF9-87B2A8FF0FCD}"/>
            </c:ext>
          </c:extLst>
        </c:ser>
        <c:ser>
          <c:idx val="1"/>
          <c:order val="1"/>
          <c:tx>
            <c:strRef>
              <c:f>Feuil1!$C$1</c:f>
              <c:strCache>
                <c:ptCount val="1"/>
                <c:pt idx="0">
                  <c:v>Gaz (tep/hab)</c:v>
                </c:pt>
              </c:strCache>
            </c:strRef>
          </c:tx>
          <c:spPr>
            <a:solidFill>
              <a:schemeClr val="accent5">
                <a:lumMod val="20000"/>
                <a:lumOff val="80000"/>
              </a:schemeClr>
            </a:solidFill>
            <a:ln>
              <a:noFill/>
            </a:ln>
            <a:effectLst/>
          </c:spPr>
          <c:invertIfNegative val="0"/>
          <c:cat>
            <c:strRef>
              <c:f>Feuil1!$A$2:$A$8</c:f>
              <c:strCache>
                <c:ptCount val="7"/>
                <c:pt idx="0">
                  <c:v>Moyen Orient 
(247 Mhab)</c:v>
                </c:pt>
                <c:pt idx="1">
                  <c:v>Russie et Eurasie hors UE 
(300 Mhab)</c:v>
                </c:pt>
                <c:pt idx="2">
                  <c:v>Amérique du Nord 
(580 Mhab)</c:v>
                </c:pt>
                <c:pt idx="3">
                  <c:v>Amérique du Sud et Centrale
 (465 Mhab)</c:v>
                </c:pt>
                <c:pt idx="4">
                  <c:v>Union Européenne
 (511 Mhab)</c:v>
                </c:pt>
                <c:pt idx="5">
                  <c:v>Asie Pacifique
 (4500 Mhab)</c:v>
                </c:pt>
                <c:pt idx="6">
                  <c:v>Afrique
(1200 Mhab)</c:v>
                </c:pt>
              </c:strCache>
            </c:strRef>
          </c:cat>
          <c:val>
            <c:numRef>
              <c:f>Feuil1!$C$2:$C$8</c:f>
              <c:numCache>
                <c:formatCode>General</c:formatCode>
                <c:ptCount val="7"/>
                <c:pt idx="0">
                  <c:v>276.45344129554655</c:v>
                </c:pt>
                <c:pt idx="1">
                  <c:v>132.19428571428571</c:v>
                </c:pt>
                <c:pt idx="2">
                  <c:v>16.486363259554007</c:v>
                </c:pt>
                <c:pt idx="3">
                  <c:v>14.240860215053763</c:v>
                </c:pt>
                <c:pt idx="4">
                  <c:v>5.0489236790606657</c:v>
                </c:pt>
                <c:pt idx="5">
                  <c:v>3.3171428571428572</c:v>
                </c:pt>
                <c:pt idx="6">
                  <c:v>10.176666666666666</c:v>
                </c:pt>
              </c:numCache>
            </c:numRef>
          </c:val>
          <c:extLst>
            <c:ext xmlns:c16="http://schemas.microsoft.com/office/drawing/2014/chart" uri="{C3380CC4-5D6E-409C-BE32-E72D297353CC}">
              <c16:uniqueId val="{00000001-6CA6-4590-8CF9-87B2A8FF0FCD}"/>
            </c:ext>
          </c:extLst>
        </c:ser>
        <c:ser>
          <c:idx val="2"/>
          <c:order val="2"/>
          <c:tx>
            <c:strRef>
              <c:f>Feuil1!$D$1</c:f>
              <c:strCache>
                <c:ptCount val="1"/>
                <c:pt idx="0">
                  <c:v>Pétrole (tep/hab)</c:v>
                </c:pt>
              </c:strCache>
            </c:strRef>
          </c:tx>
          <c:spPr>
            <a:solidFill>
              <a:schemeClr val="accent2">
                <a:lumMod val="50000"/>
              </a:schemeClr>
            </a:solidFill>
            <a:ln>
              <a:noFill/>
            </a:ln>
            <a:effectLst/>
          </c:spPr>
          <c:invertIfNegative val="0"/>
          <c:cat>
            <c:strRef>
              <c:f>Feuil1!$A$2:$A$8</c:f>
              <c:strCache>
                <c:ptCount val="7"/>
                <c:pt idx="0">
                  <c:v>Moyen Orient 
(247 Mhab)</c:v>
                </c:pt>
                <c:pt idx="1">
                  <c:v>Russie et Eurasie hors UE 
(300 Mhab)</c:v>
                </c:pt>
                <c:pt idx="2">
                  <c:v>Amérique du Nord 
(580 Mhab)</c:v>
                </c:pt>
                <c:pt idx="3">
                  <c:v>Amérique du Sud et Centrale
 (465 Mhab)</c:v>
                </c:pt>
                <c:pt idx="4">
                  <c:v>Union Européenne
 (511 Mhab)</c:v>
                </c:pt>
                <c:pt idx="5">
                  <c:v>Asie Pacifique
 (4500 Mhab)</c:v>
                </c:pt>
                <c:pt idx="6">
                  <c:v>Afrique
(1200 Mhab)</c:v>
                </c:pt>
              </c:strCache>
            </c:strRef>
          </c:cat>
          <c:val>
            <c:numRef>
              <c:f>Feuil1!$D$2:$D$8</c:f>
              <c:numCache>
                <c:formatCode>_-* #\ ##0\ _€_-;\-* #\ ##0\ _€_-;_-* "-"??\ _€_-;_-@_-</c:formatCode>
                <c:ptCount val="7"/>
                <c:pt idx="0">
                  <c:v>445.37078351805661</c:v>
                </c:pt>
                <c:pt idx="1">
                  <c:v>55.459882583170256</c:v>
                </c:pt>
                <c:pt idx="2">
                  <c:v>53.816431145398305</c:v>
                </c:pt>
                <c:pt idx="3">
                  <c:v>96.930927059990836</c:v>
                </c:pt>
                <c:pt idx="4">
                  <c:v>3.2973219312119673</c:v>
                </c:pt>
                <c:pt idx="5">
                  <c:v>1.5921149575377824</c:v>
                </c:pt>
                <c:pt idx="6">
                  <c:v>14.633733486073872</c:v>
                </c:pt>
              </c:numCache>
            </c:numRef>
          </c:val>
          <c:extLst>
            <c:ext xmlns:c16="http://schemas.microsoft.com/office/drawing/2014/chart" uri="{C3380CC4-5D6E-409C-BE32-E72D297353CC}">
              <c16:uniqueId val="{00000002-6CA6-4590-8CF9-87B2A8FF0FCD}"/>
            </c:ext>
          </c:extLst>
        </c:ser>
        <c:dLbls>
          <c:showLegendKey val="0"/>
          <c:showVal val="0"/>
          <c:showCatName val="0"/>
          <c:showSerName val="0"/>
          <c:showPercent val="0"/>
          <c:showBubbleSize val="0"/>
        </c:dLbls>
        <c:gapWidth val="150"/>
        <c:overlap val="100"/>
        <c:axId val="2017169248"/>
        <c:axId val="2017176864"/>
      </c:barChart>
      <c:catAx>
        <c:axId val="201716924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50" b="0" i="0" u="none" strike="noStrike" kern="1200" baseline="0">
                <a:solidFill>
                  <a:schemeClr val="tx1">
                    <a:lumMod val="65000"/>
                    <a:lumOff val="35000"/>
                  </a:schemeClr>
                </a:solidFill>
                <a:latin typeface="Century Gothic" panose="020B0502020202020204" pitchFamily="34" charset="0"/>
                <a:ea typeface="+mn-ea"/>
                <a:cs typeface="+mn-cs"/>
              </a:defRPr>
            </a:pPr>
            <a:endParaRPr lang="fr-FR"/>
          </a:p>
        </c:txPr>
        <c:crossAx val="2017176864"/>
        <c:crosses val="autoZero"/>
        <c:auto val="1"/>
        <c:lblAlgn val="ctr"/>
        <c:lblOffset val="100"/>
        <c:noMultiLvlLbl val="0"/>
      </c:catAx>
      <c:valAx>
        <c:axId val="201717686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r>
                  <a:rPr lang="en-US" sz="1600"/>
                  <a:t>Tonnes équivalent pétrole par habitant</a:t>
                </a:r>
              </a:p>
            </c:rich>
          </c:tx>
          <c:layout>
            <c:manualLayout>
              <c:xMode val="edge"/>
              <c:yMode val="edge"/>
              <c:x val="3.2455926544827034E-2"/>
              <c:y val="0.11483422392589983"/>
            </c:manualLayout>
          </c:layout>
          <c:overlay val="0"/>
          <c:spPr>
            <a:noFill/>
            <a:ln>
              <a:noFill/>
            </a:ln>
            <a:effectLst/>
          </c:spPr>
          <c:txPr>
            <a:bodyPr rot="-540000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Century Gothic" panose="020B0502020202020204" pitchFamily="34" charset="0"/>
                <a:ea typeface="+mn-ea"/>
                <a:cs typeface="+mn-cs"/>
              </a:defRPr>
            </a:pPr>
            <a:endParaRPr lang="fr-FR"/>
          </a:p>
        </c:txPr>
        <c:crossAx val="2017169248"/>
        <c:crosses val="autoZero"/>
        <c:crossBetween val="between"/>
      </c:valAx>
      <c:spPr>
        <a:noFill/>
        <a:ln>
          <a:noFill/>
        </a:ln>
        <a:effectLst/>
      </c:spPr>
    </c:plotArea>
    <c:legend>
      <c:legendPos val="b"/>
      <c:layout>
        <c:manualLayout>
          <c:xMode val="edge"/>
          <c:yMode val="edge"/>
          <c:x val="0.63518544855347747"/>
          <c:y val="0.12356085564077242"/>
          <c:w val="0.33520384567436962"/>
          <c:h val="0.21811892824701479"/>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Century Gothic" panose="020B0502020202020204" pitchFamily="34" charset="0"/>
              <a:ea typeface="+mn-ea"/>
              <a:cs typeface="+mn-cs"/>
            </a:defRPr>
          </a:pPr>
          <a:endParaRPr lang="fr-FR"/>
        </a:p>
      </c:txPr>
    </c:legend>
    <c:plotVisOnly val="1"/>
    <c:dispBlanksAs val="gap"/>
    <c:showDLblsOverMax val="0"/>
  </c:chart>
  <c:spPr>
    <a:noFill/>
    <a:ln w="9525" cap="flat" cmpd="sng" algn="ctr">
      <a:noFill/>
      <a:round/>
    </a:ln>
    <a:effectLst/>
  </c:spPr>
  <c:txPr>
    <a:bodyPr/>
    <a:lstStyle/>
    <a:p>
      <a:pPr>
        <a:defRPr sz="1200">
          <a:latin typeface="Century Gothic" panose="020B0502020202020204" pitchFamily="34" charset="0"/>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76114635696124711"/>
          <c:y val="2.021507329920047E-2"/>
          <c:w val="0.21951061692236962"/>
          <c:h val="0.83723211339092396"/>
        </c:manualLayout>
      </c:layout>
      <c:barChart>
        <c:barDir val="bar"/>
        <c:grouping val="clustered"/>
        <c:varyColors val="0"/>
        <c:ser>
          <c:idx val="0"/>
          <c:order val="0"/>
          <c:tx>
            <c:strRef>
              <c:f>Feuil1!$B$1</c:f>
              <c:strCache>
                <c:ptCount val="1"/>
                <c:pt idx="0">
                  <c:v>Série 1</c:v>
                </c:pt>
              </c:strCache>
            </c:strRef>
          </c:tx>
          <c:spPr>
            <a:solidFill>
              <a:srgbClr val="085160"/>
            </a:solidFill>
            <a:ln>
              <a:noFill/>
            </a:ln>
            <a:effectLst/>
          </c:spPr>
          <c:invertIfNegative val="0"/>
          <c:cat>
            <c:strRef>
              <c:f>Feuil1!$A$2:$A$10</c:f>
              <c:strCache>
                <c:ptCount val="9"/>
                <c:pt idx="0">
                  <c:v>1 transaction bitcoin</c:v>
                </c:pt>
                <c:pt idx="1">
                  <c:v>Electricité annuelle hors chauffage (2 500 kWh)</c:v>
                </c:pt>
                <c:pt idx="2">
                  <c:v>Chauffage d’un 40m2 catégorie C (4 000 kWh)</c:v>
                </c:pt>
                <c:pt idx="3">
                  <c:v>Alimentation végétarienne (2 repas / jour x 0,5 kg éq.CO2/repas)</c:v>
                </c:pt>
                <c:pt idx="4">
                  <c:v>200g de bœuf/semaine</c:v>
                </c:pt>
                <c:pt idx="5">
                  <c:v>Alimentation type en France (2 repas/jour x 2,3 kg éq.CO2/repas)</c:v>
                </c:pt>
                <c:pt idx="6">
                  <c:v>Fabrication d’un PC fixe</c:v>
                </c:pt>
                <c:pt idx="7">
                  <c:v>Trajets domicile-travail (30km/jour ouvré en voiture)</c:v>
                </c:pt>
                <c:pt idx="8">
                  <c:v>A/R Paris-New York en avion</c:v>
                </c:pt>
              </c:strCache>
            </c:strRef>
          </c:cat>
          <c:val>
            <c:numRef>
              <c:f>Feuil1!$B$2:$B$10</c:f>
              <c:numCache>
                <c:formatCode>General</c:formatCode>
                <c:ptCount val="9"/>
                <c:pt idx="0">
                  <c:v>270</c:v>
                </c:pt>
                <c:pt idx="1">
                  <c:v>56</c:v>
                </c:pt>
                <c:pt idx="2">
                  <c:v>900</c:v>
                </c:pt>
                <c:pt idx="3">
                  <c:v>364</c:v>
                </c:pt>
                <c:pt idx="4">
                  <c:v>400</c:v>
                </c:pt>
                <c:pt idx="5">
                  <c:v>1678.9999999999998</c:v>
                </c:pt>
                <c:pt idx="6">
                  <c:v>1200</c:v>
                </c:pt>
                <c:pt idx="7">
                  <c:v>1600</c:v>
                </c:pt>
                <c:pt idx="8">
                  <c:v>1000</c:v>
                </c:pt>
              </c:numCache>
            </c:numRef>
          </c:val>
          <c:extLst>
            <c:ext xmlns:c16="http://schemas.microsoft.com/office/drawing/2014/chart" uri="{C3380CC4-5D6E-409C-BE32-E72D297353CC}">
              <c16:uniqueId val="{00000000-0E8B-4954-AEFA-928C00801667}"/>
            </c:ext>
          </c:extLst>
        </c:ser>
        <c:ser>
          <c:idx val="1"/>
          <c:order val="1"/>
          <c:tx>
            <c:strRef>
              <c:f>Feuil1!$C$1</c:f>
              <c:strCache>
                <c:ptCount val="1"/>
                <c:pt idx="0">
                  <c:v>Colonne1</c:v>
                </c:pt>
              </c:strCache>
            </c:strRef>
          </c:tx>
          <c:spPr>
            <a:solidFill>
              <a:schemeClr val="accent2"/>
            </a:solidFill>
            <a:ln>
              <a:noFill/>
            </a:ln>
            <a:effectLst/>
          </c:spPr>
          <c:invertIfNegative val="0"/>
          <c:cat>
            <c:strRef>
              <c:f>Feuil1!$A$2:$A$10</c:f>
              <c:strCache>
                <c:ptCount val="9"/>
                <c:pt idx="0">
                  <c:v>1 transaction bitcoin</c:v>
                </c:pt>
                <c:pt idx="1">
                  <c:v>Electricité annuelle hors chauffage (2 500 kWh)</c:v>
                </c:pt>
                <c:pt idx="2">
                  <c:v>Chauffage d’un 40m2 catégorie C (4 000 kWh)</c:v>
                </c:pt>
                <c:pt idx="3">
                  <c:v>Alimentation végétarienne (2 repas / jour x 0,5 kg éq.CO2/repas)</c:v>
                </c:pt>
                <c:pt idx="4">
                  <c:v>200g de bœuf/semaine</c:v>
                </c:pt>
                <c:pt idx="5">
                  <c:v>Alimentation type en France (2 repas/jour x 2,3 kg éq.CO2/repas)</c:v>
                </c:pt>
                <c:pt idx="6">
                  <c:v>Fabrication d’un PC fixe</c:v>
                </c:pt>
                <c:pt idx="7">
                  <c:v>Trajets domicile-travail (30km/jour ouvré en voiture)</c:v>
                </c:pt>
                <c:pt idx="8">
                  <c:v>A/R Paris-New York en avion</c:v>
                </c:pt>
              </c:strCache>
            </c:strRef>
          </c:cat>
          <c:val>
            <c:numRef>
              <c:f>Feuil1!$C$2:$C$10</c:f>
              <c:numCache>
                <c:formatCode>General</c:formatCode>
                <c:ptCount val="9"/>
              </c:numCache>
            </c:numRef>
          </c:val>
          <c:extLst>
            <c:ext xmlns:c16="http://schemas.microsoft.com/office/drawing/2014/chart" uri="{C3380CC4-5D6E-409C-BE32-E72D297353CC}">
              <c16:uniqueId val="{00000001-0E8B-4954-AEFA-928C00801667}"/>
            </c:ext>
          </c:extLst>
        </c:ser>
        <c:ser>
          <c:idx val="2"/>
          <c:order val="2"/>
          <c:tx>
            <c:strRef>
              <c:f>Feuil1!$D$1</c:f>
              <c:strCache>
                <c:ptCount val="1"/>
                <c:pt idx="0">
                  <c:v>Colonne2</c:v>
                </c:pt>
              </c:strCache>
            </c:strRef>
          </c:tx>
          <c:spPr>
            <a:solidFill>
              <a:schemeClr val="accent3"/>
            </a:solidFill>
            <a:ln>
              <a:noFill/>
            </a:ln>
            <a:effectLst/>
          </c:spPr>
          <c:invertIfNegative val="0"/>
          <c:cat>
            <c:strRef>
              <c:f>Feuil1!$A$2:$A$10</c:f>
              <c:strCache>
                <c:ptCount val="9"/>
                <c:pt idx="0">
                  <c:v>1 transaction bitcoin</c:v>
                </c:pt>
                <c:pt idx="1">
                  <c:v>Electricité annuelle hors chauffage (2 500 kWh)</c:v>
                </c:pt>
                <c:pt idx="2">
                  <c:v>Chauffage d’un 40m2 catégorie C (4 000 kWh)</c:v>
                </c:pt>
                <c:pt idx="3">
                  <c:v>Alimentation végétarienne (2 repas / jour x 0,5 kg éq.CO2/repas)</c:v>
                </c:pt>
                <c:pt idx="4">
                  <c:v>200g de bœuf/semaine</c:v>
                </c:pt>
                <c:pt idx="5">
                  <c:v>Alimentation type en France (2 repas/jour x 2,3 kg éq.CO2/repas)</c:v>
                </c:pt>
                <c:pt idx="6">
                  <c:v>Fabrication d’un PC fixe</c:v>
                </c:pt>
                <c:pt idx="7">
                  <c:v>Trajets domicile-travail (30km/jour ouvré en voiture)</c:v>
                </c:pt>
                <c:pt idx="8">
                  <c:v>A/R Paris-New York en avion</c:v>
                </c:pt>
              </c:strCache>
            </c:strRef>
          </c:cat>
          <c:val>
            <c:numRef>
              <c:f>Feuil1!$D$2:$D$10</c:f>
              <c:numCache>
                <c:formatCode>General</c:formatCode>
                <c:ptCount val="9"/>
              </c:numCache>
            </c:numRef>
          </c:val>
          <c:extLst>
            <c:ext xmlns:c16="http://schemas.microsoft.com/office/drawing/2014/chart" uri="{C3380CC4-5D6E-409C-BE32-E72D297353CC}">
              <c16:uniqueId val="{00000002-0E8B-4954-AEFA-928C00801667}"/>
            </c:ext>
          </c:extLst>
        </c:ser>
        <c:dLbls>
          <c:showLegendKey val="0"/>
          <c:showVal val="0"/>
          <c:showCatName val="0"/>
          <c:showSerName val="0"/>
          <c:showPercent val="0"/>
          <c:showBubbleSize val="0"/>
        </c:dLbls>
        <c:gapWidth val="182"/>
        <c:axId val="2017177952"/>
        <c:axId val="1929122448"/>
      </c:barChart>
      <c:catAx>
        <c:axId val="2017177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Century Gothic" panose="020B0502020202020204" pitchFamily="34" charset="0"/>
                <a:ea typeface="+mn-ea"/>
                <a:cs typeface="+mn-cs"/>
              </a:defRPr>
            </a:pPr>
            <a:endParaRPr lang="fr-FR"/>
          </a:p>
        </c:txPr>
        <c:crossAx val="1929122448"/>
        <c:crosses val="autoZero"/>
        <c:auto val="1"/>
        <c:lblAlgn val="ctr"/>
        <c:lblOffset val="100"/>
        <c:noMultiLvlLbl val="0"/>
      </c:catAx>
      <c:valAx>
        <c:axId val="1929122448"/>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fr-FR" dirty="0"/>
                  <a:t>Émissions</a:t>
                </a:r>
                <a:r>
                  <a:rPr lang="fr-FR" baseline="0" dirty="0"/>
                  <a:t> annuelles en kgCO2éq.</a:t>
                </a:r>
                <a:endParaRPr lang="fr-FR" dirty="0"/>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fr-FR"/>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20171779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0F7CD31-F337-43C5-AC11-1EEB52B63381}"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fr-FR"/>
        </a:p>
      </dgm:t>
    </dgm:pt>
    <dgm:pt modelId="{E46B6622-B62D-4682-A720-2FB049F41D70}">
      <dgm:prSet phldrT="[Texte]"/>
      <dgm:spPr/>
      <dgm:t>
        <a:bodyPr/>
        <a:lstStyle/>
        <a:p>
          <a:r>
            <a:rPr lang="fr-FR" dirty="0">
              <a:latin typeface="Century Gothic" panose="020B0502020202020204" pitchFamily="34" charset="0"/>
            </a:rPr>
            <a:t>Augmentation de la température</a:t>
          </a:r>
          <a:endParaRPr lang="fr-FR" dirty="0"/>
        </a:p>
      </dgm:t>
    </dgm:pt>
    <dgm:pt modelId="{34F1FA89-64F6-48F3-9BF2-E6A7AD7119B1}" type="parTrans" cxnId="{CB1D2F3C-124A-46B0-BFEE-A711146A06F6}">
      <dgm:prSet/>
      <dgm:spPr/>
      <dgm:t>
        <a:bodyPr/>
        <a:lstStyle/>
        <a:p>
          <a:endParaRPr lang="fr-FR"/>
        </a:p>
      </dgm:t>
    </dgm:pt>
    <dgm:pt modelId="{F6CEAAB8-5241-46CE-B225-12A105B42174}" type="sibTrans" cxnId="{CB1D2F3C-124A-46B0-BFEE-A711146A06F6}">
      <dgm:prSet/>
      <dgm:spPr>
        <a:solidFill>
          <a:srgbClr val="2A6176"/>
        </a:solidFill>
        <a:ln>
          <a:noFill/>
        </a:ln>
      </dgm:spPr>
      <dgm:t>
        <a:bodyPr/>
        <a:lstStyle/>
        <a:p>
          <a:endParaRPr lang="fr-FR"/>
        </a:p>
      </dgm:t>
    </dgm:pt>
    <dgm:pt modelId="{4DB50D78-9042-4586-A23D-AE13CEA99C1B}">
      <dgm:prSet phldrT="[Texte]"/>
      <dgm:spPr/>
      <dgm:t>
        <a:bodyPr/>
        <a:lstStyle/>
        <a:p>
          <a:r>
            <a:rPr lang="fr-FR" dirty="0">
              <a:latin typeface="Century Gothic" panose="020B0502020202020204" pitchFamily="34" charset="0"/>
            </a:rPr>
            <a:t>Changement d’un paramètre du système climatique</a:t>
          </a:r>
          <a:endParaRPr lang="fr-FR" dirty="0"/>
        </a:p>
      </dgm:t>
    </dgm:pt>
    <dgm:pt modelId="{85DFE0B2-7433-47DB-9585-F35A9A25B993}" type="parTrans" cxnId="{D78B4E15-D808-42E3-AE89-08024BABB619}">
      <dgm:prSet/>
      <dgm:spPr/>
      <dgm:t>
        <a:bodyPr/>
        <a:lstStyle/>
        <a:p>
          <a:endParaRPr lang="fr-FR"/>
        </a:p>
      </dgm:t>
    </dgm:pt>
    <dgm:pt modelId="{7B919BD0-7879-4CA4-846F-6D5A5056FB45}" type="sibTrans" cxnId="{D78B4E15-D808-42E3-AE89-08024BABB619}">
      <dgm:prSet/>
      <dgm:spPr>
        <a:solidFill>
          <a:srgbClr val="2A6176"/>
        </a:solidFill>
        <a:ln>
          <a:noFill/>
        </a:ln>
      </dgm:spPr>
      <dgm:t>
        <a:bodyPr/>
        <a:lstStyle/>
        <a:p>
          <a:endParaRPr lang="fr-FR"/>
        </a:p>
      </dgm:t>
    </dgm:pt>
    <dgm:pt modelId="{59A30077-C169-433A-933D-DAEB881135C7}">
      <dgm:prSet phldrT="[Texte]"/>
      <dgm:spPr/>
      <dgm:t>
        <a:bodyPr/>
        <a:lstStyle/>
        <a:p>
          <a:r>
            <a:rPr lang="fr-FR" dirty="0">
              <a:latin typeface="Century Gothic" panose="020B0502020202020204" pitchFamily="34" charset="0"/>
            </a:rPr>
            <a:t>Augmentation de l’effet de serre</a:t>
          </a:r>
          <a:endParaRPr lang="fr-FR" dirty="0"/>
        </a:p>
      </dgm:t>
    </dgm:pt>
    <dgm:pt modelId="{2DDCA418-74BC-43FB-A704-07E7C84AFFD9}" type="parTrans" cxnId="{71FA744B-8BF5-451E-B4DD-02C99F90ACBB}">
      <dgm:prSet/>
      <dgm:spPr/>
      <dgm:t>
        <a:bodyPr/>
        <a:lstStyle/>
        <a:p>
          <a:endParaRPr lang="fr-FR"/>
        </a:p>
      </dgm:t>
    </dgm:pt>
    <dgm:pt modelId="{6851653E-1AC7-46C3-8133-181B4707FEF5}" type="sibTrans" cxnId="{71FA744B-8BF5-451E-B4DD-02C99F90ACBB}">
      <dgm:prSet/>
      <dgm:spPr>
        <a:solidFill>
          <a:srgbClr val="2A6176"/>
        </a:solidFill>
        <a:ln>
          <a:noFill/>
        </a:ln>
      </dgm:spPr>
      <dgm:t>
        <a:bodyPr/>
        <a:lstStyle/>
        <a:p>
          <a:endParaRPr lang="fr-FR"/>
        </a:p>
      </dgm:t>
    </dgm:pt>
    <dgm:pt modelId="{AE8CCA76-E871-447D-893F-2D1CDB70809F}" type="pres">
      <dgm:prSet presAssocID="{E0F7CD31-F337-43C5-AC11-1EEB52B63381}" presName="cycle" presStyleCnt="0">
        <dgm:presLayoutVars>
          <dgm:dir/>
          <dgm:resizeHandles val="exact"/>
        </dgm:presLayoutVars>
      </dgm:prSet>
      <dgm:spPr/>
    </dgm:pt>
    <dgm:pt modelId="{B01FE5AA-6A74-42EF-A29E-9167DFE75458}" type="pres">
      <dgm:prSet presAssocID="{E46B6622-B62D-4682-A720-2FB049F41D70}" presName="dummy" presStyleCnt="0"/>
      <dgm:spPr/>
    </dgm:pt>
    <dgm:pt modelId="{46B90E6C-51C3-4549-9B3A-F2F8BAE10E12}" type="pres">
      <dgm:prSet presAssocID="{E46B6622-B62D-4682-A720-2FB049F41D70}" presName="node" presStyleLbl="revTx" presStyleIdx="0" presStyleCnt="3">
        <dgm:presLayoutVars>
          <dgm:bulletEnabled val="1"/>
        </dgm:presLayoutVars>
      </dgm:prSet>
      <dgm:spPr/>
    </dgm:pt>
    <dgm:pt modelId="{67CF512B-48D5-4375-8FB7-E4018B20C4F1}" type="pres">
      <dgm:prSet presAssocID="{F6CEAAB8-5241-46CE-B225-12A105B42174}" presName="sibTrans" presStyleLbl="node1" presStyleIdx="0" presStyleCnt="3"/>
      <dgm:spPr/>
    </dgm:pt>
    <dgm:pt modelId="{C9FD3997-AF31-47B5-85BB-DFE5DC4A265B}" type="pres">
      <dgm:prSet presAssocID="{4DB50D78-9042-4586-A23D-AE13CEA99C1B}" presName="dummy" presStyleCnt="0"/>
      <dgm:spPr/>
    </dgm:pt>
    <dgm:pt modelId="{2D19248C-BF8A-42A0-A091-A0C4AC31BC29}" type="pres">
      <dgm:prSet presAssocID="{4DB50D78-9042-4586-A23D-AE13CEA99C1B}" presName="node" presStyleLbl="revTx" presStyleIdx="1" presStyleCnt="3" custScaleY="63096">
        <dgm:presLayoutVars>
          <dgm:bulletEnabled val="1"/>
        </dgm:presLayoutVars>
      </dgm:prSet>
      <dgm:spPr/>
    </dgm:pt>
    <dgm:pt modelId="{0A2BE390-DE9B-437F-8609-83547D5C1031}" type="pres">
      <dgm:prSet presAssocID="{7B919BD0-7879-4CA4-846F-6D5A5056FB45}" presName="sibTrans" presStyleLbl="node1" presStyleIdx="1" presStyleCnt="3"/>
      <dgm:spPr/>
    </dgm:pt>
    <dgm:pt modelId="{9E3B2D4A-41FA-423C-ACD6-34C2B55AC35D}" type="pres">
      <dgm:prSet presAssocID="{59A30077-C169-433A-933D-DAEB881135C7}" presName="dummy" presStyleCnt="0"/>
      <dgm:spPr/>
    </dgm:pt>
    <dgm:pt modelId="{08132084-40E1-47D8-B460-63DAC7BA8D73}" type="pres">
      <dgm:prSet presAssocID="{59A30077-C169-433A-933D-DAEB881135C7}" presName="node" presStyleLbl="revTx" presStyleIdx="2" presStyleCnt="3">
        <dgm:presLayoutVars>
          <dgm:bulletEnabled val="1"/>
        </dgm:presLayoutVars>
      </dgm:prSet>
      <dgm:spPr/>
    </dgm:pt>
    <dgm:pt modelId="{FAA07E12-71E8-4CD7-83FD-434D408A6FD3}" type="pres">
      <dgm:prSet presAssocID="{6851653E-1AC7-46C3-8133-181B4707FEF5}" presName="sibTrans" presStyleLbl="node1" presStyleIdx="2" presStyleCnt="3"/>
      <dgm:spPr/>
    </dgm:pt>
  </dgm:ptLst>
  <dgm:cxnLst>
    <dgm:cxn modelId="{D78B4E15-D808-42E3-AE89-08024BABB619}" srcId="{E0F7CD31-F337-43C5-AC11-1EEB52B63381}" destId="{4DB50D78-9042-4586-A23D-AE13CEA99C1B}" srcOrd="1" destOrd="0" parTransId="{85DFE0B2-7433-47DB-9585-F35A9A25B993}" sibTransId="{7B919BD0-7879-4CA4-846F-6D5A5056FB45}"/>
    <dgm:cxn modelId="{61D9E737-2038-4036-B0D1-F0417BCB5B2F}" type="presOf" srcId="{E46B6622-B62D-4682-A720-2FB049F41D70}" destId="{46B90E6C-51C3-4549-9B3A-F2F8BAE10E12}" srcOrd="0" destOrd="0" presId="urn:microsoft.com/office/officeart/2005/8/layout/cycle1"/>
    <dgm:cxn modelId="{CB1D2F3C-124A-46B0-BFEE-A711146A06F6}" srcId="{E0F7CD31-F337-43C5-AC11-1EEB52B63381}" destId="{E46B6622-B62D-4682-A720-2FB049F41D70}" srcOrd="0" destOrd="0" parTransId="{34F1FA89-64F6-48F3-9BF2-E6A7AD7119B1}" sibTransId="{F6CEAAB8-5241-46CE-B225-12A105B42174}"/>
    <dgm:cxn modelId="{30E37146-0253-4BF7-8080-F16D72098690}" type="presOf" srcId="{6851653E-1AC7-46C3-8133-181B4707FEF5}" destId="{FAA07E12-71E8-4CD7-83FD-434D408A6FD3}" srcOrd="0" destOrd="0" presId="urn:microsoft.com/office/officeart/2005/8/layout/cycle1"/>
    <dgm:cxn modelId="{36DB0647-FAD4-41EF-91E3-3FC369DB83AC}" type="presOf" srcId="{4DB50D78-9042-4586-A23D-AE13CEA99C1B}" destId="{2D19248C-BF8A-42A0-A091-A0C4AC31BC29}" srcOrd="0" destOrd="0" presId="urn:microsoft.com/office/officeart/2005/8/layout/cycle1"/>
    <dgm:cxn modelId="{71FA744B-8BF5-451E-B4DD-02C99F90ACBB}" srcId="{E0F7CD31-F337-43C5-AC11-1EEB52B63381}" destId="{59A30077-C169-433A-933D-DAEB881135C7}" srcOrd="2" destOrd="0" parTransId="{2DDCA418-74BC-43FB-A704-07E7C84AFFD9}" sibTransId="{6851653E-1AC7-46C3-8133-181B4707FEF5}"/>
    <dgm:cxn modelId="{822CC692-3A69-42AF-90CB-7172C465FD9A}" type="presOf" srcId="{F6CEAAB8-5241-46CE-B225-12A105B42174}" destId="{67CF512B-48D5-4375-8FB7-E4018B20C4F1}" srcOrd="0" destOrd="0" presId="urn:microsoft.com/office/officeart/2005/8/layout/cycle1"/>
    <dgm:cxn modelId="{024D509B-A319-4930-B87C-BD6E66DC8922}" type="presOf" srcId="{59A30077-C169-433A-933D-DAEB881135C7}" destId="{08132084-40E1-47D8-B460-63DAC7BA8D73}" srcOrd="0" destOrd="0" presId="urn:microsoft.com/office/officeart/2005/8/layout/cycle1"/>
    <dgm:cxn modelId="{9BA49FE2-939D-430C-ABB1-853096056A08}" type="presOf" srcId="{7B919BD0-7879-4CA4-846F-6D5A5056FB45}" destId="{0A2BE390-DE9B-437F-8609-83547D5C1031}" srcOrd="0" destOrd="0" presId="urn:microsoft.com/office/officeart/2005/8/layout/cycle1"/>
    <dgm:cxn modelId="{718A93EC-969E-4EE8-BFB6-C0E384A1F051}" type="presOf" srcId="{E0F7CD31-F337-43C5-AC11-1EEB52B63381}" destId="{AE8CCA76-E871-447D-893F-2D1CDB70809F}" srcOrd="0" destOrd="0" presId="urn:microsoft.com/office/officeart/2005/8/layout/cycle1"/>
    <dgm:cxn modelId="{88FCA62E-D175-4AA0-A6C6-3E06F9FA56C8}" type="presParOf" srcId="{AE8CCA76-E871-447D-893F-2D1CDB70809F}" destId="{B01FE5AA-6A74-42EF-A29E-9167DFE75458}" srcOrd="0" destOrd="0" presId="urn:microsoft.com/office/officeart/2005/8/layout/cycle1"/>
    <dgm:cxn modelId="{5695033E-FACF-4560-A2F6-DE28F3F48B69}" type="presParOf" srcId="{AE8CCA76-E871-447D-893F-2D1CDB70809F}" destId="{46B90E6C-51C3-4549-9B3A-F2F8BAE10E12}" srcOrd="1" destOrd="0" presId="urn:microsoft.com/office/officeart/2005/8/layout/cycle1"/>
    <dgm:cxn modelId="{8554AF6E-ACCD-4F69-8784-0AD559048B59}" type="presParOf" srcId="{AE8CCA76-E871-447D-893F-2D1CDB70809F}" destId="{67CF512B-48D5-4375-8FB7-E4018B20C4F1}" srcOrd="2" destOrd="0" presId="urn:microsoft.com/office/officeart/2005/8/layout/cycle1"/>
    <dgm:cxn modelId="{7E161214-3A00-4C57-B094-9B7721F51324}" type="presParOf" srcId="{AE8CCA76-E871-447D-893F-2D1CDB70809F}" destId="{C9FD3997-AF31-47B5-85BB-DFE5DC4A265B}" srcOrd="3" destOrd="0" presId="urn:microsoft.com/office/officeart/2005/8/layout/cycle1"/>
    <dgm:cxn modelId="{ECAC7E11-4201-4731-B381-0F725941DE6E}" type="presParOf" srcId="{AE8CCA76-E871-447D-893F-2D1CDB70809F}" destId="{2D19248C-BF8A-42A0-A091-A0C4AC31BC29}" srcOrd="4" destOrd="0" presId="urn:microsoft.com/office/officeart/2005/8/layout/cycle1"/>
    <dgm:cxn modelId="{9BCE5403-D06C-4FDE-9A4D-653277ADC228}" type="presParOf" srcId="{AE8CCA76-E871-447D-893F-2D1CDB70809F}" destId="{0A2BE390-DE9B-437F-8609-83547D5C1031}" srcOrd="5" destOrd="0" presId="urn:microsoft.com/office/officeart/2005/8/layout/cycle1"/>
    <dgm:cxn modelId="{DE3C9E25-EC87-4F62-9D2D-ECB1CBE28986}" type="presParOf" srcId="{AE8CCA76-E871-447D-893F-2D1CDB70809F}" destId="{9E3B2D4A-41FA-423C-ACD6-34C2B55AC35D}" srcOrd="6" destOrd="0" presId="urn:microsoft.com/office/officeart/2005/8/layout/cycle1"/>
    <dgm:cxn modelId="{56A07D62-9FA0-4B6B-8B70-EBD71774E616}" type="presParOf" srcId="{AE8CCA76-E871-447D-893F-2D1CDB70809F}" destId="{08132084-40E1-47D8-B460-63DAC7BA8D73}" srcOrd="7" destOrd="0" presId="urn:microsoft.com/office/officeart/2005/8/layout/cycle1"/>
    <dgm:cxn modelId="{5A8E9C88-7A69-4133-A4CA-7459BE5E7BC3}" type="presParOf" srcId="{AE8CCA76-E871-447D-893F-2D1CDB70809F}" destId="{FAA07E12-71E8-4CD7-83FD-434D408A6FD3}" srcOrd="8"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D23319B-E08A-494A-B31E-FFFFA6A5330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fr-FR"/>
        </a:p>
      </dgm:t>
    </dgm:pt>
    <dgm:pt modelId="{2C0E77C8-AC44-4147-B64E-B25F968A0084}">
      <dgm:prSet phldrT="[Texte]" custT="1"/>
      <dgm:spPr/>
      <dgm:t>
        <a:bodyPr/>
        <a:lstStyle/>
        <a:p>
          <a:r>
            <a:rPr lang="fr-FR" sz="1900" dirty="0">
              <a:latin typeface="Century Gothic" panose="020B0502020202020204" pitchFamily="34" charset="0"/>
            </a:rPr>
            <a:t>Augmentation de la température globale</a:t>
          </a:r>
        </a:p>
      </dgm:t>
    </dgm:pt>
    <dgm:pt modelId="{65F59096-1876-4EC7-AF28-B5FBACB841CC}" type="parTrans" cxnId="{67397BC6-98F7-4FA3-8525-6D557E18227E}">
      <dgm:prSet/>
      <dgm:spPr/>
      <dgm:t>
        <a:bodyPr/>
        <a:lstStyle/>
        <a:p>
          <a:endParaRPr lang="fr-FR" sz="1900">
            <a:latin typeface="Century Gothic" panose="020B0502020202020204" pitchFamily="34" charset="0"/>
          </a:endParaRPr>
        </a:p>
      </dgm:t>
    </dgm:pt>
    <dgm:pt modelId="{95F2C778-6C88-4368-89C3-8E2A178E5A6F}" type="sibTrans" cxnId="{67397BC6-98F7-4FA3-8525-6D557E18227E}">
      <dgm:prSet/>
      <dgm:spPr>
        <a:solidFill>
          <a:srgbClr val="2A6176"/>
        </a:solidFill>
      </dgm:spPr>
      <dgm:t>
        <a:bodyPr/>
        <a:lstStyle/>
        <a:p>
          <a:endParaRPr lang="fr-FR" sz="1900">
            <a:latin typeface="Century Gothic" panose="020B0502020202020204" pitchFamily="34" charset="0"/>
          </a:endParaRPr>
        </a:p>
      </dgm:t>
    </dgm:pt>
    <dgm:pt modelId="{DA7F3877-98D9-4C07-AB29-9E4DC45DB7F5}">
      <dgm:prSet phldrT="[Texte]" custT="1"/>
      <dgm:spPr/>
      <dgm:t>
        <a:bodyPr/>
        <a:lstStyle/>
        <a:p>
          <a:r>
            <a:rPr lang="fr-FR" sz="1900" b="1" dirty="0">
              <a:latin typeface="Century Gothic" panose="020B0502020202020204" pitchFamily="34" charset="0"/>
            </a:rPr>
            <a:t>Fonte de la banquise</a:t>
          </a:r>
        </a:p>
      </dgm:t>
    </dgm:pt>
    <dgm:pt modelId="{DCA5A41C-4BB1-4C3E-A2C3-4EC40F07DD3C}" type="parTrans" cxnId="{8A56A32D-D872-4EEC-9F8D-3D8BCDA95F91}">
      <dgm:prSet/>
      <dgm:spPr/>
      <dgm:t>
        <a:bodyPr/>
        <a:lstStyle/>
        <a:p>
          <a:endParaRPr lang="fr-FR" sz="1900">
            <a:latin typeface="Century Gothic" panose="020B0502020202020204" pitchFamily="34" charset="0"/>
          </a:endParaRPr>
        </a:p>
      </dgm:t>
    </dgm:pt>
    <dgm:pt modelId="{034B3AC1-BDB4-4023-85CA-411EBB03D42C}" type="sibTrans" cxnId="{8A56A32D-D872-4EEC-9F8D-3D8BCDA95F91}">
      <dgm:prSet/>
      <dgm:spPr>
        <a:solidFill>
          <a:srgbClr val="2A6176"/>
        </a:solidFill>
      </dgm:spPr>
      <dgm:t>
        <a:bodyPr/>
        <a:lstStyle/>
        <a:p>
          <a:endParaRPr lang="fr-FR" sz="1900">
            <a:latin typeface="Century Gothic" panose="020B0502020202020204" pitchFamily="34" charset="0"/>
          </a:endParaRPr>
        </a:p>
      </dgm:t>
    </dgm:pt>
    <dgm:pt modelId="{95B70734-EF32-495A-BA64-D32E3787B348}">
      <dgm:prSet phldrT="[Texte]" custT="1"/>
      <dgm:spPr/>
      <dgm:t>
        <a:bodyPr/>
        <a:lstStyle/>
        <a:p>
          <a:r>
            <a:rPr lang="fr-FR" sz="1900" dirty="0">
              <a:latin typeface="Century Gothic" panose="020B0502020202020204" pitchFamily="34" charset="0"/>
            </a:rPr>
            <a:t>Diminution de l’albédo des pôles</a:t>
          </a:r>
        </a:p>
      </dgm:t>
    </dgm:pt>
    <dgm:pt modelId="{31A7DA07-AF2D-49B5-BBF1-E06E3A037AA6}" type="parTrans" cxnId="{B553DBCE-D3DE-45C6-B015-EDCDDDFDCF7C}">
      <dgm:prSet/>
      <dgm:spPr/>
      <dgm:t>
        <a:bodyPr/>
        <a:lstStyle/>
        <a:p>
          <a:endParaRPr lang="fr-FR" sz="1900">
            <a:latin typeface="Century Gothic" panose="020B0502020202020204" pitchFamily="34" charset="0"/>
          </a:endParaRPr>
        </a:p>
      </dgm:t>
    </dgm:pt>
    <dgm:pt modelId="{C0CF5E3A-EC0A-4CFE-93AA-AB3C0ED26863}" type="sibTrans" cxnId="{B553DBCE-D3DE-45C6-B015-EDCDDDFDCF7C}">
      <dgm:prSet/>
      <dgm:spPr>
        <a:solidFill>
          <a:srgbClr val="2A6176"/>
        </a:solidFill>
      </dgm:spPr>
      <dgm:t>
        <a:bodyPr/>
        <a:lstStyle/>
        <a:p>
          <a:endParaRPr lang="fr-FR" sz="1900">
            <a:latin typeface="Century Gothic" panose="020B0502020202020204" pitchFamily="34" charset="0"/>
          </a:endParaRPr>
        </a:p>
      </dgm:t>
    </dgm:pt>
    <dgm:pt modelId="{AF3EC8A5-011D-4F06-BB2B-20FFC5B46841}">
      <dgm:prSet phldrT="[Texte]" custT="1"/>
      <dgm:spPr/>
      <dgm:t>
        <a:bodyPr/>
        <a:lstStyle/>
        <a:p>
          <a:r>
            <a:rPr lang="fr-FR" sz="1900" dirty="0">
              <a:latin typeface="Century Gothic" panose="020B0502020202020204" pitchFamily="34" charset="0"/>
            </a:rPr>
            <a:t>Augmentation du rayonnement absorbé</a:t>
          </a:r>
        </a:p>
      </dgm:t>
    </dgm:pt>
    <dgm:pt modelId="{D2C62C75-AD58-400B-8553-0F4FA906A322}" type="parTrans" cxnId="{CCCF3701-E854-40E4-987D-AA6CC19212D9}">
      <dgm:prSet/>
      <dgm:spPr/>
      <dgm:t>
        <a:bodyPr/>
        <a:lstStyle/>
        <a:p>
          <a:endParaRPr lang="fr-FR" sz="1900">
            <a:latin typeface="Century Gothic" panose="020B0502020202020204" pitchFamily="34" charset="0"/>
          </a:endParaRPr>
        </a:p>
      </dgm:t>
    </dgm:pt>
    <dgm:pt modelId="{92B9B865-5B4A-4B9F-B982-09218A26D49E}" type="sibTrans" cxnId="{CCCF3701-E854-40E4-987D-AA6CC19212D9}">
      <dgm:prSet/>
      <dgm:spPr>
        <a:solidFill>
          <a:srgbClr val="2A6176"/>
        </a:solidFill>
      </dgm:spPr>
      <dgm:t>
        <a:bodyPr/>
        <a:lstStyle/>
        <a:p>
          <a:endParaRPr lang="fr-FR" sz="1900">
            <a:latin typeface="Century Gothic" panose="020B0502020202020204" pitchFamily="34" charset="0"/>
          </a:endParaRPr>
        </a:p>
      </dgm:t>
    </dgm:pt>
    <dgm:pt modelId="{981EDA42-CB31-43F8-A2A7-B8C959E13E83}" type="pres">
      <dgm:prSet presAssocID="{1D23319B-E08A-494A-B31E-FFFFA6A5330D}" presName="cycle" presStyleCnt="0">
        <dgm:presLayoutVars>
          <dgm:dir/>
          <dgm:resizeHandles val="exact"/>
        </dgm:presLayoutVars>
      </dgm:prSet>
      <dgm:spPr/>
    </dgm:pt>
    <dgm:pt modelId="{5EBD74FA-0664-4908-AF56-B7DDC022B43C}" type="pres">
      <dgm:prSet presAssocID="{2C0E77C8-AC44-4147-B64E-B25F968A0084}" presName="dummy" presStyleCnt="0"/>
      <dgm:spPr/>
    </dgm:pt>
    <dgm:pt modelId="{7827B887-FB3A-4E15-AC69-4F3BEDC4C6DA}" type="pres">
      <dgm:prSet presAssocID="{2C0E77C8-AC44-4147-B64E-B25F968A0084}" presName="node" presStyleLbl="revTx" presStyleIdx="0" presStyleCnt="4" custScaleX="162541" custRadScaleRad="126751" custRadScaleInc="32319">
        <dgm:presLayoutVars>
          <dgm:bulletEnabled val="1"/>
        </dgm:presLayoutVars>
      </dgm:prSet>
      <dgm:spPr/>
    </dgm:pt>
    <dgm:pt modelId="{D56FD4C8-A742-42B0-9CE5-F965ADA2887C}" type="pres">
      <dgm:prSet presAssocID="{95F2C778-6C88-4368-89C3-8E2A178E5A6F}" presName="sibTrans" presStyleLbl="node1" presStyleIdx="0" presStyleCnt="4" custLinFactNeighborX="-8236" custLinFactNeighborY="-403"/>
      <dgm:spPr/>
    </dgm:pt>
    <dgm:pt modelId="{86E1F1A8-FDF6-466B-A4B0-B4BDBE180830}" type="pres">
      <dgm:prSet presAssocID="{DA7F3877-98D9-4C07-AB29-9E4DC45DB7F5}" presName="dummy" presStyleCnt="0"/>
      <dgm:spPr/>
    </dgm:pt>
    <dgm:pt modelId="{EAC1EA2C-4E75-4AF6-B3AD-8D1ED01A9AB6}" type="pres">
      <dgm:prSet presAssocID="{DA7F3877-98D9-4C07-AB29-9E4DC45DB7F5}" presName="node" presStyleLbl="revTx" presStyleIdx="1" presStyleCnt="4" custScaleX="155412" custRadScaleRad="130602" custRadScaleInc="-34763">
        <dgm:presLayoutVars>
          <dgm:bulletEnabled val="1"/>
        </dgm:presLayoutVars>
      </dgm:prSet>
      <dgm:spPr/>
    </dgm:pt>
    <dgm:pt modelId="{C26091A8-4D0F-4DE5-9D0C-8A5053CDB4B9}" type="pres">
      <dgm:prSet presAssocID="{034B3AC1-BDB4-4023-85CA-411EBB03D42C}" presName="sibTrans" presStyleLbl="node1" presStyleIdx="1" presStyleCnt="4" custLinFactNeighborX="1066" custLinFactNeighborY="-7703"/>
      <dgm:spPr/>
    </dgm:pt>
    <dgm:pt modelId="{969086A8-2A9C-4185-91DC-EC2C7257176A}" type="pres">
      <dgm:prSet presAssocID="{95B70734-EF32-495A-BA64-D32E3787B348}" presName="dummy" presStyleCnt="0"/>
      <dgm:spPr/>
    </dgm:pt>
    <dgm:pt modelId="{3FE06288-61FC-4E70-9627-D1E0CE4B7C57}" type="pres">
      <dgm:prSet presAssocID="{95B70734-EF32-495A-BA64-D32E3787B348}" presName="node" presStyleLbl="revTx" presStyleIdx="2" presStyleCnt="4" custScaleX="130944" custRadScaleRad="129193" custRadScaleInc="33252">
        <dgm:presLayoutVars>
          <dgm:bulletEnabled val="1"/>
        </dgm:presLayoutVars>
      </dgm:prSet>
      <dgm:spPr/>
    </dgm:pt>
    <dgm:pt modelId="{6B2D4B59-E8FB-4078-9753-51EA306FEC4B}" type="pres">
      <dgm:prSet presAssocID="{C0CF5E3A-EC0A-4CFE-93AA-AB3C0ED26863}" presName="sibTrans" presStyleLbl="node1" presStyleIdx="2" presStyleCnt="4" custLinFactNeighborX="2835" custLinFactNeighborY="-2032"/>
      <dgm:spPr/>
    </dgm:pt>
    <dgm:pt modelId="{F54687DA-1210-4959-ABAA-1789C4282B1F}" type="pres">
      <dgm:prSet presAssocID="{AF3EC8A5-011D-4F06-BB2B-20FFC5B46841}" presName="dummy" presStyleCnt="0"/>
      <dgm:spPr/>
    </dgm:pt>
    <dgm:pt modelId="{AD4C20AA-C4CD-4BFA-8B8B-9BBF27C8B1D5}" type="pres">
      <dgm:prSet presAssocID="{AF3EC8A5-011D-4F06-BB2B-20FFC5B46841}" presName="node" presStyleLbl="revTx" presStyleIdx="3" presStyleCnt="4" custScaleX="134808" custRadScaleRad="125756" custRadScaleInc="-32517">
        <dgm:presLayoutVars>
          <dgm:bulletEnabled val="1"/>
        </dgm:presLayoutVars>
      </dgm:prSet>
      <dgm:spPr/>
    </dgm:pt>
    <dgm:pt modelId="{734FF322-C437-497D-BEAA-E42C709A615A}" type="pres">
      <dgm:prSet presAssocID="{92B9B865-5B4A-4B9F-B982-09218A26D49E}" presName="sibTrans" presStyleLbl="node1" presStyleIdx="3" presStyleCnt="4" custLinFactNeighborX="-2166" custLinFactNeighborY="3028"/>
      <dgm:spPr/>
    </dgm:pt>
  </dgm:ptLst>
  <dgm:cxnLst>
    <dgm:cxn modelId="{CCCF3701-E854-40E4-987D-AA6CC19212D9}" srcId="{1D23319B-E08A-494A-B31E-FFFFA6A5330D}" destId="{AF3EC8A5-011D-4F06-BB2B-20FFC5B46841}" srcOrd="3" destOrd="0" parTransId="{D2C62C75-AD58-400B-8553-0F4FA906A322}" sibTransId="{92B9B865-5B4A-4B9F-B982-09218A26D49E}"/>
    <dgm:cxn modelId="{34A90425-FB34-4ECF-BFB9-5D2DC14BD170}" type="presOf" srcId="{95B70734-EF32-495A-BA64-D32E3787B348}" destId="{3FE06288-61FC-4E70-9627-D1E0CE4B7C57}" srcOrd="0" destOrd="0" presId="urn:microsoft.com/office/officeart/2005/8/layout/cycle1"/>
    <dgm:cxn modelId="{8A56A32D-D872-4EEC-9F8D-3D8BCDA95F91}" srcId="{1D23319B-E08A-494A-B31E-FFFFA6A5330D}" destId="{DA7F3877-98D9-4C07-AB29-9E4DC45DB7F5}" srcOrd="1" destOrd="0" parTransId="{DCA5A41C-4BB1-4C3E-A2C3-4EC40F07DD3C}" sibTransId="{034B3AC1-BDB4-4023-85CA-411EBB03D42C}"/>
    <dgm:cxn modelId="{7B93C43C-C292-4C21-BD96-18A7F5E53BB4}" type="presOf" srcId="{034B3AC1-BDB4-4023-85CA-411EBB03D42C}" destId="{C26091A8-4D0F-4DE5-9D0C-8A5053CDB4B9}" srcOrd="0" destOrd="0" presId="urn:microsoft.com/office/officeart/2005/8/layout/cycle1"/>
    <dgm:cxn modelId="{C131FA5D-5D16-47AD-A23D-FA13BC56CE6B}" type="presOf" srcId="{C0CF5E3A-EC0A-4CFE-93AA-AB3C0ED26863}" destId="{6B2D4B59-E8FB-4078-9753-51EA306FEC4B}" srcOrd="0" destOrd="0" presId="urn:microsoft.com/office/officeart/2005/8/layout/cycle1"/>
    <dgm:cxn modelId="{FB5AE046-E220-43E0-85E9-D010243E38BD}" type="presOf" srcId="{DA7F3877-98D9-4C07-AB29-9E4DC45DB7F5}" destId="{EAC1EA2C-4E75-4AF6-B3AD-8D1ED01A9AB6}" srcOrd="0" destOrd="0" presId="urn:microsoft.com/office/officeart/2005/8/layout/cycle1"/>
    <dgm:cxn modelId="{3DA5BA49-0E4B-4EA3-9324-E61728B39AB9}" type="presOf" srcId="{AF3EC8A5-011D-4F06-BB2B-20FFC5B46841}" destId="{AD4C20AA-C4CD-4BFA-8B8B-9BBF27C8B1D5}" srcOrd="0" destOrd="0" presId="urn:microsoft.com/office/officeart/2005/8/layout/cycle1"/>
    <dgm:cxn modelId="{56732890-85BB-4AE3-897C-AC7CC3F55980}" type="presOf" srcId="{1D23319B-E08A-494A-B31E-FFFFA6A5330D}" destId="{981EDA42-CB31-43F8-A2A7-B8C959E13E83}" srcOrd="0" destOrd="0" presId="urn:microsoft.com/office/officeart/2005/8/layout/cycle1"/>
    <dgm:cxn modelId="{67397BC6-98F7-4FA3-8525-6D557E18227E}" srcId="{1D23319B-E08A-494A-B31E-FFFFA6A5330D}" destId="{2C0E77C8-AC44-4147-B64E-B25F968A0084}" srcOrd="0" destOrd="0" parTransId="{65F59096-1876-4EC7-AF28-B5FBACB841CC}" sibTransId="{95F2C778-6C88-4368-89C3-8E2A178E5A6F}"/>
    <dgm:cxn modelId="{B553DBCE-D3DE-45C6-B015-EDCDDDFDCF7C}" srcId="{1D23319B-E08A-494A-B31E-FFFFA6A5330D}" destId="{95B70734-EF32-495A-BA64-D32E3787B348}" srcOrd="2" destOrd="0" parTransId="{31A7DA07-AF2D-49B5-BBF1-E06E3A037AA6}" sibTransId="{C0CF5E3A-EC0A-4CFE-93AA-AB3C0ED26863}"/>
    <dgm:cxn modelId="{D0CAB7D5-92DA-48C2-A435-B229A67E6502}" type="presOf" srcId="{92B9B865-5B4A-4B9F-B982-09218A26D49E}" destId="{734FF322-C437-497D-BEAA-E42C709A615A}" srcOrd="0" destOrd="0" presId="urn:microsoft.com/office/officeart/2005/8/layout/cycle1"/>
    <dgm:cxn modelId="{E60E2EE9-FCF3-4F95-BB84-CD517FBE4FC1}" type="presOf" srcId="{95F2C778-6C88-4368-89C3-8E2A178E5A6F}" destId="{D56FD4C8-A742-42B0-9CE5-F965ADA2887C}" srcOrd="0" destOrd="0" presId="urn:microsoft.com/office/officeart/2005/8/layout/cycle1"/>
    <dgm:cxn modelId="{B596CCFE-D0A1-428A-9003-CA67F8118F30}" type="presOf" srcId="{2C0E77C8-AC44-4147-B64E-B25F968A0084}" destId="{7827B887-FB3A-4E15-AC69-4F3BEDC4C6DA}" srcOrd="0" destOrd="0" presId="urn:microsoft.com/office/officeart/2005/8/layout/cycle1"/>
    <dgm:cxn modelId="{3C4DF20B-31E4-4412-A5CF-DCA4D681EC1F}" type="presParOf" srcId="{981EDA42-CB31-43F8-A2A7-B8C959E13E83}" destId="{5EBD74FA-0664-4908-AF56-B7DDC022B43C}" srcOrd="0" destOrd="0" presId="urn:microsoft.com/office/officeart/2005/8/layout/cycle1"/>
    <dgm:cxn modelId="{738C3D9D-22F3-4E5F-BE94-2E19EDB33121}" type="presParOf" srcId="{981EDA42-CB31-43F8-A2A7-B8C959E13E83}" destId="{7827B887-FB3A-4E15-AC69-4F3BEDC4C6DA}" srcOrd="1" destOrd="0" presId="urn:microsoft.com/office/officeart/2005/8/layout/cycle1"/>
    <dgm:cxn modelId="{C27E8C38-F48B-4E06-AEB4-29EC7428D5F2}" type="presParOf" srcId="{981EDA42-CB31-43F8-A2A7-B8C959E13E83}" destId="{D56FD4C8-A742-42B0-9CE5-F965ADA2887C}" srcOrd="2" destOrd="0" presId="urn:microsoft.com/office/officeart/2005/8/layout/cycle1"/>
    <dgm:cxn modelId="{4760C0E9-4E06-4CEA-83FA-935E7523134B}" type="presParOf" srcId="{981EDA42-CB31-43F8-A2A7-B8C959E13E83}" destId="{86E1F1A8-FDF6-466B-A4B0-B4BDBE180830}" srcOrd="3" destOrd="0" presId="urn:microsoft.com/office/officeart/2005/8/layout/cycle1"/>
    <dgm:cxn modelId="{5BAE3644-6901-4F60-A684-68A244E872C8}" type="presParOf" srcId="{981EDA42-CB31-43F8-A2A7-B8C959E13E83}" destId="{EAC1EA2C-4E75-4AF6-B3AD-8D1ED01A9AB6}" srcOrd="4" destOrd="0" presId="urn:microsoft.com/office/officeart/2005/8/layout/cycle1"/>
    <dgm:cxn modelId="{5A5D9228-1ED4-43FE-B097-4645CE47C132}" type="presParOf" srcId="{981EDA42-CB31-43F8-A2A7-B8C959E13E83}" destId="{C26091A8-4D0F-4DE5-9D0C-8A5053CDB4B9}" srcOrd="5" destOrd="0" presId="urn:microsoft.com/office/officeart/2005/8/layout/cycle1"/>
    <dgm:cxn modelId="{5776C510-1363-4B0E-92B2-B445185ADBD1}" type="presParOf" srcId="{981EDA42-CB31-43F8-A2A7-B8C959E13E83}" destId="{969086A8-2A9C-4185-91DC-EC2C7257176A}" srcOrd="6" destOrd="0" presId="urn:microsoft.com/office/officeart/2005/8/layout/cycle1"/>
    <dgm:cxn modelId="{43B62BCB-1FEB-4D21-96DF-1FFE42B91553}" type="presParOf" srcId="{981EDA42-CB31-43F8-A2A7-B8C959E13E83}" destId="{3FE06288-61FC-4E70-9627-D1E0CE4B7C57}" srcOrd="7" destOrd="0" presId="urn:microsoft.com/office/officeart/2005/8/layout/cycle1"/>
    <dgm:cxn modelId="{A2841056-79C9-4F3D-AFFF-FB4043F3F678}" type="presParOf" srcId="{981EDA42-CB31-43F8-A2A7-B8C959E13E83}" destId="{6B2D4B59-E8FB-4078-9753-51EA306FEC4B}" srcOrd="8" destOrd="0" presId="urn:microsoft.com/office/officeart/2005/8/layout/cycle1"/>
    <dgm:cxn modelId="{25F3FD79-F08A-4725-9839-88545CF958A6}" type="presParOf" srcId="{981EDA42-CB31-43F8-A2A7-B8C959E13E83}" destId="{F54687DA-1210-4959-ABAA-1789C4282B1F}" srcOrd="9" destOrd="0" presId="urn:microsoft.com/office/officeart/2005/8/layout/cycle1"/>
    <dgm:cxn modelId="{F6C85346-93B2-4F61-8317-913B00EEF2D4}" type="presParOf" srcId="{981EDA42-CB31-43F8-A2A7-B8C959E13E83}" destId="{AD4C20AA-C4CD-4BFA-8B8B-9BBF27C8B1D5}" srcOrd="10" destOrd="0" presId="urn:microsoft.com/office/officeart/2005/8/layout/cycle1"/>
    <dgm:cxn modelId="{7CE73A29-9CC5-4D31-B7D5-71BCF53ACCD5}" type="presParOf" srcId="{981EDA42-CB31-43F8-A2A7-B8C959E13E83}" destId="{734FF322-C437-497D-BEAA-E42C709A615A}"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D23319B-E08A-494A-B31E-FFFFA6A5330D}" type="doc">
      <dgm:prSet loTypeId="urn:microsoft.com/office/officeart/2005/8/layout/cycle1" loCatId="cycle" qsTypeId="urn:microsoft.com/office/officeart/2005/8/quickstyle/simple1" qsCatId="simple" csTypeId="urn:microsoft.com/office/officeart/2005/8/colors/accent3_2" csCatId="accent3" phldr="1"/>
      <dgm:spPr/>
      <dgm:t>
        <a:bodyPr/>
        <a:lstStyle/>
        <a:p>
          <a:endParaRPr lang="fr-FR"/>
        </a:p>
      </dgm:t>
    </dgm:pt>
    <dgm:pt modelId="{2C0E77C8-AC44-4147-B64E-B25F968A0084}">
      <dgm:prSet phldrT="[Texte]" custT="1"/>
      <dgm:spPr/>
      <dgm:t>
        <a:bodyPr/>
        <a:lstStyle/>
        <a:p>
          <a:r>
            <a:rPr lang="fr-FR" sz="1900" dirty="0">
              <a:latin typeface="Century Gothic" panose="020B0502020202020204" pitchFamily="34" charset="0"/>
            </a:rPr>
            <a:t>Augmentation de la température</a:t>
          </a:r>
        </a:p>
      </dgm:t>
    </dgm:pt>
    <dgm:pt modelId="{65F59096-1876-4EC7-AF28-B5FBACB841CC}" type="parTrans" cxnId="{67397BC6-98F7-4FA3-8525-6D557E18227E}">
      <dgm:prSet/>
      <dgm:spPr/>
      <dgm:t>
        <a:bodyPr/>
        <a:lstStyle/>
        <a:p>
          <a:endParaRPr lang="fr-FR" sz="1900">
            <a:latin typeface="Century Gothic" panose="020B0502020202020204" pitchFamily="34" charset="0"/>
          </a:endParaRPr>
        </a:p>
      </dgm:t>
    </dgm:pt>
    <dgm:pt modelId="{95F2C778-6C88-4368-89C3-8E2A178E5A6F}" type="sibTrans" cxnId="{67397BC6-98F7-4FA3-8525-6D557E18227E}">
      <dgm:prSet/>
      <dgm:spPr>
        <a:solidFill>
          <a:srgbClr val="2A6176"/>
        </a:solidFill>
      </dgm:spPr>
      <dgm:t>
        <a:bodyPr/>
        <a:lstStyle/>
        <a:p>
          <a:endParaRPr lang="fr-FR" sz="1900">
            <a:latin typeface="Century Gothic" panose="020B0502020202020204" pitchFamily="34" charset="0"/>
          </a:endParaRPr>
        </a:p>
      </dgm:t>
    </dgm:pt>
    <dgm:pt modelId="{DA7F3877-98D9-4C07-AB29-9E4DC45DB7F5}">
      <dgm:prSet phldrT="[Texte]" custT="1"/>
      <dgm:spPr/>
      <dgm:t>
        <a:bodyPr/>
        <a:lstStyle/>
        <a:p>
          <a:r>
            <a:rPr lang="fr-FR" sz="1900" b="1" dirty="0">
              <a:latin typeface="Century Gothic" panose="020B0502020202020204" pitchFamily="34" charset="0"/>
            </a:rPr>
            <a:t>Dégel du permafrost</a:t>
          </a:r>
        </a:p>
      </dgm:t>
    </dgm:pt>
    <dgm:pt modelId="{DCA5A41C-4BB1-4C3E-A2C3-4EC40F07DD3C}" type="parTrans" cxnId="{8A56A32D-D872-4EEC-9F8D-3D8BCDA95F91}">
      <dgm:prSet/>
      <dgm:spPr/>
      <dgm:t>
        <a:bodyPr/>
        <a:lstStyle/>
        <a:p>
          <a:endParaRPr lang="fr-FR" sz="1900">
            <a:latin typeface="Century Gothic" panose="020B0502020202020204" pitchFamily="34" charset="0"/>
          </a:endParaRPr>
        </a:p>
      </dgm:t>
    </dgm:pt>
    <dgm:pt modelId="{034B3AC1-BDB4-4023-85CA-411EBB03D42C}" type="sibTrans" cxnId="{8A56A32D-D872-4EEC-9F8D-3D8BCDA95F91}">
      <dgm:prSet/>
      <dgm:spPr>
        <a:solidFill>
          <a:srgbClr val="2A6176"/>
        </a:solidFill>
      </dgm:spPr>
      <dgm:t>
        <a:bodyPr/>
        <a:lstStyle/>
        <a:p>
          <a:endParaRPr lang="fr-FR" sz="1900">
            <a:latin typeface="Century Gothic" panose="020B0502020202020204" pitchFamily="34" charset="0"/>
          </a:endParaRPr>
        </a:p>
      </dgm:t>
    </dgm:pt>
    <dgm:pt modelId="{95B70734-EF32-495A-BA64-D32E3787B348}">
      <dgm:prSet phldrT="[Texte]" custT="1"/>
      <dgm:spPr/>
      <dgm:t>
        <a:bodyPr/>
        <a:lstStyle/>
        <a:p>
          <a:r>
            <a:rPr lang="fr-FR" sz="1900" dirty="0">
              <a:latin typeface="Century Gothic" panose="020B0502020202020204" pitchFamily="34" charset="0"/>
            </a:rPr>
            <a:t>Libération de CO</a:t>
          </a:r>
          <a:r>
            <a:rPr lang="fr-FR" sz="1900" baseline="-25000" dirty="0">
              <a:latin typeface="Century Gothic" panose="020B0502020202020204" pitchFamily="34" charset="0"/>
            </a:rPr>
            <a:t>2</a:t>
          </a:r>
          <a:r>
            <a:rPr lang="fr-FR" sz="1900" dirty="0">
              <a:latin typeface="Century Gothic" panose="020B0502020202020204" pitchFamily="34" charset="0"/>
            </a:rPr>
            <a:t> et de méthane CH</a:t>
          </a:r>
          <a:r>
            <a:rPr lang="fr-FR" sz="1900" baseline="-25000" dirty="0">
              <a:latin typeface="Century Gothic" panose="020B0502020202020204" pitchFamily="34" charset="0"/>
            </a:rPr>
            <a:t>4</a:t>
          </a:r>
        </a:p>
      </dgm:t>
    </dgm:pt>
    <dgm:pt modelId="{31A7DA07-AF2D-49B5-BBF1-E06E3A037AA6}" type="parTrans" cxnId="{B553DBCE-D3DE-45C6-B015-EDCDDDFDCF7C}">
      <dgm:prSet/>
      <dgm:spPr/>
      <dgm:t>
        <a:bodyPr/>
        <a:lstStyle/>
        <a:p>
          <a:endParaRPr lang="fr-FR" sz="1900">
            <a:latin typeface="Century Gothic" panose="020B0502020202020204" pitchFamily="34" charset="0"/>
          </a:endParaRPr>
        </a:p>
      </dgm:t>
    </dgm:pt>
    <dgm:pt modelId="{C0CF5E3A-EC0A-4CFE-93AA-AB3C0ED26863}" type="sibTrans" cxnId="{B553DBCE-D3DE-45C6-B015-EDCDDDFDCF7C}">
      <dgm:prSet/>
      <dgm:spPr>
        <a:solidFill>
          <a:srgbClr val="2A6176"/>
        </a:solidFill>
      </dgm:spPr>
      <dgm:t>
        <a:bodyPr/>
        <a:lstStyle/>
        <a:p>
          <a:endParaRPr lang="fr-FR" sz="1900">
            <a:latin typeface="Century Gothic" panose="020B0502020202020204" pitchFamily="34" charset="0"/>
          </a:endParaRPr>
        </a:p>
      </dgm:t>
    </dgm:pt>
    <dgm:pt modelId="{AF3EC8A5-011D-4F06-BB2B-20FFC5B46841}">
      <dgm:prSet phldrT="[Texte]" custT="1"/>
      <dgm:spPr/>
      <dgm:t>
        <a:bodyPr/>
        <a:lstStyle/>
        <a:p>
          <a:r>
            <a:rPr lang="fr-FR" sz="1900" dirty="0">
              <a:latin typeface="Century Gothic" panose="020B0502020202020204" pitchFamily="34" charset="0"/>
            </a:rPr>
            <a:t>Augmentation de l’effet de serre</a:t>
          </a:r>
        </a:p>
      </dgm:t>
    </dgm:pt>
    <dgm:pt modelId="{D2C62C75-AD58-400B-8553-0F4FA906A322}" type="parTrans" cxnId="{CCCF3701-E854-40E4-987D-AA6CC19212D9}">
      <dgm:prSet/>
      <dgm:spPr/>
      <dgm:t>
        <a:bodyPr/>
        <a:lstStyle/>
        <a:p>
          <a:endParaRPr lang="fr-FR" sz="1900">
            <a:latin typeface="Century Gothic" panose="020B0502020202020204" pitchFamily="34" charset="0"/>
          </a:endParaRPr>
        </a:p>
      </dgm:t>
    </dgm:pt>
    <dgm:pt modelId="{92B9B865-5B4A-4B9F-B982-09218A26D49E}" type="sibTrans" cxnId="{CCCF3701-E854-40E4-987D-AA6CC19212D9}">
      <dgm:prSet/>
      <dgm:spPr>
        <a:solidFill>
          <a:srgbClr val="2A6176"/>
        </a:solidFill>
      </dgm:spPr>
      <dgm:t>
        <a:bodyPr/>
        <a:lstStyle/>
        <a:p>
          <a:endParaRPr lang="fr-FR" sz="1900">
            <a:latin typeface="Century Gothic" panose="020B0502020202020204" pitchFamily="34" charset="0"/>
          </a:endParaRPr>
        </a:p>
      </dgm:t>
    </dgm:pt>
    <dgm:pt modelId="{981EDA42-CB31-43F8-A2A7-B8C959E13E83}" type="pres">
      <dgm:prSet presAssocID="{1D23319B-E08A-494A-B31E-FFFFA6A5330D}" presName="cycle" presStyleCnt="0">
        <dgm:presLayoutVars>
          <dgm:dir/>
          <dgm:resizeHandles val="exact"/>
        </dgm:presLayoutVars>
      </dgm:prSet>
      <dgm:spPr/>
    </dgm:pt>
    <dgm:pt modelId="{5EBD74FA-0664-4908-AF56-B7DDC022B43C}" type="pres">
      <dgm:prSet presAssocID="{2C0E77C8-AC44-4147-B64E-B25F968A0084}" presName="dummy" presStyleCnt="0"/>
      <dgm:spPr/>
    </dgm:pt>
    <dgm:pt modelId="{7827B887-FB3A-4E15-AC69-4F3BEDC4C6DA}" type="pres">
      <dgm:prSet presAssocID="{2C0E77C8-AC44-4147-B64E-B25F968A0084}" presName="node" presStyleLbl="revTx" presStyleIdx="0" presStyleCnt="4" custScaleX="126439" custRadScaleRad="114447" custRadScaleInc="8424">
        <dgm:presLayoutVars>
          <dgm:bulletEnabled val="1"/>
        </dgm:presLayoutVars>
      </dgm:prSet>
      <dgm:spPr/>
    </dgm:pt>
    <dgm:pt modelId="{D56FD4C8-A742-42B0-9CE5-F965ADA2887C}" type="pres">
      <dgm:prSet presAssocID="{95F2C778-6C88-4368-89C3-8E2A178E5A6F}" presName="sibTrans" presStyleLbl="node1" presStyleIdx="0" presStyleCnt="4" custLinFactNeighborX="-9077" custLinFactNeighborY="3414"/>
      <dgm:spPr/>
    </dgm:pt>
    <dgm:pt modelId="{86E1F1A8-FDF6-466B-A4B0-B4BDBE180830}" type="pres">
      <dgm:prSet presAssocID="{DA7F3877-98D9-4C07-AB29-9E4DC45DB7F5}" presName="dummy" presStyleCnt="0"/>
      <dgm:spPr/>
    </dgm:pt>
    <dgm:pt modelId="{EAC1EA2C-4E75-4AF6-B3AD-8D1ED01A9AB6}" type="pres">
      <dgm:prSet presAssocID="{DA7F3877-98D9-4C07-AB29-9E4DC45DB7F5}" presName="node" presStyleLbl="revTx" presStyleIdx="1" presStyleCnt="4" custScaleX="107062" custRadScaleRad="122158" custRadScaleInc="-25569">
        <dgm:presLayoutVars>
          <dgm:bulletEnabled val="1"/>
        </dgm:presLayoutVars>
      </dgm:prSet>
      <dgm:spPr/>
    </dgm:pt>
    <dgm:pt modelId="{C26091A8-4D0F-4DE5-9D0C-8A5053CDB4B9}" type="pres">
      <dgm:prSet presAssocID="{034B3AC1-BDB4-4023-85CA-411EBB03D42C}" presName="sibTrans" presStyleLbl="node1" presStyleIdx="1" presStyleCnt="4" custLinFactNeighborX="-60" custLinFactNeighborY="-7052"/>
      <dgm:spPr/>
    </dgm:pt>
    <dgm:pt modelId="{969086A8-2A9C-4185-91DC-EC2C7257176A}" type="pres">
      <dgm:prSet presAssocID="{95B70734-EF32-495A-BA64-D32E3787B348}" presName="dummy" presStyleCnt="0"/>
      <dgm:spPr/>
    </dgm:pt>
    <dgm:pt modelId="{3FE06288-61FC-4E70-9627-D1E0CE4B7C57}" type="pres">
      <dgm:prSet presAssocID="{95B70734-EF32-495A-BA64-D32E3787B348}" presName="node" presStyleLbl="revTx" presStyleIdx="2" presStyleCnt="4" custScaleX="134080" custRadScaleRad="120819" custRadScaleInc="6747">
        <dgm:presLayoutVars>
          <dgm:bulletEnabled val="1"/>
        </dgm:presLayoutVars>
      </dgm:prSet>
      <dgm:spPr/>
    </dgm:pt>
    <dgm:pt modelId="{6B2D4B59-E8FB-4078-9753-51EA306FEC4B}" type="pres">
      <dgm:prSet presAssocID="{C0CF5E3A-EC0A-4CFE-93AA-AB3C0ED26863}" presName="sibTrans" presStyleLbl="node1" presStyleIdx="2" presStyleCnt="4" custLinFactNeighborX="6701" custLinFactNeighborY="479"/>
      <dgm:spPr/>
    </dgm:pt>
    <dgm:pt modelId="{F54687DA-1210-4959-ABAA-1789C4282B1F}" type="pres">
      <dgm:prSet presAssocID="{AF3EC8A5-011D-4F06-BB2B-20FFC5B46841}" presName="dummy" presStyleCnt="0"/>
      <dgm:spPr/>
    </dgm:pt>
    <dgm:pt modelId="{AD4C20AA-C4CD-4BFA-8B8B-9BBF27C8B1D5}" type="pres">
      <dgm:prSet presAssocID="{AF3EC8A5-011D-4F06-BB2B-20FFC5B46841}" presName="node" presStyleLbl="revTx" presStyleIdx="3" presStyleCnt="4" custScaleX="124598" custRadScaleRad="118075" custRadScaleInc="-21487">
        <dgm:presLayoutVars>
          <dgm:bulletEnabled val="1"/>
        </dgm:presLayoutVars>
      </dgm:prSet>
      <dgm:spPr/>
    </dgm:pt>
    <dgm:pt modelId="{734FF322-C437-497D-BEAA-E42C709A615A}" type="pres">
      <dgm:prSet presAssocID="{92B9B865-5B4A-4B9F-B982-09218A26D49E}" presName="sibTrans" presStyleLbl="node1" presStyleIdx="3" presStyleCnt="4" custScaleX="110335" custLinFactNeighborX="6" custLinFactNeighborY="4873"/>
      <dgm:spPr/>
    </dgm:pt>
  </dgm:ptLst>
  <dgm:cxnLst>
    <dgm:cxn modelId="{CCCF3701-E854-40E4-987D-AA6CC19212D9}" srcId="{1D23319B-E08A-494A-B31E-FFFFA6A5330D}" destId="{AF3EC8A5-011D-4F06-BB2B-20FFC5B46841}" srcOrd="3" destOrd="0" parTransId="{D2C62C75-AD58-400B-8553-0F4FA906A322}" sibTransId="{92B9B865-5B4A-4B9F-B982-09218A26D49E}"/>
    <dgm:cxn modelId="{8D58AD04-1CE0-451C-8EE2-BEB9FB06B905}" type="presOf" srcId="{034B3AC1-BDB4-4023-85CA-411EBB03D42C}" destId="{C26091A8-4D0F-4DE5-9D0C-8A5053CDB4B9}" srcOrd="0" destOrd="0" presId="urn:microsoft.com/office/officeart/2005/8/layout/cycle1"/>
    <dgm:cxn modelId="{8A56A32D-D872-4EEC-9F8D-3D8BCDA95F91}" srcId="{1D23319B-E08A-494A-B31E-FFFFA6A5330D}" destId="{DA7F3877-98D9-4C07-AB29-9E4DC45DB7F5}" srcOrd="1" destOrd="0" parTransId="{DCA5A41C-4BB1-4C3E-A2C3-4EC40F07DD3C}" sibTransId="{034B3AC1-BDB4-4023-85CA-411EBB03D42C}"/>
    <dgm:cxn modelId="{EB5F3330-D01D-42AE-B6FC-F26FA05F5435}" type="presOf" srcId="{2C0E77C8-AC44-4147-B64E-B25F968A0084}" destId="{7827B887-FB3A-4E15-AC69-4F3BEDC4C6DA}" srcOrd="0" destOrd="0" presId="urn:microsoft.com/office/officeart/2005/8/layout/cycle1"/>
    <dgm:cxn modelId="{3353786C-324F-443B-8630-3BFFEF629EA0}" type="presOf" srcId="{AF3EC8A5-011D-4F06-BB2B-20FFC5B46841}" destId="{AD4C20AA-C4CD-4BFA-8B8B-9BBF27C8B1D5}" srcOrd="0" destOrd="0" presId="urn:microsoft.com/office/officeart/2005/8/layout/cycle1"/>
    <dgm:cxn modelId="{650CB358-CA5D-441E-87E9-ACB3C18F5CEF}" type="presOf" srcId="{95F2C778-6C88-4368-89C3-8E2A178E5A6F}" destId="{D56FD4C8-A742-42B0-9CE5-F965ADA2887C}" srcOrd="0" destOrd="0" presId="urn:microsoft.com/office/officeart/2005/8/layout/cycle1"/>
    <dgm:cxn modelId="{3C7D0B79-A253-4087-853C-4B06E2F49A42}" type="presOf" srcId="{92B9B865-5B4A-4B9F-B982-09218A26D49E}" destId="{734FF322-C437-497D-BEAA-E42C709A615A}" srcOrd="0" destOrd="0" presId="urn:microsoft.com/office/officeart/2005/8/layout/cycle1"/>
    <dgm:cxn modelId="{9848677E-8888-4BB7-A08E-55906A81CB10}" type="presOf" srcId="{DA7F3877-98D9-4C07-AB29-9E4DC45DB7F5}" destId="{EAC1EA2C-4E75-4AF6-B3AD-8D1ED01A9AB6}" srcOrd="0" destOrd="0" presId="urn:microsoft.com/office/officeart/2005/8/layout/cycle1"/>
    <dgm:cxn modelId="{67397BC6-98F7-4FA3-8525-6D557E18227E}" srcId="{1D23319B-E08A-494A-B31E-FFFFA6A5330D}" destId="{2C0E77C8-AC44-4147-B64E-B25F968A0084}" srcOrd="0" destOrd="0" parTransId="{65F59096-1876-4EC7-AF28-B5FBACB841CC}" sibTransId="{95F2C778-6C88-4368-89C3-8E2A178E5A6F}"/>
    <dgm:cxn modelId="{564231C8-EBD5-4AFB-83C7-C6DF7795FB16}" type="presOf" srcId="{95B70734-EF32-495A-BA64-D32E3787B348}" destId="{3FE06288-61FC-4E70-9627-D1E0CE4B7C57}" srcOrd="0" destOrd="0" presId="urn:microsoft.com/office/officeart/2005/8/layout/cycle1"/>
    <dgm:cxn modelId="{B553DBCE-D3DE-45C6-B015-EDCDDDFDCF7C}" srcId="{1D23319B-E08A-494A-B31E-FFFFA6A5330D}" destId="{95B70734-EF32-495A-BA64-D32E3787B348}" srcOrd="2" destOrd="0" parTransId="{31A7DA07-AF2D-49B5-BBF1-E06E3A037AA6}" sibTransId="{C0CF5E3A-EC0A-4CFE-93AA-AB3C0ED26863}"/>
    <dgm:cxn modelId="{6F268BE9-B320-4AA3-8A09-3B60742D0A87}" type="presOf" srcId="{C0CF5E3A-EC0A-4CFE-93AA-AB3C0ED26863}" destId="{6B2D4B59-E8FB-4078-9753-51EA306FEC4B}" srcOrd="0" destOrd="0" presId="urn:microsoft.com/office/officeart/2005/8/layout/cycle1"/>
    <dgm:cxn modelId="{BC8E32F9-97EC-4516-A17F-2C7E9D59B433}" type="presOf" srcId="{1D23319B-E08A-494A-B31E-FFFFA6A5330D}" destId="{981EDA42-CB31-43F8-A2A7-B8C959E13E83}" srcOrd="0" destOrd="0" presId="urn:microsoft.com/office/officeart/2005/8/layout/cycle1"/>
    <dgm:cxn modelId="{F7811666-33FD-4C18-8A52-4F0F4F391CA4}" type="presParOf" srcId="{981EDA42-CB31-43F8-A2A7-B8C959E13E83}" destId="{5EBD74FA-0664-4908-AF56-B7DDC022B43C}" srcOrd="0" destOrd="0" presId="urn:microsoft.com/office/officeart/2005/8/layout/cycle1"/>
    <dgm:cxn modelId="{51B337A9-4DC6-40E7-8F03-9A3090D887F8}" type="presParOf" srcId="{981EDA42-CB31-43F8-A2A7-B8C959E13E83}" destId="{7827B887-FB3A-4E15-AC69-4F3BEDC4C6DA}" srcOrd="1" destOrd="0" presId="urn:microsoft.com/office/officeart/2005/8/layout/cycle1"/>
    <dgm:cxn modelId="{6F21388F-069E-4B79-8F2C-654E5B193BE4}" type="presParOf" srcId="{981EDA42-CB31-43F8-A2A7-B8C959E13E83}" destId="{D56FD4C8-A742-42B0-9CE5-F965ADA2887C}" srcOrd="2" destOrd="0" presId="urn:microsoft.com/office/officeart/2005/8/layout/cycle1"/>
    <dgm:cxn modelId="{ED42815F-CA30-4C14-A0DA-1EDFE21327DE}" type="presParOf" srcId="{981EDA42-CB31-43F8-A2A7-B8C959E13E83}" destId="{86E1F1A8-FDF6-466B-A4B0-B4BDBE180830}" srcOrd="3" destOrd="0" presId="urn:microsoft.com/office/officeart/2005/8/layout/cycle1"/>
    <dgm:cxn modelId="{C63CCCC8-8D83-4D64-8EA8-A08C6D9F0517}" type="presParOf" srcId="{981EDA42-CB31-43F8-A2A7-B8C959E13E83}" destId="{EAC1EA2C-4E75-4AF6-B3AD-8D1ED01A9AB6}" srcOrd="4" destOrd="0" presId="urn:microsoft.com/office/officeart/2005/8/layout/cycle1"/>
    <dgm:cxn modelId="{BD9E2420-5EE2-4B55-B375-761F7C61782E}" type="presParOf" srcId="{981EDA42-CB31-43F8-A2A7-B8C959E13E83}" destId="{C26091A8-4D0F-4DE5-9D0C-8A5053CDB4B9}" srcOrd="5" destOrd="0" presId="urn:microsoft.com/office/officeart/2005/8/layout/cycle1"/>
    <dgm:cxn modelId="{7349CCBB-63D1-41B5-BE42-8B6892447247}" type="presParOf" srcId="{981EDA42-CB31-43F8-A2A7-B8C959E13E83}" destId="{969086A8-2A9C-4185-91DC-EC2C7257176A}" srcOrd="6" destOrd="0" presId="urn:microsoft.com/office/officeart/2005/8/layout/cycle1"/>
    <dgm:cxn modelId="{C3A69312-6CF0-4DA2-A994-9A88682B7CAD}" type="presParOf" srcId="{981EDA42-CB31-43F8-A2A7-B8C959E13E83}" destId="{3FE06288-61FC-4E70-9627-D1E0CE4B7C57}" srcOrd="7" destOrd="0" presId="urn:microsoft.com/office/officeart/2005/8/layout/cycle1"/>
    <dgm:cxn modelId="{6AAC09D5-1ECD-4DA7-8F9E-6CD059665178}" type="presParOf" srcId="{981EDA42-CB31-43F8-A2A7-B8C959E13E83}" destId="{6B2D4B59-E8FB-4078-9753-51EA306FEC4B}" srcOrd="8" destOrd="0" presId="urn:microsoft.com/office/officeart/2005/8/layout/cycle1"/>
    <dgm:cxn modelId="{912C9600-E1DC-4125-A8A2-943E7FC0803A}" type="presParOf" srcId="{981EDA42-CB31-43F8-A2A7-B8C959E13E83}" destId="{F54687DA-1210-4959-ABAA-1789C4282B1F}" srcOrd="9" destOrd="0" presId="urn:microsoft.com/office/officeart/2005/8/layout/cycle1"/>
    <dgm:cxn modelId="{E35671A3-8EBE-4AF1-81DC-01AF3396C82F}" type="presParOf" srcId="{981EDA42-CB31-43F8-A2A7-B8C959E13E83}" destId="{AD4C20AA-C4CD-4BFA-8B8B-9BBF27C8B1D5}" srcOrd="10" destOrd="0" presId="urn:microsoft.com/office/officeart/2005/8/layout/cycle1"/>
    <dgm:cxn modelId="{8C662EDD-69A9-4C02-BB19-23D3DDB0F870}" type="presParOf" srcId="{981EDA42-CB31-43F8-A2A7-B8C959E13E83}" destId="{734FF322-C437-497D-BEAA-E42C709A615A}" srcOrd="11"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B90E6C-51C3-4549-9B3A-F2F8BAE10E12}">
      <dsp:nvSpPr>
        <dsp:cNvPr id="0" name=""/>
        <dsp:cNvSpPr/>
      </dsp:nvSpPr>
      <dsp:spPr>
        <a:xfrm>
          <a:off x="4736066" y="568358"/>
          <a:ext cx="1976437" cy="197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latin typeface="Century Gothic" panose="020B0502020202020204" pitchFamily="34" charset="0"/>
            </a:rPr>
            <a:t>Augmentation de la température</a:t>
          </a:r>
          <a:endParaRPr lang="fr-FR" sz="1900" kern="1200" dirty="0"/>
        </a:p>
      </dsp:txBody>
      <dsp:txXfrm>
        <a:off x="4736066" y="568358"/>
        <a:ext cx="1976437" cy="1976437"/>
      </dsp:txXfrm>
    </dsp:sp>
    <dsp:sp modelId="{67CF512B-48D5-4375-8FB7-E4018B20C4F1}">
      <dsp:nvSpPr>
        <dsp:cNvPr id="0" name=""/>
        <dsp:cNvSpPr/>
      </dsp:nvSpPr>
      <dsp:spPr>
        <a:xfrm>
          <a:off x="1729345" y="180488"/>
          <a:ext cx="4669309" cy="4669309"/>
        </a:xfrm>
        <a:prstGeom prst="circularArrow">
          <a:avLst>
            <a:gd name="adj1" fmla="val 8254"/>
            <a:gd name="adj2" fmla="val 576590"/>
            <a:gd name="adj3" fmla="val 2961689"/>
            <a:gd name="adj4" fmla="val 53174"/>
            <a:gd name="adj5" fmla="val 9630"/>
          </a:avLst>
        </a:prstGeom>
        <a:solidFill>
          <a:srgbClr val="2A617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2D19248C-BF8A-42A0-A091-A0C4AC31BC29}">
      <dsp:nvSpPr>
        <dsp:cNvPr id="0" name=""/>
        <dsp:cNvSpPr/>
      </dsp:nvSpPr>
      <dsp:spPr>
        <a:xfrm>
          <a:off x="3075781" y="3808749"/>
          <a:ext cx="1976437" cy="12470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latin typeface="Century Gothic" panose="020B0502020202020204" pitchFamily="34" charset="0"/>
            </a:rPr>
            <a:t>Changement d’un paramètre du système climatique</a:t>
          </a:r>
          <a:endParaRPr lang="fr-FR" sz="1900" kern="1200" dirty="0"/>
        </a:p>
      </dsp:txBody>
      <dsp:txXfrm>
        <a:off x="3075781" y="3808749"/>
        <a:ext cx="1976437" cy="1247053"/>
      </dsp:txXfrm>
    </dsp:sp>
    <dsp:sp modelId="{0A2BE390-DE9B-437F-8609-83547D5C1031}">
      <dsp:nvSpPr>
        <dsp:cNvPr id="0" name=""/>
        <dsp:cNvSpPr/>
      </dsp:nvSpPr>
      <dsp:spPr>
        <a:xfrm>
          <a:off x="1729345" y="180488"/>
          <a:ext cx="4669309" cy="4669309"/>
        </a:xfrm>
        <a:prstGeom prst="circularArrow">
          <a:avLst>
            <a:gd name="adj1" fmla="val 8254"/>
            <a:gd name="adj2" fmla="val 576590"/>
            <a:gd name="adj3" fmla="val 10170235"/>
            <a:gd name="adj4" fmla="val 7261721"/>
            <a:gd name="adj5" fmla="val 9630"/>
          </a:avLst>
        </a:prstGeom>
        <a:solidFill>
          <a:srgbClr val="2A617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8132084-40E1-47D8-B460-63DAC7BA8D73}">
      <dsp:nvSpPr>
        <dsp:cNvPr id="0" name=""/>
        <dsp:cNvSpPr/>
      </dsp:nvSpPr>
      <dsp:spPr>
        <a:xfrm>
          <a:off x="1415495" y="568358"/>
          <a:ext cx="1976437" cy="19764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latin typeface="Century Gothic" panose="020B0502020202020204" pitchFamily="34" charset="0"/>
            </a:rPr>
            <a:t>Augmentation de l’effet de serre</a:t>
          </a:r>
          <a:endParaRPr lang="fr-FR" sz="1900" kern="1200" dirty="0"/>
        </a:p>
      </dsp:txBody>
      <dsp:txXfrm>
        <a:off x="1415495" y="568358"/>
        <a:ext cx="1976437" cy="1976437"/>
      </dsp:txXfrm>
    </dsp:sp>
    <dsp:sp modelId="{FAA07E12-71E8-4CD7-83FD-434D408A6FD3}">
      <dsp:nvSpPr>
        <dsp:cNvPr id="0" name=""/>
        <dsp:cNvSpPr/>
      </dsp:nvSpPr>
      <dsp:spPr>
        <a:xfrm>
          <a:off x="1729345" y="180488"/>
          <a:ext cx="4669309" cy="4669309"/>
        </a:xfrm>
        <a:prstGeom prst="circularArrow">
          <a:avLst>
            <a:gd name="adj1" fmla="val 8254"/>
            <a:gd name="adj2" fmla="val 576590"/>
            <a:gd name="adj3" fmla="val 16854698"/>
            <a:gd name="adj4" fmla="val 14968712"/>
            <a:gd name="adj5" fmla="val 9630"/>
          </a:avLst>
        </a:prstGeom>
        <a:solidFill>
          <a:srgbClr val="2A6176"/>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7B887-FB3A-4E15-AC69-4F3BEDC4C6DA}">
      <dsp:nvSpPr>
        <dsp:cNvPr id="0" name=""/>
        <dsp:cNvSpPr/>
      </dsp:nvSpPr>
      <dsp:spPr>
        <a:xfrm>
          <a:off x="3311241" y="44380"/>
          <a:ext cx="2264498" cy="1393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latin typeface="Century Gothic" panose="020B0502020202020204" pitchFamily="34" charset="0"/>
            </a:rPr>
            <a:t>Augmentation de la température globale</a:t>
          </a:r>
        </a:p>
      </dsp:txBody>
      <dsp:txXfrm>
        <a:off x="3311241" y="44380"/>
        <a:ext cx="2264498" cy="1393186"/>
      </dsp:txXfrm>
    </dsp:sp>
    <dsp:sp modelId="{D56FD4C8-A742-42B0-9CE5-F965ADA2887C}">
      <dsp:nvSpPr>
        <dsp:cNvPr id="0" name=""/>
        <dsp:cNvSpPr/>
      </dsp:nvSpPr>
      <dsp:spPr>
        <a:xfrm>
          <a:off x="922560" y="82835"/>
          <a:ext cx="3936955" cy="3936955"/>
        </a:xfrm>
        <a:prstGeom prst="circularArrow">
          <a:avLst>
            <a:gd name="adj1" fmla="val 6901"/>
            <a:gd name="adj2" fmla="val 465231"/>
            <a:gd name="adj3" fmla="val 458031"/>
            <a:gd name="adj4" fmla="val 20274553"/>
            <a:gd name="adj5" fmla="val 8051"/>
          </a:avLst>
        </a:prstGeom>
        <a:solidFill>
          <a:srgbClr val="2A61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C1EA2C-4E75-4AF6-B3AD-8D1ED01A9AB6}">
      <dsp:nvSpPr>
        <dsp:cNvPr id="0" name=""/>
        <dsp:cNvSpPr/>
      </dsp:nvSpPr>
      <dsp:spPr>
        <a:xfrm>
          <a:off x="3429540" y="2511418"/>
          <a:ext cx="2165178" cy="1393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b="1" kern="1200" dirty="0">
              <a:latin typeface="Century Gothic" panose="020B0502020202020204" pitchFamily="34" charset="0"/>
            </a:rPr>
            <a:t>Fonte de la banquise</a:t>
          </a:r>
        </a:p>
      </dsp:txBody>
      <dsp:txXfrm>
        <a:off x="3429540" y="2511418"/>
        <a:ext cx="2165178" cy="1393186"/>
      </dsp:txXfrm>
    </dsp:sp>
    <dsp:sp modelId="{C26091A8-4D0F-4DE5-9D0C-8A5053CDB4B9}">
      <dsp:nvSpPr>
        <dsp:cNvPr id="0" name=""/>
        <dsp:cNvSpPr/>
      </dsp:nvSpPr>
      <dsp:spPr>
        <a:xfrm>
          <a:off x="811390" y="281013"/>
          <a:ext cx="3936955" cy="3936955"/>
        </a:xfrm>
        <a:prstGeom prst="circularArrow">
          <a:avLst>
            <a:gd name="adj1" fmla="val 6901"/>
            <a:gd name="adj2" fmla="val 465231"/>
            <a:gd name="adj3" fmla="val 7101444"/>
            <a:gd name="adj4" fmla="val 3231002"/>
            <a:gd name="adj5" fmla="val 8051"/>
          </a:avLst>
        </a:prstGeom>
        <a:solidFill>
          <a:srgbClr val="2A61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E06288-61FC-4E70-9627-D1E0CE4B7C57}">
      <dsp:nvSpPr>
        <dsp:cNvPr id="0" name=""/>
        <dsp:cNvSpPr/>
      </dsp:nvSpPr>
      <dsp:spPr>
        <a:xfrm>
          <a:off x="28351" y="2512085"/>
          <a:ext cx="1824293" cy="1393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latin typeface="Century Gothic" panose="020B0502020202020204" pitchFamily="34" charset="0"/>
            </a:rPr>
            <a:t>Diminution de l’albédo des pôles</a:t>
          </a:r>
        </a:p>
      </dsp:txBody>
      <dsp:txXfrm>
        <a:off x="28351" y="2512085"/>
        <a:ext cx="1824293" cy="1393186"/>
      </dsp:txXfrm>
    </dsp:sp>
    <dsp:sp modelId="{6B2D4B59-E8FB-4078-9753-51EA306FEC4B}">
      <dsp:nvSpPr>
        <dsp:cNvPr id="0" name=""/>
        <dsp:cNvSpPr/>
      </dsp:nvSpPr>
      <dsp:spPr>
        <a:xfrm>
          <a:off x="373365" y="10531"/>
          <a:ext cx="3936955" cy="3936955"/>
        </a:xfrm>
        <a:prstGeom prst="circularArrow">
          <a:avLst>
            <a:gd name="adj1" fmla="val 6901"/>
            <a:gd name="adj2" fmla="val 465231"/>
            <a:gd name="adj3" fmla="val 11616933"/>
            <a:gd name="adj4" fmla="val 9857900"/>
            <a:gd name="adj5" fmla="val 8051"/>
          </a:avLst>
        </a:prstGeom>
        <a:solidFill>
          <a:srgbClr val="2A61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4C20AA-C4CD-4BFA-8B8B-9BBF27C8B1D5}">
      <dsp:nvSpPr>
        <dsp:cNvPr id="0" name=""/>
        <dsp:cNvSpPr/>
      </dsp:nvSpPr>
      <dsp:spPr>
        <a:xfrm>
          <a:off x="53218" y="55789"/>
          <a:ext cx="1878126" cy="13931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latin typeface="Century Gothic" panose="020B0502020202020204" pitchFamily="34" charset="0"/>
            </a:rPr>
            <a:t>Augmentation du rayonnement absorbé</a:t>
          </a:r>
        </a:p>
      </dsp:txBody>
      <dsp:txXfrm>
        <a:off x="53218" y="55789"/>
        <a:ext cx="1878126" cy="1393186"/>
      </dsp:txXfrm>
    </dsp:sp>
    <dsp:sp modelId="{734FF322-C437-497D-BEAA-E42C709A615A}">
      <dsp:nvSpPr>
        <dsp:cNvPr id="0" name=""/>
        <dsp:cNvSpPr/>
      </dsp:nvSpPr>
      <dsp:spPr>
        <a:xfrm>
          <a:off x="674550" y="-381130"/>
          <a:ext cx="3936955" cy="3936955"/>
        </a:xfrm>
        <a:prstGeom prst="circularArrow">
          <a:avLst>
            <a:gd name="adj1" fmla="val 6901"/>
            <a:gd name="adj2" fmla="val 465231"/>
            <a:gd name="adj3" fmla="val 17639288"/>
            <a:gd name="adj4" fmla="val 14251406"/>
            <a:gd name="adj5" fmla="val 8051"/>
          </a:avLst>
        </a:prstGeom>
        <a:solidFill>
          <a:srgbClr val="2A61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27B887-FB3A-4E15-AC69-4F3BEDC4C6DA}">
      <dsp:nvSpPr>
        <dsp:cNvPr id="0" name=""/>
        <dsp:cNvSpPr/>
      </dsp:nvSpPr>
      <dsp:spPr>
        <a:xfrm>
          <a:off x="2947730" y="0"/>
          <a:ext cx="1876296" cy="1483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latin typeface="Century Gothic" panose="020B0502020202020204" pitchFamily="34" charset="0"/>
            </a:rPr>
            <a:t>Augmentation de la température</a:t>
          </a:r>
        </a:p>
      </dsp:txBody>
      <dsp:txXfrm>
        <a:off x="2947730" y="0"/>
        <a:ext cx="1876296" cy="1483953"/>
      </dsp:txXfrm>
    </dsp:sp>
    <dsp:sp modelId="{D56FD4C8-A742-42B0-9CE5-F965ADA2887C}">
      <dsp:nvSpPr>
        <dsp:cNvPr id="0" name=""/>
        <dsp:cNvSpPr/>
      </dsp:nvSpPr>
      <dsp:spPr>
        <a:xfrm>
          <a:off x="220363" y="266155"/>
          <a:ext cx="4196139" cy="4196139"/>
        </a:xfrm>
        <a:prstGeom prst="circularArrow">
          <a:avLst>
            <a:gd name="adj1" fmla="val 6896"/>
            <a:gd name="adj2" fmla="val 464881"/>
            <a:gd name="adj3" fmla="val 424169"/>
            <a:gd name="adj4" fmla="val 20136432"/>
            <a:gd name="adj5" fmla="val 8045"/>
          </a:avLst>
        </a:prstGeom>
        <a:solidFill>
          <a:srgbClr val="2A61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AC1EA2C-4E75-4AF6-B3AD-8D1ED01A9AB6}">
      <dsp:nvSpPr>
        <dsp:cNvPr id="0" name=""/>
        <dsp:cNvSpPr/>
      </dsp:nvSpPr>
      <dsp:spPr>
        <a:xfrm>
          <a:off x="3235276" y="2677360"/>
          <a:ext cx="1588750" cy="1483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b="1" kern="1200" dirty="0">
              <a:latin typeface="Century Gothic" panose="020B0502020202020204" pitchFamily="34" charset="0"/>
            </a:rPr>
            <a:t>Dégel du permafrost</a:t>
          </a:r>
        </a:p>
      </dsp:txBody>
      <dsp:txXfrm>
        <a:off x="3235276" y="2677360"/>
        <a:ext cx="1588750" cy="1483953"/>
      </dsp:txXfrm>
    </dsp:sp>
    <dsp:sp modelId="{C26091A8-4D0F-4DE5-9D0C-8A5053CDB4B9}">
      <dsp:nvSpPr>
        <dsp:cNvPr id="0" name=""/>
        <dsp:cNvSpPr/>
      </dsp:nvSpPr>
      <dsp:spPr>
        <a:xfrm>
          <a:off x="483193" y="-49734"/>
          <a:ext cx="4196139" cy="4196139"/>
        </a:xfrm>
        <a:prstGeom prst="circularArrow">
          <a:avLst>
            <a:gd name="adj1" fmla="val 6896"/>
            <a:gd name="adj2" fmla="val 464881"/>
            <a:gd name="adj3" fmla="val 6101829"/>
            <a:gd name="adj4" fmla="val 4115293"/>
            <a:gd name="adj5" fmla="val 8045"/>
          </a:avLst>
        </a:prstGeom>
        <a:solidFill>
          <a:srgbClr val="2A61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E06288-61FC-4E70-9627-D1E0CE4B7C57}">
      <dsp:nvSpPr>
        <dsp:cNvPr id="0" name=""/>
        <dsp:cNvSpPr/>
      </dsp:nvSpPr>
      <dsp:spPr>
        <a:xfrm>
          <a:off x="0" y="2710823"/>
          <a:ext cx="1989685" cy="1483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latin typeface="Century Gothic" panose="020B0502020202020204" pitchFamily="34" charset="0"/>
            </a:rPr>
            <a:t>Libération de CO</a:t>
          </a:r>
          <a:r>
            <a:rPr lang="fr-FR" sz="1900" kern="1200" baseline="-25000" dirty="0">
              <a:latin typeface="Century Gothic" panose="020B0502020202020204" pitchFamily="34" charset="0"/>
            </a:rPr>
            <a:t>2</a:t>
          </a:r>
          <a:r>
            <a:rPr lang="fr-FR" sz="1900" kern="1200" dirty="0">
              <a:latin typeface="Century Gothic" panose="020B0502020202020204" pitchFamily="34" charset="0"/>
            </a:rPr>
            <a:t> et de méthane CH</a:t>
          </a:r>
          <a:r>
            <a:rPr lang="fr-FR" sz="1900" kern="1200" baseline="-25000" dirty="0">
              <a:latin typeface="Century Gothic" panose="020B0502020202020204" pitchFamily="34" charset="0"/>
            </a:rPr>
            <a:t>4</a:t>
          </a:r>
        </a:p>
      </dsp:txBody>
      <dsp:txXfrm>
        <a:off x="0" y="2710823"/>
        <a:ext cx="1989685" cy="1483953"/>
      </dsp:txXfrm>
    </dsp:sp>
    <dsp:sp modelId="{6B2D4B59-E8FB-4078-9753-51EA306FEC4B}">
      <dsp:nvSpPr>
        <dsp:cNvPr id="0" name=""/>
        <dsp:cNvSpPr/>
      </dsp:nvSpPr>
      <dsp:spPr>
        <a:xfrm>
          <a:off x="402493" y="-13915"/>
          <a:ext cx="4196139" cy="4196139"/>
        </a:xfrm>
        <a:prstGeom prst="circularArrow">
          <a:avLst>
            <a:gd name="adj1" fmla="val 6896"/>
            <a:gd name="adj2" fmla="val 464881"/>
            <a:gd name="adj3" fmla="val 11387818"/>
            <a:gd name="adj4" fmla="val 9525068"/>
            <a:gd name="adj5" fmla="val 8045"/>
          </a:avLst>
        </a:prstGeom>
        <a:solidFill>
          <a:srgbClr val="2A61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D4C20AA-C4CD-4BFA-8B8B-9BBF27C8B1D5}">
      <dsp:nvSpPr>
        <dsp:cNvPr id="0" name=""/>
        <dsp:cNvSpPr/>
      </dsp:nvSpPr>
      <dsp:spPr>
        <a:xfrm>
          <a:off x="0" y="42130"/>
          <a:ext cx="1848976" cy="14839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fr-FR" sz="1900" kern="1200" dirty="0">
              <a:latin typeface="Century Gothic" panose="020B0502020202020204" pitchFamily="34" charset="0"/>
            </a:rPr>
            <a:t>Augmentation de l’effet de serre</a:t>
          </a:r>
        </a:p>
      </dsp:txBody>
      <dsp:txXfrm>
        <a:off x="0" y="42130"/>
        <a:ext cx="1848976" cy="1483953"/>
      </dsp:txXfrm>
    </dsp:sp>
    <dsp:sp modelId="{734FF322-C437-497D-BEAA-E42C709A615A}">
      <dsp:nvSpPr>
        <dsp:cNvPr id="0" name=""/>
        <dsp:cNvSpPr/>
      </dsp:nvSpPr>
      <dsp:spPr>
        <a:xfrm>
          <a:off x="82247" y="-14281"/>
          <a:ext cx="4629810" cy="4196139"/>
        </a:xfrm>
        <a:prstGeom prst="circularArrow">
          <a:avLst>
            <a:gd name="adj1" fmla="val 6896"/>
            <a:gd name="adj2" fmla="val 464881"/>
            <a:gd name="adj3" fmla="val 16813829"/>
            <a:gd name="adj4" fmla="val 15127173"/>
            <a:gd name="adj5" fmla="val 8045"/>
          </a:avLst>
        </a:prstGeom>
        <a:solidFill>
          <a:srgbClr val="2A6176"/>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E56DD6-9CF9-425F-B972-501B20B6DC61}" type="datetimeFigureOut">
              <a:rPr lang="fr-FR" smtClean="0"/>
              <a:t>05/01/2019</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29C2B01-8FAC-419D-A4E0-4D071CD58DD1}" type="slidenum">
              <a:rPr lang="fr-FR" smtClean="0"/>
              <a:t>‹N°›</a:t>
            </a:fld>
            <a:endParaRPr lang="fr-FR"/>
          </a:p>
        </p:txBody>
      </p:sp>
    </p:spTree>
    <p:extLst>
      <p:ext uri="{BB962C8B-B14F-4D97-AF65-F5344CB8AC3E}">
        <p14:creationId xmlns:p14="http://schemas.microsoft.com/office/powerpoint/2010/main" val="433620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smtClean="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71DEA61C-FD8C-4053-974A-9FD59283B1C8}" type="datetimeFigureOut">
              <a:rPr lang="fr-FR"/>
              <a:pPr>
                <a:defRPr/>
              </a:pPr>
              <a:t>05/01/2019</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smtClean="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D242561-DBBF-43EE-9B2C-D143BE6C6370}" type="slidenum">
              <a:rPr lang="fr-FR"/>
              <a:pPr>
                <a:defRPr/>
              </a:pPr>
              <a:t>‹N°›</a:t>
            </a:fld>
            <a:endParaRPr lang="fr-FR"/>
          </a:p>
        </p:txBody>
      </p:sp>
    </p:spTree>
    <p:extLst>
      <p:ext uri="{BB962C8B-B14F-4D97-AF65-F5344CB8AC3E}">
        <p14:creationId xmlns:p14="http://schemas.microsoft.com/office/powerpoint/2010/main" val="244822502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negawatt.org/scenario-negawatt-2011-p46.html"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a:t>
            </a:fld>
            <a:endParaRPr lang="fr-FR"/>
          </a:p>
        </p:txBody>
      </p:sp>
    </p:spTree>
    <p:extLst>
      <p:ext uri="{BB962C8B-B14F-4D97-AF65-F5344CB8AC3E}">
        <p14:creationId xmlns:p14="http://schemas.microsoft.com/office/powerpoint/2010/main" val="1499435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r>
              <a:rPr lang="fr-FR" b="1" u="sng" dirty="0"/>
              <a:t>Déroulé : </a:t>
            </a:r>
          </a:p>
          <a:p>
            <a:r>
              <a:rPr lang="fr-FR" dirty="0"/>
              <a:t>Lancer la </a:t>
            </a:r>
            <a:r>
              <a:rPr lang="fr-FR" dirty="0" err="1"/>
              <a:t>video</a:t>
            </a:r>
            <a:r>
              <a:rPr lang="fr-FR" dirty="0"/>
              <a:t> et commenter par-dessus. </a:t>
            </a:r>
          </a:p>
          <a:p>
            <a:endParaRPr lang="fr-FR" dirty="0"/>
          </a:p>
          <a:p>
            <a:r>
              <a:rPr lang="fr-FR" b="1" u="sng" dirty="0"/>
              <a:t>Explications : </a:t>
            </a:r>
          </a:p>
          <a:p>
            <a:r>
              <a:rPr lang="fr-FR" dirty="0"/>
              <a:t>Je vous présente Robert. Robert</a:t>
            </a:r>
            <a:r>
              <a:rPr lang="fr-FR" baseline="0" dirty="0"/>
              <a:t> est un champion olympique de cyclisme sur route. 74 cm de tour de cuisse. Robert est un beau bébé. </a:t>
            </a:r>
          </a:p>
          <a:p>
            <a:r>
              <a:rPr lang="fr-FR" baseline="0" dirty="0"/>
              <a:t>A travers cette </a:t>
            </a:r>
            <a:r>
              <a:rPr lang="fr-FR" baseline="0" dirty="0" err="1"/>
              <a:t>video</a:t>
            </a:r>
            <a:r>
              <a:rPr lang="fr-FR" baseline="0" dirty="0"/>
              <a:t>, on va faire une petite expérience. On va brancher Robert sur un grille pain et voir si il est de taille pour toaster notre tartine du matin. Je vous laisse regarder tranquille….</a:t>
            </a:r>
          </a:p>
          <a:p>
            <a:r>
              <a:rPr lang="fr-FR" baseline="0"/>
              <a:t>…</a:t>
            </a:r>
            <a:endParaRPr lang="fr-FR" baseline="0" dirty="0"/>
          </a:p>
          <a:p>
            <a:r>
              <a:rPr lang="fr-FR" baseline="0"/>
              <a:t>Ce </a:t>
            </a:r>
            <a:r>
              <a:rPr lang="fr-FR" baseline="0" dirty="0"/>
              <a:t>qu’on voit c’est que notre ami Robert a pas mal de difficultés. Le moins </a:t>
            </a:r>
            <a:r>
              <a:rPr lang="fr-FR" baseline="0" dirty="0" err="1"/>
              <a:t>drole</a:t>
            </a:r>
            <a:r>
              <a:rPr lang="fr-FR" baseline="0" dirty="0"/>
              <a:t> dans cette histoire c’est qu’en mangeant sa tartine, notre pauvre Robert ne va pas récupérer autant d’énergie qu’il en a dépensé. Ca en valait bien la peine… A votre avis dans votre vie de tous les jours vous avez besoin de combien de Robert ? </a:t>
            </a:r>
          </a:p>
          <a:p>
            <a:endParaRPr lang="fr-FR" baseline="0" dirty="0"/>
          </a:p>
          <a:p>
            <a:endParaRPr lang="fr-FR" baseline="0" dirty="0"/>
          </a:p>
          <a:p>
            <a:r>
              <a:rPr lang="fr-FR" b="1" u="sng" baseline="0" dirty="0"/>
              <a:t>Précisions pour les curieux : </a:t>
            </a:r>
          </a:p>
          <a:p>
            <a:r>
              <a:rPr lang="fr-FR" baseline="0" dirty="0"/>
              <a:t>Attention, dans les slides qui suit, nous allons résonner en énergie (kWh). Notre bon vieux Robert s’oppose au grille pain en Watt (700W) il y a donc un facteur temps à prendre en compte. </a:t>
            </a:r>
          </a:p>
          <a:p>
            <a:r>
              <a:rPr lang="fr-FR" baseline="0" dirty="0"/>
              <a:t>Dit autrement, la plupart des humains ne sont pas comme robert mais peuvent fournir une puissance de 50 à 100W beaucoup plus longtemps que Robert ne fournit 700W. </a:t>
            </a:r>
            <a:endParaRPr lang="en-US"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11</a:t>
            </a:fld>
            <a:endParaRPr lang="fr-FR"/>
          </a:p>
        </p:txBody>
      </p:sp>
    </p:spTree>
    <p:extLst>
      <p:ext uri="{BB962C8B-B14F-4D97-AF65-F5344CB8AC3E}">
        <p14:creationId xmlns:p14="http://schemas.microsoft.com/office/powerpoint/2010/main" val="158855046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0000" lnSpcReduction="20000"/>
          </a:bodyPr>
          <a:lstStyle/>
          <a:p>
            <a:r>
              <a:rPr lang="en-US" sz="1200" b="1" u="sng" dirty="0">
                <a:solidFill>
                  <a:srgbClr val="2A6176"/>
                </a:solidFill>
                <a:latin typeface="Arial" panose="020B0604020202020204" pitchFamily="34" charset="0"/>
                <a:cs typeface="Arial" panose="020B0604020202020204" pitchFamily="34" charset="0"/>
              </a:rPr>
              <a:t>Explications : </a:t>
            </a:r>
          </a:p>
          <a:p>
            <a:r>
              <a:rPr lang="fr-FR" sz="1200" kern="1200" dirty="0">
                <a:solidFill>
                  <a:schemeClr val="tx1"/>
                </a:solidFill>
                <a:effectLst/>
                <a:latin typeface="Arial" panose="020B0604020202020204" pitchFamily="34" charset="0"/>
                <a:ea typeface="+mn-ea"/>
                <a:cs typeface="Arial" panose="020B0604020202020204" pitchFamily="34" charset="0"/>
              </a:rPr>
              <a:t>D’abord, commençons par prendre un peu de hauteur et regardons comment nous pouvons faire baisser les émissions de CO2 grâce à l’équation de Kaya (économiste de l’énergie japonais). </a:t>
            </a:r>
          </a:p>
          <a:p>
            <a:endParaRPr lang="fr-FR" sz="1200" kern="1200" dirty="0">
              <a:solidFill>
                <a:schemeClr val="tx1"/>
              </a:solidFill>
              <a:effectLst/>
              <a:latin typeface="Arial" panose="020B0604020202020204" pitchFamily="34" charset="0"/>
              <a:ea typeface="+mn-ea"/>
              <a:cs typeface="Arial" panose="020B0604020202020204" pitchFamily="34" charset="0"/>
            </a:endParaRPr>
          </a:p>
          <a:p>
            <a:r>
              <a:rPr lang="fr-FR" sz="1200" kern="1200" dirty="0">
                <a:solidFill>
                  <a:schemeClr val="tx1"/>
                </a:solidFill>
                <a:effectLst/>
                <a:latin typeface="Arial" panose="020B0604020202020204" pitchFamily="34" charset="0"/>
                <a:ea typeface="+mn-ea"/>
                <a:cs typeface="Arial" panose="020B0604020202020204" pitchFamily="34" charset="0"/>
              </a:rPr>
              <a:t>Partons d’une tautologie. Les émissions de GES sont égales aux émissions</a:t>
            </a:r>
            <a:r>
              <a:rPr lang="fr-FR" sz="1200" kern="1200" baseline="0" dirty="0">
                <a:solidFill>
                  <a:schemeClr val="tx1"/>
                </a:solidFill>
                <a:effectLst/>
                <a:latin typeface="Arial" panose="020B0604020202020204" pitchFamily="34" charset="0"/>
                <a:ea typeface="+mn-ea"/>
                <a:cs typeface="Arial" panose="020B0604020202020204" pitchFamily="34" charset="0"/>
              </a:rPr>
              <a:t> de GES. Introduisons maintenant dans l’équation 3 termes : </a:t>
            </a:r>
          </a:p>
          <a:p>
            <a:pPr marL="171450" indent="-171450">
              <a:buFontTx/>
              <a:buChar char="-"/>
            </a:pPr>
            <a:r>
              <a:rPr lang="fr-FR" sz="1200" kern="1200" dirty="0">
                <a:solidFill>
                  <a:schemeClr val="tx1"/>
                </a:solidFill>
                <a:effectLst/>
                <a:latin typeface="Arial" panose="020B0604020202020204" pitchFamily="34" charset="0"/>
                <a:ea typeface="+mn-ea"/>
                <a:cs typeface="Arial" panose="020B0604020202020204" pitchFamily="34" charset="0"/>
              </a:rPr>
              <a:t>l’énergie</a:t>
            </a:r>
          </a:p>
          <a:p>
            <a:pPr marL="171450" indent="-171450">
              <a:buFontTx/>
              <a:buChar char="-"/>
            </a:pPr>
            <a:r>
              <a:rPr lang="fr-FR" sz="1200" kern="1200" dirty="0">
                <a:solidFill>
                  <a:schemeClr val="tx1"/>
                </a:solidFill>
                <a:effectLst/>
                <a:latin typeface="Arial" panose="020B0604020202020204" pitchFamily="34" charset="0"/>
                <a:ea typeface="+mn-ea"/>
                <a:cs typeface="Arial" panose="020B0604020202020204" pitchFamily="34" charset="0"/>
              </a:rPr>
              <a:t>Le PIB</a:t>
            </a:r>
          </a:p>
          <a:p>
            <a:pPr marL="171450" indent="-171450">
              <a:buFontTx/>
              <a:buChar char="-"/>
            </a:pPr>
            <a:r>
              <a:rPr lang="fr-FR" sz="1200" kern="1200" dirty="0">
                <a:solidFill>
                  <a:schemeClr val="tx1"/>
                </a:solidFill>
                <a:effectLst/>
                <a:latin typeface="Arial" panose="020B0604020202020204" pitchFamily="34" charset="0"/>
                <a:ea typeface="+mn-ea"/>
                <a:cs typeface="Arial" panose="020B0604020202020204" pitchFamily="34" charset="0"/>
              </a:rPr>
              <a:t>Et la population</a:t>
            </a:r>
          </a:p>
          <a:p>
            <a:pPr marL="171450" indent="-171450">
              <a:buFontTx/>
              <a:buChar char="-"/>
            </a:pPr>
            <a:endParaRPr lang="fr-FR" sz="1200" kern="1200" dirty="0">
              <a:solidFill>
                <a:schemeClr val="tx1"/>
              </a:solidFill>
              <a:effectLst/>
              <a:latin typeface="Arial" panose="020B0604020202020204" pitchFamily="34" charset="0"/>
              <a:ea typeface="+mn-ea"/>
              <a:cs typeface="Arial" panose="020B0604020202020204" pitchFamily="34" charset="0"/>
            </a:endParaRPr>
          </a:p>
          <a:p>
            <a:pPr marL="0" indent="0">
              <a:buFontTx/>
              <a:buNone/>
            </a:pPr>
            <a:r>
              <a:rPr lang="fr-FR" sz="1200" kern="1200" dirty="0">
                <a:solidFill>
                  <a:schemeClr val="tx1"/>
                </a:solidFill>
                <a:effectLst/>
                <a:latin typeface="Arial" panose="020B0604020202020204" pitchFamily="34" charset="0"/>
                <a:ea typeface="+mn-ea"/>
                <a:cs typeface="Arial" panose="020B0604020202020204" pitchFamily="34" charset="0"/>
              </a:rPr>
              <a:t>On peut faire passer d’un seul coté de l’équation tous les nouveaux termes introduis et les regrouper comme sur la diapositive. </a:t>
            </a:r>
          </a:p>
          <a:p>
            <a:pPr marL="171450" indent="-171450">
              <a:buFontTx/>
              <a:buChar char="-"/>
            </a:pPr>
            <a:endParaRPr lang="fr-FR" sz="1200" kern="1200" dirty="0">
              <a:solidFill>
                <a:schemeClr val="tx1"/>
              </a:solidFill>
              <a:effectLst/>
              <a:latin typeface="Arial" panose="020B0604020202020204" pitchFamily="34" charset="0"/>
              <a:ea typeface="+mn-ea"/>
              <a:cs typeface="Arial" panose="020B0604020202020204" pitchFamily="34" charset="0"/>
            </a:endParaRPr>
          </a:p>
          <a:p>
            <a:pPr marL="0" indent="0">
              <a:buFontTx/>
              <a:buNone/>
            </a:pPr>
            <a:r>
              <a:rPr lang="fr-FR" sz="1200" kern="1200" dirty="0">
                <a:solidFill>
                  <a:schemeClr val="tx1"/>
                </a:solidFill>
                <a:effectLst/>
                <a:latin typeface="Arial" panose="020B0604020202020204" pitchFamily="34" charset="0"/>
                <a:ea typeface="+mn-ea"/>
                <a:cs typeface="Arial" panose="020B0604020202020204" pitchFamily="34" charset="0"/>
              </a:rPr>
              <a:t>On découvre que les émissions de GES sont égales au produit de : </a:t>
            </a:r>
          </a:p>
          <a:p>
            <a:pPr marL="171450" indent="-171450">
              <a:buFontTx/>
              <a:buChar char="-"/>
            </a:pPr>
            <a:r>
              <a:rPr lang="fr-FR" sz="1200" kern="1200" dirty="0">
                <a:solidFill>
                  <a:schemeClr val="tx1"/>
                </a:solidFill>
                <a:effectLst/>
                <a:latin typeface="Arial" panose="020B0604020202020204" pitchFamily="34" charset="0"/>
                <a:ea typeface="+mn-ea"/>
                <a:cs typeface="Arial" panose="020B0604020202020204" pitchFamily="34" charset="0"/>
              </a:rPr>
              <a:t>L’intensité carbone de l’énergie</a:t>
            </a:r>
          </a:p>
          <a:p>
            <a:pPr marL="171450" indent="-171450">
              <a:buFontTx/>
              <a:buChar char="-"/>
            </a:pPr>
            <a:r>
              <a:rPr lang="fr-FR" sz="1200" kern="1200" dirty="0">
                <a:solidFill>
                  <a:schemeClr val="tx1"/>
                </a:solidFill>
                <a:effectLst/>
                <a:latin typeface="Arial" panose="020B0604020202020204" pitchFamily="34" charset="0"/>
                <a:ea typeface="+mn-ea"/>
                <a:cs typeface="Arial" panose="020B0604020202020204" pitchFamily="34" charset="0"/>
              </a:rPr>
              <a:t>L’intensité énergétique</a:t>
            </a:r>
            <a:r>
              <a:rPr lang="fr-FR" sz="1200" kern="1200" baseline="0" dirty="0">
                <a:solidFill>
                  <a:schemeClr val="tx1"/>
                </a:solidFill>
                <a:effectLst/>
                <a:latin typeface="Arial" panose="020B0604020202020204" pitchFamily="34" charset="0"/>
                <a:ea typeface="+mn-ea"/>
                <a:cs typeface="Arial" panose="020B0604020202020204" pitchFamily="34" charset="0"/>
              </a:rPr>
              <a:t> de l’économie</a:t>
            </a:r>
          </a:p>
          <a:p>
            <a:pPr marL="171450" indent="-171450">
              <a:buFontTx/>
              <a:buChar char="-"/>
            </a:pPr>
            <a:r>
              <a:rPr lang="fr-FR" sz="1200" kern="1200" baseline="0" dirty="0">
                <a:solidFill>
                  <a:schemeClr val="tx1"/>
                </a:solidFill>
                <a:effectLst/>
                <a:latin typeface="Arial" panose="020B0604020202020204" pitchFamily="34" charset="0"/>
                <a:ea typeface="+mn-ea"/>
                <a:cs typeface="Arial" panose="020B0604020202020204" pitchFamily="34" charset="0"/>
              </a:rPr>
              <a:t>Le revenu moyen par habitant</a:t>
            </a:r>
          </a:p>
          <a:p>
            <a:pPr marL="171450" indent="-171450">
              <a:buFontTx/>
              <a:buChar char="-"/>
            </a:pPr>
            <a:r>
              <a:rPr lang="fr-FR" sz="1200" kern="1200" baseline="0" dirty="0">
                <a:solidFill>
                  <a:schemeClr val="tx1"/>
                </a:solidFill>
                <a:effectLst/>
                <a:latin typeface="Arial" panose="020B0604020202020204" pitchFamily="34" charset="0"/>
                <a:ea typeface="+mn-ea"/>
                <a:cs typeface="Arial" panose="020B0604020202020204" pitchFamily="34" charset="0"/>
              </a:rPr>
              <a:t>La croissance de la population</a:t>
            </a:r>
          </a:p>
          <a:p>
            <a:pPr marL="171450" indent="-171450">
              <a:buFontTx/>
              <a:buChar char="-"/>
            </a:pPr>
            <a:endParaRPr lang="fr-FR" sz="1200" kern="1200" baseline="0" dirty="0">
              <a:solidFill>
                <a:schemeClr val="tx1"/>
              </a:solidFill>
              <a:effectLst/>
              <a:latin typeface="Arial" panose="020B0604020202020204" pitchFamily="34" charset="0"/>
              <a:ea typeface="+mn-ea"/>
              <a:cs typeface="Arial" panose="020B0604020202020204" pitchFamily="34" charset="0"/>
            </a:endParaRPr>
          </a:p>
          <a:p>
            <a:pPr marL="0" indent="0">
              <a:buFontTx/>
              <a:buNone/>
            </a:pPr>
            <a:r>
              <a:rPr lang="fr-FR" sz="1200" kern="1200" baseline="0" dirty="0">
                <a:solidFill>
                  <a:schemeClr val="tx1"/>
                </a:solidFill>
                <a:effectLst/>
                <a:latin typeface="Arial" panose="020B0604020202020204" pitchFamily="34" charset="0"/>
                <a:ea typeface="+mn-ea"/>
                <a:cs typeface="Arial" panose="020B0604020202020204" pitchFamily="34" charset="0"/>
              </a:rPr>
              <a:t>Dans une démocratie difficile d’agir sur les 2 derniers termes. </a:t>
            </a:r>
          </a:p>
          <a:p>
            <a:pPr marL="171450" indent="-171450">
              <a:buFontTx/>
              <a:buChar char="-"/>
            </a:pPr>
            <a:r>
              <a:rPr lang="fr-FR" sz="1200" kern="1200" baseline="0" dirty="0">
                <a:solidFill>
                  <a:schemeClr val="tx1"/>
                </a:solidFill>
                <a:effectLst/>
                <a:latin typeface="Arial" panose="020B0604020202020204" pitchFamily="34" charset="0"/>
                <a:ea typeface="+mn-ea"/>
                <a:cs typeface="Arial" panose="020B0604020202020204" pitchFamily="34" charset="0"/>
              </a:rPr>
              <a:t>Dur, dur de demander aux gens de ne pas faire d’enfants</a:t>
            </a:r>
          </a:p>
          <a:p>
            <a:pPr marL="171450" indent="-171450">
              <a:buFontTx/>
              <a:buChar char="-"/>
            </a:pPr>
            <a:r>
              <a:rPr lang="fr-FR" sz="1200" kern="1200" baseline="0" dirty="0">
                <a:solidFill>
                  <a:schemeClr val="tx1"/>
                </a:solidFill>
                <a:effectLst/>
                <a:latin typeface="Arial" panose="020B0604020202020204" pitchFamily="34" charset="0"/>
                <a:ea typeface="+mn-ea"/>
                <a:cs typeface="Arial" panose="020B0604020202020204" pitchFamily="34" charset="0"/>
              </a:rPr>
              <a:t>Qui a envie de réduire ses revenus ? </a:t>
            </a:r>
          </a:p>
          <a:p>
            <a:pPr marL="171450" indent="-171450">
              <a:buFontTx/>
              <a:buChar char="-"/>
            </a:pPr>
            <a:endParaRPr lang="fr-FR" sz="1200" kern="1200" baseline="0" dirty="0">
              <a:solidFill>
                <a:schemeClr val="tx1"/>
              </a:solidFill>
              <a:effectLst/>
              <a:latin typeface="Arial" panose="020B0604020202020204" pitchFamily="34" charset="0"/>
              <a:ea typeface="+mn-ea"/>
              <a:cs typeface="Arial" panose="020B0604020202020204" pitchFamily="34" charset="0"/>
            </a:endParaRPr>
          </a:p>
          <a:p>
            <a:pPr marL="0" indent="0">
              <a:buFontTx/>
              <a:buNone/>
            </a:pPr>
            <a:r>
              <a:rPr lang="fr-FR" sz="1200" kern="1200" baseline="0" dirty="0">
                <a:solidFill>
                  <a:schemeClr val="tx1"/>
                </a:solidFill>
                <a:effectLst/>
                <a:latin typeface="Arial" panose="020B0604020202020204" pitchFamily="34" charset="0"/>
                <a:ea typeface="+mn-ea"/>
                <a:cs typeface="Arial" panose="020B0604020202020204" pitchFamily="34" charset="0"/>
              </a:rPr>
              <a:t>Donc on va essayer d’agir sur les 2 autres termes. </a:t>
            </a:r>
            <a:endParaRPr lang="fr-FR" sz="1200" kern="1200" dirty="0">
              <a:solidFill>
                <a:schemeClr val="tx1"/>
              </a:solidFill>
              <a:effectLst/>
              <a:latin typeface="Arial" panose="020B0604020202020204" pitchFamily="34" charset="0"/>
              <a:ea typeface="+mn-ea"/>
              <a:cs typeface="Arial" panose="020B0604020202020204" pitchFamily="34" charset="0"/>
            </a:endParaRPr>
          </a:p>
          <a:p>
            <a:endParaRPr lang="fr-FR" sz="1200" kern="1200" dirty="0">
              <a:solidFill>
                <a:schemeClr val="tx1"/>
              </a:solidFill>
              <a:effectLst/>
              <a:latin typeface="Arial" panose="020B0604020202020204" pitchFamily="34" charset="0"/>
              <a:ea typeface="+mn-ea"/>
              <a:cs typeface="Arial" panose="020B0604020202020204" pitchFamily="34" charset="0"/>
            </a:endParaRPr>
          </a:p>
          <a:p>
            <a:r>
              <a:rPr lang="fr-FR" sz="1200" b="1" u="sng" kern="1200" dirty="0">
                <a:solidFill>
                  <a:schemeClr val="tx1"/>
                </a:solidFill>
                <a:effectLst/>
                <a:latin typeface="Arial" panose="020B0604020202020204" pitchFamily="34" charset="0"/>
                <a:ea typeface="+mn-ea"/>
                <a:cs typeface="Arial" panose="020B0604020202020204" pitchFamily="34" charset="0"/>
              </a:rPr>
              <a:t>Messages clefs : </a:t>
            </a:r>
          </a:p>
          <a:p>
            <a:pPr marL="228600" indent="-228600">
              <a:buAutoNum type="arabicPeriod"/>
            </a:pPr>
            <a:r>
              <a:rPr lang="en-US" sz="1200" kern="1200" dirty="0">
                <a:solidFill>
                  <a:schemeClr val="tx1"/>
                </a:solidFill>
                <a:effectLst/>
                <a:latin typeface="Arial" panose="020B0604020202020204" pitchFamily="34" charset="0"/>
                <a:ea typeface="+mn-ea"/>
                <a:cs typeface="Arial" panose="020B0604020202020204" pitchFamily="34" charset="0"/>
              </a:rPr>
              <a:t>Il </a:t>
            </a:r>
            <a:r>
              <a:rPr lang="en-US" sz="1200" kern="1200" dirty="0" err="1">
                <a:solidFill>
                  <a:schemeClr val="tx1"/>
                </a:solidFill>
                <a:effectLst/>
                <a:latin typeface="Arial" panose="020B0604020202020204" pitchFamily="34" charset="0"/>
                <a:ea typeface="+mn-ea"/>
                <a:cs typeface="Arial" panose="020B0604020202020204" pitchFamily="34" charset="0"/>
              </a:rPr>
              <a:t>faut</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reduire</a:t>
            </a:r>
            <a:r>
              <a:rPr lang="en-US" sz="1200" kern="1200" dirty="0">
                <a:solidFill>
                  <a:schemeClr val="tx1"/>
                </a:solidFill>
                <a:effectLst/>
                <a:latin typeface="Arial" panose="020B0604020202020204" pitchFamily="34" charset="0"/>
                <a:ea typeface="+mn-ea"/>
                <a:cs typeface="Arial" panose="020B0604020202020204" pitchFamily="34" charset="0"/>
              </a:rPr>
              <a:t> la </a:t>
            </a:r>
            <a:r>
              <a:rPr lang="en-US" sz="1200" kern="1200" dirty="0" err="1">
                <a:solidFill>
                  <a:schemeClr val="tx1"/>
                </a:solidFill>
                <a:effectLst/>
                <a:latin typeface="Arial" panose="020B0604020202020204" pitchFamily="34" charset="0"/>
                <a:ea typeface="+mn-ea"/>
                <a:cs typeface="Arial" panose="020B0604020202020204" pitchFamily="34" charset="0"/>
              </a:rPr>
              <a:t>quantité</a:t>
            </a:r>
            <a:r>
              <a:rPr lang="en-US" sz="1200" kern="1200" dirty="0">
                <a:solidFill>
                  <a:schemeClr val="tx1"/>
                </a:solidFill>
                <a:effectLst/>
                <a:latin typeface="Arial" panose="020B0604020202020204" pitchFamily="34" charset="0"/>
                <a:ea typeface="+mn-ea"/>
                <a:cs typeface="Arial" panose="020B0604020202020204" pitchFamily="34" charset="0"/>
              </a:rPr>
              <a:t> de GES </a:t>
            </a:r>
            <a:r>
              <a:rPr lang="en-US" sz="1200" kern="1200" dirty="0" err="1">
                <a:solidFill>
                  <a:schemeClr val="tx1"/>
                </a:solidFill>
                <a:effectLst/>
                <a:latin typeface="Arial" panose="020B0604020202020204" pitchFamily="34" charset="0"/>
                <a:ea typeface="+mn-ea"/>
                <a:cs typeface="Arial" panose="020B0604020202020204" pitchFamily="34" charset="0"/>
              </a:rPr>
              <a:t>qu’on</a:t>
            </a:r>
            <a:r>
              <a:rPr lang="en-US" sz="1200" kern="1200" dirty="0">
                <a:solidFill>
                  <a:schemeClr val="tx1"/>
                </a:solidFill>
                <a:effectLst/>
                <a:latin typeface="Arial" panose="020B0604020202020204" pitchFamily="34" charset="0"/>
                <a:ea typeface="+mn-ea"/>
                <a:cs typeface="Arial" panose="020B0604020202020204" pitchFamily="34" charset="0"/>
              </a:rPr>
              <a:t> </a:t>
            </a:r>
            <a:r>
              <a:rPr lang="en-US" sz="1200" kern="1200" dirty="0" err="1">
                <a:solidFill>
                  <a:schemeClr val="tx1"/>
                </a:solidFill>
                <a:effectLst/>
                <a:latin typeface="Arial" panose="020B0604020202020204" pitchFamily="34" charset="0"/>
                <a:ea typeface="+mn-ea"/>
                <a:cs typeface="Arial" panose="020B0604020202020204" pitchFamily="34" charset="0"/>
              </a:rPr>
              <a:t>émet</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baseline="0" dirty="0" err="1">
                <a:solidFill>
                  <a:schemeClr val="tx1"/>
                </a:solidFill>
                <a:effectLst/>
                <a:latin typeface="Arial" panose="020B0604020202020204" pitchFamily="34" charset="0"/>
                <a:ea typeface="+mn-ea"/>
                <a:cs typeface="Arial" panose="020B0604020202020204" pitchFamily="34" charset="0"/>
              </a:rPr>
              <a:t>en</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baseline="0" dirty="0" err="1">
                <a:solidFill>
                  <a:schemeClr val="tx1"/>
                </a:solidFill>
                <a:effectLst/>
                <a:latin typeface="Arial" panose="020B0604020202020204" pitchFamily="34" charset="0"/>
                <a:ea typeface="+mn-ea"/>
                <a:cs typeface="Arial" panose="020B0604020202020204" pitchFamily="34" charset="0"/>
              </a:rPr>
              <a:t>utilisant</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baseline="0" dirty="0" err="1">
                <a:solidFill>
                  <a:schemeClr val="tx1"/>
                </a:solidFill>
                <a:effectLst/>
                <a:latin typeface="Arial" panose="020B0604020202020204" pitchFamily="34" charset="0"/>
                <a:ea typeface="+mn-ea"/>
                <a:cs typeface="Arial" panose="020B0604020202020204" pitchFamily="34" charset="0"/>
              </a:rPr>
              <a:t>l’énergie</a:t>
            </a:r>
            <a:endParaRPr lang="en-US" sz="1200" kern="1200" baseline="0" dirty="0">
              <a:solidFill>
                <a:schemeClr val="tx1"/>
              </a:solidFill>
              <a:effectLst/>
              <a:latin typeface="Arial" panose="020B0604020202020204" pitchFamily="34" charset="0"/>
              <a:ea typeface="+mn-ea"/>
              <a:cs typeface="Arial" panose="020B0604020202020204" pitchFamily="34" charset="0"/>
            </a:endParaRPr>
          </a:p>
          <a:p>
            <a:pPr marL="228600" indent="-228600">
              <a:buAutoNum type="arabicPeriod"/>
            </a:pPr>
            <a:r>
              <a:rPr lang="en-US" sz="1200" kern="1200" baseline="0" dirty="0">
                <a:solidFill>
                  <a:schemeClr val="tx1"/>
                </a:solidFill>
                <a:effectLst/>
                <a:latin typeface="Arial" panose="020B0604020202020204" pitchFamily="34" charset="0"/>
                <a:ea typeface="+mn-ea"/>
                <a:cs typeface="Arial" panose="020B0604020202020204" pitchFamily="34" charset="0"/>
              </a:rPr>
              <a:t>Il </a:t>
            </a:r>
            <a:r>
              <a:rPr lang="en-US" sz="1200" kern="1200" baseline="0" dirty="0" err="1">
                <a:solidFill>
                  <a:schemeClr val="tx1"/>
                </a:solidFill>
                <a:effectLst/>
                <a:latin typeface="Arial" panose="020B0604020202020204" pitchFamily="34" charset="0"/>
                <a:ea typeface="+mn-ea"/>
                <a:cs typeface="Arial" panose="020B0604020202020204" pitchFamily="34" charset="0"/>
              </a:rPr>
              <a:t>faut</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baseline="0" dirty="0" err="1">
                <a:solidFill>
                  <a:schemeClr val="tx1"/>
                </a:solidFill>
                <a:effectLst/>
                <a:latin typeface="Arial" panose="020B0604020202020204" pitchFamily="34" charset="0"/>
                <a:ea typeface="+mn-ea"/>
                <a:cs typeface="Arial" panose="020B0604020202020204" pitchFamily="34" charset="0"/>
              </a:rPr>
              <a:t>réduire</a:t>
            </a:r>
            <a:r>
              <a:rPr lang="en-US" sz="1200" kern="1200" baseline="0" dirty="0">
                <a:solidFill>
                  <a:schemeClr val="tx1"/>
                </a:solidFill>
                <a:effectLst/>
                <a:latin typeface="Arial" panose="020B0604020202020204" pitchFamily="34" charset="0"/>
                <a:ea typeface="+mn-ea"/>
                <a:cs typeface="Arial" panose="020B0604020202020204" pitchFamily="34" charset="0"/>
              </a:rPr>
              <a:t> la </a:t>
            </a:r>
            <a:r>
              <a:rPr lang="en-US" sz="1200" kern="1200" baseline="0" dirty="0" err="1">
                <a:solidFill>
                  <a:schemeClr val="tx1"/>
                </a:solidFill>
                <a:effectLst/>
                <a:latin typeface="Arial" panose="020B0604020202020204" pitchFamily="34" charset="0"/>
                <a:ea typeface="+mn-ea"/>
                <a:cs typeface="Arial" panose="020B0604020202020204" pitchFamily="34" charset="0"/>
              </a:rPr>
              <a:t>quantité</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baseline="0" dirty="0" err="1">
                <a:solidFill>
                  <a:schemeClr val="tx1"/>
                </a:solidFill>
                <a:effectLst/>
                <a:latin typeface="Arial" panose="020B0604020202020204" pitchFamily="34" charset="0"/>
                <a:ea typeface="+mn-ea"/>
                <a:cs typeface="Arial" panose="020B0604020202020204" pitchFamily="34" charset="0"/>
              </a:rPr>
              <a:t>d’énergie</a:t>
            </a:r>
            <a:r>
              <a:rPr lang="en-US" sz="1200" kern="1200" baseline="0" dirty="0">
                <a:solidFill>
                  <a:schemeClr val="tx1"/>
                </a:solidFill>
                <a:effectLst/>
                <a:latin typeface="Arial" panose="020B0604020202020204" pitchFamily="34" charset="0"/>
                <a:ea typeface="+mn-ea"/>
                <a:cs typeface="Arial" panose="020B0604020202020204" pitchFamily="34" charset="0"/>
              </a:rPr>
              <a:t> que </a:t>
            </a:r>
            <a:r>
              <a:rPr lang="en-US" sz="1200" kern="1200" baseline="0" dirty="0" err="1">
                <a:solidFill>
                  <a:schemeClr val="tx1"/>
                </a:solidFill>
                <a:effectLst/>
                <a:latin typeface="Arial" panose="020B0604020202020204" pitchFamily="34" charset="0"/>
                <a:ea typeface="+mn-ea"/>
                <a:cs typeface="Arial" panose="020B0604020202020204" pitchFamily="34" charset="0"/>
              </a:rPr>
              <a:t>l’on</a:t>
            </a:r>
            <a:r>
              <a:rPr lang="en-US" sz="1200" kern="1200" baseline="0" dirty="0">
                <a:solidFill>
                  <a:schemeClr val="tx1"/>
                </a:solidFill>
                <a:effectLst/>
                <a:latin typeface="Arial" panose="020B0604020202020204" pitchFamily="34" charset="0"/>
                <a:ea typeface="+mn-ea"/>
                <a:cs typeface="Arial" panose="020B0604020202020204" pitchFamily="34" charset="0"/>
              </a:rPr>
              <a:t> consommé pour faire </a:t>
            </a:r>
            <a:r>
              <a:rPr lang="en-US" sz="1200" kern="1200" baseline="0" dirty="0" err="1">
                <a:solidFill>
                  <a:schemeClr val="tx1"/>
                </a:solidFill>
                <a:effectLst/>
                <a:latin typeface="Arial" panose="020B0604020202020204" pitchFamily="34" charset="0"/>
                <a:ea typeface="+mn-ea"/>
                <a:cs typeface="Arial" panose="020B0604020202020204" pitchFamily="34" charset="0"/>
              </a:rPr>
              <a:t>tourner</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baseline="0" dirty="0" err="1">
                <a:solidFill>
                  <a:schemeClr val="tx1"/>
                </a:solidFill>
                <a:effectLst/>
                <a:latin typeface="Arial" panose="020B0604020202020204" pitchFamily="34" charset="0"/>
                <a:ea typeface="+mn-ea"/>
                <a:cs typeface="Arial" panose="020B0604020202020204" pitchFamily="34" charset="0"/>
              </a:rPr>
              <a:t>notre</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baseline="0" dirty="0" err="1">
                <a:solidFill>
                  <a:schemeClr val="tx1"/>
                </a:solidFill>
                <a:effectLst/>
                <a:latin typeface="Arial" panose="020B0604020202020204" pitchFamily="34" charset="0"/>
                <a:ea typeface="+mn-ea"/>
                <a:cs typeface="Arial" panose="020B0604020202020204" pitchFamily="34" charset="0"/>
              </a:rPr>
              <a:t>économie</a:t>
            </a:r>
            <a:endParaRPr lang="en-US" sz="1200" kern="1200" baseline="0" dirty="0">
              <a:solidFill>
                <a:schemeClr val="tx1"/>
              </a:solidFill>
              <a:effectLst/>
              <a:latin typeface="Arial" panose="020B0604020202020204" pitchFamily="34" charset="0"/>
              <a:ea typeface="+mn-ea"/>
              <a:cs typeface="Arial" panose="020B0604020202020204" pitchFamily="34" charset="0"/>
            </a:endParaRPr>
          </a:p>
          <a:p>
            <a:pPr marL="228600" indent="-228600">
              <a:buAutoNum type="arabicPeriod"/>
            </a:pPr>
            <a:r>
              <a:rPr lang="en-US" sz="1200" kern="1200" baseline="0" dirty="0">
                <a:solidFill>
                  <a:schemeClr val="tx1"/>
                </a:solidFill>
                <a:effectLst/>
                <a:latin typeface="Arial" panose="020B0604020202020204" pitchFamily="34" charset="0"/>
                <a:ea typeface="+mn-ea"/>
                <a:cs typeface="Arial" panose="020B0604020202020204" pitchFamily="34" charset="0"/>
              </a:rPr>
              <a:t>Il </a:t>
            </a:r>
            <a:r>
              <a:rPr lang="en-US" sz="1200" kern="1200" baseline="0" dirty="0" err="1">
                <a:solidFill>
                  <a:schemeClr val="tx1"/>
                </a:solidFill>
                <a:effectLst/>
                <a:latin typeface="Arial" panose="020B0604020202020204" pitchFamily="34" charset="0"/>
                <a:ea typeface="+mn-ea"/>
                <a:cs typeface="Arial" panose="020B0604020202020204" pitchFamily="34" charset="0"/>
              </a:rPr>
              <a:t>va</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baseline="0" dirty="0" err="1">
                <a:solidFill>
                  <a:schemeClr val="tx1"/>
                </a:solidFill>
                <a:effectLst/>
                <a:latin typeface="Arial" panose="020B0604020202020204" pitchFamily="34" charset="0"/>
                <a:ea typeface="+mn-ea"/>
                <a:cs typeface="Arial" panose="020B0604020202020204" pitchFamily="34" charset="0"/>
              </a:rPr>
              <a:t>être</a:t>
            </a:r>
            <a:r>
              <a:rPr lang="en-US" sz="1200" kern="1200" baseline="0" dirty="0">
                <a:solidFill>
                  <a:schemeClr val="tx1"/>
                </a:solidFill>
                <a:effectLst/>
                <a:latin typeface="Arial" panose="020B0604020202020204" pitchFamily="34" charset="0"/>
                <a:ea typeface="+mn-ea"/>
                <a:cs typeface="Arial" panose="020B0604020202020204" pitchFamily="34" charset="0"/>
              </a:rPr>
              <a:t> difficile </a:t>
            </a:r>
            <a:r>
              <a:rPr lang="en-US" sz="1200" kern="1200" baseline="0" dirty="0" err="1">
                <a:solidFill>
                  <a:schemeClr val="tx1"/>
                </a:solidFill>
                <a:effectLst/>
                <a:latin typeface="Arial" panose="020B0604020202020204" pitchFamily="34" charset="0"/>
                <a:ea typeface="+mn-ea"/>
                <a:cs typeface="Arial" panose="020B0604020202020204" pitchFamily="34" charset="0"/>
              </a:rPr>
              <a:t>d’agir</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baseline="0" dirty="0" err="1">
                <a:solidFill>
                  <a:schemeClr val="tx1"/>
                </a:solidFill>
                <a:effectLst/>
                <a:latin typeface="Arial" panose="020B0604020202020204" pitchFamily="34" charset="0"/>
                <a:ea typeface="+mn-ea"/>
                <a:cs typeface="Arial" panose="020B0604020202020204" pitchFamily="34" charset="0"/>
              </a:rPr>
              <a:t>démocratiquement</a:t>
            </a:r>
            <a:r>
              <a:rPr lang="en-US" sz="1200" kern="1200" baseline="0" dirty="0">
                <a:solidFill>
                  <a:schemeClr val="tx1"/>
                </a:solidFill>
                <a:effectLst/>
                <a:latin typeface="Arial" panose="020B0604020202020204" pitchFamily="34" charset="0"/>
                <a:ea typeface="+mn-ea"/>
                <a:cs typeface="Arial" panose="020B0604020202020204" pitchFamily="34" charset="0"/>
              </a:rPr>
              <a:t> sur les </a:t>
            </a:r>
            <a:r>
              <a:rPr lang="en-US" sz="1200" kern="1200" baseline="0" dirty="0" err="1">
                <a:solidFill>
                  <a:schemeClr val="tx1"/>
                </a:solidFill>
                <a:effectLst/>
                <a:latin typeface="Arial" panose="020B0604020202020204" pitchFamily="34" charset="0"/>
                <a:ea typeface="+mn-ea"/>
                <a:cs typeface="Arial" panose="020B0604020202020204" pitchFamily="34" charset="0"/>
              </a:rPr>
              <a:t>autres</a:t>
            </a:r>
            <a:r>
              <a:rPr lang="en-US" sz="1200" kern="1200" baseline="0" dirty="0">
                <a:solidFill>
                  <a:schemeClr val="tx1"/>
                </a:solidFill>
                <a:effectLst/>
                <a:latin typeface="Arial" panose="020B0604020202020204" pitchFamily="34" charset="0"/>
                <a:ea typeface="+mn-ea"/>
                <a:cs typeface="Arial" panose="020B0604020202020204" pitchFamily="34" charset="0"/>
              </a:rPr>
              <a:t> </a:t>
            </a:r>
            <a:r>
              <a:rPr lang="en-US" sz="1200" kern="1200" baseline="0" dirty="0" err="1">
                <a:solidFill>
                  <a:schemeClr val="tx1"/>
                </a:solidFill>
                <a:effectLst/>
                <a:latin typeface="Arial" panose="020B0604020202020204" pitchFamily="34" charset="0"/>
                <a:ea typeface="+mn-ea"/>
                <a:cs typeface="Arial" panose="020B0604020202020204" pitchFamily="34" charset="0"/>
              </a:rPr>
              <a:t>facteurs</a:t>
            </a:r>
            <a:r>
              <a:rPr lang="en-US" sz="1200" kern="1200" baseline="0" dirty="0">
                <a:solidFill>
                  <a:schemeClr val="tx1"/>
                </a:solidFill>
                <a:effectLst/>
                <a:latin typeface="Arial" panose="020B0604020202020204" pitchFamily="34" charset="0"/>
                <a:ea typeface="+mn-ea"/>
                <a:cs typeface="Arial" panose="020B0604020202020204" pitchFamily="34" charset="0"/>
              </a:rPr>
              <a:t> : la </a:t>
            </a:r>
            <a:r>
              <a:rPr lang="en-US" sz="1200" kern="1200" baseline="0" dirty="0" err="1">
                <a:solidFill>
                  <a:schemeClr val="tx1"/>
                </a:solidFill>
                <a:effectLst/>
                <a:latin typeface="Arial" panose="020B0604020202020204" pitchFamily="34" charset="0"/>
                <a:ea typeface="+mn-ea"/>
                <a:cs typeface="Arial" panose="020B0604020202020204" pitchFamily="34" charset="0"/>
              </a:rPr>
              <a:t>baisse</a:t>
            </a:r>
            <a:r>
              <a:rPr lang="en-US" sz="1200" kern="1200" baseline="0" dirty="0">
                <a:solidFill>
                  <a:schemeClr val="tx1"/>
                </a:solidFill>
                <a:effectLst/>
                <a:latin typeface="Arial" panose="020B0604020202020204" pitchFamily="34" charset="0"/>
                <a:ea typeface="+mn-ea"/>
                <a:cs typeface="Arial" panose="020B0604020202020204" pitchFamily="34" charset="0"/>
              </a:rPr>
              <a:t> des </a:t>
            </a:r>
            <a:r>
              <a:rPr lang="en-US" sz="1200" kern="1200" baseline="0" dirty="0" err="1">
                <a:solidFill>
                  <a:schemeClr val="tx1"/>
                </a:solidFill>
                <a:effectLst/>
                <a:latin typeface="Arial" panose="020B0604020202020204" pitchFamily="34" charset="0"/>
                <a:ea typeface="+mn-ea"/>
                <a:cs typeface="Arial" panose="020B0604020202020204" pitchFamily="34" charset="0"/>
              </a:rPr>
              <a:t>niveaux</a:t>
            </a:r>
            <a:r>
              <a:rPr lang="en-US" sz="1200" kern="1200" baseline="0" dirty="0">
                <a:solidFill>
                  <a:schemeClr val="tx1"/>
                </a:solidFill>
                <a:effectLst/>
                <a:latin typeface="Arial" panose="020B0604020202020204" pitchFamily="34" charset="0"/>
                <a:ea typeface="+mn-ea"/>
                <a:cs typeface="Arial" panose="020B0604020202020204" pitchFamily="34" charset="0"/>
              </a:rPr>
              <a:t> de vie </a:t>
            </a:r>
            <a:r>
              <a:rPr lang="en-US" sz="1200" kern="1200" baseline="0" dirty="0" err="1">
                <a:solidFill>
                  <a:schemeClr val="tx1"/>
                </a:solidFill>
                <a:effectLst/>
                <a:latin typeface="Arial" panose="020B0604020202020204" pitchFamily="34" charset="0"/>
                <a:ea typeface="+mn-ea"/>
                <a:cs typeface="Arial" panose="020B0604020202020204" pitchFamily="34" charset="0"/>
              </a:rPr>
              <a:t>ou</a:t>
            </a:r>
            <a:r>
              <a:rPr lang="en-US" sz="1200" kern="1200" baseline="0" dirty="0">
                <a:solidFill>
                  <a:schemeClr val="tx1"/>
                </a:solidFill>
                <a:effectLst/>
                <a:latin typeface="Arial" panose="020B0604020202020204" pitchFamily="34" charset="0"/>
                <a:ea typeface="+mn-ea"/>
                <a:cs typeface="Arial" panose="020B0604020202020204" pitchFamily="34" charset="0"/>
              </a:rPr>
              <a:t> de la </a:t>
            </a:r>
            <a:r>
              <a:rPr lang="en-US" sz="1200" kern="1200" baseline="0" dirty="0" err="1">
                <a:solidFill>
                  <a:schemeClr val="tx1"/>
                </a:solidFill>
                <a:effectLst/>
                <a:latin typeface="Arial" panose="020B0604020202020204" pitchFamily="34" charset="0"/>
                <a:ea typeface="+mn-ea"/>
                <a:cs typeface="Arial" panose="020B0604020202020204" pitchFamily="34" charset="0"/>
              </a:rPr>
              <a:t>natalité</a:t>
            </a:r>
            <a:r>
              <a:rPr lang="en-US" sz="1200" kern="1200" baseline="0" dirty="0">
                <a:solidFill>
                  <a:schemeClr val="tx1"/>
                </a:solidFill>
                <a:effectLst/>
                <a:latin typeface="Arial" panose="020B0604020202020204" pitchFamily="34" charset="0"/>
                <a:ea typeface="+mn-ea"/>
                <a:cs typeface="Arial" panose="020B0604020202020204" pitchFamily="34" charset="0"/>
              </a:rPr>
              <a:t>. </a:t>
            </a:r>
            <a:endParaRPr lang="en-US" sz="1200" kern="1200" dirty="0">
              <a:solidFill>
                <a:schemeClr val="tx1"/>
              </a:solidFill>
              <a:effectLst/>
              <a:latin typeface="Arial" panose="020B0604020202020204" pitchFamily="34" charset="0"/>
              <a:ea typeface="+mn-ea"/>
              <a:cs typeface="Arial" panose="020B0604020202020204" pitchFamily="34" charset="0"/>
            </a:endParaRPr>
          </a:p>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103</a:t>
            </a:fld>
            <a:endParaRPr lang="fr-FR"/>
          </a:p>
        </p:txBody>
      </p:sp>
    </p:spTree>
    <p:extLst>
      <p:ext uri="{BB962C8B-B14F-4D97-AF65-F5344CB8AC3E}">
        <p14:creationId xmlns:p14="http://schemas.microsoft.com/office/powerpoint/2010/main" val="423371482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000" b="1" u="sng" dirty="0">
                <a:solidFill>
                  <a:srgbClr val="2A6176"/>
                </a:solidFill>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Sur ce schéma, on a représenté deux choses: à gauche, une même quantité d’énergie sous forme de pétrole, gaz et charbon.</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A droite, des petits nuages qui correspondent aux émissions de CO2 associées.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Il est flagrant qu’à quantité d’énergie égale, le charbon émet plus de CO2 que le pétrole et que le  pétrole émet plus de CO2 que le gaz.</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Donc le plus judicieux serait d’abord de se passer collectivement du charbon, puis du pétrole, puis du gaz.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Mais regardons un peu ce qu’il nous reste, nos réserves quoi.</a:t>
            </a:r>
          </a:p>
          <a:p>
            <a:endParaRPr lang="fr-FR" sz="1000" kern="1200" dirty="0">
              <a:solidFill>
                <a:schemeClr val="tx1"/>
              </a:solidFill>
              <a:effectLst/>
              <a:latin typeface="Arial" panose="020B0604020202020204" pitchFamily="34" charset="0"/>
              <a:ea typeface="+mn-ea"/>
              <a:cs typeface="Arial" panose="020B0604020202020204" pitchFamily="34" charset="0"/>
            </a:endParaRPr>
          </a:p>
          <a:p>
            <a:r>
              <a:rPr lang="fr-FR" sz="1000" b="1" u="sng" kern="1200" dirty="0">
                <a:solidFill>
                  <a:schemeClr val="tx1"/>
                </a:solidFill>
                <a:effectLst/>
                <a:latin typeface="Arial" panose="020B0604020202020204" pitchFamily="34" charset="0"/>
                <a:ea typeface="+mn-ea"/>
                <a:cs typeface="Arial" panose="020B0604020202020204" pitchFamily="34" charset="0"/>
              </a:rPr>
              <a:t>Messages clefs : </a:t>
            </a:r>
          </a:p>
          <a:p>
            <a:pPr marL="228600" indent="-228600">
              <a:buAutoNum type="arabicPeriod"/>
            </a:pPr>
            <a:r>
              <a:rPr lang="fr-FR" sz="1000" kern="1200" dirty="0">
                <a:solidFill>
                  <a:schemeClr val="tx1"/>
                </a:solidFill>
                <a:effectLst/>
                <a:latin typeface="Arial" panose="020B0604020202020204" pitchFamily="34" charset="0"/>
                <a:ea typeface="+mn-ea"/>
                <a:cs typeface="Arial" panose="020B0604020202020204" pitchFamily="34" charset="0"/>
              </a:rPr>
              <a:t>Sus au charbon ! </a:t>
            </a:r>
          </a:p>
          <a:p>
            <a:pPr marL="228600" indent="-228600">
              <a:buAutoNum type="arabicPeriod"/>
            </a:pPr>
            <a:r>
              <a:rPr lang="fr-FR" sz="1000" kern="1200" dirty="0">
                <a:solidFill>
                  <a:schemeClr val="tx1"/>
                </a:solidFill>
                <a:effectLst/>
                <a:latin typeface="Arial" panose="020B0604020202020204" pitchFamily="34" charset="0"/>
                <a:ea typeface="+mn-ea"/>
                <a:cs typeface="Arial" panose="020B0604020202020204" pitchFamily="34" charset="0"/>
              </a:rPr>
              <a:t>Sus au pétrole !</a:t>
            </a:r>
          </a:p>
          <a:p>
            <a:pPr marL="228600" indent="-228600">
              <a:buAutoNum type="arabicPeriod"/>
            </a:pPr>
            <a:r>
              <a:rPr lang="fr-FR" sz="1000" kern="1200" dirty="0">
                <a:solidFill>
                  <a:schemeClr val="tx1"/>
                </a:solidFill>
                <a:effectLst/>
                <a:latin typeface="Arial" panose="020B0604020202020204" pitchFamily="34" charset="0"/>
                <a:ea typeface="+mn-ea"/>
                <a:cs typeface="Arial" panose="020B0604020202020204" pitchFamily="34" charset="0"/>
              </a:rPr>
              <a:t>Sus au gaz ! (et dans cet ordre)</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104</a:t>
            </a:fld>
            <a:endParaRPr lang="fr-FR"/>
          </a:p>
        </p:txBody>
      </p:sp>
    </p:spTree>
    <p:extLst>
      <p:ext uri="{BB962C8B-B14F-4D97-AF65-F5344CB8AC3E}">
        <p14:creationId xmlns:p14="http://schemas.microsoft.com/office/powerpoint/2010/main" val="311467994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fontScale="92500" lnSpcReduction="20000"/>
          </a:bodyPr>
          <a:lstStyle/>
          <a:p>
            <a:r>
              <a:rPr lang="fr-FR" sz="1000" b="1" u="sng" dirty="0">
                <a:latin typeface="Arial" panose="020B0604020202020204" pitchFamily="34" charset="0"/>
                <a:cs typeface="Arial" panose="020B0604020202020204" pitchFamily="34" charset="0"/>
              </a:rPr>
              <a:t>Explication : </a:t>
            </a:r>
          </a:p>
          <a:p>
            <a:r>
              <a:rPr lang="fr-FR" sz="1000" kern="1200" dirty="0">
                <a:solidFill>
                  <a:schemeClr val="tx1"/>
                </a:solidFill>
                <a:effectLst/>
                <a:latin typeface="Arial" panose="020B0604020202020204" pitchFamily="34" charset="0"/>
                <a:ea typeface="+mn-ea"/>
                <a:cs typeface="Arial" panose="020B0604020202020204" pitchFamily="34" charset="0"/>
              </a:rPr>
              <a:t>[Et attention, je vais parler uniquement de nos réserves prouvées, c'est à dire ce qui est déjà exploitable et exploité, à ne pas confondre avec les ressources, gisements existants mais inexploitables car on en a pas encore les moyens techniques ou économiques.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Voyons voir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Il nous reste un petit peu de gaz, un peu plus de pétrole, et pas mal de charbon.</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Si on brûlait la totalité de tout ce qu’il nous reste, on libérerait environ 4000 milliards de tonnes de Co2 dans notre atmosphère. C'est beaucoup.  Trop.</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b="1" u="sng"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1" u="sng" dirty="0">
                <a:latin typeface="Arial" panose="020B0604020202020204" pitchFamily="34" charset="0"/>
                <a:cs typeface="Arial" panose="020B0604020202020204" pitchFamily="34" charset="0"/>
              </a:rPr>
              <a:t>Pour aller plus loin: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1"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u="none" baseline="0" dirty="0">
                <a:latin typeface="Arial" panose="020B0604020202020204" pitchFamily="34" charset="0"/>
                <a:cs typeface="Arial" panose="020B0604020202020204" pitchFamily="34" charset="0"/>
              </a:rPr>
              <a:t>-Pour le budget Carbone : Résumé pour décideur du 5</a:t>
            </a:r>
            <a:r>
              <a:rPr lang="fr-FR" sz="1000" b="0" u="none" baseline="30000" dirty="0">
                <a:latin typeface="Arial" panose="020B0604020202020204" pitchFamily="34" charset="0"/>
                <a:cs typeface="Arial" panose="020B0604020202020204" pitchFamily="34" charset="0"/>
              </a:rPr>
              <a:t>e</a:t>
            </a:r>
            <a:r>
              <a:rPr lang="fr-FR" sz="1000" b="0" u="none" baseline="0" dirty="0">
                <a:latin typeface="Arial" panose="020B0604020202020204" pitchFamily="34" charset="0"/>
                <a:cs typeface="Arial" panose="020B0604020202020204" pitchFamily="34" charset="0"/>
              </a:rPr>
              <a:t> rapport du GIEC (Table SPM 1). </a:t>
            </a:r>
            <a:r>
              <a:rPr lang="fr-FR" sz="1000" b="0" baseline="0" dirty="0">
                <a:latin typeface="Arial" panose="020B0604020202020204" pitchFamily="34" charset="0"/>
                <a:cs typeface="Arial" panose="020B0604020202020204" pitchFamily="34" charset="0"/>
              </a:rPr>
              <a:t>On a vu précédemment que dans son travail, le GIEC produisait des probabilités de rester en dessous d’un certain niveau de température en fonction des émissions de gaz à effet de serre produites par les activités humaines. Si on souhaite avoir 6</a:t>
            </a:r>
            <a:r>
              <a:rPr lang="fr-FR" sz="1000" b="0" dirty="0">
                <a:latin typeface="Arial" panose="020B0604020202020204" pitchFamily="34" charset="0"/>
                <a:cs typeface="Arial" panose="020B0604020202020204" pitchFamily="34" charset="0"/>
              </a:rPr>
              <a:t>6 % de chance de rester en dessous de 2°C, en 2012</a:t>
            </a:r>
            <a:r>
              <a:rPr lang="fr-FR" sz="1000" b="0" baseline="0" dirty="0">
                <a:latin typeface="Arial" panose="020B0604020202020204" pitchFamily="34" charset="0"/>
                <a:cs typeface="Arial" panose="020B0604020202020204" pitchFamily="34" charset="0"/>
              </a:rPr>
              <a:t> </a:t>
            </a:r>
            <a:r>
              <a:rPr lang="fr-FR" sz="1000" b="0" dirty="0">
                <a:latin typeface="Arial" panose="020B0604020202020204" pitchFamily="34" charset="0"/>
                <a:cs typeface="Arial" panose="020B0604020202020204" pitchFamily="34" charset="0"/>
              </a:rPr>
              <a:t>nous ne pouvions consommer qu’entre 20 et 25% des réserves prouvées d’énergie fossile soit environ</a:t>
            </a:r>
            <a:r>
              <a:rPr lang="fr-FR" sz="1000" b="0" baseline="0" dirty="0">
                <a:latin typeface="Arial" panose="020B0604020202020204" pitchFamily="34" charset="0"/>
                <a:cs typeface="Arial" panose="020B0604020202020204" pitchFamily="34" charset="0"/>
              </a:rPr>
              <a:t> </a:t>
            </a:r>
            <a:r>
              <a:rPr lang="fr-FR" sz="1000" b="0" dirty="0">
                <a:latin typeface="Arial" panose="020B0604020202020204" pitchFamily="34" charset="0"/>
                <a:cs typeface="Arial" panose="020B0604020202020204" pitchFamily="34" charset="0"/>
              </a:rPr>
              <a:t>1000 gigatonnes de</a:t>
            </a:r>
            <a:r>
              <a:rPr lang="fr-FR" sz="1000" b="0" baseline="0" dirty="0">
                <a:latin typeface="Arial" panose="020B0604020202020204" pitchFamily="34" charset="0"/>
                <a:cs typeface="Arial" panose="020B0604020202020204" pitchFamily="34" charset="0"/>
              </a:rPr>
              <a:t> CO2 (</a:t>
            </a:r>
            <a:r>
              <a:rPr lang="fr-FR" sz="1000" b="0" dirty="0">
                <a:latin typeface="Arial" panose="020B0604020202020204" pitchFamily="34" charset="0"/>
                <a:cs typeface="Arial" panose="020B0604020202020204" pitchFamily="34" charset="0"/>
              </a:rPr>
              <a:t>GtCO2).</a:t>
            </a:r>
            <a:r>
              <a:rPr lang="fr-FR" sz="1000" b="0" baseline="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u="none"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u="none" dirty="0">
                <a:latin typeface="Arial" panose="020B0604020202020204" pitchFamily="34" charset="0"/>
                <a:cs typeface="Arial" panose="020B0604020202020204" pitchFamily="34" charset="0"/>
              </a:rPr>
              <a:t>-Pour les réserves : </a:t>
            </a:r>
            <a:r>
              <a:rPr lang="fr-FR" sz="1000" b="0" u="none" baseline="0" dirty="0">
                <a:latin typeface="Arial" panose="020B0604020202020204" pitchFamily="34" charset="0"/>
                <a:cs typeface="Arial" panose="020B0604020202020204" pitchFamily="34" charset="0"/>
              </a:rPr>
              <a:t>BP </a:t>
            </a:r>
            <a:r>
              <a:rPr lang="fr-FR" sz="1000" b="0" u="none" baseline="0" dirty="0" err="1">
                <a:latin typeface="Arial" panose="020B0604020202020204" pitchFamily="34" charset="0"/>
                <a:cs typeface="Arial" panose="020B0604020202020204" pitchFamily="34" charset="0"/>
              </a:rPr>
              <a:t>Statistical</a:t>
            </a:r>
            <a:r>
              <a:rPr lang="fr-FR" sz="1000" b="0" u="none" baseline="0" dirty="0">
                <a:latin typeface="Arial" panose="020B0604020202020204" pitchFamily="34" charset="0"/>
                <a:cs typeface="Arial" panose="020B0604020202020204" pitchFamily="34" charset="0"/>
              </a:rPr>
              <a:t> </a:t>
            </a:r>
            <a:r>
              <a:rPr lang="fr-FR" sz="1000" b="0" u="none" baseline="0" dirty="0" err="1">
                <a:latin typeface="Arial" panose="020B0604020202020204" pitchFamily="34" charset="0"/>
                <a:cs typeface="Arial" panose="020B0604020202020204" pitchFamily="34" charset="0"/>
              </a:rPr>
              <a:t>Review</a:t>
            </a:r>
            <a:r>
              <a:rPr lang="fr-FR" sz="1000" b="0" u="none" baseline="0" dirty="0">
                <a:latin typeface="Arial" panose="020B0604020202020204" pitchFamily="34" charset="0"/>
                <a:cs typeface="Arial" panose="020B0604020202020204" pitchFamily="34" charset="0"/>
              </a:rPr>
              <a:t> 2016</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0" u="non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i="1" u="none" baseline="0" dirty="0">
                <a:latin typeface="Arial" panose="020B0604020202020204" pitchFamily="34" charset="0"/>
                <a:cs typeface="Arial" panose="020B0604020202020204" pitchFamily="34" charset="0"/>
              </a:rPr>
              <a:t>Hypothèses retenues sur le contenu CO2 des différentes énergies :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00" b="0" i="1" u="none" baseline="0" dirty="0">
                <a:latin typeface="Arial" panose="020B0604020202020204" pitchFamily="34" charset="0"/>
                <a:cs typeface="Arial" panose="020B0604020202020204" pitchFamily="34" charset="0"/>
              </a:rPr>
              <a:t>Charbon : 0,65 tep / tonne de charbon et 4 tCO2/tep</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00" b="0" i="1" u="none" baseline="0" dirty="0">
                <a:latin typeface="Arial" panose="020B0604020202020204" pitchFamily="34" charset="0"/>
                <a:cs typeface="Arial" panose="020B0604020202020204" pitchFamily="34" charset="0"/>
              </a:rPr>
              <a:t>Pétrole : 1 tep / tonne de pétrole et 2,91 tCO2/tep</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00" b="0" i="1" u="none" baseline="0" dirty="0">
                <a:latin typeface="Arial" panose="020B0604020202020204" pitchFamily="34" charset="0"/>
                <a:cs typeface="Arial" panose="020B0604020202020204" pitchFamily="34" charset="0"/>
              </a:rPr>
              <a:t>Gaz : 0,86 tep / Gm3 de gaz et 2,37 tCO2/tep</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0" u="non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-Article Blog http://dr-petrole-mr-carbone.com/gaz-a-effet-de-serre-etau-du-budget-carbone-se-resserre/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Note d’analyse du Shift Project sur les trajectoires d’émissions compatibles 2°C : </a:t>
            </a:r>
            <a:r>
              <a:rPr kumimoji="0" lang="fr-FR"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http://www.theshiftproject.org/sites/default/files/files/note_danalyse_les_indc_et_le_budget_carbone_the_shift_project_0.pdf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fr-FR" sz="1000" b="1" u="sng"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1" u="sng" dirty="0">
              <a:latin typeface="Arial" panose="020B0604020202020204" pitchFamily="34" charset="0"/>
              <a:cs typeface="Arial" panose="020B0604020202020204" pitchFamily="34" charset="0"/>
            </a:endParaRPr>
          </a:p>
          <a:p>
            <a:endParaRPr lang="fr-FR" sz="1000" b="1" u="sng"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t>105</a:t>
            </a:fld>
            <a:endParaRPr lang="fr-FR"/>
          </a:p>
        </p:txBody>
      </p:sp>
    </p:spTree>
    <p:extLst>
      <p:ext uri="{BB962C8B-B14F-4D97-AF65-F5344CB8AC3E}">
        <p14:creationId xmlns:p14="http://schemas.microsoft.com/office/powerpoint/2010/main" val="12962514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fontScale="70000" lnSpcReduction="20000"/>
          </a:bodyPr>
          <a:lstStyle/>
          <a:p>
            <a:r>
              <a:rPr lang="fr-FR" sz="1000" b="1" u="sng" dirty="0">
                <a:latin typeface="Arial" panose="020B0604020202020204" pitchFamily="34" charset="0"/>
                <a:cs typeface="Arial" panose="020B0604020202020204" pitchFamily="34" charset="0"/>
              </a:rPr>
              <a:t>Explication : </a:t>
            </a:r>
          </a:p>
          <a:p>
            <a:r>
              <a:rPr lang="fr-FR" sz="1200" kern="1200" dirty="0">
                <a:solidFill>
                  <a:schemeClr val="tx1"/>
                </a:solidFill>
                <a:effectLst/>
                <a:latin typeface="+mn-lt"/>
                <a:ea typeface="+mn-ea"/>
                <a:cs typeface="+mn-cs"/>
              </a:rPr>
              <a:t>Pour  limiter le réchauffement climatique à +2°C, le GIEC (groupe d'experts intergouvernemental sur l'évolution du climat) préconisait en 2012 qu'on émette moins de 1000 milliards de tonnes de CO2.</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On  devrait donc utiliser seulement ¼ de nos réserves totales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La transition énergétique doit donc anticiper la raréfaction des énergies fossiles.</a:t>
            </a:r>
            <a:br>
              <a:rPr lang="fr-FR" sz="1200" kern="1200" dirty="0">
                <a:solidFill>
                  <a:schemeClr val="tx1"/>
                </a:solidFill>
                <a:effectLst/>
                <a:latin typeface="+mn-lt"/>
                <a:ea typeface="+mn-ea"/>
                <a:cs typeface="+mn-cs"/>
              </a:rPr>
            </a:br>
            <a:endParaRPr lang="fr-FR" sz="1000" b="0" i="0" u="sng" kern="1200" baseline="0" dirty="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altLang="fr-FR" sz="1000" b="1" u="sng" dirty="0">
                <a:latin typeface="Arial" panose="020B0604020202020204" pitchFamily="34" charset="0"/>
                <a:cs typeface="Arial" panose="020B0604020202020204" pitchFamily="34" charset="0"/>
              </a:rPr>
              <a:t>Messages clés :</a:t>
            </a:r>
            <a:endParaRPr lang="fr-FR" sz="1000" baseline="0" dirty="0">
              <a:latin typeface="Arial" panose="020B0604020202020204" pitchFamily="34" charset="0"/>
              <a:cs typeface="Arial" panose="020B0604020202020204" pitchFamily="34" charset="0"/>
            </a:endParaRPr>
          </a:p>
          <a:p>
            <a:pPr marL="228600" indent="-228600">
              <a:buFont typeface="+mj-lt"/>
              <a:buAutoNum type="arabicPeriod"/>
            </a:pPr>
            <a:r>
              <a:rPr lang="fr-FR" sz="1000" b="0" baseline="0" dirty="0">
                <a:latin typeface="Arial" panose="020B0604020202020204" pitchFamily="34" charset="0"/>
                <a:cs typeface="Arial" panose="020B0604020202020204" pitchFamily="34" charset="0"/>
              </a:rPr>
              <a:t>Dans son travail, le GIEC produit des probabilités de rester en dessous d’un certain niveau de température. </a:t>
            </a:r>
          </a:p>
          <a:p>
            <a:pPr marL="228600" indent="-228600">
              <a:buFont typeface="+mj-lt"/>
              <a:buAutoNum type="arabicPeriod"/>
            </a:pPr>
            <a:r>
              <a:rPr lang="fr-FR" sz="1000" b="0" dirty="0">
                <a:latin typeface="Arial" panose="020B0604020202020204" pitchFamily="34" charset="0"/>
                <a:cs typeface="Arial" panose="020B0604020202020204" pitchFamily="34" charset="0"/>
              </a:rPr>
              <a:t>66 % de rester en dessous de 2°C, c’est entre </a:t>
            </a:r>
            <a:r>
              <a:rPr lang="fr-FR" sz="1000" b="0" baseline="0" dirty="0">
                <a:latin typeface="Arial" panose="020B0604020202020204" pitchFamily="34" charset="0"/>
                <a:cs typeface="Arial" panose="020B0604020202020204" pitchFamily="34" charset="0"/>
              </a:rPr>
              <a:t>20% et 25% des réserves fossiles prouvées qu’on ne pourra pas utiliser</a:t>
            </a:r>
          </a:p>
          <a:p>
            <a:pPr marL="228600" indent="-228600">
              <a:buFont typeface="+mj-lt"/>
              <a:buAutoNum type="arabicPeriod"/>
            </a:pPr>
            <a:r>
              <a:rPr lang="fr-FR" sz="1000" b="0" baseline="0" dirty="0">
                <a:latin typeface="Arial" panose="020B0604020202020204" pitchFamily="34" charset="0"/>
                <a:cs typeface="Arial" panose="020B0604020202020204" pitchFamily="34" charset="0"/>
              </a:rPr>
              <a:t>Toutes les énergies ne se valent pas, il faut se </a:t>
            </a:r>
            <a:r>
              <a:rPr lang="fr-FR" sz="1000" b="0" baseline="0" dirty="0" err="1">
                <a:latin typeface="Arial" panose="020B0604020202020204" pitchFamily="34" charset="0"/>
                <a:cs typeface="Arial" panose="020B0604020202020204" pitchFamily="34" charset="0"/>
              </a:rPr>
              <a:t>débarasser</a:t>
            </a:r>
            <a:r>
              <a:rPr lang="fr-FR" sz="1000" b="0" baseline="0" dirty="0">
                <a:latin typeface="Arial" panose="020B0604020202020204" pitchFamily="34" charset="0"/>
                <a:cs typeface="Arial" panose="020B0604020202020204" pitchFamily="34" charset="0"/>
              </a:rPr>
              <a:t> au plus vite du charbon, puis du pétrole, puis du gaz !</a:t>
            </a:r>
          </a:p>
          <a:p>
            <a:pPr marL="228600" indent="-228600">
              <a:buFont typeface="+mj-lt"/>
              <a:buAutoNum type="arabicPeriod"/>
            </a:pPr>
            <a:r>
              <a:rPr lang="fr-FR" sz="1000" b="0" baseline="0" dirty="0">
                <a:latin typeface="Arial" panose="020B0604020202020204" pitchFamily="34" charset="0"/>
                <a:cs typeface="Arial" panose="020B0604020202020204" pitchFamily="34" charset="0"/>
              </a:rPr>
              <a:t>Au rythme mondial actuel d’émission, c’est 20 ans et du jour au lendemain.... Puis plus rien. Sauf qu’on a besoin de plus de temps pour adapter nos sociétés qui comme on l’a vu sont fortement dépendantes aux énergies fossiles</a:t>
            </a:r>
          </a:p>
          <a:p>
            <a:pPr marL="228600" indent="-228600">
              <a:buFont typeface="+mj-lt"/>
              <a:buAutoNum type="arabicPeriod"/>
            </a:pPr>
            <a:r>
              <a:rPr lang="fr-FR" sz="1000" b="0" baseline="0" dirty="0">
                <a:latin typeface="Arial" panose="020B0604020202020204" pitchFamily="34" charset="0"/>
                <a:cs typeface="Arial" panose="020B0604020202020204" pitchFamily="34" charset="0"/>
              </a:rPr>
              <a:t>Qui a parlé d’urgence ?</a:t>
            </a:r>
            <a:endParaRPr lang="fr-FR" sz="1000" b="0" dirty="0">
              <a:latin typeface="Arial" panose="020B0604020202020204" pitchFamily="34" charset="0"/>
              <a:cs typeface="Arial" panose="020B0604020202020204" pitchFamily="34" charset="0"/>
            </a:endParaRPr>
          </a:p>
          <a:p>
            <a:endParaRPr lang="fr-FR" sz="1000" b="1" u="sng"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1" u="sng" dirty="0">
                <a:latin typeface="Arial" panose="020B0604020202020204" pitchFamily="34" charset="0"/>
                <a:cs typeface="Arial" panose="020B0604020202020204" pitchFamily="34" charset="0"/>
              </a:rPr>
              <a:t>Pour aller plus loin: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1"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u="none" baseline="0" dirty="0">
                <a:latin typeface="Arial" panose="020B0604020202020204" pitchFamily="34" charset="0"/>
                <a:cs typeface="Arial" panose="020B0604020202020204" pitchFamily="34" charset="0"/>
              </a:rPr>
              <a:t>-Pour le budget Carbone : Résumé pour décideur du 5</a:t>
            </a:r>
            <a:r>
              <a:rPr lang="fr-FR" sz="1000" b="0" u="none" baseline="30000" dirty="0">
                <a:latin typeface="Arial" panose="020B0604020202020204" pitchFamily="34" charset="0"/>
                <a:cs typeface="Arial" panose="020B0604020202020204" pitchFamily="34" charset="0"/>
              </a:rPr>
              <a:t>e</a:t>
            </a:r>
            <a:r>
              <a:rPr lang="fr-FR" sz="1000" b="0" u="none" baseline="0" dirty="0">
                <a:latin typeface="Arial" panose="020B0604020202020204" pitchFamily="34" charset="0"/>
                <a:cs typeface="Arial" panose="020B0604020202020204" pitchFamily="34" charset="0"/>
              </a:rPr>
              <a:t> rapport du GIEC (Table SPM 1). </a:t>
            </a:r>
            <a:r>
              <a:rPr lang="fr-FR" sz="1000" b="0" baseline="0" dirty="0">
                <a:latin typeface="Arial" panose="020B0604020202020204" pitchFamily="34" charset="0"/>
                <a:cs typeface="Arial" panose="020B0604020202020204" pitchFamily="34" charset="0"/>
              </a:rPr>
              <a:t>On a vu précédemment que dans son travail, le GIEC produisait des probabilités de rester en dessous d’un certain niveau de température en fonction des émissions de gaz à effet de serre produites par les activités humaines. Si on souhaite avoir 6</a:t>
            </a:r>
            <a:r>
              <a:rPr lang="fr-FR" sz="1000" b="0" dirty="0">
                <a:latin typeface="Arial" panose="020B0604020202020204" pitchFamily="34" charset="0"/>
                <a:cs typeface="Arial" panose="020B0604020202020204" pitchFamily="34" charset="0"/>
              </a:rPr>
              <a:t>6 % de chance de rester en dessous de 2°C, en 2012</a:t>
            </a:r>
            <a:r>
              <a:rPr lang="fr-FR" sz="1000" b="0" baseline="0" dirty="0">
                <a:latin typeface="Arial" panose="020B0604020202020204" pitchFamily="34" charset="0"/>
                <a:cs typeface="Arial" panose="020B0604020202020204" pitchFamily="34" charset="0"/>
              </a:rPr>
              <a:t> </a:t>
            </a:r>
            <a:r>
              <a:rPr lang="fr-FR" sz="1000" b="0" dirty="0">
                <a:latin typeface="Arial" panose="020B0604020202020204" pitchFamily="34" charset="0"/>
                <a:cs typeface="Arial" panose="020B0604020202020204" pitchFamily="34" charset="0"/>
              </a:rPr>
              <a:t>nous ne pouvions consommer qu’entre 20 et 25% des réserves prouvées d’énergie fossile soit environ</a:t>
            </a:r>
            <a:r>
              <a:rPr lang="fr-FR" sz="1000" b="0" baseline="0" dirty="0">
                <a:latin typeface="Arial" panose="020B0604020202020204" pitchFamily="34" charset="0"/>
                <a:cs typeface="Arial" panose="020B0604020202020204" pitchFamily="34" charset="0"/>
              </a:rPr>
              <a:t> </a:t>
            </a:r>
            <a:r>
              <a:rPr lang="fr-FR" sz="1000" b="0" dirty="0">
                <a:latin typeface="Arial" panose="020B0604020202020204" pitchFamily="34" charset="0"/>
                <a:cs typeface="Arial" panose="020B0604020202020204" pitchFamily="34" charset="0"/>
              </a:rPr>
              <a:t>1000 gigatonnes de</a:t>
            </a:r>
            <a:r>
              <a:rPr lang="fr-FR" sz="1000" b="0" baseline="0" dirty="0">
                <a:latin typeface="Arial" panose="020B0604020202020204" pitchFamily="34" charset="0"/>
                <a:cs typeface="Arial" panose="020B0604020202020204" pitchFamily="34" charset="0"/>
              </a:rPr>
              <a:t> CO2 (</a:t>
            </a:r>
            <a:r>
              <a:rPr lang="fr-FR" sz="1000" b="0" dirty="0">
                <a:latin typeface="Arial" panose="020B0604020202020204" pitchFamily="34" charset="0"/>
                <a:cs typeface="Arial" panose="020B0604020202020204" pitchFamily="34" charset="0"/>
              </a:rPr>
              <a:t>GtCO2).</a:t>
            </a:r>
            <a:r>
              <a:rPr lang="fr-FR" sz="1000" b="0" baseline="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u="none"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u="none" dirty="0">
                <a:latin typeface="Arial" panose="020B0604020202020204" pitchFamily="34" charset="0"/>
                <a:cs typeface="Arial" panose="020B0604020202020204" pitchFamily="34" charset="0"/>
              </a:rPr>
              <a:t>-Pour les réserves : </a:t>
            </a:r>
            <a:r>
              <a:rPr lang="fr-FR" sz="1000" b="0" u="none" baseline="0" dirty="0">
                <a:latin typeface="Arial" panose="020B0604020202020204" pitchFamily="34" charset="0"/>
                <a:cs typeface="Arial" panose="020B0604020202020204" pitchFamily="34" charset="0"/>
              </a:rPr>
              <a:t>BP </a:t>
            </a:r>
            <a:r>
              <a:rPr lang="fr-FR" sz="1000" b="0" u="none" baseline="0" dirty="0" err="1">
                <a:latin typeface="Arial" panose="020B0604020202020204" pitchFamily="34" charset="0"/>
                <a:cs typeface="Arial" panose="020B0604020202020204" pitchFamily="34" charset="0"/>
              </a:rPr>
              <a:t>Statistical</a:t>
            </a:r>
            <a:r>
              <a:rPr lang="fr-FR" sz="1000" b="0" u="none" baseline="0" dirty="0">
                <a:latin typeface="Arial" panose="020B0604020202020204" pitchFamily="34" charset="0"/>
                <a:cs typeface="Arial" panose="020B0604020202020204" pitchFamily="34" charset="0"/>
              </a:rPr>
              <a:t> </a:t>
            </a:r>
            <a:r>
              <a:rPr lang="fr-FR" sz="1000" b="0" u="none" baseline="0" dirty="0" err="1">
                <a:latin typeface="Arial" panose="020B0604020202020204" pitchFamily="34" charset="0"/>
                <a:cs typeface="Arial" panose="020B0604020202020204" pitchFamily="34" charset="0"/>
              </a:rPr>
              <a:t>Review</a:t>
            </a:r>
            <a:r>
              <a:rPr lang="fr-FR" sz="1000" b="0" u="none" baseline="0" dirty="0">
                <a:latin typeface="Arial" panose="020B0604020202020204" pitchFamily="34" charset="0"/>
                <a:cs typeface="Arial" panose="020B0604020202020204" pitchFamily="34" charset="0"/>
              </a:rPr>
              <a:t> 2016</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0" u="non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i="1" u="none" baseline="0" dirty="0">
                <a:latin typeface="Arial" panose="020B0604020202020204" pitchFamily="34" charset="0"/>
                <a:cs typeface="Arial" panose="020B0604020202020204" pitchFamily="34" charset="0"/>
              </a:rPr>
              <a:t>Hypothèses retenues sur le contenu CO2 des différentes énergies :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00" b="0" i="1" u="none" baseline="0" dirty="0">
                <a:latin typeface="Arial" panose="020B0604020202020204" pitchFamily="34" charset="0"/>
                <a:cs typeface="Arial" panose="020B0604020202020204" pitchFamily="34" charset="0"/>
              </a:rPr>
              <a:t>Charbon : 0,65 tep / tonne de charbon et 4 tCO2/tep</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00" b="0" i="1" u="none" baseline="0" dirty="0">
                <a:latin typeface="Arial" panose="020B0604020202020204" pitchFamily="34" charset="0"/>
                <a:cs typeface="Arial" panose="020B0604020202020204" pitchFamily="34" charset="0"/>
              </a:rPr>
              <a:t>Pétrole : 1 tep / tonne de pétrole et 2,91 tCO2/tep</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00" b="0" i="1" u="none" baseline="0" dirty="0">
                <a:latin typeface="Arial" panose="020B0604020202020204" pitchFamily="34" charset="0"/>
                <a:cs typeface="Arial" panose="020B0604020202020204" pitchFamily="34" charset="0"/>
              </a:rPr>
              <a:t>Gaz : 0,86 tep / Gm3 de gaz et 2,37 tCO2/tep</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0" u="non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-Article Blog http://dr-petrole-mr-carbone.com/gaz-a-effet-de-serre-etau-du-budget-carbone-se-resserre/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Note d’analyse du Shift Project sur les trajectoires d’émissions compatibles 2°C : </a:t>
            </a:r>
            <a:r>
              <a:rPr kumimoji="0" lang="fr-FR"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http://www.theshiftproject.org/sites/default/files/files/note_danalyse_les_indc_et_le_budget_carbone_the_shift_project_0.pdf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fr-FR" sz="1000" b="1" u="sng"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1" u="sng" dirty="0">
              <a:latin typeface="Arial" panose="020B0604020202020204" pitchFamily="34" charset="0"/>
              <a:cs typeface="Arial" panose="020B0604020202020204" pitchFamily="34" charset="0"/>
            </a:endParaRPr>
          </a:p>
          <a:p>
            <a:endParaRPr lang="fr-FR" sz="1000" b="1" u="sng"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t>106</a:t>
            </a:fld>
            <a:endParaRPr lang="fr-FR"/>
          </a:p>
        </p:txBody>
      </p:sp>
    </p:spTree>
    <p:extLst>
      <p:ext uri="{BB962C8B-B14F-4D97-AF65-F5344CB8AC3E}">
        <p14:creationId xmlns:p14="http://schemas.microsoft.com/office/powerpoint/2010/main" val="3074889441"/>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fontScale="70000" lnSpcReduction="20000"/>
          </a:bodyPr>
          <a:lstStyle/>
          <a:p>
            <a:r>
              <a:rPr lang="fr-FR" sz="1000" b="1" u="sng" dirty="0">
                <a:latin typeface="Arial" panose="020B0604020202020204" pitchFamily="34" charset="0"/>
                <a:cs typeface="Arial" panose="020B0604020202020204" pitchFamily="34" charset="0"/>
              </a:rPr>
              <a:t>Explication : </a:t>
            </a:r>
          </a:p>
          <a:p>
            <a:r>
              <a:rPr lang="fr-FR" sz="1000" kern="1200" dirty="0">
                <a:solidFill>
                  <a:schemeClr val="tx1"/>
                </a:solidFill>
                <a:effectLst/>
                <a:latin typeface="Arial" panose="020B0604020202020204" pitchFamily="34" charset="0"/>
                <a:ea typeface="+mn-ea"/>
                <a:cs typeface="Arial" panose="020B0604020202020204" pitchFamily="34" charset="0"/>
              </a:rPr>
              <a:t>Nous émettons actuellement 50 milliards de tonnes de Co2 au niveau mondial. A ce rythme on peut encore continuer comme ça pendant 15 </a:t>
            </a:r>
            <a:r>
              <a:rPr lang="fr-FR" sz="1000" kern="1200" dirty="0" err="1">
                <a:solidFill>
                  <a:schemeClr val="tx1"/>
                </a:solidFill>
                <a:effectLst/>
                <a:latin typeface="Arial" panose="020B0604020202020204" pitchFamily="34" charset="0"/>
                <a:ea typeface="+mn-ea"/>
                <a:cs typeface="Arial" panose="020B0604020202020204" pitchFamily="34" charset="0"/>
              </a:rPr>
              <a:t>ans,mais</a:t>
            </a:r>
            <a:r>
              <a:rPr lang="fr-FR" sz="1000" kern="1200" dirty="0">
                <a:solidFill>
                  <a:schemeClr val="tx1"/>
                </a:solidFill>
                <a:effectLst/>
                <a:latin typeface="Arial" panose="020B0604020202020204" pitchFamily="34" charset="0"/>
                <a:ea typeface="+mn-ea"/>
                <a:cs typeface="Arial" panose="020B0604020202020204" pitchFamily="34" charset="0"/>
              </a:rPr>
              <a:t> du jour au lendemain nous n'aurions plus rien à émettre. On est bien d'accord que pour opérer une transition plus en douceur, il nous faudrait mieux répartir notre usage de l'énergie sur une durée plus longue que 15 ans afin d'avoir un peu plus de temps pour nous organiser et changer notre mode de consommation</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Pour cela il faut commencer à réduire notre consommation dès aujourd'hui car toute l'énergie épargnée, c'est du temps de gagné !</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b="0" i="0" u="sng" kern="1200" baseline="0" dirty="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altLang="fr-FR" sz="1000" b="1" u="sng" dirty="0">
                <a:latin typeface="Arial" panose="020B0604020202020204" pitchFamily="34" charset="0"/>
                <a:cs typeface="Arial" panose="020B0604020202020204" pitchFamily="34" charset="0"/>
              </a:rPr>
              <a:t>Messages clés :</a:t>
            </a:r>
            <a:endParaRPr lang="fr-FR" sz="1000" baseline="0" dirty="0">
              <a:latin typeface="Arial" panose="020B0604020202020204" pitchFamily="34" charset="0"/>
              <a:cs typeface="Arial" panose="020B0604020202020204" pitchFamily="34" charset="0"/>
            </a:endParaRPr>
          </a:p>
          <a:p>
            <a:pPr marL="228600" indent="-228600">
              <a:buFont typeface="+mj-lt"/>
              <a:buAutoNum type="arabicPeriod"/>
            </a:pPr>
            <a:r>
              <a:rPr lang="fr-FR" sz="1000" b="0" baseline="0" dirty="0">
                <a:latin typeface="Arial" panose="020B0604020202020204" pitchFamily="34" charset="0"/>
                <a:cs typeface="Arial" panose="020B0604020202020204" pitchFamily="34" charset="0"/>
              </a:rPr>
              <a:t>Dans son travail, le GIEC produit des probabilités de rester en dessous d’un certain niveau de température. </a:t>
            </a:r>
          </a:p>
          <a:p>
            <a:pPr marL="228600" indent="-228600">
              <a:buFont typeface="+mj-lt"/>
              <a:buAutoNum type="arabicPeriod"/>
            </a:pPr>
            <a:r>
              <a:rPr lang="fr-FR" sz="1000" b="0" dirty="0">
                <a:latin typeface="Arial" panose="020B0604020202020204" pitchFamily="34" charset="0"/>
                <a:cs typeface="Arial" panose="020B0604020202020204" pitchFamily="34" charset="0"/>
              </a:rPr>
              <a:t>66 % de rester en dessous de 2°C, c’est entre </a:t>
            </a:r>
            <a:r>
              <a:rPr lang="fr-FR" sz="1000" b="0" baseline="0" dirty="0">
                <a:latin typeface="Arial" panose="020B0604020202020204" pitchFamily="34" charset="0"/>
                <a:cs typeface="Arial" panose="020B0604020202020204" pitchFamily="34" charset="0"/>
              </a:rPr>
              <a:t>20% et 25% des réserves fossiles prouvées qu’on ne pourra pas utiliser</a:t>
            </a:r>
          </a:p>
          <a:p>
            <a:pPr marL="228600" indent="-228600">
              <a:buFont typeface="+mj-lt"/>
              <a:buAutoNum type="arabicPeriod"/>
            </a:pPr>
            <a:r>
              <a:rPr lang="fr-FR" sz="1000" b="0" baseline="0" dirty="0">
                <a:latin typeface="Arial" panose="020B0604020202020204" pitchFamily="34" charset="0"/>
                <a:cs typeface="Arial" panose="020B0604020202020204" pitchFamily="34" charset="0"/>
              </a:rPr>
              <a:t>Toutes les énergies ne se valent pas, il faut se </a:t>
            </a:r>
            <a:r>
              <a:rPr lang="fr-FR" sz="1000" b="0" baseline="0" dirty="0" err="1">
                <a:latin typeface="Arial" panose="020B0604020202020204" pitchFamily="34" charset="0"/>
                <a:cs typeface="Arial" panose="020B0604020202020204" pitchFamily="34" charset="0"/>
              </a:rPr>
              <a:t>débarasser</a:t>
            </a:r>
            <a:r>
              <a:rPr lang="fr-FR" sz="1000" b="0" baseline="0" dirty="0">
                <a:latin typeface="Arial" panose="020B0604020202020204" pitchFamily="34" charset="0"/>
                <a:cs typeface="Arial" panose="020B0604020202020204" pitchFamily="34" charset="0"/>
              </a:rPr>
              <a:t> au plus vite du charbon, puis du pétrole, puis du gaz !</a:t>
            </a:r>
          </a:p>
          <a:p>
            <a:pPr marL="228600" indent="-228600">
              <a:buFont typeface="+mj-lt"/>
              <a:buAutoNum type="arabicPeriod"/>
            </a:pPr>
            <a:r>
              <a:rPr lang="fr-FR" sz="1000" b="0" baseline="0" dirty="0">
                <a:latin typeface="Arial" panose="020B0604020202020204" pitchFamily="34" charset="0"/>
                <a:cs typeface="Arial" panose="020B0604020202020204" pitchFamily="34" charset="0"/>
              </a:rPr>
              <a:t>Au rythme mondial actuel d’émission, c’est 20 ans et du jour au lendemain.... Puis plus rien. Sauf qu’on a besoin de plus de temps pour adapter nos sociétés qui comme on l’a vu sont fortement dépendantes aux énergies fossiles</a:t>
            </a:r>
          </a:p>
          <a:p>
            <a:pPr marL="228600" indent="-228600">
              <a:buFont typeface="+mj-lt"/>
              <a:buAutoNum type="arabicPeriod"/>
            </a:pPr>
            <a:r>
              <a:rPr lang="fr-FR" sz="1000" b="0" baseline="0" dirty="0">
                <a:latin typeface="Arial" panose="020B0604020202020204" pitchFamily="34" charset="0"/>
                <a:cs typeface="Arial" panose="020B0604020202020204" pitchFamily="34" charset="0"/>
              </a:rPr>
              <a:t>Qui a parlé d’urgence ?</a:t>
            </a:r>
            <a:endParaRPr lang="fr-FR" sz="1000" b="0" dirty="0">
              <a:latin typeface="Arial" panose="020B0604020202020204" pitchFamily="34" charset="0"/>
              <a:cs typeface="Arial" panose="020B0604020202020204" pitchFamily="34" charset="0"/>
            </a:endParaRPr>
          </a:p>
          <a:p>
            <a:endParaRPr lang="fr-FR" sz="1000" b="1" u="sng"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1" u="sng" dirty="0">
                <a:latin typeface="Arial" panose="020B0604020202020204" pitchFamily="34" charset="0"/>
                <a:cs typeface="Arial" panose="020B0604020202020204" pitchFamily="34" charset="0"/>
              </a:rPr>
              <a:t>Pour aller plus loin: </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1"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fr-FR" sz="1000" b="0" u="none" baseline="0" dirty="0">
                <a:latin typeface="Arial" panose="020B0604020202020204" pitchFamily="34" charset="0"/>
                <a:cs typeface="Arial" panose="020B0604020202020204" pitchFamily="34" charset="0"/>
              </a:rPr>
              <a:t>-Pour le budget Carbone : Résumé pour décideur du 5</a:t>
            </a:r>
            <a:r>
              <a:rPr lang="fr-FR" sz="1000" b="0" u="none" baseline="30000" dirty="0">
                <a:latin typeface="Arial" panose="020B0604020202020204" pitchFamily="34" charset="0"/>
                <a:cs typeface="Arial" panose="020B0604020202020204" pitchFamily="34" charset="0"/>
              </a:rPr>
              <a:t>e</a:t>
            </a:r>
            <a:r>
              <a:rPr lang="fr-FR" sz="1000" b="0" u="none" baseline="0" dirty="0">
                <a:latin typeface="Arial" panose="020B0604020202020204" pitchFamily="34" charset="0"/>
                <a:cs typeface="Arial" panose="020B0604020202020204" pitchFamily="34" charset="0"/>
              </a:rPr>
              <a:t> rapport du GIEC (Table SPM 1). </a:t>
            </a:r>
            <a:r>
              <a:rPr lang="fr-FR" sz="1000" b="0" baseline="0" dirty="0">
                <a:latin typeface="Arial" panose="020B0604020202020204" pitchFamily="34" charset="0"/>
                <a:cs typeface="Arial" panose="020B0604020202020204" pitchFamily="34" charset="0"/>
              </a:rPr>
              <a:t>On a vu précédemment que dans son travail, le GIEC produisait des probabilités de rester en dessous d’un certain niveau de température en fonction des émissions de gaz à effet de serre produites par les activités humaines. Si on souhaite avoir 6</a:t>
            </a:r>
            <a:r>
              <a:rPr lang="fr-FR" sz="1000" b="0" dirty="0">
                <a:latin typeface="Arial" panose="020B0604020202020204" pitchFamily="34" charset="0"/>
                <a:cs typeface="Arial" panose="020B0604020202020204" pitchFamily="34" charset="0"/>
              </a:rPr>
              <a:t>6 % de chance de rester en dessous de 2°C, en 2012</a:t>
            </a:r>
            <a:r>
              <a:rPr lang="fr-FR" sz="1000" b="0" baseline="0" dirty="0">
                <a:latin typeface="Arial" panose="020B0604020202020204" pitchFamily="34" charset="0"/>
                <a:cs typeface="Arial" panose="020B0604020202020204" pitchFamily="34" charset="0"/>
              </a:rPr>
              <a:t> </a:t>
            </a:r>
            <a:r>
              <a:rPr lang="fr-FR" sz="1000" b="0" dirty="0">
                <a:latin typeface="Arial" panose="020B0604020202020204" pitchFamily="34" charset="0"/>
                <a:cs typeface="Arial" panose="020B0604020202020204" pitchFamily="34" charset="0"/>
              </a:rPr>
              <a:t>nous ne pouvions consommer qu’entre 20 et 25% des réserves prouvées d’énergie fossile soit environ</a:t>
            </a:r>
            <a:r>
              <a:rPr lang="fr-FR" sz="1000" b="0" baseline="0" dirty="0">
                <a:latin typeface="Arial" panose="020B0604020202020204" pitchFamily="34" charset="0"/>
                <a:cs typeface="Arial" panose="020B0604020202020204" pitchFamily="34" charset="0"/>
              </a:rPr>
              <a:t> </a:t>
            </a:r>
            <a:r>
              <a:rPr lang="fr-FR" sz="1000" b="0" dirty="0">
                <a:latin typeface="Arial" panose="020B0604020202020204" pitchFamily="34" charset="0"/>
                <a:cs typeface="Arial" panose="020B0604020202020204" pitchFamily="34" charset="0"/>
              </a:rPr>
              <a:t>1000 gigatonnes de</a:t>
            </a:r>
            <a:r>
              <a:rPr lang="fr-FR" sz="1000" b="0" baseline="0" dirty="0">
                <a:latin typeface="Arial" panose="020B0604020202020204" pitchFamily="34" charset="0"/>
                <a:cs typeface="Arial" panose="020B0604020202020204" pitchFamily="34" charset="0"/>
              </a:rPr>
              <a:t> CO2 (</a:t>
            </a:r>
            <a:r>
              <a:rPr lang="fr-FR" sz="1000" b="0" dirty="0">
                <a:latin typeface="Arial" panose="020B0604020202020204" pitchFamily="34" charset="0"/>
                <a:cs typeface="Arial" panose="020B0604020202020204" pitchFamily="34" charset="0"/>
              </a:rPr>
              <a:t>GtCO2).</a:t>
            </a:r>
            <a:r>
              <a:rPr lang="fr-FR" sz="1000" b="0" baseline="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000" b="0" u="none"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u="none" dirty="0">
                <a:latin typeface="Arial" panose="020B0604020202020204" pitchFamily="34" charset="0"/>
                <a:cs typeface="Arial" panose="020B0604020202020204" pitchFamily="34" charset="0"/>
              </a:rPr>
              <a:t>-Pour les réserves : </a:t>
            </a:r>
            <a:r>
              <a:rPr lang="fr-FR" sz="1000" b="0" u="none" baseline="0" dirty="0">
                <a:latin typeface="Arial" panose="020B0604020202020204" pitchFamily="34" charset="0"/>
                <a:cs typeface="Arial" panose="020B0604020202020204" pitchFamily="34" charset="0"/>
              </a:rPr>
              <a:t>BP </a:t>
            </a:r>
            <a:r>
              <a:rPr lang="fr-FR" sz="1000" b="0" u="none" baseline="0" dirty="0" err="1">
                <a:latin typeface="Arial" panose="020B0604020202020204" pitchFamily="34" charset="0"/>
                <a:cs typeface="Arial" panose="020B0604020202020204" pitchFamily="34" charset="0"/>
              </a:rPr>
              <a:t>Statistical</a:t>
            </a:r>
            <a:r>
              <a:rPr lang="fr-FR" sz="1000" b="0" u="none" baseline="0" dirty="0">
                <a:latin typeface="Arial" panose="020B0604020202020204" pitchFamily="34" charset="0"/>
                <a:cs typeface="Arial" panose="020B0604020202020204" pitchFamily="34" charset="0"/>
              </a:rPr>
              <a:t> </a:t>
            </a:r>
            <a:r>
              <a:rPr lang="fr-FR" sz="1000" b="0" u="none" baseline="0" dirty="0" err="1">
                <a:latin typeface="Arial" panose="020B0604020202020204" pitchFamily="34" charset="0"/>
                <a:cs typeface="Arial" panose="020B0604020202020204" pitchFamily="34" charset="0"/>
              </a:rPr>
              <a:t>Review</a:t>
            </a:r>
            <a:r>
              <a:rPr lang="fr-FR" sz="1000" b="0" u="none" baseline="0" dirty="0">
                <a:latin typeface="Arial" panose="020B0604020202020204" pitchFamily="34" charset="0"/>
                <a:cs typeface="Arial" panose="020B0604020202020204" pitchFamily="34" charset="0"/>
              </a:rPr>
              <a:t> 2016</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0" u="non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i="1" u="none" baseline="0" dirty="0">
                <a:latin typeface="Arial" panose="020B0604020202020204" pitchFamily="34" charset="0"/>
                <a:cs typeface="Arial" panose="020B0604020202020204" pitchFamily="34" charset="0"/>
              </a:rPr>
              <a:t>Hypothèses retenues sur le contenu CO2 des différentes énergies : </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00" b="0" i="1" u="none" baseline="0" dirty="0">
                <a:latin typeface="Arial" panose="020B0604020202020204" pitchFamily="34" charset="0"/>
                <a:cs typeface="Arial" panose="020B0604020202020204" pitchFamily="34" charset="0"/>
              </a:rPr>
              <a:t>Charbon : 0,65 tep / tonne de charbon et 4 tCO2/tep</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00" b="0" i="1" u="none" baseline="0" dirty="0">
                <a:latin typeface="Arial" panose="020B0604020202020204" pitchFamily="34" charset="0"/>
                <a:cs typeface="Arial" panose="020B0604020202020204" pitchFamily="34" charset="0"/>
              </a:rPr>
              <a:t>Pétrole : 1 tep / tonne de pétrole et 2,91 tCO2/tep</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00" b="0" i="1" u="none" baseline="0" dirty="0">
                <a:latin typeface="Arial" panose="020B0604020202020204" pitchFamily="34" charset="0"/>
                <a:cs typeface="Arial" panose="020B0604020202020204" pitchFamily="34" charset="0"/>
              </a:rPr>
              <a:t>Gaz : 0,86 tep / Gm3 de gaz et 2,37 tCO2/tep</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0" u="none"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-Article Blog http://dr-petrole-mr-carbone.com/gaz-a-effet-de-serre-etau-du-budget-carbone-se-resserre/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Note d’analyse du Shift Project sur les trajectoires d’émissions compatibles 2°C : </a:t>
            </a:r>
            <a:r>
              <a:rPr kumimoji="0" lang="fr-FR" sz="10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http://www.theshiftproject.org/sites/default/files/files/note_danalyse_les_indc_et_le_budget_carbone_the_shift_project_0.pdf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kumimoji="0" lang="fr-FR" sz="10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Tx/>
              <a:buChar char="-"/>
              <a:tabLst/>
              <a:defRPr/>
            </a:pPr>
            <a:endParaRPr lang="fr-FR" sz="1000" b="1" u="sng"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1" u="sng" dirty="0">
              <a:latin typeface="Arial" panose="020B0604020202020204" pitchFamily="34" charset="0"/>
              <a:cs typeface="Arial" panose="020B0604020202020204" pitchFamily="34" charset="0"/>
            </a:endParaRPr>
          </a:p>
          <a:p>
            <a:endParaRPr lang="fr-FR" sz="1000" b="1" u="sng"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t>107</a:t>
            </a:fld>
            <a:endParaRPr lang="fr-FR"/>
          </a:p>
        </p:txBody>
      </p:sp>
    </p:spTree>
    <p:extLst>
      <p:ext uri="{BB962C8B-B14F-4D97-AF65-F5344CB8AC3E}">
        <p14:creationId xmlns:p14="http://schemas.microsoft.com/office/powerpoint/2010/main" val="2544171971"/>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fr-FR" sz="1000" b="1" u="sng" dirty="0">
                <a:latin typeface="Arial" panose="020B0604020202020204" pitchFamily="34" charset="0"/>
                <a:ea typeface="WenQuanYi Micro Hei" charset="0"/>
                <a:cs typeface="Arial" panose="020B0604020202020204" pitchFamily="34" charset="0"/>
              </a:rPr>
              <a:t>Messages clefs : </a:t>
            </a:r>
          </a:p>
          <a:p>
            <a:pPr marL="0" marR="0" indent="0" algn="l" defTabSz="914400" rtl="0" eaLnBrk="1" fontAlgn="auto" latinLnBrk="0" hangingPunct="1">
              <a:lnSpc>
                <a:spcPct val="100000"/>
              </a:lnSpc>
              <a:spcBef>
                <a:spcPts val="0"/>
              </a:spcBef>
              <a:spcAft>
                <a:spcPts val="0"/>
              </a:spcAft>
              <a:buClrTx/>
              <a:buSzTx/>
              <a:buFontTx/>
              <a:buNone/>
              <a:tabLst/>
              <a:defRPr/>
            </a:pPr>
            <a:r>
              <a:rPr lang="fr-FR" altLang="fr-FR" sz="1000" b="0" u="none" dirty="0">
                <a:latin typeface="Arial" panose="020B0604020202020204" pitchFamily="34" charset="0"/>
                <a:ea typeface="WenQuanYi Micro Hei" charset="0"/>
                <a:cs typeface="Arial" panose="020B0604020202020204" pitchFamily="34" charset="0"/>
              </a:rPr>
              <a:t>Voici les défis principaux qui sont devant nous pour construire un monde sans contrainte climatique et énergétique :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fr-FR" sz="1000" b="1" u="none" dirty="0">
                <a:latin typeface="Arial" panose="020B0604020202020204" pitchFamily="34" charset="0"/>
                <a:ea typeface="WenQuanYi Micro Hei" charset="0"/>
                <a:cs typeface="Arial" panose="020B0604020202020204" pitchFamily="34" charset="0"/>
              </a:rPr>
              <a:t>Production d’énergie : </a:t>
            </a:r>
            <a:r>
              <a:rPr lang="fr-FR" altLang="fr-FR" sz="1000" b="0" u="none" dirty="0">
                <a:latin typeface="Arial" panose="020B0604020202020204" pitchFamily="34" charset="0"/>
                <a:ea typeface="WenQuanYi Micro Hei" charset="0"/>
                <a:cs typeface="Arial" panose="020B0604020202020204" pitchFamily="34" charset="0"/>
              </a:rPr>
              <a:t>Aujourd’hui, une grande partie de l’électricité dans le monde est produite à partir d’énergie fossile notamment le charbon. Chacun peut se réapproprier cet enjeu. Par exemple, des citoyens commencent à se regrouper en coopérative pour produire leur propre électricité à partir d’énergie renouvelable.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fr-FR" sz="1000" b="1" u="none" dirty="0">
                <a:latin typeface="Arial" panose="020B0604020202020204" pitchFamily="34" charset="0"/>
                <a:ea typeface="WenQuanYi Micro Hei" charset="0"/>
                <a:cs typeface="Arial" panose="020B0604020202020204" pitchFamily="34" charset="0"/>
              </a:rPr>
              <a:t>Transports :</a:t>
            </a:r>
            <a:r>
              <a:rPr lang="fr-FR" altLang="fr-FR" sz="1000" b="0" u="none" dirty="0">
                <a:latin typeface="Arial" panose="020B0604020202020204" pitchFamily="34" charset="0"/>
                <a:ea typeface="WenQuanYi Micro Hei" charset="0"/>
                <a:cs typeface="Arial" panose="020B0604020202020204" pitchFamily="34" charset="0"/>
              </a:rPr>
              <a:t> 90% de ce qui roule dans le monde, le fait </a:t>
            </a:r>
            <a:r>
              <a:rPr lang="fr-FR" altLang="fr-FR" sz="1000" b="0" u="none" dirty="0" err="1">
                <a:latin typeface="Arial" panose="020B0604020202020204" pitchFamily="34" charset="0"/>
                <a:ea typeface="WenQuanYi Micro Hei" charset="0"/>
                <a:cs typeface="Arial" panose="020B0604020202020204" pitchFamily="34" charset="0"/>
              </a:rPr>
              <a:t>grace</a:t>
            </a:r>
            <a:r>
              <a:rPr lang="fr-FR" altLang="fr-FR" sz="1000" b="0" u="none" dirty="0">
                <a:latin typeface="Arial" panose="020B0604020202020204" pitchFamily="34" charset="0"/>
                <a:ea typeface="WenQuanYi Micro Hei" charset="0"/>
                <a:cs typeface="Arial" panose="020B0604020202020204" pitchFamily="34" charset="0"/>
              </a:rPr>
              <a:t> au pétrole. Il nous faut inventer la mobilité de demain. Le vélo et le train semblent être des solutions pratiques, économiques et bas carbone !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fr-FR" sz="1000" b="1" u="none" dirty="0">
                <a:latin typeface="Arial" panose="020B0604020202020204" pitchFamily="34" charset="0"/>
                <a:ea typeface="WenQuanYi Micro Hei" charset="0"/>
                <a:cs typeface="Arial" panose="020B0604020202020204" pitchFamily="34" charset="0"/>
              </a:rPr>
              <a:t>Agriculture : </a:t>
            </a:r>
            <a:r>
              <a:rPr lang="fr-FR" altLang="fr-FR" sz="1000" b="0" u="none" dirty="0">
                <a:latin typeface="Arial" panose="020B0604020202020204" pitchFamily="34" charset="0"/>
                <a:ea typeface="WenQuanYi Micro Hei" charset="0"/>
                <a:cs typeface="Arial" panose="020B0604020202020204" pitchFamily="34" charset="0"/>
              </a:rPr>
              <a:t>Aujourd’hui il faut 13 calories énergétiques pour produire une calorie alimentaire. Notre système agricole doit se réinventer. Peut être qu’il nous faut payer plus cher pour une alimentation de meilleure qualité ou tout simplement que nous nous réapproprions nos moyens de production alimentaire ! </a:t>
            </a: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t>108</a:t>
            </a:fld>
            <a:endParaRPr lang="fr-FR"/>
          </a:p>
        </p:txBody>
      </p:sp>
    </p:spTree>
    <p:extLst>
      <p:ext uri="{BB962C8B-B14F-4D97-AF65-F5344CB8AC3E}">
        <p14:creationId xmlns:p14="http://schemas.microsoft.com/office/powerpoint/2010/main" val="2578653278"/>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fr-FR" sz="1000" b="1" u="sng" dirty="0">
                <a:latin typeface="Arial" panose="020B0604020202020204" pitchFamily="34" charset="0"/>
                <a:ea typeface="WenQuanYi Micro Hei" charset="0"/>
                <a:cs typeface="Arial" panose="020B0604020202020204" pitchFamily="34" charset="0"/>
              </a:rPr>
              <a:t>Messages clefs : </a:t>
            </a:r>
          </a:p>
          <a:p>
            <a:pPr marL="0" marR="0" indent="0" algn="l" defTabSz="914400" rtl="0" eaLnBrk="1" fontAlgn="auto" latinLnBrk="0" hangingPunct="1">
              <a:lnSpc>
                <a:spcPct val="100000"/>
              </a:lnSpc>
              <a:spcBef>
                <a:spcPts val="0"/>
              </a:spcBef>
              <a:spcAft>
                <a:spcPts val="0"/>
              </a:spcAft>
              <a:buClrTx/>
              <a:buSzTx/>
              <a:buFontTx/>
              <a:buNone/>
              <a:tabLst/>
              <a:defRPr/>
            </a:pPr>
            <a:r>
              <a:rPr lang="fr-FR" altLang="fr-FR" sz="1000" b="0" u="none" dirty="0">
                <a:latin typeface="Arial" panose="020B0604020202020204" pitchFamily="34" charset="0"/>
                <a:ea typeface="WenQuanYi Micro Hei" charset="0"/>
                <a:cs typeface="Arial" panose="020B0604020202020204" pitchFamily="34" charset="0"/>
              </a:rPr>
              <a:t>Voici les défis principaux qui sont devant nous pour construire un monde sans contrainte climatique et énergétique :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fr-FR" sz="1000" b="1" u="none" dirty="0">
                <a:latin typeface="Arial" panose="020B0604020202020204" pitchFamily="34" charset="0"/>
                <a:ea typeface="WenQuanYi Micro Hei" charset="0"/>
                <a:cs typeface="Arial" panose="020B0604020202020204" pitchFamily="34" charset="0"/>
              </a:rPr>
              <a:t>Sobriété énergétique : </a:t>
            </a:r>
            <a:r>
              <a:rPr lang="fr-FR" altLang="fr-FR" sz="1000" b="0" u="none" dirty="0">
                <a:latin typeface="Arial" panose="020B0604020202020204" pitchFamily="34" charset="0"/>
                <a:ea typeface="WenQuanYi Micro Hei" charset="0"/>
                <a:cs typeface="Arial" panose="020B0604020202020204" pitchFamily="34" charset="0"/>
              </a:rPr>
              <a:t>Alors que les consommations d’énergie augmentent avec tous les nouveaux besoins créés par notre société. Il devient urgent d’instaurer massivement une nouvelle culture de la sobriété. Moins d’achats, moins vite, moins chaud. Ce sont de nouveaux modes de pensées qu’il nous faut inventer !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fr-FR" sz="1000" b="1" u="none" dirty="0">
                <a:latin typeface="Arial" panose="020B0604020202020204" pitchFamily="34" charset="0"/>
                <a:ea typeface="WenQuanYi Micro Hei" charset="0"/>
                <a:cs typeface="Arial" panose="020B0604020202020204" pitchFamily="34" charset="0"/>
              </a:rPr>
              <a:t>Transports :</a:t>
            </a:r>
            <a:r>
              <a:rPr lang="fr-FR" altLang="fr-FR" sz="1000" b="0" u="none" dirty="0">
                <a:latin typeface="Arial" panose="020B0604020202020204" pitchFamily="34" charset="0"/>
                <a:ea typeface="WenQuanYi Micro Hei" charset="0"/>
                <a:cs typeface="Arial" panose="020B0604020202020204" pitchFamily="34" charset="0"/>
              </a:rPr>
              <a:t> Un des secteurs clés en France concerne l’efficacité énergétique de nos bâtiments. Notamment, il nous faut très rapidement massifier la rénovation énergétique. En plus cela pourrait avoir des conséquences sociales très positives pour toutes celles et ceux qui ont du mal à payer leurs factures énergétiques. </a:t>
            </a:r>
          </a:p>
          <a:p>
            <a:pPr marL="171450" marR="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altLang="fr-FR" sz="1000" b="1" u="none" dirty="0">
                <a:latin typeface="Arial" panose="020B0604020202020204" pitchFamily="34" charset="0"/>
                <a:ea typeface="WenQuanYi Micro Hei" charset="0"/>
                <a:cs typeface="Arial" panose="020B0604020202020204" pitchFamily="34" charset="0"/>
              </a:rPr>
              <a:t>Mobilisation : </a:t>
            </a:r>
            <a:r>
              <a:rPr lang="fr-FR" altLang="fr-FR" sz="1000" b="0" u="none" dirty="0">
                <a:latin typeface="Arial" panose="020B0604020202020204" pitchFamily="34" charset="0"/>
                <a:ea typeface="WenQuanYi Micro Hei" charset="0"/>
                <a:cs typeface="Arial" panose="020B0604020202020204" pitchFamily="34" charset="0"/>
              </a:rPr>
              <a:t>On parle beaucoup d’énergie depuis tout à l’heure mais tout ces défis ne seront pas relevés sans la plus belle de toutes les énergies : l’énergie humaine ! Si le climat est le défi de notre temps, il faut mobiliser largement autour de cette question et cette conférence n’est qu’un tout petit pas dans ce sens. En France, on peut citer le mouvement </a:t>
            </a:r>
            <a:r>
              <a:rPr lang="fr-FR" altLang="fr-FR" sz="1000" b="0" u="none" dirty="0" err="1">
                <a:latin typeface="Arial" panose="020B0604020202020204" pitchFamily="34" charset="0"/>
                <a:ea typeface="WenQuanYi Micro Hei" charset="0"/>
                <a:cs typeface="Arial" panose="020B0604020202020204" pitchFamily="34" charset="0"/>
              </a:rPr>
              <a:t>Alternatiba</a:t>
            </a:r>
            <a:r>
              <a:rPr lang="fr-FR" altLang="fr-FR" sz="1000" b="0" u="none" dirty="0">
                <a:latin typeface="Arial" panose="020B0604020202020204" pitchFamily="34" charset="0"/>
                <a:ea typeface="WenQuanYi Micro Hei" charset="0"/>
                <a:cs typeface="Arial" panose="020B0604020202020204" pitchFamily="34" charset="0"/>
              </a:rPr>
              <a:t> qui rassemble les initiatives dans beaucoup de territoires ! </a:t>
            </a:r>
          </a:p>
          <a:p>
            <a:pPr marL="0" marR="0" indent="0" algn="l" defTabSz="914400" rtl="0" eaLnBrk="1" fontAlgn="auto" latinLnBrk="0" hangingPunct="1">
              <a:lnSpc>
                <a:spcPct val="100000"/>
              </a:lnSpc>
              <a:spcBef>
                <a:spcPts val="0"/>
              </a:spcBef>
              <a:spcAft>
                <a:spcPts val="0"/>
              </a:spcAft>
              <a:buClrTx/>
              <a:buSzTx/>
              <a:buFontTx/>
              <a:buNone/>
              <a:tabLst/>
              <a:defRPr/>
            </a:pPr>
            <a:endParaRPr lang="fr-FR" altLang="fr-FR" sz="1000" b="1" dirty="0">
              <a:latin typeface="Arial" panose="020B0604020202020204" pitchFamily="34" charset="0"/>
              <a:ea typeface="WenQuanYi Micro Hei"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t>109</a:t>
            </a:fld>
            <a:endParaRPr lang="fr-FR"/>
          </a:p>
        </p:txBody>
      </p:sp>
    </p:spTree>
    <p:extLst>
      <p:ext uri="{BB962C8B-B14F-4D97-AF65-F5344CB8AC3E}">
        <p14:creationId xmlns:p14="http://schemas.microsoft.com/office/powerpoint/2010/main" val="1493573087"/>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Shape 12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8" name="Shape 121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488"/>
              </a:spcBef>
              <a:spcAft>
                <a:spcPts val="0"/>
              </a:spcAft>
              <a:buClr>
                <a:schemeClr val="dk1"/>
              </a:buClr>
              <a:buSzPct val="25000"/>
              <a:buFont typeface="+mj-lt"/>
              <a:buNone/>
            </a:pPr>
            <a:r>
              <a:rPr lang="fr-FR" sz="1000" b="1" i="0" u="sng" strike="noStrike" cap="none" baseline="0" dirty="0">
                <a:solidFill>
                  <a:schemeClr val="dk1"/>
                </a:solidFill>
                <a:latin typeface="Arial" panose="020B0604020202020204" pitchFamily="34" charset="0"/>
                <a:ea typeface="Arial"/>
                <a:cs typeface="Arial" panose="020B0604020202020204" pitchFamily="34" charset="0"/>
                <a:sym typeface="Arial"/>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Pour faire tout ça, il y a plusieurs leviers qui peuvent être activés. Toi, moi, lui, elle, tout le monde, à son échelle peut passer à l'action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fontAlgn="base"/>
            <a:r>
              <a:rPr lang="fr-FR" sz="1000" kern="1200" dirty="0">
                <a:solidFill>
                  <a:schemeClr val="tx1"/>
                </a:solidFill>
                <a:effectLst/>
                <a:latin typeface="Arial" panose="020B0604020202020204" pitchFamily="34" charset="0"/>
                <a:ea typeface="+mn-ea"/>
                <a:cs typeface="Arial" panose="020B0604020202020204" pitchFamily="34" charset="0"/>
              </a:rPr>
              <a:t>Devenir acteur (ou actrice!) du changement, c'est à la portée de tous : il suffit d'actionner trois leviers d'actions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On peut opérer un changement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-individuel, à hauteur d'homme au sein de notre foyer, à travers le mode de vie de chacun et notre quotidien</a:t>
            </a:r>
            <a:br>
              <a:rPr lang="fr-FR" sz="1000" kern="1200" dirty="0">
                <a:solidFill>
                  <a:schemeClr val="tx1"/>
                </a:solidFill>
                <a:effectLst/>
                <a:latin typeface="Arial" panose="020B0604020202020204" pitchFamily="34" charset="0"/>
                <a:ea typeface="+mn-ea"/>
                <a:cs typeface="Arial" panose="020B0604020202020204" pitchFamily="34" charset="0"/>
              </a:rPr>
            </a:br>
            <a:r>
              <a:rPr lang="fr-FR" sz="1000" kern="1200" dirty="0">
                <a:solidFill>
                  <a:schemeClr val="tx1"/>
                </a:solidFill>
                <a:effectLst/>
                <a:latin typeface="Arial" panose="020B0604020202020204" pitchFamily="34" charset="0"/>
                <a:ea typeface="+mn-ea"/>
                <a:cs typeface="Arial" panose="020B0604020202020204" pitchFamily="34" charset="0"/>
              </a:rPr>
              <a:t>-sectoriel, par exemple au sein des entreprises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-collectif, à travers nos choix politiques, nos mobilisations citoyennes….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rtl="0">
              <a:lnSpc>
                <a:spcPct val="100000"/>
              </a:lnSpc>
              <a:spcBef>
                <a:spcPts val="488"/>
              </a:spcBef>
              <a:spcAft>
                <a:spcPts val="0"/>
              </a:spcAft>
              <a:buClr>
                <a:schemeClr val="dk1"/>
              </a:buClr>
              <a:buSzPct val="25000"/>
              <a:buFont typeface="+mj-lt"/>
              <a:buNone/>
            </a:pPr>
            <a:endParaRPr lang="fr-FR" sz="1000" b="0" i="0" u="none" strike="noStrike" cap="none" baseline="0"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488"/>
              </a:spcBef>
              <a:spcAft>
                <a:spcPts val="0"/>
              </a:spcAft>
              <a:buClr>
                <a:schemeClr val="dk1"/>
              </a:buClr>
              <a:buSzPct val="25000"/>
              <a:buFont typeface="+mj-lt"/>
              <a:buNone/>
            </a:pPr>
            <a:r>
              <a:rPr lang="fr-FR" sz="1000" b="0" i="0" u="none" strike="noStrike" cap="none" baseline="0" dirty="0">
                <a:solidFill>
                  <a:schemeClr val="dk1"/>
                </a:solidFill>
                <a:latin typeface="Arial" panose="020B0604020202020204" pitchFamily="34" charset="0"/>
                <a:ea typeface="Arial"/>
                <a:cs typeface="Arial" panose="020B0604020202020204" pitchFamily="34" charset="0"/>
                <a:sym typeface="Arial"/>
              </a:rPr>
              <a:t>On va commencer par le collectif. </a:t>
            </a:r>
          </a:p>
          <a:p>
            <a:pPr marL="0" marR="0" lvl="0" indent="0" algn="l" rtl="0">
              <a:lnSpc>
                <a:spcPct val="100000"/>
              </a:lnSpc>
              <a:spcBef>
                <a:spcPts val="488"/>
              </a:spcBef>
              <a:spcAft>
                <a:spcPts val="0"/>
              </a:spcAft>
              <a:buClr>
                <a:schemeClr val="dk1"/>
              </a:buClr>
              <a:buSzPct val="100000"/>
              <a:buFont typeface="+mj-lt"/>
              <a:buNone/>
            </a:pPr>
            <a:endParaRPr lang="fr-FR" sz="1000" b="0" i="0" u="none" strike="noStrike" cap="none" baseline="0"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488"/>
              </a:spcBef>
              <a:spcAft>
                <a:spcPts val="0"/>
              </a:spcAft>
              <a:buClr>
                <a:schemeClr val="dk1"/>
              </a:buClr>
              <a:buSzPct val="25000"/>
              <a:buFont typeface="Calibri"/>
              <a:buNone/>
            </a:pPr>
            <a:endParaRPr lang="fr-FR" sz="1000" b="1" i="0" u="none" strike="noStrike" cap="none"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488"/>
              </a:spcBef>
              <a:spcAft>
                <a:spcPts val="0"/>
              </a:spcAft>
              <a:buClr>
                <a:schemeClr val="dk1"/>
              </a:buClr>
              <a:buSzPct val="25000"/>
              <a:buFont typeface="Calibri"/>
              <a:buNone/>
            </a:pPr>
            <a:r>
              <a:rPr lang="fr-FR" sz="1000" b="1" i="0" u="sng" strike="noStrike" cap="none" dirty="0">
                <a:solidFill>
                  <a:schemeClr val="dk1"/>
                </a:solidFill>
                <a:latin typeface="Arial" panose="020B0604020202020204" pitchFamily="34" charset="0"/>
                <a:ea typeface="Arial"/>
                <a:cs typeface="Arial" panose="020B0604020202020204" pitchFamily="34" charset="0"/>
                <a:sym typeface="Arial"/>
              </a:rPr>
              <a:t>Messages clés : </a:t>
            </a:r>
          </a:p>
          <a:p>
            <a:pPr marL="228600" marR="0" lvl="0" indent="-228600" algn="l" rtl="0">
              <a:lnSpc>
                <a:spcPct val="100000"/>
              </a:lnSpc>
              <a:spcBef>
                <a:spcPts val="488"/>
              </a:spcBef>
              <a:spcAft>
                <a:spcPts val="0"/>
              </a:spcAft>
              <a:buClr>
                <a:schemeClr val="dk1"/>
              </a:buClr>
              <a:buSzPct val="100000"/>
              <a:buFont typeface="+mj-lt"/>
              <a:buAutoNum type="arabicPeriod"/>
            </a:pPr>
            <a:r>
              <a:rPr lang="fr-FR" sz="1000" b="0" i="0" u="none" strike="noStrike" cap="none" dirty="0">
                <a:solidFill>
                  <a:schemeClr val="dk1"/>
                </a:solidFill>
                <a:latin typeface="Arial" panose="020B0604020202020204" pitchFamily="34" charset="0"/>
                <a:ea typeface="Arial"/>
                <a:cs typeface="Arial" panose="020B0604020202020204" pitchFamily="34" charset="0"/>
                <a:sym typeface="Arial"/>
              </a:rPr>
              <a:t>Un changement</a:t>
            </a:r>
            <a:r>
              <a:rPr lang="fr-FR" sz="1000" b="0" i="0" u="none" strike="noStrike" cap="none" baseline="0" dirty="0">
                <a:solidFill>
                  <a:schemeClr val="dk1"/>
                </a:solidFill>
                <a:latin typeface="Arial" panose="020B0604020202020204" pitchFamily="34" charset="0"/>
                <a:ea typeface="Arial"/>
                <a:cs typeface="Arial" panose="020B0604020202020204" pitchFamily="34" charset="0"/>
                <a:sym typeface="Arial"/>
              </a:rPr>
              <a:t> des comportements est inévitable. Une transition indispensable est à opérer.</a:t>
            </a:r>
          </a:p>
          <a:p>
            <a:pPr marL="228600" marR="0" lvl="0" indent="-228600" algn="l" rtl="0">
              <a:lnSpc>
                <a:spcPct val="100000"/>
              </a:lnSpc>
              <a:spcBef>
                <a:spcPts val="488"/>
              </a:spcBef>
              <a:spcAft>
                <a:spcPts val="0"/>
              </a:spcAft>
              <a:buClr>
                <a:schemeClr val="dk1"/>
              </a:buClr>
              <a:buSzPct val="100000"/>
              <a:buFont typeface="+mj-lt"/>
              <a:buAutoNum type="arabicPeriod"/>
            </a:pPr>
            <a:r>
              <a:rPr lang="fr-FR" sz="1000" b="0" i="0" u="none" strike="noStrike" cap="none" baseline="0" dirty="0">
                <a:solidFill>
                  <a:schemeClr val="dk1"/>
                </a:solidFill>
                <a:latin typeface="Arial" panose="020B0604020202020204" pitchFamily="34" charset="0"/>
                <a:ea typeface="Arial"/>
                <a:cs typeface="Arial" panose="020B0604020202020204" pitchFamily="34" charset="0"/>
                <a:sym typeface="Arial"/>
              </a:rPr>
              <a:t>Nous avons tous, tout de suite, trois leviers d’action : agir à travers ses actions personnelles, agir à travers son métier/son emploi, agir au sein d’une organisation sociétale</a:t>
            </a:r>
          </a:p>
          <a:p>
            <a:pPr marL="228600" marR="0" lvl="0" indent="-228600" algn="l" rtl="0">
              <a:lnSpc>
                <a:spcPct val="100000"/>
              </a:lnSpc>
              <a:spcBef>
                <a:spcPts val="488"/>
              </a:spcBef>
              <a:spcAft>
                <a:spcPts val="0"/>
              </a:spcAft>
              <a:buClr>
                <a:schemeClr val="dk1"/>
              </a:buClr>
              <a:buSzPct val="100000"/>
              <a:buFont typeface="+mj-lt"/>
              <a:buAutoNum type="arabicPeriod"/>
            </a:pPr>
            <a:r>
              <a:rPr lang="fr-FR" sz="1000" b="0" i="0" u="none" strike="noStrike" cap="none" baseline="0" dirty="0">
                <a:solidFill>
                  <a:schemeClr val="dk1"/>
                </a:solidFill>
                <a:latin typeface="Arial" panose="020B0604020202020204" pitchFamily="34" charset="0"/>
                <a:ea typeface="Arial"/>
                <a:cs typeface="Arial" panose="020B0604020202020204" pitchFamily="34" charset="0"/>
                <a:sym typeface="Arial"/>
              </a:rPr>
              <a:t>Nous allons expliciter ces leviers d’action 1 par 1</a:t>
            </a:r>
          </a:p>
          <a:p>
            <a:pPr marL="228600" marR="0" lvl="0" indent="-228600" algn="l" rtl="0">
              <a:lnSpc>
                <a:spcPct val="100000"/>
              </a:lnSpc>
              <a:spcBef>
                <a:spcPts val="488"/>
              </a:spcBef>
              <a:spcAft>
                <a:spcPts val="0"/>
              </a:spcAft>
              <a:buClr>
                <a:schemeClr val="dk1"/>
              </a:buClr>
              <a:buSzPct val="25000"/>
              <a:buFont typeface="+mj-lt"/>
              <a:buAutoNum type="arabicPeriod"/>
            </a:pPr>
            <a:endParaRPr lang="fr-FR" sz="1000" b="0" i="0" u="none" strike="noStrike" cap="none" baseline="0"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488"/>
              </a:spcBef>
              <a:spcAft>
                <a:spcPts val="0"/>
              </a:spcAft>
              <a:buClr>
                <a:schemeClr val="dk1"/>
              </a:buClr>
              <a:buSzPct val="25000"/>
              <a:buFont typeface="Calibri"/>
              <a:buNone/>
            </a:pPr>
            <a:endParaRPr lang="fr-FR" sz="1000" b="1"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1219" name="Shape 121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110</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5258559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1000" b="1" u="sng" baseline="0" dirty="0">
                <a:latin typeface="Arial" panose="020B0604020202020204" pitchFamily="34" charset="0"/>
                <a:cs typeface="Arial" panose="020B0604020202020204" pitchFamily="34" charset="0"/>
              </a:rPr>
              <a:t>Transition : </a:t>
            </a:r>
          </a:p>
          <a:p>
            <a:r>
              <a:rPr lang="fr-FR" sz="1000" kern="1200" dirty="0">
                <a:solidFill>
                  <a:schemeClr val="tx1"/>
                </a:solidFill>
                <a:effectLst/>
                <a:latin typeface="Arial" panose="020B0604020202020204" pitchFamily="34" charset="0"/>
                <a:ea typeface="+mn-ea"/>
                <a:cs typeface="Arial" panose="020B0604020202020204" pitchFamily="34" charset="0"/>
              </a:rPr>
              <a:t>C’est d’ailleurs par ce pilier du changement, Le COLLECTIF, qu’on va commencer !</a:t>
            </a:r>
            <a:br>
              <a:rPr lang="fr-FR" sz="1000" kern="1200" dirty="0">
                <a:solidFill>
                  <a:schemeClr val="tx1"/>
                </a:solidFill>
                <a:effectLst/>
                <a:latin typeface="Arial" panose="020B0604020202020204" pitchFamily="34" charset="0"/>
                <a:ea typeface="+mn-ea"/>
                <a:cs typeface="Arial" panose="020B0604020202020204" pitchFamily="34" charset="0"/>
              </a:rPr>
            </a:br>
            <a:r>
              <a:rPr lang="fr-FR" sz="1000" kern="1200" dirty="0">
                <a:solidFill>
                  <a:schemeClr val="tx1"/>
                </a:solidFill>
                <a:effectLst/>
                <a:latin typeface="Arial" panose="020B0604020202020204" pitchFamily="34" charset="0"/>
                <a:ea typeface="+mn-ea"/>
                <a:cs typeface="Arial" panose="020B0604020202020204" pitchFamily="34" charset="0"/>
              </a:rPr>
              <a:t>On a la chance de vivre en démocratie alors saisissons-la ! Exigeons moins de carbone dans les programmes politiques et dans les lois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Dans les vidéos précédentes, tu as vu que nous étions fortement dépendant des énergies fossiles qui sont majoritairement responsables  du changement climatique. </a:t>
            </a:r>
            <a:br>
              <a:rPr lang="fr-FR" sz="1000" kern="1200" dirty="0">
                <a:solidFill>
                  <a:schemeClr val="tx1"/>
                </a:solidFill>
                <a:effectLst/>
                <a:latin typeface="Arial" panose="020B0604020202020204" pitchFamily="34" charset="0"/>
                <a:ea typeface="+mn-ea"/>
                <a:cs typeface="Arial" panose="020B0604020202020204" pitchFamily="34" charset="0"/>
              </a:rPr>
            </a:br>
            <a:r>
              <a:rPr lang="fr-FR" sz="1000" kern="1200" dirty="0">
                <a:solidFill>
                  <a:schemeClr val="tx1"/>
                </a:solidFill>
                <a:effectLst/>
                <a:latin typeface="Arial" panose="020B0604020202020204" pitchFamily="34" charset="0"/>
                <a:ea typeface="+mn-ea"/>
                <a:cs typeface="Arial" panose="020B0604020202020204" pitchFamily="34" charset="0"/>
              </a:rPr>
              <a:t>Il faut donc apprendre collectivement à nous passer de ces énergies fossiles, gaz, pétrole et charbon…</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Mais toutes ces énergies ne se valent pas ! Regarde ! </a:t>
            </a:r>
            <a:endParaRPr lang="en-US" sz="1000" kern="1200" dirty="0">
              <a:solidFill>
                <a:schemeClr val="tx1"/>
              </a:solidFill>
              <a:effectLst/>
              <a:latin typeface="Arial" panose="020B0604020202020204" pitchFamily="34" charset="0"/>
              <a:ea typeface="+mn-ea"/>
              <a:cs typeface="Arial" panose="020B0604020202020204" pitchFamily="34" charset="0"/>
            </a:endParaRPr>
          </a:p>
          <a:p>
            <a:br>
              <a:rPr lang="fr-FR" sz="1000" kern="1200" dirty="0">
                <a:solidFill>
                  <a:schemeClr val="tx1"/>
                </a:solidFill>
                <a:effectLst/>
                <a:latin typeface="Arial" panose="020B0604020202020204" pitchFamily="34" charset="0"/>
                <a:ea typeface="+mn-ea"/>
                <a:cs typeface="Arial" panose="020B0604020202020204" pitchFamily="34" charset="0"/>
              </a:rPr>
            </a:br>
            <a:endParaRPr lang="en-US" sz="10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111</a:t>
            </a:fld>
            <a:endParaRPr lang="fr-FR"/>
          </a:p>
        </p:txBody>
      </p:sp>
    </p:spTree>
    <p:extLst>
      <p:ext uri="{BB962C8B-B14F-4D97-AF65-F5344CB8AC3E}">
        <p14:creationId xmlns:p14="http://schemas.microsoft.com/office/powerpoint/2010/main" val="139444043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sz="1000" b="1" u="sng" dirty="0">
                <a:latin typeface="Arial" panose="020B0604020202020204" pitchFamily="34" charset="0"/>
                <a:cs typeface="Arial" panose="020B0604020202020204" pitchFamily="34" charset="0"/>
              </a:rPr>
              <a:t>Explications</a:t>
            </a:r>
            <a:r>
              <a:rPr lang="fr-FR" sz="1000" b="1" u="sng" baseline="0" dirty="0">
                <a:latin typeface="Arial" panose="020B0604020202020204" pitchFamily="34" charset="0"/>
                <a:cs typeface="Arial" panose="020B0604020202020204" pitchFamily="34" charset="0"/>
              </a:rPr>
              <a:t> : </a:t>
            </a:r>
          </a:p>
          <a:p>
            <a:r>
              <a:rPr lang="fr-FR" sz="1000" kern="1200" dirty="0">
                <a:solidFill>
                  <a:schemeClr val="tx1"/>
                </a:solidFill>
                <a:effectLst/>
                <a:latin typeface="Arial" panose="020B0604020202020204" pitchFamily="34" charset="0"/>
                <a:ea typeface="+mn-ea"/>
                <a:cs typeface="Arial" panose="020B0604020202020204" pitchFamily="34" charset="0"/>
              </a:rPr>
              <a:t>D’abord commençons par le nerf de la guerre : Et concrètement, ça coûterait combien ? Car tout ça, on ne va pas le faire sans argent !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Plusieurs économistes de renom, comme Nicholas Stern, estiment que subir les conséquences du changement climatique -dédommagements, catastrophes naturelles – pourrait coûter jusqu'à 20% du PIB mondial, soit environ 15 000 milliards de dollars par an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 coût de la transition énergétique est lui estimé par ces mêmes économistes à environ 2% du PIB mondial. Soit 1500 milliards de dollars.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Lutter contre le changement climatique coûterait donc 10 fois moins cher que d'en subir les conséquences ! Alors qu'est ce qu'on attend ? Le souci aujourd’hui c’est que la finance mondiale a du mal à penser le long terme. Or pour résoudre le problème du changement climatique, il faudrait dépenser un peu d’argent aujourd’hui pour éviter d’en perdre beaucoup demain ! Certains essayent de mobiliser autour de cette question. Tu peux par exemple signer le pacte finance climat sur le lien qui s’affiche ! </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b="1" u="sng"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Messages clés : </a:t>
            </a:r>
          </a:p>
          <a:p>
            <a:pPr marL="228600" indent="-228600">
              <a:buFont typeface="+mj-lt"/>
              <a:buAutoNum type="arabicPeriod"/>
            </a:pPr>
            <a:r>
              <a:rPr lang="fr-FR" sz="1000" b="0" u="none" dirty="0">
                <a:latin typeface="Arial" panose="020B0604020202020204" pitchFamily="34" charset="0"/>
                <a:cs typeface="Arial" panose="020B0604020202020204" pitchFamily="34" charset="0"/>
              </a:rPr>
              <a:t>Le coût</a:t>
            </a:r>
            <a:r>
              <a:rPr lang="fr-FR" sz="1000" b="0" u="none" baseline="0" dirty="0">
                <a:latin typeface="Arial" panose="020B0604020202020204" pitchFamily="34" charset="0"/>
                <a:cs typeface="Arial" panose="020B0604020202020204" pitchFamily="34" charset="0"/>
              </a:rPr>
              <a:t> du changement climatique est estimé à 5 à 20% du PIB chaque année. Soit presque 15 000 milliards de dollars… par ans !</a:t>
            </a:r>
          </a:p>
          <a:p>
            <a:pPr marL="228600" indent="-228600">
              <a:buFont typeface="+mj-lt"/>
              <a:buAutoNum type="arabicPeriod"/>
            </a:pPr>
            <a:r>
              <a:rPr lang="fr-FR" sz="1000" b="0" u="none" baseline="0" dirty="0">
                <a:latin typeface="Arial" panose="020B0604020202020204" pitchFamily="34" charset="0"/>
                <a:cs typeface="Arial" panose="020B0604020202020204" pitchFamily="34" charset="0"/>
              </a:rPr>
              <a:t>Le coût de la transition énergétique est lui estimé à 2% du PIB. Cela nous coutera donc moins cher d’agir que de subir.</a:t>
            </a:r>
          </a:p>
          <a:p>
            <a:pPr marL="228600" indent="-228600">
              <a:buFont typeface="+mj-lt"/>
              <a:buAutoNum type="arabicPeriod"/>
            </a:pPr>
            <a:r>
              <a:rPr lang="fr-FR" sz="1000" b="0" u="none" baseline="0" dirty="0">
                <a:latin typeface="Arial" panose="020B0604020202020204" pitchFamily="34" charset="0"/>
                <a:cs typeface="Arial" panose="020B0604020202020204" pitchFamily="34" charset="0"/>
              </a:rPr>
              <a:t>Le problème ici c’est que ceux qui vont payer les conséquences du changement climatique se sont pas les mêmes que ceux qui ont les moyens de financer la transition énergétique ! </a:t>
            </a:r>
          </a:p>
          <a:p>
            <a:endParaRPr lang="fr-FR" sz="1000" b="1" u="sng"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Précisions pour les curieux : </a:t>
            </a:r>
          </a:p>
          <a:p>
            <a:r>
              <a:rPr lang="fr-FR" sz="1000" b="0" u="none" dirty="0">
                <a:latin typeface="Arial" panose="020B0604020202020204" pitchFamily="34" charset="0"/>
                <a:cs typeface="Arial" panose="020B0604020202020204" pitchFamily="34" charset="0"/>
              </a:rPr>
              <a:t>https://www.pacte-climat.eu/fr/</a:t>
            </a:r>
          </a:p>
          <a:p>
            <a:r>
              <a:rPr lang="fr-FR" sz="1000" dirty="0">
                <a:latin typeface="Arial" panose="020B0604020202020204" pitchFamily="34" charset="0"/>
                <a:cs typeface="Arial" panose="020B0604020202020204" pitchFamily="34" charset="0"/>
              </a:rPr>
              <a:t>http://newclimateeconomy.net/</a:t>
            </a:r>
          </a:p>
          <a:p>
            <a:r>
              <a:rPr lang="fr-FR" sz="1000" dirty="0">
                <a:latin typeface="Arial" panose="020B0604020202020204" pitchFamily="34" charset="0"/>
                <a:cs typeface="Arial" panose="020B0604020202020204" pitchFamily="34" charset="0"/>
              </a:rPr>
              <a:t>https://en.wikipedia.org/wiki/Stern_Review </a:t>
            </a: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112</a:t>
            </a:fld>
            <a:endParaRPr lang="fr-FR"/>
          </a:p>
        </p:txBody>
      </p:sp>
    </p:spTree>
    <p:extLst>
      <p:ext uri="{BB962C8B-B14F-4D97-AF65-F5344CB8AC3E}">
        <p14:creationId xmlns:p14="http://schemas.microsoft.com/office/powerpoint/2010/main" val="250908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fr-FR" sz="1000" b="1" u="sng" baseline="0" dirty="0">
                <a:latin typeface="Arial" panose="020B0604020202020204" pitchFamily="34" charset="0"/>
                <a:cs typeface="Arial" panose="020B0604020202020204" pitchFamily="34" charset="0"/>
              </a:rPr>
              <a:t>Explications : </a:t>
            </a:r>
            <a:endParaRPr lang="fr-FR" altLang="fr-FR" sz="1000" b="1" u="sng" dirty="0">
              <a:latin typeface="Arial" panose="020B0604020202020204" pitchFamily="34" charset="0"/>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Combien coûte donc cette énergie que nous consommons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Imaginons qu’il nous faille cuire un poulet dans un four électrique d’une puissance d’un kilowatt pendant 1 heure ! Il nous faudrait pour cela 1 kilowattheure d’énergie. Mais, au moment de cuire notre poulet, survient une coupure de courant nous obligeant alors à brancher notre four à des cyclistes qui pédalent sur des vélos. A votre avis, Combien de cyclistes pédalant à 20km/h pendant 1h faut-il pour produire 1 KWh et cuire le poulet ?</a:t>
            </a:r>
            <a:endParaRPr lang="en-US" sz="10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12</a:t>
            </a:fld>
            <a:endParaRPr lang="fr-FR"/>
          </a:p>
        </p:txBody>
      </p:sp>
    </p:spTree>
    <p:extLst>
      <p:ext uri="{BB962C8B-B14F-4D97-AF65-F5344CB8AC3E}">
        <p14:creationId xmlns:p14="http://schemas.microsoft.com/office/powerpoint/2010/main" val="26126367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indent="0" algn="l" defTabSz="914400" rtl="0" eaLnBrk="1" fontAlgn="auto" latinLnBrk="0" hangingPunct="1">
              <a:lnSpc>
                <a:spcPct val="100000"/>
              </a:lnSpc>
              <a:spcBef>
                <a:spcPts val="488"/>
              </a:spcBef>
              <a:spcAft>
                <a:spcPts val="0"/>
              </a:spcAft>
              <a:buClrTx/>
              <a:buSzTx/>
              <a:buFont typeface="+mj-lt"/>
              <a:buNone/>
              <a:tabLst/>
              <a:defRPr/>
            </a:pPr>
            <a:r>
              <a:rPr lang="fr-FR" sz="1000" b="1" u="sng" baseline="0"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Devant cette urgence, un tas d'actions collectives militantes et non violentes ont lieu un peu partout dans le monde. Ce sont des gens comme toi ou moi qui se retrouvent et se mobilisent au quotidien pour porter, en groupe, un même message : faire des enjeux climatiques une priorité internationale.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Happenings, rassemblements, marches, tous les moyens d'expression sont bons pour sensibiliser les politiques et le grand public à la cause climatique.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Une mobilisation massive peut faire changer des lois et avoir un véritable impact dans les entreprises et les collectivités locales. Alors comme des milliers de personnes à travers la planète, fais entendre ta voix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Si tu veux passer à l'action -de façon non violente ! - tu peux aller faire un tour sur le site du WARN – </a:t>
            </a:r>
            <a:r>
              <a:rPr lang="fr-FR" sz="1000" kern="1200" dirty="0" err="1">
                <a:solidFill>
                  <a:schemeClr val="tx1"/>
                </a:solidFill>
                <a:effectLst/>
                <a:latin typeface="Arial" panose="020B0604020202020204" pitchFamily="34" charset="0"/>
                <a:ea typeface="+mn-ea"/>
                <a:cs typeface="Arial" panose="020B0604020202020204" pitchFamily="34" charset="0"/>
              </a:rPr>
              <a:t>We</a:t>
            </a:r>
            <a:r>
              <a:rPr lang="fr-FR" sz="1000" kern="1200" dirty="0">
                <a:solidFill>
                  <a:schemeClr val="tx1"/>
                </a:solidFill>
                <a:effectLst/>
                <a:latin typeface="Arial" panose="020B0604020202020204" pitchFamily="34" charset="0"/>
                <a:ea typeface="+mn-ea"/>
                <a:cs typeface="Arial" panose="020B0604020202020204" pitchFamily="34" charset="0"/>
              </a:rPr>
              <a:t> are </a:t>
            </a:r>
            <a:r>
              <a:rPr lang="fr-FR" sz="1000" kern="1200" dirty="0" err="1">
                <a:solidFill>
                  <a:schemeClr val="tx1"/>
                </a:solidFill>
                <a:effectLst/>
                <a:latin typeface="Arial" panose="020B0604020202020204" pitchFamily="34" charset="0"/>
                <a:ea typeface="+mn-ea"/>
                <a:cs typeface="Arial" panose="020B0604020202020204" pitchFamily="34" charset="0"/>
              </a:rPr>
              <a:t>ready</a:t>
            </a:r>
            <a:r>
              <a:rPr lang="fr-FR" sz="1000" kern="1200" dirty="0">
                <a:solidFill>
                  <a:schemeClr val="tx1"/>
                </a:solidFill>
                <a:effectLst/>
                <a:latin typeface="Arial" panose="020B0604020202020204" pitchFamily="34" charset="0"/>
                <a:ea typeface="+mn-ea"/>
                <a:cs typeface="Arial" panose="020B0604020202020204" pitchFamily="34" charset="0"/>
              </a:rPr>
              <a:t> </a:t>
            </a:r>
            <a:r>
              <a:rPr lang="fr-FR" sz="1000" kern="1200" dirty="0" err="1">
                <a:solidFill>
                  <a:schemeClr val="tx1"/>
                </a:solidFill>
                <a:effectLst/>
                <a:latin typeface="Arial" panose="020B0604020202020204" pitchFamily="34" charset="0"/>
                <a:ea typeface="+mn-ea"/>
                <a:cs typeface="Arial" panose="020B0604020202020204" pitchFamily="34" charset="0"/>
              </a:rPr>
              <a:t>Now</a:t>
            </a:r>
            <a:r>
              <a:rPr lang="fr-FR" sz="1000" kern="1200" dirty="0">
                <a:solidFill>
                  <a:schemeClr val="tx1"/>
                </a:solidFill>
                <a:effectLst/>
                <a:latin typeface="Arial" panose="020B0604020202020204" pitchFamily="34" charset="0"/>
                <a:ea typeface="+mn-ea"/>
                <a:cs typeface="Arial" panose="020B0604020202020204" pitchFamily="34" charset="0"/>
              </a:rPr>
              <a:t>, de l'ANV Cop 21, ou encore d'ALTERNATIBA, des mouvements qui mettent en place un tas d'actions concrètes tout au long de l'année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488"/>
              </a:spcBef>
              <a:spcAft>
                <a:spcPts val="0"/>
              </a:spcAft>
              <a:buClrTx/>
              <a:buSzTx/>
              <a:buFont typeface="+mj-lt"/>
              <a:buNone/>
              <a:tabLst/>
              <a:defRPr/>
            </a:pPr>
            <a:endParaRPr lang="fr-FR" altLang="fr-FR" sz="1000" b="0" u="none" baseline="0" dirty="0">
              <a:latin typeface="Arial" panose="020B0604020202020204" pitchFamily="34" charset="0"/>
              <a:ea typeface="WenQuanYi Micro Hei" charset="0"/>
              <a:cs typeface="Arial" panose="020B0604020202020204" pitchFamily="34" charset="0"/>
            </a:endParaRPr>
          </a:p>
          <a:p>
            <a:pPr marL="0" marR="0" indent="0" algn="l" defTabSz="914400" rtl="0" eaLnBrk="1" fontAlgn="auto" latinLnBrk="0" hangingPunct="1">
              <a:lnSpc>
                <a:spcPct val="100000"/>
              </a:lnSpc>
              <a:spcBef>
                <a:spcPts val="488"/>
              </a:spcBef>
              <a:spcAft>
                <a:spcPts val="0"/>
              </a:spcAft>
              <a:buClrTx/>
              <a:buSzTx/>
              <a:buFont typeface="+mj-lt"/>
              <a:buNone/>
              <a:tabLst/>
              <a:defRPr/>
            </a:pPr>
            <a:r>
              <a:rPr lang="fr-FR" sz="1000" b="1" u="sng" dirty="0">
                <a:latin typeface="Arial" panose="020B0604020202020204" pitchFamily="34" charset="0"/>
                <a:cs typeface="Arial" panose="020B0604020202020204" pitchFamily="34" charset="0"/>
              </a:rPr>
              <a:t>Messages</a:t>
            </a:r>
            <a:r>
              <a:rPr lang="fr-FR" sz="1000" b="1" u="sng" baseline="0" dirty="0">
                <a:latin typeface="Arial" panose="020B0604020202020204" pitchFamily="34" charset="0"/>
                <a:cs typeface="Arial" panose="020B0604020202020204" pitchFamily="34" charset="0"/>
              </a:rPr>
              <a:t> clés : </a:t>
            </a:r>
          </a:p>
          <a:p>
            <a:pPr marL="228600" marR="0" indent="-228600" algn="l" defTabSz="914400" rtl="0" eaLnBrk="1" fontAlgn="auto" latinLnBrk="0" hangingPunct="1">
              <a:lnSpc>
                <a:spcPct val="100000"/>
              </a:lnSpc>
              <a:spcBef>
                <a:spcPts val="488"/>
              </a:spcBef>
              <a:spcAft>
                <a:spcPts val="0"/>
              </a:spcAft>
              <a:buClrTx/>
              <a:buSzTx/>
              <a:buFont typeface="+mj-lt"/>
              <a:buAutoNum type="arabicPeriod"/>
              <a:tabLst/>
              <a:defRPr/>
            </a:pPr>
            <a:r>
              <a:rPr lang="fr-FR" sz="1000" b="0" u="none" dirty="0">
                <a:latin typeface="Arial" panose="020B0604020202020204" pitchFamily="34" charset="0"/>
                <a:cs typeface="Arial" panose="020B0604020202020204" pitchFamily="34" charset="0"/>
              </a:rPr>
              <a:t>La mobilisation fait partie des solutions</a:t>
            </a:r>
          </a:p>
          <a:p>
            <a:pPr marL="228600" marR="0" indent="-228600" algn="l" defTabSz="914400" rtl="0" eaLnBrk="1" fontAlgn="auto" latinLnBrk="0" hangingPunct="1">
              <a:lnSpc>
                <a:spcPct val="100000"/>
              </a:lnSpc>
              <a:spcBef>
                <a:spcPts val="488"/>
              </a:spcBef>
              <a:spcAft>
                <a:spcPts val="0"/>
              </a:spcAft>
              <a:buClrTx/>
              <a:buSzTx/>
              <a:buFont typeface="+mj-lt"/>
              <a:buAutoNum type="arabicPeriod"/>
              <a:tabLst/>
              <a:defRPr/>
            </a:pPr>
            <a:r>
              <a:rPr lang="fr-FR" sz="1000" b="0" u="none" dirty="0">
                <a:latin typeface="Arial" panose="020B0604020202020204" pitchFamily="34" charset="0"/>
                <a:cs typeface="Arial" panose="020B0604020202020204" pitchFamily="34" charset="0"/>
              </a:rPr>
              <a:t>Comme vous des dizaines</a:t>
            </a:r>
            <a:r>
              <a:rPr lang="fr-FR" sz="1000" b="0" u="none" baseline="0" dirty="0">
                <a:latin typeface="Arial" panose="020B0604020202020204" pitchFamily="34" charset="0"/>
                <a:cs typeface="Arial" panose="020B0604020202020204" pitchFamily="34" charset="0"/>
              </a:rPr>
              <a:t> de milliers de personnes ont compris les enjeux à travers le monde. La génération climat fait entendre sa voix et passe aux actes</a:t>
            </a:r>
          </a:p>
          <a:p>
            <a:pPr marL="228600" marR="0" indent="-228600" algn="l" defTabSz="914400" rtl="0" eaLnBrk="1" fontAlgn="auto" latinLnBrk="0" hangingPunct="1">
              <a:lnSpc>
                <a:spcPct val="100000"/>
              </a:lnSpc>
              <a:spcBef>
                <a:spcPts val="488"/>
              </a:spcBef>
              <a:spcAft>
                <a:spcPts val="0"/>
              </a:spcAft>
              <a:buClrTx/>
              <a:buSzTx/>
              <a:buFont typeface="+mj-lt"/>
              <a:buAutoNum type="arabicPeriod"/>
              <a:tabLst/>
              <a:defRPr/>
            </a:pPr>
            <a:endParaRPr lang="fr-FR" sz="1000" b="0" u="non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488"/>
              </a:spcBef>
              <a:spcAft>
                <a:spcPts val="0"/>
              </a:spcAft>
              <a:buClrTx/>
              <a:buSzTx/>
              <a:buFont typeface="+mj-lt"/>
              <a:buNone/>
              <a:tabLst/>
              <a:defRPr/>
            </a:pPr>
            <a:endParaRPr lang="fr-FR" altLang="fr-FR" sz="1000" b="0" u="none" dirty="0">
              <a:latin typeface="Arial" panose="020B0604020202020204" pitchFamily="34" charset="0"/>
              <a:ea typeface="WenQuanYi Micro Hei"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t>113</a:t>
            </a:fld>
            <a:endParaRPr lang="fr-FR"/>
          </a:p>
        </p:txBody>
      </p:sp>
    </p:spTree>
    <p:extLst>
      <p:ext uri="{BB962C8B-B14F-4D97-AF65-F5344CB8AC3E}">
        <p14:creationId xmlns:p14="http://schemas.microsoft.com/office/powerpoint/2010/main" val="267308147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fontScale="70000" lnSpcReduction="20000"/>
          </a:bodyPr>
          <a:lstStyle/>
          <a:p>
            <a:r>
              <a:rPr 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En partie grâce à cette mobilisation citoyenne, les états se sont fixé la fameuse limite des +2°C . Et pour la respecter, il nous reste encore 3 ans pour stabiliser nos émissions. Les stabiliser serait déjà un grand pas, vu que jusqu'à présent, elles augmentent d'année en année ! Et nous aurions une cinquantaine d'années devant nous pour complètement arrêter d'émettre des gaz à effet de serre.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Cette slide nous montre 4 Futurs possibles qui se présentent à nous à partir d'aujourd'hui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vert, c'est le scénario recommandé par les Scientifiques qui limite le réchauffement à +1,5°C, évitant ainsi les conséquences les plus graves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gris, c'est ce qui se passera si on continue à consommer l'énergie sans changer nos modes de vie, entrainant un réchauffement entre +4 et +8°C</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bleu, on voit ce qui se profile si on applique toutes les lois qui ont déjà été votées soit un réchauffement de +2,6 °C à 4,9+°C</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rouge, c'est l'Accord de Paris.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Suite à cet accord, tous les Etats ont signé un texte affirmant leur volonté de limiter le réchauffement climatique à 2°C avant 2100. Chaque état a publié une feuille de route et ses engagements pour limiter ses émissions de gaz à effet de serre. Sauf qu'en compilant tous ces engagements, propres à chaque pays, on arrive sur une trajectoire qui profile un réchauffement entre +2,3°C et +3,5°C, ce qui est au-dessus de la volonté initiale de ne pas dépasser les +2°C.</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Avant l'accord de Paris, l'ONU essayait d'obtenir un consensus avec tous les états en imposant des « quotas » d'émissions à ne pas dépasser pour chaque pays mais avec ce système on n'a jamais réussi à aboutir à un accord en 20 ans de négociations. Pas étonnant, déjà qu'on a du mal à se mettre d'accord pour choisir un bar ou un resto, imaginez 195 pays à la table des négociations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Donc l'objectif crucial des prochaines négociations qui auront lieu désormais tous les ans, sera de renforcer les engagements pris par les états pour que cette trajectoire s'aligne avec les +2°C.</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Cela prouve aussi que rien n'est fait, que la question climatique est loin d'avoir été réglée par l'Accord de Paris et qu'il faut rester mobilisé. Surtout qu'aucun organisme pouvant sanctionner les états pour non-respect de leurs engagements, n'existe encore à ce jour.</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Les états ont amorcé le boulot en fixant un cap, une direction à suivre, mais maintenant ce sont les acteurs de la société civile qui doivent entrer dans la lutte contre le changement climatique : les entreprises, les villes, les citoyens... Nous quoi !</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baseline="0" dirty="0">
              <a:latin typeface="Arial" panose="020B0604020202020204" pitchFamily="34" charset="0"/>
              <a:cs typeface="Arial" panose="020B0604020202020204" pitchFamily="34" charset="0"/>
            </a:endParaRPr>
          </a:p>
          <a:p>
            <a:endParaRPr lang="fr-FR" sz="1000"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altLang="fr-FR" sz="1000" b="1" u="sng" dirty="0">
                <a:solidFill>
                  <a:srgbClr val="000000"/>
                </a:solidFill>
                <a:latin typeface="Arial" panose="020B0604020202020204" pitchFamily="34" charset="0"/>
                <a:ea typeface="WenQuanYi Micro Hei" charset="0"/>
                <a:cs typeface="Arial" panose="020B0604020202020204" pitchFamily="34" charset="0"/>
              </a:rPr>
              <a:t>Messages clés :</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fr-FR" altLang="fr-FR" sz="1000" b="0" dirty="0">
                <a:solidFill>
                  <a:srgbClr val="000000"/>
                </a:solidFill>
                <a:latin typeface="Arial" panose="020B0604020202020204" pitchFamily="34" charset="0"/>
                <a:cs typeface="Arial" panose="020B0604020202020204" pitchFamily="34" charset="0"/>
                <a:sym typeface="Arial" panose="020B0604020202020204" pitchFamily="34" charset="0"/>
              </a:rPr>
              <a:t>L’accord</a:t>
            </a:r>
            <a:r>
              <a:rPr lang="fr-FR" altLang="fr-FR" sz="1000" b="0" baseline="0" dirty="0">
                <a:solidFill>
                  <a:srgbClr val="000000"/>
                </a:solidFill>
                <a:latin typeface="Arial" panose="020B0604020202020204" pitchFamily="34" charset="0"/>
                <a:cs typeface="Arial" panose="020B0604020202020204" pitchFamily="34" charset="0"/>
                <a:sym typeface="Arial" panose="020B0604020202020204" pitchFamily="34" charset="0"/>
              </a:rPr>
              <a:t> de Paris est effectivement Historique. Il était temps après 21 ans de négociations... Mais le climat n’est en rien sauvé pour autant...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fr-FR" altLang="fr-FR" sz="1000" b="0" baseline="0" dirty="0">
                <a:solidFill>
                  <a:srgbClr val="000000"/>
                </a:solidFill>
                <a:latin typeface="Arial" panose="020B0604020202020204" pitchFamily="34" charset="0"/>
                <a:cs typeface="Arial" panose="020B0604020202020204" pitchFamily="34" charset="0"/>
                <a:sym typeface="Arial" panose="020B0604020202020204" pitchFamily="34" charset="0"/>
              </a:rPr>
              <a:t>Il met en lumière un nouveau mécanisme : Les NDC (</a:t>
            </a:r>
            <a:r>
              <a:rPr lang="fr-FR" sz="1000" b="0" dirty="0" err="1">
                <a:latin typeface="Arial" panose="020B0604020202020204" pitchFamily="34" charset="0"/>
                <a:cs typeface="Arial" panose="020B0604020202020204" pitchFamily="34" charset="0"/>
              </a:rPr>
              <a:t>Nationally</a:t>
            </a:r>
            <a:r>
              <a:rPr lang="fr-FR" sz="1000" b="0" dirty="0">
                <a:latin typeface="Arial" panose="020B0604020202020204" pitchFamily="34" charset="0"/>
                <a:cs typeface="Arial" panose="020B0604020202020204" pitchFamily="34" charset="0"/>
              </a:rPr>
              <a:t> </a:t>
            </a:r>
            <a:r>
              <a:rPr lang="fr-FR" sz="1000" b="0" dirty="0" err="1">
                <a:latin typeface="Arial" panose="020B0604020202020204" pitchFamily="34" charset="0"/>
                <a:cs typeface="Arial" panose="020B0604020202020204" pitchFamily="34" charset="0"/>
              </a:rPr>
              <a:t>Determined</a:t>
            </a:r>
            <a:r>
              <a:rPr lang="fr-FR" sz="1000" b="0" dirty="0">
                <a:latin typeface="Arial" panose="020B0604020202020204" pitchFamily="34" charset="0"/>
                <a:cs typeface="Arial" panose="020B0604020202020204" pitchFamily="34" charset="0"/>
              </a:rPr>
              <a:t> Contributions), ou « contribution</a:t>
            </a:r>
            <a:r>
              <a:rPr lang="fr-FR" sz="1000" b="0" baseline="0" dirty="0">
                <a:latin typeface="Arial" panose="020B0604020202020204" pitchFamily="34" charset="0"/>
                <a:cs typeface="Arial" panose="020B0604020202020204" pitchFamily="34" charset="0"/>
              </a:rPr>
              <a:t> nationale » volontaire à la réduction des GES.</a:t>
            </a:r>
            <a:endParaRPr lang="fr-FR" altLang="fr-FR" sz="1000" b="0" baseline="0" dirty="0">
              <a:solidFill>
                <a:srgbClr val="000000"/>
              </a:solidFill>
              <a:latin typeface="Arial" panose="020B0604020202020204" pitchFamily="34" charset="0"/>
              <a:cs typeface="Arial" panose="020B0604020202020204" pitchFamily="34" charset="0"/>
              <a:sym typeface="Arial" panose="020B0604020202020204" pitchFamily="34" charset="0"/>
            </a:endParaRP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fr-FR" altLang="fr-FR" sz="1000" b="0" baseline="0" dirty="0">
                <a:solidFill>
                  <a:srgbClr val="000000"/>
                </a:solidFill>
                <a:latin typeface="Arial" panose="020B0604020202020204" pitchFamily="34" charset="0"/>
                <a:cs typeface="Arial" panose="020B0604020202020204" pitchFamily="34" charset="0"/>
                <a:sym typeface="Arial" panose="020B0604020202020204" pitchFamily="34" charset="0"/>
              </a:rPr>
              <a:t>L’outil « </a:t>
            </a:r>
            <a:r>
              <a:rPr lang="fr-FR" altLang="fr-FR" sz="1000" b="0" baseline="0" dirty="0" err="1">
                <a:solidFill>
                  <a:srgbClr val="000000"/>
                </a:solidFill>
                <a:latin typeface="Arial" panose="020B0604020202020204" pitchFamily="34" charset="0"/>
                <a:cs typeface="Arial" panose="020B0604020202020204" pitchFamily="34" charset="0"/>
                <a:sym typeface="Arial" panose="020B0604020202020204" pitchFamily="34" charset="0"/>
              </a:rPr>
              <a:t>climateactiontracker</a:t>
            </a:r>
            <a:r>
              <a:rPr lang="fr-FR" altLang="fr-FR" sz="1000" b="0" baseline="0" dirty="0">
                <a:solidFill>
                  <a:srgbClr val="000000"/>
                </a:solidFill>
                <a:latin typeface="Arial" panose="020B0604020202020204" pitchFamily="34" charset="0"/>
                <a:cs typeface="Arial" panose="020B0604020202020204" pitchFamily="34" charset="0"/>
                <a:sym typeface="Arial" panose="020B0604020202020204" pitchFamily="34" charset="0"/>
              </a:rPr>
              <a:t> » donne une élévation de la température de l’ordre de 2,8°C suites à la compilation des promesses (</a:t>
            </a:r>
            <a:r>
              <a:rPr lang="fr-FR" altLang="fr-FR" sz="1000" b="0" baseline="0" dirty="0" err="1">
                <a:solidFill>
                  <a:srgbClr val="000000"/>
                </a:solidFill>
                <a:latin typeface="Arial" panose="020B0604020202020204" pitchFamily="34" charset="0"/>
                <a:cs typeface="Arial" panose="020B0604020202020204" pitchFamily="34" charset="0"/>
                <a:sym typeface="Arial" panose="020B0604020202020204" pitchFamily="34" charset="0"/>
              </a:rPr>
              <a:t>pledges</a:t>
            </a:r>
            <a:r>
              <a:rPr lang="fr-FR" altLang="fr-FR" sz="1000" b="0" baseline="0" dirty="0">
                <a:solidFill>
                  <a:srgbClr val="000000"/>
                </a:solidFill>
                <a:latin typeface="Arial" panose="020B0604020202020204" pitchFamily="34" charset="0"/>
                <a:cs typeface="Arial" panose="020B0604020202020204" pitchFamily="34" charset="0"/>
                <a:sym typeface="Arial" panose="020B0604020202020204" pitchFamily="34" charset="0"/>
              </a:rPr>
              <a:t>) de chaque Etat.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fr-FR" altLang="fr-FR" sz="1000" b="0" baseline="0" dirty="0">
                <a:solidFill>
                  <a:srgbClr val="000000"/>
                </a:solidFill>
                <a:latin typeface="Arial" panose="020B0604020202020204" pitchFamily="34" charset="0"/>
                <a:ea typeface="WenQuanYi Micro Hei" charset="0"/>
                <a:cs typeface="Arial" panose="020B0604020202020204" pitchFamily="34" charset="0"/>
                <a:sym typeface="Arial" panose="020B0604020202020204" pitchFamily="34" charset="0"/>
              </a:rPr>
              <a:t>Les pays doivent être plus ambitieux encore. Il n’y a toujours pas d’organisme </a:t>
            </a:r>
            <a:r>
              <a:rPr lang="fr-FR" altLang="fr-FR" sz="1000" b="0" baseline="0" dirty="0" err="1">
                <a:solidFill>
                  <a:srgbClr val="000000"/>
                </a:solidFill>
                <a:latin typeface="Arial" panose="020B0604020202020204" pitchFamily="34" charset="0"/>
                <a:ea typeface="WenQuanYi Micro Hei" charset="0"/>
                <a:cs typeface="Arial" panose="020B0604020202020204" pitchFamily="34" charset="0"/>
                <a:sym typeface="Arial" panose="020B0604020202020204" pitchFamily="34" charset="0"/>
              </a:rPr>
              <a:t>supra-national</a:t>
            </a:r>
            <a:r>
              <a:rPr lang="fr-FR" altLang="fr-FR" sz="1000" b="0" baseline="0" dirty="0">
                <a:solidFill>
                  <a:srgbClr val="000000"/>
                </a:solidFill>
                <a:latin typeface="Arial" panose="020B0604020202020204" pitchFamily="34" charset="0"/>
                <a:ea typeface="WenQuanYi Micro Hei" charset="0"/>
                <a:cs typeface="Arial" panose="020B0604020202020204" pitchFamily="34" charset="0"/>
                <a:sym typeface="Arial" panose="020B0604020202020204" pitchFamily="34" charset="0"/>
              </a:rPr>
              <a:t> permettant des sanctions en cas de non-respect des engagements. L’analyse post-protocole de Kyoto témoigne de ce manquement...</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endParaRPr lang="fr-FR" altLang="fr-FR" sz="1000" b="1" baseline="0" dirty="0">
              <a:solidFill>
                <a:srgbClr val="000000"/>
              </a:solidFill>
              <a:latin typeface="Arial" panose="020B0604020202020204" pitchFamily="34" charset="0"/>
              <a:ea typeface="WenQuanYi Micro Hei" charset="0"/>
              <a:cs typeface="Arial" panose="020B0604020202020204" pitchFamily="34" charset="0"/>
              <a:sym typeface="Arial" panose="020B0604020202020204" pitchFamily="34" charset="0"/>
            </a:endParaRPr>
          </a:p>
          <a:p>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114</a:t>
            </a:fld>
            <a:endParaRPr lang="fr-FR"/>
          </a:p>
        </p:txBody>
      </p:sp>
    </p:spTree>
    <p:extLst>
      <p:ext uri="{BB962C8B-B14F-4D97-AF65-F5344CB8AC3E}">
        <p14:creationId xmlns:p14="http://schemas.microsoft.com/office/powerpoint/2010/main" val="121374508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b="1" u="sng" dirty="0"/>
              <a:t>Explications : </a:t>
            </a:r>
          </a:p>
          <a:p>
            <a:r>
              <a:rPr lang="fr-FR" b="0" u="none" dirty="0"/>
              <a:t>En France, plusieurs documents cadrent nos objectifs en matière de transition énergétique et de lutte contre le changement climatique. </a:t>
            </a:r>
          </a:p>
          <a:p>
            <a:r>
              <a:rPr lang="fr-FR" b="0" u="none" dirty="0"/>
              <a:t>La Stratégie Nationale Bas Carbone (SNBC) fixe une trajectoire d’émissions de GES par secteur. Son objectif est d</a:t>
            </a:r>
            <a:r>
              <a:rPr lang="fr-FR" b="0" i="0" u="none" dirty="0"/>
              <a:t>e </a:t>
            </a:r>
            <a:r>
              <a:rPr lang="fr-FR" sz="1200" b="0" i="0" kern="1200" dirty="0">
                <a:solidFill>
                  <a:schemeClr val="tx1"/>
                </a:solidFill>
                <a:effectLst/>
                <a:latin typeface="+mn-lt"/>
                <a:ea typeface="+mn-ea"/>
                <a:cs typeface="+mn-cs"/>
              </a:rPr>
              <a:t>mettre en œuvre la neutralité carbone à l’horizon 2050 avec à cette date un équilibre entre émissions de gaz à effet de serre sur le territoire et les puits de carbone dans la forêts et des sols pour avoir des émissions nettes nulles. Cela implique une division par huit des émissions de gaz à effet de serre en France d’ici à 2050. </a:t>
            </a:r>
          </a:p>
          <a:p>
            <a:r>
              <a:rPr lang="fr-FR" sz="1200" b="0" i="0" kern="1200" dirty="0">
                <a:solidFill>
                  <a:schemeClr val="tx1"/>
                </a:solidFill>
                <a:effectLst/>
                <a:latin typeface="+mn-lt"/>
                <a:ea typeface="+mn-ea"/>
                <a:cs typeface="+mn-cs"/>
              </a:rPr>
              <a:t>Elle se base sur une é</a:t>
            </a:r>
            <a:r>
              <a:rPr lang="fr-FR" dirty="0"/>
              <a:t>valuation</a:t>
            </a:r>
            <a:r>
              <a:rPr lang="fr-FR" baseline="0" dirty="0"/>
              <a:t> chaque année de l’année précédente. </a:t>
            </a:r>
          </a:p>
          <a:p>
            <a:endParaRPr lang="fr-FR" baseline="0"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r-FR" sz="1200" b="0" i="0" kern="1200" dirty="0">
                <a:solidFill>
                  <a:schemeClr val="tx1"/>
                </a:solidFill>
                <a:effectLst/>
                <a:latin typeface="+mn-lt"/>
                <a:ea typeface="+mn-ea"/>
                <a:cs typeface="+mn-cs"/>
              </a:rPr>
              <a:t>La programmation pluriannuelle de l’énergie ou PPE, fixe la feuille de route énergétique de la France pour les périodes 2019-2023 et 2024-2028. C’est un document qui permet de savoir combien la France va construire d’éolienne, de centrales nucléaires ou de barrages hydroélectrique.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200" b="0" i="0" kern="1200" baseline="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FR" sz="1200" b="0" i="0" kern="1200" baseline="0" dirty="0">
                <a:solidFill>
                  <a:schemeClr val="tx1"/>
                </a:solidFill>
                <a:effectLst/>
                <a:latin typeface="+mn-lt"/>
                <a:ea typeface="+mn-ea"/>
                <a:cs typeface="+mn-cs"/>
              </a:rPr>
              <a:t>Si il faut retenir 3 chiffres, voici les principaux objectifs de la France en matière Energie / Climat :</a:t>
            </a:r>
          </a:p>
          <a:p>
            <a:pPr marL="342900" indent="-342900" fontAlgn="base">
              <a:spcBef>
                <a:spcPct val="0"/>
              </a:spcBef>
              <a:spcAft>
                <a:spcPct val="0"/>
              </a:spcAft>
              <a:buFont typeface="Arial" panose="020B0604020202020204" pitchFamily="34" charset="0"/>
              <a:buChar char="•"/>
            </a:pPr>
            <a:r>
              <a:rPr lang="fr-FR" sz="1200" b="0" dirty="0">
                <a:solidFill>
                  <a:prstClr val="white"/>
                </a:solidFill>
                <a:latin typeface="Century Gothic" panose="020B0502020202020204" pitchFamily="34" charset="0"/>
                <a:cs typeface="Arial" pitchFamily="34" charset="0"/>
              </a:rPr>
              <a:t>Neutralité carbone en 2050</a:t>
            </a:r>
          </a:p>
          <a:p>
            <a:pPr marL="342900" indent="-342900" fontAlgn="base">
              <a:spcBef>
                <a:spcPct val="0"/>
              </a:spcBef>
              <a:spcAft>
                <a:spcPct val="0"/>
              </a:spcAft>
              <a:buFont typeface="Arial" panose="020B0604020202020204" pitchFamily="34" charset="0"/>
              <a:buChar char="•"/>
            </a:pPr>
            <a:r>
              <a:rPr lang="fr-FR" sz="1200" b="0" dirty="0">
                <a:solidFill>
                  <a:prstClr val="white"/>
                </a:solidFill>
                <a:latin typeface="Century Gothic" panose="020B0502020202020204" pitchFamily="34" charset="0"/>
              </a:rPr>
              <a:t>Diviser par 2 les consommations d’énergie d’ici à 2050</a:t>
            </a:r>
          </a:p>
          <a:p>
            <a:pPr marL="342900" indent="-342900" fontAlgn="base">
              <a:spcBef>
                <a:spcPct val="0"/>
              </a:spcBef>
              <a:spcAft>
                <a:spcPct val="0"/>
              </a:spcAft>
              <a:buFont typeface="Arial" panose="020B0604020202020204" pitchFamily="34" charset="0"/>
              <a:buChar char="•"/>
            </a:pPr>
            <a:r>
              <a:rPr lang="fr-FR" sz="1200" b="0" dirty="0">
                <a:solidFill>
                  <a:prstClr val="white"/>
                </a:solidFill>
                <a:latin typeface="Century Gothic" panose="020B0502020202020204" pitchFamily="34" charset="0"/>
                <a:cs typeface="Arial" pitchFamily="34" charset="0"/>
              </a:rPr>
              <a:t>32% d’énergie renouvelable en 2030</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baseline="0" dirty="0"/>
          </a:p>
          <a:p>
            <a:r>
              <a:rPr lang="fr-FR" b="1" u="sng" dirty="0"/>
              <a:t>Pour aller plus loin : </a:t>
            </a:r>
          </a:p>
          <a:p>
            <a:r>
              <a:rPr lang="fr-FR" dirty="0"/>
              <a:t>https://www.ecologique-solidaire.gouv.fr/programmations-pluriannuelles-lenergie-ppe</a:t>
            </a:r>
          </a:p>
          <a:p>
            <a:r>
              <a:rPr lang="fr-FR" dirty="0"/>
              <a:t>https://www.ecologique-solidaire.gouv.fr/strategie-nationale-bas-carbone-snbc</a:t>
            </a:r>
          </a:p>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a:solidFill>
                  <a:prstClr val="black"/>
                </a:solidFill>
              </a:rPr>
              <a:pPr>
                <a:defRPr/>
              </a:pPr>
              <a:t>115</a:t>
            </a:fld>
            <a:endParaRPr lang="fr-FR">
              <a:solidFill>
                <a:prstClr val="black"/>
              </a:solidFill>
            </a:endParaRPr>
          </a:p>
        </p:txBody>
      </p:sp>
    </p:spTree>
    <p:extLst>
      <p:ext uri="{BB962C8B-B14F-4D97-AF65-F5344CB8AC3E}">
        <p14:creationId xmlns:p14="http://schemas.microsoft.com/office/powerpoint/2010/main" val="45248130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Explications : </a:t>
            </a:r>
          </a:p>
          <a:p>
            <a:r>
              <a:rPr lang="fr-FR" dirty="0"/>
              <a:t>Maintenant regardons un peu où en est la France et si ces engagements sont sur le point d’être tenus. </a:t>
            </a:r>
          </a:p>
          <a:p>
            <a:r>
              <a:rPr lang="fr-FR" dirty="0"/>
              <a:t>Les consommations d’énergie ont augmenté jusqu’au début des années 2000. Poussé par la crise financière et la désindustrialisation du pays, elles ont diminué jusqu’en 2015. En 2017, elles ont de nouveau augmenté entrainant un dépassement d’environ 4% de la trajectoire prévue pour un total de 155,4 Mtep. Plus inquiétant encore, toutes les consommations d’énergie fossile augmentent. </a:t>
            </a:r>
          </a:p>
          <a:p>
            <a:endParaRPr lang="fr-FR" dirty="0"/>
          </a:p>
          <a:p>
            <a:r>
              <a:rPr lang="fr-FR" b="1" u="sng" dirty="0"/>
              <a:t>Pour aller plus loin : </a:t>
            </a:r>
          </a:p>
          <a:p>
            <a:r>
              <a:rPr lang="en-US" sz="1200" i="1" dirty="0">
                <a:solidFill>
                  <a:srgbClr val="085160"/>
                </a:solidFill>
                <a:latin typeface="Century Gothic" pitchFamily="34" charset="0"/>
              </a:rPr>
              <a:t>www.observatoire-climat-energie.fr</a:t>
            </a:r>
            <a:endParaRPr lang="fr-FR" dirty="0"/>
          </a:p>
          <a:p>
            <a:endParaRPr lang="fr-FR" dirty="0"/>
          </a:p>
        </p:txBody>
      </p:sp>
      <p:sp>
        <p:nvSpPr>
          <p:cNvPr id="4" name="Espace réservé du numéro de diapositive 3"/>
          <p:cNvSpPr>
            <a:spLocks noGrp="1"/>
          </p:cNvSpPr>
          <p:nvPr>
            <p:ph type="sldNum" sz="quarter" idx="5"/>
          </p:nvPr>
        </p:nvSpPr>
        <p:spPr/>
        <p:txBody>
          <a:bodyPr/>
          <a:lstStyle/>
          <a:p>
            <a:pPr>
              <a:defRPr/>
            </a:pPr>
            <a:fld id="{ED242561-DBBF-43EE-9B2C-D143BE6C6370}" type="slidenum">
              <a:rPr lang="fr-FR" smtClean="0"/>
              <a:pPr>
                <a:defRPr/>
              </a:pPr>
              <a:t>116</a:t>
            </a:fld>
            <a:endParaRPr lang="fr-FR"/>
          </a:p>
        </p:txBody>
      </p:sp>
    </p:spTree>
    <p:extLst>
      <p:ext uri="{BB962C8B-B14F-4D97-AF65-F5344CB8AC3E}">
        <p14:creationId xmlns:p14="http://schemas.microsoft.com/office/powerpoint/2010/main" val="2895633222"/>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Explications : </a:t>
            </a:r>
          </a:p>
          <a:p>
            <a:r>
              <a:rPr lang="fr-FR" dirty="0"/>
              <a:t>Concernant les émissions de GES, on ne fait guère mieux ! Les émissions baissaient depuis le début des années 2000 après une forte période de stagnation. Depuis 2015, les émissions sont reparties à la hausse avec un dépassement de près de 7% des émissions. En cause ? Les secteurs du transports, des bâtiments et de l’agriculture qui dépassent leurs objectifs de respectivement 10%, 23% et 3%. </a:t>
            </a:r>
          </a:p>
          <a:p>
            <a:endParaRPr lang="fr-FR" dirty="0"/>
          </a:p>
          <a:p>
            <a:r>
              <a:rPr lang="fr-FR" b="1" u="sng" dirty="0"/>
              <a:t>Pour aller plus loin : </a:t>
            </a:r>
          </a:p>
          <a:p>
            <a:r>
              <a:rPr lang="en-US" sz="1200" i="1" dirty="0">
                <a:solidFill>
                  <a:srgbClr val="085160"/>
                </a:solidFill>
                <a:latin typeface="Century Gothic" pitchFamily="34" charset="0"/>
              </a:rPr>
              <a:t>www.observatoire-climat-energie.fr</a:t>
            </a:r>
            <a:endParaRPr lang="fr-FR" dirty="0"/>
          </a:p>
        </p:txBody>
      </p:sp>
      <p:sp>
        <p:nvSpPr>
          <p:cNvPr id="4" name="Espace réservé du numéro de diapositive 3"/>
          <p:cNvSpPr>
            <a:spLocks noGrp="1"/>
          </p:cNvSpPr>
          <p:nvPr>
            <p:ph type="sldNum" sz="quarter" idx="5"/>
          </p:nvPr>
        </p:nvSpPr>
        <p:spPr/>
        <p:txBody>
          <a:bodyPr/>
          <a:lstStyle/>
          <a:p>
            <a:pPr>
              <a:defRPr/>
            </a:pPr>
            <a:fld id="{ED242561-DBBF-43EE-9B2C-D143BE6C6370}" type="slidenum">
              <a:rPr lang="fr-FR" smtClean="0"/>
              <a:pPr>
                <a:defRPr/>
              </a:pPr>
              <a:t>117</a:t>
            </a:fld>
            <a:endParaRPr lang="fr-FR"/>
          </a:p>
        </p:txBody>
      </p:sp>
    </p:spTree>
    <p:extLst>
      <p:ext uri="{BB962C8B-B14F-4D97-AF65-F5344CB8AC3E}">
        <p14:creationId xmlns:p14="http://schemas.microsoft.com/office/powerpoint/2010/main" val="391580157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Explications : </a:t>
            </a:r>
          </a:p>
          <a:p>
            <a:r>
              <a:rPr lang="fr-FR" dirty="0"/>
              <a:t>Enfin, concernant les énergies renouvelable, en 2017, 16% de la consommation d’énergie était issue d’énergie renouvelable. Pour atteindre l’objectif de 32% en 2030, cette part devrait être autour de 19,5%. Donc on est aussi en retard ! </a:t>
            </a:r>
          </a:p>
          <a:p>
            <a:endParaRPr lang="fr-FR" dirty="0"/>
          </a:p>
        </p:txBody>
      </p:sp>
      <p:sp>
        <p:nvSpPr>
          <p:cNvPr id="4" name="Espace réservé du numéro de diapositive 3"/>
          <p:cNvSpPr>
            <a:spLocks noGrp="1"/>
          </p:cNvSpPr>
          <p:nvPr>
            <p:ph type="sldNum" sz="quarter" idx="5"/>
          </p:nvPr>
        </p:nvSpPr>
        <p:spPr/>
        <p:txBody>
          <a:bodyPr/>
          <a:lstStyle/>
          <a:p>
            <a:pPr>
              <a:defRPr/>
            </a:pPr>
            <a:fld id="{ED242561-DBBF-43EE-9B2C-D143BE6C6370}" type="slidenum">
              <a:rPr lang="fr-FR" smtClean="0"/>
              <a:pPr>
                <a:defRPr/>
              </a:pPr>
              <a:t>118</a:t>
            </a:fld>
            <a:endParaRPr lang="fr-FR"/>
          </a:p>
        </p:txBody>
      </p:sp>
    </p:spTree>
    <p:extLst>
      <p:ext uri="{BB962C8B-B14F-4D97-AF65-F5344CB8AC3E}">
        <p14:creationId xmlns:p14="http://schemas.microsoft.com/office/powerpoint/2010/main" val="3211597107"/>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1000" b="1" u="sng" dirty="0">
                <a:latin typeface="Arial" panose="020B0604020202020204" pitchFamily="34" charset="0"/>
                <a:cs typeface="Arial" panose="020B0604020202020204" pitchFamily="34" charset="0"/>
              </a:rPr>
              <a:t>Transition</a:t>
            </a:r>
            <a:r>
              <a:rPr lang="fr-FR" sz="1000" b="1" u="sng" baseline="0" dirty="0">
                <a:latin typeface="Arial" panose="020B0604020202020204" pitchFamily="34" charset="0"/>
                <a:cs typeface="Arial" panose="020B0604020202020204" pitchFamily="34" charset="0"/>
              </a:rPr>
              <a:t> :</a:t>
            </a:r>
            <a:r>
              <a:rPr lang="fr-FR" sz="1000" baseline="0" dirty="0">
                <a:latin typeface="Arial" panose="020B0604020202020204" pitchFamily="34" charset="0"/>
                <a:cs typeface="Arial" panose="020B0604020202020204" pitchFamily="34" charset="0"/>
              </a:rPr>
              <a:t> </a:t>
            </a:r>
          </a:p>
          <a:p>
            <a:r>
              <a:rPr lang="fr-FR" sz="1000" kern="1200" dirty="0">
                <a:solidFill>
                  <a:schemeClr val="tx1"/>
                </a:solidFill>
                <a:effectLst/>
                <a:latin typeface="Arial" panose="020B0604020202020204" pitchFamily="34" charset="0"/>
                <a:ea typeface="+mn-ea"/>
                <a:cs typeface="Arial" panose="020B0604020202020204" pitchFamily="34" charset="0"/>
              </a:rPr>
              <a:t>Bon, on a vu qu'on pouvait agir collectivement à travers nos engagements et notre mobilisation !</a:t>
            </a:r>
            <a:br>
              <a:rPr lang="fr-FR" sz="1000" kern="1200" dirty="0">
                <a:solidFill>
                  <a:schemeClr val="tx1"/>
                </a:solidFill>
                <a:effectLst/>
                <a:latin typeface="Arial" panose="020B0604020202020204" pitchFamily="34" charset="0"/>
                <a:ea typeface="+mn-ea"/>
                <a:cs typeface="Arial" panose="020B0604020202020204" pitchFamily="34" charset="0"/>
              </a:rPr>
            </a:br>
            <a:r>
              <a:rPr lang="fr-FR" sz="1000" kern="1200" dirty="0">
                <a:solidFill>
                  <a:schemeClr val="tx1"/>
                </a:solidFill>
                <a:effectLst/>
                <a:latin typeface="Arial" panose="020B0604020202020204" pitchFamily="34" charset="0"/>
                <a:ea typeface="+mn-ea"/>
                <a:cs typeface="Arial" panose="020B0604020202020204" pitchFamily="34" charset="0"/>
              </a:rPr>
              <a:t>Sache aussi qu'il se passe plein de choses au sein des entreprises, qui s'organisent pour tendre vers une transition énergétique et on va voir comment avec le levier d'action </a:t>
            </a:r>
            <a:r>
              <a:rPr lang="fr-FR" sz="1000" kern="1200" dirty="0" err="1">
                <a:solidFill>
                  <a:schemeClr val="tx1"/>
                </a:solidFill>
                <a:effectLst/>
                <a:latin typeface="Arial" panose="020B0604020202020204" pitchFamily="34" charset="0"/>
                <a:ea typeface="+mn-ea"/>
                <a:cs typeface="Arial" panose="020B0604020202020204" pitchFamily="34" charset="0"/>
              </a:rPr>
              <a:t>numero</a:t>
            </a:r>
            <a:r>
              <a:rPr lang="fr-FR" sz="1000" kern="1200" dirty="0">
                <a:solidFill>
                  <a:schemeClr val="tx1"/>
                </a:solidFill>
                <a:effectLst/>
                <a:latin typeface="Arial" panose="020B0604020202020204" pitchFamily="34" charset="0"/>
                <a:ea typeface="+mn-ea"/>
                <a:cs typeface="Arial" panose="020B0604020202020204" pitchFamily="34" charset="0"/>
              </a:rPr>
              <a:t> 2 : les évolutions sectorielles !</a:t>
            </a:r>
          </a:p>
          <a:p>
            <a:r>
              <a:rPr lang="fr-FR" sz="1000" kern="1200" dirty="0">
                <a:solidFill>
                  <a:schemeClr val="tx1"/>
                </a:solidFill>
                <a:effectLst/>
                <a:latin typeface="Arial" panose="020B0604020202020204" pitchFamily="34" charset="0"/>
                <a:ea typeface="+mn-ea"/>
                <a:cs typeface="Arial" panose="020B0604020202020204" pitchFamily="34" charset="0"/>
              </a:rPr>
              <a:t>Et oui car en fait on a tous 2 bulletins de vote. Le premier qu’on met dans une urne 1 fois par an et globalement 5 ans plus tard on est déçu. </a:t>
            </a:r>
          </a:p>
          <a:p>
            <a:r>
              <a:rPr lang="fr-FR" sz="1000" kern="1200" dirty="0">
                <a:solidFill>
                  <a:schemeClr val="tx1"/>
                </a:solidFill>
                <a:effectLst/>
                <a:latin typeface="Arial" panose="020B0604020202020204" pitchFamily="34" charset="0"/>
                <a:ea typeface="+mn-ea"/>
                <a:cs typeface="Arial" panose="020B0604020202020204" pitchFamily="34" charset="0"/>
              </a:rPr>
              <a:t>Le deuxième a peut être plus d’impact c’est le billet de banque avec lequel on achète tout ce qu’on consomme. A chaque fois qu’on paye une entreprise, on lui donne la légitimité d’exister et on construit un monde à son image. En votant pour telle ou telle entreprise, on façonne petit à petit le monde dans lequel on vit ! </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119</a:t>
            </a:fld>
            <a:endParaRPr lang="fr-FR"/>
          </a:p>
        </p:txBody>
      </p:sp>
    </p:spTree>
    <p:extLst>
      <p:ext uri="{BB962C8B-B14F-4D97-AF65-F5344CB8AC3E}">
        <p14:creationId xmlns:p14="http://schemas.microsoft.com/office/powerpoint/2010/main" val="128220118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2"/>
        <p:cNvGrpSpPr/>
        <p:nvPr/>
      </p:nvGrpSpPr>
      <p:grpSpPr>
        <a:xfrm>
          <a:off x="0" y="0"/>
          <a:ext cx="0" cy="0"/>
          <a:chOff x="0" y="0"/>
          <a:chExt cx="0" cy="0"/>
        </a:xfrm>
      </p:grpSpPr>
      <p:sp>
        <p:nvSpPr>
          <p:cNvPr id="1383" name="Shape 1383"/>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r>
              <a:rPr lang="fr-FR" sz="1000" b="1" u="sng" dirty="0">
                <a:latin typeface="Arial" panose="020B0604020202020204" pitchFamily="34" charset="0"/>
                <a:cs typeface="Arial" panose="020B0604020202020204" pitchFamily="34" charset="0"/>
              </a:rPr>
              <a:t>Explications :</a:t>
            </a:r>
          </a:p>
          <a:p>
            <a:r>
              <a:rPr lang="fr-FR" sz="1000" kern="1200" dirty="0">
                <a:solidFill>
                  <a:schemeClr val="tx1"/>
                </a:solidFill>
                <a:effectLst/>
                <a:latin typeface="Arial" panose="020B0604020202020204" pitchFamily="34" charset="0"/>
                <a:ea typeface="+mn-ea"/>
                <a:cs typeface="Arial" panose="020B0604020202020204" pitchFamily="34" charset="0"/>
              </a:rPr>
              <a:t>La transition est déjà visible dans 4 grands secteurs d'activité, qu'on peut comparer à 4 grands chantiers à la fois prometteurs et acteurs d'une transformation sociétale future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-1 er chantier et pas des moindres, la transition énergétique évidemment : Dans ce secteur l'enjeu est triple, diminuer la consommation d’énergie via la sobriété énergétique améliorer l'efficacité énergétique et décarbonner la production grâce aux énergies renouvelables.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 2ème gros chantier se passe au sein du numérique, un formidable outil d'analyse et de partage de données au service des autres transitions. Cependant, il faut rester attentifs aux impacts cachés de la transition numérique : les données consomment de l'énergie, les ordinateurs, tablettes et smartphones consomment beaucoup de ressources naturelles... La dématérialisation de l'économie ne signifie pas pour autant une diminution des ressources consommées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-Au sein de la transition sociale et solidaire, le 3ème chantier, des dizaines de courants émergent pour pousser à une consommation plus raisonnée et solidaire. Il faut parfois faire le tri entre les vraies bonnes initiatives et le positionnement marketing, mais toutes les idées ne sont pas à jeter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-Enfin, il va falloir réapprendre à produire une alimentation saine,  de saison et de qualité pour être compatible avec la durabilité des écosystèmes. Pour cela la transition agricole mobilisera autant de savoir-faire anciens que de nouvelles technique.. L’Agriculture de demain est à inventer</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Avec tous ces chantiers prometteurs, on peut dire que la transition énergétique est un levier à la création de nouveaux emplois dans de multiples secteurs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mj-lt"/>
              <a:buNone/>
              <a:tabLst/>
              <a:defRPr/>
            </a:pPr>
            <a:endParaRPr lang="fr-FR" sz="1000" baseline="0"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Messages clés</a:t>
            </a:r>
            <a:r>
              <a:rPr lang="fr-FR" sz="1000" b="1" u="sng" baseline="0" dirty="0">
                <a:latin typeface="Arial" panose="020B0604020202020204" pitchFamily="34" charset="0"/>
                <a:cs typeface="Arial" panose="020B0604020202020204" pitchFamily="34" charset="0"/>
              </a:rPr>
              <a:t> </a:t>
            </a:r>
            <a:r>
              <a:rPr lang="fr-FR" sz="1000" b="1" u="sng" dirty="0">
                <a:latin typeface="Arial" panose="020B0604020202020204" pitchFamily="34" charset="0"/>
                <a:cs typeface="Arial" panose="020B0604020202020204" pitchFamily="34" charset="0"/>
              </a:rPr>
              <a:t>:</a:t>
            </a:r>
          </a:p>
          <a:p>
            <a:r>
              <a:rPr lang="fr-FR" sz="1000" dirty="0">
                <a:latin typeface="Arial" panose="020B0604020202020204" pitchFamily="34" charset="0"/>
                <a:cs typeface="Arial" panose="020B0604020202020204" pitchFamily="34" charset="0"/>
              </a:rPr>
              <a:t>Il y a 4 grands chantiers en cours :</a:t>
            </a:r>
          </a:p>
          <a:p>
            <a:pPr marL="228600" indent="-228600">
              <a:buFont typeface="+mj-lt"/>
              <a:buAutoNum type="arabicPeriod"/>
            </a:pPr>
            <a:r>
              <a:rPr lang="fr-FR" sz="1000" dirty="0">
                <a:latin typeface="Arial" panose="020B0604020202020204" pitchFamily="34" charset="0"/>
                <a:cs typeface="Arial" panose="020B0604020202020204" pitchFamily="34" charset="0"/>
              </a:rPr>
              <a:t>Dans la transition énergétique, l’enjeu est</a:t>
            </a:r>
            <a:r>
              <a:rPr lang="fr-FR" sz="1000" baseline="0" dirty="0">
                <a:latin typeface="Arial" panose="020B0604020202020204" pitchFamily="34" charset="0"/>
                <a:cs typeface="Arial" panose="020B0604020202020204" pitchFamily="34" charset="0"/>
              </a:rPr>
              <a:t> triple : Diminuer la consommation, améliorer l’efficacité, décarboner la production</a:t>
            </a:r>
          </a:p>
          <a:p>
            <a:pPr marL="228600" indent="-228600">
              <a:buFont typeface="+mj-lt"/>
              <a:buAutoNum type="arabicPeriod"/>
            </a:pPr>
            <a:r>
              <a:rPr lang="fr-FR" sz="1000" baseline="0" dirty="0">
                <a:latin typeface="Arial" panose="020B0604020202020204" pitchFamily="34" charset="0"/>
                <a:cs typeface="Arial" panose="020B0604020202020204" pitchFamily="34" charset="0"/>
              </a:rPr>
              <a:t>La transition numérique est un formidable accélérateur des autres transitions mais attention aux effets cachés ! </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fr-FR" sz="1000" baseline="0" dirty="0">
                <a:latin typeface="Arial" panose="020B0604020202020204" pitchFamily="34" charset="0"/>
                <a:cs typeface="Arial" panose="020B0604020202020204" pitchFamily="34" charset="0"/>
              </a:rPr>
              <a:t>Dans l’économie des dizaines de courants émergent pour pousser à une consommation plus raisonnée et solidaire. Il faut faire le tri entre marketing et vraies bonnes idées ! </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fr-FR" sz="1000" baseline="0" dirty="0">
                <a:latin typeface="Arial" panose="020B0604020202020204" pitchFamily="34" charset="0"/>
                <a:cs typeface="Arial" panose="020B0604020202020204" pitchFamily="34" charset="0"/>
              </a:rPr>
              <a:t>Dans la transition agricole, il va falloir réapprendre à produire une alimentation saine et de saison en diffusant massivement de nouvelles méthodes d’agriculture ! </a:t>
            </a:r>
            <a:endParaRPr lang="fr-FR" sz="100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mj-lt"/>
              <a:buNone/>
              <a:tabLst/>
              <a:defRPr/>
            </a:pPr>
            <a:endParaRPr lang="fr-FR" sz="1000" baseline="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mj-lt"/>
              <a:buNone/>
              <a:tabLst/>
              <a:defRPr/>
            </a:pPr>
            <a:endParaRPr lang="fr-FR" sz="1000" b="1" baseline="0" dirty="0">
              <a:latin typeface="Arial" panose="020B0604020202020204" pitchFamily="34" charset="0"/>
              <a:cs typeface="Arial" panose="020B0604020202020204" pitchFamily="34" charset="0"/>
            </a:endParaRPr>
          </a:p>
          <a:p>
            <a:endParaRPr lang="fr-FR" sz="1000" b="0" dirty="0">
              <a:latin typeface="Arial" panose="020B0604020202020204" pitchFamily="34" charset="0"/>
              <a:cs typeface="Arial" panose="020B0604020202020204" pitchFamily="34" charset="0"/>
            </a:endParaRPr>
          </a:p>
          <a:p>
            <a:endParaRPr lang="fr-FR" sz="1000" b="0" dirty="0">
              <a:latin typeface="Arial" panose="020B0604020202020204" pitchFamily="34" charset="0"/>
              <a:cs typeface="Arial" panose="020B0604020202020204" pitchFamily="34" charset="0"/>
            </a:endParaRPr>
          </a:p>
          <a:p>
            <a:pPr marL="914400" lvl="1" indent="-457200">
              <a:buFontTx/>
              <a:buChar char="-"/>
            </a:pPr>
            <a:endParaRPr lang="fr-FR" sz="1000" b="1" dirty="0">
              <a:latin typeface="Arial" panose="020B0604020202020204" pitchFamily="34" charset="0"/>
              <a:cs typeface="Arial" panose="020B0604020202020204" pitchFamily="34" charset="0"/>
            </a:endParaRPr>
          </a:p>
          <a:p>
            <a:pPr marL="914400" lvl="1" indent="-457200">
              <a:buFontTx/>
              <a:buChar char="-"/>
            </a:pPr>
            <a:endParaRPr lang="fr-FR" sz="1000" b="1" dirty="0">
              <a:latin typeface="Arial" panose="020B0604020202020204" pitchFamily="34" charset="0"/>
              <a:cs typeface="Arial" panose="020B0604020202020204" pitchFamily="34" charset="0"/>
            </a:endParaRPr>
          </a:p>
          <a:p>
            <a:pPr lvl="0">
              <a:spcBef>
                <a:spcPts val="0"/>
              </a:spcBef>
              <a:buNone/>
            </a:pPr>
            <a:endParaRPr sz="1000" dirty="0">
              <a:latin typeface="Arial" panose="020B0604020202020204" pitchFamily="34" charset="0"/>
              <a:cs typeface="Arial" panose="020B0604020202020204" pitchFamily="34" charset="0"/>
            </a:endParaRPr>
          </a:p>
        </p:txBody>
      </p:sp>
      <p:sp>
        <p:nvSpPr>
          <p:cNvPr id="1384" name="Shape 1384"/>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27437752"/>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normAutofit fontScale="92500" lnSpcReduction="10000"/>
          </a:bodyPr>
          <a:lstStyle/>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000" b="1" u="sng" baseline="0" dirty="0">
                <a:latin typeface="Arial" panose="020B0604020202020204" pitchFamily="34" charset="0"/>
                <a:cs typeface="Arial" panose="020B0604020202020204" pitchFamily="34" charset="0"/>
              </a:rPr>
              <a:t>Explications :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000" b="0" u="none" baseline="0" dirty="0">
                <a:latin typeface="Arial" panose="020B0604020202020204" pitchFamily="34" charset="0"/>
                <a:cs typeface="Arial" panose="020B0604020202020204" pitchFamily="34" charset="0"/>
              </a:rPr>
              <a:t>Face au diagnostic que nous venons de faire ensemble il y a 2 solutions possibles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000" b="0" u="none" baseline="0" dirty="0">
                <a:latin typeface="Arial" panose="020B0604020202020204" pitchFamily="34" charset="0"/>
                <a:cs typeface="Arial" panose="020B0604020202020204" pitchFamily="34" charset="0"/>
              </a:rPr>
              <a:t>Soit on se bouge et on prend en main le problème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000" b="0" u="none" baseline="0" dirty="0">
                <a:latin typeface="Arial" panose="020B0604020202020204" pitchFamily="34" charset="0"/>
                <a:cs typeface="Arial" panose="020B0604020202020204" pitchFamily="34" charset="0"/>
              </a:rPr>
              <a:t>Soit on fait l’autruche, on creuse un trou et on attend le déluge.</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r-FR" sz="1000" b="0" u="none" baseline="0" dirty="0">
              <a:latin typeface="Arial" panose="020B0604020202020204" pitchFamily="34" charset="0"/>
              <a:cs typeface="Arial" panose="020B0604020202020204" pitchFamily="34" charset="0"/>
            </a:endParaRPr>
          </a:p>
          <a:p>
            <a:pPr marL="0" marR="0" lvl="0" indent="0" algn="l" rtl="0">
              <a:lnSpc>
                <a:spcPct val="100000"/>
              </a:lnSpc>
              <a:spcBef>
                <a:spcPts val="488"/>
              </a:spcBef>
              <a:spcAft>
                <a:spcPts val="0"/>
              </a:spcAft>
              <a:buClr>
                <a:schemeClr val="dk1"/>
              </a:buClr>
              <a:buSzPct val="25000"/>
              <a:buFont typeface="+mj-lt"/>
              <a:buNone/>
            </a:pPr>
            <a:r>
              <a:rPr lang="fr-FR" sz="1000" b="0" i="0" u="none" strike="noStrike" cap="none" dirty="0">
                <a:solidFill>
                  <a:schemeClr val="dk1"/>
                </a:solidFill>
                <a:latin typeface="Arial" panose="020B0604020202020204" pitchFamily="34" charset="0"/>
                <a:ea typeface="Arial"/>
                <a:cs typeface="Arial" panose="020B0604020202020204" pitchFamily="34" charset="0"/>
                <a:sym typeface="Arial"/>
              </a:rPr>
              <a:t>En tant qu’individu nous pouvons agir sur deux leviers</a:t>
            </a:r>
            <a:r>
              <a:rPr lang="fr-FR" sz="1000" b="0" i="0" u="none" strike="noStrike" cap="none" baseline="0" dirty="0">
                <a:solidFill>
                  <a:schemeClr val="dk1"/>
                </a:solidFill>
                <a:latin typeface="Arial" panose="020B0604020202020204" pitchFamily="34" charset="0"/>
                <a:ea typeface="Arial"/>
                <a:cs typeface="Arial" panose="020B0604020202020204" pitchFamily="34" charset="0"/>
                <a:sym typeface="Arial"/>
              </a:rPr>
              <a:t> d’actions : </a:t>
            </a:r>
          </a:p>
          <a:p>
            <a:pPr marL="228600" marR="0" lvl="0" indent="-228600" algn="l" rtl="0">
              <a:lnSpc>
                <a:spcPct val="100000"/>
              </a:lnSpc>
              <a:spcBef>
                <a:spcPts val="488"/>
              </a:spcBef>
              <a:spcAft>
                <a:spcPts val="0"/>
              </a:spcAft>
              <a:buClr>
                <a:schemeClr val="dk1"/>
              </a:buClr>
              <a:buSzPct val="100000"/>
              <a:buFont typeface="+mj-lt"/>
              <a:buAutoNum type="arabicPeriod"/>
            </a:pPr>
            <a:r>
              <a:rPr lang="fr-FR" sz="1000" b="0" i="0" u="none" strike="noStrike" cap="none" baseline="0" dirty="0">
                <a:solidFill>
                  <a:schemeClr val="dk1"/>
                </a:solidFill>
                <a:latin typeface="Arial" panose="020B0604020202020204" pitchFamily="34" charset="0"/>
                <a:ea typeface="Arial"/>
                <a:cs typeface="Arial" panose="020B0604020202020204" pitchFamily="34" charset="0"/>
                <a:sym typeface="Arial"/>
              </a:rPr>
              <a:t>En démocratie, on peut influencer les choix collectifs via son droit de vote. </a:t>
            </a:r>
          </a:p>
          <a:p>
            <a:pPr marL="228600" marR="0" lvl="0" indent="-228600" algn="l" rtl="0">
              <a:lnSpc>
                <a:spcPct val="100000"/>
              </a:lnSpc>
              <a:spcBef>
                <a:spcPts val="488"/>
              </a:spcBef>
              <a:spcAft>
                <a:spcPts val="0"/>
              </a:spcAft>
              <a:buClr>
                <a:schemeClr val="dk1"/>
              </a:buClr>
              <a:buSzPct val="100000"/>
              <a:buFont typeface="+mj-lt"/>
              <a:buAutoNum type="arabicPeriod"/>
            </a:pPr>
            <a:r>
              <a:rPr lang="fr-FR" sz="1000" b="0" i="0" u="none" strike="noStrike" cap="none" baseline="0" dirty="0">
                <a:solidFill>
                  <a:schemeClr val="dk1"/>
                </a:solidFill>
                <a:latin typeface="Arial" panose="020B0604020202020204" pitchFamily="34" charset="0"/>
                <a:ea typeface="Arial"/>
                <a:cs typeface="Arial" panose="020B0604020202020204" pitchFamily="34" charset="0"/>
                <a:sym typeface="Arial"/>
              </a:rPr>
              <a:t>Nous avons également un deuxième droit de vote avec nos choix de consommation. A chaque fois que nous achetons quelque chose, nous choisissons le monde dans lequel nous souhaitons vivre. Si nous favorisions plus des solutions décarbonées, les entreprises et les politiques seraient forcés de s’adapter et d’accélérer la transition énergétique !</a:t>
            </a:r>
            <a:endParaRPr lang="fr-FR" sz="1000" b="0" u="none" baseline="0"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r-FR" sz="1000" b="0" u="none"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000" b="0" u="none" dirty="0">
                <a:latin typeface="Arial" panose="020B0604020202020204" pitchFamily="34" charset="0"/>
                <a:cs typeface="Arial" panose="020B0604020202020204" pitchFamily="34" charset="0"/>
              </a:rPr>
              <a:t>Un oiseau</a:t>
            </a:r>
            <a:r>
              <a:rPr lang="fr-FR" sz="1000" b="0" u="none" baseline="0" dirty="0">
                <a:latin typeface="Arial" panose="020B0604020202020204" pitchFamily="34" charset="0"/>
                <a:cs typeface="Arial" panose="020B0604020202020204" pitchFamily="34" charset="0"/>
              </a:rPr>
              <a:t> migrateur n’attend pas d’aller à l’école pour apprendre le chemin vers les pays chauds. Il imite ses congénères. </a:t>
            </a:r>
            <a:r>
              <a:rPr lang="fr-FR" sz="1000" b="0" u="none" dirty="0">
                <a:latin typeface="Arial" panose="020B0604020202020204" pitchFamily="34" charset="0"/>
                <a:cs typeface="Arial" panose="020B0604020202020204" pitchFamily="34" charset="0"/>
              </a:rPr>
              <a:t>En tant qu’individu l’homme comme tous</a:t>
            </a:r>
            <a:r>
              <a:rPr lang="fr-FR" sz="1000" b="0" u="none" baseline="0" dirty="0">
                <a:latin typeface="Arial" panose="020B0604020202020204" pitchFamily="34" charset="0"/>
                <a:cs typeface="Arial" panose="020B0604020202020204" pitchFamily="34" charset="0"/>
              </a:rPr>
              <a:t> les autres êtres vivants a aussi la capacité d’influencer son entourage par ses actions et son mode de vie. Il est beaucoup plus facile d’inciter au changement en agissant au quotidien, plutôt qu’en essayant de démontrer la pertinence de ses actions par de beaux discours. </a:t>
            </a:r>
          </a:p>
          <a:p>
            <a:pPr marL="0" marR="0" lvl="0" indent="0" algn="l" defTabSz="914400" rtl="0" eaLnBrk="1" fontAlgn="auto" latinLnBrk="0" hangingPunct="1">
              <a:lnSpc>
                <a:spcPct val="100000"/>
              </a:lnSpc>
              <a:spcBef>
                <a:spcPts val="0"/>
              </a:spcBef>
              <a:spcAft>
                <a:spcPts val="0"/>
              </a:spcAft>
              <a:buClrTx/>
              <a:buSzTx/>
              <a:buFont typeface="+mj-lt"/>
              <a:buNone/>
              <a:tabLst/>
              <a:defRPr/>
            </a:pPr>
            <a:endParaRPr lang="fr-FR" sz="1000" b="0" u="none" baseline="0"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000" b="1" i="0" u="sng" strike="noStrike" cap="none" dirty="0">
                <a:solidFill>
                  <a:schemeClr val="dk1"/>
                </a:solidFill>
                <a:latin typeface="Arial" panose="020B0604020202020204" pitchFamily="34" charset="0"/>
                <a:ea typeface="Arial"/>
                <a:cs typeface="Arial" panose="020B0604020202020204" pitchFamily="34" charset="0"/>
                <a:sym typeface="Arial"/>
              </a:rPr>
              <a:t>Messages clés</a:t>
            </a:r>
            <a:r>
              <a:rPr lang="fr-FR" sz="1000" b="1" i="0" u="sng" strike="noStrike" cap="none" baseline="0" dirty="0">
                <a:solidFill>
                  <a:schemeClr val="dk1"/>
                </a:solidFill>
                <a:latin typeface="Arial" panose="020B0604020202020204" pitchFamily="34" charset="0"/>
                <a:ea typeface="Arial"/>
                <a:cs typeface="Arial" panose="020B0604020202020204" pitchFamily="34" charset="0"/>
                <a:sym typeface="Arial"/>
              </a:rPr>
              <a:t>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000" b="0" dirty="0">
                <a:latin typeface="Arial" panose="020B0604020202020204" pitchFamily="34" charset="0"/>
                <a:cs typeface="Arial" panose="020B0604020202020204" pitchFamily="34" charset="0"/>
              </a:rPr>
              <a:t>Tous nos gestes, même les plus simples, ont un impact éco-socio-environnemental</a:t>
            </a:r>
            <a:r>
              <a:rPr lang="fr-FR" sz="1000" b="0" baseline="0" dirty="0">
                <a:latin typeface="Arial" panose="020B0604020202020204" pitchFamily="34" charset="0"/>
                <a:cs typeface="Arial" panose="020B0604020202020204" pitchFamily="34" charset="0"/>
              </a:rPr>
              <a:t> (les 3 piliers du DD)</a:t>
            </a:r>
            <a:r>
              <a:rPr lang="fr-FR" sz="1000" b="0" dirty="0">
                <a:latin typeface="Arial" panose="020B0604020202020204" pitchFamily="34" charset="0"/>
                <a:cs typeface="Arial" panose="020B0604020202020204" pitchFamily="34" charset="0"/>
              </a:rPr>
              <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000" b="0" dirty="0">
                <a:latin typeface="Arial" panose="020B0604020202020204" pitchFamily="34" charset="0"/>
                <a:cs typeface="Arial" panose="020B0604020202020204" pitchFamily="34" charset="0"/>
              </a:rPr>
              <a:t>Tout est lié. Notre rapport à la consommation doit</a:t>
            </a:r>
            <a:r>
              <a:rPr lang="fr-FR" sz="1000" b="0" baseline="0" dirty="0">
                <a:latin typeface="Arial" panose="020B0604020202020204" pitchFamily="34" charset="0"/>
                <a:cs typeface="Arial" panose="020B0604020202020204" pitchFamily="34" charset="0"/>
              </a:rPr>
              <a:t> changer.</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000" b="0" baseline="0" dirty="0">
                <a:latin typeface="Arial" panose="020B0604020202020204" pitchFamily="34" charset="0"/>
                <a:cs typeface="Arial" panose="020B0604020202020204" pitchFamily="34" charset="0"/>
              </a:rPr>
              <a:t>Nous aborderons ici, l’angle environnemental et précisément celui des émissions de CO2.</a:t>
            </a:r>
          </a:p>
          <a:p>
            <a:endParaRPr lang="fr-FR" sz="1000"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Pour aller plus loin:</a:t>
            </a:r>
          </a:p>
          <a:p>
            <a:pPr marL="171450" marR="0" indent="-171450" algn="l" defTabSz="914400" rtl="0" eaLnBrk="1" fontAlgn="auto" latinLnBrk="0" hangingPunct="1">
              <a:lnSpc>
                <a:spcPct val="100000"/>
              </a:lnSpc>
              <a:spcBef>
                <a:spcPts val="0"/>
              </a:spcBef>
              <a:spcAft>
                <a:spcPts val="0"/>
              </a:spcAft>
              <a:buClrTx/>
              <a:buSzTx/>
              <a:buFontTx/>
              <a:buChar char="-"/>
              <a:tabLst/>
              <a:defRPr/>
            </a:pPr>
            <a:r>
              <a:rPr lang="fr-FR" sz="1000" b="0" baseline="0" dirty="0">
                <a:latin typeface="Arial" panose="020B0604020202020204" pitchFamily="34" charset="0"/>
                <a:cs typeface="Arial" panose="020B0604020202020204" pitchFamily="34" charset="0"/>
              </a:rPr>
              <a:t>Pour la notion de « tout est lié », le court-métrage culte ‘L’ile aux Fleurs’ est une très bonne référence à voir</a:t>
            </a:r>
          </a:p>
          <a:p>
            <a:pPr marL="0" marR="0" indent="0" algn="l" defTabSz="914400" rtl="0" eaLnBrk="1" fontAlgn="auto" latinLnBrk="0" hangingPunct="1">
              <a:lnSpc>
                <a:spcPct val="100000"/>
              </a:lnSpc>
              <a:spcBef>
                <a:spcPts val="0"/>
              </a:spcBef>
              <a:spcAft>
                <a:spcPts val="0"/>
              </a:spcAft>
              <a:buClrTx/>
              <a:buSzTx/>
              <a:buFontTx/>
              <a:buNone/>
              <a:tabLst/>
              <a:defRPr/>
            </a:pPr>
            <a:r>
              <a:rPr lang="fr-FR" sz="1000" b="0" baseline="0" dirty="0">
                <a:latin typeface="Arial" panose="020B0604020202020204" pitchFamily="34" charset="0"/>
                <a:cs typeface="Arial" panose="020B0604020202020204" pitchFamily="34" charset="0"/>
              </a:rPr>
              <a:t>[YouTube][12’36][HQ] </a:t>
            </a:r>
            <a:r>
              <a:rPr lang="fr-FR" sz="1000" b="0" baseline="0" dirty="0" err="1">
                <a:latin typeface="Arial" panose="020B0604020202020204" pitchFamily="34" charset="0"/>
                <a:cs typeface="Arial" panose="020B0604020202020204" pitchFamily="34" charset="0"/>
              </a:rPr>
              <a:t>Ilha</a:t>
            </a:r>
            <a:r>
              <a:rPr lang="fr-FR" sz="1000" b="0" baseline="0" dirty="0">
                <a:latin typeface="Arial" panose="020B0604020202020204" pitchFamily="34" charset="0"/>
                <a:cs typeface="Arial" panose="020B0604020202020204" pitchFamily="34" charset="0"/>
              </a:rPr>
              <a:t> </a:t>
            </a:r>
            <a:r>
              <a:rPr lang="fr-FR" sz="1000" b="0" baseline="0" dirty="0" err="1">
                <a:latin typeface="Arial" panose="020B0604020202020204" pitchFamily="34" charset="0"/>
                <a:cs typeface="Arial" panose="020B0604020202020204" pitchFamily="34" charset="0"/>
              </a:rPr>
              <a:t>das</a:t>
            </a:r>
            <a:r>
              <a:rPr lang="fr-FR" sz="1000" b="0" baseline="0" dirty="0">
                <a:latin typeface="Arial" panose="020B0604020202020204" pitchFamily="34" charset="0"/>
                <a:cs typeface="Arial" panose="020B0604020202020204" pitchFamily="34" charset="0"/>
              </a:rPr>
              <a:t> flores - Jorge </a:t>
            </a:r>
            <a:r>
              <a:rPr lang="fr-FR" sz="1000" b="0" baseline="0" dirty="0" err="1">
                <a:latin typeface="Arial" panose="020B0604020202020204" pitchFamily="34" charset="0"/>
                <a:cs typeface="Arial" panose="020B0604020202020204" pitchFamily="34" charset="0"/>
              </a:rPr>
              <a:t>Furtado</a:t>
            </a:r>
            <a:r>
              <a:rPr lang="fr-FR" sz="1000" b="0" baseline="0" dirty="0">
                <a:latin typeface="Arial" panose="020B0604020202020204" pitchFamily="34" charset="0"/>
                <a:cs typeface="Arial" panose="020B0604020202020204" pitchFamily="34" charset="0"/>
              </a:rPr>
              <a:t> (1989)   https://www.youtube.com/watch?v=fZFFHRfpq6s</a:t>
            </a:r>
            <a:endParaRPr lang="fr-FR" sz="1000" b="0" dirty="0">
              <a:latin typeface="Arial" panose="020B0604020202020204" pitchFamily="34" charset="0"/>
              <a:cs typeface="Arial" panose="020B0604020202020204" pitchFamily="34" charset="0"/>
            </a:endParaRPr>
          </a:p>
          <a:p>
            <a:endParaRPr lang="fr-FR" sz="1000" b="0" dirty="0">
              <a:latin typeface="Arial" panose="020B0604020202020204" pitchFamily="34" charset="0"/>
              <a:cs typeface="Arial" panose="020B0604020202020204" pitchFamily="34" charset="0"/>
            </a:endParaRPr>
          </a:p>
          <a:p>
            <a:endParaRPr lang="fr-FR" sz="1000" b="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121</a:t>
            </a:fld>
            <a:endParaRPr lang="fr-FR"/>
          </a:p>
        </p:txBody>
      </p:sp>
    </p:spTree>
    <p:extLst>
      <p:ext uri="{BB962C8B-B14F-4D97-AF65-F5344CB8AC3E}">
        <p14:creationId xmlns:p14="http://schemas.microsoft.com/office/powerpoint/2010/main" val="198840243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Shape 1217"/>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218" name="Shape 1218"/>
          <p:cNvSpPr txBox="1">
            <a:spLocks noGrp="1"/>
          </p:cNvSpPr>
          <p:nvPr>
            <p:ph type="body" idx="1"/>
          </p:nvPr>
        </p:nvSpPr>
        <p:spPr>
          <a:xfrm>
            <a:off x="685800" y="4400550"/>
            <a:ext cx="5486399" cy="3600450"/>
          </a:xfrm>
          <a:prstGeom prst="rect">
            <a:avLst/>
          </a:prstGeom>
          <a:noFill/>
          <a:ln>
            <a:noFill/>
          </a:ln>
        </p:spPr>
        <p:txBody>
          <a:bodyPr lIns="91425" tIns="45700" rIns="91425" bIns="45700" anchor="t" anchorCtr="0">
            <a:noAutofit/>
          </a:bodyPr>
          <a:lstStyle/>
          <a:p>
            <a:pPr marL="0" marR="0" lvl="0" indent="0" algn="l" rtl="0">
              <a:lnSpc>
                <a:spcPct val="100000"/>
              </a:lnSpc>
              <a:spcBef>
                <a:spcPts val="488"/>
              </a:spcBef>
              <a:spcAft>
                <a:spcPts val="0"/>
              </a:spcAft>
              <a:buClr>
                <a:schemeClr val="dk1"/>
              </a:buClr>
              <a:buSzPct val="25000"/>
              <a:buFont typeface="+mj-lt"/>
              <a:buNone/>
            </a:pPr>
            <a:r>
              <a:rPr lang="fr-FR" sz="1000" b="1" i="0" u="sng" strike="noStrike" cap="none" baseline="0" dirty="0">
                <a:solidFill>
                  <a:schemeClr val="dk1"/>
                </a:solidFill>
                <a:latin typeface="Arial" panose="020B0604020202020204" pitchFamily="34" charset="0"/>
                <a:ea typeface="Arial"/>
                <a:cs typeface="Arial" panose="020B0604020202020204" pitchFamily="34" charset="0"/>
                <a:sym typeface="Arial"/>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Notre dernier levier d’action, c’est celui de notre mode de vie. AU </a:t>
            </a:r>
            <a:r>
              <a:rPr lang="fr-FR" sz="1000" kern="1200" dirty="0" err="1">
                <a:solidFill>
                  <a:schemeClr val="tx1"/>
                </a:solidFill>
                <a:effectLst/>
                <a:latin typeface="Arial" panose="020B0604020202020204" pitchFamily="34" charset="0"/>
                <a:ea typeface="+mn-ea"/>
                <a:cs typeface="Arial" panose="020B0604020202020204" pitchFamily="34" charset="0"/>
              </a:rPr>
              <a:t>dela</a:t>
            </a:r>
            <a:r>
              <a:rPr lang="fr-FR" sz="1000" kern="1200" dirty="0">
                <a:solidFill>
                  <a:schemeClr val="tx1"/>
                </a:solidFill>
                <a:effectLst/>
                <a:latin typeface="Arial" panose="020B0604020202020204" pitchFamily="34" charset="0"/>
                <a:ea typeface="+mn-ea"/>
                <a:cs typeface="Arial" panose="020B0604020202020204" pitchFamily="34" charset="0"/>
              </a:rPr>
              <a:t> de notre impact individuelle, toutes nos actions ont un impact sur notre entourage. Nous avons la capacité d'influencer autour de nous à travers notre mode de vie, c'est beaucoup plus facile d'inciter son entourage au changement en éveillant leur curiosité puis leur conscience par des actions quotidiennes concrètes plutôt qu'à travers de beaux discours souvent moralisateurs.</a:t>
            </a:r>
          </a:p>
          <a:p>
            <a:endParaRPr lang="fr-FR"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Voyons ce qu’on peut faire à notre échelle.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rtl="0">
              <a:lnSpc>
                <a:spcPct val="100000"/>
              </a:lnSpc>
              <a:spcBef>
                <a:spcPts val="488"/>
              </a:spcBef>
              <a:spcAft>
                <a:spcPts val="0"/>
              </a:spcAft>
              <a:buClr>
                <a:schemeClr val="dk1"/>
              </a:buClr>
              <a:buSzPct val="25000"/>
              <a:buFont typeface="+mj-lt"/>
              <a:buNone/>
            </a:pPr>
            <a:endParaRPr lang="fr-FR" sz="1000" b="1" i="0" u="sng" strike="noStrike" cap="none" baseline="0"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488"/>
              </a:spcBef>
              <a:spcAft>
                <a:spcPts val="0"/>
              </a:spcAft>
              <a:buClr>
                <a:schemeClr val="dk1"/>
              </a:buClr>
              <a:buSzPct val="100000"/>
              <a:buFont typeface="+mj-lt"/>
              <a:buNone/>
            </a:pPr>
            <a:endParaRPr lang="fr-FR" sz="1000" b="0" i="0" u="none" strike="noStrike" cap="none" baseline="0" dirty="0">
              <a:solidFill>
                <a:schemeClr val="dk1"/>
              </a:solidFill>
              <a:latin typeface="Arial" panose="020B0604020202020204" pitchFamily="34" charset="0"/>
              <a:ea typeface="Arial"/>
              <a:cs typeface="Arial" panose="020B0604020202020204" pitchFamily="34" charset="0"/>
              <a:sym typeface="Arial"/>
            </a:endParaRPr>
          </a:p>
          <a:p>
            <a:pPr marL="228600" marR="0" lvl="0" indent="-228600" algn="l" rtl="0">
              <a:lnSpc>
                <a:spcPct val="100000"/>
              </a:lnSpc>
              <a:spcBef>
                <a:spcPts val="488"/>
              </a:spcBef>
              <a:spcAft>
                <a:spcPts val="0"/>
              </a:spcAft>
              <a:buClr>
                <a:schemeClr val="dk1"/>
              </a:buClr>
              <a:buSzPct val="25000"/>
              <a:buFont typeface="+mj-lt"/>
              <a:buAutoNum type="arabicPeriod"/>
            </a:pPr>
            <a:endParaRPr lang="fr-FR" sz="1000" b="0" i="0" u="none" strike="noStrike" cap="none" baseline="0" dirty="0">
              <a:solidFill>
                <a:schemeClr val="dk1"/>
              </a:solidFill>
              <a:latin typeface="Arial" panose="020B0604020202020204" pitchFamily="34" charset="0"/>
              <a:ea typeface="Arial"/>
              <a:cs typeface="Arial" panose="020B0604020202020204" pitchFamily="34" charset="0"/>
              <a:sym typeface="Arial"/>
            </a:endParaRPr>
          </a:p>
          <a:p>
            <a:pPr marL="0" marR="0" lvl="0" indent="0" algn="l" rtl="0">
              <a:lnSpc>
                <a:spcPct val="100000"/>
              </a:lnSpc>
              <a:spcBef>
                <a:spcPts val="488"/>
              </a:spcBef>
              <a:spcAft>
                <a:spcPts val="0"/>
              </a:spcAft>
              <a:buClr>
                <a:schemeClr val="dk1"/>
              </a:buClr>
              <a:buSzPct val="25000"/>
              <a:buFont typeface="Calibri"/>
              <a:buNone/>
            </a:pPr>
            <a:endParaRPr lang="fr-FR" sz="1000" b="1" i="0" u="none" strike="noStrike" cap="none" dirty="0">
              <a:solidFill>
                <a:schemeClr val="dk1"/>
              </a:solidFill>
              <a:latin typeface="Arial" panose="020B0604020202020204" pitchFamily="34" charset="0"/>
              <a:ea typeface="Arial"/>
              <a:cs typeface="Arial" panose="020B0604020202020204" pitchFamily="34" charset="0"/>
              <a:sym typeface="Arial"/>
            </a:endParaRPr>
          </a:p>
        </p:txBody>
      </p:sp>
      <p:sp>
        <p:nvSpPr>
          <p:cNvPr id="1219" name="Shape 1219"/>
          <p:cNvSpPr txBox="1">
            <a:spLocks noGrp="1"/>
          </p:cNvSpPr>
          <p:nvPr>
            <p:ph type="sldNum" idx="12"/>
          </p:nvPr>
        </p:nvSpPr>
        <p:spPr>
          <a:xfrm>
            <a:off x="3884612" y="8685213"/>
            <a:ext cx="2971799" cy="458786"/>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fr-FR" sz="1200">
                <a:solidFill>
                  <a:schemeClr val="dk1"/>
                </a:solidFill>
                <a:latin typeface="Calibri"/>
                <a:ea typeface="Calibri"/>
                <a:cs typeface="Calibri"/>
                <a:sym typeface="Calibri"/>
              </a:rPr>
              <a:t>122</a:t>
            </a:fld>
            <a:endParaRPr lang="fr-FR" sz="120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1900587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fr-FR" sz="1000" b="1" u="sng" baseline="0" dirty="0">
                <a:latin typeface="Arial" panose="020B0604020202020204" pitchFamily="34" charset="0"/>
                <a:cs typeface="Arial" panose="020B0604020202020204" pitchFamily="34" charset="0"/>
              </a:rPr>
              <a:t>Explications : </a:t>
            </a:r>
            <a:endParaRPr lang="fr-FR" altLang="fr-FR" sz="1000" b="1" u="sng"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FR" sz="1000" b="0" dirty="0">
                <a:solidFill>
                  <a:srgbClr val="FF9E00"/>
                </a:solidFill>
                <a:latin typeface="Arial" panose="020B0604020202020204" pitchFamily="34" charset="0"/>
                <a:ea typeface="ＭＳ Ｐゴシック"/>
                <a:cs typeface="Arial" panose="020B0604020202020204" pitchFamily="34" charset="0"/>
              </a:rPr>
              <a:t>Réponse : Un</a:t>
            </a:r>
            <a:r>
              <a:rPr lang="fr-FR" sz="1000" b="0" baseline="0" dirty="0">
                <a:solidFill>
                  <a:srgbClr val="FF9E00"/>
                </a:solidFill>
                <a:latin typeface="Arial" panose="020B0604020202020204" pitchFamily="34" charset="0"/>
                <a:ea typeface="ＭＳ Ｐゴシック"/>
                <a:cs typeface="Arial" panose="020B0604020202020204" pitchFamily="34" charset="0"/>
              </a:rPr>
              <a:t> cycliste à 20km/h développe une puissance de 100W</a:t>
            </a:r>
            <a:r>
              <a:rPr lang="fr-FR" altLang="fr-FR" sz="1000" dirty="0">
                <a:latin typeface="Arial" pitchFamily="34" charset="0"/>
                <a:cs typeface="Arial" panose="020B0604020202020204" pitchFamily="34" charset="0"/>
              </a:rPr>
              <a:t>. Il faut donc 10 cyclistes pour faire un kilowatt (kW).</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000" b="0" dirty="0">
              <a:solidFill>
                <a:srgbClr val="FF9E00"/>
              </a:solidFill>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000" b="0" dirty="0">
              <a:solidFill>
                <a:srgbClr val="FF9E00"/>
              </a:solidFill>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13</a:t>
            </a:fld>
            <a:endParaRPr lang="fr-FR"/>
          </a:p>
        </p:txBody>
      </p:sp>
    </p:spTree>
    <p:extLst>
      <p:ext uri="{BB962C8B-B14F-4D97-AF65-F5344CB8AC3E}">
        <p14:creationId xmlns:p14="http://schemas.microsoft.com/office/powerpoint/2010/main" val="2005122793"/>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fontScale="55000" lnSpcReduction="20000"/>
          </a:bodyPr>
          <a:lstStyle/>
          <a:p>
            <a:r>
              <a:rPr lang="fr-FR" sz="1000" b="1" u="sng" dirty="0">
                <a:latin typeface="Arial" panose="020B0604020202020204" pitchFamily="34" charset="0"/>
                <a:cs typeface="Arial" panose="020B0604020202020204" pitchFamily="34" charset="0"/>
              </a:rPr>
              <a:t>Explications :</a:t>
            </a:r>
            <a:br>
              <a:rPr lang="fr-FR" sz="1000" b="1" u="sng" dirty="0">
                <a:latin typeface="Arial" panose="020B0604020202020204" pitchFamily="34" charset="0"/>
                <a:cs typeface="Arial" panose="020B0604020202020204" pitchFamily="34" charset="0"/>
              </a:rPr>
            </a:br>
            <a:r>
              <a:rPr lang="fr-FR" sz="1000" b="0" u="none" dirty="0">
                <a:latin typeface="Arial" panose="020B0604020202020204" pitchFamily="34" charset="0"/>
                <a:cs typeface="Arial" panose="020B0604020202020204" pitchFamily="34" charset="0"/>
              </a:rPr>
              <a:t>D</a:t>
            </a:r>
            <a:r>
              <a:rPr lang="fr-FR" sz="1200" kern="1200" dirty="0">
                <a:solidFill>
                  <a:schemeClr val="tx1"/>
                </a:solidFill>
                <a:effectLst/>
                <a:latin typeface="+mn-lt"/>
                <a:ea typeface="+mn-ea"/>
                <a:cs typeface="+mn-cs"/>
              </a:rPr>
              <a:t>evant la multitude de changements et d'actions possibles à réaliser, c'est pas toujours facile de s'y retrouver et de savoir par où commencer.</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Essayons d'y voir plus clair avec ce graphique, qui représente les émissions de GES moyennes par personne et par an en tonnes, dans plusieurs pays du globe.</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On y voit par exemple qu'un français moyen émet environ 8 tonnes de GES chaque année, et qu'un américain moyen émet pas loin de 25 tonnes de GES par an.</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Tout à l’heure, nous avons vu que la Terre avait la bonne idée d'absorber une partie des GES émis par les activités humaines, mais que cette absorption s'élevait à hauteur d'1,8 tonnes par personne et par an ! Tout ce qui dépasse ce seuil fait déborder le vase comme on dit, et entraine le réchauffement climatique. Pour ne pas dépasser ce seuil et respecter ce budget de 1,8 tonnes par an et par personne, le français moyen devrait donc diviser par 4 ses émissions de GES, c'est ce qu'on appelle le Facteur 4. C'est un objectif que chacun peut se fixer.</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Il semble logique que chacun à son échelle doive limiter ses émissions de GES. Mais alors, comment on fait ? Quels sont les bons choix ? Et comment les faire ?</a:t>
            </a:r>
            <a:endParaRPr lang="en-US" sz="1200" kern="1200" dirty="0">
              <a:solidFill>
                <a:schemeClr val="tx1"/>
              </a:solidFill>
              <a:effectLst/>
              <a:latin typeface="+mn-lt"/>
              <a:ea typeface="+mn-ea"/>
              <a:cs typeface="+mn-cs"/>
            </a:endParaRPr>
          </a:p>
          <a:p>
            <a:pPr marL="0" indent="0">
              <a:buFontTx/>
              <a:buNone/>
              <a:defRPr/>
            </a:pPr>
            <a:endParaRPr lang="fr-FR" sz="1000" b="0" i="0" baseline="0" dirty="0">
              <a:solidFill>
                <a:srgbClr val="FF6600"/>
              </a:solidFill>
              <a:latin typeface="Arial" panose="020B0604020202020204" pitchFamily="34" charset="0"/>
              <a:cs typeface="Arial" panose="020B0604020202020204" pitchFamily="34" charset="0"/>
            </a:endParaRPr>
          </a:p>
          <a:p>
            <a:pPr marL="0" indent="0">
              <a:buFontTx/>
              <a:buNone/>
              <a:defRPr/>
            </a:pPr>
            <a:endParaRPr lang="fr-FR" sz="1000" b="0" i="0" dirty="0">
              <a:solidFill>
                <a:srgbClr val="FF6600"/>
              </a:solidFill>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altLang="fr-FR" sz="1000" b="1" u="sng" dirty="0">
                <a:solidFill>
                  <a:srgbClr val="000000"/>
                </a:solidFill>
                <a:latin typeface="Arial" panose="020B0604020202020204" pitchFamily="34" charset="0"/>
                <a:ea typeface="WenQuanYi Micro Hei" charset="0"/>
                <a:cs typeface="Arial" panose="020B0604020202020204" pitchFamily="34" charset="0"/>
              </a:rPr>
              <a:t>Messages clés :</a:t>
            </a:r>
          </a:p>
          <a:p>
            <a:pPr marL="228600" indent="-228600">
              <a:buFontTx/>
              <a:buAutoNum type="arabicPeriod"/>
              <a:defRPr/>
            </a:pPr>
            <a:r>
              <a:rPr lang="fr-FR" sz="1000" b="0" dirty="0">
                <a:latin typeface="Arial" panose="020B0604020202020204" pitchFamily="34" charset="0"/>
                <a:cs typeface="Arial" panose="020B0604020202020204" pitchFamily="34" charset="0"/>
              </a:rPr>
              <a:t>Comme on l’a vu la Terre a la bonne idée d’absorber</a:t>
            </a:r>
            <a:r>
              <a:rPr lang="fr-FR" sz="1000" b="0" baseline="0" dirty="0">
                <a:latin typeface="Arial" panose="020B0604020202020204" pitchFamily="34" charset="0"/>
                <a:cs typeface="Arial" panose="020B0604020202020204" pitchFamily="34" charset="0"/>
              </a:rPr>
              <a:t> une partie de nos émissions de gaz à effet de serre. </a:t>
            </a:r>
            <a:endParaRPr lang="fr-FR" sz="1000" b="0" dirty="0">
              <a:latin typeface="Arial" panose="020B0604020202020204" pitchFamily="34" charset="0"/>
              <a:cs typeface="Arial" panose="020B0604020202020204" pitchFamily="34" charset="0"/>
            </a:endParaRPr>
          </a:p>
          <a:p>
            <a:pPr marL="228600" indent="-228600">
              <a:buFontTx/>
              <a:buAutoNum type="arabicPeriod"/>
              <a:defRPr/>
            </a:pPr>
            <a:r>
              <a:rPr lang="fr-FR" sz="1000" b="0" dirty="0">
                <a:latin typeface="Arial" panose="020B0604020202020204" pitchFamily="34" charset="0"/>
                <a:cs typeface="Arial" panose="020B0604020202020204" pitchFamily="34" charset="0"/>
              </a:rPr>
              <a:t>Cela permet de se fixer un objectif : ramener les émissions de GES à 1,8 tonnes équivalent CO2/personne/an</a:t>
            </a:r>
            <a:r>
              <a:rPr lang="fr-FR" sz="1000" b="0" baseline="0" dirty="0">
                <a:latin typeface="Arial" panose="020B0604020202020204" pitchFamily="34" charset="0"/>
                <a:cs typeface="Arial" panose="020B0604020202020204" pitchFamily="34" charset="0"/>
              </a:rPr>
              <a:t> ce qui correspond à une </a:t>
            </a:r>
            <a:r>
              <a:rPr lang="fr-FR" sz="1000" b="0" dirty="0">
                <a:latin typeface="Arial" panose="020B0604020202020204" pitchFamily="34" charset="0"/>
                <a:cs typeface="Arial" panose="020B0604020202020204" pitchFamily="34" charset="0"/>
              </a:rPr>
              <a:t>division par 4 pour la France</a:t>
            </a:r>
          </a:p>
          <a:p>
            <a:pPr marL="228600" indent="-228600">
              <a:buFontTx/>
              <a:buAutoNum type="arabicPeriod"/>
              <a:defRPr/>
            </a:pPr>
            <a:r>
              <a:rPr lang="fr-FR" sz="1000" b="0" dirty="0">
                <a:latin typeface="Arial" panose="020B0604020202020204" pitchFamily="34" charset="0"/>
                <a:cs typeface="Arial" panose="020B0604020202020204" pitchFamily="34" charset="0"/>
              </a:rPr>
              <a:t>C’est une division par 4 de la moyenne française, c’est le niveau</a:t>
            </a:r>
            <a:r>
              <a:rPr lang="fr-FR" sz="1000" b="0" baseline="0" dirty="0">
                <a:latin typeface="Arial" panose="020B0604020202020204" pitchFamily="34" charset="0"/>
                <a:cs typeface="Arial" panose="020B0604020202020204" pitchFamily="34" charset="0"/>
              </a:rPr>
              <a:t> moyen d’un Indien, c’est une division par 12 pour les Américains.</a:t>
            </a:r>
            <a:endParaRPr lang="fr-FR" sz="1000" b="0" dirty="0">
              <a:latin typeface="Arial" panose="020B0604020202020204" pitchFamily="34" charset="0"/>
              <a:cs typeface="Arial" panose="020B0604020202020204" pitchFamily="34" charset="0"/>
            </a:endParaRPr>
          </a:p>
          <a:p>
            <a:pPr marL="228600" indent="-228600">
              <a:buFontTx/>
              <a:buAutoNum type="arabicPeriod"/>
              <a:defRPr/>
            </a:pPr>
            <a:r>
              <a:rPr lang="fr-FR" sz="1000" b="0" i="0" dirty="0">
                <a:solidFill>
                  <a:srgbClr val="FF6600"/>
                </a:solidFill>
                <a:latin typeface="Arial" panose="020B0604020202020204" pitchFamily="34" charset="0"/>
                <a:cs typeface="Arial" panose="020B0604020202020204" pitchFamily="34" charset="0"/>
              </a:rPr>
              <a:t>Il</a:t>
            </a:r>
            <a:r>
              <a:rPr lang="fr-FR" sz="1000" b="0" i="0" baseline="0" dirty="0">
                <a:solidFill>
                  <a:srgbClr val="FF6600"/>
                </a:solidFill>
                <a:latin typeface="Arial" panose="020B0604020202020204" pitchFamily="34" charset="0"/>
                <a:cs typeface="Arial" panose="020B0604020202020204" pitchFamily="34" charset="0"/>
              </a:rPr>
              <a:t> est assez facile de consommer (&amp; émettre) toujours plus (« de faire les flambeurs »). Et si le vrai défis de notre génération était de consommer toujours mieux ? Et si les vrais héros n’étaient pas ceux qui, dans notre société du toujours plus, visent et parviennent au Facteur 4 ? </a:t>
            </a:r>
            <a:endParaRPr lang="fr-FR" sz="1000" b="0" i="0" dirty="0">
              <a:solidFill>
                <a:srgbClr val="FF6600"/>
              </a:solidFill>
              <a:latin typeface="Arial" panose="020B0604020202020204" pitchFamily="34" charset="0"/>
              <a:cs typeface="Arial" panose="020B0604020202020204" pitchFamily="34" charset="0"/>
            </a:endParaRPr>
          </a:p>
          <a:p>
            <a:pPr>
              <a:defRPr/>
            </a:pPr>
            <a:endParaRPr lang="fr-FR" sz="1000" b="1" u="sng" dirty="0">
              <a:latin typeface="Arial" panose="020B0604020202020204" pitchFamily="34" charset="0"/>
              <a:cs typeface="Arial" panose="020B0604020202020204" pitchFamily="34" charset="0"/>
            </a:endParaRPr>
          </a:p>
          <a:p>
            <a:pPr marL="0" indent="0">
              <a:buFontTx/>
              <a:buNone/>
              <a:defRPr/>
            </a:pPr>
            <a:r>
              <a:rPr lang="fr-FR" sz="1000" b="1" u="sng" dirty="0">
                <a:latin typeface="Arial" panose="020B0604020202020204" pitchFamily="34" charset="0"/>
                <a:cs typeface="Arial" panose="020B0604020202020204" pitchFamily="34" charset="0"/>
              </a:rPr>
              <a:t>Pour</a:t>
            </a:r>
            <a:r>
              <a:rPr lang="fr-FR" sz="1000" b="1" u="sng" baseline="0" dirty="0">
                <a:latin typeface="Arial" panose="020B0604020202020204" pitchFamily="34" charset="0"/>
                <a:cs typeface="Arial" panose="020B0604020202020204" pitchFamily="34" charset="0"/>
              </a:rPr>
              <a:t> aller plus loin : </a:t>
            </a:r>
          </a:p>
          <a:p>
            <a:pPr marL="0" indent="0">
              <a:buFontTx/>
              <a:buNone/>
              <a:defRPr/>
            </a:pPr>
            <a:endParaRPr lang="fr-FR" sz="1000" b="1" u="sng" dirty="0">
              <a:latin typeface="Arial" panose="020B0604020202020204" pitchFamily="34" charset="0"/>
              <a:cs typeface="Arial" panose="020B0604020202020204" pitchFamily="34" charset="0"/>
            </a:endParaRPr>
          </a:p>
          <a:p>
            <a:r>
              <a:rPr lang="fr-FR" sz="1000" dirty="0">
                <a:latin typeface="Arial" panose="020B0604020202020204" pitchFamily="34" charset="0"/>
                <a:cs typeface="Arial" panose="020B0604020202020204" pitchFamily="34" charset="0"/>
              </a:rPr>
              <a:t>L’expression «</a:t>
            </a:r>
            <a:r>
              <a:rPr lang="fr-FR" sz="1000" dirty="0">
                <a:effectLst/>
                <a:latin typeface="Arial" panose="020B0604020202020204" pitchFamily="34" charset="0"/>
                <a:cs typeface="Arial" panose="020B0604020202020204" pitchFamily="34" charset="0"/>
              </a:rPr>
              <a:t> </a:t>
            </a:r>
            <a:r>
              <a:rPr lang="fr-FR" sz="1000" dirty="0">
                <a:latin typeface="Arial" panose="020B0604020202020204" pitchFamily="34" charset="0"/>
                <a:cs typeface="Arial" panose="020B0604020202020204" pitchFamily="34" charset="0"/>
              </a:rPr>
              <a:t>facteur 4</a:t>
            </a:r>
            <a:r>
              <a:rPr lang="fr-FR" sz="1000" dirty="0">
                <a:effectLst/>
                <a:latin typeface="Arial" panose="020B0604020202020204" pitchFamily="34" charset="0"/>
                <a:cs typeface="Arial" panose="020B0604020202020204" pitchFamily="34" charset="0"/>
              </a:rPr>
              <a:t> </a:t>
            </a:r>
            <a:r>
              <a:rPr lang="fr-FR" sz="1000" dirty="0">
                <a:latin typeface="Arial" panose="020B0604020202020204" pitchFamily="34" charset="0"/>
                <a:cs typeface="Arial" panose="020B0604020202020204" pitchFamily="34" charset="0"/>
              </a:rPr>
              <a:t>» a été énoncée pour la première fois dans les années 1990 au sein du club de Rome, un </a:t>
            </a:r>
            <a:r>
              <a:rPr lang="fr-FR" sz="1000" dirty="0" err="1">
                <a:latin typeface="Arial" panose="020B0604020202020204" pitchFamily="34" charset="0"/>
                <a:cs typeface="Arial" panose="020B0604020202020204" pitchFamily="34" charset="0"/>
              </a:rPr>
              <a:t>think</a:t>
            </a:r>
            <a:r>
              <a:rPr lang="fr-FR" sz="1000" dirty="0">
                <a:latin typeface="Arial" panose="020B0604020202020204" pitchFamily="34" charset="0"/>
                <a:cs typeface="Arial" panose="020B0604020202020204" pitchFamily="34" charset="0"/>
              </a:rPr>
              <a:t> tank traitant entre autres des problématiques de développement durable. Elle avait alors un sens différent de celui actuellement retenu</a:t>
            </a:r>
            <a:r>
              <a:rPr lang="fr-FR" sz="1000" dirty="0">
                <a:effectLst/>
                <a:latin typeface="Arial" panose="020B0604020202020204" pitchFamily="34" charset="0"/>
                <a:cs typeface="Arial" panose="020B0604020202020204" pitchFamily="34" charset="0"/>
              </a:rPr>
              <a:t> </a:t>
            </a:r>
            <a:r>
              <a:rPr lang="fr-FR" sz="1000" dirty="0">
                <a:latin typeface="Arial" panose="020B0604020202020204" pitchFamily="34" charset="0"/>
                <a:cs typeface="Arial" panose="020B0604020202020204" pitchFamily="34" charset="0"/>
              </a:rPr>
              <a:t>: «</a:t>
            </a:r>
            <a:r>
              <a:rPr lang="fr-FR" sz="1000" dirty="0">
                <a:effectLst/>
                <a:latin typeface="Arial" panose="020B0604020202020204" pitchFamily="34" charset="0"/>
                <a:cs typeface="Arial" panose="020B0604020202020204" pitchFamily="34" charset="0"/>
              </a:rPr>
              <a:t> </a:t>
            </a:r>
            <a:r>
              <a:rPr lang="fr-FR" sz="1000" dirty="0">
                <a:latin typeface="Arial" panose="020B0604020202020204" pitchFamily="34" charset="0"/>
                <a:cs typeface="Arial" panose="020B0604020202020204" pitchFamily="34" charset="0"/>
              </a:rPr>
              <a:t>multiplier par 4 le nombre de richesses à partir d’une unité de ressources naturelles</a:t>
            </a:r>
            <a:r>
              <a:rPr lang="fr-FR" sz="1000" dirty="0">
                <a:effectLst/>
                <a:latin typeface="Arial" panose="020B0604020202020204" pitchFamily="34" charset="0"/>
                <a:cs typeface="Arial" panose="020B0604020202020204" pitchFamily="34" charset="0"/>
              </a:rPr>
              <a:t> </a:t>
            </a:r>
            <a:r>
              <a:rPr lang="fr-FR" sz="1000" dirty="0">
                <a:latin typeface="Arial" panose="020B0604020202020204" pitchFamily="34" charset="0"/>
                <a:cs typeface="Arial" panose="020B0604020202020204" pitchFamily="34" charset="0"/>
              </a:rPr>
              <a:t>».</a:t>
            </a:r>
          </a:p>
          <a:p>
            <a:endParaRPr lang="fr-FR" sz="1000" dirty="0">
              <a:latin typeface="Arial" panose="020B0604020202020204" pitchFamily="34" charset="0"/>
              <a:cs typeface="Arial" panose="020B0604020202020204" pitchFamily="34" charset="0"/>
            </a:endParaRPr>
          </a:p>
          <a:p>
            <a:r>
              <a:rPr lang="fr-FR" sz="1000" dirty="0">
                <a:latin typeface="Arial" panose="020B0604020202020204" pitchFamily="34" charset="0"/>
                <a:cs typeface="Arial" panose="020B0604020202020204" pitchFamily="34" charset="0"/>
              </a:rPr>
              <a:t>En France, la notion de facteur 4 est officiellement employée depuis 2002 dans le cadre des discussions sur la lutte contre le changement climatique. Cet objectif de division par 4 des émissions est inscrit dans la loi. Concrètement, il implique de limiter à l’horizon 2050 les émissions de GES en France à un niveau de 140 millions de tonnes équivalent carbone par an (140 contre 562 MtCO</a:t>
            </a:r>
            <a:r>
              <a:rPr lang="fr-FR" sz="1000" baseline="-25000" dirty="0">
                <a:latin typeface="Arial" panose="020B0604020202020204" pitchFamily="34" charset="0"/>
                <a:cs typeface="Arial" panose="020B0604020202020204" pitchFamily="34" charset="0"/>
              </a:rPr>
              <a:t>2</a:t>
            </a:r>
            <a:r>
              <a:rPr lang="fr-FR" sz="1000" dirty="0">
                <a:latin typeface="Arial" panose="020B0604020202020204" pitchFamily="34" charset="0"/>
                <a:cs typeface="Arial" panose="020B0604020202020204" pitchFamily="34" charset="0"/>
              </a:rPr>
              <a:t>éq en 1990). Notons qu’outre l’industrie et les transports (~28-29% chacun), l’agriculture émet environ 20-21% des émissions nationales de GES en 2013, ces dernières étant assez</a:t>
            </a:r>
            <a:r>
              <a:rPr lang="fr-FR" sz="1000" baseline="0" dirty="0">
                <a:latin typeface="Arial" panose="020B0604020202020204" pitchFamily="34" charset="0"/>
                <a:cs typeface="Arial" panose="020B0604020202020204" pitchFamily="34" charset="0"/>
              </a:rPr>
              <a:t> </a:t>
            </a:r>
            <a:r>
              <a:rPr lang="fr-FR" sz="1000" dirty="0">
                <a:latin typeface="Arial" panose="020B0604020202020204" pitchFamily="34" charset="0"/>
                <a:cs typeface="Arial" panose="020B0604020202020204" pitchFamily="34" charset="0"/>
              </a:rPr>
              <a:t>difficilement compressibles. Vient ensuite</a:t>
            </a:r>
            <a:r>
              <a:rPr lang="fr-FR" sz="1000" baseline="0" dirty="0">
                <a:latin typeface="Arial" panose="020B0604020202020204" pitchFamily="34" charset="0"/>
                <a:cs typeface="Arial" panose="020B0604020202020204" pitchFamily="34" charset="0"/>
              </a:rPr>
              <a:t> le résidentiel-tertiaire à 20% aussi.</a:t>
            </a:r>
            <a:endParaRPr lang="fr-FR" sz="1000"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a:p>
            <a:r>
              <a:rPr lang="fr-FR" sz="1000" dirty="0">
                <a:latin typeface="Arial" panose="020B0604020202020204" pitchFamily="34" charset="0"/>
                <a:cs typeface="Arial" panose="020B0604020202020204" pitchFamily="34" charset="0"/>
              </a:rPr>
              <a:t>Loi POPE</a:t>
            </a:r>
            <a:r>
              <a:rPr lang="fr-FR" sz="1000" baseline="0" dirty="0">
                <a:latin typeface="Arial" panose="020B0604020202020204" pitchFamily="34" charset="0"/>
                <a:cs typeface="Arial" panose="020B0604020202020204" pitchFamily="34" charset="0"/>
              </a:rPr>
              <a:t> de 2005 : https://www.legifrance.gouv.fr/affichTexteArticle.do?cidTexte=JORFTEXT000000813253&amp;idArticle=LEGIARTI000006628574&amp;dateTexte=&amp;categorieLien=cid</a:t>
            </a:r>
            <a:endParaRPr lang="fr-FR" sz="10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488"/>
              </a:spcBef>
              <a:spcAft>
                <a:spcPts val="0"/>
              </a:spcAft>
              <a:buClrTx/>
              <a:buSzTx/>
              <a:buFontTx/>
              <a:buNone/>
              <a:tabLst/>
              <a:defRPr/>
            </a:pPr>
            <a:endParaRPr lang="fr-FR" altLang="fr-FR" sz="1000" b="1" dirty="0">
              <a:latin typeface="Arial" panose="020B0604020202020204" pitchFamily="34" charset="0"/>
              <a:ea typeface="WenQuanYi Micro Hei"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t>123</a:t>
            </a:fld>
            <a:endParaRPr lang="fr-FR"/>
          </a:p>
        </p:txBody>
      </p:sp>
    </p:spTree>
    <p:extLst>
      <p:ext uri="{BB962C8B-B14F-4D97-AF65-F5344CB8AC3E}">
        <p14:creationId xmlns:p14="http://schemas.microsoft.com/office/powerpoint/2010/main" val="820524916"/>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u="sng" dirty="0"/>
              <a:t>Explications : </a:t>
            </a:r>
          </a:p>
          <a:p>
            <a:r>
              <a:rPr lang="fr-FR" dirty="0"/>
              <a:t>SI on regarde de près les émissions de GES de la France, Le transport arrive en tête avec environ 30% des émissions suivi de l’agriculture, du bâtiment et de l’industrie autour de 20%. La production d’énergie, grâce au nucléaire de représente que 11% des émissions nationales. </a:t>
            </a:r>
          </a:p>
          <a:p>
            <a:endParaRPr lang="fr-FR" dirty="0"/>
          </a:p>
          <a:p>
            <a:r>
              <a:rPr lang="fr-FR" dirty="0"/>
              <a:t>Maintenant quand je disais que les émissions moyennes d’un Français s’élevaient à 8 tonnes de CO2 par an c’est qu’on a diviser l’ensemble des émissions produites sur notre territoire par le nombre d’habitant en France. Or, si on prend en compte les émissions liées à la fabrication et au transport de tous les produits que nous importons alors l’empreinte carbone d’un français est plutôt égale à 10 tonnes de CO2 par an. </a:t>
            </a:r>
          </a:p>
          <a:p>
            <a:endParaRPr lang="fr-FR" dirty="0"/>
          </a:p>
          <a:p>
            <a:r>
              <a:rPr lang="fr-FR" dirty="0"/>
              <a:t>La baisse du bilan carbone français depuis</a:t>
            </a:r>
            <a:r>
              <a:rPr lang="fr-FR" baseline="0" dirty="0"/>
              <a:t> 1990 </a:t>
            </a:r>
            <a:r>
              <a:rPr lang="fr-FR" dirty="0"/>
              <a:t>est surtout imputable à</a:t>
            </a:r>
            <a:r>
              <a:rPr lang="fr-FR" baseline="0" dirty="0"/>
              <a:t> la délocalisation des industries, pas forcément à des comportements plus vertueux.</a:t>
            </a:r>
          </a:p>
          <a:p>
            <a:endParaRPr lang="fr-FR" b="1" u="sng" baseline="0" dirty="0"/>
          </a:p>
          <a:p>
            <a:r>
              <a:rPr lang="fr-FR" b="1" u="sng" baseline="0" dirty="0"/>
              <a:t>Pour aller plus loin : </a:t>
            </a:r>
          </a:p>
          <a:p>
            <a:r>
              <a:rPr lang="fr-FR" baseline="0" dirty="0"/>
              <a:t>http://leseconoclastes.fr/2017/12/verite-qui-derange/</a:t>
            </a:r>
          </a:p>
          <a:p>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a:solidFill>
                  <a:prstClr val="black"/>
                </a:solidFill>
              </a:rPr>
              <a:pPr>
                <a:defRPr/>
              </a:pPr>
              <a:t>124</a:t>
            </a:fld>
            <a:endParaRPr lang="fr-FR">
              <a:solidFill>
                <a:prstClr val="black"/>
              </a:solidFill>
            </a:endParaRPr>
          </a:p>
        </p:txBody>
      </p:sp>
    </p:spTree>
    <p:extLst>
      <p:ext uri="{BB962C8B-B14F-4D97-AF65-F5344CB8AC3E}">
        <p14:creationId xmlns:p14="http://schemas.microsoft.com/office/powerpoint/2010/main" val="2476405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fontScale="625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altLang="fr-FR" sz="1000" b="1" u="sng" dirty="0">
                <a:solidFill>
                  <a:srgbClr val="000000"/>
                </a:solidFill>
                <a:latin typeface="Arial" panose="020B0604020202020204" pitchFamily="34" charset="0"/>
                <a:ea typeface="WenQuanYi Micro Hei" charset="0"/>
                <a:cs typeface="Arial" panose="020B0604020202020204" pitchFamily="34" charset="0"/>
              </a:rPr>
              <a:t>Explications</a:t>
            </a:r>
            <a:r>
              <a:rPr lang="fr-FR" altLang="fr-FR" sz="1000" b="1" u="sng" baseline="0" dirty="0">
                <a:solidFill>
                  <a:srgbClr val="000000"/>
                </a:solidFill>
                <a:latin typeface="Arial" panose="020B0604020202020204" pitchFamily="34" charset="0"/>
                <a:ea typeface="WenQuanYi Micro Hei" charset="0"/>
                <a:cs typeface="Arial" panose="020B060402020202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FR" sz="1000" kern="1200" dirty="0">
                <a:solidFill>
                  <a:schemeClr val="tx1"/>
                </a:solidFill>
                <a:effectLst/>
                <a:latin typeface="+mn-lt"/>
                <a:ea typeface="+mn-ea"/>
                <a:cs typeface="+mn-cs"/>
              </a:rPr>
              <a:t>On peut voir que cet objectif des 1,8 tonnes par personne et par an serait encore plus difficile à atteindre pour un américain moyen, qui devrait diviser ses émissions de GES par 12. L'indien moyen est à la limite.</a:t>
            </a:r>
            <a:endParaRPr lang="en-US" sz="1000" kern="1200" dirty="0">
              <a:solidFill>
                <a:schemeClr val="tx1"/>
              </a:solidFill>
              <a:effectLst/>
              <a:latin typeface="+mn-lt"/>
              <a:ea typeface="+mn-ea"/>
              <a:cs typeface="+mn-cs"/>
            </a:endParaRPr>
          </a:p>
          <a:p>
            <a:endParaRPr lang="fr-FR" sz="1000" kern="1200" dirty="0">
              <a:solidFill>
                <a:schemeClr val="tx1"/>
              </a:solidFill>
              <a:effectLst/>
              <a:latin typeface="Arial" panose="020B0604020202020204" pitchFamily="34" charset="0"/>
              <a:ea typeface="+mn-ea"/>
              <a:cs typeface="Arial" panose="020B0604020202020204" pitchFamily="34" charset="0"/>
            </a:endParaRPr>
          </a:p>
          <a:p>
            <a:endParaRPr lang="fr-FR"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Dans nos choix quotidiens nous avons déjà le pouvoir de réduire de manière important notre empreinte carbone qui correspond à notre impact sur le climat</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Les petits éco-gestes (comme éteindre la lumière ou la multiprise) sont déjà une bonne base pour s'éduquer et commencer à changer ses habitudes au quotidien, mais n'ont que très peu d'impact en matière d'émission de GES.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fait, les 4 secteurs principaux secteurs sur lesquels on doit fournir le plus gros des efforts sont l'alimentation, les transports, le chauffage du logement et les biens matériels que nous achetons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Sur ce graphique on a mis quelques exemples d'actions et l'impact carbone correspondant.</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La barre orange représente le fameux Facteur 4 à idéalement ne pas dépasser.</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On voit de façon flagrante qu'un seul aller retour Paris/New York pendant l'année, dépasse déjà à lui seul la totalité du budget carbone alloué par personne et par an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Pour réduire ton empreinte carbone, tu peux par exemple commencer par privilégier les fruits et légumes de saison, et ainsi éviter de participer à ton échelle au transport de fruits et légumes qui viennent de l'autre bout de la planète, leur voyage étant principal émetteur de GES.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Tu peux aussi privilégier les transports en commun ou le vélo pour tes déplacements en ville, et faire du covoiturage si un déplacement en voiture est vraiment nécessaire...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Manger moins de viande mais de meilleure qualité  a également un bel impact positif. En effet, l'élevage bovin est  l'un des principaux émetteurs de méthane dans l'atmosphère, un gaz à effet de serre bien plus puissant que le CO2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Tu peux  encore privilégier l'achat de biens d'occasion ou reconditionnés, ou choisir des produits dont la durée de vie est plus importante.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Il n'est pas nécessaire de viser le facteur 4 dès la première année ! De toute façon c'est quasiment impossible car nos sociétés et nos modèles économiques ne sont pas encore adaptés...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Comme on l'a vu, il nous reste 50 ans pour décarbonner nos modes de vies et nos sociétés. Tes actions peuvent accélérer la réorganisation de la société autour de cet objectif ! Commence par de petites actions puis vise progressivement l'exemplarité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parlant de petites actions au quotidien, sache qu'Avenir Climatique et l’association TACA ont développé un outil qui s'appelle </a:t>
            </a:r>
            <a:r>
              <a:rPr lang="fr-FR" sz="1000" kern="1200" dirty="0" err="1">
                <a:solidFill>
                  <a:schemeClr val="tx1"/>
                </a:solidFill>
                <a:effectLst/>
                <a:latin typeface="Arial" panose="020B0604020202020204" pitchFamily="34" charset="0"/>
                <a:ea typeface="+mn-ea"/>
                <a:cs typeface="Arial" panose="020B0604020202020204" pitchFamily="34" charset="0"/>
              </a:rPr>
              <a:t>MicMac</a:t>
            </a:r>
            <a:r>
              <a:rPr lang="fr-FR" sz="1000" kern="1200" dirty="0">
                <a:solidFill>
                  <a:schemeClr val="tx1"/>
                </a:solidFill>
                <a:effectLst/>
                <a:latin typeface="Arial" panose="020B0604020202020204" pitchFamily="34" charset="0"/>
                <a:ea typeface="+mn-ea"/>
                <a:cs typeface="Arial" panose="020B0604020202020204" pitchFamily="34" charset="0"/>
              </a:rPr>
              <a:t>, qui te permettra de connaître ton empreinte carbone personnelle par an après avoir répondu à quelques questions et pourra t'orienter sur tes choix de mode de vie. C'est rapide, c'est simple, c'est gratuit, et c'est sur le site d'Avenir Climatique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80000"/>
              </a:lnSpc>
              <a:spcBef>
                <a:spcPts val="325"/>
              </a:spcBef>
              <a:buSzPct val="45000"/>
              <a:buFont typeface="Arial" panose="020B0604020202020204" pitchFamily="34" charset="0"/>
              <a:buNone/>
            </a:pPr>
            <a:endParaRPr lang="fr-FR" altLang="fr-FR" sz="1000" b="0" baseline="0" dirty="0">
              <a:latin typeface="Arial" panose="020B0604020202020204" pitchFamily="34" charset="0"/>
              <a:ea typeface="WenQuanYi Micro Hei"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altLang="fr-FR" sz="1000" b="1" u="sng" dirty="0">
                <a:solidFill>
                  <a:srgbClr val="000000"/>
                </a:solidFill>
                <a:latin typeface="Arial" panose="020B0604020202020204" pitchFamily="34" charset="0"/>
                <a:ea typeface="WenQuanYi Micro Hei" charset="0"/>
                <a:cs typeface="Arial" panose="020B0604020202020204" pitchFamily="34" charset="0"/>
              </a:rPr>
              <a:t>Messages clés :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altLang="fr-FR" sz="1000" b="0" u="none" baseline="0" dirty="0">
                <a:solidFill>
                  <a:srgbClr val="000000"/>
                </a:solidFill>
                <a:latin typeface="Arial" panose="020B0604020202020204" pitchFamily="34" charset="0"/>
                <a:ea typeface="WenQuanYi Micro Hei" charset="0"/>
                <a:cs typeface="Arial" panose="020B0604020202020204" pitchFamily="34" charset="0"/>
              </a:rPr>
              <a:t>Dans nos choix quotidiens, nous avons déjà le pouvoir de réduire de manière importante notre empreinte carbone qui correspond à notre impact sur le climat.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altLang="fr-FR" sz="1000" b="0" dirty="0">
                <a:latin typeface="Arial" panose="020B0604020202020204" pitchFamily="34" charset="0"/>
                <a:ea typeface="WenQuanYi Micro Hei" charset="0"/>
                <a:cs typeface="Arial" panose="020B0604020202020204" pitchFamily="34" charset="0"/>
              </a:rPr>
              <a:t>Le chauffage du logement, l’alimentation</a:t>
            </a:r>
            <a:r>
              <a:rPr lang="fr-FR" altLang="fr-FR" sz="1000" b="0" baseline="0" dirty="0">
                <a:latin typeface="Arial" panose="020B0604020202020204" pitchFamily="34" charset="0"/>
                <a:ea typeface="WenQuanYi Micro Hei" charset="0"/>
                <a:cs typeface="Arial" panose="020B0604020202020204" pitchFamily="34" charset="0"/>
              </a:rPr>
              <a:t> et le transport sont les postes les plus émetteurs</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altLang="fr-FR" sz="1000" b="0" baseline="0" dirty="0">
                <a:latin typeface="Arial" panose="020B0604020202020204" pitchFamily="34" charset="0"/>
                <a:ea typeface="WenQuanYi Micro Hei" charset="0"/>
                <a:cs typeface="Arial" panose="020B0604020202020204" pitchFamily="34" charset="0"/>
              </a:rPr>
              <a:t>Avenir Climatique a développé un outil pour évaluer son empreinte carbone personnelle.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r-FR" altLang="fr-FR" sz="1000" b="0" u="sng" baseline="0" dirty="0">
              <a:solidFill>
                <a:srgbClr val="000000"/>
              </a:solidFill>
              <a:latin typeface="Arial" panose="020B0604020202020204" pitchFamily="34" charset="0"/>
              <a:ea typeface="WenQuanYi Micro Hei" charset="0"/>
              <a:cs typeface="Arial" panose="020B0604020202020204" pitchFamily="34" charset="0"/>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fr-FR" altLang="fr-FR" sz="1000" b="0" u="sng" baseline="0" dirty="0">
              <a:solidFill>
                <a:srgbClr val="000000"/>
              </a:solidFill>
              <a:latin typeface="Arial" panose="020B0604020202020204" pitchFamily="34" charset="0"/>
              <a:ea typeface="WenQuanYi Micro Hei"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mj-lt"/>
              <a:buNone/>
              <a:tabLst/>
              <a:defRPr/>
            </a:pPr>
            <a:r>
              <a:rPr lang="fr-FR" altLang="fr-FR" sz="1000" b="1" u="sng" baseline="0" dirty="0">
                <a:solidFill>
                  <a:srgbClr val="000000"/>
                </a:solidFill>
                <a:latin typeface="Arial" panose="020B0604020202020204" pitchFamily="34" charset="0"/>
                <a:ea typeface="WenQuanYi Micro Hei" charset="0"/>
                <a:cs typeface="Arial" panose="020B0604020202020204" pitchFamily="34" charset="0"/>
              </a:rPr>
              <a:t>Source : </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sz="1000" dirty="0"/>
              <a:t>https://digiconomist.net/bitcoin-energy-consumption</a:t>
            </a: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fr-FR" altLang="fr-FR" sz="1000" b="0" u="none" dirty="0">
                <a:solidFill>
                  <a:srgbClr val="000000"/>
                </a:solidFill>
                <a:latin typeface="Arial" panose="020B0604020202020204" pitchFamily="34" charset="0"/>
                <a:ea typeface="WenQuanYi Micro Hei" charset="0"/>
                <a:cs typeface="Arial" panose="020B0604020202020204" pitchFamily="34" charset="0"/>
              </a:rPr>
              <a:t>http://www.bilans-ges.ademe.fr/</a:t>
            </a:r>
          </a:p>
          <a:p>
            <a:pPr marL="0" indent="0">
              <a:lnSpc>
                <a:spcPct val="80000"/>
              </a:lnSpc>
              <a:spcBef>
                <a:spcPts val="325"/>
              </a:spcBef>
              <a:buSzPct val="45000"/>
              <a:buFont typeface="Arial" panose="020B0604020202020204" pitchFamily="34" charset="0"/>
              <a:buNone/>
            </a:pPr>
            <a:endParaRPr lang="fr-FR" altLang="fr-FR" sz="1000" b="0" baseline="0" dirty="0">
              <a:latin typeface="Arial" panose="020B0604020202020204" pitchFamily="34" charset="0"/>
              <a:ea typeface="WenQuanYi Micro Hei" charset="0"/>
              <a:cs typeface="Arial" panose="020B0604020202020204" pitchFamily="34" charset="0"/>
            </a:endParaRPr>
          </a:p>
          <a:p>
            <a:pPr>
              <a:lnSpc>
                <a:spcPct val="80000"/>
              </a:lnSpc>
              <a:spcBef>
                <a:spcPts val="325"/>
              </a:spcBef>
              <a:buSzPct val="45000"/>
            </a:pPr>
            <a:r>
              <a:rPr lang="fr-FR" altLang="fr-FR" sz="1000" b="0" baseline="0" dirty="0">
                <a:latin typeface="Arial" panose="020B0604020202020204" pitchFamily="34" charset="0"/>
                <a:ea typeface="WenQuanYi Micro Hei" charset="0"/>
                <a:cs typeface="Arial" panose="020B0604020202020204" pitchFamily="34" charset="0"/>
              </a:rPr>
              <a:t>	</a:t>
            </a:r>
            <a:endParaRPr lang="fr-FR" altLang="fr-FR" sz="1000" b="1" dirty="0">
              <a:latin typeface="Arial" panose="020B0604020202020204" pitchFamily="34" charset="0"/>
              <a:ea typeface="WenQuanYi Micro Hei"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t>125</a:t>
            </a:fld>
            <a:endParaRPr lang="fr-FR"/>
          </a:p>
        </p:txBody>
      </p:sp>
    </p:spTree>
    <p:extLst>
      <p:ext uri="{BB962C8B-B14F-4D97-AF65-F5344CB8AC3E}">
        <p14:creationId xmlns:p14="http://schemas.microsoft.com/office/powerpoint/2010/main" val="3492133573"/>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Si tu veux aller encore plus loin, sache qu'Avenir Climatique, en plus de l'outil </a:t>
            </a:r>
            <a:r>
              <a:rPr lang="fr-FR" sz="1000" kern="1200" dirty="0" err="1">
                <a:solidFill>
                  <a:schemeClr val="tx1"/>
                </a:solidFill>
                <a:effectLst/>
                <a:latin typeface="Arial" panose="020B0604020202020204" pitchFamily="34" charset="0"/>
                <a:ea typeface="+mn-ea"/>
                <a:cs typeface="Arial" panose="020B0604020202020204" pitchFamily="34" charset="0"/>
              </a:rPr>
              <a:t>Mic</a:t>
            </a:r>
            <a:r>
              <a:rPr lang="fr-FR" sz="1000" kern="1200" dirty="0">
                <a:solidFill>
                  <a:schemeClr val="tx1"/>
                </a:solidFill>
                <a:effectLst/>
                <a:latin typeface="Arial" panose="020B0604020202020204" pitchFamily="34" charset="0"/>
                <a:ea typeface="+mn-ea"/>
                <a:cs typeface="Arial" panose="020B0604020202020204" pitchFamily="34" charset="0"/>
              </a:rPr>
              <a:t> Mac, a mis en place une véritable </a:t>
            </a:r>
            <a:r>
              <a:rPr lang="fr-FR" sz="1000" kern="1200" dirty="0" err="1">
                <a:solidFill>
                  <a:schemeClr val="tx1"/>
                </a:solidFill>
                <a:effectLst/>
                <a:latin typeface="Arial" panose="020B0604020202020204" pitchFamily="34" charset="0"/>
                <a:ea typeface="+mn-ea"/>
                <a:cs typeface="Arial" panose="020B0604020202020204" pitchFamily="34" charset="0"/>
              </a:rPr>
              <a:t>Academy</a:t>
            </a:r>
            <a:r>
              <a:rPr lang="fr-FR" sz="1000" kern="1200" dirty="0">
                <a:solidFill>
                  <a:schemeClr val="tx1"/>
                </a:solidFill>
                <a:effectLst/>
                <a:latin typeface="Arial" panose="020B0604020202020204" pitchFamily="34" charset="0"/>
                <a:ea typeface="+mn-ea"/>
                <a:cs typeface="Arial" panose="020B0604020202020204" pitchFamily="34" charset="0"/>
              </a:rPr>
              <a:t> à laquelle tu peux participer à raison de 4 weekends par an, et sortir avec un diplôme de super-sensibilisateur ou de super-sensibilisatrice ! C’est difficile à dire. Mais plus facile à faire.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Et pour ceux qui veulent agir localement chez eux, tout le contenu de cette conférence est disponible sur le site de l'association et totalement libre de droits. Tu auras tous les outils pour organiser une véritable conférence de sensibilisation au sein de ta famille, dans ton groupe d'amis, dans ta fac ou au bar du coin ! Depuis 2013 des centaines de gens comme toi et moi on organisé cette conférence sensibilisant des milliers de personnes dans toute la France.</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b="1" u="sng"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Message clé</a:t>
            </a:r>
            <a:r>
              <a:rPr lang="fr-FR" sz="1000" b="1" u="sng" baseline="0" dirty="0">
                <a:latin typeface="Arial" panose="020B0604020202020204" pitchFamily="34" charset="0"/>
                <a:cs typeface="Arial" panose="020B0604020202020204" pitchFamily="34" charset="0"/>
              </a:rPr>
              <a:t> : </a:t>
            </a:r>
          </a:p>
          <a:p>
            <a:pPr marL="228600" indent="-228600">
              <a:buFont typeface="+mj-lt"/>
              <a:buAutoNum type="arabicPeriod"/>
            </a:pPr>
            <a:r>
              <a:rPr lang="fr-FR" sz="1000" b="0" u="none" baseline="0" dirty="0">
                <a:latin typeface="Arial" panose="020B0604020202020204" pitchFamily="34" charset="0"/>
                <a:cs typeface="Arial" panose="020B0604020202020204" pitchFamily="34" charset="0"/>
              </a:rPr>
              <a:t>Avenir Climatique propose d’autres outils pour révéler le héro du climat qui sommeille en toi ! </a:t>
            </a:r>
            <a:endParaRPr lang="fr-FR" sz="1000" b="0" u="none" dirty="0">
              <a:latin typeface="Arial" panose="020B0604020202020204" pitchFamily="34" charset="0"/>
              <a:cs typeface="Arial" panose="020B0604020202020204" pitchFamily="34" charset="0"/>
            </a:endParaRPr>
          </a:p>
          <a:p>
            <a:pPr marL="0" indent="0">
              <a:buFont typeface="+mj-lt"/>
              <a:buNone/>
            </a:pPr>
            <a:endParaRPr lang="fr-FR" sz="1000" baseline="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126</a:t>
            </a:fld>
            <a:endParaRPr lang="fr-FR"/>
          </a:p>
        </p:txBody>
      </p:sp>
    </p:spTree>
    <p:extLst>
      <p:ext uri="{BB962C8B-B14F-4D97-AF65-F5344CB8AC3E}">
        <p14:creationId xmlns:p14="http://schemas.microsoft.com/office/powerpoint/2010/main" val="2381854102"/>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a:bodyPr>
          <a:lstStyle/>
          <a:p>
            <a:r>
              <a:rPr lang="fr-FR" sz="1000" b="1" i="0" u="sng" baseline="0" dirty="0">
                <a:latin typeface="Arial" panose="020B0604020202020204" pitchFamily="34" charset="0"/>
                <a:cs typeface="Arial" panose="020B0604020202020204" pitchFamily="34" charset="0"/>
              </a:rPr>
              <a:t>Explications : </a:t>
            </a:r>
            <a:br>
              <a:rPr lang="fr-FR" sz="1000" i="0" baseline="0" dirty="0">
                <a:latin typeface="Arial" panose="020B0604020202020204" pitchFamily="34" charset="0"/>
                <a:cs typeface="Arial" panose="020B0604020202020204" pitchFamily="34" charset="0"/>
              </a:rPr>
            </a:br>
            <a:r>
              <a:rPr lang="fr-FR" sz="1000" kern="1200" dirty="0">
                <a:solidFill>
                  <a:schemeClr val="tx1"/>
                </a:solidFill>
                <a:effectLst/>
                <a:latin typeface="Arial" panose="020B0604020202020204" pitchFamily="34" charset="0"/>
                <a:ea typeface="+mn-ea"/>
                <a:cs typeface="Arial" panose="020B0604020202020204" pitchFamily="34" charset="0"/>
              </a:rPr>
              <a:t>Ca fait beaucoup d’informations en peu de temps, alors pour toi, une petit piqûre de rappel sur les points à retenir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 budget carbone qui est alloué à chacun d’entre nous n’est pas infini, mais limité ! Nous devons anticiper la fin des réserves pour organiser la transition </a:t>
            </a:r>
            <a:r>
              <a:rPr lang="fr-FR" sz="1000" kern="1200" dirty="0" err="1">
                <a:solidFill>
                  <a:schemeClr val="tx1"/>
                </a:solidFill>
                <a:effectLst/>
                <a:latin typeface="Arial" panose="020B0604020202020204" pitchFamily="34" charset="0"/>
                <a:ea typeface="+mn-ea"/>
                <a:cs typeface="Arial" panose="020B0604020202020204" pitchFamily="34" charset="0"/>
              </a:rPr>
              <a:t>energétique</a:t>
            </a:r>
            <a:r>
              <a:rPr lang="fr-FR" sz="1000" kern="1200" dirty="0">
                <a:solidFill>
                  <a:schemeClr val="tx1"/>
                </a:solidFill>
                <a:effectLst/>
                <a:latin typeface="Arial" panose="020B0604020202020204" pitchFamily="34" charset="0"/>
                <a:ea typeface="+mn-ea"/>
                <a:cs typeface="Arial" panose="020B0604020202020204" pitchFamily="34" charset="0"/>
              </a:rPr>
              <a:t> en douceur. En plus, ça couterait moins cher d’agir sur le changement climatique que d’en subir les conséquences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-On peut participer de façon active à cette transition au niveau collectif, à travers notre mobilisation, au niveau  sectoriel; au sein des entreprises qui se bougent, et au niveau individuel, par nos choix de vie et nos modes de consommation.</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i="0" baseline="0" dirty="0">
              <a:latin typeface="Arial" panose="020B0604020202020204" pitchFamily="34" charset="0"/>
              <a:cs typeface="Arial" panose="020B0604020202020204" pitchFamily="34" charset="0"/>
            </a:endParaRPr>
          </a:p>
          <a:p>
            <a:r>
              <a:rPr lang="fr-FR" sz="1000" i="1" baseline="0" dirty="0">
                <a:latin typeface="Arial" panose="020B0604020202020204" pitchFamily="34" charset="0"/>
                <a:cs typeface="Arial" panose="020B0604020202020204" pitchFamily="34" charset="0"/>
              </a:rPr>
              <a:t>Lire la slide ou reformuler avec ses mots, Bien décomposer chaque point et prendre le temps de vérifier que tout le monde a bien compris. </a:t>
            </a:r>
          </a:p>
          <a:p>
            <a:endParaRPr lang="fr-FR" sz="1000" baseline="0" dirty="0">
              <a:latin typeface="Arial" panose="020B0604020202020204" pitchFamily="34" charset="0"/>
              <a:cs typeface="Arial" panose="020B0604020202020204" pitchFamily="34" charset="0"/>
            </a:endParaRPr>
          </a:p>
          <a:p>
            <a:pPr marL="0" indent="0">
              <a:spcBef>
                <a:spcPts val="1200"/>
              </a:spcBef>
              <a:buClr>
                <a:srgbClr val="166478"/>
              </a:buClr>
              <a:buFont typeface="+mj-lt"/>
              <a:buNone/>
            </a:pPr>
            <a:r>
              <a:rPr lang="fr-FR" sz="1000" b="1" i="0" u="sng" dirty="0">
                <a:latin typeface="Arial" panose="020B0604020202020204" pitchFamily="34" charset="0"/>
                <a:cs typeface="Arial" panose="020B0604020202020204" pitchFamily="34" charset="0"/>
              </a:rPr>
              <a:t>Messages Clés</a:t>
            </a:r>
            <a:r>
              <a:rPr lang="fr-FR" sz="1000" b="1" i="0" u="sng" baseline="0" dirty="0">
                <a:latin typeface="Arial" panose="020B0604020202020204" pitchFamily="34" charset="0"/>
                <a:cs typeface="Arial" panose="020B0604020202020204" pitchFamily="34" charset="0"/>
              </a:rPr>
              <a:t> </a:t>
            </a:r>
            <a:r>
              <a:rPr lang="fr-FR" sz="1000" b="1" i="0" u="sng" dirty="0">
                <a:latin typeface="Arial" panose="020B0604020202020204" pitchFamily="34" charset="0"/>
                <a:cs typeface="Arial" panose="020B0604020202020204" pitchFamily="34" charset="0"/>
              </a:rPr>
              <a:t>:</a:t>
            </a:r>
            <a:r>
              <a:rPr lang="fr-FR" sz="1000" b="1" i="0" u="sng" baseline="0" dirty="0">
                <a:latin typeface="Arial" panose="020B0604020202020204" pitchFamily="34" charset="0"/>
                <a:cs typeface="Arial" panose="020B0604020202020204" pitchFamily="34" charset="0"/>
              </a:rPr>
              <a:t> </a:t>
            </a:r>
            <a:endParaRPr lang="fr-FR" sz="1000" i="0" baseline="0" dirty="0">
              <a:latin typeface="Arial" panose="020B0604020202020204" pitchFamily="34" charset="0"/>
              <a:cs typeface="Arial" panose="020B0604020202020204" pitchFamily="34" charset="0"/>
            </a:endParaRPr>
          </a:p>
          <a:p>
            <a:pPr marL="228600" indent="-228600">
              <a:spcBef>
                <a:spcPts val="1200"/>
              </a:spcBef>
              <a:buClr>
                <a:srgbClr val="166478"/>
              </a:buClr>
              <a:buFont typeface="+mj-lt"/>
              <a:buAutoNum type="arabicPeriod"/>
            </a:pPr>
            <a:r>
              <a:rPr lang="fr-FR" sz="1000" dirty="0">
                <a:solidFill>
                  <a:srgbClr val="166478"/>
                </a:solidFill>
                <a:latin typeface="Arial" panose="020B0604020202020204" pitchFamily="34" charset="0"/>
                <a:cs typeface="Arial" panose="020B0604020202020204" pitchFamily="34" charset="0"/>
              </a:rPr>
              <a:t>Le climat ne doit pas être confondu avec la météo : </a:t>
            </a:r>
            <a:r>
              <a:rPr lang="fr-FR" sz="1000" dirty="0">
                <a:solidFill>
                  <a:srgbClr val="F59F2E"/>
                </a:solidFill>
                <a:latin typeface="Arial" panose="020B0604020202020204" pitchFamily="34" charset="0"/>
                <a:cs typeface="Arial" panose="020B0604020202020204" pitchFamily="34" charset="0"/>
              </a:rPr>
              <a:t>échelles de temps</a:t>
            </a:r>
            <a:r>
              <a:rPr lang="fr-FR" sz="1000" dirty="0">
                <a:solidFill>
                  <a:srgbClr val="166478"/>
                </a:solidFill>
                <a:latin typeface="Arial" panose="020B0604020202020204" pitchFamily="34" charset="0"/>
                <a:cs typeface="Arial" panose="020B0604020202020204" pitchFamily="34" charset="0"/>
              </a:rPr>
              <a:t> et </a:t>
            </a:r>
            <a:r>
              <a:rPr lang="fr-FR" sz="1000" dirty="0">
                <a:solidFill>
                  <a:srgbClr val="F59F2E"/>
                </a:solidFill>
                <a:latin typeface="Arial" panose="020B0604020202020204" pitchFamily="34" charset="0"/>
                <a:cs typeface="Arial" panose="020B0604020202020204" pitchFamily="34" charset="0"/>
              </a:rPr>
              <a:t>modes d’études</a:t>
            </a:r>
            <a:r>
              <a:rPr lang="fr-FR" sz="1000" dirty="0">
                <a:solidFill>
                  <a:srgbClr val="166478"/>
                </a:solidFill>
                <a:latin typeface="Arial" panose="020B0604020202020204" pitchFamily="34" charset="0"/>
                <a:cs typeface="Arial" panose="020B0604020202020204" pitchFamily="34" charset="0"/>
              </a:rPr>
              <a:t> différents</a:t>
            </a:r>
          </a:p>
          <a:p>
            <a:pPr marL="228600" indent="-228600">
              <a:spcBef>
                <a:spcPts val="1200"/>
              </a:spcBef>
              <a:buClr>
                <a:srgbClr val="166478"/>
              </a:buClr>
              <a:buFont typeface="+mj-lt"/>
              <a:buAutoNum type="arabicPeriod"/>
            </a:pPr>
            <a:r>
              <a:rPr lang="fr-FR" sz="1000" dirty="0">
                <a:solidFill>
                  <a:srgbClr val="166478"/>
                </a:solidFill>
                <a:latin typeface="Arial" panose="020B0604020202020204" pitchFamily="34" charset="0"/>
                <a:cs typeface="Arial" panose="020B0604020202020204" pitchFamily="34" charset="0"/>
              </a:rPr>
              <a:t>Le système climatique est </a:t>
            </a:r>
            <a:r>
              <a:rPr lang="fr-FR" sz="1000" dirty="0">
                <a:solidFill>
                  <a:srgbClr val="F59F2E"/>
                </a:solidFill>
                <a:latin typeface="Arial" panose="020B0604020202020204" pitchFamily="34" charset="0"/>
                <a:cs typeface="Arial" panose="020B0604020202020204" pitchFamily="34" charset="0"/>
              </a:rPr>
              <a:t>un système complexe </a:t>
            </a:r>
            <a:r>
              <a:rPr lang="fr-FR" sz="1000" dirty="0">
                <a:solidFill>
                  <a:srgbClr val="166478"/>
                </a:solidFill>
                <a:latin typeface="Arial" panose="020B0604020202020204" pitchFamily="34" charset="0"/>
                <a:cs typeface="Arial" panose="020B0604020202020204" pitchFamily="34" charset="0"/>
              </a:rPr>
              <a:t>et </a:t>
            </a:r>
            <a:r>
              <a:rPr lang="fr-FR" sz="1000" dirty="0">
                <a:solidFill>
                  <a:srgbClr val="F59F2E"/>
                </a:solidFill>
                <a:latin typeface="Arial" panose="020B0604020202020204" pitchFamily="34" charset="0"/>
                <a:cs typeface="Arial" panose="020B0604020202020204" pitchFamily="34" charset="0"/>
              </a:rPr>
              <a:t>en constante évolution</a:t>
            </a:r>
          </a:p>
          <a:p>
            <a:pPr marL="228600" indent="-228600" algn="just">
              <a:spcBef>
                <a:spcPts val="1200"/>
              </a:spcBef>
              <a:buClr>
                <a:srgbClr val="166478"/>
              </a:buClr>
              <a:buFont typeface="+mj-lt"/>
              <a:buAutoNum type="arabicPeriod"/>
            </a:pPr>
            <a:r>
              <a:rPr lang="fr-FR" sz="1000" dirty="0">
                <a:solidFill>
                  <a:srgbClr val="166478"/>
                </a:solidFill>
                <a:latin typeface="Arial" panose="020B0604020202020204" pitchFamily="34" charset="0"/>
                <a:cs typeface="Arial" panose="020B0604020202020204" pitchFamily="34" charset="0"/>
              </a:rPr>
              <a:t>L’effet de serre est </a:t>
            </a:r>
            <a:r>
              <a:rPr lang="fr-FR" sz="1000" dirty="0">
                <a:solidFill>
                  <a:srgbClr val="F59F2E"/>
                </a:solidFill>
                <a:latin typeface="Arial" panose="020B0604020202020204" pitchFamily="34" charset="0"/>
                <a:cs typeface="Arial" panose="020B0604020202020204" pitchFamily="34" charset="0"/>
              </a:rPr>
              <a:t>un processus naturel</a:t>
            </a:r>
            <a:r>
              <a:rPr lang="fr-FR" sz="1000" dirty="0">
                <a:solidFill>
                  <a:srgbClr val="166478"/>
                </a:solidFill>
                <a:latin typeface="Arial" panose="020B0604020202020204" pitchFamily="34" charset="0"/>
                <a:cs typeface="Arial" panose="020B0604020202020204" pitchFamily="34" charset="0"/>
              </a:rPr>
              <a:t>, renforcé par les émissions humaines</a:t>
            </a:r>
          </a:p>
          <a:p>
            <a:pPr marL="228600" indent="-228600">
              <a:spcBef>
                <a:spcPts val="1200"/>
              </a:spcBef>
              <a:buClr>
                <a:srgbClr val="166478"/>
              </a:buClr>
              <a:buFont typeface="+mj-lt"/>
              <a:buAutoNum type="arabicPeriod"/>
            </a:pPr>
            <a:r>
              <a:rPr lang="fr-FR" sz="1000" dirty="0">
                <a:solidFill>
                  <a:srgbClr val="166478"/>
                </a:solidFill>
                <a:latin typeface="Arial" panose="020B0604020202020204" pitchFamily="34" charset="0"/>
                <a:cs typeface="Arial" panose="020B0604020202020204" pitchFamily="34" charset="0"/>
              </a:rPr>
              <a:t>Le climat est très sensible à la température : </a:t>
            </a:r>
            <a:r>
              <a:rPr lang="fr-FR" sz="1000" dirty="0">
                <a:solidFill>
                  <a:srgbClr val="F59F2E"/>
                </a:solidFill>
                <a:latin typeface="Arial" panose="020B0604020202020204" pitchFamily="34" charset="0"/>
                <a:cs typeface="Arial" panose="020B0604020202020204" pitchFamily="34" charset="0"/>
              </a:rPr>
              <a:t>petite variation, grosses conséquences</a:t>
            </a:r>
          </a:p>
          <a:p>
            <a:pPr marL="228600" indent="-228600">
              <a:spcBef>
                <a:spcPts val="1200"/>
              </a:spcBef>
              <a:buClr>
                <a:srgbClr val="166478"/>
              </a:buClr>
              <a:buFont typeface="+mj-lt"/>
              <a:buAutoNum type="arabicPeriod"/>
            </a:pPr>
            <a:r>
              <a:rPr lang="fr-FR" sz="1000" dirty="0">
                <a:solidFill>
                  <a:srgbClr val="166478"/>
                </a:solidFill>
                <a:latin typeface="Arial" panose="020B0604020202020204" pitchFamily="34" charset="0"/>
                <a:cs typeface="Arial" panose="020B0604020202020204" pitchFamily="34" charset="0"/>
              </a:rPr>
              <a:t>La situation est </a:t>
            </a:r>
            <a:r>
              <a:rPr lang="fr-FR" sz="1000" dirty="0">
                <a:solidFill>
                  <a:srgbClr val="F59F2E"/>
                </a:solidFill>
                <a:latin typeface="Arial" panose="020B0604020202020204" pitchFamily="34" charset="0"/>
                <a:cs typeface="Arial" panose="020B0604020202020204" pitchFamily="34" charset="0"/>
              </a:rPr>
              <a:t>inédite</a:t>
            </a:r>
            <a:r>
              <a:rPr lang="fr-FR" sz="1000" dirty="0">
                <a:solidFill>
                  <a:srgbClr val="166478"/>
                </a:solidFill>
                <a:latin typeface="Arial" panose="020B0604020202020204" pitchFamily="34" charset="0"/>
                <a:cs typeface="Arial" panose="020B0604020202020204" pitchFamily="34" charset="0"/>
              </a:rPr>
              <a:t> essentiellement dans la </a:t>
            </a:r>
            <a:r>
              <a:rPr lang="fr-FR" sz="1000" dirty="0">
                <a:solidFill>
                  <a:srgbClr val="F59F2E"/>
                </a:solidFill>
                <a:latin typeface="Arial" panose="020B0604020202020204" pitchFamily="34" charset="0"/>
                <a:cs typeface="Arial" panose="020B0604020202020204" pitchFamily="34" charset="0"/>
              </a:rPr>
              <a:t>vitesse du changement</a:t>
            </a:r>
          </a:p>
          <a:p>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127</a:t>
            </a:fld>
            <a:endParaRPr lang="fr-FR"/>
          </a:p>
        </p:txBody>
      </p:sp>
    </p:spTree>
    <p:extLst>
      <p:ext uri="{BB962C8B-B14F-4D97-AF65-F5344CB8AC3E}">
        <p14:creationId xmlns:p14="http://schemas.microsoft.com/office/powerpoint/2010/main" val="296642436"/>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algn="just"/>
            <a:r>
              <a:rPr lang="fr-FR" sz="1000" b="1" u="sng" dirty="0">
                <a:latin typeface="Arial" panose="020B0604020202020204" pitchFamily="34" charset="0"/>
                <a:cs typeface="Arial" panose="020B0604020202020204" pitchFamily="34" charset="0"/>
              </a:rPr>
              <a:t>Transition :</a:t>
            </a:r>
            <a:r>
              <a:rPr lang="fr-FR" sz="1000" b="0" u="none" dirty="0">
                <a:latin typeface="Arial" panose="020B0604020202020204" pitchFamily="34" charset="0"/>
                <a:cs typeface="Arial" panose="020B0604020202020204" pitchFamily="34" charset="0"/>
              </a:rPr>
              <a:t> </a:t>
            </a:r>
          </a:p>
          <a:p>
            <a:r>
              <a:rPr lang="fr-FR" sz="1200" kern="1200" dirty="0">
                <a:solidFill>
                  <a:schemeClr val="tx1"/>
                </a:solidFill>
                <a:effectLst/>
                <a:latin typeface="+mn-lt"/>
                <a:ea typeface="+mn-ea"/>
                <a:cs typeface="+mn-cs"/>
              </a:rPr>
              <a:t>On a passé en revue les trois piliers du changement. Si tu veux participer à la transition, c’est maintenant à toi de trouver le rôle dans lequel tu te sens le mieux.</a:t>
            </a:r>
            <a:br>
              <a:rPr lang="fr-FR" sz="1200" kern="1200" dirty="0">
                <a:solidFill>
                  <a:schemeClr val="tx1"/>
                </a:solidFill>
                <a:effectLst/>
                <a:latin typeface="+mn-lt"/>
                <a:ea typeface="+mn-ea"/>
                <a:cs typeface="+mn-cs"/>
              </a:rPr>
            </a:br>
            <a:br>
              <a:rPr lang="fr-FR"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t>128</a:t>
            </a:fld>
            <a:endParaRPr lang="fr-FR"/>
          </a:p>
        </p:txBody>
      </p:sp>
    </p:spTree>
    <p:extLst>
      <p:ext uri="{BB962C8B-B14F-4D97-AF65-F5344CB8AC3E}">
        <p14:creationId xmlns:p14="http://schemas.microsoft.com/office/powerpoint/2010/main" val="7386435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r>
              <a:rPr lang="fr-FR" sz="1000" b="1" u="sng" dirty="0">
                <a:latin typeface="Arial" panose="020B0604020202020204" pitchFamily="34" charset="0"/>
                <a:cs typeface="Arial" panose="020B0604020202020204" pitchFamily="34" charset="0"/>
              </a:rPr>
              <a:t>Explications</a:t>
            </a:r>
            <a:r>
              <a:rPr lang="fr-FR" sz="1000" b="1" u="sng" baseline="0" dirty="0">
                <a:latin typeface="Arial" panose="020B0604020202020204" pitchFamily="34" charset="0"/>
                <a:cs typeface="Arial" panose="020B0604020202020204" pitchFamily="34" charset="0"/>
              </a:rPr>
              <a:t> :</a:t>
            </a:r>
          </a:p>
          <a:p>
            <a:r>
              <a:rPr lang="fr-FR" sz="1000" kern="1200" dirty="0">
                <a:solidFill>
                  <a:schemeClr val="tx1"/>
                </a:solidFill>
                <a:effectLst/>
                <a:latin typeface="Arial" panose="020B0604020202020204" pitchFamily="34" charset="0"/>
                <a:ea typeface="+mn-ea"/>
                <a:cs typeface="Arial" panose="020B0604020202020204" pitchFamily="34" charset="0"/>
              </a:rPr>
              <a:t>Ce qu’il est important de dire aussi, c'est que lutter contre le réchauffement global aurait des effets positifs sur notre qualité de vie toute entière ! Ce n'est pas seulement éviter les degrés en plus mais également un véritable projet de société qui reste à construire ! Bien sûr décarbonner un monde ça ne se fait pas du jour au lendemain, tout prend du temps, mais en changeant notre point de départ, un tas de nouvelles perspectives s'offrent à nous.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-Plus d’exigence dans notre alimentation et une autre façon de se déplacer, ce sont des impacts positifs sur notre santé</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-la transition énergétique, c'est également moins de déchets à la source, et la mise en place des bons réflexes en chauffage et en isolation de son habitat, c'est plus de confort au quotidien, ainsi que des économies certaines sur sa facture</a:t>
            </a:r>
            <a:br>
              <a:rPr lang="fr-FR" sz="1000" kern="1200" dirty="0">
                <a:solidFill>
                  <a:schemeClr val="tx1"/>
                </a:solidFill>
                <a:effectLst/>
                <a:latin typeface="Arial" panose="020B0604020202020204" pitchFamily="34" charset="0"/>
                <a:ea typeface="+mn-ea"/>
                <a:cs typeface="Arial" panose="020B0604020202020204" pitchFamily="34" charset="0"/>
              </a:rPr>
            </a:br>
            <a:r>
              <a:rPr lang="fr-FR" sz="1000" kern="1200" dirty="0">
                <a:solidFill>
                  <a:schemeClr val="tx1"/>
                </a:solidFill>
                <a:effectLst/>
                <a:latin typeface="Arial" panose="020B0604020202020204" pitchFamily="34" charset="0"/>
                <a:ea typeface="+mn-ea"/>
                <a:cs typeface="Arial" panose="020B0604020202020204" pitchFamily="34" charset="0"/>
              </a:rPr>
              <a:t>-réduire notre dépendance aux énergies fossiles c'est aussi un moyen de gagner en indépendance vis-à-vis des pays producteurs et de construire un monde moins conflictuel</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-enfin, la transition qui s'opère dans les secteurs qui bougent c'est la création d'un tas d'emplois non délocalisables et à forte valeur ajoutée</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Tu vois, finalement, moins de CO2 ça rime pas avec un retour au Moyen-Age, à dormir par terre éclairé à la bougie mais au contraire un meilleur confort de vie, moins de conflits, plus d'égalité, une meilleure santé, plus de solidarité.... Ca fait rêver quoi !</a:t>
            </a:r>
            <a:br>
              <a:rPr lang="fr-FR" sz="1000" kern="1200" dirty="0">
                <a:solidFill>
                  <a:schemeClr val="tx1"/>
                </a:solidFill>
                <a:effectLst/>
                <a:latin typeface="Arial" panose="020B0604020202020204" pitchFamily="34" charset="0"/>
                <a:ea typeface="+mn-ea"/>
                <a:cs typeface="Arial" panose="020B0604020202020204" pitchFamily="34" charset="0"/>
              </a:rPr>
            </a:br>
            <a:br>
              <a:rPr lang="fr-FR" sz="1000" kern="1200" dirty="0">
                <a:solidFill>
                  <a:schemeClr val="tx1"/>
                </a:solidFill>
                <a:effectLst/>
                <a:latin typeface="Arial" panose="020B0604020202020204" pitchFamily="34" charset="0"/>
                <a:ea typeface="+mn-ea"/>
                <a:cs typeface="Arial" panose="020B0604020202020204" pitchFamily="34" charset="0"/>
              </a:rPr>
            </a:br>
            <a:endParaRPr lang="fr-FR" sz="1000" b="0" u="none" baseline="0"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Messages</a:t>
            </a:r>
            <a:r>
              <a:rPr lang="fr-FR" sz="1000" b="1" u="sng" baseline="0" dirty="0">
                <a:latin typeface="Arial" panose="020B0604020202020204" pitchFamily="34" charset="0"/>
                <a:cs typeface="Arial" panose="020B0604020202020204" pitchFamily="34" charset="0"/>
              </a:rPr>
              <a:t> clés :</a:t>
            </a:r>
            <a:r>
              <a:rPr lang="fr-FR" sz="1000" b="1" u="none" baseline="0" dirty="0">
                <a:latin typeface="Arial" panose="020B0604020202020204" pitchFamily="34" charset="0"/>
                <a:cs typeface="Arial" panose="020B0604020202020204" pitchFamily="34" charset="0"/>
              </a:rPr>
              <a:t> </a:t>
            </a:r>
          </a:p>
          <a:p>
            <a:pPr marL="228600" indent="-228600">
              <a:buFont typeface="+mj-lt"/>
              <a:buAutoNum type="arabicPeriod"/>
            </a:pPr>
            <a:r>
              <a:rPr lang="fr-FR" sz="1000" dirty="0">
                <a:latin typeface="Arial" panose="020B0604020202020204" pitchFamily="34" charset="0"/>
                <a:cs typeface="Arial" panose="020B0604020202020204" pitchFamily="34" charset="0"/>
              </a:rPr>
              <a:t>Moins de CO2 c’est pas se pourrir la vie ou revenir</a:t>
            </a:r>
            <a:r>
              <a:rPr lang="fr-FR" sz="1000" baseline="0" dirty="0">
                <a:latin typeface="Arial" panose="020B0604020202020204" pitchFamily="34" charset="0"/>
                <a:cs typeface="Arial" panose="020B0604020202020204" pitchFamily="34" charset="0"/>
              </a:rPr>
              <a:t> à la bougie</a:t>
            </a:r>
            <a:r>
              <a:rPr lang="fr-FR" sz="1000" dirty="0">
                <a:latin typeface="Arial" panose="020B0604020202020204" pitchFamily="34" charset="0"/>
                <a:cs typeface="Arial" panose="020B0604020202020204" pitchFamily="34" charset="0"/>
              </a:rPr>
              <a:t>. Au contraire, ça veut aussi dire un meilleure confort de vie, une meilleure santé, plus de solidarité, une meilleure alimentation,</a:t>
            </a:r>
            <a:r>
              <a:rPr lang="fr-FR" sz="1000" baseline="0" dirty="0">
                <a:latin typeface="Arial" panose="020B0604020202020204" pitchFamily="34" charset="0"/>
                <a:cs typeface="Arial" panose="020B0604020202020204" pitchFamily="34" charset="0"/>
              </a:rPr>
              <a:t> un monde plus pacifique…</a:t>
            </a:r>
            <a:r>
              <a:rPr lang="fr-FR" sz="1000" baseline="0" dirty="0" err="1">
                <a:latin typeface="Arial" panose="020B0604020202020204" pitchFamily="34" charset="0"/>
                <a:cs typeface="Arial" panose="020B0604020202020204" pitchFamily="34" charset="0"/>
              </a:rPr>
              <a:t>etc</a:t>
            </a:r>
            <a:endParaRPr lang="fr-FR" sz="1000" baseline="0" dirty="0">
              <a:latin typeface="Arial" panose="020B0604020202020204" pitchFamily="34" charset="0"/>
              <a:cs typeface="Arial" panose="020B0604020202020204" pitchFamily="34" charset="0"/>
            </a:endParaRPr>
          </a:p>
          <a:p>
            <a:endParaRPr lang="fr-FR" sz="1000" b="0" u="none"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129</a:t>
            </a:fld>
            <a:endParaRPr lang="fr-FR"/>
          </a:p>
        </p:txBody>
      </p:sp>
    </p:spTree>
    <p:extLst>
      <p:ext uri="{BB962C8B-B14F-4D97-AF65-F5344CB8AC3E}">
        <p14:creationId xmlns:p14="http://schemas.microsoft.com/office/powerpoint/2010/main" val="15429189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Shape 153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91666"/>
              <a:buFont typeface="+mj-lt"/>
              <a:buNone/>
              <a:tabLst/>
              <a:defRPr/>
            </a:pPr>
            <a:r>
              <a:rPr lang="fr-FR" sz="1000" b="1" u="sng" baseline="0" dirty="0">
                <a:solidFill>
                  <a:schemeClr val="tx1"/>
                </a:solidFill>
                <a:latin typeface="Arial" panose="020B0604020202020204" pitchFamily="34" charset="0"/>
                <a:cs typeface="Arial" panose="020B0604020202020204" pitchFamily="34" charset="0"/>
              </a:rPr>
              <a:t>Déroulé pour le conférencier : </a:t>
            </a:r>
          </a:p>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r>
              <a:rPr lang="fr-FR" sz="1000" b="0" dirty="0">
                <a:latin typeface="Arial" panose="020B0604020202020204" pitchFamily="34" charset="0"/>
                <a:cs typeface="Arial" panose="020B0604020202020204" pitchFamily="34" charset="0"/>
              </a:rPr>
              <a:t>Dans cette partie, il ne faut pas hésiter à se livrer. Souvent un parcours de vie est plus démonstrateur que des arguments rationnels. Adaptez cette partie à votre expérience et à votre propre prise de conscience. Expliquez comment vous avez vécu cette conférence la première fois et ce que cela change ou a changé dans votre vie au quotidien. Montrez que vous n’êtes pas irréprochable mais que l’important c’est d’en avoir confiance et de faire tout son possible pour s’améliorer. Cela instaurera une relation de proximité avec le public pour la séance de questions / réponses / débats. </a:t>
            </a:r>
          </a:p>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br>
              <a:rPr lang="fr-FR" sz="1000" b="1" u="sng" dirty="0">
                <a:latin typeface="Arial" panose="020B0604020202020204" pitchFamily="34" charset="0"/>
                <a:cs typeface="Arial" panose="020B0604020202020204" pitchFamily="34" charset="0"/>
              </a:rPr>
            </a:br>
            <a:br>
              <a:rPr lang="fr-FR" sz="1000" b="1" u="sng" dirty="0">
                <a:latin typeface="Arial" panose="020B0604020202020204" pitchFamily="34" charset="0"/>
                <a:cs typeface="Arial" panose="020B0604020202020204" pitchFamily="34" charset="0"/>
              </a:rPr>
            </a:br>
            <a:r>
              <a:rPr lang="fr-FR" sz="1000" b="1" u="sng" dirty="0">
                <a:latin typeface="Arial" panose="020B0604020202020204" pitchFamily="34" charset="0"/>
                <a:cs typeface="Arial" panose="020B0604020202020204" pitchFamily="34" charset="0"/>
              </a:rPr>
              <a:t>Explications</a:t>
            </a:r>
            <a:r>
              <a:rPr lang="fr-FR" sz="1000" b="1" u="sng" baseline="0" dirty="0">
                <a:latin typeface="Arial" panose="020B0604020202020204" pitchFamily="34" charset="0"/>
                <a:cs typeface="Arial" panose="020B0604020202020204" pitchFamily="34" charset="0"/>
              </a:rPr>
              <a:t> :</a:t>
            </a:r>
            <a:r>
              <a:rPr lang="fr-FR" sz="1000" b="0" u="none" baseline="0" dirty="0">
                <a:latin typeface="Arial" panose="020B0604020202020204" pitchFamily="34" charset="0"/>
                <a:cs typeface="Arial" panose="020B0604020202020204" pitchFamily="34" charset="0"/>
              </a:rPr>
              <a:t> </a:t>
            </a:r>
            <a:endParaRPr lang="fr-FR" sz="1000" b="0" u="none" dirty="0">
              <a:latin typeface="Arial" panose="020B0604020202020204" pitchFamily="34" charset="0"/>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Et </a:t>
            </a:r>
            <a:r>
              <a:rPr lang="fr-FR" sz="1000" kern="1200">
                <a:solidFill>
                  <a:schemeClr val="tx1"/>
                </a:solidFill>
                <a:effectLst/>
                <a:latin typeface="Arial" panose="020B0604020202020204" pitchFamily="34" charset="0"/>
                <a:ea typeface="+mn-ea"/>
                <a:cs typeface="Arial" panose="020B0604020202020204" pitchFamily="34" charset="0"/>
              </a:rPr>
              <a:t>vous pouvez </a:t>
            </a:r>
            <a:r>
              <a:rPr lang="fr-FR" sz="1000" kern="1200" dirty="0">
                <a:solidFill>
                  <a:schemeClr val="tx1"/>
                </a:solidFill>
                <a:effectLst/>
                <a:latin typeface="Arial" panose="020B0604020202020204" pitchFamily="34" charset="0"/>
                <a:ea typeface="+mn-ea"/>
                <a:cs typeface="Arial" panose="020B0604020202020204" pitchFamily="34" charset="0"/>
              </a:rPr>
              <a:t>aussi faire rêver les autres en leur montrant toutes les expériences fabuleuses qu'on peut faire en émettant un minimum de CO2 : Partir à la conquête de nouvelles saveurs et manger des tartines de houmous, découvrir le pays le plus visité au monde, la France, aller dans le Vercors sauter à l’élastique, visiter des musées et notre patrimoine….</a:t>
            </a:r>
            <a:endParaRPr lang="en-US" sz="1000" kern="1200" dirty="0">
              <a:solidFill>
                <a:schemeClr val="tx1"/>
              </a:solidFill>
              <a:effectLst/>
              <a:latin typeface="Arial" panose="020B0604020202020204" pitchFamily="34" charset="0"/>
              <a:ea typeface="+mn-ea"/>
              <a:cs typeface="Arial" panose="020B0604020202020204" pitchFamily="34" charset="0"/>
            </a:endParaRPr>
          </a:p>
          <a:p>
            <a:br>
              <a:rPr lang="fr-FR" sz="1000" kern="1200" dirty="0">
                <a:solidFill>
                  <a:schemeClr val="tx1"/>
                </a:solidFill>
                <a:effectLst/>
                <a:latin typeface="Arial" panose="020B0604020202020204" pitchFamily="34" charset="0"/>
                <a:ea typeface="+mn-ea"/>
                <a:cs typeface="Arial" panose="020B0604020202020204" pitchFamily="34" charset="0"/>
              </a:rPr>
            </a:br>
            <a:r>
              <a:rPr lang="fr-FR" sz="1000" kern="1200" dirty="0">
                <a:solidFill>
                  <a:schemeClr val="tx1"/>
                </a:solidFill>
                <a:effectLst/>
                <a:latin typeface="Arial" panose="020B0604020202020204" pitchFamily="34" charset="0"/>
                <a:ea typeface="+mn-ea"/>
                <a:cs typeface="Arial" panose="020B0604020202020204" pitchFamily="34" charset="0"/>
              </a:rPr>
              <a:t>Toute transition est longue à initier, mais une prise de conscience globale est indispensable si on veut pouvoir orienter dans la bonne direction. Maintenant vous avez les enjeux clefs en tête pour parler des de tout ça autour de vous et favoriser cette prise de conscience.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Tout le monde n'est pas sensible toutefois aux même vecteurs de communication. On peux expliquer le problème mais aussi se montrer acteur des solutions. Ce qui est essentiel de garder en tête c’est que cette transition est longue. Nous sommes tous à des moments différents de ces changements. Souvent en regardant quelques années en arrière, on se rend compte du chemin parcouru. Cela rend le reste du chemin à parcourir beaucoup moins effrayant. </a:t>
            </a:r>
          </a:p>
          <a:p>
            <a:r>
              <a:rPr lang="fr-FR" sz="1000" kern="1200" dirty="0">
                <a:solidFill>
                  <a:schemeClr val="tx1"/>
                </a:solidFill>
                <a:effectLst/>
                <a:latin typeface="Arial" panose="020B0604020202020204" pitchFamily="34" charset="0"/>
                <a:ea typeface="+mn-ea"/>
                <a:cs typeface="Arial" panose="020B0604020202020204" pitchFamily="34" charset="0"/>
              </a:rPr>
              <a:t>Enfin, ce qui est important c’est qu’il faut faire ce qui vous rend heureux. Et si vous êtes d’accord avec le constat que je vous ai partagé aujourd’hui, je peux vous dire qu’au quotidien, il n’y a pas de plus grande source de satisfaction que de mettre son mode de vie en cohérence avec ses réflexions. </a:t>
            </a:r>
          </a:p>
          <a:p>
            <a:endParaRPr lang="fr-FR"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Merci </a:t>
            </a:r>
          </a:p>
          <a:p>
            <a:endParaRPr lang="fr-FR" sz="1000" kern="1200" dirty="0">
              <a:solidFill>
                <a:schemeClr val="tx1"/>
              </a:solidFill>
              <a:effectLst/>
              <a:latin typeface="Arial" panose="020B0604020202020204" pitchFamily="34" charset="0"/>
              <a:ea typeface="+mn-ea"/>
              <a:cs typeface="Arial" panose="020B0604020202020204" pitchFamily="34" charset="0"/>
            </a:endParaRPr>
          </a:p>
          <a:p>
            <a:endParaRPr lang="fr-FR"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APPLAUDISSEMENT DE LA FOULE EN DELIRE***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ct val="91666"/>
              <a:buFont typeface="+mj-lt"/>
              <a:buNone/>
              <a:tabLst/>
              <a:defRPr/>
            </a:pPr>
            <a:endParaRPr lang="fr-FR" sz="1000" b="0" u="none" baseline="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endParaRPr lang="fr-FR" sz="10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r>
              <a:rPr lang="fr-FR" sz="1000" b="0" baseline="0" dirty="0">
                <a:latin typeface="Arial" panose="020B0604020202020204" pitchFamily="34" charset="0"/>
                <a:cs typeface="Arial" panose="020B0604020202020204" pitchFamily="34" charset="0"/>
              </a:rPr>
              <a:t>En photo :</a:t>
            </a:r>
          </a:p>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r>
              <a:rPr lang="fr-FR" sz="1000" b="0" baseline="0" dirty="0">
                <a:latin typeface="Arial" panose="020B0604020202020204" pitchFamily="34" charset="0"/>
                <a:cs typeface="Arial" panose="020B0604020202020204" pitchFamily="34" charset="0"/>
              </a:rPr>
              <a:t>Paysages : Bretagne, Aveyron, Vercors</a:t>
            </a:r>
          </a:p>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r>
              <a:rPr lang="fr-FR" sz="1000" b="0" baseline="0" dirty="0">
                <a:latin typeface="Arial" panose="020B0604020202020204" pitchFamily="34" charset="0"/>
                <a:cs typeface="Arial" panose="020B0604020202020204" pitchFamily="34" charset="0"/>
              </a:rPr>
              <a:t>Nourriture : Burger végétarien, Forêt Noire, Tartines végétariennes</a:t>
            </a:r>
          </a:p>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r>
              <a:rPr lang="fr-FR" sz="1000" b="0" baseline="0" dirty="0">
                <a:latin typeface="Arial" panose="020B0604020202020204" pitchFamily="34" charset="0"/>
                <a:cs typeface="Arial" panose="020B0604020202020204" pitchFamily="34" charset="0"/>
              </a:rPr>
              <a:t>Vélo : localisation inconnue</a:t>
            </a:r>
          </a:p>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endParaRPr lang="fr-FR" sz="10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ct val="91666"/>
              <a:buFont typeface="+mj-lt"/>
              <a:buNone/>
              <a:tabLst/>
              <a:defRPr/>
            </a:pPr>
            <a:r>
              <a:rPr lang="fr-FR" sz="1000" b="1" u="sng" dirty="0">
                <a:latin typeface="Arial" panose="020B0604020202020204" pitchFamily="34" charset="0"/>
                <a:cs typeface="Arial" panose="020B0604020202020204" pitchFamily="34" charset="0"/>
              </a:rPr>
              <a:t>Messages clés</a:t>
            </a:r>
            <a:r>
              <a:rPr lang="fr-FR" sz="1000" b="1" u="sng" baseline="0" dirty="0">
                <a:latin typeface="Arial" panose="020B0604020202020204" pitchFamily="34" charset="0"/>
                <a:cs typeface="Arial" panose="020B0604020202020204" pitchFamily="34" charset="0"/>
              </a:rPr>
              <a:t> :</a:t>
            </a:r>
            <a:endParaRPr lang="fr-FR" sz="1000" b="1" u="sng"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
                <a:schemeClr val="dk1"/>
              </a:buClr>
              <a:buSzPct val="91666"/>
              <a:buFont typeface="+mj-lt"/>
              <a:buAutoNum type="arabicPeriod"/>
              <a:tabLst/>
              <a:defRPr/>
            </a:pPr>
            <a:r>
              <a:rPr lang="fr-FR" sz="1000" b="0" u="none" baseline="0" dirty="0">
                <a:latin typeface="Arial" panose="020B0604020202020204" pitchFamily="34" charset="0"/>
                <a:cs typeface="Arial" panose="020B0604020202020204" pitchFamily="34" charset="0"/>
              </a:rPr>
              <a:t>Une prise de conscience indispensable, aller chercher tout le monde ! </a:t>
            </a:r>
          </a:p>
          <a:p>
            <a:pPr marL="228600" marR="0" lvl="0" indent="-228600" algn="l" defTabSz="914400" rtl="0" eaLnBrk="1" fontAlgn="auto" latinLnBrk="0" hangingPunct="1">
              <a:lnSpc>
                <a:spcPct val="100000"/>
              </a:lnSpc>
              <a:spcBef>
                <a:spcPts val="0"/>
              </a:spcBef>
              <a:spcAft>
                <a:spcPts val="0"/>
              </a:spcAft>
              <a:buClr>
                <a:schemeClr val="dk1"/>
              </a:buClr>
              <a:buSzPct val="91666"/>
              <a:buFont typeface="+mj-lt"/>
              <a:buAutoNum type="arabicPeriod"/>
              <a:tabLst/>
              <a:defRPr/>
            </a:pPr>
            <a:r>
              <a:rPr lang="fr-FR" sz="1000" b="0" u="none" baseline="0" dirty="0">
                <a:latin typeface="Arial" panose="020B0604020202020204" pitchFamily="34" charset="0"/>
                <a:cs typeface="Arial" panose="020B0604020202020204" pitchFamily="34" charset="0"/>
              </a:rPr>
              <a:t>Tout le monde n’est pas sensible aux </a:t>
            </a:r>
            <a:r>
              <a:rPr lang="fr-FR" sz="1000" b="0" u="none" baseline="0" dirty="0">
                <a:solidFill>
                  <a:schemeClr val="tx1"/>
                </a:solidFill>
                <a:latin typeface="Arial" panose="020B0604020202020204" pitchFamily="34" charset="0"/>
                <a:cs typeface="Arial" panose="020B0604020202020204" pitchFamily="34" charset="0"/>
              </a:rPr>
              <a:t>mêmes vecteurs de communication. Expliquez les problèmes, mais surtout montrez-vous acteur des solutions. </a:t>
            </a:r>
          </a:p>
          <a:p>
            <a:pPr marL="228600" marR="0" lvl="0" indent="-228600" algn="l" defTabSz="914400" rtl="0" eaLnBrk="1" fontAlgn="auto" latinLnBrk="0" hangingPunct="1">
              <a:lnSpc>
                <a:spcPct val="100000"/>
              </a:lnSpc>
              <a:spcBef>
                <a:spcPts val="0"/>
              </a:spcBef>
              <a:spcAft>
                <a:spcPts val="0"/>
              </a:spcAft>
              <a:buClr>
                <a:schemeClr val="dk1"/>
              </a:buClr>
              <a:buSzPct val="91666"/>
              <a:buFont typeface="+mj-lt"/>
              <a:buAutoNum type="arabicPeriod"/>
              <a:tabLst/>
              <a:defRPr/>
            </a:pPr>
            <a:r>
              <a:rPr lang="fr-FR" sz="1000" b="0" u="none" baseline="0" dirty="0">
                <a:solidFill>
                  <a:schemeClr val="tx1"/>
                </a:solidFill>
                <a:latin typeface="Arial" panose="020B0604020202020204" pitchFamily="34" charset="0"/>
                <a:cs typeface="Arial" panose="020B0604020202020204" pitchFamily="34" charset="0"/>
              </a:rPr>
              <a:t>Beaucoup d’accomplissement personnel dans l’engagement</a:t>
            </a:r>
          </a:p>
          <a:p>
            <a:pPr marL="228600" marR="0" lvl="0" indent="-228600" algn="l" defTabSz="914400" rtl="0" eaLnBrk="1" fontAlgn="auto" latinLnBrk="0" hangingPunct="1">
              <a:lnSpc>
                <a:spcPct val="100000"/>
              </a:lnSpc>
              <a:spcBef>
                <a:spcPts val="0"/>
              </a:spcBef>
              <a:spcAft>
                <a:spcPts val="0"/>
              </a:spcAft>
              <a:buClr>
                <a:schemeClr val="dk1"/>
              </a:buClr>
              <a:buSzPct val="91666"/>
              <a:buFont typeface="+mj-lt"/>
              <a:buAutoNum type="arabicPeriod"/>
              <a:tabLst/>
              <a:defRPr/>
            </a:pPr>
            <a:endParaRPr lang="fr-FR" sz="1000" b="0" u="none" baseline="0" dirty="0">
              <a:solidFill>
                <a:schemeClr val="tx1"/>
              </a:solidFill>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
                <a:schemeClr val="dk1"/>
              </a:buClr>
              <a:buSzPct val="91666"/>
              <a:buFont typeface="+mj-lt"/>
              <a:buAutoNum type="arabicPeriod"/>
              <a:tabLst/>
              <a:defRPr/>
            </a:pPr>
            <a:endParaRPr lang="fr-FR" sz="1000" b="1" u="sng" baseline="0" dirty="0">
              <a:solidFill>
                <a:schemeClr val="tx1"/>
              </a:solidFill>
              <a:latin typeface="Arial" panose="020B0604020202020204" pitchFamily="34" charset="0"/>
              <a:cs typeface="Arial" panose="020B0604020202020204" pitchFamily="34" charset="0"/>
            </a:endParaRPr>
          </a:p>
        </p:txBody>
      </p:sp>
      <p:sp>
        <p:nvSpPr>
          <p:cNvPr id="1535" name="Shape 15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2647601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3"/>
        <p:cNvGrpSpPr/>
        <p:nvPr/>
      </p:nvGrpSpPr>
      <p:grpSpPr>
        <a:xfrm>
          <a:off x="0" y="0"/>
          <a:ext cx="0" cy="0"/>
          <a:chOff x="0" y="0"/>
          <a:chExt cx="0" cy="0"/>
        </a:xfrm>
      </p:grpSpPr>
      <p:sp>
        <p:nvSpPr>
          <p:cNvPr id="1534" name="Shape 1534"/>
          <p:cNvSpPr txBox="1">
            <a:spLocks noGrp="1"/>
          </p:cNvSpPr>
          <p:nvPr>
            <p:ph type="body" idx="1"/>
          </p:nvPr>
        </p:nvSpPr>
        <p:spPr>
          <a:xfrm>
            <a:off x="685800" y="4400550"/>
            <a:ext cx="5486399" cy="3600450"/>
          </a:xfrm>
          <a:prstGeom prst="rect">
            <a:avLst/>
          </a:prstGeom>
        </p:spPr>
        <p:txBody>
          <a:bodyPr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r>
              <a:rPr lang="fr-FR" sz="1000" b="1" u="sng" dirty="0">
                <a:latin typeface="Arial" panose="020B0604020202020204" pitchFamily="34" charset="0"/>
                <a:cs typeface="Arial" panose="020B0604020202020204" pitchFamily="34" charset="0"/>
              </a:rPr>
              <a:t>Explications</a:t>
            </a:r>
            <a:r>
              <a:rPr lang="fr-FR" sz="1000" b="1" u="sng" baseline="0" dirty="0">
                <a:latin typeface="Arial" panose="020B0604020202020204" pitchFamily="34" charset="0"/>
                <a:cs typeface="Arial" panose="020B0604020202020204" pitchFamily="34" charset="0"/>
              </a:rPr>
              <a:t> :</a:t>
            </a:r>
            <a:r>
              <a:rPr lang="fr-FR" sz="1000" b="0" u="none" baseline="0" dirty="0">
                <a:latin typeface="Arial" panose="020B0604020202020204" pitchFamily="34" charset="0"/>
                <a:cs typeface="Arial" panose="020B0604020202020204" pitchFamily="34" charset="0"/>
              </a:rPr>
              <a:t> </a:t>
            </a:r>
            <a:endParaRPr lang="fr-FR" sz="1000"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r>
              <a:rPr lang="fr-FR" sz="1000" b="0" dirty="0">
                <a:latin typeface="Arial" panose="020B0604020202020204" pitchFamily="34" charset="0"/>
                <a:cs typeface="Arial" panose="020B0604020202020204" pitchFamily="34" charset="0"/>
              </a:rPr>
              <a:t>Pour conclure, je vous laisse avec cette bande dessinée</a:t>
            </a:r>
            <a:r>
              <a:rPr lang="fr-FR" sz="1000" b="0" baseline="0" dirty="0">
                <a:latin typeface="Arial" panose="020B0604020202020204" pitchFamily="34" charset="0"/>
                <a:cs typeface="Arial" panose="020B0604020202020204" pitchFamily="34" charset="0"/>
              </a:rPr>
              <a:t> qui représente bien l’état de la situation. </a:t>
            </a:r>
          </a:p>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endParaRPr lang="fr-FR" sz="10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endParaRPr lang="fr-FR" sz="1000" b="0" baseline="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ct val="91666"/>
              <a:buFont typeface="+mj-lt"/>
              <a:buNone/>
              <a:tabLst/>
              <a:defRPr/>
            </a:pPr>
            <a:r>
              <a:rPr lang="fr-FR" sz="1000" b="1" u="sng" dirty="0">
                <a:latin typeface="Arial" panose="020B0604020202020204" pitchFamily="34" charset="0"/>
                <a:cs typeface="Arial" panose="020B0604020202020204" pitchFamily="34" charset="0"/>
              </a:rPr>
              <a:t>Messages clés</a:t>
            </a:r>
            <a:r>
              <a:rPr lang="fr-FR" sz="1000" b="1" u="sng" baseline="0" dirty="0">
                <a:latin typeface="Arial" panose="020B0604020202020204" pitchFamily="34" charset="0"/>
                <a:cs typeface="Arial" panose="020B0604020202020204" pitchFamily="34" charset="0"/>
              </a:rPr>
              <a:t> :</a:t>
            </a:r>
            <a:endParaRPr lang="fr-FR" sz="1000" b="1" u="sng"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
                <a:schemeClr val="dk1"/>
              </a:buClr>
              <a:buSzPct val="91666"/>
              <a:buFont typeface="+mj-lt"/>
              <a:buAutoNum type="arabicPeriod"/>
              <a:tabLst/>
              <a:defRPr/>
            </a:pPr>
            <a:r>
              <a:rPr lang="fr-FR" sz="1000" b="0" u="none" baseline="0" dirty="0">
                <a:latin typeface="Arial" panose="020B0604020202020204" pitchFamily="34" charset="0"/>
                <a:cs typeface="Arial" panose="020B0604020202020204" pitchFamily="34" charset="0"/>
              </a:rPr>
              <a:t>Une prise de conscience indispensable, aller chercher tous les jeunes ! </a:t>
            </a:r>
          </a:p>
          <a:p>
            <a:pPr marL="228600" marR="0" lvl="0" indent="-228600" algn="l" defTabSz="914400" rtl="0" eaLnBrk="1" fontAlgn="auto" latinLnBrk="0" hangingPunct="1">
              <a:lnSpc>
                <a:spcPct val="100000"/>
              </a:lnSpc>
              <a:spcBef>
                <a:spcPts val="0"/>
              </a:spcBef>
              <a:spcAft>
                <a:spcPts val="0"/>
              </a:spcAft>
              <a:buClr>
                <a:schemeClr val="dk1"/>
              </a:buClr>
              <a:buSzPct val="91666"/>
              <a:buFont typeface="+mj-lt"/>
              <a:buAutoNum type="arabicPeriod"/>
              <a:tabLst/>
              <a:defRPr/>
            </a:pPr>
            <a:r>
              <a:rPr lang="fr-FR" sz="1000" b="0" u="none" baseline="0" dirty="0">
                <a:latin typeface="Arial" panose="020B0604020202020204" pitchFamily="34" charset="0"/>
                <a:cs typeface="Arial" panose="020B0604020202020204" pitchFamily="34" charset="0"/>
              </a:rPr>
              <a:t>Tout le monde n’est pas sensible aux </a:t>
            </a:r>
            <a:r>
              <a:rPr lang="fr-FR" sz="1000" b="0" u="none" baseline="0" dirty="0">
                <a:solidFill>
                  <a:schemeClr val="tx1"/>
                </a:solidFill>
                <a:latin typeface="Arial" panose="020B0604020202020204" pitchFamily="34" charset="0"/>
                <a:cs typeface="Arial" panose="020B0604020202020204" pitchFamily="34" charset="0"/>
              </a:rPr>
              <a:t>mêmes vecteurs de communication. Expliquez les problèmes, mais surtout montrez-vous acteur des solutions. </a:t>
            </a:r>
          </a:p>
          <a:p>
            <a:pPr marL="228600" marR="0" lvl="0" indent="-228600" algn="l" defTabSz="914400" rtl="0" eaLnBrk="1" fontAlgn="auto" latinLnBrk="0" hangingPunct="1">
              <a:lnSpc>
                <a:spcPct val="100000"/>
              </a:lnSpc>
              <a:spcBef>
                <a:spcPts val="0"/>
              </a:spcBef>
              <a:spcAft>
                <a:spcPts val="0"/>
              </a:spcAft>
              <a:buClr>
                <a:schemeClr val="dk1"/>
              </a:buClr>
              <a:buSzPct val="91666"/>
              <a:buFont typeface="+mj-lt"/>
              <a:buAutoNum type="arabicPeriod"/>
              <a:tabLst/>
              <a:defRPr/>
            </a:pPr>
            <a:r>
              <a:rPr lang="fr-FR" sz="1000" b="0" u="none" baseline="0" dirty="0">
                <a:solidFill>
                  <a:schemeClr val="tx1"/>
                </a:solidFill>
                <a:latin typeface="Arial" panose="020B0604020202020204" pitchFamily="34" charset="0"/>
                <a:cs typeface="Arial" panose="020B0604020202020204" pitchFamily="34" charset="0"/>
              </a:rPr>
              <a:t>Beaucoup d’accomplissement personnel dans l’engagement</a:t>
            </a:r>
          </a:p>
          <a:p>
            <a:pPr marL="228600" marR="0" lvl="0" indent="-228600" algn="l" defTabSz="914400" rtl="0" eaLnBrk="1" fontAlgn="auto" latinLnBrk="0" hangingPunct="1">
              <a:lnSpc>
                <a:spcPct val="100000"/>
              </a:lnSpc>
              <a:spcBef>
                <a:spcPts val="0"/>
              </a:spcBef>
              <a:spcAft>
                <a:spcPts val="0"/>
              </a:spcAft>
              <a:buClr>
                <a:schemeClr val="dk1"/>
              </a:buClr>
              <a:buSzPct val="91666"/>
              <a:buFont typeface="+mj-lt"/>
              <a:buAutoNum type="arabicPeriod"/>
              <a:tabLst/>
              <a:defRPr/>
            </a:pPr>
            <a:endParaRPr lang="fr-FR" sz="1000" b="0" u="none" baseline="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488"/>
              </a:spcBef>
              <a:spcAft>
                <a:spcPts val="0"/>
              </a:spcAft>
              <a:buClrTx/>
              <a:buSzPct val="100000"/>
              <a:buFontTx/>
              <a:buNone/>
              <a:tabLst/>
              <a:defRPr/>
            </a:pPr>
            <a:r>
              <a:rPr lang="fr-FR" sz="1000" b="1" i="1" u="sng" dirty="0">
                <a:effectLst/>
                <a:latin typeface="Arial" panose="020B0604020202020204" pitchFamily="34" charset="0"/>
                <a:cs typeface="Arial" panose="020B0604020202020204" pitchFamily="34" charset="0"/>
              </a:rPr>
              <a:t>JEU DU CLAP</a:t>
            </a:r>
            <a:r>
              <a:rPr lang="fr-FR" sz="1000" b="1" i="1" u="sng" baseline="0" dirty="0">
                <a:effectLst/>
                <a:latin typeface="Arial" panose="020B0604020202020204" pitchFamily="34" charset="0"/>
                <a:cs typeface="Arial" panose="020B0604020202020204" pitchFamily="34" charset="0"/>
              </a:rPr>
              <a:t> DE FIN PAR DENNIS MEADOWS :</a:t>
            </a:r>
            <a:br>
              <a:rPr lang="fr-FR" sz="1000" b="1" baseline="0" dirty="0">
                <a:latin typeface="Arial" panose="020B0604020202020204" pitchFamily="34" charset="0"/>
                <a:cs typeface="Arial" panose="020B0604020202020204" pitchFamily="34" charset="0"/>
              </a:rPr>
            </a:br>
            <a:r>
              <a:rPr lang="fr-FR" sz="1000" b="0" baseline="0" dirty="0">
                <a:latin typeface="Arial" panose="020B0604020202020204" pitchFamily="34" charset="0"/>
                <a:cs typeface="Arial" panose="020B0604020202020204" pitchFamily="34" charset="0"/>
              </a:rPr>
              <a:t>https://www.youtube.com/watch?v=AQThrCBfv3M&amp;feature=youtu.be&amp;t=55m</a:t>
            </a:r>
          </a:p>
          <a:p>
            <a:pPr marL="0" marR="0" lvl="0" indent="0" algn="l" defTabSz="914400" rtl="0" eaLnBrk="1" fontAlgn="auto" latinLnBrk="0" hangingPunct="1">
              <a:lnSpc>
                <a:spcPct val="100000"/>
              </a:lnSpc>
              <a:spcBef>
                <a:spcPts val="488"/>
              </a:spcBef>
              <a:spcAft>
                <a:spcPts val="0"/>
              </a:spcAft>
              <a:buClrTx/>
              <a:buSzPct val="100000"/>
              <a:buFontTx/>
              <a:buNone/>
              <a:tabLst/>
              <a:defRPr/>
            </a:pPr>
            <a:endParaRPr lang="fr-FR" sz="1000" b="1" dirty="0">
              <a:latin typeface="Arial" panose="020B0604020202020204" pitchFamily="34" charset="0"/>
              <a:cs typeface="Arial" panose="020B0604020202020204" pitchFamily="34" charset="0"/>
            </a:endParaRPr>
          </a:p>
          <a:p>
            <a:pPr marL="228600" marR="0" lvl="0" indent="-228600" algn="l" defTabSz="914400" rtl="0" eaLnBrk="1" fontAlgn="auto" latinLnBrk="0" hangingPunct="1">
              <a:lnSpc>
                <a:spcPct val="100000"/>
              </a:lnSpc>
              <a:spcBef>
                <a:spcPts val="0"/>
              </a:spcBef>
              <a:spcAft>
                <a:spcPts val="0"/>
              </a:spcAft>
              <a:buClr>
                <a:schemeClr val="dk1"/>
              </a:buClr>
              <a:buSzPct val="91666"/>
              <a:buFont typeface="+mj-lt"/>
              <a:buAutoNum type="arabicPeriod"/>
              <a:tabLst/>
              <a:defRPr/>
            </a:pPr>
            <a:endParaRPr lang="fr-FR" sz="1000" b="0" u="none" baseline="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chemeClr val="dk1"/>
              </a:buClr>
              <a:buSzPct val="91666"/>
              <a:buFont typeface="Arial"/>
              <a:buNone/>
              <a:tabLst/>
              <a:defRPr/>
            </a:pPr>
            <a:endParaRPr lang="fr-FR" sz="1000" b="0" dirty="0">
              <a:latin typeface="Arial" panose="020B0604020202020204" pitchFamily="34" charset="0"/>
              <a:cs typeface="Arial" panose="020B0604020202020204" pitchFamily="34" charset="0"/>
            </a:endParaRPr>
          </a:p>
        </p:txBody>
      </p:sp>
      <p:sp>
        <p:nvSpPr>
          <p:cNvPr id="1535" name="Shape 1535"/>
          <p:cNvSpPr>
            <a:spLocks noGrp="1" noRot="1" noChangeAspect="1"/>
          </p:cNvSpPr>
          <p:nvPr>
            <p:ph type="sldImg" idx="2"/>
          </p:nvPr>
        </p:nvSpPr>
        <p:spPr>
          <a:xfrm>
            <a:off x="685800" y="1143000"/>
            <a:ext cx="5486400" cy="30861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13067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fontScale="77500" lnSpcReduction="20000"/>
          </a:bodyPr>
          <a:lstStyle/>
          <a:p>
            <a:pPr>
              <a:lnSpc>
                <a:spcPct val="90000"/>
              </a:lnSpc>
              <a:spcBef>
                <a:spcPts val="400"/>
              </a:spcBef>
              <a:buFont typeface="Calibri" pitchFamily="34"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itchFamily="34" charset="0"/>
                <a:cs typeface="Arial" panose="020B0604020202020204" pitchFamily="34" charset="0"/>
              </a:rPr>
              <a:t>Explications :</a:t>
            </a:r>
          </a:p>
          <a:p>
            <a:r>
              <a:rPr lang="fr-FR" sz="1000" kern="1200" dirty="0">
                <a:solidFill>
                  <a:schemeClr val="tx1"/>
                </a:solidFill>
                <a:effectLst/>
                <a:latin typeface="Arial" panose="020B0604020202020204" pitchFamily="34" charset="0"/>
                <a:ea typeface="+mn-ea"/>
                <a:cs typeface="Arial" panose="020B0604020202020204" pitchFamily="34" charset="0"/>
              </a:rPr>
              <a:t>Seulement, à moins que vous ne disposiez d’une armée d’esclaves, vous vous doutez bien que ces cyclistes ne pédaleront pas gratuitement pendant une heure ! Au smic horaire (9€22 brut de l’heure), vous devrez les rémunérer à hauteur de 100 €. Mais avec une prise électrique, vous n’avez pas ce genre de soucis. Pour information, ce </a:t>
            </a:r>
            <a:r>
              <a:rPr lang="fr-FR" sz="1000" kern="1200" dirty="0" err="1">
                <a:solidFill>
                  <a:schemeClr val="tx1"/>
                </a:solidFill>
                <a:effectLst/>
                <a:latin typeface="Arial" panose="020B0604020202020204" pitchFamily="34" charset="0"/>
                <a:ea typeface="+mn-ea"/>
                <a:cs typeface="Arial" panose="020B0604020202020204" pitchFamily="34" charset="0"/>
              </a:rPr>
              <a:t>kwh</a:t>
            </a:r>
            <a:r>
              <a:rPr lang="fr-FR" sz="1000" kern="1200" dirty="0">
                <a:solidFill>
                  <a:schemeClr val="tx1"/>
                </a:solidFill>
                <a:effectLst/>
                <a:latin typeface="Arial" panose="020B0604020202020204" pitchFamily="34" charset="0"/>
                <a:ea typeface="+mn-ea"/>
                <a:cs typeface="Arial" panose="020B0604020202020204" pitchFamily="34" charset="0"/>
              </a:rPr>
              <a:t> à 100€/10 cyclistes, ne vous coûterait que 10 centimes si vous utilisiez votre prise électrique.  De plus, c’est tellement moins encombrant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Avec toute cette facilité qu’elle nous offre, on comprend pourquoi l’énergie a pris autant de place dans nos vies. On ne s’en rend pas bien compte au quotidien mais c’est ce qui fait la différence entre avant et après la révolution industrielle. Avant, nous utilisions en majorité nos muscles, et donc on ne faisait pas grand-chose. Aujourd’hui avec de l’énergie, tout est permis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nSpc>
                <a:spcPct val="90000"/>
              </a:lnSpc>
              <a:spcBef>
                <a:spcPts val="40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itchFamily="34" charset="0"/>
              <a:cs typeface="Arial" panose="020B0604020202020204" pitchFamily="34" charset="0"/>
            </a:endParaRPr>
          </a:p>
          <a:p>
            <a:pPr>
              <a:lnSpc>
                <a:spcPct val="90000"/>
              </a:lnSpc>
              <a:spcBef>
                <a:spcPts val="40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itchFamily="34" charset="0"/>
              <a:cs typeface="Arial" panose="020B0604020202020204" pitchFamily="34" charset="0"/>
            </a:endParaRPr>
          </a:p>
          <a:p>
            <a:pPr>
              <a:lnSpc>
                <a:spcPct val="90000"/>
              </a:lnSpc>
              <a:spcBef>
                <a:spcPts val="40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itchFamily="34" charset="0"/>
                <a:cs typeface="Arial" panose="020B0604020202020204" pitchFamily="34" charset="0"/>
              </a:rPr>
              <a:t>Messages clés : </a:t>
            </a:r>
          </a:p>
          <a:p>
            <a:pPr>
              <a:lnSpc>
                <a:spcPct val="90000"/>
              </a:lnSpc>
              <a:spcBef>
                <a:spcPts val="400"/>
              </a:spcBef>
              <a:buFont typeface="Times New Roman" panose="02020603050405020304" pitchFamily="18"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 L’énergie qu’on utilise tous les jours est très concentrée par rapport à l’énergie humaine.</a:t>
            </a:r>
          </a:p>
          <a:p>
            <a:pPr>
              <a:lnSpc>
                <a:spcPct val="90000"/>
              </a:lnSpc>
              <a:spcBef>
                <a:spcPts val="400"/>
              </a:spcBef>
              <a:buFont typeface="Times New Roman" panose="02020603050405020304" pitchFamily="18"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 Les énergies modernes sont 1000 fois moins chères que l’énergie musculaire.</a:t>
            </a:r>
          </a:p>
          <a:p>
            <a:pPr>
              <a:lnSpc>
                <a:spcPct val="90000"/>
              </a:lnSpc>
              <a:spcBef>
                <a:spcPts val="400"/>
              </a:spcBef>
              <a:buFont typeface="Times New Roman" panose="02020603050405020304" pitchFamily="18"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sz="1000" b="0" kern="1200" dirty="0">
                <a:solidFill>
                  <a:schemeClr val="tx1"/>
                </a:solidFill>
                <a:effectLst/>
                <a:latin typeface="Arial" panose="020B0604020202020204" pitchFamily="34" charset="0"/>
                <a:ea typeface="+mn-ea"/>
                <a:cs typeface="Arial" panose="020B0604020202020204" pitchFamily="34" charset="0"/>
              </a:rPr>
              <a:t> Ce n'est pas l'énergie humaine, nos muscles, qui nous permet notre richesse actuelle, mais d'autres énergies</a:t>
            </a:r>
            <a:endParaRPr lang="fr-FR" altLang="fr-FR" sz="1000" b="0" dirty="0">
              <a:latin typeface="Arial" panose="020B0604020202020204" pitchFamily="34" charset="0"/>
              <a:cs typeface="Arial" panose="020B0604020202020204" pitchFamily="34" charset="0"/>
            </a:endParaRPr>
          </a:p>
          <a:p>
            <a:pPr>
              <a:lnSpc>
                <a:spcPct val="90000"/>
              </a:lnSpc>
              <a:spcBef>
                <a:spcPts val="40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itchFamily="34" charset="0"/>
              <a:cs typeface="Arial" panose="020B0604020202020204" pitchFamily="34" charset="0"/>
            </a:endParaRPr>
          </a:p>
          <a:p>
            <a:pPr>
              <a:lnSpc>
                <a:spcPct val="90000"/>
              </a:lnSpc>
              <a:spcBef>
                <a:spcPts val="40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itchFamily="34" charset="0"/>
                <a:cs typeface="Arial" panose="020B0604020202020204" pitchFamily="34" charset="0"/>
              </a:rPr>
              <a:t>Pour aller plus loin</a:t>
            </a:r>
          </a:p>
          <a:p>
            <a:pPr>
              <a:lnSpc>
                <a:spcPct val="90000"/>
              </a:lnSpc>
              <a:spcBef>
                <a:spcPts val="40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itchFamily="34" charset="0"/>
                <a:cs typeface="Arial" panose="020B0604020202020204" pitchFamily="34" charset="0"/>
              </a:rPr>
              <a:t>Le but de cette partie est de montrer que l</a:t>
            </a:r>
            <a:r>
              <a:rPr lang="fr-FR" altLang="en-US" sz="1000" dirty="0">
                <a:latin typeface="Arial" pitchFamily="34" charset="0"/>
                <a:cs typeface="Arial" panose="020B0604020202020204" pitchFamily="34" charset="0"/>
              </a:rPr>
              <a:t>’</a:t>
            </a:r>
            <a:r>
              <a:rPr lang="fr-FR" altLang="fr-FR" sz="1000" dirty="0">
                <a:latin typeface="Arial" pitchFamily="34" charset="0"/>
                <a:cs typeface="Arial" panose="020B0604020202020204" pitchFamily="34" charset="0"/>
              </a:rPr>
              <a:t>énergie abondante et bon marché est l</a:t>
            </a:r>
            <a:r>
              <a:rPr lang="fr-FR" altLang="en-US" sz="1000" dirty="0">
                <a:latin typeface="Arial" pitchFamily="34" charset="0"/>
                <a:cs typeface="Arial" panose="020B0604020202020204" pitchFamily="34" charset="0"/>
              </a:rPr>
              <a:t>’</a:t>
            </a:r>
            <a:r>
              <a:rPr lang="fr-FR" altLang="fr-FR" sz="1000" dirty="0">
                <a:latin typeface="Arial" pitchFamily="34" charset="0"/>
                <a:cs typeface="Arial" panose="020B0604020202020204" pitchFamily="34" charset="0"/>
              </a:rPr>
              <a:t>essence même, sans jeu de mots, de notre société « moderne ». Cette planche a pour but de nous faire sentir un peu les ordres de grandeurs auxquels nous ne sommes pas du tout habitués. Par exemple, un Français moyen consomme plusieurs milliers de kWh électrique par an. Posons-nous donc la question de savoir déjà ce que représente UN kWh. Cela permet de faire fonctionner un appareil de </a:t>
            </a:r>
            <a:r>
              <a:rPr lang="fr-FR" altLang="fr-FR" sz="1000" i="1" dirty="0">
                <a:latin typeface="Arial" pitchFamily="34" charset="0"/>
                <a:cs typeface="Arial" panose="020B0604020202020204" pitchFamily="34" charset="0"/>
              </a:rPr>
              <a:t>x</a:t>
            </a:r>
            <a:r>
              <a:rPr lang="fr-FR" altLang="fr-FR" sz="1000" dirty="0">
                <a:latin typeface="Arial" pitchFamily="34" charset="0"/>
                <a:cs typeface="Arial" panose="020B0604020202020204" pitchFamily="34" charset="0"/>
              </a:rPr>
              <a:t> kilowatts pendant </a:t>
            </a:r>
            <a:r>
              <a:rPr lang="fr-FR" altLang="fr-FR" sz="1000" i="1" dirty="0">
                <a:latin typeface="Arial" pitchFamily="34" charset="0"/>
                <a:cs typeface="Arial" panose="020B0604020202020204" pitchFamily="34" charset="0"/>
              </a:rPr>
              <a:t>1/x</a:t>
            </a:r>
            <a:r>
              <a:rPr lang="fr-FR" altLang="fr-FR" sz="1000" dirty="0">
                <a:latin typeface="Arial" pitchFamily="34" charset="0"/>
                <a:cs typeface="Arial" panose="020B0604020202020204" pitchFamily="34" charset="0"/>
              </a:rPr>
              <a:t> heures. Par exemple : cuire un poulet 1h au four ou 1h d</a:t>
            </a:r>
            <a:r>
              <a:rPr lang="fr-FR" altLang="en-US" sz="1000" dirty="0">
                <a:latin typeface="Arial" pitchFamily="34" charset="0"/>
                <a:cs typeface="Arial" panose="020B0604020202020204" pitchFamily="34" charset="0"/>
              </a:rPr>
              <a:t>’</a:t>
            </a:r>
            <a:r>
              <a:rPr lang="fr-FR" altLang="fr-FR" sz="1000" dirty="0">
                <a:latin typeface="Arial" pitchFamily="34" charset="0"/>
                <a:cs typeface="Arial" panose="020B0604020202020204" pitchFamily="34" charset="0"/>
              </a:rPr>
              <a:t>aspirateur (1 kW), laisser la télé ou une lampe allumée 10h (100 W), utiliser son PC portable pendant 20h (50 W), etc.</a:t>
            </a:r>
          </a:p>
          <a:p>
            <a:pPr>
              <a:lnSpc>
                <a:spcPct val="90000"/>
              </a:lnSpc>
              <a:spcBef>
                <a:spcPts val="40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itchFamily="34" charset="0"/>
              <a:cs typeface="Arial" panose="020B0604020202020204" pitchFamily="34" charset="0"/>
            </a:endParaRPr>
          </a:p>
          <a:p>
            <a:pPr>
              <a:lnSpc>
                <a:spcPct val="90000"/>
              </a:lnSpc>
              <a:spcBef>
                <a:spcPts val="40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itchFamily="34" charset="0"/>
                <a:cs typeface="Arial" panose="020B0604020202020204" pitchFamily="34" charset="0"/>
              </a:rPr>
              <a:t>Pour info, le poulet cuit à se partager à 10 ne permettra pas aux cyclistes de récupérer les calories dépensées. Il faut retenir que dans toute transformation énergétique, il y a des pertes,</a:t>
            </a:r>
            <a:r>
              <a:rPr lang="fr-FR" altLang="fr-FR" sz="1000" baseline="0" dirty="0">
                <a:latin typeface="Arial" pitchFamily="34" charset="0"/>
                <a:cs typeface="Arial" panose="020B0604020202020204" pitchFamily="34" charset="0"/>
              </a:rPr>
              <a:t> ici notamment sous forme de chaleur. </a:t>
            </a:r>
            <a:endParaRPr lang="fr-FR" altLang="fr-FR" sz="1000" dirty="0">
              <a:latin typeface="Arial" pitchFamily="34" charset="0"/>
              <a:cs typeface="Arial" panose="020B0604020202020204" pitchFamily="34" charset="0"/>
            </a:endParaRPr>
          </a:p>
          <a:p>
            <a:pPr>
              <a:lnSpc>
                <a:spcPct val="90000"/>
              </a:lnSpc>
              <a:spcBef>
                <a:spcPts val="40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itchFamily="34" charset="0"/>
              <a:cs typeface="Arial" panose="020B0604020202020204" pitchFamily="34" charset="0"/>
            </a:endParaRPr>
          </a:p>
          <a:p>
            <a:pPr marL="0" marR="0" lvl="0" indent="0" algn="l" defTabSz="914400" rtl="0" eaLnBrk="1" fontAlgn="base" latinLnBrk="0" hangingPunct="1">
              <a:lnSpc>
                <a:spcPct val="90000"/>
              </a:lnSpc>
              <a:spcBef>
                <a:spcPts val="400"/>
              </a:spcBef>
              <a:spcAft>
                <a:spcPct val="0"/>
              </a:spcAft>
              <a:buClrTx/>
              <a:buSzTx/>
              <a:buFontTx/>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a:pPr>
            <a:r>
              <a:rPr lang="fr-FR" sz="1000" b="1" u="sng" kern="1200" dirty="0">
                <a:solidFill>
                  <a:schemeClr val="tx1"/>
                </a:solidFill>
                <a:effectLst/>
                <a:latin typeface="Arial" panose="020B0604020202020204" pitchFamily="34" charset="0"/>
                <a:ea typeface="+mn-ea"/>
                <a:cs typeface="Arial" panose="020B0604020202020204" pitchFamily="34" charset="0"/>
              </a:rPr>
              <a:t>Transition</a:t>
            </a:r>
            <a:br>
              <a:rPr lang="fr-FR" sz="1000" b="1" u="sng" kern="1200" dirty="0">
                <a:solidFill>
                  <a:schemeClr val="tx1"/>
                </a:solidFill>
                <a:effectLst/>
                <a:latin typeface="Arial" panose="020B0604020202020204" pitchFamily="34" charset="0"/>
                <a:ea typeface="+mn-ea"/>
                <a:cs typeface="Arial" panose="020B0604020202020204" pitchFamily="34" charset="0"/>
              </a:rPr>
            </a:br>
            <a:r>
              <a:rPr lang="fr-FR" sz="1000" kern="1200" dirty="0">
                <a:solidFill>
                  <a:schemeClr val="tx1"/>
                </a:solidFill>
                <a:effectLst/>
                <a:latin typeface="Arial" panose="020B0604020202020204" pitchFamily="34" charset="0"/>
                <a:ea typeface="+mn-ea"/>
                <a:cs typeface="Arial" panose="020B0604020202020204" pitchFamily="34" charset="0"/>
              </a:rPr>
              <a:t>Quelles sont ces énergies ?</a:t>
            </a:r>
          </a:p>
          <a:p>
            <a:pPr>
              <a:lnSpc>
                <a:spcPct val="90000"/>
              </a:lnSpc>
              <a:spcBef>
                <a:spcPts val="40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14</a:t>
            </a:fld>
            <a:endParaRPr lang="fr-FR"/>
          </a:p>
        </p:txBody>
      </p:sp>
    </p:spTree>
    <p:extLst>
      <p:ext uri="{BB962C8B-B14F-4D97-AF65-F5344CB8AC3E}">
        <p14:creationId xmlns:p14="http://schemas.microsoft.com/office/powerpoint/2010/main" val="4038258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fontScale="47500" lnSpcReduction="20000"/>
          </a:bodyPr>
          <a:lstStyle/>
          <a:p>
            <a:pPr algn="just">
              <a:lnSpc>
                <a:spcPct val="90000"/>
              </a:lnSpc>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itchFamily="34" charset="0"/>
              </a:rPr>
              <a:t>Explications :</a:t>
            </a:r>
            <a:endParaRPr lang="fr-FR" altLang="fr-FR" sz="1000" b="1" u="sng" dirty="0">
              <a:latin typeface="Arial" pitchFamily="34" charset="0"/>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Nous allons faire une petite comparaison de différentes sources d’énergie pour fournir au final 1 kWh à la prise. On aurait pu au choix utiliser :  50m2 de panneaux solaires ou Une éolienne de 5m de diamètre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Ces deux sources d’énergie sont variables car elles dépendent du vent ou du soleil, qui ont rarement la bonne idée de suivre le besoin du consommateur. Et sincèrement, vous attendriez que le vent se lève pour pouvoir regarder la télé ? Il faut donc stocker l’électricité produite quand il y a beaucoup de vent pour la redistribuer quand il en manque. Malheureusement, on ne sait pas encore le faire à grande échelle.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A travers la turbine d’un barrage de 50 m de haut, il faudrait déverser dans les 8 000 L pour fournir 1 kWh à la prise</a:t>
            </a:r>
            <a:r>
              <a:rPr lang="fr-FR" sz="1000" i="1" kern="1200" dirty="0">
                <a:solidFill>
                  <a:schemeClr val="tx1"/>
                </a:solidFill>
                <a:effectLst/>
                <a:latin typeface="Arial" panose="020B0604020202020204" pitchFamily="34" charset="0"/>
                <a:ea typeface="+mn-ea"/>
                <a:cs typeface="Arial" panose="020B0604020202020204" pitchFamily="34" charset="0"/>
              </a:rPr>
              <a:t>. </a:t>
            </a:r>
            <a:r>
              <a:rPr lang="fr-FR" sz="1000" kern="1200" dirty="0">
                <a:solidFill>
                  <a:schemeClr val="tx1"/>
                </a:solidFill>
                <a:effectLst/>
                <a:latin typeface="Arial" panose="020B0604020202020204" pitchFamily="34" charset="0"/>
                <a:ea typeface="+mn-ea"/>
                <a:cs typeface="Arial" panose="020B0604020202020204" pitchFamily="34" charset="0"/>
              </a:rPr>
              <a:t>Cela représente à peu près le volume de cette piscine. Mais se déplacer avec une piscine de 8000 l c’est pas très évident.</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Regardons maintenant les ressources qu’il faudrait brûler dans une centrale thermique.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4. Avec du bois, il faut brûler une bûche. Mais il faut au préalable faire pousser le bois, le couper, le sécher et le transporter. Trop long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Energie solaire, éolienne, hydraulique et bois sont appelées énergies renouvelables.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5. Avec du gaz, il faut brûler 335 L. En comprimant à 200 bar, on réduit ce volume à 1,4 L, soit la taille d’une grande bouteille d’eau minérale. Mais à 200 bar, il faut faire attention aux fuites et risques d’explosion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6. Avec du charbon, il faut brûler ce petit tas de charbon.</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7. Avec du pétrole, il faut brûler l’équivalent d’une canette de pétrole.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Gaz, charbon et pétrole constituent ce qu’on appelle les combustibles ou énergies fossiles parce qu’ils sont issus de la fossilisation d’anciens être vivants.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8. L’uranium n’a jamais été vivant, ce n’est donc pas un combustible fossile. Il suffit de quelques atomes d’Uranium pour fournir 1kWh car l’énergie nucléaire est une ressource 1 million de fois plus concentrée que les énergies fossiles. Cependant, et sans rentrer dans le débat sur le nucléaire, il est très délicat à mettre en œuvre et se limite à la production d’électricité.</a:t>
            </a:r>
          </a:p>
          <a:p>
            <a:pPr algn="just"/>
            <a:endParaRPr lang="fr-FR"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i="1" kern="1200" dirty="0">
                <a:solidFill>
                  <a:schemeClr val="tx1"/>
                </a:solidFill>
                <a:effectLst/>
                <a:latin typeface="Arial" panose="020B0604020202020204" pitchFamily="34" charset="0"/>
                <a:ea typeface="+mn-ea"/>
                <a:cs typeface="Arial" panose="020B0604020202020204" pitchFamily="34" charset="0"/>
              </a:rPr>
              <a:t>Après</a:t>
            </a:r>
            <a:r>
              <a:rPr lang="fr-FR" sz="1000" i="1" kern="1200" baseline="0" dirty="0">
                <a:solidFill>
                  <a:schemeClr val="tx1"/>
                </a:solidFill>
                <a:effectLst/>
                <a:latin typeface="Arial" panose="020B0604020202020204" pitchFamily="34" charset="0"/>
                <a:ea typeface="+mn-ea"/>
                <a:cs typeface="Arial" panose="020B0604020202020204" pitchFamily="34" charset="0"/>
              </a:rPr>
              <a:t> l’animation (ou slide suivante) : </a:t>
            </a:r>
          </a:p>
          <a:p>
            <a:pPr marL="0" marR="0" lvl="0" indent="0" algn="just" defTabSz="914400" rtl="0" eaLnBrk="1" fontAlgn="base" latinLnBrk="0" hangingPunct="1">
              <a:lnSpc>
                <a:spcPct val="100000"/>
              </a:lnSpc>
              <a:spcBef>
                <a:spcPct val="30000"/>
              </a:spcBef>
              <a:spcAft>
                <a:spcPct val="0"/>
              </a:spcAft>
              <a:buClrTx/>
              <a:buSzTx/>
              <a:buFontTx/>
              <a:buNone/>
              <a:tabLst/>
              <a:defRPr/>
            </a:pPr>
            <a:endParaRPr lang="fr-FR" sz="1000" i="1" kern="1200" baseline="0" dirty="0">
              <a:solidFill>
                <a:schemeClr val="tx1"/>
              </a:solidFill>
              <a:effectLst/>
              <a:latin typeface="Arial" panose="020B0604020202020204" pitchFamily="34" charset="0"/>
              <a:ea typeface="+mn-ea"/>
              <a:cs typeface="Arial" panose="020B0604020202020204" pitchFamily="34" charset="0"/>
            </a:endParaRPr>
          </a:p>
          <a:p>
            <a:pPr marL="0" marR="0" lvl="0" indent="0" algn="just" defTabSz="914400" rtl="0" eaLnBrk="1" fontAlgn="base" latinLnBrk="0" hangingPunct="1">
              <a:lnSpc>
                <a:spcPct val="100000"/>
              </a:lnSpc>
              <a:spcBef>
                <a:spcPct val="30000"/>
              </a:spcBef>
              <a:spcAft>
                <a:spcPct val="0"/>
              </a:spcAft>
              <a:buClrTx/>
              <a:buSzTx/>
              <a:buFontTx/>
              <a:buNone/>
              <a:tabLst/>
              <a:defRPr/>
            </a:pPr>
            <a:r>
              <a:rPr lang="fr-FR" sz="1000" kern="1200" dirty="0">
                <a:solidFill>
                  <a:schemeClr val="tx1"/>
                </a:solidFill>
                <a:effectLst/>
                <a:latin typeface="Arial" panose="020B0604020202020204" pitchFamily="34" charset="0"/>
                <a:ea typeface="+mn-ea"/>
                <a:cs typeface="Arial" panose="020B0604020202020204" pitchFamily="34" charset="0"/>
              </a:rPr>
              <a:t>Les différentes images ont été mises à l’échelle pour pouvoir les comparer. Le résultat est sans appel : rien n’est actuellement aussi pratique que les combustibles fossiles, pétrole en tête. Le charbon est plus difficile à extraire (il faut le miner en continu) et à mettre en œuvre (du fait qu’il soit solide et non liquide) et émet 30% de plus de CO2 que le pétrole. Le gaz émet 20% de CO2 de moins que le pétrole mais est 100 fois moins dense, sauf si on le comprime mais du coup il y a des pertes par fuite et ça devient dangereux et compliqué à mettre en œuvre.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endParaRPr lang="en-US" sz="1000" kern="1200" dirty="0">
              <a:solidFill>
                <a:schemeClr val="tx1"/>
              </a:solidFill>
              <a:effectLst/>
              <a:latin typeface="Arial" panose="020B0604020202020204" pitchFamily="34" charset="0"/>
              <a:ea typeface="+mn-ea"/>
              <a:cs typeface="Arial" panose="020B0604020202020204" pitchFamily="34" charset="0"/>
            </a:endParaRPr>
          </a:p>
          <a:p>
            <a:pPr>
              <a:lnSpc>
                <a:spcPct val="90000"/>
              </a:lnSpc>
              <a:spcBef>
                <a:spcPts val="488"/>
              </a:spcBef>
              <a:buFont typeface="Calibri" pitchFamily="34"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itchFamily="34" charset="0"/>
            </a:endParaRP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itchFamily="34" charset="0"/>
              </a:rPr>
              <a:t>Messages clés : </a:t>
            </a:r>
          </a:p>
          <a:p>
            <a:pPr>
              <a:spcBef>
                <a:spcPts val="488"/>
              </a:spcBef>
              <a:buClrTx/>
              <a:buFont typeface="Calibri" pitchFamily="34"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i="0" u="none" dirty="0">
                <a:latin typeface="Arial" pitchFamily="34" charset="0"/>
              </a:rPr>
              <a:t>Les sources d</a:t>
            </a:r>
            <a:r>
              <a:rPr lang="fr-FR" altLang="en-US" sz="1000" b="0" i="0" u="none" dirty="0">
                <a:latin typeface="Arial" pitchFamily="34" charset="0"/>
              </a:rPr>
              <a:t>’</a:t>
            </a:r>
            <a:r>
              <a:rPr lang="fr-FR" altLang="fr-FR" sz="1000" b="0" i="0" u="none" dirty="0">
                <a:latin typeface="Arial" pitchFamily="34" charset="0"/>
              </a:rPr>
              <a:t>énergie fossile (pétrole, gaz et charbon) sont beaucoup plus concentrées, polyvalentes ou simples à mettre en œuvre que toutes les autres.</a:t>
            </a:r>
          </a:p>
          <a:p>
            <a:pPr>
              <a:lnSpc>
                <a:spcPct val="90000"/>
              </a:lnSpc>
              <a:spcBef>
                <a:spcPts val="488"/>
              </a:spcBef>
              <a:buFont typeface="+mj-lt"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itchFamily="34" charset="0"/>
            </a:endParaRPr>
          </a:p>
          <a:p>
            <a:pPr>
              <a:lnSpc>
                <a:spcPct val="90000"/>
              </a:lnSpc>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itchFamily="34" charset="0"/>
              </a:rPr>
              <a:t>Précisions pour les curieux</a:t>
            </a:r>
          </a:p>
          <a:p>
            <a:pPr>
              <a:lnSpc>
                <a:spcPct val="90000"/>
              </a:lnSpc>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b="1" u="sng" dirty="0">
              <a:latin typeface="Arial" pitchFamily="34" charset="0"/>
            </a:endParaRPr>
          </a:p>
          <a:p>
            <a:pPr>
              <a:lnSpc>
                <a:spcPct val="90000"/>
              </a:lnSpc>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itchFamily="34" charset="0"/>
              </a:rPr>
              <a:t>Uniquement en cas de question pointue (à ne pas apprendre par cœur donc), voici les détails du calcul :</a:t>
            </a:r>
          </a:p>
          <a:p>
            <a:pPr marL="0" marR="0" lvl="0" indent="0" algn="l" defTabSz="914400" rtl="0" eaLnBrk="1" fontAlgn="base" latinLnBrk="0" hangingPunct="1">
              <a:lnSpc>
                <a:spcPct val="90000"/>
              </a:lnSpc>
              <a:spcBef>
                <a:spcPts val="488"/>
              </a:spcBef>
              <a:spcAft>
                <a:spcPct val="0"/>
              </a:spcAft>
              <a:buClrTx/>
              <a:buSzTx/>
              <a:buFontTx/>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a:pPr>
            <a:r>
              <a:rPr lang="fr-FR" altLang="fr-FR" sz="1000" dirty="0">
                <a:latin typeface="Arial" pitchFamily="34" charset="0"/>
              </a:rPr>
              <a:t>Les valeurs tiennent compte d</a:t>
            </a:r>
            <a:r>
              <a:rPr lang="fr-FR" altLang="en-US" sz="1000" dirty="0">
                <a:latin typeface="Arial" pitchFamily="34" charset="0"/>
              </a:rPr>
              <a:t>’</a:t>
            </a:r>
            <a:r>
              <a:rPr lang="fr-FR" altLang="fr-FR" sz="1000" dirty="0">
                <a:latin typeface="Arial" pitchFamily="34" charset="0"/>
              </a:rPr>
              <a:t>une moyenne de vent et d</a:t>
            </a:r>
            <a:r>
              <a:rPr lang="fr-FR" altLang="en-US" sz="1000" dirty="0">
                <a:latin typeface="Arial" pitchFamily="34" charset="0"/>
              </a:rPr>
              <a:t>’</a:t>
            </a:r>
            <a:r>
              <a:rPr lang="fr-FR" altLang="fr-FR" sz="1000" dirty="0">
                <a:latin typeface="Arial" pitchFamily="34" charset="0"/>
              </a:rPr>
              <a:t>ensoleillement en France sur une année (et comme l</a:t>
            </a:r>
            <a:r>
              <a:rPr lang="fr-FR" altLang="en-US" sz="1000" dirty="0">
                <a:latin typeface="Arial" pitchFamily="34" charset="0"/>
              </a:rPr>
              <a:t>’</a:t>
            </a:r>
            <a:r>
              <a:rPr lang="fr-FR" altLang="fr-FR" sz="1000" dirty="0">
                <a:latin typeface="Arial" pitchFamily="34" charset="0"/>
              </a:rPr>
              <a:t>ensoleillement dépend de l</a:t>
            </a:r>
            <a:r>
              <a:rPr lang="fr-FR" altLang="en-US" sz="1000" dirty="0">
                <a:latin typeface="Arial" pitchFamily="34" charset="0"/>
              </a:rPr>
              <a:t>’</a:t>
            </a:r>
            <a:r>
              <a:rPr lang="fr-FR" altLang="fr-FR" sz="1000" dirty="0">
                <a:latin typeface="Arial" pitchFamily="34" charset="0"/>
              </a:rPr>
              <a:t>heure, que les panneaux ne sont idéalement orientés qu</a:t>
            </a:r>
            <a:r>
              <a:rPr lang="fr-FR" altLang="en-US" sz="1000" dirty="0">
                <a:latin typeface="Arial" pitchFamily="34" charset="0"/>
              </a:rPr>
              <a:t>’</a:t>
            </a:r>
            <a:r>
              <a:rPr lang="fr-FR" altLang="fr-FR" sz="1000" dirty="0">
                <a:latin typeface="Arial" pitchFamily="34" charset="0"/>
              </a:rPr>
              <a:t>à midi, qu</a:t>
            </a:r>
            <a:r>
              <a:rPr lang="fr-FR" altLang="en-US" sz="1000" dirty="0">
                <a:latin typeface="Arial" pitchFamily="34" charset="0"/>
              </a:rPr>
              <a:t>’</a:t>
            </a:r>
            <a:r>
              <a:rPr lang="fr-FR" altLang="fr-FR" sz="1000" dirty="0">
                <a:latin typeface="Arial" pitchFamily="34" charset="0"/>
              </a:rPr>
              <a:t>il y a parfois des nuages, </a:t>
            </a:r>
            <a:r>
              <a:rPr lang="fr-FR" altLang="fr-FR" sz="1000" dirty="0" err="1">
                <a:latin typeface="Arial" pitchFamily="34" charset="0"/>
              </a:rPr>
              <a:t>etc</a:t>
            </a:r>
            <a:r>
              <a:rPr lang="fr-FR" altLang="fr-FR" sz="1000" dirty="0">
                <a:latin typeface="Arial" pitchFamily="34" charset="0"/>
              </a:rPr>
              <a:t>, ça fait tout de suite beaucoup).</a:t>
            </a:r>
          </a:p>
          <a:p>
            <a:pPr>
              <a:lnSpc>
                <a:spcPct val="90000"/>
              </a:lnSpc>
              <a:spcBef>
                <a:spcPts val="488"/>
              </a:spcBef>
              <a:buFont typeface="Calibri"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itchFamily="34" charset="0"/>
              </a:rPr>
              <a:t>En France, les panneaux solaires ne fournissent en moyenne qu</a:t>
            </a:r>
            <a:r>
              <a:rPr lang="fr-FR" altLang="en-US" sz="1000" dirty="0">
                <a:latin typeface="Arial" pitchFamily="34" charset="0"/>
              </a:rPr>
              <a:t>’</a:t>
            </a:r>
            <a:r>
              <a:rPr lang="fr-FR" altLang="fr-FR" sz="1000" dirty="0">
                <a:latin typeface="Arial" pitchFamily="34" charset="0"/>
              </a:rPr>
              <a:t>1/10è de la puissance maximale qu</a:t>
            </a:r>
            <a:r>
              <a:rPr lang="fr-FR" altLang="en-US" sz="1000" dirty="0">
                <a:latin typeface="Arial" pitchFamily="34" charset="0"/>
              </a:rPr>
              <a:t>’</a:t>
            </a:r>
            <a:r>
              <a:rPr lang="fr-FR" altLang="fr-FR" sz="1000" dirty="0">
                <a:latin typeface="Arial" pitchFamily="34" charset="0"/>
              </a:rPr>
              <a:t>ils sont capables de délivrer (on appelle ça le facteur de charge). Cela est dû au fait qu</a:t>
            </a:r>
            <a:r>
              <a:rPr lang="fr-FR" altLang="en-US" sz="1000" dirty="0">
                <a:latin typeface="Arial" pitchFamily="34" charset="0"/>
              </a:rPr>
              <a:t>’</a:t>
            </a:r>
            <a:r>
              <a:rPr lang="fr-FR" altLang="fr-FR" sz="1000" dirty="0">
                <a:latin typeface="Arial" pitchFamily="34" charset="0"/>
              </a:rPr>
              <a:t>il y a parfois des nuages et que les panneaux fixes ne sont idéalement orientés qu</a:t>
            </a:r>
            <a:r>
              <a:rPr lang="fr-FR" altLang="en-US" sz="1000" dirty="0">
                <a:latin typeface="Arial" pitchFamily="34" charset="0"/>
              </a:rPr>
              <a:t>’</a:t>
            </a:r>
            <a:r>
              <a:rPr lang="fr-FR" altLang="fr-FR" sz="1000" dirty="0">
                <a:latin typeface="Arial" pitchFamily="34" charset="0"/>
              </a:rPr>
              <a:t>à midi, heure solaire. Pour fournir une puissance d</a:t>
            </a:r>
            <a:r>
              <a:rPr lang="fr-FR" altLang="en-US" sz="1000" dirty="0">
                <a:latin typeface="Arial" pitchFamily="34" charset="0"/>
              </a:rPr>
              <a:t>’</a:t>
            </a:r>
            <a:r>
              <a:rPr lang="fr-FR" altLang="fr-FR" sz="1000" dirty="0">
                <a:latin typeface="Arial" pitchFamily="34" charset="0"/>
              </a:rPr>
              <a:t>1 kW (qu</a:t>
            </a:r>
            <a:r>
              <a:rPr lang="fr-FR" altLang="en-US" sz="1000" dirty="0">
                <a:latin typeface="Arial" pitchFamily="34" charset="0"/>
              </a:rPr>
              <a:t>’</a:t>
            </a:r>
            <a:r>
              <a:rPr lang="fr-FR" altLang="fr-FR" sz="1000" dirty="0">
                <a:latin typeface="Arial" pitchFamily="34" charset="0"/>
              </a:rPr>
              <a:t>on utilisera pendant 1h pour cuire le poulet), il faut donc une installation de 10 kW, qui est celle représentée sur la photo. Autre moyen de calcul : la puissance moyenne reçue en France au niveau du sol est de 114 W/m². Avec un rendement de 18%, les panneaux solaires peuvent donc espérer y produire en moyenne 21 W/m², soit 50 m² pour produire 1 kW. </a:t>
            </a:r>
            <a:r>
              <a:rPr lang="fr-FR" sz="1000" b="0" i="0" kern="1200" dirty="0">
                <a:solidFill>
                  <a:schemeClr val="tx1"/>
                </a:solidFill>
                <a:effectLst/>
                <a:latin typeface="Arial" panose="020B0604020202020204" pitchFamily="34" charset="0"/>
                <a:ea typeface="+mn-ea"/>
                <a:cs typeface="Arial" panose="020B0604020202020204" pitchFamily="34" charset="0"/>
              </a:rPr>
              <a:t> Précisions sur le solaire, le facteur de charge dépend: de la latitude/longitude - de l'horizon lointaine - de l'ombrage proche - de la météo (facteur d'ensoleillement) - de l'inclinaison (parfois de la toiture) - de l'orientation par rapport au soleil - des pertes électriques de l'électronique de puissance - de la taille de l'installation.</a:t>
            </a:r>
            <a:endParaRPr lang="fr-FR" altLang="fr-FR" sz="1000" dirty="0">
              <a:latin typeface="Arial" pitchFamily="34" charset="0"/>
              <a:cs typeface="Arial" panose="020B0604020202020204" pitchFamily="34" charset="0"/>
            </a:endParaRPr>
          </a:p>
          <a:p>
            <a:pPr>
              <a:lnSpc>
                <a:spcPct val="90000"/>
              </a:lnSpc>
              <a:spcBef>
                <a:spcPts val="488"/>
              </a:spcBef>
              <a:buFont typeface="Calibri"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itchFamily="34" charset="0"/>
              </a:rPr>
              <a:t>Une éolienne ne fournit en moyenne qu</a:t>
            </a:r>
            <a:r>
              <a:rPr lang="fr-FR" altLang="en-US" sz="1000" dirty="0">
                <a:latin typeface="Arial" pitchFamily="34" charset="0"/>
              </a:rPr>
              <a:t>’</a:t>
            </a:r>
            <a:r>
              <a:rPr lang="fr-FR" altLang="fr-FR" sz="1000" dirty="0">
                <a:latin typeface="Arial" pitchFamily="34" charset="0"/>
              </a:rPr>
              <a:t>1/5è de sa puissance maximale. Il faut donc une éolienne de 5 kW (cf. photo)</a:t>
            </a:r>
          </a:p>
          <a:p>
            <a:pPr>
              <a:lnSpc>
                <a:spcPct val="90000"/>
              </a:lnSpc>
              <a:spcBef>
                <a:spcPts val="488"/>
              </a:spcBef>
              <a:buFont typeface="Calibri"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itchFamily="34" charset="0"/>
              </a:rPr>
              <a:t>La quantité d</a:t>
            </a:r>
            <a:r>
              <a:rPr lang="fr-FR" altLang="en-US" sz="1000" dirty="0">
                <a:latin typeface="Arial" pitchFamily="34" charset="0"/>
              </a:rPr>
              <a:t>’</a:t>
            </a:r>
            <a:r>
              <a:rPr lang="fr-FR" altLang="fr-FR" sz="1000" dirty="0">
                <a:latin typeface="Arial" pitchFamily="34" charset="0"/>
              </a:rPr>
              <a:t>énergie libérée par 8000 L d</a:t>
            </a:r>
            <a:r>
              <a:rPr lang="fr-FR" altLang="en-US" sz="1000" dirty="0">
                <a:latin typeface="Arial" pitchFamily="34" charset="0"/>
              </a:rPr>
              <a:t>’</a:t>
            </a:r>
            <a:r>
              <a:rPr lang="fr-FR" altLang="fr-FR" sz="1000" dirty="0">
                <a:latin typeface="Arial" pitchFamily="34" charset="0"/>
              </a:rPr>
              <a:t>eau qui chutent de 50 m de haut est de 3924 kJ = 1,1 kWh. Avec un rendement de 90%, nous retrouverons donc bien 1 kWh à la prise.</a:t>
            </a:r>
          </a:p>
          <a:p>
            <a:pPr>
              <a:lnSpc>
                <a:spcPct val="90000"/>
              </a:lnSpc>
              <a:spcBef>
                <a:spcPts val="488"/>
              </a:spcBef>
              <a:buFont typeface="Calibri"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itchFamily="34" charset="0"/>
              </a:rPr>
              <a:t>En moyenne, seul 1/3 de l</a:t>
            </a:r>
            <a:r>
              <a:rPr lang="fr-FR" altLang="en-US" sz="1000" dirty="0">
                <a:latin typeface="Arial" pitchFamily="34" charset="0"/>
              </a:rPr>
              <a:t>’</a:t>
            </a:r>
            <a:r>
              <a:rPr lang="fr-FR" altLang="fr-FR" sz="1000" dirty="0">
                <a:latin typeface="Arial" pitchFamily="34" charset="0"/>
              </a:rPr>
              <a:t>énergie contenue dans un combustible brûlé dans une centrale thermique arrive à la prise sous forme d</a:t>
            </a:r>
            <a:r>
              <a:rPr lang="fr-FR" altLang="en-US" sz="1000" dirty="0">
                <a:latin typeface="Arial" pitchFamily="34" charset="0"/>
              </a:rPr>
              <a:t>’</a:t>
            </a:r>
            <a:r>
              <a:rPr lang="fr-FR" altLang="fr-FR" sz="1000" dirty="0">
                <a:latin typeface="Arial" pitchFamily="34" charset="0"/>
              </a:rPr>
              <a:t>électricité. Il faudra donc brûler dans la centrale pour 3 kWh d</a:t>
            </a:r>
            <a:r>
              <a:rPr lang="fr-FR" altLang="en-US" sz="1000" dirty="0">
                <a:latin typeface="Arial" pitchFamily="34" charset="0"/>
              </a:rPr>
              <a:t>’</a:t>
            </a:r>
            <a:r>
              <a:rPr lang="fr-FR" altLang="fr-FR" sz="1000" dirty="0">
                <a:latin typeface="Arial" pitchFamily="34" charset="0"/>
              </a:rPr>
              <a:t>énergie. Le gaz naturel (méthane) contient 50 000 kJ/kg, ce qui nous donne dans les 200 g pour fournir 3 kWh, qui prennent 335 L sous forme gazeuse à pression et température ambiante (0,67 g/L), 1,4L sous 200 bar (le gaz est dans un état critique à 1,6 kg/L, http://www.gazdebordeaux.fr/professionnels/caracteristiques-gaz-naturel-vehicule.php) et seulement 0,5 L sous forme liquide à -162°C (423 g/L)</a:t>
            </a:r>
          </a:p>
          <a:p>
            <a:pPr>
              <a:lnSpc>
                <a:spcPct val="90000"/>
              </a:lnSpc>
              <a:spcBef>
                <a:spcPts val="488"/>
              </a:spcBef>
              <a:buFont typeface="Calibri"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itchFamily="34" charset="0"/>
              </a:rPr>
              <a:t>D</a:t>
            </a:r>
            <a:r>
              <a:rPr lang="fr-FR" altLang="en-US" sz="1000" dirty="0">
                <a:latin typeface="Arial" pitchFamily="34" charset="0"/>
              </a:rPr>
              <a:t>’</a:t>
            </a:r>
            <a:r>
              <a:rPr lang="fr-FR" altLang="fr-FR" sz="1000" dirty="0">
                <a:latin typeface="Arial" pitchFamily="34" charset="0"/>
              </a:rPr>
              <a:t>après la définition de la Tonne Equivalent Pétrole (tep), le pétrole contient 41 868 kJ/kg. Sa masse volumique est d</a:t>
            </a:r>
            <a:r>
              <a:rPr lang="fr-FR" altLang="en-US" sz="1000" dirty="0">
                <a:latin typeface="Arial" pitchFamily="34" charset="0"/>
              </a:rPr>
              <a:t>’</a:t>
            </a:r>
            <a:r>
              <a:rPr lang="fr-FR" altLang="fr-FR" sz="1000" dirty="0">
                <a:latin typeface="Arial" pitchFamily="34" charset="0"/>
              </a:rPr>
              <a:t>environ 800 g/L. 32 </a:t>
            </a:r>
            <a:r>
              <a:rPr lang="fr-FR" altLang="fr-FR" sz="1000" dirty="0" err="1">
                <a:latin typeface="Arial" pitchFamily="34" charset="0"/>
              </a:rPr>
              <a:t>cL</a:t>
            </a:r>
            <a:r>
              <a:rPr lang="fr-FR" altLang="fr-FR" sz="1000" dirty="0">
                <a:latin typeface="Arial" pitchFamily="34" charset="0"/>
              </a:rPr>
              <a:t> (le contenu d</a:t>
            </a:r>
            <a:r>
              <a:rPr lang="fr-FR" altLang="en-US" sz="1000" dirty="0">
                <a:latin typeface="Arial" pitchFamily="34" charset="0"/>
              </a:rPr>
              <a:t>’</a:t>
            </a:r>
            <a:r>
              <a:rPr lang="fr-FR" altLang="fr-FR" sz="1000" dirty="0">
                <a:latin typeface="Arial" pitchFamily="34" charset="0"/>
              </a:rPr>
              <a:t>une canette donc) suffisent donc à produire les 3 kWh nécessaires</a:t>
            </a:r>
          </a:p>
          <a:p>
            <a:endParaRPr lang="fr-FR" sz="1000"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15</a:t>
            </a:fld>
            <a:endParaRPr lang="fr-FR"/>
          </a:p>
        </p:txBody>
      </p:sp>
    </p:spTree>
    <p:extLst>
      <p:ext uri="{BB962C8B-B14F-4D97-AF65-F5344CB8AC3E}">
        <p14:creationId xmlns:p14="http://schemas.microsoft.com/office/powerpoint/2010/main" val="2877836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fontScale="70000" lnSpcReduction="20000"/>
          </a:bodyPr>
          <a:lstStyle/>
          <a:p>
            <a:pPr>
              <a:lnSpc>
                <a:spcPct val="90000"/>
              </a:lnSpc>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itchFamily="34" charset="0"/>
              </a:rPr>
              <a:t>Explications :</a:t>
            </a:r>
          </a:p>
          <a:p>
            <a:r>
              <a:rPr lang="fr-FR" sz="1000" kern="1200" dirty="0">
                <a:solidFill>
                  <a:schemeClr val="tx1"/>
                </a:solidFill>
                <a:effectLst/>
                <a:latin typeface="Arial" panose="020B0604020202020204" pitchFamily="34" charset="0"/>
                <a:ea typeface="+mn-ea"/>
                <a:cs typeface="Arial" panose="020B0604020202020204" pitchFamily="34" charset="0"/>
              </a:rPr>
              <a:t>Les différentes images ont été mises à l’échelle pour pouvoir les comparer. Le résultat est sans appel : rien n’est actuellement aussi pratique que les combustibles fossiles, pétrole en tête. Le charbon est plus difficile à extraire (il faut le miner en continu) et à mettre en œuvre (du fait qu’il soit solide et non liquide) et émet 30% de plus de CO2 que le pétrole. Le gaz émet 20% de CO2 de moins que le pétrole mais est 100 fois moins dense, sauf si on le comprime mais du coup il y a des pertes par fuite et ça devient dangereux et compliqué à mettre en œuvre.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nSpc>
                <a:spcPct val="90000"/>
              </a:lnSpc>
              <a:spcBef>
                <a:spcPts val="488"/>
              </a:spcBef>
              <a:buFont typeface="Calibri" pitchFamily="34"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itchFamily="34" charset="0"/>
            </a:endParaRP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itchFamily="34" charset="0"/>
              </a:rPr>
              <a:t>Messages clés : </a:t>
            </a:r>
          </a:p>
          <a:p>
            <a:pPr>
              <a:spcBef>
                <a:spcPts val="488"/>
              </a:spcBef>
              <a:buClrTx/>
              <a:buFont typeface="Calibri" pitchFamily="34"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i="0" u="none" dirty="0">
                <a:latin typeface="Arial" pitchFamily="34" charset="0"/>
              </a:rPr>
              <a:t>Les sources d</a:t>
            </a:r>
            <a:r>
              <a:rPr lang="fr-FR" altLang="en-US" sz="1000" b="0" i="0" u="none" dirty="0">
                <a:latin typeface="Arial" pitchFamily="34" charset="0"/>
              </a:rPr>
              <a:t>’</a:t>
            </a:r>
            <a:r>
              <a:rPr lang="fr-FR" altLang="fr-FR" sz="1000" b="0" i="0" u="none" dirty="0">
                <a:latin typeface="Arial" pitchFamily="34" charset="0"/>
              </a:rPr>
              <a:t>énergie fossile (pétrole, gaz et charbon) sont beaucoup plus concentrées, polyvalentes ou simples à mettre en œuvre que toutes les autres.</a:t>
            </a:r>
          </a:p>
          <a:p>
            <a:pPr>
              <a:lnSpc>
                <a:spcPct val="90000"/>
              </a:lnSpc>
              <a:spcBef>
                <a:spcPts val="488"/>
              </a:spcBef>
              <a:buFont typeface="+mj-lt"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itchFamily="34" charset="0"/>
            </a:endParaRPr>
          </a:p>
          <a:p>
            <a:pPr>
              <a:lnSpc>
                <a:spcPct val="90000"/>
              </a:lnSpc>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itchFamily="34" charset="0"/>
              </a:rPr>
              <a:t>Précisions pour les curieux</a:t>
            </a:r>
          </a:p>
          <a:p>
            <a:pPr>
              <a:lnSpc>
                <a:spcPct val="90000"/>
              </a:lnSpc>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b="1" u="sng" dirty="0">
              <a:latin typeface="Arial" pitchFamily="34" charset="0"/>
            </a:endParaRPr>
          </a:p>
          <a:p>
            <a:pPr>
              <a:lnSpc>
                <a:spcPct val="90000"/>
              </a:lnSpc>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itchFamily="34" charset="0"/>
              </a:rPr>
              <a:t>Uniquement en cas de question pointue (à ne pas apprendre par cœur donc), voici les détails du calcul :</a:t>
            </a:r>
          </a:p>
          <a:p>
            <a:pPr marL="0" marR="0" lvl="0" indent="0" algn="l" defTabSz="914400" rtl="0" eaLnBrk="1" fontAlgn="base" latinLnBrk="0" hangingPunct="1">
              <a:lnSpc>
                <a:spcPct val="90000"/>
              </a:lnSpc>
              <a:spcBef>
                <a:spcPts val="488"/>
              </a:spcBef>
              <a:spcAft>
                <a:spcPct val="0"/>
              </a:spcAft>
              <a:buClrTx/>
              <a:buSzTx/>
              <a:buFontTx/>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a:pPr>
            <a:r>
              <a:rPr lang="fr-FR" altLang="fr-FR" sz="1000" dirty="0">
                <a:latin typeface="Arial" pitchFamily="34" charset="0"/>
              </a:rPr>
              <a:t>Les valeurs tiennent compte d</a:t>
            </a:r>
            <a:r>
              <a:rPr lang="fr-FR" altLang="en-US" sz="1000" dirty="0">
                <a:latin typeface="Arial" pitchFamily="34" charset="0"/>
              </a:rPr>
              <a:t>’</a:t>
            </a:r>
            <a:r>
              <a:rPr lang="fr-FR" altLang="fr-FR" sz="1000" dirty="0">
                <a:latin typeface="Arial" pitchFamily="34" charset="0"/>
              </a:rPr>
              <a:t>une moyenne de vent et d</a:t>
            </a:r>
            <a:r>
              <a:rPr lang="fr-FR" altLang="en-US" sz="1000" dirty="0">
                <a:latin typeface="Arial" pitchFamily="34" charset="0"/>
              </a:rPr>
              <a:t>’</a:t>
            </a:r>
            <a:r>
              <a:rPr lang="fr-FR" altLang="fr-FR" sz="1000" dirty="0">
                <a:latin typeface="Arial" pitchFamily="34" charset="0"/>
              </a:rPr>
              <a:t>ensoleillement en France sur une année (et comme l</a:t>
            </a:r>
            <a:r>
              <a:rPr lang="fr-FR" altLang="en-US" sz="1000" dirty="0">
                <a:latin typeface="Arial" pitchFamily="34" charset="0"/>
              </a:rPr>
              <a:t>’</a:t>
            </a:r>
            <a:r>
              <a:rPr lang="fr-FR" altLang="fr-FR" sz="1000" dirty="0">
                <a:latin typeface="Arial" pitchFamily="34" charset="0"/>
              </a:rPr>
              <a:t>ensoleillement dépend de l</a:t>
            </a:r>
            <a:r>
              <a:rPr lang="fr-FR" altLang="en-US" sz="1000" dirty="0">
                <a:latin typeface="Arial" pitchFamily="34" charset="0"/>
              </a:rPr>
              <a:t>’</a:t>
            </a:r>
            <a:r>
              <a:rPr lang="fr-FR" altLang="fr-FR" sz="1000" dirty="0">
                <a:latin typeface="Arial" pitchFamily="34" charset="0"/>
              </a:rPr>
              <a:t>heure, que les panneaux ne sont idéalement orientés qu</a:t>
            </a:r>
            <a:r>
              <a:rPr lang="fr-FR" altLang="en-US" sz="1000" dirty="0">
                <a:latin typeface="Arial" pitchFamily="34" charset="0"/>
              </a:rPr>
              <a:t>’</a:t>
            </a:r>
            <a:r>
              <a:rPr lang="fr-FR" altLang="fr-FR" sz="1000" dirty="0">
                <a:latin typeface="Arial" pitchFamily="34" charset="0"/>
              </a:rPr>
              <a:t>à midi, qu</a:t>
            </a:r>
            <a:r>
              <a:rPr lang="fr-FR" altLang="en-US" sz="1000" dirty="0">
                <a:latin typeface="Arial" pitchFamily="34" charset="0"/>
              </a:rPr>
              <a:t>’</a:t>
            </a:r>
            <a:r>
              <a:rPr lang="fr-FR" altLang="fr-FR" sz="1000" dirty="0">
                <a:latin typeface="Arial" pitchFamily="34" charset="0"/>
              </a:rPr>
              <a:t>il y a parfois des nuages, </a:t>
            </a:r>
            <a:r>
              <a:rPr lang="fr-FR" altLang="fr-FR" sz="1000" dirty="0" err="1">
                <a:latin typeface="Arial" pitchFamily="34" charset="0"/>
              </a:rPr>
              <a:t>etc</a:t>
            </a:r>
            <a:r>
              <a:rPr lang="fr-FR" altLang="fr-FR" sz="1000" dirty="0">
                <a:latin typeface="Arial" pitchFamily="34" charset="0"/>
              </a:rPr>
              <a:t>, ça fait tout de suite beaucoup).</a:t>
            </a:r>
          </a:p>
          <a:p>
            <a:pPr>
              <a:lnSpc>
                <a:spcPct val="90000"/>
              </a:lnSpc>
              <a:spcBef>
                <a:spcPts val="488"/>
              </a:spcBef>
              <a:buFont typeface="Calibri"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itchFamily="34" charset="0"/>
              </a:rPr>
              <a:t>En France, les panneaux solaires ne fournissent en moyenne qu</a:t>
            </a:r>
            <a:r>
              <a:rPr lang="fr-FR" altLang="en-US" sz="1000" dirty="0">
                <a:latin typeface="Arial" pitchFamily="34" charset="0"/>
              </a:rPr>
              <a:t>’</a:t>
            </a:r>
            <a:r>
              <a:rPr lang="fr-FR" altLang="fr-FR" sz="1000" dirty="0">
                <a:latin typeface="Arial" pitchFamily="34" charset="0"/>
              </a:rPr>
              <a:t>1/10è de la puissance maximale qu</a:t>
            </a:r>
            <a:r>
              <a:rPr lang="fr-FR" altLang="en-US" sz="1000" dirty="0">
                <a:latin typeface="Arial" pitchFamily="34" charset="0"/>
              </a:rPr>
              <a:t>’</a:t>
            </a:r>
            <a:r>
              <a:rPr lang="fr-FR" altLang="fr-FR" sz="1000" dirty="0">
                <a:latin typeface="Arial" pitchFamily="34" charset="0"/>
              </a:rPr>
              <a:t>ils sont capables de délivrer (on appelle ça le facteur de charge). Cela est dû au fait qu</a:t>
            </a:r>
            <a:r>
              <a:rPr lang="fr-FR" altLang="en-US" sz="1000" dirty="0">
                <a:latin typeface="Arial" pitchFamily="34" charset="0"/>
              </a:rPr>
              <a:t>’</a:t>
            </a:r>
            <a:r>
              <a:rPr lang="fr-FR" altLang="fr-FR" sz="1000" dirty="0">
                <a:latin typeface="Arial" pitchFamily="34" charset="0"/>
              </a:rPr>
              <a:t>il y a parfois des nuages et que les panneaux fixes ne sont idéalement orientés qu</a:t>
            </a:r>
            <a:r>
              <a:rPr lang="fr-FR" altLang="en-US" sz="1000" dirty="0">
                <a:latin typeface="Arial" pitchFamily="34" charset="0"/>
              </a:rPr>
              <a:t>’</a:t>
            </a:r>
            <a:r>
              <a:rPr lang="fr-FR" altLang="fr-FR" sz="1000" dirty="0">
                <a:latin typeface="Arial" pitchFamily="34" charset="0"/>
              </a:rPr>
              <a:t>à midi, heure solaire. Pour fournir une puissance d</a:t>
            </a:r>
            <a:r>
              <a:rPr lang="fr-FR" altLang="en-US" sz="1000" dirty="0">
                <a:latin typeface="Arial" pitchFamily="34" charset="0"/>
              </a:rPr>
              <a:t>’</a:t>
            </a:r>
            <a:r>
              <a:rPr lang="fr-FR" altLang="fr-FR" sz="1000" dirty="0">
                <a:latin typeface="Arial" pitchFamily="34" charset="0"/>
              </a:rPr>
              <a:t>1 kW (qu</a:t>
            </a:r>
            <a:r>
              <a:rPr lang="fr-FR" altLang="en-US" sz="1000" dirty="0">
                <a:latin typeface="Arial" pitchFamily="34" charset="0"/>
              </a:rPr>
              <a:t>’</a:t>
            </a:r>
            <a:r>
              <a:rPr lang="fr-FR" altLang="fr-FR" sz="1000" dirty="0">
                <a:latin typeface="Arial" pitchFamily="34" charset="0"/>
              </a:rPr>
              <a:t>on utilisera pendant 1h pour cuire le poulet), il faut donc une installation de 10 kW, qui est celle représentée sur la photo. Autre moyen de calcul : la puissance moyenne reçue en France au niveau du sol est de 114 W/m². Avec un rendement de 18%, les panneaux solaires peuvent donc espérer y produire en moyenne 21 W/m², soit 50 m² pour produire 1 kW</a:t>
            </a:r>
          </a:p>
          <a:p>
            <a:pPr>
              <a:lnSpc>
                <a:spcPct val="90000"/>
              </a:lnSpc>
              <a:spcBef>
                <a:spcPts val="488"/>
              </a:spcBef>
              <a:buFont typeface="Calibri"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itchFamily="34" charset="0"/>
              </a:rPr>
              <a:t>Une éolienne ne fournit en moyenne qu</a:t>
            </a:r>
            <a:r>
              <a:rPr lang="fr-FR" altLang="en-US" sz="1000" dirty="0">
                <a:latin typeface="Arial" pitchFamily="34" charset="0"/>
              </a:rPr>
              <a:t>’</a:t>
            </a:r>
            <a:r>
              <a:rPr lang="fr-FR" altLang="fr-FR" sz="1000" dirty="0">
                <a:latin typeface="Arial" pitchFamily="34" charset="0"/>
              </a:rPr>
              <a:t>1/5è de sa puissance maximale. Il faut donc une éolienne de 5 kW (cf. photo)</a:t>
            </a:r>
          </a:p>
          <a:p>
            <a:pPr>
              <a:lnSpc>
                <a:spcPct val="90000"/>
              </a:lnSpc>
              <a:spcBef>
                <a:spcPts val="488"/>
              </a:spcBef>
              <a:buFont typeface="Calibri"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itchFamily="34" charset="0"/>
              </a:rPr>
              <a:t>La quantité d</a:t>
            </a:r>
            <a:r>
              <a:rPr lang="fr-FR" altLang="en-US" sz="1000" dirty="0">
                <a:latin typeface="Arial" pitchFamily="34" charset="0"/>
              </a:rPr>
              <a:t>’</a:t>
            </a:r>
            <a:r>
              <a:rPr lang="fr-FR" altLang="fr-FR" sz="1000" dirty="0">
                <a:latin typeface="Arial" pitchFamily="34" charset="0"/>
              </a:rPr>
              <a:t>énergie libérée par 8000 L d</a:t>
            </a:r>
            <a:r>
              <a:rPr lang="fr-FR" altLang="en-US" sz="1000" dirty="0">
                <a:latin typeface="Arial" pitchFamily="34" charset="0"/>
              </a:rPr>
              <a:t>’</a:t>
            </a:r>
            <a:r>
              <a:rPr lang="fr-FR" altLang="fr-FR" sz="1000" dirty="0">
                <a:latin typeface="Arial" pitchFamily="34" charset="0"/>
              </a:rPr>
              <a:t>eau qui chutent de 50 m de haut est de 3924 kJ = 1,1 kWh. Avec un rendement de 90%, nous retrouverons donc bien 1 kWh à la prise.</a:t>
            </a:r>
          </a:p>
          <a:p>
            <a:pPr>
              <a:lnSpc>
                <a:spcPct val="90000"/>
              </a:lnSpc>
              <a:spcBef>
                <a:spcPts val="488"/>
              </a:spcBef>
              <a:buFont typeface="Calibri"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itchFamily="34" charset="0"/>
              </a:rPr>
              <a:t>En moyenne, seul 1/3 de l</a:t>
            </a:r>
            <a:r>
              <a:rPr lang="fr-FR" altLang="en-US" sz="1000" dirty="0">
                <a:latin typeface="Arial" pitchFamily="34" charset="0"/>
              </a:rPr>
              <a:t>’</a:t>
            </a:r>
            <a:r>
              <a:rPr lang="fr-FR" altLang="fr-FR" sz="1000" dirty="0">
                <a:latin typeface="Arial" pitchFamily="34" charset="0"/>
              </a:rPr>
              <a:t>énergie contenue dans un combustible brûlé dans une centrale thermique arrive à la prise sous forme d</a:t>
            </a:r>
            <a:r>
              <a:rPr lang="fr-FR" altLang="en-US" sz="1000" dirty="0">
                <a:latin typeface="Arial" pitchFamily="34" charset="0"/>
              </a:rPr>
              <a:t>’</a:t>
            </a:r>
            <a:r>
              <a:rPr lang="fr-FR" altLang="fr-FR" sz="1000" dirty="0">
                <a:latin typeface="Arial" pitchFamily="34" charset="0"/>
              </a:rPr>
              <a:t>électricité. Il faudra donc brûler dans la centrale pour 3 kWh d</a:t>
            </a:r>
            <a:r>
              <a:rPr lang="fr-FR" altLang="en-US" sz="1000" dirty="0">
                <a:latin typeface="Arial" pitchFamily="34" charset="0"/>
              </a:rPr>
              <a:t>’</a:t>
            </a:r>
            <a:r>
              <a:rPr lang="fr-FR" altLang="fr-FR" sz="1000" dirty="0">
                <a:latin typeface="Arial" pitchFamily="34" charset="0"/>
              </a:rPr>
              <a:t>énergie. Le gaz naturel (méthane) contient 50 000 kJ/kg, ce qui nous donne dans les 200 g pour fournir 3 kWh, qui prennent 335 L sous forme gazeuse à pression et température ambiante (0,67 g/L), 1,4L sous 200 bar (le gaz est dans un état critique à 1,6 kg/L, http://www.gazdebordeaux.fr/professionnels/caracteristiques-gaz-naturel-vehicule.php) et seulement 0,5 L sous forme liquide à -162°C (423 g/L)</a:t>
            </a:r>
          </a:p>
          <a:p>
            <a:pPr>
              <a:lnSpc>
                <a:spcPct val="90000"/>
              </a:lnSpc>
              <a:spcBef>
                <a:spcPts val="488"/>
              </a:spcBef>
              <a:buFont typeface="Calibri"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itchFamily="34" charset="0"/>
              </a:rPr>
              <a:t>D</a:t>
            </a:r>
            <a:r>
              <a:rPr lang="fr-FR" altLang="en-US" sz="1000" dirty="0">
                <a:latin typeface="Arial" pitchFamily="34" charset="0"/>
              </a:rPr>
              <a:t>’</a:t>
            </a:r>
            <a:r>
              <a:rPr lang="fr-FR" altLang="fr-FR" sz="1000" dirty="0">
                <a:latin typeface="Arial" pitchFamily="34" charset="0"/>
              </a:rPr>
              <a:t>après la définition de la Tonne Equivalent Pétrole (tep), le pétrole contient 41 868 kJ/kg. Sa masse volumique est d</a:t>
            </a:r>
            <a:r>
              <a:rPr lang="fr-FR" altLang="en-US" sz="1000" dirty="0">
                <a:latin typeface="Arial" pitchFamily="34" charset="0"/>
              </a:rPr>
              <a:t>’</a:t>
            </a:r>
            <a:r>
              <a:rPr lang="fr-FR" altLang="fr-FR" sz="1000" dirty="0">
                <a:latin typeface="Arial" pitchFamily="34" charset="0"/>
              </a:rPr>
              <a:t>environ 800 g/L. 32 </a:t>
            </a:r>
            <a:r>
              <a:rPr lang="fr-FR" altLang="fr-FR" sz="1000" dirty="0" err="1">
                <a:latin typeface="Arial" pitchFamily="34" charset="0"/>
              </a:rPr>
              <a:t>cL</a:t>
            </a:r>
            <a:r>
              <a:rPr lang="fr-FR" altLang="fr-FR" sz="1000" dirty="0">
                <a:latin typeface="Arial" pitchFamily="34" charset="0"/>
              </a:rPr>
              <a:t> (le contenu d</a:t>
            </a:r>
            <a:r>
              <a:rPr lang="fr-FR" altLang="en-US" sz="1000" dirty="0">
                <a:latin typeface="Arial" pitchFamily="34" charset="0"/>
              </a:rPr>
              <a:t>’</a:t>
            </a:r>
            <a:r>
              <a:rPr lang="fr-FR" altLang="fr-FR" sz="1000" dirty="0">
                <a:latin typeface="Arial" pitchFamily="34" charset="0"/>
              </a:rPr>
              <a:t>une canette donc) suffisent donc à produire les 3 kWh nécessaires</a:t>
            </a:r>
          </a:p>
          <a:p>
            <a:endParaRPr lang="fr-FR" sz="1000"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16</a:t>
            </a:fld>
            <a:endParaRPr lang="fr-FR"/>
          </a:p>
        </p:txBody>
      </p:sp>
    </p:spTree>
    <p:extLst>
      <p:ext uri="{BB962C8B-B14F-4D97-AF65-F5344CB8AC3E}">
        <p14:creationId xmlns:p14="http://schemas.microsoft.com/office/powerpoint/2010/main" val="18891832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fontScale="25000" lnSpcReduction="20000"/>
          </a:bodyPr>
          <a:lstStyle/>
          <a:p>
            <a:pPr marL="0" indent="0" algn="just">
              <a:buFontTx/>
              <a:buNone/>
            </a:pPr>
            <a:r>
              <a:rPr lang="fr-FR" sz="1000" b="1" u="sng" dirty="0">
                <a:solidFill>
                  <a:srgbClr val="3366CC"/>
                </a:solidFill>
                <a:latin typeface="Arial" pitchFamily="34" charset="0"/>
                <a:cs typeface="Arial" panose="020B0604020202020204" pitchFamily="34" charset="0"/>
              </a:rPr>
              <a:t>Explications</a:t>
            </a:r>
            <a:r>
              <a:rPr lang="fr-FR" sz="1000" b="1" u="sng" baseline="0" dirty="0">
                <a:solidFill>
                  <a:srgbClr val="3366CC"/>
                </a:solidFill>
                <a:latin typeface="Arial" pitchFamily="34" charset="0"/>
                <a:cs typeface="Arial" panose="020B0604020202020204" pitchFamily="34" charset="0"/>
              </a:rPr>
              <a:t> : </a:t>
            </a:r>
          </a:p>
          <a:p>
            <a:r>
              <a:rPr lang="fr-FR" sz="1000" kern="1200" dirty="0">
                <a:solidFill>
                  <a:schemeClr val="tx1"/>
                </a:solidFill>
                <a:effectLst/>
                <a:latin typeface="Arial" panose="020B0604020202020204" pitchFamily="34" charset="0"/>
                <a:ea typeface="+mn-ea"/>
                <a:cs typeface="Arial" panose="020B0604020202020204" pitchFamily="34" charset="0"/>
              </a:rPr>
              <a:t>C’est si beau l’énergie. Mais, combien en consomme-t-on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Ce graphique représente la consommation d’énergie dans le monde.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L’axe horizontal représente le temps et l’axe vertical la consommation de différentes sources d’énergie pour l’année considérée. On parle bien de sources d’énergie ou d’« énergie primaire », ce qui correspond à ce qu’on trouve directement dans la nature. On ne trouvera donc pas l’électricité ou l’essence sur ce graphique car il n’existe pas de gisements d’électricité ou d’essence dans la nature. Electricité ou essence sont des formes d’énergie utilisées par le consommateur on les appelle des énergies finales.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revanche, sur ce graphique on trouve l’uranium, le vent, le pétrole, etc.</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 pétrole étant la principale source d’énergie utilisée actuellement, toutes les autres formes d’énergie lui sont rapportées. Par exemple, on considère que brûler une tonne de charbon libère la même énergie que brûler 0,66 tonne de pétrole. La consommation s’exprime ainsi en Tonnes Equivalent Pétrole (prononcez « </a:t>
            </a:r>
            <a:r>
              <a:rPr lang="fr-FR" sz="1000" kern="1200" dirty="0" err="1">
                <a:solidFill>
                  <a:schemeClr val="tx1"/>
                </a:solidFill>
                <a:effectLst/>
                <a:latin typeface="Arial" panose="020B0604020202020204" pitchFamily="34" charset="0"/>
                <a:ea typeface="+mn-ea"/>
                <a:cs typeface="Arial" panose="020B0604020202020204" pitchFamily="34" charset="0"/>
              </a:rPr>
              <a:t>tèpe</a:t>
            </a:r>
            <a:r>
              <a:rPr lang="fr-FR" sz="1000" kern="1200" dirty="0">
                <a:solidFill>
                  <a:schemeClr val="tx1"/>
                </a:solidFill>
                <a:effectLst/>
                <a:latin typeface="Arial" panose="020B0604020202020204" pitchFamily="34" charset="0"/>
                <a:ea typeface="+mn-ea"/>
                <a:cs typeface="Arial" panose="020B0604020202020204" pitchFamily="34" charset="0"/>
              </a:rPr>
              <a:t> »), en l’occurrence ici, en milliards de tep.</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La consommation du monde en 2014, s’élevait à environ 13,7 </a:t>
            </a:r>
            <a:r>
              <a:rPr lang="fr-FR" sz="1000" kern="1200" dirty="0" err="1">
                <a:solidFill>
                  <a:schemeClr val="tx1"/>
                </a:solidFill>
                <a:effectLst/>
                <a:latin typeface="Arial" panose="020B0604020202020204" pitchFamily="34" charset="0"/>
                <a:ea typeface="+mn-ea"/>
                <a:cs typeface="Arial" panose="020B0604020202020204" pitchFamily="34" charset="0"/>
              </a:rPr>
              <a:t>Gigatep</a:t>
            </a:r>
            <a:r>
              <a:rPr lang="fr-FR" sz="1000" kern="1200" dirty="0">
                <a:solidFill>
                  <a:schemeClr val="tx1"/>
                </a:solidFill>
                <a:effectLst/>
                <a:latin typeface="Arial" panose="020B0604020202020204" pitchFamily="34" charset="0"/>
                <a:ea typeface="+mn-ea"/>
                <a:cs typeface="Arial" panose="020B0604020202020204" pitchFamily="34" charset="0"/>
              </a:rPr>
              <a:t> soit 13,7 milliards de tonnes équivalent pétrole. C’est l’équivalent de 180 milliards de cyclistes pédalant 7/7j - 24/24h.</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 pétrole représente à lui seul 1/3 de la consommation d’énergie mondiale. Il est essentiellement utilisé pour le transport car il est liquide et très facile à transporter.</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 charbon représente 1/4 de la consommation. Il est principalement utilisé pour la production d’électricité.</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 gaz pèse pour 1/5 des consommations mondiales. Il sert majoritairement à se chauffer et est également utilisé pour produire de l’électricité.</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b="1" kern="1200" dirty="0">
                <a:solidFill>
                  <a:schemeClr val="tx1"/>
                </a:solidFill>
                <a:effectLst/>
                <a:latin typeface="Arial" panose="020B0604020202020204" pitchFamily="34" charset="0"/>
                <a:ea typeface="+mn-ea"/>
                <a:cs typeface="Arial" panose="020B0604020202020204" pitchFamily="34" charset="0"/>
              </a:rPr>
              <a:t>A elles seules, les énergies fossiles que sont le pétrole, le gaz et le charbon représentent plus de 80% de l’énergie consommée par toute l’humanité.</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 bois est utilisé depuis longtemps mais ne représente que 9% de la consommation mondiale.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 nucléaire compte pour 5% des consommations.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Les énergies renouvelables (la géothermie, le solaire ou l’éolien) sont en plein développement mais ne comptent que pour 1% des sources d’énergie consommées dans le monde.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Aujourd’hui le monde repose en grande partie sur les énergies fossiles. Sur ce graphique on voit qu’à chaque fois qu’on a découvert une nouvelle sorte d’énergie, celle-ci n’a pas remplacé une ancienne source d’énergie mais est venue se superposer à toutes les autres ! On consomme ainsi de plus en plus d’énergie.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indent="0" algn="just">
              <a:buFontTx/>
              <a:buNone/>
            </a:pPr>
            <a:endParaRPr lang="fr-FR" sz="1000" baseline="0" dirty="0">
              <a:solidFill>
                <a:srgbClr val="3366CC"/>
              </a:solidFill>
              <a:latin typeface="Arial" pitchFamily="34" charset="0"/>
              <a:cs typeface="Arial" panose="020B0604020202020204" pitchFamily="34" charset="0"/>
            </a:endParaRP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cs typeface="Arial" panose="020B0604020202020204" pitchFamily="34" charset="0"/>
              </a:rPr>
              <a:t>Messages clés : </a:t>
            </a:r>
          </a:p>
          <a:p>
            <a:pPr>
              <a:spcBef>
                <a:spcPts val="488"/>
              </a:spcBef>
              <a:buFont typeface="Times New Roman" panose="02020603050405020304" pitchFamily="18"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 Le monde repose sur les énergies fossiles</a:t>
            </a:r>
          </a:p>
          <a:p>
            <a:pPr>
              <a:spcBef>
                <a:spcPts val="488"/>
              </a:spcBef>
              <a:buFont typeface="Times New Roman" panose="02020603050405020304" pitchFamily="18"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 On consomme toujours plus de chaque ressource.</a:t>
            </a:r>
          </a:p>
          <a:p>
            <a:pPr>
              <a:spcBef>
                <a:spcPts val="488"/>
              </a:spcBef>
              <a:buFont typeface="Times New Roman" panose="02020603050405020304" pitchFamily="18"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sz="1000" b="0" baseline="0" dirty="0">
                <a:solidFill>
                  <a:srgbClr val="3366CC"/>
                </a:solidFill>
                <a:latin typeface="Arial" pitchFamily="34" charset="0"/>
                <a:cs typeface="Arial" panose="020B0604020202020204" pitchFamily="34" charset="0"/>
              </a:rPr>
              <a:t> Pour l’instant, aucune énergie ne se substitut à une autre</a:t>
            </a:r>
            <a:endParaRPr lang="fr-FR" sz="1000" b="0" dirty="0">
              <a:solidFill>
                <a:srgbClr val="3366CC"/>
              </a:solidFill>
              <a:latin typeface="Arial" pitchFamily="34" charset="0"/>
              <a:cs typeface="Arial" panose="020B0604020202020204" pitchFamily="34" charset="0"/>
            </a:endParaRPr>
          </a:p>
          <a:p>
            <a:pPr marL="0" indent="0" algn="just">
              <a:buFontTx/>
              <a:buNone/>
            </a:pPr>
            <a:endParaRPr lang="fr-FR" sz="1000" dirty="0">
              <a:solidFill>
                <a:srgbClr val="3366CC"/>
              </a:solidFill>
              <a:latin typeface="Arial" pitchFamily="34" charset="0"/>
              <a:cs typeface="Arial" panose="020B0604020202020204" pitchFamily="34" charset="0"/>
            </a:endParaRPr>
          </a:p>
          <a:p>
            <a:pPr marL="0" indent="0" algn="just">
              <a:buFontTx/>
              <a:buNone/>
            </a:pPr>
            <a:r>
              <a:rPr lang="fr-FR" sz="1000" b="1" u="sng" dirty="0">
                <a:solidFill>
                  <a:srgbClr val="3366CC"/>
                </a:solidFill>
                <a:latin typeface="Arial" pitchFamily="34" charset="0"/>
                <a:cs typeface="Arial" panose="020B0604020202020204" pitchFamily="34" charset="0"/>
              </a:rPr>
              <a:t>Déroulé conférencier : </a:t>
            </a:r>
          </a:p>
          <a:p>
            <a:pPr marL="0" indent="0" algn="just">
              <a:buFontTx/>
              <a:buNone/>
            </a:pPr>
            <a:r>
              <a:rPr lang="fr-FR" altLang="fr-FR" sz="1000" i="1" dirty="0">
                <a:latin typeface="Arial" panose="020B0604020202020204" pitchFamily="34" charset="0"/>
                <a:cs typeface="Arial" panose="020B0604020202020204" pitchFamily="34" charset="0"/>
              </a:rPr>
              <a:t>Voici le 1</a:t>
            </a:r>
            <a:r>
              <a:rPr lang="fr-FR" altLang="fr-FR" sz="1000" i="1" baseline="30000" dirty="0">
                <a:latin typeface="Arial" panose="020B0604020202020204" pitchFamily="34" charset="0"/>
                <a:cs typeface="Arial" panose="020B0604020202020204" pitchFamily="34" charset="0"/>
              </a:rPr>
              <a:t>er</a:t>
            </a:r>
            <a:r>
              <a:rPr lang="fr-FR" altLang="fr-FR" sz="1000" i="1" dirty="0">
                <a:latin typeface="Arial" panose="020B0604020202020204" pitchFamily="34" charset="0"/>
                <a:cs typeface="Arial" panose="020B0604020202020204" pitchFamily="34" charset="0"/>
              </a:rPr>
              <a:t> graphique de la présentation. Il est très important de bien expliquer à chaque fois les axes, que tout le monde vous suive bien. </a:t>
            </a:r>
            <a:endParaRPr lang="fr-FR" sz="1000" i="1" dirty="0">
              <a:solidFill>
                <a:srgbClr val="3366CC"/>
              </a:solidFill>
              <a:latin typeface="Arial" pitchFamily="34" charset="0"/>
              <a:cs typeface="Arial" panose="020B0604020202020204" pitchFamily="34" charset="0"/>
            </a:endParaRPr>
          </a:p>
          <a:p>
            <a:pPr marL="0" indent="0" algn="just">
              <a:buFontTx/>
              <a:buNone/>
            </a:pPr>
            <a:endParaRPr lang="fr-FR" sz="1000" baseline="0" dirty="0">
              <a:solidFill>
                <a:srgbClr val="3366CC"/>
              </a:solidFill>
              <a:latin typeface="Arial" pitchFamily="34" charset="0"/>
              <a:cs typeface="Arial" panose="020B0604020202020204" pitchFamily="34" charset="0"/>
            </a:endParaRP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cs typeface="Arial" panose="020B0604020202020204" pitchFamily="34" charset="0"/>
              </a:rPr>
              <a:t>Précisions pour les curieux</a:t>
            </a:r>
          </a:p>
          <a:p>
            <a:pPr marL="0" marR="0" lvl="0" indent="0" algn="l" defTabSz="914400" rtl="0" eaLnBrk="1" fontAlgn="base" latinLnBrk="0" hangingPunct="1">
              <a:lnSpc>
                <a:spcPct val="100000"/>
              </a:lnSpc>
              <a:spcBef>
                <a:spcPts val="488"/>
              </a:spcBef>
              <a:spcAft>
                <a:spcPct val="0"/>
              </a:spcAft>
              <a:buClrTx/>
              <a:buSzTx/>
              <a:buFontTx/>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a:pPr>
            <a:r>
              <a:rPr lang="fr-FR" sz="1000" i="1" baseline="0" dirty="0">
                <a:solidFill>
                  <a:srgbClr val="3366CC"/>
                </a:solidFill>
                <a:latin typeface="Arial" pitchFamily="34" charset="0"/>
                <a:cs typeface="Arial" panose="020B0604020202020204" pitchFamily="34" charset="0"/>
              </a:rPr>
              <a:t>NB : 1 tep = 11 630 kWh</a:t>
            </a: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Avant de commencer, n’hésitez pas à demander à la salle : « Pouvez-vous me rappeler quelles sont les 3 énergies fossiles ? » : pétrole, charbon et gaz. Puis « De toutes les ressources d’énergie que l’Humanité utilise, en comptant vraiment tout comme le bois de chauffage, brûler les ordures pour faire de l’électricité, les panneaux solaires, les éoliennes, les barrages, le nucléaire, la géothermie, etc., combien les 3 énergies fossiles représentent en pourcents ? Tout le monde lève la main. Ceux qui pensent que les énergies fossiles fournissent 100% de l’énergie de l’Humanité, baissez la main. Ceux qui pensent que les énergies fossiles fournissent plus de 80% de l’énergie de l’Humanité, baissez la main. Plus de 60%, baissez la main. 40%, baissez la main. 20%, baissez la main. »</a:t>
            </a: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cs typeface="Arial" panose="020B0604020202020204" pitchFamily="34" charset="0"/>
            </a:endParaRPr>
          </a:p>
          <a:p>
            <a:pPr>
              <a:spcBef>
                <a:spcPts val="488"/>
              </a:spcBef>
              <a:buFont typeface="Arial" panose="020B0604020202020204"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Le pétrole représente à lui seul 1/3 de la consommation d’énergie de l’humanité. Sa consommation n’a jamais baissée. Il sert essentiellement à faire rouler les voitures et voler les avions.</a:t>
            </a:r>
          </a:p>
          <a:p>
            <a:pPr>
              <a:spcBef>
                <a:spcPts val="488"/>
              </a:spcBef>
              <a:buFont typeface="Arial" panose="020B0604020202020204"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Il est suivi du charbon, avec 1/4 de la consommation d’énergie de l’humanité. Au passage, la quantité de charbon consommée à une année correspond à l’épaisseur noire à l’année considérée (c’est un graphiques d’aires empilées). On remarque ainsi que la consommation de charbon n’a jamais baissée non plus… Il sert essentiellement à produire de l’électricité.</a:t>
            </a:r>
          </a:p>
          <a:p>
            <a:pPr>
              <a:spcBef>
                <a:spcPts val="488"/>
              </a:spcBef>
              <a:buFont typeface="Arial" panose="020B0604020202020204"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Vient ensuite le gaz, pour 1/5 (même principe, la quantité de gaz consommée à une année correspond à l’épaisseur bleue pâle de l’année considérée).  Sa consommation n’a pas baissée non plus… Il sert surtout à se chauffer et produire de l’électricité</a:t>
            </a:r>
          </a:p>
          <a:p>
            <a:pPr>
              <a:spcBef>
                <a:spcPts val="488"/>
              </a:spcBef>
              <a:buFont typeface="Arial" panose="020B0604020202020204"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Pétrole, charbon et gaz = 1/3, 1/4 et 1/5, facile à retenir non ? Le total donne dans les 83%. La réponse à la question du début est donc plus de 80%. L’humanité utilise donc essentiellement des ressources fossiles.</a:t>
            </a:r>
          </a:p>
          <a:p>
            <a:pPr>
              <a:spcBef>
                <a:spcPts val="488"/>
              </a:spcBef>
              <a:buFont typeface="Arial" panose="020B0604020202020204"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Vient ensuite le bois, encore largement utilisé dans le monde pour se chauffer. Sa consommation semble a peu près constante, probablement qu’on ne saurait pas en consommer plus sans faire disparaître les forêts (cela demande confirmation, d’où l’emploi de « probablement » et du conditionnel).</a:t>
            </a:r>
          </a:p>
          <a:p>
            <a:pPr>
              <a:spcBef>
                <a:spcPts val="488"/>
              </a:spcBef>
              <a:buFont typeface="Arial" panose="020B0604020202020204"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Vient ensuite le nucléaire, uniquement pour produire de l’électricité</a:t>
            </a:r>
          </a:p>
          <a:p>
            <a:pPr>
              <a:spcBef>
                <a:spcPts val="488"/>
              </a:spcBef>
              <a:buFont typeface="Arial" panose="020B0604020202020204"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Viennent ensuite les barrages, encore pour produire de l’électricité</a:t>
            </a:r>
          </a:p>
          <a:p>
            <a:pPr>
              <a:spcBef>
                <a:spcPts val="488"/>
              </a:spcBef>
              <a:buFont typeface="Arial" panose="020B0604020202020204"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Viennent enfin toutes les autres énergies renouvelables (« </a:t>
            </a:r>
            <a:r>
              <a:rPr lang="fr-FR" altLang="fr-FR" sz="1000" dirty="0" err="1">
                <a:latin typeface="Arial" panose="020B0604020202020204" pitchFamily="34" charset="0"/>
                <a:cs typeface="Arial" panose="020B0604020202020204" pitchFamily="34" charset="0"/>
              </a:rPr>
              <a:t>EnR</a:t>
            </a:r>
            <a:r>
              <a:rPr lang="fr-FR" altLang="fr-FR" sz="1000" dirty="0">
                <a:latin typeface="Arial" panose="020B0604020202020204" pitchFamily="34" charset="0"/>
                <a:cs typeface="Arial" panose="020B0604020202020204" pitchFamily="34" charset="0"/>
              </a:rPr>
              <a:t> », prononcé « E - N - R »), à savoir par ordre décroissant d’importance (d’après BP </a:t>
            </a:r>
            <a:r>
              <a:rPr lang="fr-FR" altLang="fr-FR" sz="1000" dirty="0" err="1">
                <a:latin typeface="Arial" panose="020B0604020202020204" pitchFamily="34" charset="0"/>
                <a:cs typeface="Arial" panose="020B0604020202020204" pitchFamily="34" charset="0"/>
              </a:rPr>
              <a:t>Statistical</a:t>
            </a:r>
            <a:r>
              <a:rPr lang="fr-FR" altLang="fr-FR" sz="1000" dirty="0">
                <a:latin typeface="Arial" panose="020B0604020202020204" pitchFamily="34" charset="0"/>
                <a:cs typeface="Arial" panose="020B0604020202020204" pitchFamily="34" charset="0"/>
              </a:rPr>
              <a:t> </a:t>
            </a:r>
            <a:r>
              <a:rPr lang="fr-FR" altLang="fr-FR" sz="1000" dirty="0" err="1">
                <a:latin typeface="Arial" panose="020B0604020202020204" pitchFamily="34" charset="0"/>
                <a:cs typeface="Arial" panose="020B0604020202020204" pitchFamily="34" charset="0"/>
              </a:rPr>
              <a:t>Review</a:t>
            </a:r>
            <a:r>
              <a:rPr lang="fr-FR" altLang="fr-FR" sz="1000" dirty="0">
                <a:latin typeface="Arial" panose="020B0604020202020204" pitchFamily="34" charset="0"/>
                <a:cs typeface="Arial" panose="020B0604020202020204" pitchFamily="34" charset="0"/>
              </a:rPr>
              <a:t> 2009) :</a:t>
            </a:r>
          </a:p>
          <a:p>
            <a:pPr marL="739775" lvl="1" indent="-244475">
              <a:spcBef>
                <a:spcPts val="488"/>
              </a:spcBef>
              <a:buFont typeface="Arial" panose="020B0604020202020204"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Géothermie</a:t>
            </a:r>
          </a:p>
          <a:p>
            <a:pPr marL="739775" lvl="1" indent="-244475">
              <a:spcBef>
                <a:spcPts val="488"/>
              </a:spcBef>
              <a:buFont typeface="Arial" panose="020B0604020202020204"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Brûler les ordures (oui M’sieurs-Dames, c’est compté dans renouvelables et ça en représente même 20% !)</a:t>
            </a:r>
          </a:p>
          <a:p>
            <a:pPr marL="739775" lvl="1" indent="-244475">
              <a:spcBef>
                <a:spcPts val="488"/>
              </a:spcBef>
              <a:buFont typeface="Arial" panose="020B0604020202020204"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Biocarburants</a:t>
            </a:r>
          </a:p>
          <a:p>
            <a:pPr marL="739775" lvl="1" indent="-244475">
              <a:spcBef>
                <a:spcPts val="488"/>
              </a:spcBef>
              <a:buFont typeface="Arial" panose="020B0604020202020204"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Biogaz</a:t>
            </a:r>
          </a:p>
          <a:p>
            <a:pPr marL="739775" lvl="1" indent="-244475">
              <a:spcBef>
                <a:spcPts val="488"/>
              </a:spcBef>
              <a:buFont typeface="Arial" panose="020B0604020202020204"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Solaire thermique</a:t>
            </a:r>
          </a:p>
          <a:p>
            <a:pPr marL="739775" lvl="1" indent="-244475">
              <a:spcBef>
                <a:spcPts val="488"/>
              </a:spcBef>
              <a:buFont typeface="Arial" panose="020B0604020202020204"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Eolien (10% du total des renouvelables)</a:t>
            </a:r>
          </a:p>
          <a:p>
            <a:pPr marL="739775" lvl="1" indent="-244475">
              <a:spcBef>
                <a:spcPts val="488"/>
              </a:spcBef>
              <a:buFont typeface="Arial" panose="020B0604020202020204"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Photovoltaïque (donc les panneaux solaires. Ca ne fait qu’1% des renouvelables)</a:t>
            </a:r>
          </a:p>
          <a:p>
            <a:pPr marL="739775" lvl="1" indent="-244475">
              <a:spcBef>
                <a:spcPts val="488"/>
              </a:spcBef>
              <a:buFont typeface="Arial" panose="020B0604020202020204"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Energie des marées</a:t>
            </a:r>
          </a:p>
          <a:p>
            <a:pPr marL="739775" lvl="1" indent="-244475">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Bref, ces 8 sources d’énergies, ensemble, font moins de 2% de la consommation d’énergie de l’humanité en 2011… Alors que juste le pétrole tout seul fait 1/3 ! Par ailleurs, il a fallu plus de 50 ans pour qu’il atteigne cette taille, et il est de très très loin plus pratique que toutes les autres sources d’énergie renouvelables citées. Pensez-vous donc que ces dernières soient capables de le remplacer à court terme ?</a:t>
            </a:r>
          </a:p>
          <a:p>
            <a:pPr>
              <a:spcBef>
                <a:spcPts val="488"/>
              </a:spcBef>
              <a:buFont typeface="Arial" panose="020B0604020202020204" pitchFamily="34"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Depuis la révolution industrielle (1860 environ), la population a été multipliée par 7, et la consommation d’énergie par 15.  Chaque humain consomme donc en moyenne plus de 2 fois plus d’énergie. Par ailleurs, chaque « nouvelle » source d’énergie s’ajoute aux précédentes, sans la remplacer. Par exemple, le pétrole n’a jamais remplacé le charbon, le nucléaire et les </a:t>
            </a:r>
            <a:r>
              <a:rPr lang="fr-FR" altLang="fr-FR" sz="1000" dirty="0" err="1">
                <a:latin typeface="Arial" panose="020B0604020202020204" pitchFamily="34" charset="0"/>
                <a:cs typeface="Arial" panose="020B0604020202020204" pitchFamily="34" charset="0"/>
              </a:rPr>
              <a:t>EnR</a:t>
            </a:r>
            <a:r>
              <a:rPr lang="fr-FR" altLang="fr-FR" sz="1000" dirty="0">
                <a:latin typeface="Arial" panose="020B0604020202020204" pitchFamily="34" charset="0"/>
                <a:cs typeface="Arial" panose="020B0604020202020204" pitchFamily="34" charset="0"/>
              </a:rPr>
              <a:t> n’ont jamais remplacé les énergies fossiles, etc.</a:t>
            </a:r>
          </a:p>
          <a:p>
            <a:pPr>
              <a:spcBef>
                <a:spcPts val="488"/>
              </a:spcBef>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cs typeface="Arial" panose="020B0604020202020204" pitchFamily="34" charset="0"/>
            </a:endParaRPr>
          </a:p>
          <a:p>
            <a:pPr>
              <a:spcBef>
                <a:spcPts val="488"/>
              </a:spcBef>
              <a:buFont typeface="Arial" panose="020B0604020202020204" pitchFamily="34"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Hormis le nucléaire et le photovoltaïque (panneaux solaires), toutes les sources d’énergies sont connues depuis la haute antiquité. Par exemple, le mot « pétrole » vient du latin « Petra </a:t>
            </a:r>
            <a:r>
              <a:rPr lang="fr-FR" altLang="fr-FR" sz="1000" dirty="0" err="1">
                <a:latin typeface="Arial" panose="020B0604020202020204" pitchFamily="34" charset="0"/>
                <a:cs typeface="Arial" panose="020B0604020202020204" pitchFamily="34" charset="0"/>
              </a:rPr>
              <a:t>Oleum</a:t>
            </a:r>
            <a:r>
              <a:rPr lang="fr-FR" altLang="fr-FR" sz="1000" dirty="0">
                <a:latin typeface="Arial" panose="020B0604020202020204" pitchFamily="34" charset="0"/>
                <a:cs typeface="Arial" panose="020B0604020202020204" pitchFamily="34" charset="0"/>
              </a:rPr>
              <a:t> » qui signifie « huile de roche ». Finalement, on n’a « seulement » découvert de nouveaux moyens (comme la machine à vapeur ou le moteur à combustion) d’utiliser les sources d’énergies connues depuis toujours. Pas très encourageant pour trouver une super nouvelle source d’énergie miracle tout ça…</a:t>
            </a:r>
          </a:p>
          <a:p>
            <a:pPr>
              <a:spcBef>
                <a:spcPts val="488"/>
              </a:spcBef>
              <a:buFont typeface="Arial" panose="020B0604020202020204" pitchFamily="34"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Le graphe a été construit par Avenir Climatique (Julien </a:t>
            </a:r>
            <a:r>
              <a:rPr lang="fr-FR" altLang="fr-FR" sz="1000" dirty="0" err="1">
                <a:latin typeface="Arial" panose="020B0604020202020204" pitchFamily="34" charset="0"/>
                <a:cs typeface="Arial" panose="020B0604020202020204" pitchFamily="34" charset="0"/>
              </a:rPr>
              <a:t>Marcinkowski</a:t>
            </a:r>
            <a:r>
              <a:rPr lang="fr-FR" altLang="fr-FR" sz="1000" dirty="0">
                <a:latin typeface="Arial" panose="020B0604020202020204" pitchFamily="34" charset="0"/>
                <a:cs typeface="Arial" panose="020B0604020202020204" pitchFamily="34" charset="0"/>
              </a:rPr>
              <a:t>) sur la base des données de l’outil </a:t>
            </a:r>
            <a:r>
              <a:rPr lang="fr-FR" altLang="fr-FR" sz="1000" i="1" dirty="0">
                <a:latin typeface="Arial" panose="020B0604020202020204" pitchFamily="34" charset="0"/>
                <a:cs typeface="Arial" panose="020B0604020202020204" pitchFamily="34" charset="0"/>
              </a:rPr>
              <a:t>The Shift Project Data Portal</a:t>
            </a:r>
            <a:r>
              <a:rPr lang="fr-FR" altLang="fr-FR" sz="1000" dirty="0">
                <a:latin typeface="Arial" panose="020B0604020202020204" pitchFamily="34" charset="0"/>
                <a:cs typeface="Arial" panose="020B0604020202020204" pitchFamily="34" charset="0"/>
              </a:rPr>
              <a:t>  (http://</a:t>
            </a:r>
            <a:r>
              <a:rPr lang="fr-FR" altLang="fr-FR" sz="1000" dirty="0" err="1">
                <a:latin typeface="Arial" panose="020B0604020202020204" pitchFamily="34" charset="0"/>
                <a:cs typeface="Arial" panose="020B0604020202020204" pitchFamily="34" charset="0"/>
              </a:rPr>
              <a:t>www.tsp</a:t>
            </a:r>
            <a:r>
              <a:rPr lang="fr-FR" altLang="fr-FR" sz="1000" dirty="0">
                <a:latin typeface="Arial" panose="020B0604020202020204" pitchFamily="34" charset="0"/>
                <a:cs typeface="Arial" panose="020B0604020202020204" pitchFamily="34" charset="0"/>
              </a:rPr>
              <a:t>-data-</a:t>
            </a:r>
            <a:r>
              <a:rPr lang="fr-FR" altLang="fr-FR" sz="1000" dirty="0" err="1">
                <a:latin typeface="Arial" panose="020B0604020202020204" pitchFamily="34" charset="0"/>
                <a:cs typeface="Arial" panose="020B0604020202020204" pitchFamily="34" charset="0"/>
              </a:rPr>
              <a:t>portal.org</a:t>
            </a:r>
            <a:r>
              <a:rPr lang="fr-FR" altLang="fr-FR" sz="1000" dirty="0">
                <a:latin typeface="Arial" panose="020B0604020202020204" pitchFamily="34" charset="0"/>
                <a:cs typeface="Arial" panose="020B0604020202020204" pitchFamily="34" charset="0"/>
              </a:rPr>
              <a:t>/</a:t>
            </a:r>
            <a:r>
              <a:rPr lang="fr-FR" altLang="fr-FR" sz="1000" dirty="0" err="1">
                <a:latin typeface="Arial" panose="020B0604020202020204" pitchFamily="34" charset="0"/>
                <a:cs typeface="Arial" panose="020B0604020202020204" pitchFamily="34" charset="0"/>
              </a:rPr>
              <a:t>Energy</a:t>
            </a:r>
            <a:r>
              <a:rPr lang="fr-FR" altLang="fr-FR" sz="1000" dirty="0">
                <a:latin typeface="Arial" panose="020B0604020202020204" pitchFamily="34" charset="0"/>
                <a:cs typeface="Arial" panose="020B0604020202020204" pitchFamily="34" charset="0"/>
              </a:rPr>
              <a:t>-Production-</a:t>
            </a:r>
            <a:r>
              <a:rPr lang="fr-FR" altLang="fr-FR" sz="1000" dirty="0" err="1">
                <a:latin typeface="Arial" panose="020B0604020202020204" pitchFamily="34" charset="0"/>
                <a:cs typeface="Arial" panose="020B0604020202020204" pitchFamily="34" charset="0"/>
              </a:rPr>
              <a:t>Statistics.aspx</a:t>
            </a:r>
            <a:r>
              <a:rPr lang="fr-FR" altLang="fr-FR" sz="1000" dirty="0">
                <a:latin typeface="Arial" panose="020B0604020202020204" pitchFamily="34" charset="0"/>
                <a:cs typeface="Arial" panose="020B0604020202020204" pitchFamily="34" charset="0"/>
              </a:rPr>
              <a:t>) qui résultent elles-mêmes de la compilation de nombreuses sources reconnues. La courbe pour le bois a été reconstituée sur la base de l’</a:t>
            </a:r>
            <a:r>
              <a:rPr lang="fr-FR" altLang="fr-FR" sz="1000" i="1" dirty="0">
                <a:latin typeface="Arial" panose="020B0604020202020204" pitchFamily="34" charset="0"/>
                <a:cs typeface="Arial" panose="020B0604020202020204" pitchFamily="34" charset="0"/>
              </a:rPr>
              <a:t>Exxon Mobil 2013’s Outlook for </a:t>
            </a:r>
            <a:r>
              <a:rPr lang="fr-FR" altLang="fr-FR" sz="1000" i="1" dirty="0" err="1">
                <a:latin typeface="Arial" panose="020B0604020202020204" pitchFamily="34" charset="0"/>
                <a:cs typeface="Arial" panose="020B0604020202020204" pitchFamily="34" charset="0"/>
              </a:rPr>
              <a:t>Energy</a:t>
            </a:r>
            <a:r>
              <a:rPr lang="fr-FR" altLang="fr-FR" sz="1000" dirty="0">
                <a:latin typeface="Arial" panose="020B0604020202020204" pitchFamily="34" charset="0"/>
                <a:cs typeface="Arial" panose="020B0604020202020204" pitchFamily="34" charset="0"/>
              </a:rPr>
              <a:t>, http://</a:t>
            </a:r>
            <a:r>
              <a:rPr lang="fr-FR" altLang="fr-FR" sz="1000" dirty="0" err="1">
                <a:latin typeface="Arial" panose="020B0604020202020204" pitchFamily="34" charset="0"/>
                <a:cs typeface="Arial" panose="020B0604020202020204" pitchFamily="34" charset="0"/>
              </a:rPr>
              <a:t>www.exxonmobil.com</a:t>
            </a:r>
            <a:r>
              <a:rPr lang="fr-FR" altLang="fr-FR" sz="1000" dirty="0">
                <a:latin typeface="Arial" panose="020B0604020202020204" pitchFamily="34" charset="0"/>
                <a:cs typeface="Arial" panose="020B0604020202020204" pitchFamily="34" charset="0"/>
              </a:rPr>
              <a:t>/</a:t>
            </a:r>
            <a:r>
              <a:rPr lang="fr-FR" altLang="fr-FR" sz="1000" dirty="0" err="1">
                <a:latin typeface="Arial" panose="020B0604020202020204" pitchFamily="34" charset="0"/>
                <a:cs typeface="Arial" panose="020B0604020202020204" pitchFamily="34" charset="0"/>
              </a:rPr>
              <a:t>Corporate</a:t>
            </a:r>
            <a:r>
              <a:rPr lang="fr-FR" altLang="fr-FR" sz="1000" dirty="0">
                <a:latin typeface="Arial" panose="020B0604020202020204" pitchFamily="34" charset="0"/>
                <a:cs typeface="Arial" panose="020B0604020202020204" pitchFamily="34" charset="0"/>
              </a:rPr>
              <a:t>/Files/news_pub_eo2013.pdf, page 48</a:t>
            </a:r>
          </a:p>
          <a:p>
            <a:pPr marL="0" marR="0" indent="0" algn="l" defTabSz="914400" rtl="0" eaLnBrk="1" fontAlgn="auto" latinLnBrk="0" hangingPunct="1">
              <a:lnSpc>
                <a:spcPct val="90000"/>
              </a:lnSpc>
              <a:spcBef>
                <a:spcPts val="400"/>
              </a:spcBef>
              <a:spcAft>
                <a:spcPts val="0"/>
              </a:spcAft>
              <a:buClrTx/>
              <a:buSzTx/>
              <a:buFontTx/>
              <a:buNone/>
              <a:tabLst/>
              <a:defRPr/>
            </a:pPr>
            <a:r>
              <a:rPr lang="fr-FR" altLang="fr-FR" sz="1000" dirty="0">
                <a:latin typeface="Arial" panose="020B0604020202020204" pitchFamily="34" charset="0"/>
                <a:cs typeface="Arial" panose="020B0604020202020204" pitchFamily="34" charset="0"/>
              </a:rPr>
              <a:t>	</a:t>
            </a:r>
            <a:endParaRPr lang="fr-FR" sz="1000" dirty="0">
              <a:solidFill>
                <a:srgbClr val="3366CC"/>
              </a:solidFill>
              <a:latin typeface="Arial"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17</a:t>
            </a:fld>
            <a:endParaRPr lang="fr-FR"/>
          </a:p>
        </p:txBody>
      </p:sp>
    </p:spTree>
    <p:extLst>
      <p:ext uri="{BB962C8B-B14F-4D97-AF65-F5344CB8AC3E}">
        <p14:creationId xmlns:p14="http://schemas.microsoft.com/office/powerpoint/2010/main" val="9579128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indent="0">
              <a:buNone/>
            </a:pPr>
            <a:r>
              <a:rPr lang="fr-FR" sz="1000" b="1" u="sng" baseline="0" dirty="0">
                <a:latin typeface="Arial" panose="020B0604020202020204" pitchFamily="34" charset="0"/>
                <a:cs typeface="Arial" panose="020B0604020202020204" pitchFamily="34" charset="0"/>
              </a:rPr>
              <a:t>Explications :</a:t>
            </a:r>
          </a:p>
          <a:p>
            <a:r>
              <a:rPr lang="fr-FR" sz="1000" kern="1200" dirty="0">
                <a:solidFill>
                  <a:schemeClr val="tx1"/>
                </a:solidFill>
                <a:effectLst/>
                <a:latin typeface="Arial" panose="020B0604020202020204" pitchFamily="34" charset="0"/>
                <a:ea typeface="+mn-ea"/>
                <a:cs typeface="Arial" panose="020B0604020202020204" pitchFamily="34" charset="0"/>
              </a:rPr>
              <a:t>Le monde d’aujourd’hui repose en grande partie sur les énergies fossiles.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De toutes les sources d’énergie, le pétrole est de loin la plus polyvalente et la plus pratique.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C’est pour ça que nous en consommons 35 milliards de barils par an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Et s’il fallait remplacer une canette de pétrole, il nous faudrait 10 esclaves cyclistes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000" b="0" u="none" baseline="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fr-FR" sz="1000" b="1" u="sng" dirty="0">
                <a:latin typeface="Arial" panose="020B0604020202020204" pitchFamily="34" charset="0"/>
                <a:cs typeface="Arial" panose="020B0604020202020204" pitchFamily="34" charset="0"/>
              </a:rPr>
              <a:t>Messages clés :</a:t>
            </a:r>
          </a:p>
          <a:p>
            <a:pPr marL="228600" indent="-228600">
              <a:buAutoNum type="arabicPeriod"/>
            </a:pPr>
            <a:r>
              <a:rPr lang="fr-FR" sz="1000" b="0" baseline="0" dirty="0">
                <a:latin typeface="Arial" panose="020B0604020202020204" pitchFamily="34" charset="0"/>
                <a:cs typeface="Arial" panose="020B0604020202020204" pitchFamily="34" charset="0"/>
              </a:rPr>
              <a:t>Bruler une canette de pétrole c’est beaucoup plus facile et pratique que d’avoir 10 cyclistes esclaves</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000" b="0" u="none"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18</a:t>
            </a:fld>
            <a:endParaRPr lang="fr-FR"/>
          </a:p>
        </p:txBody>
      </p:sp>
    </p:spTree>
    <p:extLst>
      <p:ext uri="{BB962C8B-B14F-4D97-AF65-F5344CB8AC3E}">
        <p14:creationId xmlns:p14="http://schemas.microsoft.com/office/powerpoint/2010/main" val="29013460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sz="1000" b="1" u="sng" dirty="0">
                <a:latin typeface="Arial" panose="020B0604020202020204" pitchFamily="34" charset="0"/>
                <a:cs typeface="Arial" panose="020B0604020202020204" pitchFamily="34" charset="0"/>
              </a:rPr>
              <a:t>Explications :</a:t>
            </a:r>
            <a:endParaRPr lang="fr-FR" sz="1000" b="1" u="sng" baseline="0" dirty="0">
              <a:latin typeface="Arial" panose="020B0604020202020204" pitchFamily="34" charset="0"/>
              <a:cs typeface="Arial" panose="020B0604020202020204" pitchFamily="34" charset="0"/>
            </a:endParaRPr>
          </a:p>
          <a:p>
            <a:r>
              <a:rPr lang="fr-FR" sz="1200" kern="1200" dirty="0">
                <a:solidFill>
                  <a:schemeClr val="tx1"/>
                </a:solidFill>
                <a:effectLst/>
                <a:latin typeface="+mn-lt"/>
                <a:ea typeface="+mn-ea"/>
                <a:cs typeface="+mn-cs"/>
              </a:rPr>
              <a:t>Et oui ! Nous sommes tous dépendants des énergies fossiles. Et nous allons voir ensemble pourquoi.</a:t>
            </a:r>
            <a:endParaRPr lang="en-US" sz="1200" kern="1200" dirty="0">
              <a:solidFill>
                <a:schemeClr val="tx1"/>
              </a:solidFill>
              <a:effectLst/>
              <a:latin typeface="+mn-lt"/>
              <a:ea typeface="+mn-ea"/>
              <a:cs typeface="+mn-cs"/>
            </a:endParaRPr>
          </a:p>
          <a:p>
            <a:endParaRPr lang="fr-FR" sz="1000" b="0" dirty="0">
              <a:latin typeface="Arial" panose="020B0604020202020204" pitchFamily="34" charset="0"/>
              <a:cs typeface="Arial" panose="020B0604020202020204" pitchFamily="34" charset="0"/>
            </a:endParaRPr>
          </a:p>
          <a:p>
            <a:endParaRPr lang="fr-FR" sz="1000" b="0" dirty="0">
              <a:latin typeface="Arial" panose="020B0604020202020204" pitchFamily="34" charset="0"/>
              <a:cs typeface="Arial" panose="020B0604020202020204" pitchFamily="34" charset="0"/>
            </a:endParaRPr>
          </a:p>
          <a:p>
            <a:endParaRPr lang="fr-FR" sz="1000" b="0" dirty="0">
              <a:latin typeface="Arial" panose="020B0604020202020204" pitchFamily="34" charset="0"/>
              <a:cs typeface="Arial" panose="020B0604020202020204" pitchFamily="34" charset="0"/>
            </a:endParaRPr>
          </a:p>
          <a:p>
            <a:r>
              <a:rPr lang="fr-FR" sz="1000" b="0" i="1" dirty="0">
                <a:latin typeface="Arial" panose="020B0604020202020204" pitchFamily="34" charset="0"/>
                <a:cs typeface="Arial" panose="020B0604020202020204" pitchFamily="34" charset="0"/>
              </a:rPr>
              <a:t>Variante : </a:t>
            </a:r>
            <a:r>
              <a:rPr lang="fr-FR" sz="1000" b="0" dirty="0">
                <a:latin typeface="Arial" panose="020B0604020202020204" pitchFamily="34" charset="0"/>
                <a:cs typeface="Arial" panose="020B0604020202020204" pitchFamily="34" charset="0"/>
              </a:rPr>
              <a:t>Nous</a:t>
            </a:r>
            <a:r>
              <a:rPr lang="fr-FR" sz="1000" b="0" baseline="0" dirty="0">
                <a:latin typeface="Arial" panose="020B0604020202020204" pitchFamily="34" charset="0"/>
                <a:cs typeface="Arial" panose="020B0604020202020204" pitchFamily="34" charset="0"/>
              </a:rPr>
              <a:t> sommes en état d’ébriété énergétique.</a:t>
            </a:r>
            <a:endParaRPr lang="fr-FR" sz="1000" b="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19</a:t>
            </a:fld>
            <a:endParaRPr lang="fr-FR"/>
          </a:p>
        </p:txBody>
      </p:sp>
    </p:spTree>
    <p:extLst>
      <p:ext uri="{BB962C8B-B14F-4D97-AF65-F5344CB8AC3E}">
        <p14:creationId xmlns:p14="http://schemas.microsoft.com/office/powerpoint/2010/main" val="36690519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4"/>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1pPr>
            <a:lvl2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2pPr>
            <a:lvl3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3pPr>
            <a:lvl4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4pPr>
            <a:lvl5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9pPr>
          </a:lstStyle>
          <a:p>
            <a:fld id="{72FA1AE7-DBA1-4CDF-91BF-41B71CC4D870}" type="slidenum">
              <a:rPr lang="fr-FR" altLang="fr-FR">
                <a:solidFill>
                  <a:srgbClr val="000000"/>
                </a:solidFill>
                <a:latin typeface="Times New Roman" panose="02020603050405020304" pitchFamily="18" charset="0"/>
                <a:cs typeface="DejaVu Sans" pitchFamily="32" charset="0"/>
              </a:rPr>
              <a:pPr/>
              <a:t>20</a:t>
            </a:fld>
            <a:endParaRPr lang="fr-FR" altLang="fr-FR">
              <a:solidFill>
                <a:srgbClr val="000000"/>
              </a:solidFill>
              <a:latin typeface="Times New Roman" panose="02020603050405020304" pitchFamily="18" charset="0"/>
              <a:cs typeface="DejaVu Sans" pitchFamily="32" charset="0"/>
            </a:endParaRPr>
          </a:p>
        </p:txBody>
      </p:sp>
      <p:sp>
        <p:nvSpPr>
          <p:cNvPr id="70659" name="Text Box 1"/>
          <p:cNvSpPr txBox="1">
            <a:spLocks noChangeArrowheads="1"/>
          </p:cNvSpPr>
          <p:nvPr/>
        </p:nvSpPr>
        <p:spPr bwMode="auto">
          <a:xfrm>
            <a:off x="4021138" y="9721850"/>
            <a:ext cx="3074987" cy="509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7560" tIns="50760" rIns="97560" bIns="507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hangingPunct="1">
              <a:buSzPct val="100000"/>
            </a:pPr>
            <a:fld id="{8BB1CC7A-AF3B-4FFD-A9E2-06C0E8D8A95A}" type="slidenum">
              <a:rPr lang="fr-FR" altLang="fr-FR" sz="1300">
                <a:solidFill>
                  <a:srgbClr val="000000"/>
                </a:solidFill>
                <a:latin typeface="Times New Roman" panose="02020603050405020304" pitchFamily="18" charset="0"/>
                <a:cs typeface="DejaVu Sans" pitchFamily="32" charset="0"/>
              </a:rPr>
              <a:pPr algn="r" eaLnBrk="1" hangingPunct="1">
                <a:buSzPct val="100000"/>
              </a:pPr>
              <a:t>20</a:t>
            </a:fld>
            <a:endParaRPr lang="fr-FR" altLang="fr-FR" sz="1300">
              <a:solidFill>
                <a:srgbClr val="000000"/>
              </a:solidFill>
              <a:latin typeface="Times New Roman" panose="02020603050405020304" pitchFamily="18" charset="0"/>
              <a:cs typeface="DejaVu Sans" pitchFamily="32" charset="0"/>
            </a:endParaRPr>
          </a:p>
        </p:txBody>
      </p:sp>
      <p:sp>
        <p:nvSpPr>
          <p:cNvPr id="70660" name="Rectangle 2"/>
          <p:cNvSpPr>
            <a:spLocks noGrp="1" noRot="1" noChangeAspect="1" noChangeArrowheads="1" noTextEdit="1"/>
          </p:cNvSpPr>
          <p:nvPr>
            <p:ph type="sldImg"/>
          </p:nvPr>
        </p:nvSpPr>
        <p:spPr>
          <a:xfrm>
            <a:off x="139700" y="768350"/>
            <a:ext cx="6819900" cy="3836988"/>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70661" name="Text Box 3"/>
          <p:cNvSpPr txBox="1">
            <a:spLocks noChangeArrowheads="1"/>
          </p:cNvSpPr>
          <p:nvPr/>
        </p:nvSpPr>
        <p:spPr bwMode="auto">
          <a:xfrm>
            <a:off x="709613" y="4860925"/>
            <a:ext cx="5680075" cy="52355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7560" tIns="50760" rIns="97560" bIns="5076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spcBef>
                <a:spcPts val="488"/>
              </a:spcBef>
              <a:buSzPct val="100000"/>
            </a:pPr>
            <a:r>
              <a:rPr lang="fr-FR" altLang="fr-FR" sz="1200" b="1" u="sng">
                <a:solidFill>
                  <a:srgbClr val="000000"/>
                </a:solidFill>
              </a:rPr>
              <a:t>Messages clés</a:t>
            </a:r>
          </a:p>
          <a:p>
            <a:pPr eaLnBrk="1" hangingPunct="1">
              <a:spcBef>
                <a:spcPts val="488"/>
              </a:spcBef>
              <a:buClr>
                <a:srgbClr val="000000"/>
              </a:buClr>
              <a:buSzPct val="100000"/>
              <a:buFont typeface="Times New Roman" panose="02020603050405020304" pitchFamily="18" charset="0"/>
              <a:buAutoNum type="arabicPeriod"/>
            </a:pPr>
            <a:r>
              <a:rPr lang="fr-FR" altLang="fr-FR" sz="1200" b="1">
                <a:solidFill>
                  <a:srgbClr val="000000"/>
                </a:solidFill>
              </a:rPr>
              <a:t>Avec 31 milliards de baril/an, le pétrole est la 1</a:t>
            </a:r>
            <a:r>
              <a:rPr lang="fr-FR" altLang="fr-FR" sz="1200" b="1" baseline="30000">
                <a:solidFill>
                  <a:srgbClr val="000000"/>
                </a:solidFill>
              </a:rPr>
              <a:t>ère</a:t>
            </a:r>
            <a:r>
              <a:rPr lang="fr-FR" altLang="fr-FR" sz="1200" b="1">
                <a:solidFill>
                  <a:srgbClr val="000000"/>
                </a:solidFill>
              </a:rPr>
              <a:t> ressource énergétique consommée par l’humanité</a:t>
            </a:r>
          </a:p>
          <a:p>
            <a:pPr eaLnBrk="1" hangingPunct="1">
              <a:spcBef>
                <a:spcPts val="488"/>
              </a:spcBef>
              <a:buClr>
                <a:srgbClr val="000000"/>
              </a:buClr>
              <a:buSzPct val="100000"/>
              <a:buFont typeface="Times New Roman" panose="02020603050405020304" pitchFamily="18" charset="0"/>
              <a:buAutoNum type="arabicPeriod"/>
            </a:pPr>
            <a:r>
              <a:rPr lang="fr-FR" altLang="fr-FR" sz="1200" b="1">
                <a:solidFill>
                  <a:srgbClr val="000000"/>
                </a:solidFill>
              </a:rPr>
              <a:t>Ne vous laissez pas abuser par les « gros » chiffres des journaux</a:t>
            </a:r>
          </a:p>
          <a:p>
            <a:pPr eaLnBrk="1" hangingPunct="1">
              <a:spcBef>
                <a:spcPts val="488"/>
              </a:spcBef>
              <a:buSzPct val="100000"/>
            </a:pPr>
            <a:endParaRPr lang="fr-FR" altLang="fr-FR" sz="1200" b="1">
              <a:solidFill>
                <a:srgbClr val="000000"/>
              </a:solidFill>
            </a:endParaRPr>
          </a:p>
          <a:p>
            <a:pPr eaLnBrk="1" hangingPunct="1">
              <a:spcBef>
                <a:spcPts val="488"/>
              </a:spcBef>
              <a:buSzPct val="100000"/>
            </a:pPr>
            <a:r>
              <a:rPr lang="fr-FR" altLang="fr-FR" sz="1200" b="1" u="sng">
                <a:solidFill>
                  <a:srgbClr val="000000"/>
                </a:solidFill>
              </a:rPr>
              <a:t>Explications</a:t>
            </a:r>
          </a:p>
          <a:p>
            <a:pPr eaLnBrk="1" hangingPunct="1">
              <a:spcBef>
                <a:spcPts val="488"/>
              </a:spcBef>
              <a:buClr>
                <a:srgbClr val="000000"/>
              </a:buClr>
              <a:buSzPct val="100000"/>
              <a:buFont typeface="Times New Roman" panose="02020603050405020304" pitchFamily="18" charset="0"/>
              <a:buAutoNum type="arabicPeriod"/>
            </a:pPr>
            <a:r>
              <a:rPr lang="fr-FR" altLang="fr-FR" sz="1200">
                <a:solidFill>
                  <a:srgbClr val="000000"/>
                </a:solidFill>
              </a:rPr>
              <a:t>Petit exercice : tout le monde lève la main. Ceux qui pensent que l’Humanité met plus de 10 ans pour consommer ce gisement (700 millions de barils), baissez la main. Ceux qui pensent que l’Humanité met plus de 9 ans pour consommer ce gisement, baissez la main. 8 ans, baissez la main. 7 ans ? 6 ans ? 5 ? 4 ? 3 ? 2 ? 1 ? 6 mois ? 3 mois ? 1 moins ? 2 semaines ? Une semaine ? Un jour ?</a:t>
            </a:r>
          </a:p>
          <a:p>
            <a:pPr eaLnBrk="1" hangingPunct="1">
              <a:spcBef>
                <a:spcPts val="488"/>
              </a:spcBef>
              <a:buClr>
                <a:srgbClr val="000000"/>
              </a:buClr>
              <a:buSzPct val="100000"/>
              <a:buFont typeface="Times New Roman" panose="02020603050405020304" pitchFamily="18" charset="0"/>
              <a:buAutoNum type="arabicPeriod"/>
            </a:pPr>
            <a:r>
              <a:rPr lang="fr-FR" altLang="fr-FR" sz="1200">
                <a:solidFill>
                  <a:srgbClr val="000000"/>
                </a:solidFill>
              </a:rPr>
              <a:t>La bonne réponse est « une semaine » (8 jours pour être précis).</a:t>
            </a:r>
          </a:p>
          <a:p>
            <a:pPr eaLnBrk="1" hangingPunct="1">
              <a:spcBef>
                <a:spcPts val="488"/>
              </a:spcBef>
              <a:buClr>
                <a:srgbClr val="000000"/>
              </a:buClr>
              <a:buSzPct val="100000"/>
              <a:buFont typeface="Times New Roman" panose="02020603050405020304" pitchFamily="18" charset="0"/>
              <a:buAutoNum type="arabicPeriod"/>
            </a:pPr>
            <a:r>
              <a:rPr lang="fr-FR" altLang="fr-FR" sz="1200">
                <a:solidFill>
                  <a:srgbClr val="000000"/>
                </a:solidFill>
              </a:rPr>
              <a:t>Le pétrole est la 1</a:t>
            </a:r>
            <a:r>
              <a:rPr lang="fr-FR" altLang="fr-FR" sz="1200" baseline="30000">
                <a:solidFill>
                  <a:srgbClr val="000000"/>
                </a:solidFill>
              </a:rPr>
              <a:t>ère</a:t>
            </a:r>
            <a:r>
              <a:rPr lang="fr-FR" altLang="fr-FR" sz="1200">
                <a:solidFill>
                  <a:srgbClr val="000000"/>
                </a:solidFill>
              </a:rPr>
              <a:t> ressource énergétique par l’humanité</a:t>
            </a:r>
          </a:p>
          <a:p>
            <a:pPr eaLnBrk="1" hangingPunct="1">
              <a:spcBef>
                <a:spcPts val="488"/>
              </a:spcBef>
              <a:buSzPct val="100000"/>
            </a:pPr>
            <a:r>
              <a:rPr lang="fr-FR" altLang="fr-FR" sz="1200">
                <a:solidFill>
                  <a:srgbClr val="000000"/>
                </a:solidFill>
              </a:rPr>
              <a:t>On consomme plus de 90 millions de barils/jour, ça fait 5L de pétrole/jour/français (on en consomme plus que la moyenne).</a:t>
            </a:r>
          </a:p>
          <a:p>
            <a:pPr eaLnBrk="1" hangingPunct="1">
              <a:spcBef>
                <a:spcPts val="488"/>
              </a:spcBef>
              <a:buSzPct val="100000"/>
            </a:pPr>
            <a:endParaRPr lang="fr-FR" altLang="fr-FR" sz="1200">
              <a:solidFill>
                <a:srgbClr val="000000"/>
              </a:solidFill>
            </a:endParaRPr>
          </a:p>
          <a:p>
            <a:pPr eaLnBrk="1" hangingPunct="1">
              <a:spcBef>
                <a:spcPts val="488"/>
              </a:spcBef>
              <a:buSzPct val="100000"/>
            </a:pPr>
            <a:r>
              <a:rPr lang="fr-FR" altLang="fr-FR" sz="1200" b="1" u="sng">
                <a:solidFill>
                  <a:srgbClr val="000000"/>
                </a:solidFill>
              </a:rPr>
              <a:t>Précisions pour les curieux</a:t>
            </a:r>
          </a:p>
          <a:p>
            <a:pPr eaLnBrk="1" hangingPunct="1">
              <a:spcBef>
                <a:spcPts val="488"/>
              </a:spcBef>
              <a:buSzPct val="100000"/>
            </a:pPr>
            <a:r>
              <a:rPr lang="fr-FR" altLang="fr-FR" sz="1200">
                <a:solidFill>
                  <a:srgbClr val="000000"/>
                </a:solidFill>
              </a:rPr>
              <a:t>En juin 2012, Nicole Bricq, ministre de l'écologie, du développement durable et de l'énergie, qui interdisait alors la poursuite des forages du bassin guyanais, a été mutée par Jean-Marc Ayrault. Les forages ont alors été à nouveau autorisés. Depuis 2011, 5 forages ont été menés sur la zone dont seul le 1</a:t>
            </a:r>
            <a:r>
              <a:rPr lang="fr-FR" altLang="fr-FR" sz="1200" baseline="30000">
                <a:solidFill>
                  <a:srgbClr val="000000"/>
                </a:solidFill>
              </a:rPr>
              <a:t>er</a:t>
            </a:r>
            <a:r>
              <a:rPr lang="fr-FR" altLang="fr-FR" sz="1200">
                <a:solidFill>
                  <a:srgbClr val="000000"/>
                </a:solidFill>
              </a:rPr>
              <a:t> </a:t>
            </a:r>
            <a:r>
              <a:rPr lang="fr-FR" altLang="fr-FR" sz="1200">
                <a:solidFill>
                  <a:srgbClr val="000000"/>
                </a:solidFill>
                <a:latin typeface="Times New Roman" panose="02020603050405020304" pitchFamily="18" charset="0"/>
              </a:rPr>
              <a:t>a donné des résultats positifs mais insuffisants pour déclencher une exploitation. Les pétroliers relativisent, arguant que ces 5 forages ne sont « qu’un timbre-poste sur la carte postale » que représente les 24.000 kilomètres carrés du permis d’exploration (qui court jusque mi-2016). Ils consacreront donc 2014 à analyser les échantillons des 5 forages et des données sismiques pour éventuellement demander d'autres autorisations de forages. « Il faut être patient. En mer du Nord, il a fallu une vingtaine de forages avant d’avoir une découverte commerciale », relativise Shell. Cependant, il y a fort à parier que les pétroliers ont commencé par forer les zones les plus susceptibles de contenir du pétrole et que les 700 millions de barils n’auront finalement été qu’un effet d’annonce. En tout état de cause, on les cherche encore… Pour mémoire, 700 millions de barils c'est effectivement un très gros gisement qu'on ne découvre plus tous les jours : on en a découvert pas mal dans les années 60, actuellement on en découvre plutôt un tout les 10 ans en moyenne.</a:t>
            </a:r>
          </a:p>
          <a:p>
            <a:pPr eaLnBrk="1" hangingPunct="1">
              <a:spcBef>
                <a:spcPts val="488"/>
              </a:spcBef>
              <a:buSzPct val="100000"/>
            </a:pPr>
            <a:endParaRPr lang="fr-FR" altLang="fr-FR" sz="1200">
              <a:solidFill>
                <a:srgbClr val="000000"/>
              </a:solidFill>
            </a:endParaRPr>
          </a:p>
          <a:p>
            <a:pPr eaLnBrk="1" hangingPunct="1">
              <a:spcBef>
                <a:spcPts val="488"/>
              </a:spcBef>
              <a:buSzPct val="100000"/>
            </a:pPr>
            <a:r>
              <a:rPr lang="fr-FR" altLang="fr-FR" sz="1200">
                <a:solidFill>
                  <a:srgbClr val="000000"/>
                </a:solidFill>
              </a:rPr>
              <a:t>31 milliards de barils/an = 2 L/pers./jour (1 baril = 159 L, 7 milliards de personnes), c’est a priori moins que l’eau dans tous ses usages (2 000 L/pers./jour) mais plus que l’alimentation (environ 4 milliards de tonnes/an d’après la FAO, soit 1,6 kg/pers./jour) ou la somme de tous les métaux (environ 2 milliards de tonnes/an, soit 0,8 kg/pers./jour). Le pétrole est donc a priori la 2ème ressource consommée par l’Humanité après l’eau mais arrive en tête si on ne considère que les ressources énergétiques.</a:t>
            </a:r>
          </a:p>
        </p:txBody>
      </p:sp>
      <p:sp>
        <p:nvSpPr>
          <p:cNvPr id="70662" name="Text Box 4"/>
          <p:cNvSpPr txBox="1">
            <a:spLocks noChangeArrowheads="1"/>
          </p:cNvSpPr>
          <p:nvPr/>
        </p:nvSpPr>
        <p:spPr bwMode="auto">
          <a:xfrm>
            <a:off x="4021138" y="9721850"/>
            <a:ext cx="3076575" cy="511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7560" tIns="50760" rIns="97560" bIns="507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hangingPunct="1">
              <a:buSzPct val="100000"/>
            </a:pPr>
            <a:fld id="{3FF2921D-DCB9-492A-BEE6-993EEAD0FC6A}" type="slidenum">
              <a:rPr lang="fr-FR" altLang="fr-FR" sz="1300">
                <a:solidFill>
                  <a:srgbClr val="000000"/>
                </a:solidFill>
              </a:rPr>
              <a:pPr algn="r" eaLnBrk="1" hangingPunct="1">
                <a:buSzPct val="100000"/>
              </a:pPr>
              <a:t>20</a:t>
            </a:fld>
            <a:endParaRPr lang="fr-FR" altLang="fr-FR" sz="1300">
              <a:solidFill>
                <a:srgbClr val="000000"/>
              </a:solidFill>
            </a:endParaRPr>
          </a:p>
        </p:txBody>
      </p:sp>
      <p:sp>
        <p:nvSpPr>
          <p:cNvPr id="2" name="Espace réservé des notes 1"/>
          <p:cNvSpPr>
            <a:spLocks noGrp="1"/>
          </p:cNvSpPr>
          <p:nvPr>
            <p:ph type="body" idx="1"/>
          </p:nvPr>
        </p:nvSpPr>
        <p:spPr/>
        <p:txBody>
          <a:bodyPr>
            <a:normAutofit/>
          </a:bodyPr>
          <a:lstStyle/>
          <a:p>
            <a:pPr>
              <a:spcBef>
                <a:spcPts val="488"/>
              </a:spcBef>
              <a:buFont typeface="Times New Roman" panose="02020603050405020304" pitchFamily="18"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rPr>
              <a:t>Explications</a:t>
            </a:r>
            <a:r>
              <a:rPr lang="fr-FR" altLang="fr-FR" sz="1000" b="1" u="sng" baseline="0" dirty="0">
                <a:latin typeface="Arial" panose="020B0604020202020204" pitchFamily="34" charset="0"/>
              </a:rPr>
              <a:t> : </a:t>
            </a:r>
            <a:endParaRPr lang="fr-FR" altLang="fr-FR" sz="1000" b="1" u="sng" dirty="0">
              <a:latin typeface="Arial" panose="020B0604020202020204" pitchFamily="34" charset="0"/>
            </a:endParaRPr>
          </a:p>
          <a:p>
            <a:pPr>
              <a:spcBef>
                <a:spcPts val="488"/>
              </a:spcBef>
              <a:buFont typeface="Times New Roman" panose="02020603050405020304" pitchFamily="18"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rPr>
              <a:t>En</a:t>
            </a:r>
            <a:r>
              <a:rPr lang="fr-FR" altLang="fr-FR" sz="1000" b="0" baseline="0" dirty="0">
                <a:latin typeface="Arial" panose="020B0604020202020204" pitchFamily="34" charset="0"/>
              </a:rPr>
              <a:t> 2012, un gisement de 700 millions de barils de pétroles a été découvert. Cette découverte avait été qualifiée d’historique ! Petite question pour ceux qui suivent, en combien de temps l’humanité consomme t-elle cette quantité d’énergie ? </a:t>
            </a:r>
          </a:p>
          <a:p>
            <a:pPr>
              <a:spcBef>
                <a:spcPts val="488"/>
              </a:spcBef>
              <a:buFont typeface="Times New Roman" panose="02020603050405020304" pitchFamily="18"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b="1" dirty="0">
              <a:latin typeface="Arial" panose="020B0604020202020204" pitchFamily="34" charset="0"/>
            </a:endParaRP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rPr>
              <a:t>Déroulé</a:t>
            </a:r>
            <a:r>
              <a:rPr lang="fr-FR" altLang="fr-FR" sz="1000" b="1" u="sng" baseline="0" dirty="0">
                <a:latin typeface="Arial" panose="020B0604020202020204" pitchFamily="34" charset="0"/>
              </a:rPr>
              <a:t> conférencier : </a:t>
            </a:r>
            <a:endParaRPr lang="fr-FR" altLang="fr-FR" sz="1000" b="1" u="sng" dirty="0">
              <a:latin typeface="Arial" panose="020B0604020202020204" pitchFamily="34" charset="0"/>
            </a:endParaRPr>
          </a:p>
          <a:p>
            <a:pPr>
              <a:spcBef>
                <a:spcPts val="488"/>
              </a:spcBef>
              <a:buFont typeface="Times New Roman" panose="02020603050405020304" pitchFamily="18"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rPr>
              <a:t>Petit exercice : tout le monde lève la main. Ceux qui pensent que l’Humanité met plus de 10 ans pour consommer ce gisement (700 millions de barils), baissez la main. Ceux qui pensent que l’Humanité met plus de 9 ans pour consommer ce gisement, baissez la main. 8 ans, baissez la main. 7 ans ? 6 ans ? 5 ? 4 ? 3 ? 2 ? 1 ? 6 mois ? 3 mois ? 1 moins ? 2 semaines ? Une semaine ? Un jour ?</a:t>
            </a:r>
          </a:p>
          <a:p>
            <a:pPr>
              <a:spcBef>
                <a:spcPts val="488"/>
              </a:spcBef>
              <a:buFont typeface="Times New Roman" panose="02020603050405020304" pitchFamily="18"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rPr>
              <a:t>La bonne réponse est « une semaine » (8 jours pour être précis).</a:t>
            </a:r>
          </a:p>
          <a:p>
            <a:pPr>
              <a:spcBef>
                <a:spcPts val="488"/>
              </a:spcBef>
              <a:buFont typeface="Times New Roman" panose="02020603050405020304" pitchFamily="18"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rPr>
              <a:t>Le pétrole est la 1</a:t>
            </a:r>
            <a:r>
              <a:rPr lang="fr-FR" altLang="fr-FR" sz="1000" baseline="30000" dirty="0">
                <a:latin typeface="Arial" panose="020B0604020202020204" pitchFamily="34" charset="0"/>
              </a:rPr>
              <a:t>ère</a:t>
            </a:r>
            <a:r>
              <a:rPr lang="fr-FR" altLang="fr-FR" sz="1000" dirty="0">
                <a:latin typeface="Arial" panose="020B0604020202020204" pitchFamily="34" charset="0"/>
              </a:rPr>
              <a:t> ressource consommée par l’humanité, devant l’eau, la nourriture, les métaux, …</a:t>
            </a: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endParaRPr>
          </a:p>
          <a:p>
            <a:endParaRPr lang="fr-FR" sz="1000" dirty="0"/>
          </a:p>
        </p:txBody>
      </p:sp>
    </p:spTree>
    <p:extLst>
      <p:ext uri="{BB962C8B-B14F-4D97-AF65-F5344CB8AC3E}">
        <p14:creationId xmlns:p14="http://schemas.microsoft.com/office/powerpoint/2010/main" val="25781339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3" name="Espace réservé des commentaires 2"/>
          <p:cNvSpPr>
            <a:spLocks noGrp="1"/>
          </p:cNvSpPr>
          <p:nvPr>
            <p:ph type="body" idx="1"/>
          </p:nvPr>
        </p:nvSpPr>
        <p:spPr/>
        <p:txBody>
          <a:bodyPr/>
          <a:lstStyle/>
          <a:p>
            <a:pPr eaLnBrk="1" hangingPunct="1">
              <a:lnSpc>
                <a:spcPct val="80000"/>
              </a:lnSpc>
            </a:pPr>
            <a:r>
              <a:rPr 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L’ensemble des données et résultats présentés dans cette présentation sont issus de la littérature scientifique et ont été vérifiés par des experts.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Par contre, cette conférence peut être organisée par n’importe</a:t>
            </a:r>
            <a:r>
              <a:rPr lang="fr-FR" sz="1000" kern="1200" baseline="0" dirty="0">
                <a:solidFill>
                  <a:schemeClr val="tx1"/>
                </a:solidFill>
                <a:effectLst/>
                <a:latin typeface="Arial" panose="020B0604020202020204" pitchFamily="34" charset="0"/>
                <a:ea typeface="+mn-ea"/>
                <a:cs typeface="Arial" panose="020B0604020202020204" pitchFamily="34" charset="0"/>
              </a:rPr>
              <a:t> qui</a:t>
            </a:r>
            <a:r>
              <a:rPr lang="fr-FR" sz="1000" kern="1200" dirty="0">
                <a:solidFill>
                  <a:schemeClr val="tx1"/>
                </a:solidFill>
                <a:effectLst/>
                <a:latin typeface="Arial" panose="020B0604020202020204" pitchFamily="34" charset="0"/>
                <a:ea typeface="+mn-ea"/>
                <a:cs typeface="Arial" panose="020B0604020202020204" pitchFamily="34" charset="0"/>
              </a:rPr>
              <a:t>. Pas la peine d’être un expert.</a:t>
            </a:r>
            <a:r>
              <a:rPr lang="fr-FR" sz="1000" kern="1200" baseline="0" dirty="0">
                <a:solidFill>
                  <a:schemeClr val="tx1"/>
                </a:solidFill>
                <a:effectLst/>
                <a:latin typeface="Arial" panose="020B0604020202020204" pitchFamily="34" charset="0"/>
                <a:ea typeface="+mn-ea"/>
                <a:cs typeface="Arial" panose="020B0604020202020204" pitchFamily="34" charset="0"/>
              </a:rPr>
              <a:t> C</a:t>
            </a:r>
            <a:r>
              <a:rPr lang="fr-FR" sz="1000" kern="1200" dirty="0">
                <a:solidFill>
                  <a:schemeClr val="tx1"/>
                </a:solidFill>
                <a:effectLst/>
                <a:latin typeface="Arial" panose="020B0604020202020204" pitchFamily="34" charset="0"/>
                <a:ea typeface="+mn-ea"/>
                <a:cs typeface="Arial" panose="020B0604020202020204" pitchFamily="34" charset="0"/>
              </a:rPr>
              <a:t>hacun peut s’emparer de ces thématiques et en parler autour de soi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eaLnBrk="1" hangingPunct="1">
              <a:lnSpc>
                <a:spcPct val="80000"/>
              </a:lnSpc>
            </a:pPr>
            <a:endParaRPr lang="fr-FR" sz="1000" baseline="0" dirty="0">
              <a:latin typeface="Arial" panose="020B0604020202020204" pitchFamily="34" charset="0"/>
              <a:cs typeface="Arial" panose="020B0604020202020204" pitchFamily="34" charset="0"/>
            </a:endParaRPr>
          </a:p>
          <a:p>
            <a:pPr eaLnBrk="1" hangingPunct="1">
              <a:lnSpc>
                <a:spcPct val="80000"/>
              </a:lnSpc>
            </a:pPr>
            <a:r>
              <a:rPr lang="fr-FR" sz="1000" baseline="0" dirty="0">
                <a:latin typeface="Arial" panose="020B0604020202020204" pitchFamily="34" charset="0"/>
                <a:cs typeface="Arial" panose="020B0604020202020204" pitchFamily="34" charset="0"/>
              </a:rPr>
              <a:t>Avenir Climatique a développé un kit pour organiser cette conférence où tu veux. L’ensemble du contenu de cette présentation est disponible gratuitement sur demande sur le site internet de l’association. </a:t>
            </a:r>
          </a:p>
        </p:txBody>
      </p:sp>
      <p:sp>
        <p:nvSpPr>
          <p:cNvPr id="4" name="Espace réservé du numéro de diapositive 3"/>
          <p:cNvSpPr>
            <a:spLocks noGrp="1"/>
          </p:cNvSpPr>
          <p:nvPr>
            <p:ph type="sldNum" sz="quarter" idx="5"/>
          </p:nvPr>
        </p:nvSpPr>
        <p:spPr/>
        <p:txBody>
          <a:bodyPr/>
          <a:lstStyle>
            <a:lvl1pPr eaLnBrk="0" hangingPunct="0">
              <a:defRPr>
                <a:solidFill>
                  <a:schemeClr val="tx1"/>
                </a:solidFill>
                <a:latin typeface="Arial" charset="0"/>
                <a:ea typeface="ＭＳ Ｐゴシック"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0F584858-AB8E-B947-A13E-9627FC7F666F}" type="slidenum">
              <a:rPr lang="fr-FR">
                <a:latin typeface="Calibri" charset="0"/>
              </a:rPr>
              <a:pPr eaLnBrk="1" hangingPunct="1"/>
              <a:t>3</a:t>
            </a:fld>
            <a:endParaRPr lang="fr-FR">
              <a:latin typeface="Calibri" charset="0"/>
            </a:endParaRPr>
          </a:p>
        </p:txBody>
      </p:sp>
    </p:spTree>
    <p:extLst>
      <p:ext uri="{BB962C8B-B14F-4D97-AF65-F5344CB8AC3E}">
        <p14:creationId xmlns:p14="http://schemas.microsoft.com/office/powerpoint/2010/main" val="10708336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0658" name="Rectangle 14"/>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1pPr>
            <a:lvl2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2pPr>
            <a:lvl3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3pPr>
            <a:lvl4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4pPr>
            <a:lvl5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9pPr>
          </a:lstStyle>
          <a:p>
            <a:fld id="{72FA1AE7-DBA1-4CDF-91BF-41B71CC4D870}" type="slidenum">
              <a:rPr lang="fr-FR" altLang="fr-FR">
                <a:solidFill>
                  <a:srgbClr val="000000"/>
                </a:solidFill>
                <a:latin typeface="Times New Roman" panose="02020603050405020304" pitchFamily="18" charset="0"/>
                <a:cs typeface="DejaVu Sans" pitchFamily="32" charset="0"/>
              </a:rPr>
              <a:pPr/>
              <a:t>21</a:t>
            </a:fld>
            <a:endParaRPr lang="fr-FR" altLang="fr-FR">
              <a:solidFill>
                <a:srgbClr val="000000"/>
              </a:solidFill>
              <a:latin typeface="Times New Roman" panose="02020603050405020304" pitchFamily="18" charset="0"/>
              <a:cs typeface="DejaVu Sans" pitchFamily="32" charset="0"/>
            </a:endParaRPr>
          </a:p>
        </p:txBody>
      </p:sp>
      <p:sp>
        <p:nvSpPr>
          <p:cNvPr id="70659" name="Text Box 1"/>
          <p:cNvSpPr txBox="1">
            <a:spLocks noChangeArrowheads="1"/>
          </p:cNvSpPr>
          <p:nvPr/>
        </p:nvSpPr>
        <p:spPr bwMode="auto">
          <a:xfrm>
            <a:off x="4021138" y="9721850"/>
            <a:ext cx="3074987" cy="509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7560" tIns="50760" rIns="97560" bIns="507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hangingPunct="1">
              <a:buSzPct val="100000"/>
            </a:pPr>
            <a:fld id="{8BB1CC7A-AF3B-4FFD-A9E2-06C0E8D8A95A}" type="slidenum">
              <a:rPr lang="fr-FR" altLang="fr-FR" sz="1300">
                <a:solidFill>
                  <a:srgbClr val="000000"/>
                </a:solidFill>
                <a:latin typeface="Times New Roman" panose="02020603050405020304" pitchFamily="18" charset="0"/>
                <a:cs typeface="DejaVu Sans" pitchFamily="32" charset="0"/>
              </a:rPr>
              <a:pPr algn="r" eaLnBrk="1" hangingPunct="1">
                <a:buSzPct val="100000"/>
              </a:pPr>
              <a:t>21</a:t>
            </a:fld>
            <a:endParaRPr lang="fr-FR" altLang="fr-FR" sz="1300">
              <a:solidFill>
                <a:srgbClr val="000000"/>
              </a:solidFill>
              <a:latin typeface="Times New Roman" panose="02020603050405020304" pitchFamily="18" charset="0"/>
              <a:cs typeface="DejaVu Sans" pitchFamily="32" charset="0"/>
            </a:endParaRPr>
          </a:p>
        </p:txBody>
      </p:sp>
      <p:sp>
        <p:nvSpPr>
          <p:cNvPr id="70660" name="Rectangle 2"/>
          <p:cNvSpPr>
            <a:spLocks noGrp="1" noRot="1" noChangeAspect="1" noChangeArrowheads="1" noTextEdit="1"/>
          </p:cNvSpPr>
          <p:nvPr>
            <p:ph type="sldImg"/>
          </p:nvPr>
        </p:nvSpPr>
        <p:spPr>
          <a:xfrm>
            <a:off x="139700" y="768350"/>
            <a:ext cx="6819900" cy="3836988"/>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70661" name="Text Box 3"/>
          <p:cNvSpPr txBox="1">
            <a:spLocks noChangeArrowheads="1"/>
          </p:cNvSpPr>
          <p:nvPr/>
        </p:nvSpPr>
        <p:spPr bwMode="auto">
          <a:xfrm>
            <a:off x="709613" y="4860925"/>
            <a:ext cx="5680075" cy="52355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7560" tIns="50760" rIns="97560" bIns="5076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spcBef>
                <a:spcPts val="488"/>
              </a:spcBef>
              <a:buSzPct val="100000"/>
            </a:pPr>
            <a:r>
              <a:rPr lang="fr-FR" altLang="fr-FR" sz="1200" b="1" u="sng">
                <a:solidFill>
                  <a:srgbClr val="000000"/>
                </a:solidFill>
              </a:rPr>
              <a:t>Messages clés</a:t>
            </a:r>
          </a:p>
          <a:p>
            <a:pPr eaLnBrk="1" hangingPunct="1">
              <a:spcBef>
                <a:spcPts val="488"/>
              </a:spcBef>
              <a:buClr>
                <a:srgbClr val="000000"/>
              </a:buClr>
              <a:buSzPct val="100000"/>
              <a:buFont typeface="Times New Roman" panose="02020603050405020304" pitchFamily="18" charset="0"/>
              <a:buAutoNum type="arabicPeriod"/>
            </a:pPr>
            <a:r>
              <a:rPr lang="fr-FR" altLang="fr-FR" sz="1200" b="1">
                <a:solidFill>
                  <a:srgbClr val="000000"/>
                </a:solidFill>
              </a:rPr>
              <a:t>Avec 31 milliards de baril/an, le pétrole est la 1</a:t>
            </a:r>
            <a:r>
              <a:rPr lang="fr-FR" altLang="fr-FR" sz="1200" b="1" baseline="30000">
                <a:solidFill>
                  <a:srgbClr val="000000"/>
                </a:solidFill>
              </a:rPr>
              <a:t>ère</a:t>
            </a:r>
            <a:r>
              <a:rPr lang="fr-FR" altLang="fr-FR" sz="1200" b="1">
                <a:solidFill>
                  <a:srgbClr val="000000"/>
                </a:solidFill>
              </a:rPr>
              <a:t> ressource énergétique consommée par l’humanité</a:t>
            </a:r>
          </a:p>
          <a:p>
            <a:pPr eaLnBrk="1" hangingPunct="1">
              <a:spcBef>
                <a:spcPts val="488"/>
              </a:spcBef>
              <a:buClr>
                <a:srgbClr val="000000"/>
              </a:buClr>
              <a:buSzPct val="100000"/>
              <a:buFont typeface="Times New Roman" panose="02020603050405020304" pitchFamily="18" charset="0"/>
              <a:buAutoNum type="arabicPeriod"/>
            </a:pPr>
            <a:r>
              <a:rPr lang="fr-FR" altLang="fr-FR" sz="1200" b="1">
                <a:solidFill>
                  <a:srgbClr val="000000"/>
                </a:solidFill>
              </a:rPr>
              <a:t>Ne vous laissez pas abuser par les « gros » chiffres des journaux</a:t>
            </a:r>
          </a:p>
          <a:p>
            <a:pPr eaLnBrk="1" hangingPunct="1">
              <a:spcBef>
                <a:spcPts val="488"/>
              </a:spcBef>
              <a:buSzPct val="100000"/>
            </a:pPr>
            <a:endParaRPr lang="fr-FR" altLang="fr-FR" sz="1200" b="1">
              <a:solidFill>
                <a:srgbClr val="000000"/>
              </a:solidFill>
            </a:endParaRPr>
          </a:p>
          <a:p>
            <a:pPr eaLnBrk="1" hangingPunct="1">
              <a:spcBef>
                <a:spcPts val="488"/>
              </a:spcBef>
              <a:buSzPct val="100000"/>
            </a:pPr>
            <a:r>
              <a:rPr lang="fr-FR" altLang="fr-FR" sz="1200" b="1" u="sng">
                <a:solidFill>
                  <a:srgbClr val="000000"/>
                </a:solidFill>
              </a:rPr>
              <a:t>Explications</a:t>
            </a:r>
          </a:p>
          <a:p>
            <a:pPr eaLnBrk="1" hangingPunct="1">
              <a:spcBef>
                <a:spcPts val="488"/>
              </a:spcBef>
              <a:buClr>
                <a:srgbClr val="000000"/>
              </a:buClr>
              <a:buSzPct val="100000"/>
              <a:buFont typeface="Times New Roman" panose="02020603050405020304" pitchFamily="18" charset="0"/>
              <a:buAutoNum type="arabicPeriod"/>
            </a:pPr>
            <a:r>
              <a:rPr lang="fr-FR" altLang="fr-FR" sz="1200">
                <a:solidFill>
                  <a:srgbClr val="000000"/>
                </a:solidFill>
              </a:rPr>
              <a:t>Petit exercice : tout le monde lève la main. Ceux qui pensent que l’Humanité met plus de 10 ans pour consommer ce gisement (700 millions de barils), baissez la main. Ceux qui pensent que l’Humanité met plus de 9 ans pour consommer ce gisement, baissez la main. 8 ans, baissez la main. 7 ans ? 6 ans ? 5 ? 4 ? 3 ? 2 ? 1 ? 6 mois ? 3 mois ? 1 moins ? 2 semaines ? Une semaine ? Un jour ?</a:t>
            </a:r>
          </a:p>
          <a:p>
            <a:pPr eaLnBrk="1" hangingPunct="1">
              <a:spcBef>
                <a:spcPts val="488"/>
              </a:spcBef>
              <a:buClr>
                <a:srgbClr val="000000"/>
              </a:buClr>
              <a:buSzPct val="100000"/>
              <a:buFont typeface="Times New Roman" panose="02020603050405020304" pitchFamily="18" charset="0"/>
              <a:buAutoNum type="arabicPeriod"/>
            </a:pPr>
            <a:r>
              <a:rPr lang="fr-FR" altLang="fr-FR" sz="1200">
                <a:solidFill>
                  <a:srgbClr val="000000"/>
                </a:solidFill>
              </a:rPr>
              <a:t>La bonne réponse est « une semaine » (8 jours pour être précis).</a:t>
            </a:r>
          </a:p>
          <a:p>
            <a:pPr eaLnBrk="1" hangingPunct="1">
              <a:spcBef>
                <a:spcPts val="488"/>
              </a:spcBef>
              <a:buClr>
                <a:srgbClr val="000000"/>
              </a:buClr>
              <a:buSzPct val="100000"/>
              <a:buFont typeface="Times New Roman" panose="02020603050405020304" pitchFamily="18" charset="0"/>
              <a:buAutoNum type="arabicPeriod"/>
            </a:pPr>
            <a:r>
              <a:rPr lang="fr-FR" altLang="fr-FR" sz="1200">
                <a:solidFill>
                  <a:srgbClr val="000000"/>
                </a:solidFill>
              </a:rPr>
              <a:t>Le pétrole est la 1</a:t>
            </a:r>
            <a:r>
              <a:rPr lang="fr-FR" altLang="fr-FR" sz="1200" baseline="30000">
                <a:solidFill>
                  <a:srgbClr val="000000"/>
                </a:solidFill>
              </a:rPr>
              <a:t>ère</a:t>
            </a:r>
            <a:r>
              <a:rPr lang="fr-FR" altLang="fr-FR" sz="1200">
                <a:solidFill>
                  <a:srgbClr val="000000"/>
                </a:solidFill>
              </a:rPr>
              <a:t> ressource énergétique par l’humanité</a:t>
            </a:r>
          </a:p>
          <a:p>
            <a:pPr eaLnBrk="1" hangingPunct="1">
              <a:spcBef>
                <a:spcPts val="488"/>
              </a:spcBef>
              <a:buSzPct val="100000"/>
            </a:pPr>
            <a:r>
              <a:rPr lang="fr-FR" altLang="fr-FR" sz="1200">
                <a:solidFill>
                  <a:srgbClr val="000000"/>
                </a:solidFill>
              </a:rPr>
              <a:t>On consomme plus de 90 millions de barils/jour, ça fait 5L de pétrole/jour/français (on en consomme plus que la moyenne).</a:t>
            </a:r>
          </a:p>
          <a:p>
            <a:pPr eaLnBrk="1" hangingPunct="1">
              <a:spcBef>
                <a:spcPts val="488"/>
              </a:spcBef>
              <a:buSzPct val="100000"/>
            </a:pPr>
            <a:endParaRPr lang="fr-FR" altLang="fr-FR" sz="1200">
              <a:solidFill>
                <a:srgbClr val="000000"/>
              </a:solidFill>
            </a:endParaRPr>
          </a:p>
          <a:p>
            <a:pPr eaLnBrk="1" hangingPunct="1">
              <a:spcBef>
                <a:spcPts val="488"/>
              </a:spcBef>
              <a:buSzPct val="100000"/>
            </a:pPr>
            <a:r>
              <a:rPr lang="fr-FR" altLang="fr-FR" sz="1200" b="1" u="sng">
                <a:solidFill>
                  <a:srgbClr val="000000"/>
                </a:solidFill>
              </a:rPr>
              <a:t>Précisions pour les curieux</a:t>
            </a:r>
          </a:p>
          <a:p>
            <a:pPr eaLnBrk="1" hangingPunct="1">
              <a:spcBef>
                <a:spcPts val="488"/>
              </a:spcBef>
              <a:buSzPct val="100000"/>
            </a:pPr>
            <a:r>
              <a:rPr lang="fr-FR" altLang="fr-FR" sz="1200">
                <a:solidFill>
                  <a:srgbClr val="000000"/>
                </a:solidFill>
              </a:rPr>
              <a:t>En juin 2012, Nicole Bricq, ministre de l'écologie, du développement durable et de l'énergie, qui interdisait alors la poursuite des forages du bassin guyanais, a été mutée par Jean-Marc Ayrault. Les forages ont alors été à nouveau autorisés. Depuis 2011, 5 forages ont été menés sur la zone dont seul le 1</a:t>
            </a:r>
            <a:r>
              <a:rPr lang="fr-FR" altLang="fr-FR" sz="1200" baseline="30000">
                <a:solidFill>
                  <a:srgbClr val="000000"/>
                </a:solidFill>
              </a:rPr>
              <a:t>er</a:t>
            </a:r>
            <a:r>
              <a:rPr lang="fr-FR" altLang="fr-FR" sz="1200">
                <a:solidFill>
                  <a:srgbClr val="000000"/>
                </a:solidFill>
              </a:rPr>
              <a:t> </a:t>
            </a:r>
            <a:r>
              <a:rPr lang="fr-FR" altLang="fr-FR" sz="1200">
                <a:solidFill>
                  <a:srgbClr val="000000"/>
                </a:solidFill>
                <a:latin typeface="Times New Roman" panose="02020603050405020304" pitchFamily="18" charset="0"/>
              </a:rPr>
              <a:t>a donné des résultats positifs mais insuffisants pour déclencher une exploitation. Les pétroliers relativisent, arguant que ces 5 forages ne sont « qu’un timbre-poste sur la carte postale » que représente les 24.000 kilomètres carrés du permis d’exploration (qui court jusque mi-2016). Ils consacreront donc 2014 à analyser les échantillons des 5 forages et des données sismiques pour éventuellement demander d'autres autorisations de forages. « Il faut être patient. En mer du Nord, il a fallu une vingtaine de forages avant d’avoir une découverte commerciale », relativise Shell. Cependant, il y a fort à parier que les pétroliers ont commencé par forer les zones les plus susceptibles de contenir du pétrole et que les 700 millions de barils n’auront finalement été qu’un effet d’annonce. En tout état de cause, on les cherche encore… Pour mémoire, 700 millions de barils c'est effectivement un très gros gisement qu'on ne découvre plus tous les jours : on en a découvert pas mal dans les années 60, actuellement on en découvre plutôt un tout les 10 ans en moyenne.</a:t>
            </a:r>
          </a:p>
          <a:p>
            <a:pPr eaLnBrk="1" hangingPunct="1">
              <a:spcBef>
                <a:spcPts val="488"/>
              </a:spcBef>
              <a:buSzPct val="100000"/>
            </a:pPr>
            <a:endParaRPr lang="fr-FR" altLang="fr-FR" sz="1200">
              <a:solidFill>
                <a:srgbClr val="000000"/>
              </a:solidFill>
            </a:endParaRPr>
          </a:p>
          <a:p>
            <a:pPr eaLnBrk="1" hangingPunct="1">
              <a:spcBef>
                <a:spcPts val="488"/>
              </a:spcBef>
              <a:buSzPct val="100000"/>
            </a:pPr>
            <a:r>
              <a:rPr lang="fr-FR" altLang="fr-FR" sz="1200">
                <a:solidFill>
                  <a:srgbClr val="000000"/>
                </a:solidFill>
              </a:rPr>
              <a:t>31 milliards de barils/an = 2 L/pers./jour (1 baril = 159 L, 7 milliards de personnes), c’est a priori moins que l’eau dans tous ses usages (2 000 L/pers./jour) mais plus que l’alimentation (environ 4 milliards de tonnes/an d’après la FAO, soit 1,6 kg/pers./jour) ou la somme de tous les métaux (environ 2 milliards de tonnes/an, soit 0,8 kg/pers./jour). Le pétrole est donc a priori la 2ème ressource consommée par l’Humanité après l’eau mais arrive en tête si on ne considère que les ressources énergétiques.</a:t>
            </a:r>
          </a:p>
        </p:txBody>
      </p:sp>
      <p:sp>
        <p:nvSpPr>
          <p:cNvPr id="70662" name="Text Box 4"/>
          <p:cNvSpPr txBox="1">
            <a:spLocks noChangeArrowheads="1"/>
          </p:cNvSpPr>
          <p:nvPr/>
        </p:nvSpPr>
        <p:spPr bwMode="auto">
          <a:xfrm>
            <a:off x="4021138" y="9721850"/>
            <a:ext cx="3076575" cy="511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7560" tIns="50760" rIns="97560" bIns="507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hangingPunct="1">
              <a:buSzPct val="100000"/>
            </a:pPr>
            <a:fld id="{3FF2921D-DCB9-492A-BEE6-993EEAD0FC6A}" type="slidenum">
              <a:rPr lang="fr-FR" altLang="fr-FR" sz="1300">
                <a:solidFill>
                  <a:srgbClr val="000000"/>
                </a:solidFill>
              </a:rPr>
              <a:pPr algn="r" eaLnBrk="1" hangingPunct="1">
                <a:buSzPct val="100000"/>
              </a:pPr>
              <a:t>21</a:t>
            </a:fld>
            <a:endParaRPr lang="fr-FR" altLang="fr-FR" sz="1300">
              <a:solidFill>
                <a:srgbClr val="000000"/>
              </a:solidFill>
            </a:endParaRPr>
          </a:p>
        </p:txBody>
      </p:sp>
      <p:sp>
        <p:nvSpPr>
          <p:cNvPr id="2" name="Espace réservé des notes 1"/>
          <p:cNvSpPr>
            <a:spLocks noGrp="1"/>
          </p:cNvSpPr>
          <p:nvPr>
            <p:ph type="body" idx="1"/>
          </p:nvPr>
        </p:nvSpPr>
        <p:spPr/>
        <p:txBody>
          <a:bodyPr>
            <a:normAutofit/>
          </a:bodyPr>
          <a:lstStyle/>
          <a:p>
            <a:pPr>
              <a:spcBef>
                <a:spcPts val="488"/>
              </a:spcBef>
              <a:buFont typeface="Times New Roman" panose="02020603050405020304" pitchFamily="18"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rPr>
              <a:t>Explications</a:t>
            </a:r>
            <a:r>
              <a:rPr lang="fr-FR" altLang="fr-FR" sz="1000" b="1" u="sng" baseline="0" dirty="0">
                <a:latin typeface="Arial" panose="020B0604020202020204" pitchFamily="34" charset="0"/>
              </a:rPr>
              <a:t> : </a:t>
            </a:r>
            <a:endParaRPr lang="fr-FR" altLang="fr-FR" sz="1000" b="1" u="sng" dirty="0">
              <a:latin typeface="Arial" panose="020B0604020202020204" pitchFamily="34" charset="0"/>
            </a:endParaRPr>
          </a:p>
          <a:p>
            <a:pPr>
              <a:spcBef>
                <a:spcPts val="488"/>
              </a:spcBef>
              <a:buFont typeface="Times New Roman" panose="02020603050405020304" pitchFamily="18"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baseline="0" dirty="0">
                <a:latin typeface="Arial" panose="020B0604020202020204" pitchFamily="34" charset="0"/>
              </a:rPr>
              <a:t>Réponse : Réponse D : 1 semaine</a:t>
            </a:r>
          </a:p>
          <a:p>
            <a:pPr>
              <a:spcBef>
                <a:spcPts val="488"/>
              </a:spcBef>
              <a:buFont typeface="Times New Roman" panose="02020603050405020304" pitchFamily="18"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b="0" baseline="0" dirty="0">
              <a:latin typeface="Arial" panose="020B0604020202020204" pitchFamily="34" charset="0"/>
            </a:endParaRPr>
          </a:p>
          <a:p>
            <a:pPr marL="0" marR="0" lvl="0" indent="0" algn="l" defTabSz="914400" rtl="0" eaLnBrk="1" fontAlgn="base" latinLnBrk="0" hangingPunct="1">
              <a:lnSpc>
                <a:spcPct val="100000"/>
              </a:lnSpc>
              <a:spcBef>
                <a:spcPts val="488"/>
              </a:spcBef>
              <a:spcAft>
                <a:spcPct val="0"/>
              </a:spcAft>
              <a:buClrTx/>
              <a:buSzTx/>
              <a:buFont typeface="Times New Roman" panose="02020603050405020304" pitchFamily="18"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a:pPr>
            <a:r>
              <a:rPr lang="fr-FR" altLang="fr-FR" sz="1000" dirty="0">
                <a:latin typeface="Arial" panose="020B0604020202020204" pitchFamily="34" charset="0"/>
              </a:rPr>
              <a:t>700 millions de barils c'est effectivement un très gros gisement qu'on ne découvre plus tous les jours mais ce n’est pas grand-chose par rapport à la consommation mondiale</a:t>
            </a:r>
            <a:r>
              <a:rPr lang="fr-FR" altLang="fr-FR" sz="1000" baseline="0" dirty="0">
                <a:latin typeface="Arial" panose="020B0604020202020204" pitchFamily="34" charset="0"/>
              </a:rPr>
              <a:t> de 35 milliards de barils par an.</a:t>
            </a:r>
            <a:endParaRPr lang="fr-FR" altLang="fr-FR" sz="1000" dirty="0">
              <a:latin typeface="Arial" panose="020B0604020202020204" pitchFamily="34" charset="0"/>
            </a:endParaRPr>
          </a:p>
          <a:p>
            <a:pPr marL="0" marR="0" lvl="0" indent="0" algn="l" defTabSz="914400" rtl="0" eaLnBrk="1" fontAlgn="base" latinLnBrk="0" hangingPunct="1">
              <a:lnSpc>
                <a:spcPct val="100000"/>
              </a:lnSpc>
              <a:spcBef>
                <a:spcPts val="488"/>
              </a:spcBef>
              <a:spcAft>
                <a:spcPct val="0"/>
              </a:spcAft>
              <a:buClrTx/>
              <a:buSzTx/>
              <a:buFont typeface="Times New Roman" panose="02020603050405020304" pitchFamily="18"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a:pPr>
            <a:endParaRPr lang="fr-FR" altLang="fr-FR" sz="1000" dirty="0">
              <a:latin typeface="Arial" panose="020B0604020202020204" pitchFamily="34" charset="0"/>
            </a:endParaRP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rPr>
              <a:t>Messages clés : </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rPr>
              <a:t> On consomme vraiment beaucoup de pétrole (une découverte historique ne fait que 8 jours de consommation).</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rPr>
              <a:t> Attention aux grands chiffres dans le domaines de l’énergie : beaucoup de zéros ne veut pas dire « gros ».</a:t>
            </a:r>
          </a:p>
          <a:p>
            <a:pPr>
              <a:spcBef>
                <a:spcPts val="488"/>
              </a:spcBef>
              <a:buFont typeface="Times New Roman" panose="02020603050405020304" pitchFamily="18"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b="1" dirty="0">
              <a:latin typeface="Arial" panose="020B0604020202020204" pitchFamily="34" charset="0"/>
            </a:endParaRPr>
          </a:p>
          <a:p>
            <a:pPr>
              <a:spcBef>
                <a:spcPts val="488"/>
              </a:spcBef>
              <a:buFont typeface="Times New Roman" panose="02020603050405020304" pitchFamily="18"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rPr>
              <a:t>Pour les curieux : </a:t>
            </a:r>
          </a:p>
          <a:p>
            <a:pPr marL="0" marR="0" lvl="0" indent="0" algn="l" defTabSz="914400" rtl="0" eaLnBrk="1" fontAlgn="base" latinLnBrk="0" hangingPunct="1">
              <a:lnSpc>
                <a:spcPct val="100000"/>
              </a:lnSpc>
              <a:spcBef>
                <a:spcPts val="488"/>
              </a:spcBef>
              <a:spcAft>
                <a:spcPct val="0"/>
              </a:spcAft>
              <a:buClrTx/>
              <a:buSzTx/>
              <a:buFont typeface="Times New Roman" panose="02020603050405020304" pitchFamily="18"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a:pPr>
            <a:r>
              <a:rPr lang="fr-FR" altLang="fr-FR" sz="1000" dirty="0">
                <a:latin typeface="Arial" panose="020B0604020202020204" pitchFamily="34" charset="0"/>
              </a:rPr>
              <a:t>Ce gisement est un très gros gisement qu'on ne découvre plus tous les jours : on en a découvert pas mal dans les années 60, actuellement on en découvre un tout les 10 ans.</a:t>
            </a:r>
          </a:p>
          <a:p>
            <a:pPr>
              <a:spcBef>
                <a:spcPts val="488"/>
              </a:spcBef>
              <a:buFont typeface="Times New Roman" panose="02020603050405020304" pitchFamily="18" charset="0"/>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endParaRP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endParaRPr>
          </a:p>
          <a:p>
            <a:endParaRPr lang="fr-FR" sz="1000" dirty="0"/>
          </a:p>
        </p:txBody>
      </p:sp>
    </p:spTree>
    <p:extLst>
      <p:ext uri="{BB962C8B-B14F-4D97-AF65-F5344CB8AC3E}">
        <p14:creationId xmlns:p14="http://schemas.microsoft.com/office/powerpoint/2010/main" val="9546183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8"/>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824929-71B1-43BD-B400-F41565F43800}" type="slidenum">
              <a:rPr lang="fr-FR" altLang="fr-FR"/>
              <a:pPr eaLnBrk="1" hangingPunct="1"/>
              <a:t>22</a:t>
            </a:fld>
            <a:endParaRPr lang="fr-FR" altLang="fr-FR"/>
          </a:p>
        </p:txBody>
      </p:sp>
      <p:sp>
        <p:nvSpPr>
          <p:cNvPr id="59395"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57346" name="Text Box 2"/>
          <p:cNvSpPr txBox="1">
            <a:spLocks noGrp="1" noChangeArrowheads="1"/>
          </p:cNvSpPr>
          <p:nvPr>
            <p:ph type="body" idx="1"/>
          </p:nvPr>
        </p:nvSpPr>
        <p:spPr>
          <a:xfrm>
            <a:off x="685800" y="4343400"/>
            <a:ext cx="5486400" cy="4276725"/>
          </a:xfrm>
          <a:ln>
            <a:round/>
          </a:ln>
        </p:spPr>
        <p:txBody>
          <a:bodyPr lIns="0" tIns="0" rIns="0" bIns="0">
            <a:normAutofit fontScale="70000" lnSpcReduction="20000"/>
          </a:bodyPr>
          <a:lstStyle/>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000" b="1" u="sng" dirty="0">
                <a:latin typeface="Arial" panose="020B0604020202020204" pitchFamily="34" charset="0"/>
                <a:ea typeface="WenQuanYi Micro Hei" charset="0"/>
                <a:cs typeface="Arial" panose="020B0604020202020204" pitchFamily="34" charset="0"/>
              </a:rPr>
              <a:t>Explications :</a:t>
            </a:r>
          </a:p>
          <a:p>
            <a:r>
              <a:rPr lang="fr-FR" sz="1000" kern="1200" dirty="0">
                <a:solidFill>
                  <a:schemeClr val="tx1"/>
                </a:solidFill>
                <a:effectLst/>
                <a:latin typeface="Arial" panose="020B0604020202020204" pitchFamily="34" charset="0"/>
                <a:ea typeface="+mn-ea"/>
                <a:cs typeface="Arial" panose="020B0604020202020204" pitchFamily="34" charset="0"/>
              </a:rPr>
              <a:t>LE PÉTROLE EST PARTOUT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1.  	A commencer dans notre assiette ! Car sans pétrole, pas d’engins agricoles, et sans gaz naturel, pas d’engrais. Et sans tout ça, on nourrit difficilement 7 milliards d’humains avec les modes de productions actuels... </a:t>
            </a:r>
            <a:r>
              <a:rPr lang="fr-FR" sz="1200" b="0" i="0" kern="1200" dirty="0">
                <a:solidFill>
                  <a:schemeClr val="tx1"/>
                </a:solidFill>
                <a:effectLst/>
                <a:latin typeface="+mn-lt"/>
                <a:ea typeface="+mn-ea"/>
                <a:cs typeface="+mn-cs"/>
              </a:rPr>
              <a:t>Les engrais minéraux azotés sont pour la plupart produits à partir de l'Ammoniac (NH</a:t>
            </a:r>
            <a:r>
              <a:rPr lang="fr-FR" sz="1200" b="0" i="0" kern="1200" baseline="-25000" dirty="0">
                <a:solidFill>
                  <a:schemeClr val="tx1"/>
                </a:solidFill>
                <a:effectLst/>
                <a:latin typeface="+mn-lt"/>
                <a:ea typeface="+mn-ea"/>
                <a:cs typeface="+mn-cs"/>
              </a:rPr>
              <a:t>3</a:t>
            </a:r>
            <a:r>
              <a:rPr lang="fr-FR" sz="1200" b="0" i="0" kern="1200" dirty="0">
                <a:solidFill>
                  <a:schemeClr val="tx1"/>
                </a:solidFill>
                <a:effectLst/>
                <a:latin typeface="+mn-lt"/>
                <a:ea typeface="+mn-ea"/>
                <a:cs typeface="+mn-cs"/>
              </a:rPr>
              <a:t>)obtenu par synthèse de l'azote de l'air (N) et de l'hydrogène (H) du gaz naturel. Aujourd’hui il faut 13 calories énergétiques pour produire une calorie alimentaire ! </a:t>
            </a:r>
            <a:endParaRPr lang="en-US" sz="1000" b="0" i="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2.  	La plupart des objets de notre quotidien sont en plastique (un dérivé du pétrole) ou en métal (qui nécessite de brûler plus que leur poids en combustibles fossiles pour les extraire, les fondre, les usiner, etc.). Tous ces objets ont ensuite besoin d’énergie pour être transportés entre leur lieu de production et le consommateur.</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3.  	Toutes les nouvelles technologies (écrans plats, ordinateurs, téléphones, etc.) consomment ENORMEMENT d’énergie fossile lors de leur production (pensez à la quantité de terre qu’il faut retourner aux 4 coins du monde pour sortir les quelques métaux précieux qu’il y a l’intérieur).</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4.  	La plupart des cosmétiques contiennent des dérivés du pétrole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5.  	On trouve aussi du pétrole dans nos médicaments. Le paracétamol par exemple est le médicament le plus consommé en France et est fabriqué à partir d’un dérivé du pétrole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6.  	Les fibres synthétiques dans nos vêtements ? encore du pétrole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7.  	Si l’électricité française est aux 3/4 d’origine nucléaire il en est tout autrement pour le monde. En effet, en 2012, 68% de l’électricité mondiale provient de centrales thermiques brûlant des combustibles fossiles, charbon en tête puis gaz naturel et un peu de pétrole.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8.  	On consomme aussi beaucoup d’énergie fossile pour se chauffer :  On compte plus de 10 millions de logements chauffés au gaz en France et 1 million de logement chauffés au fioul.</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9.  	Le pétrole c’est enfin le carburant de la mobilité (essence, diesel, kérosène, etc.). Grâce à lui, on peut aller à l’autre bout de la Terre en un rien de temps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28600" indent="-228600">
              <a:spcBef>
                <a:spcPts val="450"/>
              </a:spcBef>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000" dirty="0">
              <a:latin typeface="Arial" panose="020B0604020202020204" pitchFamily="34" charset="0"/>
              <a:ea typeface="WenQuanYi Micro Hei" charset="0"/>
              <a:cs typeface="Arial" panose="020B0604020202020204" pitchFamily="34" charset="0"/>
            </a:endParaRP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000" b="1" u="sng" dirty="0">
                <a:latin typeface="Arial" panose="020B0604020202020204" pitchFamily="34" charset="0"/>
                <a:ea typeface="WenQuanYi Micro Hei" charset="0"/>
                <a:cs typeface="Arial" panose="020B0604020202020204" pitchFamily="34" charset="0"/>
              </a:rPr>
              <a:t>Messages clés : </a:t>
            </a:r>
          </a:p>
          <a:p>
            <a:pPr marL="228600" indent="-228600">
              <a:spcBef>
                <a:spcPts val="450"/>
              </a:spcBef>
              <a:buFontTx/>
              <a:buAutoNum type="arabicPeriod"/>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000" b="0" dirty="0">
                <a:latin typeface="Arial" panose="020B0604020202020204" pitchFamily="34" charset="0"/>
                <a:ea typeface="WenQuanYi Micro Hei" charset="0"/>
                <a:cs typeface="Arial" panose="020B0604020202020204" pitchFamily="34" charset="0"/>
              </a:rPr>
              <a:t>Les énergies fossiles (notamment pétrole) sont présentes dans tous les aspects de notre vie. On les retrouve partout ! Tous nos gestes usuels et habituels reposent sur la consommation d'énergie, et notamment d'énergie fossile, pétrole en tête</a:t>
            </a:r>
          </a:p>
          <a:p>
            <a:pPr marL="228600" indent="-228600">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000" b="0" dirty="0">
              <a:latin typeface="Arial" panose="020B0604020202020204" pitchFamily="34" charset="0"/>
              <a:ea typeface="WenQuanYi Micro Hei" charset="0"/>
              <a:cs typeface="Arial" panose="020B0604020202020204" pitchFamily="34" charset="0"/>
            </a:endParaRP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000" b="1" u="sng" dirty="0">
                <a:latin typeface="Arial" panose="020B0604020202020204" pitchFamily="34" charset="0"/>
                <a:ea typeface="WenQuanYi Micro Hei" charset="0"/>
                <a:cs typeface="Arial" panose="020B0604020202020204" pitchFamily="34" charset="0"/>
              </a:rPr>
              <a:t>Déroulé conférencier : </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000" b="0" i="1" dirty="0">
                <a:latin typeface="Arial" panose="020B0604020202020204" pitchFamily="34" charset="0"/>
                <a:ea typeface="WenQuanYi Micro Hei" charset="0"/>
                <a:cs typeface="Arial" panose="020B0604020202020204" pitchFamily="34" charset="0"/>
              </a:rPr>
              <a:t>Donnez 30 secondes au public pour vous citer un de leurs gestes usuels qui ne consomme pas des sources d’énergie moderne. Tout ce qui nécessite un objet manufacturé est exclu car ils sont quasi toujours produits à partir d'énergie électrique ou fossile. Et si on vous propose « réfléchir, jouer, etc. », vous pourrez toujours dire que les personnes ont le temps pour, car les sources d’énergie moderne leur évite de passer leur vie à travailler dans les champs (grâce aux sources d’énergie modernes, seuls 2% de la population active permettent de nourrir tout le reste, alors que jadis tout le monde étaient aux champs ou presque)</a:t>
            </a: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000" b="0" i="1" dirty="0">
              <a:latin typeface="Arial" panose="020B0604020202020204" pitchFamily="34" charset="0"/>
              <a:ea typeface="WenQuanYi Micro Hei" charset="0"/>
              <a:cs typeface="Arial" panose="020B0604020202020204" pitchFamily="34" charset="0"/>
            </a:endParaRP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000" b="0" i="1" dirty="0">
              <a:latin typeface="Arial" panose="020B0604020202020204" pitchFamily="34" charset="0"/>
              <a:ea typeface="WenQuanYi Micro Hei" charset="0"/>
              <a:cs typeface="Arial" panose="020B0604020202020204" pitchFamily="34" charset="0"/>
            </a:endParaRP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000" b="0" i="1" baseline="0" dirty="0">
              <a:latin typeface="Arial" panose="020B0604020202020204" pitchFamily="34" charset="0"/>
              <a:ea typeface="WenQuanYi Micro Hei" charset="0"/>
              <a:cs typeface="Arial" panose="020B0604020202020204" pitchFamily="34" charset="0"/>
            </a:endParaRPr>
          </a:p>
          <a:p>
            <a:pPr>
              <a:spcBef>
                <a:spcPts val="45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000" dirty="0">
              <a:latin typeface="Arial" panose="020B0604020202020204" pitchFamily="34" charset="0"/>
              <a:ea typeface="WenQuanYi Micro Hei" charset="0"/>
              <a:cs typeface="Arial" panose="020B0604020202020204" pitchFamily="34" charset="0"/>
            </a:endParaRPr>
          </a:p>
          <a:p>
            <a:pPr marL="0" indent="0">
              <a:spcBef>
                <a:spcPts val="450"/>
              </a:spcBef>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000" dirty="0">
              <a:latin typeface="Arial" panose="020B0604020202020204" pitchFamily="34" charset="0"/>
              <a:ea typeface="WenQuanYi Micro Hei" charset="0"/>
              <a:cs typeface="Arial" panose="020B0604020202020204" pitchFamily="34" charset="0"/>
            </a:endParaRPr>
          </a:p>
        </p:txBody>
      </p:sp>
    </p:spTree>
    <p:extLst>
      <p:ext uri="{BB962C8B-B14F-4D97-AF65-F5344CB8AC3E}">
        <p14:creationId xmlns:p14="http://schemas.microsoft.com/office/powerpoint/2010/main" val="14335916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4" name="Rectangle 8"/>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3824929-71B1-43BD-B400-F41565F43800}" type="slidenum">
              <a:rPr lang="fr-FR" altLang="fr-FR"/>
              <a:pPr eaLnBrk="1" hangingPunct="1"/>
              <a:t>23</a:t>
            </a:fld>
            <a:endParaRPr lang="fr-FR" altLang="fr-FR"/>
          </a:p>
        </p:txBody>
      </p:sp>
      <p:sp>
        <p:nvSpPr>
          <p:cNvPr id="59395" name="Rectangle 1"/>
          <p:cNvSpPr>
            <a:spLocks noGrp="1" noRot="1" noChangeAspect="1" noChangeArrowheads="1" noTextEdit="1"/>
          </p:cNvSpPr>
          <p:nvPr>
            <p:ph type="sldImg"/>
          </p:nvPr>
        </p:nvSpPr>
        <p:spPr>
          <a:xfrm>
            <a:off x="381000" y="685800"/>
            <a:ext cx="6096000" cy="3429000"/>
          </a:xfrm>
          <a:solidFill>
            <a:srgbClr val="FFFFFF"/>
          </a:solidFill>
          <a:ln/>
        </p:spPr>
      </p:sp>
      <p:sp>
        <p:nvSpPr>
          <p:cNvPr id="57346" name="Text Box 2"/>
          <p:cNvSpPr txBox="1">
            <a:spLocks noGrp="1" noChangeArrowheads="1"/>
          </p:cNvSpPr>
          <p:nvPr>
            <p:ph type="body" idx="1"/>
          </p:nvPr>
        </p:nvSpPr>
        <p:spPr>
          <a:xfrm>
            <a:off x="685800" y="4343400"/>
            <a:ext cx="5486400" cy="4276725"/>
          </a:xfrm>
          <a:ln>
            <a:round/>
          </a:ln>
        </p:spPr>
        <p:txBody>
          <a:bodyPr lIns="0" tIns="0" rIns="0" bIns="0">
            <a:normAutofit/>
          </a:bodyPr>
          <a:lstStyle/>
          <a:p>
            <a:pPr marL="0" indent="0">
              <a:spcBef>
                <a:spcPts val="450"/>
              </a:spcBef>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000" dirty="0">
                <a:latin typeface="Arial" panose="020B0604020202020204" pitchFamily="34" charset="0"/>
                <a:ea typeface="WenQuanYi Micro Hei" charset="0"/>
                <a:cs typeface="Arial" panose="020B0604020202020204" pitchFamily="34" charset="0"/>
              </a:rPr>
              <a:t>… ou passer des heures dans les bouchons.</a:t>
            </a:r>
            <a:r>
              <a:rPr lang="fr-FR" sz="1000" baseline="0" dirty="0">
                <a:latin typeface="Arial" panose="020B0604020202020204" pitchFamily="34" charset="0"/>
                <a:ea typeface="WenQuanYi Micro Hei" charset="0"/>
                <a:cs typeface="Arial" panose="020B0604020202020204" pitchFamily="34" charset="0"/>
              </a:rPr>
              <a:t> </a:t>
            </a:r>
            <a:r>
              <a:rPr lang="fr-FR" sz="1000" dirty="0">
                <a:latin typeface="Arial" panose="020B0604020202020204" pitchFamily="34" charset="0"/>
                <a:ea typeface="WenQuanYi Micro Hei" charset="0"/>
                <a:cs typeface="Arial" panose="020B0604020202020204" pitchFamily="34" charset="0"/>
              </a:rPr>
              <a:t>Pour la petite histoire, l’embouteillage de la photo est celui de la route nationale chinoise 110 Beijing (Pékin) –Tibet et</a:t>
            </a:r>
            <a:r>
              <a:rPr lang="fr-FR" sz="1000" baseline="0" dirty="0">
                <a:latin typeface="Arial" panose="020B0604020202020204" pitchFamily="34" charset="0"/>
                <a:ea typeface="WenQuanYi Micro Hei" charset="0"/>
                <a:cs typeface="Arial" panose="020B0604020202020204" pitchFamily="34" charset="0"/>
              </a:rPr>
              <a:t> qui détient </a:t>
            </a:r>
            <a:r>
              <a:rPr lang="fr-FR" sz="1000" dirty="0">
                <a:latin typeface="Arial" panose="020B0604020202020204" pitchFamily="34" charset="0"/>
                <a:ea typeface="WenQuanYi Micro Hei" charset="0"/>
                <a:cs typeface="Arial" panose="020B0604020202020204" pitchFamily="34" charset="0"/>
              </a:rPr>
              <a:t>actuellement le titre de pire embouteillage de toute l’Histoire : d’une longueur de 100 km, il a duré 10 jours à partir du 14 août 2010 et a ralenti les conducteurs jusqu’à la vitesse de seulement 1 km… par jour !</a:t>
            </a:r>
          </a:p>
          <a:p>
            <a:pPr marL="0" indent="0">
              <a:spcBef>
                <a:spcPts val="450"/>
              </a:spcBef>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000" dirty="0">
              <a:latin typeface="Arial" panose="020B0604020202020204" pitchFamily="34" charset="0"/>
              <a:ea typeface="WenQuanYi Micro Hei" charset="0"/>
              <a:cs typeface="Arial" panose="020B0604020202020204" pitchFamily="34" charset="0"/>
            </a:endParaRPr>
          </a:p>
          <a:p>
            <a:pPr marL="0" indent="0">
              <a:spcBef>
                <a:spcPts val="450"/>
              </a:spcBef>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000" dirty="0">
                <a:latin typeface="Arial" panose="020B0604020202020204" pitchFamily="34" charset="0"/>
                <a:ea typeface="WenQuanYi Micro Hei" charset="0"/>
                <a:cs typeface="Arial" panose="020B0604020202020204" pitchFamily="34" charset="0"/>
              </a:rPr>
              <a:t>Donc si vous prévoyez</a:t>
            </a:r>
            <a:r>
              <a:rPr lang="fr-FR" sz="1000" baseline="0" dirty="0">
                <a:latin typeface="Arial" panose="020B0604020202020204" pitchFamily="34" charset="0"/>
                <a:ea typeface="WenQuanYi Micro Hei" charset="0"/>
                <a:cs typeface="Arial" panose="020B0604020202020204" pitchFamily="34" charset="0"/>
              </a:rPr>
              <a:t> de faire de la voiture à </a:t>
            </a:r>
            <a:r>
              <a:rPr lang="fr-FR" sz="1000" baseline="0" dirty="0" err="1">
                <a:latin typeface="Arial" panose="020B0604020202020204" pitchFamily="34" charset="0"/>
                <a:ea typeface="WenQuanYi Micro Hei" charset="0"/>
                <a:cs typeface="Arial" panose="020B0604020202020204" pitchFamily="34" charset="0"/>
              </a:rPr>
              <a:t>Pekin</a:t>
            </a:r>
            <a:r>
              <a:rPr lang="fr-FR" sz="1000" baseline="0" dirty="0">
                <a:latin typeface="Arial" panose="020B0604020202020204" pitchFamily="34" charset="0"/>
                <a:ea typeface="WenQuanYi Micro Hei" charset="0"/>
                <a:cs typeface="Arial" panose="020B0604020202020204" pitchFamily="34" charset="0"/>
              </a:rPr>
              <a:t>, pensez à prendre un bon bouquin. </a:t>
            </a:r>
          </a:p>
          <a:p>
            <a:pPr marL="0" indent="0">
              <a:spcBef>
                <a:spcPts val="450"/>
              </a:spcBef>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endParaRPr lang="fr-FR" sz="1000" baseline="0" dirty="0">
              <a:latin typeface="Arial" panose="020B0604020202020204" pitchFamily="34" charset="0"/>
              <a:ea typeface="WenQuanYi Micro Hei" charset="0"/>
              <a:cs typeface="Arial" panose="020B0604020202020204" pitchFamily="34" charset="0"/>
            </a:endParaRPr>
          </a:p>
          <a:p>
            <a:pPr marL="0" indent="0">
              <a:spcBef>
                <a:spcPts val="450"/>
              </a:spcBef>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000" b="1" u="sng" baseline="0" dirty="0">
                <a:latin typeface="Arial" panose="020B0604020202020204" pitchFamily="34" charset="0"/>
                <a:ea typeface="WenQuanYi Micro Hei" charset="0"/>
                <a:cs typeface="Arial" panose="020B0604020202020204" pitchFamily="34" charset="0"/>
              </a:rPr>
              <a:t>Variante blague : </a:t>
            </a:r>
          </a:p>
          <a:p>
            <a:pPr marL="0" indent="0">
              <a:spcBef>
                <a:spcPts val="450"/>
              </a:spcBef>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lang="fr-FR" sz="1000" i="0" baseline="0" dirty="0">
                <a:latin typeface="Arial" panose="020B0604020202020204" pitchFamily="34" charset="0"/>
                <a:ea typeface="WenQuanYi Micro Hei" charset="0"/>
                <a:cs typeface="Arial" panose="020B0604020202020204" pitchFamily="34" charset="0"/>
              </a:rPr>
              <a:t>Dans ce cas là le pétrole c’est le </a:t>
            </a:r>
            <a:r>
              <a:rPr lang="fr-FR" sz="1000" i="0" dirty="0">
                <a:latin typeface="Arial" panose="020B0604020202020204" pitchFamily="34" charset="0"/>
                <a:ea typeface="WenQuanYi Micro Hei" charset="0"/>
                <a:cs typeface="Arial" panose="020B0604020202020204" pitchFamily="34" charset="0"/>
              </a:rPr>
              <a:t>carburant de l’immobilité!</a:t>
            </a:r>
          </a:p>
        </p:txBody>
      </p:sp>
    </p:spTree>
    <p:extLst>
      <p:ext uri="{BB962C8B-B14F-4D97-AF65-F5344CB8AC3E}">
        <p14:creationId xmlns:p14="http://schemas.microsoft.com/office/powerpoint/2010/main" val="318388882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r>
              <a:rPr lang="fr-FR" sz="1000" b="1" u="sng" dirty="0">
                <a:latin typeface="Arial" panose="020B0604020202020204" pitchFamily="34" charset="0"/>
                <a:cs typeface="Arial" panose="020B0604020202020204" pitchFamily="34" charset="0"/>
              </a:rPr>
              <a:t>Explications</a:t>
            </a:r>
            <a:r>
              <a:rPr lang="fr-FR" sz="1000" b="1" u="sng" baseline="0" dirty="0">
                <a:latin typeface="Arial" panose="020B0604020202020204" pitchFamily="34" charset="0"/>
                <a:cs typeface="Arial" panose="020B0604020202020204" pitchFamily="34" charset="0"/>
              </a:rPr>
              <a:t> : </a:t>
            </a: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On va vu que nous consommions beaucoup d’énergie. Est-ce le cas dans tous les pays ? Et bien pas tant que ça. En dehors des pays développés, peu de pays consomment autant d’énergie que nous.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Prenons un pays en voie de développement comme le Cambodge. On y consomme 0,4 tonne équivalent pétrole par habitant.</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Dans le monde, la moyenne de consommation d’énergie par habitant est de 1,9 tonnes équivalent pétrole soit déjà 5 fois plus ! Cela s’explique par les consommations des pays développés qui tirent la moyenne vers le haut. Par exemple, en France, on consomme 4 tonnes équivalent pétrole par habitant soit 10 fois plus qu’au Cambodge.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Aux USA c’est 7 tonnes équivalent pétrole soit 20 fois plus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Au Cambodge, peu de gens ont accès à l’électricité ou à un confort énergétique de base. On peut donc se dire que pour les pays en voie de développement, c’est normal d’aspirer à consommer plus d’énergie. </a:t>
            </a:r>
            <a:r>
              <a:rPr lang="en-US" sz="1000" kern="1200" dirty="0">
                <a:solidFill>
                  <a:schemeClr val="tx1"/>
                </a:solidFill>
                <a:effectLst/>
                <a:latin typeface="Arial" panose="020B0604020202020204" pitchFamily="34" charset="0"/>
                <a:ea typeface="+mn-ea"/>
                <a:cs typeface="Arial" panose="020B0604020202020204" pitchFamily="34" charset="0"/>
              </a:rPr>
              <a:t>Disposer d’un </a:t>
            </a:r>
            <a:r>
              <a:rPr lang="en-US" sz="1000" kern="1200" dirty="0" err="1">
                <a:solidFill>
                  <a:schemeClr val="tx1"/>
                </a:solidFill>
                <a:effectLst/>
                <a:latin typeface="Arial" panose="020B0604020202020204" pitchFamily="34" charset="0"/>
                <a:ea typeface="+mn-ea"/>
                <a:cs typeface="Arial" panose="020B0604020202020204" pitchFamily="34" charset="0"/>
              </a:rPr>
              <a:t>accès</a:t>
            </a:r>
            <a:r>
              <a:rPr lang="en-US" sz="1000" kern="1200" dirty="0">
                <a:solidFill>
                  <a:schemeClr val="tx1"/>
                </a:solidFill>
                <a:effectLst/>
                <a:latin typeface="Arial" panose="020B0604020202020204" pitchFamily="34" charset="0"/>
                <a:ea typeface="+mn-ea"/>
                <a:cs typeface="Arial" panose="020B0604020202020204" pitchFamily="34" charset="0"/>
              </a:rPr>
              <a:t> à </a:t>
            </a:r>
            <a:r>
              <a:rPr lang="en-US" sz="1000" kern="1200" dirty="0" err="1">
                <a:solidFill>
                  <a:schemeClr val="tx1"/>
                </a:solidFill>
                <a:effectLst/>
                <a:latin typeface="Arial" panose="020B0604020202020204" pitchFamily="34" charset="0"/>
                <a:ea typeface="+mn-ea"/>
                <a:cs typeface="Arial" panose="020B0604020202020204" pitchFamily="34" charset="0"/>
              </a:rPr>
              <a:t>l’énergie</a:t>
            </a:r>
            <a:r>
              <a:rPr lang="en-US" sz="1000" kern="1200" dirty="0">
                <a:solidFill>
                  <a:schemeClr val="tx1"/>
                </a:solidFill>
                <a:effectLst/>
                <a:latin typeface="Arial" panose="020B0604020202020204" pitchFamily="34" charset="0"/>
                <a:ea typeface="+mn-ea"/>
                <a:cs typeface="Arial" panose="020B0604020202020204" pitchFamily="34" charset="0"/>
              </a:rPr>
              <a:t> </a:t>
            </a:r>
            <a:r>
              <a:rPr lang="en-US" sz="1000" kern="1200" dirty="0" err="1">
                <a:solidFill>
                  <a:schemeClr val="tx1"/>
                </a:solidFill>
                <a:effectLst/>
                <a:latin typeface="Arial" panose="020B0604020202020204" pitchFamily="34" charset="0"/>
                <a:ea typeface="+mn-ea"/>
                <a:cs typeface="Arial" panose="020B0604020202020204" pitchFamily="34" charset="0"/>
              </a:rPr>
              <a:t>c’est</a:t>
            </a:r>
            <a:r>
              <a:rPr lang="en-US" sz="1000" kern="1200" dirty="0">
                <a:solidFill>
                  <a:schemeClr val="tx1"/>
                </a:solidFill>
                <a:effectLst/>
                <a:latin typeface="Arial" panose="020B0604020202020204" pitchFamily="34" charset="0"/>
                <a:ea typeface="+mn-ea"/>
                <a:cs typeface="Arial" panose="020B0604020202020204" pitchFamily="34" charset="0"/>
              </a:rPr>
              <a:t> un droit </a:t>
            </a:r>
            <a:r>
              <a:rPr lang="en-US" sz="1000" kern="1200" dirty="0" err="1">
                <a:solidFill>
                  <a:schemeClr val="tx1"/>
                </a:solidFill>
                <a:effectLst/>
                <a:latin typeface="Arial" panose="020B0604020202020204" pitchFamily="34" charset="0"/>
                <a:ea typeface="+mn-ea"/>
                <a:cs typeface="Arial" panose="020B0604020202020204" pitchFamily="34" charset="0"/>
              </a:rPr>
              <a:t>humain</a:t>
            </a:r>
            <a:r>
              <a:rPr lang="en-US" sz="1000" kern="1200" dirty="0">
                <a:solidFill>
                  <a:schemeClr val="tx1"/>
                </a:solidFill>
                <a:effectLst/>
                <a:latin typeface="Arial" panose="020B0604020202020204" pitchFamily="34" charset="0"/>
                <a:ea typeface="+mn-ea"/>
                <a:cs typeface="Arial" panose="020B0604020202020204" pitchFamily="34" charset="0"/>
              </a:rPr>
              <a:t> !</a:t>
            </a: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Cependant, il y a surement un équilibre à trouver entre cette situation précaire et le gaspillage énergétique qu’on observe dans les pays développés. Un des enjeux à venir c’est d’aider les pays en voie de développement à accéder aux services de bases dont ils ont besoin sans reproduire nos modèles de développement fortement énergivores.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endParaRPr lang="fr-FR" sz="1000" b="0" u="none" baseline="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 typeface="+mj-lt"/>
              <a:buNone/>
              <a:tabLst/>
              <a:defRPr/>
            </a:pPr>
            <a:r>
              <a:rPr lang="fr-FR" sz="1000" b="1" u="sng" dirty="0">
                <a:latin typeface="Arial" panose="020B0604020202020204" pitchFamily="34" charset="0"/>
                <a:cs typeface="Arial" panose="020B0604020202020204" pitchFamily="34" charset="0"/>
              </a:rPr>
              <a:t>Messages clés</a:t>
            </a:r>
            <a:r>
              <a:rPr lang="fr-FR" sz="1000" b="1" u="sng" baseline="0" dirty="0">
                <a:latin typeface="Arial" panose="020B0604020202020204" pitchFamily="34" charset="0"/>
                <a:cs typeface="Arial" panose="020B0604020202020204" pitchFamily="34" charset="0"/>
              </a:rPr>
              <a:t> : </a:t>
            </a:r>
          </a:p>
          <a:p>
            <a:pPr marL="228600" indent="-228600">
              <a:buFont typeface="+mj-lt"/>
              <a:buAutoNum type="arabicPeriod"/>
            </a:pPr>
            <a:r>
              <a:rPr lang="fr-FR" sz="1000" b="0" u="none" baseline="0" dirty="0">
                <a:latin typeface="Arial" panose="020B0604020202020204" pitchFamily="34" charset="0"/>
                <a:cs typeface="Arial" panose="020B0604020202020204" pitchFamily="34" charset="0"/>
              </a:rPr>
              <a:t>En dehors des pays développés, peu de pays consomment autant d’énergie que nous. </a:t>
            </a:r>
          </a:p>
          <a:p>
            <a:pPr marL="228600" indent="-228600">
              <a:buFont typeface="+mj-lt"/>
              <a:buAutoNum type="arabicPeriod"/>
            </a:pPr>
            <a:r>
              <a:rPr lang="fr-FR" sz="1000" b="0" u="none" baseline="0" dirty="0">
                <a:latin typeface="Arial" panose="020B0604020202020204" pitchFamily="34" charset="0"/>
                <a:cs typeface="Arial" panose="020B0604020202020204" pitchFamily="34" charset="0"/>
              </a:rPr>
              <a:t>Pour les pays en voie de développement, c’est normal d’aspirer à consommer plus d’énergie. Disposer d’un accès à l’énergie de base c’est un droit humain ! </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fr-FR" sz="1000" b="0" u="none" baseline="0" dirty="0">
                <a:latin typeface="Arial" panose="020B0604020202020204" pitchFamily="34" charset="0"/>
                <a:cs typeface="Arial" panose="020B0604020202020204" pitchFamily="34" charset="0"/>
              </a:rPr>
              <a:t>Il y a un équilibre à trouver entre cette situation précaire et le gaspillage énergétique qu’on observe dans les pays développés. Un des enjeux à venir c’est d’aider les pays en voie de développement à accéder aux services de bases dont ils ont besoin sans reproduire nos modèles de développement fortement énergivores.</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endParaRPr lang="fr-FR" sz="1000" b="0" u="none" baseline="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24</a:t>
            </a:fld>
            <a:endParaRPr lang="fr-FR"/>
          </a:p>
        </p:txBody>
      </p:sp>
    </p:spTree>
    <p:extLst>
      <p:ext uri="{BB962C8B-B14F-4D97-AF65-F5344CB8AC3E}">
        <p14:creationId xmlns:p14="http://schemas.microsoft.com/office/powerpoint/2010/main" val="42142505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Voyons ce qu’il y a à retenir de tout cela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L’énergie mesure la transformation du monde, sans elle, nous ne ferions pas grand-chose.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Tous nos gestes et nos objets du quotidien dépendent de l’énergie pour leur fabrication, leur transport ou leur utilisation.</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Toutes les sources d’énergie ne se valent pas, certaines sont plus pratiques, d’autres moins chères ou moins polluantes.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En presque 200 ans, notre consommation d’énergie a explosé et ça risque de ne pas s’arrêter là car beaucoup de pays en voie de développement aspirent à consommer autant d’énergie que nous aujourd’hui !</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b="1" i="0" u="sng" baseline="0" dirty="0">
              <a:latin typeface="Arial" panose="020B0604020202020204" pitchFamily="34" charset="0"/>
              <a:cs typeface="Arial" panose="020B0604020202020204" pitchFamily="34" charset="0"/>
            </a:endParaRPr>
          </a:p>
          <a:p>
            <a:endParaRPr lang="fr-FR" sz="1000" b="1" i="0" u="sng" baseline="0" dirty="0">
              <a:latin typeface="Arial" panose="020B0604020202020204" pitchFamily="34" charset="0"/>
              <a:cs typeface="Arial" panose="020B0604020202020204" pitchFamily="34" charset="0"/>
            </a:endParaRPr>
          </a:p>
          <a:p>
            <a:r>
              <a:rPr lang="fr-FR" sz="1000" b="1" i="0" u="sng" baseline="0" dirty="0">
                <a:latin typeface="Arial" panose="020B0604020202020204" pitchFamily="34" charset="0"/>
                <a:cs typeface="Arial" panose="020B0604020202020204" pitchFamily="34" charset="0"/>
              </a:rPr>
              <a:t>Déroulé conférencier : </a:t>
            </a:r>
            <a:br>
              <a:rPr lang="fr-FR" sz="1000" i="0" baseline="0" dirty="0">
                <a:latin typeface="Arial" panose="020B0604020202020204" pitchFamily="34" charset="0"/>
                <a:cs typeface="Arial" panose="020B0604020202020204" pitchFamily="34" charset="0"/>
              </a:rPr>
            </a:br>
            <a:r>
              <a:rPr lang="fr-FR" sz="1000" i="1" baseline="0" dirty="0">
                <a:latin typeface="Arial" panose="020B0604020202020204" pitchFamily="34" charset="0"/>
                <a:cs typeface="Arial" panose="020B0604020202020204" pitchFamily="34" charset="0"/>
              </a:rPr>
              <a:t>Lire la slide ou reformuler avec ses mots, Bien décomposer chaque point et prendre le temps de vérifier que tout le monde a bien compris. </a:t>
            </a: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25</a:t>
            </a:fld>
            <a:endParaRPr lang="fr-FR"/>
          </a:p>
        </p:txBody>
      </p:sp>
    </p:spTree>
    <p:extLst>
      <p:ext uri="{BB962C8B-B14F-4D97-AF65-F5344CB8AC3E}">
        <p14:creationId xmlns:p14="http://schemas.microsoft.com/office/powerpoint/2010/main" val="31109578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b="1" u="sng" dirty="0">
                <a:latin typeface="Arial" panose="020B0604020202020204" pitchFamily="34" charset="0"/>
                <a:cs typeface="Arial" panose="020B0604020202020204" pitchFamily="34" charset="0"/>
              </a:rPr>
              <a:t>Explications :</a:t>
            </a:r>
          </a:p>
          <a:p>
            <a:r>
              <a:rPr lang="fr-FR" sz="1000" kern="1200" dirty="0">
                <a:solidFill>
                  <a:schemeClr val="tx1"/>
                </a:solidFill>
                <a:effectLst/>
                <a:latin typeface="Arial" panose="020B0604020202020204" pitchFamily="34" charset="0"/>
                <a:ea typeface="+mn-ea"/>
                <a:cs typeface="Arial" panose="020B0604020202020204" pitchFamily="34" charset="0"/>
              </a:rPr>
              <a:t>Maintenant que nous savons combien d’énergie nous consommons, découvrons combien il nous en reste… </a:t>
            </a:r>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26</a:t>
            </a:fld>
            <a:endParaRPr lang="fr-FR"/>
          </a:p>
        </p:txBody>
      </p:sp>
    </p:spTree>
    <p:extLst>
      <p:ext uri="{BB962C8B-B14F-4D97-AF65-F5344CB8AC3E}">
        <p14:creationId xmlns:p14="http://schemas.microsoft.com/office/powerpoint/2010/main" val="3567501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sz="1000" b="1" u="sng" dirty="0">
                <a:latin typeface="Arial" panose="020B0604020202020204" pitchFamily="34" charset="0"/>
                <a:cs typeface="Arial" panose="020B0604020202020204" pitchFamily="34" charset="0"/>
              </a:rPr>
              <a:t>Transition :</a:t>
            </a:r>
            <a:r>
              <a:rPr lang="fr-FR" sz="1000" b="1" u="none" dirty="0">
                <a:latin typeface="Arial" panose="020B0604020202020204" pitchFamily="34" charset="0"/>
                <a:cs typeface="Arial" panose="020B0604020202020204" pitchFamily="34" charset="0"/>
              </a:rPr>
              <a:t> </a:t>
            </a:r>
            <a:r>
              <a:rPr lang="fr-FR" sz="1000" kern="1200" dirty="0">
                <a:solidFill>
                  <a:schemeClr val="tx1"/>
                </a:solidFill>
                <a:effectLst/>
                <a:latin typeface="Arial" panose="020B0604020202020204" pitchFamily="34" charset="0"/>
                <a:ea typeface="+mn-ea"/>
                <a:cs typeface="Arial" panose="020B0604020202020204" pitchFamily="34" charset="0"/>
              </a:rPr>
              <a:t>Alors, nous avons vu</a:t>
            </a:r>
            <a:r>
              <a:rPr lang="fr-FR" sz="1000" kern="1200" baseline="0" dirty="0">
                <a:solidFill>
                  <a:schemeClr val="tx1"/>
                </a:solidFill>
                <a:effectLst/>
                <a:latin typeface="Arial" panose="020B0604020202020204" pitchFamily="34" charset="0"/>
                <a:ea typeface="+mn-ea"/>
                <a:cs typeface="Arial" panose="020B0604020202020204" pitchFamily="34" charset="0"/>
              </a:rPr>
              <a:t> </a:t>
            </a:r>
            <a:r>
              <a:rPr lang="fr-FR" sz="1000" kern="1200" dirty="0">
                <a:solidFill>
                  <a:schemeClr val="tx1"/>
                </a:solidFill>
                <a:effectLst/>
                <a:latin typeface="Arial" panose="020B0604020202020204" pitchFamily="34" charset="0"/>
                <a:ea typeface="+mn-ea"/>
                <a:cs typeface="Arial" panose="020B0604020202020204" pitchFamily="34" charset="0"/>
              </a:rPr>
              <a:t>que tous nos objets du quotidien, nos transports, notre alimentation, la construction et le chauffage de nos logements, ... bref, que tout notre mode de vie, dépend à plus de 80% de la consommation des 3 énergies fossiles : pétrole en tête puis charbon et enfin gaz. Souvenez-vous, l’humanité consomme 35 milliards de barils de pétrole/an ! Du coup, devant la dépendance de notre société aux énergies fossiles, nous pouvons nous demander pour combien de temps encore il nous en reste. C’est la question centrale de ce chapitre.</a:t>
            </a:r>
            <a:endParaRPr lang="en-US" sz="10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27</a:t>
            </a:fld>
            <a:endParaRPr lang="fr-FR"/>
          </a:p>
        </p:txBody>
      </p:sp>
    </p:spTree>
    <p:extLst>
      <p:ext uri="{BB962C8B-B14F-4D97-AF65-F5344CB8AC3E}">
        <p14:creationId xmlns:p14="http://schemas.microsoft.com/office/powerpoint/2010/main" val="5135809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p:cNvSpPr>
            <a:spLocks noGrp="1" noChangeArrowheads="1"/>
          </p:cNvSpPr>
          <p:nvPr>
            <p:ph type="sldNum" sz="quarter"/>
          </p:nvPr>
        </p:nvSpPr>
        <p:spPr>
          <a:noFill/>
        </p:spPr>
        <p:txBody>
          <a:bodyPr/>
          <a:lstStyle>
            <a:lvl1pPr eaLnBrk="0" hangingPunct="0">
              <a:tabLst>
                <a:tab pos="782638" algn="l"/>
                <a:tab pos="1566863" algn="l"/>
                <a:tab pos="2351088" algn="l"/>
                <a:tab pos="3135313" algn="l"/>
              </a:tabLst>
              <a:defRPr>
                <a:solidFill>
                  <a:schemeClr val="bg1"/>
                </a:solidFill>
                <a:latin typeface="Arial" panose="020B0604020202020204" pitchFamily="34" charset="0"/>
              </a:defRPr>
            </a:lvl1pPr>
            <a:lvl2pPr eaLnBrk="0" hangingPunct="0">
              <a:tabLst>
                <a:tab pos="782638" algn="l"/>
                <a:tab pos="1566863" algn="l"/>
                <a:tab pos="2351088" algn="l"/>
                <a:tab pos="3135313" algn="l"/>
              </a:tabLst>
              <a:defRPr>
                <a:solidFill>
                  <a:schemeClr val="bg1"/>
                </a:solidFill>
                <a:latin typeface="Arial" panose="020B0604020202020204" pitchFamily="34" charset="0"/>
              </a:defRPr>
            </a:lvl2pPr>
            <a:lvl3pPr eaLnBrk="0" hangingPunct="0">
              <a:tabLst>
                <a:tab pos="782638" algn="l"/>
                <a:tab pos="1566863" algn="l"/>
                <a:tab pos="2351088" algn="l"/>
                <a:tab pos="3135313" algn="l"/>
              </a:tabLst>
              <a:defRPr>
                <a:solidFill>
                  <a:schemeClr val="bg1"/>
                </a:solidFill>
                <a:latin typeface="Arial" panose="020B0604020202020204" pitchFamily="34" charset="0"/>
              </a:defRPr>
            </a:lvl3pPr>
            <a:lvl4pPr eaLnBrk="0" hangingPunct="0">
              <a:tabLst>
                <a:tab pos="782638" algn="l"/>
                <a:tab pos="1566863" algn="l"/>
                <a:tab pos="2351088" algn="l"/>
                <a:tab pos="3135313" algn="l"/>
              </a:tabLst>
              <a:defRPr>
                <a:solidFill>
                  <a:schemeClr val="bg1"/>
                </a:solidFill>
                <a:latin typeface="Arial" panose="020B0604020202020204" pitchFamily="34" charset="0"/>
              </a:defRPr>
            </a:lvl4pPr>
            <a:lvl5pPr eaLnBrk="0" hangingPunct="0">
              <a:tabLst>
                <a:tab pos="782638" algn="l"/>
                <a:tab pos="1566863" algn="l"/>
                <a:tab pos="2351088" algn="l"/>
                <a:tab pos="313531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9pPr>
          </a:lstStyle>
          <a:p>
            <a:pPr eaLnBrk="1" hangingPunct="1"/>
            <a:fld id="{C174B60E-4622-41BC-A79A-C615AF27DF31}" type="slidenum">
              <a:rPr lang="fr-FR" altLang="fr-FR">
                <a:solidFill>
                  <a:srgbClr val="000000"/>
                </a:solidFill>
                <a:latin typeface="Times New Roman" panose="02020603050405020304" pitchFamily="18" charset="0"/>
              </a:rPr>
              <a:pPr eaLnBrk="1" hangingPunct="1"/>
              <a:t>28</a:t>
            </a:fld>
            <a:endParaRPr lang="fr-FR" altLang="fr-FR">
              <a:solidFill>
                <a:srgbClr val="000000"/>
              </a:solidFill>
              <a:latin typeface="Times New Roman" panose="02020603050405020304" pitchFamily="18" charset="0"/>
            </a:endParaRPr>
          </a:p>
        </p:txBody>
      </p:sp>
      <p:sp>
        <p:nvSpPr>
          <p:cNvPr id="69635" name="Rectangle 1"/>
          <p:cNvSpPr>
            <a:spLocks noGrp="1" noRot="1" noChangeAspect="1" noChangeArrowheads="1" noTextEdit="1"/>
          </p:cNvSpPr>
          <p:nvPr>
            <p:ph type="sldImg"/>
          </p:nvPr>
        </p:nvSpPr>
        <p:spPr>
          <a:xfrm>
            <a:off x="139700" y="768350"/>
            <a:ext cx="6819900" cy="3836988"/>
          </a:xfrm>
          <a:solidFill>
            <a:srgbClr val="FFFFFF"/>
          </a:solidFill>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69636" name="Text Box 2"/>
          <p:cNvSpPr>
            <a:spLocks noGrp="1" noChangeArrowheads="1"/>
          </p:cNvSpPr>
          <p:nvPr>
            <p:ph type="body" idx="1"/>
          </p:nvPr>
        </p:nvSpPr>
        <p:spPr>
          <a:xfrm>
            <a:off x="709613" y="4860925"/>
            <a:ext cx="5680075" cy="4605338"/>
          </a:xfrm>
          <a:noFill/>
          <a:extLst>
            <a:ext uri="{91240B29-F687-4f45-9708-019B960494DF}">
              <a14:hiddenLine xmlns="" xmlns:a14="http://schemas.microsoft.com/office/drawing/2010/main" w="9525">
                <a:solidFill>
                  <a:srgbClr val="80808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normAutofit fontScale="70000" lnSpcReduction="20000"/>
          </a:bodyPr>
          <a:lstStyle/>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cs typeface="Arial" panose="020B0604020202020204" pitchFamily="34" charset="0"/>
              </a:rPr>
              <a:t>Explications : </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FR" sz="1000" kern="1200" dirty="0">
                <a:solidFill>
                  <a:schemeClr val="tx1"/>
                </a:solidFill>
                <a:effectLst/>
                <a:latin typeface="Arial" panose="020B0604020202020204" pitchFamily="34" charset="0"/>
                <a:ea typeface="+mn-ea"/>
                <a:cs typeface="Arial" panose="020B0604020202020204" pitchFamily="34" charset="0"/>
              </a:rPr>
              <a:t>Pour y répondre, imagine-toi un instant que tu es </a:t>
            </a:r>
            <a:r>
              <a:rPr lang="fr-FR" sz="1000" kern="1200" dirty="0" err="1">
                <a:solidFill>
                  <a:schemeClr val="tx1"/>
                </a:solidFill>
                <a:effectLst/>
                <a:latin typeface="Arial" panose="020B0604020202020204" pitchFamily="34" charset="0"/>
                <a:ea typeface="+mn-ea"/>
                <a:cs typeface="Arial" panose="020B0604020202020204" pitchFamily="34" charset="0"/>
              </a:rPr>
              <a:t>invité.e</a:t>
            </a:r>
            <a:r>
              <a:rPr lang="fr-FR" sz="1000" kern="1200" dirty="0">
                <a:solidFill>
                  <a:schemeClr val="tx1"/>
                </a:solidFill>
                <a:effectLst/>
                <a:latin typeface="Arial" panose="020B0604020202020204" pitchFamily="34" charset="0"/>
                <a:ea typeface="+mn-ea"/>
                <a:cs typeface="Arial" panose="020B0604020202020204" pitchFamily="34" charset="0"/>
              </a:rPr>
              <a:t> à ce banquet. Pendant combien de temps peux-tu encore boire de la cervoise qui se trouve dans le tonneau au centre ? Réfléchissons ensemble aux paramètres à prendre en compte pour répondre à cette question.</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br>
              <a:rPr lang="fr-FR" sz="1000" kern="1200" dirty="0">
                <a:solidFill>
                  <a:schemeClr val="tx1"/>
                </a:solidFill>
                <a:effectLst/>
                <a:latin typeface="Arial" panose="020B0604020202020204" pitchFamily="34" charset="0"/>
                <a:ea typeface="+mn-ea"/>
                <a:cs typeface="Arial" panose="020B0604020202020204" pitchFamily="34" charset="0"/>
              </a:rPr>
            </a:br>
            <a:br>
              <a:rPr lang="fr-FR" sz="1000" kern="1200" dirty="0">
                <a:solidFill>
                  <a:schemeClr val="tx1"/>
                </a:solidFill>
                <a:effectLst/>
                <a:latin typeface="Arial" panose="020B0604020202020204" pitchFamily="34" charset="0"/>
                <a:ea typeface="+mn-ea"/>
                <a:cs typeface="Arial" panose="020B0604020202020204" pitchFamily="34" charset="0"/>
              </a:rPr>
            </a:br>
            <a:r>
              <a:rPr lang="fr-FR" sz="1000" kern="1200" dirty="0">
                <a:solidFill>
                  <a:schemeClr val="tx1"/>
                </a:solidFill>
                <a:effectLst/>
                <a:latin typeface="Arial" panose="020B0604020202020204" pitchFamily="34" charset="0"/>
                <a:ea typeface="+mn-ea"/>
                <a:cs typeface="Arial" panose="020B0604020202020204" pitchFamily="34" charset="0"/>
              </a:rPr>
              <a:t>Un 1er élément de réponse est la quantité restante dans le tonneau. Plus il y a de réserves, plus la pénurie est loin. Au passage, remarquons pour le pétrole que les réserves ne se renouvellent pas. En effet, le pétrole nécessite plusieurs dizaines de millions d’années pour se former naturellement. Nous avons donc, à notre échelle, un tonneau qui ne fait que se vider.</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Le deuxième paramètre, c’est la capacité de production : si tu as soif, c’est un problème si le robinet ne coule qu’au goutte-à-goutte ou si la personne qui sert en renverse la moitié par terre.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Le 3</a:t>
            </a:r>
            <a:r>
              <a:rPr lang="fr-FR" sz="1000" kern="1200" baseline="30000" dirty="0">
                <a:solidFill>
                  <a:schemeClr val="tx1"/>
                </a:solidFill>
                <a:effectLst/>
                <a:latin typeface="Arial" panose="020B0604020202020204" pitchFamily="34" charset="0"/>
                <a:ea typeface="+mn-ea"/>
                <a:cs typeface="Arial" panose="020B0604020202020204" pitchFamily="34" charset="0"/>
              </a:rPr>
              <a:t>ème</a:t>
            </a:r>
            <a:r>
              <a:rPr lang="fr-FR" sz="1000" kern="1200" dirty="0">
                <a:solidFill>
                  <a:schemeClr val="tx1"/>
                </a:solidFill>
                <a:effectLst/>
                <a:latin typeface="Arial" panose="020B0604020202020204" pitchFamily="34" charset="0"/>
                <a:ea typeface="+mn-ea"/>
                <a:cs typeface="Arial" panose="020B0604020202020204" pitchFamily="34" charset="0"/>
              </a:rPr>
              <a:t> paramètre est le besoin des consommateurs et consommatrices : en effet, si le tonneau est presque vide ou que le robinet ne coule qu’au goutte-à-goutte, tu peux quand même boire si tu es le seul ou la seule à te servir ou si chacun chacune ne boit que très </a:t>
            </a:r>
            <a:r>
              <a:rPr lang="fr-FR" sz="1000" kern="1200" dirty="0" err="1">
                <a:solidFill>
                  <a:schemeClr val="tx1"/>
                </a:solidFill>
                <a:effectLst/>
                <a:latin typeface="Arial" panose="020B0604020202020204" pitchFamily="34" charset="0"/>
                <a:ea typeface="+mn-ea"/>
                <a:cs typeface="Arial" panose="020B0604020202020204" pitchFamily="34" charset="0"/>
              </a:rPr>
              <a:t>très</a:t>
            </a:r>
            <a:r>
              <a:rPr lang="fr-FR" sz="1000" kern="1200" dirty="0">
                <a:solidFill>
                  <a:schemeClr val="tx1"/>
                </a:solidFill>
                <a:effectLst/>
                <a:latin typeface="Arial" panose="020B0604020202020204" pitchFamily="34" charset="0"/>
                <a:ea typeface="+mn-ea"/>
                <a:cs typeface="Arial" panose="020B0604020202020204" pitchFamily="34" charset="0"/>
              </a:rPr>
              <a:t> peu. Pour éviter une pénurie d’énergies fossiles, nous pourrions donc en réduire notre consommation, soit en les remplaçant par d’autres énergies, soit en réduisant notre consommation d’énergie en général et en revoyant ainsi le principe même de la société de consommation.</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Enfin, le 4</a:t>
            </a:r>
            <a:r>
              <a:rPr lang="fr-FR" sz="1000" kern="1200" baseline="30000" dirty="0">
                <a:solidFill>
                  <a:schemeClr val="tx1"/>
                </a:solidFill>
                <a:effectLst/>
                <a:latin typeface="Arial" panose="020B0604020202020204" pitchFamily="34" charset="0"/>
                <a:ea typeface="+mn-ea"/>
                <a:cs typeface="Arial" panose="020B0604020202020204" pitchFamily="34" charset="0"/>
              </a:rPr>
              <a:t>ème</a:t>
            </a:r>
            <a:r>
              <a:rPr lang="fr-FR" sz="1000" kern="1200" dirty="0">
                <a:solidFill>
                  <a:schemeClr val="tx1"/>
                </a:solidFill>
                <a:effectLst/>
                <a:latin typeface="Arial" panose="020B0604020202020204" pitchFamily="34" charset="0"/>
                <a:ea typeface="+mn-ea"/>
                <a:cs typeface="Arial" panose="020B0604020202020204" pitchFamily="34" charset="0"/>
              </a:rPr>
              <a:t> et dernier paramètre important, c’est le ou la propriétaire du tonneau. Peut-être que cette personne ne voudra plus partager avec les autres quand il n’en restera plus beaucoup.</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Nous allons voir chacun de ces 4 paramètres en détail l’un après l’autre dans la suite de la vidéo. Commençons donc par les réserves.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endParaRPr lang="fr-FR" altLang="fr-FR" sz="1000" b="1" dirty="0">
              <a:latin typeface="Arial" panose="020B0604020202020204" pitchFamily="34" charset="0"/>
              <a:cs typeface="Arial" panose="020B0604020202020204" pitchFamily="34" charset="0"/>
            </a:endParaRP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cs typeface="Arial" panose="020B0604020202020204" pitchFamily="34" charset="0"/>
              </a:rPr>
              <a:t>Messages clés : </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Des ressources fossiles, pour combien de temps ? Le 1</a:t>
            </a:r>
            <a:r>
              <a:rPr lang="fr-FR" altLang="fr-FR" sz="1000" b="0" baseline="30000" dirty="0">
                <a:latin typeface="Arial" panose="020B0604020202020204" pitchFamily="34" charset="0"/>
                <a:cs typeface="Arial" panose="020B0604020202020204" pitchFamily="34" charset="0"/>
              </a:rPr>
              <a:t>er</a:t>
            </a:r>
            <a:r>
              <a:rPr lang="fr-FR" altLang="fr-FR" sz="1000" b="0" dirty="0">
                <a:latin typeface="Arial" panose="020B0604020202020204" pitchFamily="34" charset="0"/>
                <a:cs typeface="Arial" panose="020B0604020202020204" pitchFamily="34" charset="0"/>
              </a:rPr>
              <a:t> élément de réponse est la quantité des réserves qui restent</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Après la taille des réserves, le 2</a:t>
            </a:r>
            <a:r>
              <a:rPr lang="fr-FR" altLang="fr-FR" sz="1000" b="0" baseline="30000" dirty="0">
                <a:latin typeface="Arial" panose="020B0604020202020204" pitchFamily="34" charset="0"/>
                <a:cs typeface="Arial" panose="020B0604020202020204" pitchFamily="34" charset="0"/>
              </a:rPr>
              <a:t>ème</a:t>
            </a:r>
            <a:r>
              <a:rPr lang="fr-FR" altLang="fr-FR" sz="1000" b="0" dirty="0">
                <a:latin typeface="Arial" panose="020B0604020202020204" pitchFamily="34" charset="0"/>
                <a:cs typeface="Arial" panose="020B0604020202020204" pitchFamily="34" charset="0"/>
              </a:rPr>
              <a:t> paramètre clé est la facilité à extraire ces réserves</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Après la taille des réserves et la capacité à les extraire, le 3</a:t>
            </a:r>
            <a:r>
              <a:rPr lang="fr-FR" altLang="fr-FR" sz="1000" b="0" baseline="30000" dirty="0">
                <a:latin typeface="Arial" panose="020B0604020202020204" pitchFamily="34" charset="0"/>
                <a:cs typeface="Arial" panose="020B0604020202020204" pitchFamily="34" charset="0"/>
              </a:rPr>
              <a:t>ème</a:t>
            </a:r>
            <a:r>
              <a:rPr lang="fr-FR" altLang="fr-FR" sz="1000" b="0" dirty="0">
                <a:latin typeface="Arial" panose="020B0604020202020204" pitchFamily="34" charset="0"/>
                <a:cs typeface="Arial" panose="020B0604020202020204" pitchFamily="34" charset="0"/>
              </a:rPr>
              <a:t> paramètre clé est le besoin des consommateurs. Sans besoin, pas de pénurie. Le besoin est donc aussi un levier d'action : on peut réduire notre besoin pour échapper au problème (alors qu'on a plutôt tendance à être dans une logique de l’offre qui consiste à accroitre la production)</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Le propriétaire des réserves voudra-t-il toujours partager en cas de pénurie ?</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endParaRPr lang="fr-FR" altLang="fr-FR" sz="1000" dirty="0">
              <a:latin typeface="Arial" panose="020B0604020202020204" pitchFamily="34" charset="0"/>
              <a:cs typeface="Arial" panose="020B0604020202020204" pitchFamily="34" charset="0"/>
            </a:endParaRP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b="1" u="sng" dirty="0">
                <a:latin typeface="Arial" panose="020B0604020202020204" pitchFamily="34" charset="0"/>
                <a:cs typeface="Arial" panose="020B0604020202020204" pitchFamily="34" charset="0"/>
              </a:rPr>
              <a:t>Précisions pour les curieux</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La pénurie d'énergie fossile est un problème de rareté. Or, la rareté, c'est l'écart entre une disponibilité d'une ressource et le besoin en cette ressource.</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Exemple : l'air respirable n'est pas rare : on en a un grand besoin, mais il est disponible en encore plus grande quantité.</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Les bijoux en or sont rares : on n'en a pas grand besoin, mais ils ne sont pas disponibles en grande quantité.</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Généralement, le prix est un indicateur de rareté. Le fait que le prix de l'énergie augmente indique qu'elle devient plus rare (soit qu'on voudrait en consommer de plus en plus, soit que la production devient moins importante).</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Pour résoudre un problème de rareté, on peut agir sur les 2 plans :</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 soit tenter d'accroitre la disponibilité de la ressource (logique de l’offre)</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 soit tenter de réduire le besoin (logique de la demande)</a:t>
            </a:r>
          </a:p>
          <a:p>
            <a:pPr>
              <a:spcBef>
                <a:spcPts val="488"/>
              </a:spcBef>
              <a:buFont typeface="Times New Roman" panose="02020603050405020304" pitchFamily="18"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cs typeface="Arial" panose="020B0604020202020204" pitchFamily="34" charset="0"/>
            </a:endParaRPr>
          </a:p>
        </p:txBody>
      </p:sp>
      <p:sp>
        <p:nvSpPr>
          <p:cNvPr id="69637" name="Text Box 3"/>
          <p:cNvSpPr txBox="1">
            <a:spLocks noChangeArrowheads="1"/>
          </p:cNvSpPr>
          <p:nvPr/>
        </p:nvSpPr>
        <p:spPr bwMode="auto">
          <a:xfrm>
            <a:off x="4021138" y="9721850"/>
            <a:ext cx="3076575" cy="511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7488" tIns="50694" rIns="97488" bIns="50694"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r" eaLnBrk="1" hangingPunct="1">
              <a:buClrTx/>
              <a:buFontTx/>
              <a:buNone/>
            </a:pPr>
            <a:fld id="{D97283FE-D612-49B9-BE68-666EDD074B8B}" type="slidenum">
              <a:rPr lang="fr-FR" altLang="fr-FR" sz="1300">
                <a:solidFill>
                  <a:srgbClr val="000000"/>
                </a:solidFill>
              </a:rPr>
              <a:pPr algn="r" eaLnBrk="1" hangingPunct="1">
                <a:buClrTx/>
                <a:buFontTx/>
                <a:buNone/>
              </a:pPr>
              <a:t>28</a:t>
            </a:fld>
            <a:endParaRPr lang="fr-FR" altLang="fr-FR" sz="1300">
              <a:solidFill>
                <a:srgbClr val="000000"/>
              </a:solidFill>
            </a:endParaRPr>
          </a:p>
        </p:txBody>
      </p:sp>
    </p:spTree>
    <p:extLst>
      <p:ext uri="{BB962C8B-B14F-4D97-AF65-F5344CB8AC3E}">
        <p14:creationId xmlns:p14="http://schemas.microsoft.com/office/powerpoint/2010/main" val="4087403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p:cNvSpPr>
            <a:spLocks noGrp="1" noChangeArrowheads="1"/>
          </p:cNvSpPr>
          <p:nvPr>
            <p:ph type="sldNum" sz="quarter"/>
          </p:nvPr>
        </p:nvSpPr>
        <p:spPr>
          <a:noFill/>
        </p:spPr>
        <p:txBody>
          <a:bodyPr/>
          <a:lstStyle>
            <a:lvl1pPr eaLnBrk="0" hangingPunct="0">
              <a:tabLst>
                <a:tab pos="782638" algn="l"/>
                <a:tab pos="1566863" algn="l"/>
                <a:tab pos="2351088" algn="l"/>
                <a:tab pos="3135313" algn="l"/>
              </a:tabLst>
              <a:defRPr>
                <a:solidFill>
                  <a:schemeClr val="bg1"/>
                </a:solidFill>
                <a:latin typeface="Arial" panose="020B0604020202020204" pitchFamily="34" charset="0"/>
              </a:defRPr>
            </a:lvl1pPr>
            <a:lvl2pPr eaLnBrk="0" hangingPunct="0">
              <a:tabLst>
                <a:tab pos="782638" algn="l"/>
                <a:tab pos="1566863" algn="l"/>
                <a:tab pos="2351088" algn="l"/>
                <a:tab pos="3135313" algn="l"/>
              </a:tabLst>
              <a:defRPr>
                <a:solidFill>
                  <a:schemeClr val="bg1"/>
                </a:solidFill>
                <a:latin typeface="Arial" panose="020B0604020202020204" pitchFamily="34" charset="0"/>
              </a:defRPr>
            </a:lvl2pPr>
            <a:lvl3pPr eaLnBrk="0" hangingPunct="0">
              <a:tabLst>
                <a:tab pos="782638" algn="l"/>
                <a:tab pos="1566863" algn="l"/>
                <a:tab pos="2351088" algn="l"/>
                <a:tab pos="3135313" algn="l"/>
              </a:tabLst>
              <a:defRPr>
                <a:solidFill>
                  <a:schemeClr val="bg1"/>
                </a:solidFill>
                <a:latin typeface="Arial" panose="020B0604020202020204" pitchFamily="34" charset="0"/>
              </a:defRPr>
            </a:lvl3pPr>
            <a:lvl4pPr eaLnBrk="0" hangingPunct="0">
              <a:tabLst>
                <a:tab pos="782638" algn="l"/>
                <a:tab pos="1566863" algn="l"/>
                <a:tab pos="2351088" algn="l"/>
                <a:tab pos="3135313" algn="l"/>
              </a:tabLst>
              <a:defRPr>
                <a:solidFill>
                  <a:schemeClr val="bg1"/>
                </a:solidFill>
                <a:latin typeface="Arial" panose="020B0604020202020204" pitchFamily="34" charset="0"/>
              </a:defRPr>
            </a:lvl4pPr>
            <a:lvl5pPr eaLnBrk="0" hangingPunct="0">
              <a:tabLst>
                <a:tab pos="782638" algn="l"/>
                <a:tab pos="1566863" algn="l"/>
                <a:tab pos="2351088" algn="l"/>
                <a:tab pos="313531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9pPr>
          </a:lstStyle>
          <a:p>
            <a:pPr eaLnBrk="1" hangingPunct="1"/>
            <a:fld id="{C174B60E-4622-41BC-A79A-C615AF27DF31}" type="slidenum">
              <a:rPr lang="fr-FR" altLang="fr-FR">
                <a:solidFill>
                  <a:srgbClr val="000000"/>
                </a:solidFill>
                <a:latin typeface="Times New Roman" panose="02020603050405020304" pitchFamily="18" charset="0"/>
              </a:rPr>
              <a:pPr eaLnBrk="1" hangingPunct="1"/>
              <a:t>29</a:t>
            </a:fld>
            <a:endParaRPr lang="fr-FR" altLang="fr-FR">
              <a:solidFill>
                <a:srgbClr val="000000"/>
              </a:solidFill>
              <a:latin typeface="Times New Roman" panose="02020603050405020304" pitchFamily="18" charset="0"/>
            </a:endParaRPr>
          </a:p>
        </p:txBody>
      </p:sp>
      <p:sp>
        <p:nvSpPr>
          <p:cNvPr id="69635" name="Rectangle 1"/>
          <p:cNvSpPr>
            <a:spLocks noGrp="1" noRot="1" noChangeAspect="1" noChangeArrowheads="1" noTextEdit="1"/>
          </p:cNvSpPr>
          <p:nvPr>
            <p:ph type="sldImg"/>
          </p:nvPr>
        </p:nvSpPr>
        <p:spPr>
          <a:xfrm>
            <a:off x="139700" y="768350"/>
            <a:ext cx="6819900" cy="3836988"/>
          </a:xfrm>
          <a:solidFill>
            <a:srgbClr val="FFFFFF"/>
          </a:solidFill>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69636" name="Text Box 2"/>
          <p:cNvSpPr>
            <a:spLocks noGrp="1" noChangeArrowheads="1"/>
          </p:cNvSpPr>
          <p:nvPr>
            <p:ph type="body" idx="1"/>
          </p:nvPr>
        </p:nvSpPr>
        <p:spPr>
          <a:xfrm>
            <a:off x="709613" y="4860925"/>
            <a:ext cx="5680075" cy="4605338"/>
          </a:xfrm>
          <a:noFill/>
          <a:extLst>
            <a:ext uri="{91240B29-F687-4f45-9708-019B960494DF}">
              <a14:hiddenLine xmlns="" xmlns:a14="http://schemas.microsoft.com/office/drawing/2010/main" w="9525">
                <a:solidFill>
                  <a:srgbClr val="80808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normAutofit fontScale="70000" lnSpcReduction="20000"/>
          </a:bodyPr>
          <a:lstStyle/>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cs typeface="Arial" panose="020B0604020202020204" pitchFamily="34" charset="0"/>
              </a:rPr>
              <a:t>Explications : </a:t>
            </a: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Un 1er élément de réponse est la quantité restante dans le tonneau. Plus il y a de réserves, plus la pénurie est loin. Au passage, remarquons pour le pétrole que les réserves ne se renouvellent pas. En effet, le pétrole nécessite plusieurs dizaines de millions d’années pour se former naturellement. Nous avons donc, à notre échelle, un tonneau qui ne fait que se vider.</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Le deuxième paramètre, c’est la capacité de production : si tu as soif, c’est un problème si le robinet ne coule qu’au goutte-à-goutte ou si la personne qui sert en renverse la moitié par terre.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Le 3</a:t>
            </a:r>
            <a:r>
              <a:rPr lang="fr-FR" sz="1000" kern="1200" baseline="30000" dirty="0">
                <a:solidFill>
                  <a:schemeClr val="tx1"/>
                </a:solidFill>
                <a:effectLst/>
                <a:latin typeface="Arial" panose="020B0604020202020204" pitchFamily="34" charset="0"/>
                <a:ea typeface="+mn-ea"/>
                <a:cs typeface="Arial" panose="020B0604020202020204" pitchFamily="34" charset="0"/>
              </a:rPr>
              <a:t>ème</a:t>
            </a:r>
            <a:r>
              <a:rPr lang="fr-FR" sz="1000" kern="1200" dirty="0">
                <a:solidFill>
                  <a:schemeClr val="tx1"/>
                </a:solidFill>
                <a:effectLst/>
                <a:latin typeface="Arial" panose="020B0604020202020204" pitchFamily="34" charset="0"/>
                <a:ea typeface="+mn-ea"/>
                <a:cs typeface="Arial" panose="020B0604020202020204" pitchFamily="34" charset="0"/>
              </a:rPr>
              <a:t> paramètre est le besoin des consommateurs et consommatrices : en effet, si le tonneau est presque vide ou que le robinet ne coule qu’au goutte-à-goutte, tu peux quand même boire si tu es le seul ou la seule à te servir ou si chacun chacune ne boit que très </a:t>
            </a:r>
            <a:r>
              <a:rPr lang="fr-FR" sz="1000" kern="1200" dirty="0" err="1">
                <a:solidFill>
                  <a:schemeClr val="tx1"/>
                </a:solidFill>
                <a:effectLst/>
                <a:latin typeface="Arial" panose="020B0604020202020204" pitchFamily="34" charset="0"/>
                <a:ea typeface="+mn-ea"/>
                <a:cs typeface="Arial" panose="020B0604020202020204" pitchFamily="34" charset="0"/>
              </a:rPr>
              <a:t>très</a:t>
            </a:r>
            <a:r>
              <a:rPr lang="fr-FR" sz="1000" kern="1200" dirty="0">
                <a:solidFill>
                  <a:schemeClr val="tx1"/>
                </a:solidFill>
                <a:effectLst/>
                <a:latin typeface="Arial" panose="020B0604020202020204" pitchFamily="34" charset="0"/>
                <a:ea typeface="+mn-ea"/>
                <a:cs typeface="Arial" panose="020B0604020202020204" pitchFamily="34" charset="0"/>
              </a:rPr>
              <a:t> peu. Pour éviter une pénurie d’énergies fossiles, nous pourrions donc en réduire notre consommation, soit en les remplaçant par d’autres énergies, soit en réduisant notre consommation d’énergie en général et en revoyant ainsi le principe même de la société de consommation.</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Enfin, le 4</a:t>
            </a:r>
            <a:r>
              <a:rPr lang="fr-FR" sz="1000" kern="1200" baseline="30000" dirty="0">
                <a:solidFill>
                  <a:schemeClr val="tx1"/>
                </a:solidFill>
                <a:effectLst/>
                <a:latin typeface="Arial" panose="020B0604020202020204" pitchFamily="34" charset="0"/>
                <a:ea typeface="+mn-ea"/>
                <a:cs typeface="Arial" panose="020B0604020202020204" pitchFamily="34" charset="0"/>
              </a:rPr>
              <a:t>ème</a:t>
            </a:r>
            <a:r>
              <a:rPr lang="fr-FR" sz="1000" kern="1200" dirty="0">
                <a:solidFill>
                  <a:schemeClr val="tx1"/>
                </a:solidFill>
                <a:effectLst/>
                <a:latin typeface="Arial" panose="020B0604020202020204" pitchFamily="34" charset="0"/>
                <a:ea typeface="+mn-ea"/>
                <a:cs typeface="Arial" panose="020B0604020202020204" pitchFamily="34" charset="0"/>
              </a:rPr>
              <a:t> et dernier paramètre important, c’est le ou la propriétaire du tonneau. Peut-être que cette personne ne voudra plus partager avec les autres quand il n’en restera plus beaucoup.</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Nous allons voir chacun de ces 4 paramètres en détail l’un après l’autre dans la suite de la vidéo. Commençons donc par les réserves.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endParaRPr lang="fr-FR" altLang="fr-FR" sz="1000" b="1" dirty="0">
              <a:latin typeface="Arial" panose="020B0604020202020204" pitchFamily="34" charset="0"/>
              <a:cs typeface="Arial" panose="020B0604020202020204" pitchFamily="34" charset="0"/>
            </a:endParaRP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cs typeface="Arial" panose="020B0604020202020204" pitchFamily="34" charset="0"/>
              </a:rPr>
              <a:t>Messages clés : </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Des ressources fossiles, pour combien de temps ? Le 1</a:t>
            </a:r>
            <a:r>
              <a:rPr lang="fr-FR" altLang="fr-FR" sz="1000" b="0" baseline="30000" dirty="0">
                <a:latin typeface="Arial" panose="020B0604020202020204" pitchFamily="34" charset="0"/>
                <a:cs typeface="Arial" panose="020B0604020202020204" pitchFamily="34" charset="0"/>
              </a:rPr>
              <a:t>er</a:t>
            </a:r>
            <a:r>
              <a:rPr lang="fr-FR" altLang="fr-FR" sz="1000" b="0" dirty="0">
                <a:latin typeface="Arial" panose="020B0604020202020204" pitchFamily="34" charset="0"/>
                <a:cs typeface="Arial" panose="020B0604020202020204" pitchFamily="34" charset="0"/>
              </a:rPr>
              <a:t> élément de réponse est la quantité des réserves qui restent</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Après la taille des réserves, le 2</a:t>
            </a:r>
            <a:r>
              <a:rPr lang="fr-FR" altLang="fr-FR" sz="1000" b="0" baseline="30000" dirty="0">
                <a:latin typeface="Arial" panose="020B0604020202020204" pitchFamily="34" charset="0"/>
                <a:cs typeface="Arial" panose="020B0604020202020204" pitchFamily="34" charset="0"/>
              </a:rPr>
              <a:t>ème</a:t>
            </a:r>
            <a:r>
              <a:rPr lang="fr-FR" altLang="fr-FR" sz="1000" b="0" dirty="0">
                <a:latin typeface="Arial" panose="020B0604020202020204" pitchFamily="34" charset="0"/>
                <a:cs typeface="Arial" panose="020B0604020202020204" pitchFamily="34" charset="0"/>
              </a:rPr>
              <a:t> paramètre clé est la facilité à extraire ces réserves</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Après la taille des réserves et la capacité à les extraire, le 3</a:t>
            </a:r>
            <a:r>
              <a:rPr lang="fr-FR" altLang="fr-FR" sz="1000" b="0" baseline="30000" dirty="0">
                <a:latin typeface="Arial" panose="020B0604020202020204" pitchFamily="34" charset="0"/>
                <a:cs typeface="Arial" panose="020B0604020202020204" pitchFamily="34" charset="0"/>
              </a:rPr>
              <a:t>ème</a:t>
            </a:r>
            <a:r>
              <a:rPr lang="fr-FR" altLang="fr-FR" sz="1000" b="0" dirty="0">
                <a:latin typeface="Arial" panose="020B0604020202020204" pitchFamily="34" charset="0"/>
                <a:cs typeface="Arial" panose="020B0604020202020204" pitchFamily="34" charset="0"/>
              </a:rPr>
              <a:t> paramètre clé est le besoin des consommateurs. Sans besoin, pas de pénurie. Le besoin est donc aussi un levier d'action : on peut réduire notre besoin pour échapper au problème (alors qu'on a plutôt tendance à être dans une logique de l’offre qui consiste à accroitre la production)</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Le propriétaire des réserves voudra-t-il toujours partager en cas de pénurie ?</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endParaRPr lang="fr-FR" altLang="fr-FR" sz="1000" dirty="0">
              <a:latin typeface="Arial" panose="020B0604020202020204" pitchFamily="34" charset="0"/>
              <a:cs typeface="Arial" panose="020B0604020202020204" pitchFamily="34" charset="0"/>
            </a:endParaRP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b="1" u="sng" dirty="0">
                <a:latin typeface="Arial" panose="020B0604020202020204" pitchFamily="34" charset="0"/>
                <a:cs typeface="Arial" panose="020B0604020202020204" pitchFamily="34" charset="0"/>
              </a:rPr>
              <a:t>Précisions pour les curieux</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La pénurie d'énergie fossile est un problème de rareté. Or, la rareté, c'est l'écart entre une disponibilité d'une ressource et le besoin en cette ressource.</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Exemple : l'air respirable n'est pas rare : on en a un grand besoin, mais il est disponible en encore plus grande quantité.</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Les bijoux en or sont rares : on n'en a pas grand besoin, mais ils ne sont pas disponibles en grande quantité.</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Généralement, le prix est un indicateur de rareté. Le fait que le prix de l'énergie augmente indique qu'elle devient plus rare (soit qu'on voudrait en consommer de plus en plus, soit que la production devient moins importante).</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Pour résoudre un problème de rareté, on peut agir sur les 2 plans :</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 soit tenter d'accroitre la disponibilité de la ressource (logique de l’offre)</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 soit tenter de réduire le besoin (logique de la demande)</a:t>
            </a:r>
          </a:p>
          <a:p>
            <a:pPr>
              <a:spcBef>
                <a:spcPts val="488"/>
              </a:spcBef>
              <a:buFont typeface="Times New Roman" panose="02020603050405020304" pitchFamily="18"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cs typeface="Arial" panose="020B0604020202020204" pitchFamily="34" charset="0"/>
            </a:endParaRPr>
          </a:p>
        </p:txBody>
      </p:sp>
      <p:sp>
        <p:nvSpPr>
          <p:cNvPr id="69637" name="Text Box 3"/>
          <p:cNvSpPr txBox="1">
            <a:spLocks noChangeArrowheads="1"/>
          </p:cNvSpPr>
          <p:nvPr/>
        </p:nvSpPr>
        <p:spPr bwMode="auto">
          <a:xfrm>
            <a:off x="4021138" y="9721850"/>
            <a:ext cx="3076575" cy="511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7488" tIns="50694" rIns="97488" bIns="50694"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r" eaLnBrk="1" hangingPunct="1">
              <a:buClrTx/>
              <a:buFontTx/>
              <a:buNone/>
            </a:pPr>
            <a:fld id="{D97283FE-D612-49B9-BE68-666EDD074B8B}" type="slidenum">
              <a:rPr lang="fr-FR" altLang="fr-FR" sz="1300">
                <a:solidFill>
                  <a:srgbClr val="000000"/>
                </a:solidFill>
              </a:rPr>
              <a:pPr algn="r" eaLnBrk="1" hangingPunct="1">
                <a:buClrTx/>
                <a:buFontTx/>
                <a:buNone/>
              </a:pPr>
              <a:t>29</a:t>
            </a:fld>
            <a:endParaRPr lang="fr-FR" altLang="fr-FR" sz="1300">
              <a:solidFill>
                <a:srgbClr val="000000"/>
              </a:solidFill>
            </a:endParaRPr>
          </a:p>
        </p:txBody>
      </p:sp>
    </p:spTree>
    <p:extLst>
      <p:ext uri="{BB962C8B-B14F-4D97-AF65-F5344CB8AC3E}">
        <p14:creationId xmlns:p14="http://schemas.microsoft.com/office/powerpoint/2010/main" val="25580125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fontScale="92500" lnSpcReduction="20000"/>
          </a:bodyPr>
          <a:lstStyle/>
          <a:p>
            <a:pPr marL="0" indent="0">
              <a:buFont typeface="Arial" panose="020B0604020202020204" pitchFamily="34" charset="0"/>
              <a:buNone/>
            </a:pPr>
            <a:r>
              <a:rPr 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Ce graphique a été construit en 2009 par le géologue Colin Campbell. Chaque barre grise représente le nombre de milliards de barils de pétrole conventionnel découverts l’année correspondante. Il y a plusieurs choses intéressantes à remarquer. D’abord, la technologie évolue et permet de trouver de plus en plus facilement le pétrole. Pourtant, l’Humanité en découvre de moins en moins… comme si elle avait bientôt découvert tout ce qu’il y a à découvrir. Par ailleurs, la courbe noire présente le nombre de milliards de barils de pétrole conventionnel extraits chaque année. L’Humanité consomme de plus en plus de pétrole tout en en découvrant de moins en moins. On remarque même qu’elle en consomme plus qu’elle n’en découvre depuis les années 80. Bref, nous vivons uniquement sur les découvertes passées. Tu sens venir le problème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D’une manière plus théorique, le deuxième graphique, à droite, représente la production d’une ressource non renouvelable au cours du temps. Nous commençons logiquement par exploiter les gisements les plus faciles, ce qui permet d’augmenter la production. Mais du coup, si on prend toujours ce qui est le plus facile, ça veut dire que ce qui reste est de plus en plus difficile, non ? Hé oui, et c’est ce que les économistes appellent la loi des rendements décroissants. En général, lorsque la moitié de la ressource a été consommée, la production passe par un pic, c’est-à-dire qu’elle plafonne. Puis elle décroît inexorablement jusqu’à arriver à 0, quand toute la ressource est consommée ou que ce n’est plus du tout intéressant de </a:t>
            </a:r>
            <a:r>
              <a:rPr lang="fr-FR" sz="1000" kern="1200" dirty="0" err="1">
                <a:solidFill>
                  <a:schemeClr val="tx1"/>
                </a:solidFill>
                <a:effectLst/>
                <a:latin typeface="Arial" panose="020B0604020202020204" pitchFamily="34" charset="0"/>
                <a:ea typeface="+mn-ea"/>
                <a:cs typeface="Arial" panose="020B0604020202020204" pitchFamily="34" charset="0"/>
              </a:rPr>
              <a:t>grapiller</a:t>
            </a:r>
            <a:r>
              <a:rPr lang="fr-FR" sz="1000" kern="1200" dirty="0">
                <a:solidFill>
                  <a:schemeClr val="tx1"/>
                </a:solidFill>
                <a:effectLst/>
                <a:latin typeface="Arial" panose="020B0604020202020204" pitchFamily="34" charset="0"/>
                <a:ea typeface="+mn-ea"/>
                <a:cs typeface="Arial" panose="020B0604020202020204" pitchFamily="34" charset="0"/>
              </a:rPr>
              <a:t> ce qu’il reste.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Si tu regardes attentivement le graphique de gauche, il montre que nous avons justement à peu près consommé la moitié du pétrole conventionnel découvert. Le pic de production pétrolière, ou </a:t>
            </a:r>
            <a:r>
              <a:rPr lang="fr-FR" sz="1000" kern="1200" dirty="0" err="1">
                <a:solidFill>
                  <a:schemeClr val="tx1"/>
                </a:solidFill>
                <a:effectLst/>
                <a:latin typeface="Arial" panose="020B0604020202020204" pitchFamily="34" charset="0"/>
                <a:ea typeface="+mn-ea"/>
                <a:cs typeface="Arial" panose="020B0604020202020204" pitchFamily="34" charset="0"/>
              </a:rPr>
              <a:t>peak</a:t>
            </a:r>
            <a:r>
              <a:rPr lang="fr-FR" sz="1000" kern="1200" dirty="0">
                <a:solidFill>
                  <a:schemeClr val="tx1"/>
                </a:solidFill>
                <a:effectLst/>
                <a:latin typeface="Arial" panose="020B0604020202020204" pitchFamily="34" charset="0"/>
                <a:ea typeface="+mn-ea"/>
                <a:cs typeface="Arial" panose="020B0604020202020204" pitchFamily="34" charset="0"/>
              </a:rPr>
              <a:t> </a:t>
            </a:r>
            <a:r>
              <a:rPr lang="fr-FR" sz="1000" kern="1200" dirty="0" err="1">
                <a:solidFill>
                  <a:schemeClr val="tx1"/>
                </a:solidFill>
                <a:effectLst/>
                <a:latin typeface="Arial" panose="020B0604020202020204" pitchFamily="34" charset="0"/>
                <a:ea typeface="+mn-ea"/>
                <a:cs typeface="Arial" panose="020B0604020202020204" pitchFamily="34" charset="0"/>
              </a:rPr>
              <a:t>oil</a:t>
            </a:r>
            <a:r>
              <a:rPr lang="fr-FR" sz="1000" kern="1200" dirty="0">
                <a:solidFill>
                  <a:schemeClr val="tx1"/>
                </a:solidFill>
                <a:effectLst/>
                <a:latin typeface="Arial" panose="020B0604020202020204" pitchFamily="34" charset="0"/>
                <a:ea typeface="+mn-ea"/>
                <a:cs typeface="Arial" panose="020B0604020202020204" pitchFamily="34" charset="0"/>
              </a:rPr>
              <a:t> en Anglais, est probablement très proche. Aussi difficile à croire que cela puisse paraître, l’Humanité va donc devoir apprendre à diminuer la consommation de la ressource dont elle est le plus dépendante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endParaRPr lang="fr-FR" sz="1000" b="0" u="none" baseline="0"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Messages clés</a:t>
            </a:r>
            <a:r>
              <a:rPr lang="fr-FR" sz="1000" b="1" u="sng" baseline="0" dirty="0">
                <a:latin typeface="Arial" panose="020B0604020202020204" pitchFamily="34" charset="0"/>
                <a:cs typeface="Arial" panose="020B0604020202020204" pitchFamily="34" charset="0"/>
              </a:rPr>
              <a:t> : </a:t>
            </a:r>
          </a:p>
          <a:p>
            <a:pPr marL="228600" indent="-228600">
              <a:buFont typeface="+mj-lt"/>
              <a:buAutoNum type="arabicPeriod"/>
            </a:pPr>
            <a:r>
              <a:rPr lang="fr-FR" sz="1000" baseline="0" dirty="0">
                <a:latin typeface="Arial" panose="020B0604020202020204" pitchFamily="34" charset="0"/>
                <a:cs typeface="Arial" panose="020B0604020202020204" pitchFamily="34" charset="0"/>
              </a:rPr>
              <a:t>On découvre chaque année de moins en moins de pétrole conventionnel.</a:t>
            </a:r>
          </a:p>
          <a:p>
            <a:pPr marL="228600" indent="-228600">
              <a:buFont typeface="+mj-lt"/>
              <a:buAutoNum type="arabicPeriod"/>
            </a:pPr>
            <a:r>
              <a:rPr lang="fr-FR" sz="1000" baseline="0" dirty="0">
                <a:latin typeface="Arial" panose="020B0604020202020204" pitchFamily="34" charset="0"/>
                <a:cs typeface="Arial" panose="020B0604020202020204" pitchFamily="34" charset="0"/>
              </a:rPr>
              <a:t>Pourtant la production et la consommation augmentent chaque année : aujourd’hui, on vit sur les découvertes d’hier.</a:t>
            </a:r>
          </a:p>
          <a:p>
            <a:pPr marL="228600" indent="-228600">
              <a:buFont typeface="+mj-lt"/>
              <a:buAutoNum type="arabicPeriod"/>
            </a:pPr>
            <a:r>
              <a:rPr lang="fr-FR" sz="1000" baseline="0" dirty="0">
                <a:latin typeface="Arial" panose="020B0604020202020204" pitchFamily="34" charset="0"/>
                <a:cs typeface="Arial" panose="020B0604020202020204" pitchFamily="34" charset="0"/>
              </a:rPr>
              <a:t>On consomme de plus en plus d’énergie pour en produire. En 1900 produire on consommait 1 baril pour produire 100 barils. Aujourd’hui avec les sables bitumineux on produit 3 barils en consommant 1 baril. Il est intéressant de produire une énergie uniquement si on en récupère plus que ce qu’on en consomme pour la produire.</a:t>
            </a:r>
          </a:p>
          <a:p>
            <a:pPr marL="0" indent="0">
              <a:buFont typeface="Arial" panose="020B0604020202020204" pitchFamily="34" charset="0"/>
              <a:buNone/>
            </a:pPr>
            <a:endParaRPr lang="fr-FR" sz="1000" b="0" u="none"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30</a:t>
            </a:fld>
            <a:endParaRPr lang="fr-FR"/>
          </a:p>
        </p:txBody>
      </p:sp>
    </p:spTree>
    <p:extLst>
      <p:ext uri="{BB962C8B-B14F-4D97-AF65-F5344CB8AC3E}">
        <p14:creationId xmlns:p14="http://schemas.microsoft.com/office/powerpoint/2010/main" val="1046058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88;p3:notes">
            <a:extLst>
              <a:ext uri="{FF2B5EF4-FFF2-40B4-BE49-F238E27FC236}">
                <a16:creationId xmlns:a16="http://schemas.microsoft.com/office/drawing/2014/main" id="{3FB71581-F383-4F54-B894-F03B1E182B8F}"/>
              </a:ext>
            </a:extLst>
          </p:cNvPr>
          <p:cNvSpPr txBox="1">
            <a:spLocks noGrp="1"/>
          </p:cNvSpPr>
          <p:nvPr>
            <p:ph type="sldNum" sz="quarter" idx="8"/>
          </p:nvPr>
        </p:nvSpPr>
        <p:spPr>
          <a:xfrm>
            <a:off x="3884759" y="8685360"/>
            <a:ext cx="2971440" cy="456839"/>
          </a:xfrm>
        </p:spPr>
        <p:txBody>
          <a:bodyPr wrap="square" lIns="91440" tIns="45720" rIns="91440" bIns="45720"/>
          <a:lstStyle/>
          <a:p>
            <a:pPr lvl="0"/>
            <a:fld id="{F222DC94-D48A-47B6-86A3-D5E740B194BD}" type="slidenum">
              <a:t>4</a:t>
            </a:fld>
            <a:endParaRPr lang="fr-FR" sz="1200">
              <a:solidFill>
                <a:srgbClr val="000000"/>
              </a:solidFill>
              <a:latin typeface="Calibri" pitchFamily="18"/>
              <a:cs typeface="Calibri" pitchFamily="2"/>
            </a:endParaRPr>
          </a:p>
        </p:txBody>
      </p:sp>
      <p:sp>
        <p:nvSpPr>
          <p:cNvPr id="8" name=" 6">
            <a:extLst>
              <a:ext uri="{FF2B5EF4-FFF2-40B4-BE49-F238E27FC236}">
                <a16:creationId xmlns:a16="http://schemas.microsoft.com/office/drawing/2014/main" id="{2B93FA79-21B0-4D7C-BB81-853280309F8F}"/>
              </a:ext>
            </a:extLst>
          </p:cNvPr>
          <p:cNvSpPr txBox="1">
            <a:spLocks noGrp="1"/>
          </p:cNvSpPr>
          <p:nvPr>
            <p:ph type="sldNum" sz="quarter" idx="5"/>
          </p:nvPr>
        </p:nvSpPr>
        <p:spPr>
          <a:ln/>
        </p:spPr>
        <p:txBody>
          <a:bodyPr lIns="0" tIns="0" rIns="0" bIns="0" anchor="b" anchorCtr="0">
            <a:noAutofit/>
          </a:bodyPr>
          <a:lstStyle/>
          <a:p>
            <a:pPr lvl="0"/>
            <a:fld id="{65901173-1E3E-4BDC-932E-663222065788}" type="slidenum">
              <a:t>4</a:t>
            </a:fld>
            <a:endParaRPr lang="fr-FR"/>
          </a:p>
        </p:txBody>
      </p:sp>
      <p:sp>
        <p:nvSpPr>
          <p:cNvPr id="2" name="Google Shape;86;p3:notes">
            <a:extLst>
              <a:ext uri="{FF2B5EF4-FFF2-40B4-BE49-F238E27FC236}">
                <a16:creationId xmlns:a16="http://schemas.microsoft.com/office/drawing/2014/main" id="{4D0BD375-4777-4C87-A102-6C661E69D558}"/>
              </a:ext>
            </a:extLst>
          </p:cNvPr>
          <p:cNvSpPr>
            <a:spLocks noGrp="1" noRot="1" noChangeAspect="1" noResize="1"/>
          </p:cNvSpPr>
          <p:nvPr>
            <p:ph type="sldImg"/>
          </p:nvPr>
        </p:nvSpPr>
        <p:spPr>
          <a:xfrm>
            <a:off x="381000" y="685800"/>
            <a:ext cx="6096000" cy="3429000"/>
          </a:xfrm>
          <a:solidFill>
            <a:schemeClr val="accent1"/>
          </a:solidFill>
          <a:ln w="25400">
            <a:solidFill>
              <a:schemeClr val="accent1">
                <a:shade val="50000"/>
              </a:schemeClr>
            </a:solidFill>
            <a:prstDash val="solid"/>
          </a:ln>
        </p:spPr>
      </p:sp>
      <p:sp>
        <p:nvSpPr>
          <p:cNvPr id="3" name="Google Shape;87;p3:notes">
            <a:extLst>
              <a:ext uri="{FF2B5EF4-FFF2-40B4-BE49-F238E27FC236}">
                <a16:creationId xmlns:a16="http://schemas.microsoft.com/office/drawing/2014/main" id="{DE5F552E-92E1-453B-A32A-034B5FA0AE27}"/>
              </a:ext>
            </a:extLst>
          </p:cNvPr>
          <p:cNvSpPr txBox="1">
            <a:spLocks noGrp="1"/>
          </p:cNvSpPr>
          <p:nvPr>
            <p:ph type="body" sz="quarter" idx="1"/>
          </p:nvPr>
        </p:nvSpPr>
        <p:spPr>
          <a:xfrm>
            <a:off x="685799" y="4343400"/>
            <a:ext cx="5486040" cy="4114440"/>
          </a:xfrm>
        </p:spPr>
        <p:txBody>
          <a:bodyPr wrap="square" lIns="91440" tIns="45720" rIns="91440" bIns="45720" anchor="t">
            <a:noAutofit/>
          </a:bodyPr>
          <a:lstStyle/>
          <a:p>
            <a:pPr marL="0" lvl="0" indent="0" algn="l"/>
            <a:r>
              <a:rPr lang="fr-FR" sz="1000" b="1" u="sng">
                <a:solidFill>
                  <a:srgbClr val="000000"/>
                </a:solidFill>
                <a:latin typeface="Arial" pitchFamily="18"/>
                <a:cs typeface="Arial" pitchFamily="2"/>
              </a:rPr>
              <a:t>Explications :</a:t>
            </a:r>
          </a:p>
          <a:p>
            <a:pPr marL="0" lvl="0" indent="0" algn="l">
              <a:spcBef>
                <a:spcPts val="300"/>
              </a:spcBef>
            </a:pPr>
            <a:r>
              <a:rPr lang="fr-FR" sz="1000">
                <a:solidFill>
                  <a:srgbClr val="000000"/>
                </a:solidFill>
                <a:latin typeface="Arial" pitchFamily="18"/>
                <a:cs typeface="Arial" pitchFamily="2"/>
              </a:rPr>
              <a:t>Si tu veux aller encore plus loin, sache qu'Avenir Climatique, en plus de l'outil Mic Mac, a mis en place une véritable Academy à laquelle tu peux participer à raison de 4 weekends par an, et sortir avec un diplôme de super-sensibilisateur ou de super-sensibilisatrice ! C’est difficile à dire. Mais plus facile à faire.</a:t>
            </a:r>
          </a:p>
          <a:p>
            <a:pPr marL="0" lvl="0" indent="0" algn="l">
              <a:spcBef>
                <a:spcPts val="300"/>
              </a:spcBef>
            </a:pPr>
            <a:r>
              <a:rPr lang="fr-FR" sz="1000">
                <a:solidFill>
                  <a:srgbClr val="000000"/>
                </a:solidFill>
                <a:latin typeface="Arial" pitchFamily="18"/>
                <a:cs typeface="Arial" pitchFamily="2"/>
              </a:rPr>
              <a:t> </a:t>
            </a:r>
          </a:p>
          <a:p>
            <a:pPr marL="0" lvl="0" indent="0" algn="l">
              <a:spcBef>
                <a:spcPts val="300"/>
              </a:spcBef>
            </a:pPr>
            <a:r>
              <a:rPr lang="fr-FR" sz="1000">
                <a:solidFill>
                  <a:srgbClr val="000000"/>
                </a:solidFill>
                <a:latin typeface="Arial" pitchFamily="18"/>
                <a:cs typeface="Arial" pitchFamily="2"/>
              </a:rPr>
              <a:t>Et pour ceux qui veulent agir localement chez eux, tout le contenu de cette conférence est disponible sur le site de l'association et totalement libre de droits. Tu auras tous les outils pour organiser une véritable conférence de sensibilisation au sein de ta famille, dans ton groupe d'amis, dans ta fac ou au bar du coin ! Depuis 2013 des centaines de gens comme toi et moi on organisé cette conférence sensibilisant des milliers de personnes dans toute la France.</a:t>
            </a:r>
          </a:p>
          <a:p>
            <a:pPr marL="0" lvl="0" indent="0" algn="l">
              <a:spcBef>
                <a:spcPts val="300"/>
              </a:spcBef>
            </a:pPr>
            <a:endParaRPr lang="fr-FR" sz="1000">
              <a:solidFill>
                <a:srgbClr val="000000"/>
              </a:solidFill>
              <a:latin typeface="Arial" pitchFamily="18"/>
              <a:cs typeface="Arial" pitchFamily="2"/>
            </a:endParaRPr>
          </a:p>
          <a:p>
            <a:pPr marL="0" lvl="0" indent="0" algn="l">
              <a:spcBef>
                <a:spcPts val="300"/>
              </a:spcBef>
            </a:pPr>
            <a:r>
              <a:rPr lang="fr-FR" sz="1000" b="1" u="sng">
                <a:solidFill>
                  <a:srgbClr val="000000"/>
                </a:solidFill>
                <a:latin typeface="Arial" pitchFamily="18"/>
                <a:cs typeface="Arial" pitchFamily="2"/>
              </a:rPr>
              <a:t>Message clé :</a:t>
            </a:r>
          </a:p>
          <a:p>
            <a:pPr marL="0" lvl="0" indent="0" algn="l">
              <a:spcBef>
                <a:spcPts val="300"/>
              </a:spcBef>
              <a:buClr>
                <a:srgbClr val="000000"/>
              </a:buClr>
              <a:buSzPct val="100000"/>
              <a:buAutoNum type="arabicPeriod"/>
            </a:pPr>
            <a:r>
              <a:rPr lang="fr-FR" sz="1000">
                <a:solidFill>
                  <a:srgbClr val="000000"/>
                </a:solidFill>
                <a:latin typeface="Arial" pitchFamily="18"/>
                <a:cs typeface="Arial" pitchFamily="2"/>
              </a:rPr>
              <a:t>Avenir Climatique propose d’autres outils pour révéler le héro du climat qui sommeille en toi !</a:t>
            </a:r>
          </a:p>
          <a:p>
            <a:pPr marL="0" lvl="0" indent="0" algn="l">
              <a:spcBef>
                <a:spcPts val="300"/>
              </a:spcBef>
            </a:pPr>
            <a:endParaRPr lang="fr-FR" sz="1000">
              <a:solidFill>
                <a:srgbClr val="000000"/>
              </a:solidFill>
              <a:latin typeface="Arial" pitchFamily="18"/>
              <a:cs typeface="Arial" pitchFamily="2"/>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p:cNvSpPr>
            <a:spLocks noGrp="1" noChangeArrowheads="1"/>
          </p:cNvSpPr>
          <p:nvPr>
            <p:ph type="sldNum" sz="quarter"/>
          </p:nvPr>
        </p:nvSpPr>
        <p:spPr>
          <a:noFill/>
        </p:spPr>
        <p:txBody>
          <a:bodyPr/>
          <a:lstStyle>
            <a:lvl1pPr eaLnBrk="0" hangingPunct="0">
              <a:tabLst>
                <a:tab pos="782638" algn="l"/>
                <a:tab pos="1566863" algn="l"/>
                <a:tab pos="2351088" algn="l"/>
                <a:tab pos="3135313" algn="l"/>
              </a:tabLst>
              <a:defRPr>
                <a:solidFill>
                  <a:schemeClr val="bg1"/>
                </a:solidFill>
                <a:latin typeface="Arial" panose="020B0604020202020204" pitchFamily="34" charset="0"/>
              </a:defRPr>
            </a:lvl1pPr>
            <a:lvl2pPr eaLnBrk="0" hangingPunct="0">
              <a:tabLst>
                <a:tab pos="782638" algn="l"/>
                <a:tab pos="1566863" algn="l"/>
                <a:tab pos="2351088" algn="l"/>
                <a:tab pos="3135313" algn="l"/>
              </a:tabLst>
              <a:defRPr>
                <a:solidFill>
                  <a:schemeClr val="bg1"/>
                </a:solidFill>
                <a:latin typeface="Arial" panose="020B0604020202020204" pitchFamily="34" charset="0"/>
              </a:defRPr>
            </a:lvl2pPr>
            <a:lvl3pPr eaLnBrk="0" hangingPunct="0">
              <a:tabLst>
                <a:tab pos="782638" algn="l"/>
                <a:tab pos="1566863" algn="l"/>
                <a:tab pos="2351088" algn="l"/>
                <a:tab pos="3135313" algn="l"/>
              </a:tabLst>
              <a:defRPr>
                <a:solidFill>
                  <a:schemeClr val="bg1"/>
                </a:solidFill>
                <a:latin typeface="Arial" panose="020B0604020202020204" pitchFamily="34" charset="0"/>
              </a:defRPr>
            </a:lvl3pPr>
            <a:lvl4pPr eaLnBrk="0" hangingPunct="0">
              <a:tabLst>
                <a:tab pos="782638" algn="l"/>
                <a:tab pos="1566863" algn="l"/>
                <a:tab pos="2351088" algn="l"/>
                <a:tab pos="3135313" algn="l"/>
              </a:tabLst>
              <a:defRPr>
                <a:solidFill>
                  <a:schemeClr val="bg1"/>
                </a:solidFill>
                <a:latin typeface="Arial" panose="020B0604020202020204" pitchFamily="34" charset="0"/>
              </a:defRPr>
            </a:lvl4pPr>
            <a:lvl5pPr eaLnBrk="0" hangingPunct="0">
              <a:tabLst>
                <a:tab pos="782638" algn="l"/>
                <a:tab pos="1566863" algn="l"/>
                <a:tab pos="2351088" algn="l"/>
                <a:tab pos="313531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9pPr>
          </a:lstStyle>
          <a:p>
            <a:pPr eaLnBrk="1" hangingPunct="1"/>
            <a:fld id="{C174B60E-4622-41BC-A79A-C615AF27DF31}" type="slidenum">
              <a:rPr lang="fr-FR" altLang="fr-FR">
                <a:solidFill>
                  <a:srgbClr val="000000"/>
                </a:solidFill>
                <a:latin typeface="Times New Roman" panose="02020603050405020304" pitchFamily="18" charset="0"/>
              </a:rPr>
              <a:pPr eaLnBrk="1" hangingPunct="1"/>
              <a:t>31</a:t>
            </a:fld>
            <a:endParaRPr lang="fr-FR" altLang="fr-FR">
              <a:solidFill>
                <a:srgbClr val="000000"/>
              </a:solidFill>
              <a:latin typeface="Times New Roman" panose="02020603050405020304" pitchFamily="18" charset="0"/>
            </a:endParaRPr>
          </a:p>
        </p:txBody>
      </p:sp>
      <p:sp>
        <p:nvSpPr>
          <p:cNvPr id="69635" name="Rectangle 1"/>
          <p:cNvSpPr>
            <a:spLocks noGrp="1" noRot="1" noChangeAspect="1" noChangeArrowheads="1" noTextEdit="1"/>
          </p:cNvSpPr>
          <p:nvPr>
            <p:ph type="sldImg"/>
          </p:nvPr>
        </p:nvSpPr>
        <p:spPr>
          <a:xfrm>
            <a:off x="139700" y="768350"/>
            <a:ext cx="6819900" cy="3836988"/>
          </a:xfrm>
          <a:solidFill>
            <a:srgbClr val="FFFFFF"/>
          </a:solidFill>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69636" name="Text Box 2"/>
          <p:cNvSpPr>
            <a:spLocks noGrp="1" noChangeArrowheads="1"/>
          </p:cNvSpPr>
          <p:nvPr>
            <p:ph type="body" idx="1"/>
          </p:nvPr>
        </p:nvSpPr>
        <p:spPr>
          <a:xfrm>
            <a:off x="709613" y="4860925"/>
            <a:ext cx="5680075" cy="4605338"/>
          </a:xfrm>
          <a:noFill/>
          <a:extLst>
            <a:ext uri="{91240B29-F687-4f45-9708-019B960494DF}">
              <a14:hiddenLine xmlns="" xmlns:a14="http://schemas.microsoft.com/office/drawing/2010/main" w="9525">
                <a:solidFill>
                  <a:srgbClr val="80808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normAutofit fontScale="70000" lnSpcReduction="20000"/>
          </a:bodyPr>
          <a:lstStyle/>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cs typeface="Arial" panose="020B0604020202020204" pitchFamily="34" charset="0"/>
              </a:rPr>
              <a:t>Explications : </a:t>
            </a: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Un 1er élément de réponse est la quantité restante dans le tonneau. Plus il y a de réserves, plus la pénurie est loin. Au passage, remarquons pour le pétrole que les réserves ne se renouvellent pas. En effet, le pétrole nécessite plusieurs dizaines de millions d’années pour se former naturellement. Nous avons donc, à notre échelle, un tonneau qui ne fait que se vider.</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Le deuxième paramètre, c’est la capacité de production : si tu as soif, c’est un problème si le robinet ne coule qu’au goutte-à-goutte ou si la personne qui sert en renverse la moitié par terre.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Le 3</a:t>
            </a:r>
            <a:r>
              <a:rPr lang="fr-FR" sz="1000" kern="1200" baseline="30000" dirty="0">
                <a:solidFill>
                  <a:schemeClr val="tx1"/>
                </a:solidFill>
                <a:effectLst/>
                <a:latin typeface="Arial" panose="020B0604020202020204" pitchFamily="34" charset="0"/>
                <a:ea typeface="+mn-ea"/>
                <a:cs typeface="Arial" panose="020B0604020202020204" pitchFamily="34" charset="0"/>
              </a:rPr>
              <a:t>ème</a:t>
            </a:r>
            <a:r>
              <a:rPr lang="fr-FR" sz="1000" kern="1200" dirty="0">
                <a:solidFill>
                  <a:schemeClr val="tx1"/>
                </a:solidFill>
                <a:effectLst/>
                <a:latin typeface="Arial" panose="020B0604020202020204" pitchFamily="34" charset="0"/>
                <a:ea typeface="+mn-ea"/>
                <a:cs typeface="Arial" panose="020B0604020202020204" pitchFamily="34" charset="0"/>
              </a:rPr>
              <a:t> paramètre est le besoin des consommateurs et consommatrices : en effet, si le tonneau est presque vide ou que le robinet ne coule qu’au goutte-à-goutte, tu peux quand même boire si tu es le seul ou la seule à te servir ou si chacun chacune ne boit que très </a:t>
            </a:r>
            <a:r>
              <a:rPr lang="fr-FR" sz="1000" kern="1200" dirty="0" err="1">
                <a:solidFill>
                  <a:schemeClr val="tx1"/>
                </a:solidFill>
                <a:effectLst/>
                <a:latin typeface="Arial" panose="020B0604020202020204" pitchFamily="34" charset="0"/>
                <a:ea typeface="+mn-ea"/>
                <a:cs typeface="Arial" panose="020B0604020202020204" pitchFamily="34" charset="0"/>
              </a:rPr>
              <a:t>très</a:t>
            </a:r>
            <a:r>
              <a:rPr lang="fr-FR" sz="1000" kern="1200" dirty="0">
                <a:solidFill>
                  <a:schemeClr val="tx1"/>
                </a:solidFill>
                <a:effectLst/>
                <a:latin typeface="Arial" panose="020B0604020202020204" pitchFamily="34" charset="0"/>
                <a:ea typeface="+mn-ea"/>
                <a:cs typeface="Arial" panose="020B0604020202020204" pitchFamily="34" charset="0"/>
              </a:rPr>
              <a:t> peu. Pour éviter une pénurie d’énergies fossiles, nous pourrions donc en réduire notre consommation, soit en les remplaçant par d’autres énergies, soit en réduisant notre consommation d’énergie en général et en revoyant ainsi le principe même de la société de consommation.</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Enfin, le 4</a:t>
            </a:r>
            <a:r>
              <a:rPr lang="fr-FR" sz="1000" kern="1200" baseline="30000" dirty="0">
                <a:solidFill>
                  <a:schemeClr val="tx1"/>
                </a:solidFill>
                <a:effectLst/>
                <a:latin typeface="Arial" panose="020B0604020202020204" pitchFamily="34" charset="0"/>
                <a:ea typeface="+mn-ea"/>
                <a:cs typeface="Arial" panose="020B0604020202020204" pitchFamily="34" charset="0"/>
              </a:rPr>
              <a:t>ème</a:t>
            </a:r>
            <a:r>
              <a:rPr lang="fr-FR" sz="1000" kern="1200" dirty="0">
                <a:solidFill>
                  <a:schemeClr val="tx1"/>
                </a:solidFill>
                <a:effectLst/>
                <a:latin typeface="Arial" panose="020B0604020202020204" pitchFamily="34" charset="0"/>
                <a:ea typeface="+mn-ea"/>
                <a:cs typeface="Arial" panose="020B0604020202020204" pitchFamily="34" charset="0"/>
              </a:rPr>
              <a:t> et dernier paramètre important, c’est le ou la propriétaire du tonneau. Peut-être que cette personne ne voudra plus partager avec les autres quand il n’en restera plus beaucoup.</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Nous allons voir chacun de ces 4 paramètres en détail l’un après l’autre dans la suite de la vidéo. Commençons donc par les réserves.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endParaRPr lang="fr-FR" altLang="fr-FR" sz="1000" b="1" dirty="0">
              <a:latin typeface="Arial" panose="020B0604020202020204" pitchFamily="34" charset="0"/>
              <a:cs typeface="Arial" panose="020B0604020202020204" pitchFamily="34" charset="0"/>
            </a:endParaRP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cs typeface="Arial" panose="020B0604020202020204" pitchFamily="34" charset="0"/>
              </a:rPr>
              <a:t>Messages clés : </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Des ressources fossiles, pour combien de temps ? Le 1</a:t>
            </a:r>
            <a:r>
              <a:rPr lang="fr-FR" altLang="fr-FR" sz="1000" b="0" baseline="30000" dirty="0">
                <a:latin typeface="Arial" panose="020B0604020202020204" pitchFamily="34" charset="0"/>
                <a:cs typeface="Arial" panose="020B0604020202020204" pitchFamily="34" charset="0"/>
              </a:rPr>
              <a:t>er</a:t>
            </a:r>
            <a:r>
              <a:rPr lang="fr-FR" altLang="fr-FR" sz="1000" b="0" dirty="0">
                <a:latin typeface="Arial" panose="020B0604020202020204" pitchFamily="34" charset="0"/>
                <a:cs typeface="Arial" panose="020B0604020202020204" pitchFamily="34" charset="0"/>
              </a:rPr>
              <a:t> élément de réponse est la quantité des réserves qui restent</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Après la taille des réserves, le 2</a:t>
            </a:r>
            <a:r>
              <a:rPr lang="fr-FR" altLang="fr-FR" sz="1000" b="0" baseline="30000" dirty="0">
                <a:latin typeface="Arial" panose="020B0604020202020204" pitchFamily="34" charset="0"/>
                <a:cs typeface="Arial" panose="020B0604020202020204" pitchFamily="34" charset="0"/>
              </a:rPr>
              <a:t>ème</a:t>
            </a:r>
            <a:r>
              <a:rPr lang="fr-FR" altLang="fr-FR" sz="1000" b="0" dirty="0">
                <a:latin typeface="Arial" panose="020B0604020202020204" pitchFamily="34" charset="0"/>
                <a:cs typeface="Arial" panose="020B0604020202020204" pitchFamily="34" charset="0"/>
              </a:rPr>
              <a:t> paramètre clé est la facilité à extraire ces réserves</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Après la taille des réserves et la capacité à les extraire, le 3</a:t>
            </a:r>
            <a:r>
              <a:rPr lang="fr-FR" altLang="fr-FR" sz="1000" b="0" baseline="30000" dirty="0">
                <a:latin typeface="Arial" panose="020B0604020202020204" pitchFamily="34" charset="0"/>
                <a:cs typeface="Arial" panose="020B0604020202020204" pitchFamily="34" charset="0"/>
              </a:rPr>
              <a:t>ème</a:t>
            </a:r>
            <a:r>
              <a:rPr lang="fr-FR" altLang="fr-FR" sz="1000" b="0" dirty="0">
                <a:latin typeface="Arial" panose="020B0604020202020204" pitchFamily="34" charset="0"/>
                <a:cs typeface="Arial" panose="020B0604020202020204" pitchFamily="34" charset="0"/>
              </a:rPr>
              <a:t> paramètre clé est le besoin des consommateurs. Sans besoin, pas de pénurie. Le besoin est donc aussi un levier d'action : on peut réduire notre besoin pour échapper au problème (alors qu'on a plutôt tendance à être dans une logique de l’offre qui consiste à accroitre la production)</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Le propriétaire des réserves voudra-t-il toujours partager en cas de pénurie ?</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endParaRPr lang="fr-FR" altLang="fr-FR" sz="1000" dirty="0">
              <a:latin typeface="Arial" panose="020B0604020202020204" pitchFamily="34" charset="0"/>
              <a:cs typeface="Arial" panose="020B0604020202020204" pitchFamily="34" charset="0"/>
            </a:endParaRP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b="1" u="sng" dirty="0">
                <a:latin typeface="Arial" panose="020B0604020202020204" pitchFamily="34" charset="0"/>
                <a:cs typeface="Arial" panose="020B0604020202020204" pitchFamily="34" charset="0"/>
              </a:rPr>
              <a:t>Précisions pour les curieux</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La pénurie d'énergie fossile est un problème de rareté. Or, la rareté, c'est l'écart entre une disponibilité d'une ressource et le besoin en cette ressource.</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Exemple : l'air respirable n'est pas rare : on en a un grand besoin, mais il est disponible en encore plus grande quantité.</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Les bijoux en or sont rares : on n'en a pas grand besoin, mais ils ne sont pas disponibles en grande quantité.</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Généralement, le prix est un indicateur de rareté. Le fait que le prix de l'énergie augmente indique qu'elle devient plus rare (soit qu'on voudrait en consommer de plus en plus, soit que la production devient moins importante).</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Pour résoudre un problème de rareté, on peut agir sur les 2 plans :</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 soit tenter d'accroitre la disponibilité de la ressource (logique de l’offre)</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 soit tenter de réduire le besoin (logique de la demande)</a:t>
            </a:r>
          </a:p>
          <a:p>
            <a:pPr>
              <a:spcBef>
                <a:spcPts val="488"/>
              </a:spcBef>
              <a:buFont typeface="Times New Roman" panose="02020603050405020304" pitchFamily="18"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cs typeface="Arial" panose="020B0604020202020204" pitchFamily="34" charset="0"/>
            </a:endParaRPr>
          </a:p>
        </p:txBody>
      </p:sp>
      <p:sp>
        <p:nvSpPr>
          <p:cNvPr id="69637" name="Text Box 3"/>
          <p:cNvSpPr txBox="1">
            <a:spLocks noChangeArrowheads="1"/>
          </p:cNvSpPr>
          <p:nvPr/>
        </p:nvSpPr>
        <p:spPr bwMode="auto">
          <a:xfrm>
            <a:off x="4021138" y="9721850"/>
            <a:ext cx="3076575" cy="511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7488" tIns="50694" rIns="97488" bIns="50694"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r" eaLnBrk="1" hangingPunct="1">
              <a:buClrTx/>
              <a:buFontTx/>
              <a:buNone/>
            </a:pPr>
            <a:fld id="{D97283FE-D612-49B9-BE68-666EDD074B8B}" type="slidenum">
              <a:rPr lang="fr-FR" altLang="fr-FR" sz="1300">
                <a:solidFill>
                  <a:srgbClr val="000000"/>
                </a:solidFill>
              </a:rPr>
              <a:pPr algn="r" eaLnBrk="1" hangingPunct="1">
                <a:buClrTx/>
                <a:buFontTx/>
                <a:buNone/>
              </a:pPr>
              <a:t>31</a:t>
            </a:fld>
            <a:endParaRPr lang="fr-FR" altLang="fr-FR" sz="1300">
              <a:solidFill>
                <a:srgbClr val="000000"/>
              </a:solidFill>
            </a:endParaRPr>
          </a:p>
        </p:txBody>
      </p:sp>
    </p:spTree>
    <p:extLst>
      <p:ext uri="{BB962C8B-B14F-4D97-AF65-F5344CB8AC3E}">
        <p14:creationId xmlns:p14="http://schemas.microsoft.com/office/powerpoint/2010/main" val="30694575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Espace réservé de l'image des diapositives 1"/>
          <p:cNvSpPr>
            <a:spLocks noGrp="1" noRot="1" noChangeAspect="1" noTextEdit="1"/>
          </p:cNvSpPr>
          <p:nvPr>
            <p:ph type="sldImg"/>
          </p:nvPr>
        </p:nvSpPr>
        <p:spPr>
          <a:xfrm>
            <a:off x="381000" y="685800"/>
            <a:ext cx="6096000" cy="3429000"/>
          </a:xfrm>
          <a:ln/>
        </p:spPr>
      </p:sp>
      <p:sp>
        <p:nvSpPr>
          <p:cNvPr id="70659" name="Espace réservé des commentaires 2"/>
          <p:cNvSpPr>
            <a:spLocks noGrp="1"/>
          </p:cNvSpPr>
          <p:nvPr>
            <p:ph type="body" idx="1"/>
          </p:nvPr>
        </p:nvSpPr>
        <p:spPr>
          <a:ln/>
          <a:extLst/>
        </p:spPr>
        <p:txBody>
          <a:bodyPr>
            <a:normAutofit fontScale="70000" lnSpcReduction="20000"/>
          </a:bodyPr>
          <a:lstStyle/>
          <a:p>
            <a:pPr marL="228600" indent="-228600">
              <a:defRPr/>
            </a:pPr>
            <a:r>
              <a:rPr lang="fr-FR" sz="1000" b="1" u="sng" dirty="0">
                <a:latin typeface="Arial"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Du coup, 2 options se présentent à nous : soit remplacer le pétrole par d’autres énergies, soit nous organiser de manière à consommer moins d’énergie. Regardons chacune des 2 options en détail. Nous l’avons vu, le pétrole va connaître un pic de production prochainement et décroître. C’est ce que nous voyons sur le graphique de principe ci-dessous. De la même manière, gaz et charbon, qui sont aussi des ressources fossiles non renouvelables, vont connaître un pic et décroître, très probablement d’ici 2030 pour le gaz et 2050 pour le charbon. Il y aura donc nécessairement une transition énergétique, des énergies fossiles vers d’autres énergies. Cette transition sera d’autant plus nécessaire qu’on prendra rapidement la décision de ne plus consommer de charbon pour préserver le climat. Nous en reparlerons justement dans les prochaines vidéos sur le climat.</a:t>
            </a:r>
          </a:p>
          <a:p>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28600" indent="-228600">
              <a:defRPr/>
            </a:pPr>
            <a:r>
              <a:rPr lang="fr-FR" sz="1000" b="1" u="sng" dirty="0">
                <a:latin typeface="Arial" pitchFamily="34" charset="0"/>
                <a:cs typeface="Arial" panose="020B0604020202020204" pitchFamily="34" charset="0"/>
              </a:rPr>
              <a:t>Messages clés :</a:t>
            </a:r>
          </a:p>
          <a:p>
            <a:pPr marL="228600" indent="-228600">
              <a:buFontTx/>
              <a:buAutoNum type="arabicPeriod"/>
              <a:defRPr/>
            </a:pPr>
            <a:r>
              <a:rPr lang="fr-FR" sz="1000" b="0" dirty="0">
                <a:latin typeface="Arial" pitchFamily="34" charset="0"/>
                <a:cs typeface="Arial" panose="020B0604020202020204" pitchFamily="34" charset="0"/>
              </a:rPr>
              <a:t>Il y aura un pic de pétrole, puis de gaz et enfin de charbon.</a:t>
            </a:r>
          </a:p>
          <a:p>
            <a:pPr marL="228600" marR="0" lvl="0" indent="-228600" algn="l" defTabSz="914400" rtl="0" eaLnBrk="1" fontAlgn="base" latinLnBrk="0" hangingPunct="1">
              <a:lnSpc>
                <a:spcPct val="100000"/>
              </a:lnSpc>
              <a:spcBef>
                <a:spcPct val="30000"/>
              </a:spcBef>
              <a:spcAft>
                <a:spcPct val="0"/>
              </a:spcAft>
              <a:buClrTx/>
              <a:buSzTx/>
              <a:buFontTx/>
              <a:buAutoNum type="arabicPeriod"/>
              <a:tabLst/>
              <a:defRPr/>
            </a:pPr>
            <a:r>
              <a:rPr lang="fr-FR" altLang="fr-FR" sz="1000" b="0" dirty="0">
                <a:latin typeface="Arial" panose="020B0604020202020204" pitchFamily="34" charset="0"/>
                <a:cs typeface="Arial" panose="020B0604020202020204" pitchFamily="34" charset="0"/>
              </a:rPr>
              <a:t>Beaucoup de gens considère que le pic de pétrole c’est maintenant, le pic de gaz dans 10 ans, le pic de charbon peu après le milieu du siècle.</a:t>
            </a:r>
          </a:p>
          <a:p>
            <a:pPr marL="228600" indent="-228600">
              <a:buFontTx/>
              <a:buAutoNum type="arabicPeriod"/>
              <a:defRPr/>
            </a:pPr>
            <a:r>
              <a:rPr lang="fr-FR" sz="1000" b="0" dirty="0">
                <a:latin typeface="Arial" pitchFamily="34" charset="0"/>
                <a:cs typeface="Arial" panose="020B0604020202020204" pitchFamily="34" charset="0"/>
              </a:rPr>
              <a:t>Il y aura nécessairement une transition énergétique puisqu’on consommera forcément moins d’énergie fossiles après le pic.</a:t>
            </a:r>
          </a:p>
          <a:p>
            <a:pPr marL="228600" indent="-228600">
              <a:buFontTx/>
              <a:buAutoNum type="arabicPeriod"/>
              <a:defRPr/>
            </a:pPr>
            <a:r>
              <a:rPr lang="fr-FR" sz="1000" b="0" dirty="0">
                <a:latin typeface="Arial" pitchFamily="34" charset="0"/>
                <a:cs typeface="Arial" panose="020B0604020202020204" pitchFamily="34" charset="0"/>
              </a:rPr>
              <a:t>On peut se demander si les autres énergies permettront de combler le vide entre une attente croissante d’énergie et des ressources fossiles à la baisse.</a:t>
            </a:r>
          </a:p>
          <a:p>
            <a:pPr>
              <a:defRPr/>
            </a:pPr>
            <a:endParaRPr lang="fr-FR" sz="1000" b="0" dirty="0">
              <a:latin typeface="Arial" pitchFamily="34" charset="0"/>
              <a:cs typeface="Arial" panose="020B0604020202020204" pitchFamily="34" charset="0"/>
            </a:endParaRPr>
          </a:p>
          <a:p>
            <a:pPr marL="228600" indent="-228600">
              <a:defRPr/>
            </a:pPr>
            <a:r>
              <a:rPr lang="fr-FR" sz="1000" b="1" u="sng" dirty="0">
                <a:latin typeface="Arial" pitchFamily="34" charset="0"/>
                <a:cs typeface="Arial" panose="020B0604020202020204" pitchFamily="34" charset="0"/>
              </a:rPr>
              <a:t>Précisions pour les curieux</a:t>
            </a:r>
          </a:p>
          <a:p>
            <a:pPr marL="228600" indent="-228600">
              <a:defRPr/>
            </a:pPr>
            <a:r>
              <a:rPr lang="fr-FR" sz="1000" dirty="0">
                <a:latin typeface="Arial" pitchFamily="34" charset="0"/>
                <a:cs typeface="Arial" panose="020B0604020202020204" pitchFamily="34" charset="0"/>
              </a:rPr>
              <a:t>Si les énergies fossiles viennent à diminuer, quelle(s) énergie(s) peut/peuvent compenser ?</a:t>
            </a:r>
          </a:p>
          <a:p>
            <a:pPr marL="228600" indent="-228600">
              <a:buFontTx/>
              <a:buAutoNum type="arabicPeriod"/>
              <a:defRPr/>
            </a:pPr>
            <a:r>
              <a:rPr lang="fr-FR" sz="1000" dirty="0">
                <a:latin typeface="Arial" pitchFamily="34" charset="0"/>
                <a:cs typeface="Arial" panose="020B0604020202020204" pitchFamily="34" charset="0"/>
              </a:rPr>
              <a:t>Le bois ? Sa consommation semble à peu près stable depuis 150 ans. Probablement qu’on ne saurait pas en consommer plus sans faire disparaître les forêts. En tout cas, il ne semble pas envisageable de lui faire remplacer une part significative des énergies fossiles, d’autant qu’il est bien plus compliqué à mettre en œuvre.</a:t>
            </a:r>
          </a:p>
          <a:p>
            <a:pPr marL="228600" indent="-228600">
              <a:buFontTx/>
              <a:buAutoNum type="arabicPeriod"/>
              <a:defRPr/>
            </a:pPr>
            <a:r>
              <a:rPr lang="fr-FR" sz="1000" dirty="0">
                <a:latin typeface="Arial" pitchFamily="34" charset="0"/>
                <a:cs typeface="Arial" panose="020B0604020202020204" pitchFamily="34" charset="0"/>
              </a:rPr>
              <a:t>Le nucléaire ? Par décision politique, il est en léger déclin depuis 2 ans et de toute façon les ressources en combustible sont aussi limitées de sorte qu’il ne pourrait pas non plus remplacer une part significative des énergies fossiles. Quant à la fusion, les experts n’envisagent pas un déploiement commercial avant 50 ans.</a:t>
            </a:r>
          </a:p>
          <a:p>
            <a:pPr marL="228600" indent="-228600">
              <a:buFontTx/>
              <a:buAutoNum type="arabicPeriod"/>
              <a:defRPr/>
            </a:pPr>
            <a:r>
              <a:rPr lang="fr-FR" sz="1000" dirty="0">
                <a:latin typeface="Arial" pitchFamily="34" charset="0"/>
                <a:cs typeface="Arial" panose="020B0604020202020204" pitchFamily="34" charset="0"/>
              </a:rPr>
              <a:t>Les barrages ? La plupart des grands fleuves du monde en possèdent déjà et l’Humanité semble proche du potentiel maximal de l’hydro-électrique. Peut-être en exploitant l’énergie des vagues et des marées ?</a:t>
            </a:r>
          </a:p>
          <a:p>
            <a:pPr marL="228600" indent="-228600">
              <a:buFontTx/>
              <a:buAutoNum type="arabicPeriod"/>
              <a:defRPr/>
            </a:pPr>
            <a:r>
              <a:rPr lang="fr-FR" sz="1000" dirty="0">
                <a:latin typeface="Arial" pitchFamily="34" charset="0"/>
                <a:cs typeface="Arial" panose="020B0604020202020204" pitchFamily="34" charset="0"/>
              </a:rPr>
              <a:t>Les renouvelables ? Quand on pense que les combustibles fossiles ont mis 50 ans à se développer de la sorte alors qu’ils sont beaucoup plus pratiques, on voit difficile comment les renouvelables, qui ne couvrent qu’1% de notre consommation, pourraient relever le défi dans un laps de temps identique… Et on ne pourra pas forcément attendre plus…</a:t>
            </a:r>
          </a:p>
          <a:p>
            <a:pPr marL="228600" indent="-228600">
              <a:buFontTx/>
              <a:buAutoNum type="arabicPeriod"/>
              <a:defRPr/>
            </a:pPr>
            <a:r>
              <a:rPr lang="fr-FR" sz="1000" dirty="0">
                <a:latin typeface="Arial" pitchFamily="34" charset="0"/>
                <a:cs typeface="Arial" panose="020B0604020202020204" pitchFamily="34" charset="0"/>
              </a:rPr>
              <a:t>Une source d’énergie miracle ? Hormis le photovoltaïque et le nucléaire, toutes les autres sources d’énergie sont connues depuis la Haute Antiquité. Il semblerait que trouver quelque chose de nouveau, sans même parler de miraculeux, soit assez compliqué en la matière…</a:t>
            </a:r>
          </a:p>
        </p:txBody>
      </p:sp>
      <p:sp>
        <p:nvSpPr>
          <p:cNvPr id="73732"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54559CA-A803-4E53-A22A-00DBBCA6FC55}" type="slidenum">
              <a:rPr lang="fr-FR" altLang="fr-FR"/>
              <a:pPr eaLnBrk="1" hangingPunct="1"/>
              <a:t>32</a:t>
            </a:fld>
            <a:endParaRPr lang="fr-FR" altLang="fr-FR"/>
          </a:p>
        </p:txBody>
      </p:sp>
    </p:spTree>
    <p:extLst>
      <p:ext uri="{BB962C8B-B14F-4D97-AF65-F5344CB8AC3E}">
        <p14:creationId xmlns:p14="http://schemas.microsoft.com/office/powerpoint/2010/main" val="28599686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p:cNvSpPr>
            <a:spLocks noGrp="1" noChangeArrowheads="1"/>
          </p:cNvSpPr>
          <p:nvPr>
            <p:ph type="sldNum" sz="quarter"/>
          </p:nvPr>
        </p:nvSpPr>
        <p:spPr>
          <a:noFill/>
        </p:spPr>
        <p:txBody>
          <a:bodyPr/>
          <a:lstStyle>
            <a:lvl1pPr eaLnBrk="0" hangingPunct="0">
              <a:tabLst>
                <a:tab pos="782638" algn="l"/>
                <a:tab pos="1566863" algn="l"/>
                <a:tab pos="2351088" algn="l"/>
                <a:tab pos="3135313" algn="l"/>
              </a:tabLst>
              <a:defRPr>
                <a:solidFill>
                  <a:schemeClr val="bg1"/>
                </a:solidFill>
                <a:latin typeface="Arial" panose="020B0604020202020204" pitchFamily="34" charset="0"/>
              </a:defRPr>
            </a:lvl1pPr>
            <a:lvl2pPr eaLnBrk="0" hangingPunct="0">
              <a:tabLst>
                <a:tab pos="782638" algn="l"/>
                <a:tab pos="1566863" algn="l"/>
                <a:tab pos="2351088" algn="l"/>
                <a:tab pos="3135313" algn="l"/>
              </a:tabLst>
              <a:defRPr>
                <a:solidFill>
                  <a:schemeClr val="bg1"/>
                </a:solidFill>
                <a:latin typeface="Arial" panose="020B0604020202020204" pitchFamily="34" charset="0"/>
              </a:defRPr>
            </a:lvl2pPr>
            <a:lvl3pPr eaLnBrk="0" hangingPunct="0">
              <a:tabLst>
                <a:tab pos="782638" algn="l"/>
                <a:tab pos="1566863" algn="l"/>
                <a:tab pos="2351088" algn="l"/>
                <a:tab pos="3135313" algn="l"/>
              </a:tabLst>
              <a:defRPr>
                <a:solidFill>
                  <a:schemeClr val="bg1"/>
                </a:solidFill>
                <a:latin typeface="Arial" panose="020B0604020202020204" pitchFamily="34" charset="0"/>
              </a:defRPr>
            </a:lvl3pPr>
            <a:lvl4pPr eaLnBrk="0" hangingPunct="0">
              <a:tabLst>
                <a:tab pos="782638" algn="l"/>
                <a:tab pos="1566863" algn="l"/>
                <a:tab pos="2351088" algn="l"/>
                <a:tab pos="3135313" algn="l"/>
              </a:tabLst>
              <a:defRPr>
                <a:solidFill>
                  <a:schemeClr val="bg1"/>
                </a:solidFill>
                <a:latin typeface="Arial" panose="020B0604020202020204" pitchFamily="34" charset="0"/>
              </a:defRPr>
            </a:lvl4pPr>
            <a:lvl5pPr eaLnBrk="0" hangingPunct="0">
              <a:tabLst>
                <a:tab pos="782638" algn="l"/>
                <a:tab pos="1566863" algn="l"/>
                <a:tab pos="2351088" algn="l"/>
                <a:tab pos="313531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9pPr>
          </a:lstStyle>
          <a:p>
            <a:pPr eaLnBrk="1" hangingPunct="1"/>
            <a:fld id="{C174B60E-4622-41BC-A79A-C615AF27DF31}" type="slidenum">
              <a:rPr lang="fr-FR" altLang="fr-FR">
                <a:solidFill>
                  <a:srgbClr val="000000"/>
                </a:solidFill>
                <a:latin typeface="Times New Roman" panose="02020603050405020304" pitchFamily="18" charset="0"/>
              </a:rPr>
              <a:pPr eaLnBrk="1" hangingPunct="1"/>
              <a:t>33</a:t>
            </a:fld>
            <a:endParaRPr lang="fr-FR" altLang="fr-FR">
              <a:solidFill>
                <a:srgbClr val="000000"/>
              </a:solidFill>
              <a:latin typeface="Times New Roman" panose="02020603050405020304" pitchFamily="18" charset="0"/>
            </a:endParaRPr>
          </a:p>
        </p:txBody>
      </p:sp>
      <p:sp>
        <p:nvSpPr>
          <p:cNvPr id="69635" name="Rectangle 1"/>
          <p:cNvSpPr>
            <a:spLocks noGrp="1" noRot="1" noChangeAspect="1" noChangeArrowheads="1" noTextEdit="1"/>
          </p:cNvSpPr>
          <p:nvPr>
            <p:ph type="sldImg"/>
          </p:nvPr>
        </p:nvSpPr>
        <p:spPr>
          <a:xfrm>
            <a:off x="139700" y="768350"/>
            <a:ext cx="6819900" cy="3836988"/>
          </a:xfrm>
          <a:solidFill>
            <a:srgbClr val="FFFFFF"/>
          </a:solidFill>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69636" name="Text Box 2"/>
          <p:cNvSpPr>
            <a:spLocks noGrp="1" noChangeArrowheads="1"/>
          </p:cNvSpPr>
          <p:nvPr>
            <p:ph type="body" idx="1"/>
          </p:nvPr>
        </p:nvSpPr>
        <p:spPr>
          <a:xfrm>
            <a:off x="709613" y="4860925"/>
            <a:ext cx="5680075" cy="4605338"/>
          </a:xfrm>
          <a:noFill/>
          <a:extLst>
            <a:ext uri="{91240B29-F687-4f45-9708-019B960494DF}">
              <a14:hiddenLine xmlns="" xmlns:a14="http://schemas.microsoft.com/office/drawing/2010/main" w="9525">
                <a:solidFill>
                  <a:srgbClr val="80808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normAutofit fontScale="70000" lnSpcReduction="20000"/>
          </a:bodyPr>
          <a:lstStyle/>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cs typeface="Arial" panose="020B0604020202020204" pitchFamily="34" charset="0"/>
              </a:rPr>
              <a:t>Explications : </a:t>
            </a: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Un 1er élément de réponse est la quantité restante dans le tonneau. Plus il y a de réserves, plus la pénurie est loin. Au passage, remarquons pour le pétrole que les réserves ne se renouvellent pas. En effet, le pétrole nécessite plusieurs dizaines de millions d’années pour se former naturellement. Nous avons donc, à notre échelle, un tonneau qui ne fait que se vider.</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Le deuxième paramètre, c’est la capacité de production : si tu as soif, c’est un problème si le robinet ne coule qu’au goutte-à-goutte ou si la personne qui sert en renverse la moitié par terre.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Le 3</a:t>
            </a:r>
            <a:r>
              <a:rPr lang="fr-FR" sz="1000" kern="1200" baseline="30000" dirty="0">
                <a:solidFill>
                  <a:schemeClr val="tx1"/>
                </a:solidFill>
                <a:effectLst/>
                <a:latin typeface="Arial" panose="020B0604020202020204" pitchFamily="34" charset="0"/>
                <a:ea typeface="+mn-ea"/>
                <a:cs typeface="Arial" panose="020B0604020202020204" pitchFamily="34" charset="0"/>
              </a:rPr>
              <a:t>ème</a:t>
            </a:r>
            <a:r>
              <a:rPr lang="fr-FR" sz="1000" kern="1200" dirty="0">
                <a:solidFill>
                  <a:schemeClr val="tx1"/>
                </a:solidFill>
                <a:effectLst/>
                <a:latin typeface="Arial" panose="020B0604020202020204" pitchFamily="34" charset="0"/>
                <a:ea typeface="+mn-ea"/>
                <a:cs typeface="Arial" panose="020B0604020202020204" pitchFamily="34" charset="0"/>
              </a:rPr>
              <a:t> paramètre est le besoin des consommateurs et consommatrices : en effet, si le tonneau est presque vide ou que le robinet ne coule qu’au goutte-à-goutte, tu peux quand même boire si tu es le seul ou la seule à te servir ou si chacun chacune ne boit que très </a:t>
            </a:r>
            <a:r>
              <a:rPr lang="fr-FR" sz="1000" kern="1200" dirty="0" err="1">
                <a:solidFill>
                  <a:schemeClr val="tx1"/>
                </a:solidFill>
                <a:effectLst/>
                <a:latin typeface="Arial" panose="020B0604020202020204" pitchFamily="34" charset="0"/>
                <a:ea typeface="+mn-ea"/>
                <a:cs typeface="Arial" panose="020B0604020202020204" pitchFamily="34" charset="0"/>
              </a:rPr>
              <a:t>très</a:t>
            </a:r>
            <a:r>
              <a:rPr lang="fr-FR" sz="1000" kern="1200" dirty="0">
                <a:solidFill>
                  <a:schemeClr val="tx1"/>
                </a:solidFill>
                <a:effectLst/>
                <a:latin typeface="Arial" panose="020B0604020202020204" pitchFamily="34" charset="0"/>
                <a:ea typeface="+mn-ea"/>
                <a:cs typeface="Arial" panose="020B0604020202020204" pitchFamily="34" charset="0"/>
              </a:rPr>
              <a:t> peu. Pour éviter une pénurie d’énergies fossiles, nous pourrions donc en réduire notre consommation, soit en les remplaçant par d’autres énergies, soit en réduisant notre consommation d’énergie en général et en revoyant ainsi le principe même de la société de consommation.</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Enfin, le 4</a:t>
            </a:r>
            <a:r>
              <a:rPr lang="fr-FR" sz="1000" kern="1200" baseline="30000" dirty="0">
                <a:solidFill>
                  <a:schemeClr val="tx1"/>
                </a:solidFill>
                <a:effectLst/>
                <a:latin typeface="Arial" panose="020B0604020202020204" pitchFamily="34" charset="0"/>
                <a:ea typeface="+mn-ea"/>
                <a:cs typeface="Arial" panose="020B0604020202020204" pitchFamily="34" charset="0"/>
              </a:rPr>
              <a:t>ème</a:t>
            </a:r>
            <a:r>
              <a:rPr lang="fr-FR" sz="1000" kern="1200" dirty="0">
                <a:solidFill>
                  <a:schemeClr val="tx1"/>
                </a:solidFill>
                <a:effectLst/>
                <a:latin typeface="Arial" panose="020B0604020202020204" pitchFamily="34" charset="0"/>
                <a:ea typeface="+mn-ea"/>
                <a:cs typeface="Arial" panose="020B0604020202020204" pitchFamily="34" charset="0"/>
              </a:rPr>
              <a:t> et dernier paramètre important, c’est le ou la propriétaire du tonneau. Peut-être que cette personne ne voudra plus partager avec les autres quand il n’en restera plus beaucoup.</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Nous allons voir chacun de ces 4 paramètres en détail l’un après l’autre dans la suite de la vidéo. Commençons donc par les réserves.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endParaRPr lang="fr-FR" altLang="fr-FR" sz="1000" b="1" dirty="0">
              <a:latin typeface="Arial" panose="020B0604020202020204" pitchFamily="34" charset="0"/>
              <a:cs typeface="Arial" panose="020B0604020202020204" pitchFamily="34" charset="0"/>
            </a:endParaRP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cs typeface="Arial" panose="020B0604020202020204" pitchFamily="34" charset="0"/>
              </a:rPr>
              <a:t>Messages clés : </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Des ressources fossiles, pour combien de temps ? Le 1</a:t>
            </a:r>
            <a:r>
              <a:rPr lang="fr-FR" altLang="fr-FR" sz="1000" b="0" baseline="30000" dirty="0">
                <a:latin typeface="Arial" panose="020B0604020202020204" pitchFamily="34" charset="0"/>
                <a:cs typeface="Arial" panose="020B0604020202020204" pitchFamily="34" charset="0"/>
              </a:rPr>
              <a:t>er</a:t>
            </a:r>
            <a:r>
              <a:rPr lang="fr-FR" altLang="fr-FR" sz="1000" b="0" dirty="0">
                <a:latin typeface="Arial" panose="020B0604020202020204" pitchFamily="34" charset="0"/>
                <a:cs typeface="Arial" panose="020B0604020202020204" pitchFamily="34" charset="0"/>
              </a:rPr>
              <a:t> élément de réponse est la quantité des réserves qui restent</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Après la taille des réserves, le 2</a:t>
            </a:r>
            <a:r>
              <a:rPr lang="fr-FR" altLang="fr-FR" sz="1000" b="0" baseline="30000" dirty="0">
                <a:latin typeface="Arial" panose="020B0604020202020204" pitchFamily="34" charset="0"/>
                <a:cs typeface="Arial" panose="020B0604020202020204" pitchFamily="34" charset="0"/>
              </a:rPr>
              <a:t>ème</a:t>
            </a:r>
            <a:r>
              <a:rPr lang="fr-FR" altLang="fr-FR" sz="1000" b="0" dirty="0">
                <a:latin typeface="Arial" panose="020B0604020202020204" pitchFamily="34" charset="0"/>
                <a:cs typeface="Arial" panose="020B0604020202020204" pitchFamily="34" charset="0"/>
              </a:rPr>
              <a:t> paramètre clé est la facilité à extraire ces réserves</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Après la taille des réserves et la capacité à les extraire, le 3</a:t>
            </a:r>
            <a:r>
              <a:rPr lang="fr-FR" altLang="fr-FR" sz="1000" b="0" baseline="30000" dirty="0">
                <a:latin typeface="Arial" panose="020B0604020202020204" pitchFamily="34" charset="0"/>
                <a:cs typeface="Arial" panose="020B0604020202020204" pitchFamily="34" charset="0"/>
              </a:rPr>
              <a:t>ème</a:t>
            </a:r>
            <a:r>
              <a:rPr lang="fr-FR" altLang="fr-FR" sz="1000" b="0" dirty="0">
                <a:latin typeface="Arial" panose="020B0604020202020204" pitchFamily="34" charset="0"/>
                <a:cs typeface="Arial" panose="020B0604020202020204" pitchFamily="34" charset="0"/>
              </a:rPr>
              <a:t> paramètre clé est le besoin des consommateurs. Sans besoin, pas de pénurie. Le besoin est donc aussi un levier d'action : on peut réduire notre besoin pour échapper au problème (alors qu'on a plutôt tendance à être dans une logique de l’offre qui consiste à accroitre la production)</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Le propriétaire des réserves voudra-t-il toujours partager en cas de pénurie ?</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endParaRPr lang="fr-FR" altLang="fr-FR" sz="1000" dirty="0">
              <a:latin typeface="Arial" panose="020B0604020202020204" pitchFamily="34" charset="0"/>
              <a:cs typeface="Arial" panose="020B0604020202020204" pitchFamily="34" charset="0"/>
            </a:endParaRP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b="1" u="sng" dirty="0">
                <a:latin typeface="Arial" panose="020B0604020202020204" pitchFamily="34" charset="0"/>
                <a:cs typeface="Arial" panose="020B0604020202020204" pitchFamily="34" charset="0"/>
              </a:rPr>
              <a:t>Précisions pour les curieux</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La pénurie d'énergie fossile est un problème de rareté. Or, la rareté, c'est l'écart entre une disponibilité d'une ressource et le besoin en cette ressource.</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Exemple : l'air respirable n'est pas rare : on en a un grand besoin, mais il est disponible en encore plus grande quantité.</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Les bijoux en or sont rares : on n'en a pas grand besoin, mais ils ne sont pas disponibles en grande quantité.</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Généralement, le prix est un indicateur de rareté. Le fait que le prix de l'énergie augmente indique qu'elle devient plus rare (soit qu'on voudrait en consommer de plus en plus, soit que la production devient moins importante).</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Pour résoudre un problème de rareté, on peut agir sur les 2 plans :</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 soit tenter d'accroitre la disponibilité de la ressource (logique de l’offre)</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 soit tenter de réduire le besoin (logique de la demande)</a:t>
            </a:r>
          </a:p>
          <a:p>
            <a:pPr>
              <a:spcBef>
                <a:spcPts val="488"/>
              </a:spcBef>
              <a:buFont typeface="Times New Roman" panose="02020603050405020304" pitchFamily="18"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cs typeface="Arial" panose="020B0604020202020204" pitchFamily="34" charset="0"/>
            </a:endParaRPr>
          </a:p>
        </p:txBody>
      </p:sp>
      <p:sp>
        <p:nvSpPr>
          <p:cNvPr id="69637" name="Text Box 3"/>
          <p:cNvSpPr txBox="1">
            <a:spLocks noChangeArrowheads="1"/>
          </p:cNvSpPr>
          <p:nvPr/>
        </p:nvSpPr>
        <p:spPr bwMode="auto">
          <a:xfrm>
            <a:off x="4021138" y="9721850"/>
            <a:ext cx="3076575" cy="511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7488" tIns="50694" rIns="97488" bIns="50694"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r" eaLnBrk="1" hangingPunct="1">
              <a:buClrTx/>
              <a:buFontTx/>
              <a:buNone/>
            </a:pPr>
            <a:fld id="{D97283FE-D612-49B9-BE68-666EDD074B8B}" type="slidenum">
              <a:rPr lang="fr-FR" altLang="fr-FR" sz="1300">
                <a:solidFill>
                  <a:srgbClr val="000000"/>
                </a:solidFill>
              </a:rPr>
              <a:pPr algn="r" eaLnBrk="1" hangingPunct="1">
                <a:buClrTx/>
                <a:buFontTx/>
                <a:buNone/>
              </a:pPr>
              <a:t>33</a:t>
            </a:fld>
            <a:endParaRPr lang="fr-FR" altLang="fr-FR" sz="1300">
              <a:solidFill>
                <a:srgbClr val="000000"/>
              </a:solidFill>
            </a:endParaRPr>
          </a:p>
        </p:txBody>
      </p:sp>
    </p:spTree>
    <p:extLst>
      <p:ext uri="{BB962C8B-B14F-4D97-AF65-F5344CB8AC3E}">
        <p14:creationId xmlns:p14="http://schemas.microsoft.com/office/powerpoint/2010/main" val="22300008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62500" lnSpcReduction="20000"/>
          </a:bodyPr>
          <a:lstStyle/>
          <a:p>
            <a:pPr>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defRPr/>
            </a:pPr>
            <a:r>
              <a:rPr lang="fr-FR" sz="1000" b="1" u="sng" dirty="0">
                <a:latin typeface="Arial" pitchFamily="34" charset="0"/>
                <a:cs typeface="Arial" panose="020B0604020202020204" pitchFamily="34" charset="0"/>
              </a:rPr>
              <a:t>Explications</a:t>
            </a:r>
            <a:r>
              <a:rPr lang="fr-FR" sz="1000" b="1" u="sng" baseline="0" dirty="0">
                <a:latin typeface="Arial" pitchFamily="34" charset="0"/>
                <a:cs typeface="Arial" panose="020B0604020202020204" pitchFamily="34" charset="0"/>
              </a:rPr>
              <a:t> :</a:t>
            </a:r>
          </a:p>
          <a:p>
            <a:r>
              <a:rPr lang="fr-FR" sz="1000" kern="1200" dirty="0">
                <a:solidFill>
                  <a:schemeClr val="tx1"/>
                </a:solidFill>
                <a:effectLst/>
                <a:latin typeface="Arial" panose="020B0604020202020204" pitchFamily="34" charset="0"/>
                <a:ea typeface="+mn-ea"/>
                <a:cs typeface="Arial" panose="020B0604020202020204" pitchFamily="34" charset="0"/>
              </a:rPr>
              <a:t>Pour le moment, revenons à l’énergie. Au départ, le pétrole conventionnel est sous pression dans le sol. Du coup, dès qu’on perce une poche, il jaillit tout seul. Tu as d’ailleurs probablement en tête des images comme celle de gauche. Or à mesure que le puits se vide, la pression baisse et pour extraire le pétrole, on a besoin de pompes. Pour fonctionner, ces pompes consomment de l’énergie. Il faut aussi de l’énergie pour construire toutes les infrastructures et transporter le pétrole vers les lieux où il sera raffiné et consommé. Ainsi, en 1930, pour l’équivalent d’énergie d’un baril de pétrole investi, on arrivait à en récupérer 100. C’était donc très intéressant. Ce type de pétrole, très facile d’accès et bon marché, est dit « pétrole conventionnel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 temps passe et il faut sans cesser aller chercher du pétrole plus profond et plus difficile. C’est la fameuse loi des rendements décroissants dont je vous parlais plus tôt. Les forages records sur continent et offshore, c’est-à-dire sous les océans, dépassent les 12 km. T’imagine un peu ? Du coup, aujourd’hui, chaque équivalent en énergie d’un baril de pétrole investi ne permet plus que de récupérer une dizaine de barils. C’est 10 fois moins qu’au début de l’ère pétrolière. Et ça continue encore à baisser, surtout avec les pétroles dits non conventionnels comme les huiles de schiste ou encore les sables bitumineux.</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Prenons par exemple les sables bitumineux. Il s’agit de pétrole mélangé à du sable. Ici, plus question de tuyaux et de pompes, mais des engins de chantier qui creusent et remplissent des camions. Les sables bitumineux sont alors transportés jusqu’à une usine où on sépare le pétrole du sable avec de l’eau brûlante. Ce lourd procédé d’extraction peut conduire à ne récupérer que 3 barils d’énergie pour chaque baril investi, sans parler de l’eau polluée dont on ne sait que faire.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définitive, on pourrait dire que peu importe la quantité de pétrole non conventionnel qui existe sur terre, car ce dernier est limité par une faible capacité de production. Pour reprendre notre métaphore du banquet et de la cervoise, peu importe la taille du tonneau, car le robinet ne peut couler qu’au goutte-à-goutte. Et si on s’intéresse pourtant à ces pétroles, c’est très probablement un autre indice que le pic de production pétrolière et que le moment où la production déclinera arrivent ! Te voilà </a:t>
            </a:r>
            <a:r>
              <a:rPr lang="fr-FR" sz="1000" kern="1200" dirty="0" err="1">
                <a:solidFill>
                  <a:schemeClr val="tx1"/>
                </a:solidFill>
                <a:effectLst/>
                <a:latin typeface="Arial" panose="020B0604020202020204" pitchFamily="34" charset="0"/>
                <a:ea typeface="+mn-ea"/>
                <a:cs typeface="Arial" panose="020B0604020202020204" pitchFamily="34" charset="0"/>
              </a:rPr>
              <a:t>prévenu.e</a:t>
            </a:r>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defRPr/>
            </a:pPr>
            <a:endParaRPr lang="fr-FR" sz="1000" dirty="0">
              <a:latin typeface="Arial" pitchFamily="34" charset="0"/>
              <a:cs typeface="Arial" panose="020B0604020202020204" pitchFamily="34" charset="0"/>
            </a:endParaRPr>
          </a:p>
          <a:p>
            <a:pPr marL="228600" indent="-228600">
              <a:spcBef>
                <a:spcPts val="488"/>
              </a:spcBef>
              <a:buFont typeface="+mj-lt"/>
              <a:buAutoNum type="arabicPeriod"/>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defRPr/>
            </a:pPr>
            <a:endParaRPr lang="fr-FR" sz="1000" b="0" dirty="0">
              <a:latin typeface="Arial" pitchFamily="34" charset="0"/>
              <a:cs typeface="Arial" panose="020B0604020202020204" pitchFamily="34" charset="0"/>
            </a:endParaRPr>
          </a:p>
          <a:p>
            <a:pPr>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defRPr/>
            </a:pPr>
            <a:r>
              <a:rPr lang="fr-FR" sz="1000" b="1" u="sng" dirty="0">
                <a:latin typeface="Arial" pitchFamily="34" charset="0"/>
                <a:cs typeface="Arial" panose="020B0604020202020204" pitchFamily="34" charset="0"/>
              </a:rPr>
              <a:t>Messages clés</a:t>
            </a:r>
            <a:r>
              <a:rPr lang="fr-FR" sz="1000" b="1" u="sng" baseline="0" dirty="0">
                <a:latin typeface="Arial" pitchFamily="34" charset="0"/>
                <a:cs typeface="Arial" panose="020B0604020202020204" pitchFamily="34" charset="0"/>
              </a:rPr>
              <a:t> :</a:t>
            </a:r>
            <a:endParaRPr lang="fr-FR" sz="1000" b="1" u="sng" dirty="0">
              <a:latin typeface="Arial" pitchFamily="34" charset="0"/>
              <a:cs typeface="Arial" panose="020B0604020202020204" pitchFamily="34" charset="0"/>
            </a:endParaRPr>
          </a:p>
          <a:p>
            <a:pPr marL="228600" indent="-228600">
              <a:spcBef>
                <a:spcPts val="488"/>
              </a:spcBef>
              <a:buFont typeface="+mj-lt"/>
              <a:buAutoNum type="arabicPeriod"/>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defRPr/>
            </a:pPr>
            <a:r>
              <a:rPr lang="fr-FR" sz="1000" b="0" dirty="0">
                <a:latin typeface="Arial" pitchFamily="34" charset="0"/>
                <a:cs typeface="Arial" panose="020B0604020202020204" pitchFamily="34" charset="0"/>
              </a:rPr>
              <a:t>Plus on avance, plus le pétrole devient coûteux à extraire (en argent mais aussi en énergie).</a:t>
            </a:r>
          </a:p>
          <a:p>
            <a:pPr marL="228600" indent="-228600">
              <a:spcBef>
                <a:spcPts val="488"/>
              </a:spcBef>
              <a:buFont typeface="+mj-lt"/>
              <a:buAutoNum type="arabicPeriod"/>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defRPr/>
            </a:pPr>
            <a:r>
              <a:rPr lang="fr-FR" sz="1000" b="0" dirty="0">
                <a:latin typeface="Arial" pitchFamily="34" charset="0"/>
                <a:cs typeface="Arial" panose="020B0604020202020204" pitchFamily="34" charset="0"/>
              </a:rPr>
              <a:t>En 1900,</a:t>
            </a:r>
            <a:r>
              <a:rPr lang="fr-FR" sz="1000" b="0" baseline="0" dirty="0">
                <a:latin typeface="Arial" pitchFamily="34" charset="0"/>
                <a:cs typeface="Arial" panose="020B0604020202020204" pitchFamily="34" charset="0"/>
              </a:rPr>
              <a:t> on avait besoin d’un baril pour en extraire 100</a:t>
            </a:r>
          </a:p>
          <a:p>
            <a:pPr marL="228600" indent="-228600">
              <a:spcBef>
                <a:spcPts val="488"/>
              </a:spcBef>
              <a:buFont typeface="+mj-lt"/>
              <a:buAutoNum type="arabicPeriod"/>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defRPr/>
            </a:pPr>
            <a:r>
              <a:rPr lang="fr-FR" sz="1000" b="0" baseline="0" dirty="0">
                <a:latin typeface="Arial" pitchFamily="34" charset="0"/>
                <a:cs typeface="Arial" panose="020B0604020202020204" pitchFamily="34" charset="0"/>
              </a:rPr>
              <a:t>Aujourd’hui les nouvelles techniques de pétrole non conventionnels permettent de produire 3 barils en en consommant 1. </a:t>
            </a:r>
            <a:endParaRPr lang="fr-FR" sz="1000" b="0" dirty="0">
              <a:latin typeface="Arial" pitchFamily="34" charset="0"/>
              <a:cs typeface="Arial" panose="020B0604020202020204" pitchFamily="34" charset="0"/>
            </a:endParaRPr>
          </a:p>
          <a:p>
            <a:pPr>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defRPr/>
            </a:pPr>
            <a:endParaRPr lang="fr-FR" sz="1000" dirty="0">
              <a:latin typeface="Arial" pitchFamily="34" charset="0"/>
              <a:cs typeface="Arial" panose="020B0604020202020204" pitchFamily="34" charset="0"/>
            </a:endParaRPr>
          </a:p>
          <a:p>
            <a:pPr>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defRPr/>
            </a:pPr>
            <a:r>
              <a:rPr lang="fr-FR" sz="1000" b="1" u="sng" dirty="0">
                <a:latin typeface="Arial" pitchFamily="34" charset="0"/>
                <a:cs typeface="Arial" panose="020B0604020202020204" pitchFamily="34" charset="0"/>
              </a:rPr>
              <a:t>Pour aller plus loin :</a:t>
            </a:r>
          </a:p>
          <a:p>
            <a:pPr>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defRPr/>
            </a:pPr>
            <a:r>
              <a:rPr lang="fr-FR" sz="1000" dirty="0">
                <a:latin typeface="Arial" pitchFamily="34" charset="0"/>
                <a:cs typeface="Arial" panose="020B0604020202020204" pitchFamily="34" charset="0"/>
              </a:rPr>
              <a:t>Nos économistes nomment joliment cette fatalité la « théorie des rendements décroissants ». Mais au fait, pourquoi est-ce que « plus difficile » signifie « plus cher » ? N’hésitez pas à demander à la salle. La réponse, à la fin de la diapositive (toujours ménager le suspense ;-) :</a:t>
            </a:r>
            <a:endParaRPr lang="fr-FR" sz="1000" b="1" u="sng" dirty="0">
              <a:latin typeface="Arial" pitchFamily="34" charset="0"/>
              <a:cs typeface="Arial" panose="020B0604020202020204" pitchFamily="34" charset="0"/>
            </a:endParaRPr>
          </a:p>
          <a:p>
            <a:pPr>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defRPr/>
            </a:pPr>
            <a:endParaRPr lang="fr-FR" sz="1000" dirty="0">
              <a:latin typeface="Arial" pitchFamily="34" charset="0"/>
              <a:cs typeface="Arial" panose="020B0604020202020204" pitchFamily="34" charset="0"/>
            </a:endParaRPr>
          </a:p>
          <a:p>
            <a:pPr>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defRPr/>
            </a:pPr>
            <a:r>
              <a:rPr lang="fr-FR" sz="1000" dirty="0">
                <a:latin typeface="Arial" pitchFamily="34" charset="0"/>
                <a:cs typeface="Arial" panose="020B0604020202020204" pitchFamily="34" charset="0"/>
              </a:rPr>
              <a:t>Si difficile = cher, c’est parce qu’il faut mobiliser plus d’infrastructures pour une quantité finalement extraite moindre.</a:t>
            </a:r>
          </a:p>
          <a:p>
            <a:pPr>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defRPr/>
            </a:pPr>
            <a:endParaRPr lang="fr-FR" sz="1000" dirty="0">
              <a:latin typeface="Arial" pitchFamily="34" charset="0"/>
              <a:cs typeface="Arial" panose="020B0604020202020204" pitchFamily="34" charset="0"/>
            </a:endParaRPr>
          </a:p>
          <a:p>
            <a:pPr marL="0" marR="0" lvl="0" indent="0" algn="l" defTabSz="914400" rtl="0" eaLnBrk="1" fontAlgn="base" latinLnBrk="0" hangingPunct="1">
              <a:lnSpc>
                <a:spcPct val="100000"/>
              </a:lnSpc>
              <a:spcBef>
                <a:spcPts val="488"/>
              </a:spcBef>
              <a:spcAft>
                <a:spcPct val="0"/>
              </a:spcAft>
              <a:buClrTx/>
              <a:buSzTx/>
              <a:buFontTx/>
              <a:buNone/>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defRPr/>
            </a:pPr>
            <a:r>
              <a:rPr lang="fr-FR" sz="1000" dirty="0">
                <a:latin typeface="Arial" pitchFamily="34" charset="0"/>
                <a:cs typeface="Arial" panose="020B0604020202020204" pitchFamily="34" charset="0"/>
              </a:rPr>
              <a:t>Le forage record sur continent est de 12’376 m (Exxon, août 2012, en Russie) ! Sous l’océan, 12’289 m sous la surface (on parle de forage offshore profond). </a:t>
            </a:r>
          </a:p>
          <a:p>
            <a:pPr>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defRPr/>
            </a:pPr>
            <a:endParaRPr lang="fr-FR" sz="1000" dirty="0">
              <a:latin typeface="Arial"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34</a:t>
            </a:fld>
            <a:endParaRPr lang="fr-FR"/>
          </a:p>
        </p:txBody>
      </p:sp>
    </p:spTree>
    <p:extLst>
      <p:ext uri="{BB962C8B-B14F-4D97-AF65-F5344CB8AC3E}">
        <p14:creationId xmlns:p14="http://schemas.microsoft.com/office/powerpoint/2010/main" val="627288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76E423-8B41-4D08-BE0B-1D769447FF9A}" type="slidenum">
              <a:rPr lang="fr-FR" altLang="fr-FR"/>
              <a:pPr/>
              <a:t>35</a:t>
            </a:fld>
            <a:endParaRPr lang="fr-FR" altLang="fr-FR"/>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normAutofit fontScale="32500" lnSpcReduction="20000"/>
          </a:bodyPr>
          <a:lstStyle/>
          <a:p>
            <a:r>
              <a:rPr lang="fr-FR" altLang="fr-FR" sz="1000" b="1" u="sng" dirty="0">
                <a:latin typeface="Arial" panose="020B0604020202020204" pitchFamily="34" charset="0"/>
                <a:cs typeface="Arial" panose="020B0604020202020204" pitchFamily="34" charset="0"/>
              </a:rPr>
              <a:t>Explications : </a:t>
            </a:r>
          </a:p>
          <a:p>
            <a:pPr algn="just"/>
            <a:r>
              <a:rPr lang="fr-FR" sz="1000" kern="1200" dirty="0">
                <a:solidFill>
                  <a:schemeClr val="tx1"/>
                </a:solidFill>
                <a:effectLst/>
                <a:latin typeface="Arial" panose="020B0604020202020204" pitchFamily="34" charset="0"/>
                <a:ea typeface="+mn-ea"/>
                <a:cs typeface="Arial" panose="020B0604020202020204" pitchFamily="34" charset="0"/>
              </a:rPr>
              <a:t>Du coup, par quoi pourrait-on bien remplacer les énergies fossiles ? Nous allons voir ça sur ce schéma sur lequel nous t’avons placé 2 axes : l’axe horizontal représente la « concentration » d’une énergie, en gros c’est la puissance que peut fournir cette source d’énergie divisée par la surface utilisée au sol par les infrastructures qui l’utilisent. Plus une source est concentrée, plus elle fournit une puissance élevée sur une toute petite surface, ce qui la rend d’autant plus intéressante. L’axe vertical représente quant à lui la « facilité » d’exploitation. Cette échelle est subjective et s’utilise plutôt pour classer les énergies les unes par rapport aux autres. Nous vous proposons donc de placer les différentes sources d’énergie sur ce graphique. Plus une énergie est située à droite et en haut, plus c’est une bonne candidate pour remplacer les énergies fossiles.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Commençons par l’énergie solaire. Dans la vidéo précédente, on vous a expliqué que la taille d’un terrain de tennis de panneaux solaires fournissait en moyenne en France la même puissance électrique que brûler 33 cl de pétrole chaque heure. Même si en moyenne dans le monde c’est un peu meilleur, l’énergie solaire est relativement peu concentrée. Par ailleurs, les panneaux solaires produisent de l’électricité, or on ne sait absolument pas la stocker à grande échelle ni la transporter sur de très longues distances. Du coup, comment faire pour avoir de l’électricité la nuit ou par temps nuageux ? La question reste entière et l’énergie solaire semble finalement plutôt difficile à mettre en œuvre.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L’énergie éolienne produit de même de l’électricité de manière variable, uniquement lorsqu’il y a du vent. Même combat que le solaire. Et compte tenu de l’espace qu’il faut laisser entre les éoliennes, elle peut même être moins concentrée.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Concernant l’énergie hydraulique, elle est aussi très peu concentrée et je vous invite vraiment à voir la 1</a:t>
            </a:r>
            <a:r>
              <a:rPr lang="fr-FR" sz="1000" kern="1200" baseline="30000" dirty="0">
                <a:solidFill>
                  <a:schemeClr val="tx1"/>
                </a:solidFill>
                <a:effectLst/>
                <a:latin typeface="Arial" panose="020B0604020202020204" pitchFamily="34" charset="0"/>
                <a:ea typeface="+mn-ea"/>
                <a:cs typeface="Arial" panose="020B0604020202020204" pitchFamily="34" charset="0"/>
              </a:rPr>
              <a:t>ère</a:t>
            </a:r>
            <a:r>
              <a:rPr lang="fr-FR" sz="1000" kern="1200" dirty="0">
                <a:solidFill>
                  <a:schemeClr val="tx1"/>
                </a:solidFill>
                <a:effectLst/>
                <a:latin typeface="Arial" panose="020B0604020202020204" pitchFamily="34" charset="0"/>
                <a:ea typeface="+mn-ea"/>
                <a:cs typeface="Arial" panose="020B0604020202020204" pitchFamily="34" charset="0"/>
              </a:rPr>
              <a:t> vidéo sur l’énergie si ce n’est pas déjà fait. Les barrages permettent cependant de produire de l’électricité à la demande, c’est très pratique. On peut encore en construire dans le monde, pour peu qu’on accepte de sacrifier l’écosystème des futures vallées inondées et de déplacer la population qui y vit.</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La géothermie se place à peu près comme les barrages et n’est pas disponible partout.</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Concernant la biomasse, symbolisée par les sapins, nous avons plusieurs choses : d’abord le bois, qui est déjà globalement surexploité dans le monde. Ensuite, le biogaz, produit à partir de fermentation de matière organique. Le biogaz est limité par le volume de déchets agricoles qu’on peut rassembler. Enfin, les agro-carburants, qui sont limités par les surfaces agricoles qu’ils demandent et peuvent rentrer en conflit avec les besoins alimentaires et favoriser la déforestation. Certains agro-carburants ont également des rendements très limités : ils produisent à peine plus d’énergie que l’énergie qu’il a fallu utiliser pour les cultiver. En bref, la biomasse est une énergie plutôt concentrée mais difficile à exploiter.</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Nous avons enfin le nucléaire, qui est l’énergie la plus concentrée que nous connaissons. Cependant, à la différence du solaire et de l’éolien dont la production varie trop, ici c’est l’inverse, elle ne varie pas assez et s’adapte mal à la demande. Du coup, là aussi il faut stocker et on ne sait toujours pas faire. De plus la gestion des déchets ajoute des contraintes. Au final, elle reste relativement difficile à mettre en œuvre. Enfin, le principal combustible utilisé, l’uranium, est lui aussi une ressource non renouvelable en quantité encore plus limitée que les combustibles fossiles.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r>
              <a:rPr lang="fr-FR" sz="1000" kern="1200" dirty="0">
                <a:solidFill>
                  <a:schemeClr val="tx1"/>
                </a:solidFill>
                <a:effectLst/>
                <a:latin typeface="Arial" panose="020B0604020202020204" pitchFamily="34" charset="0"/>
                <a:ea typeface="+mn-ea"/>
                <a:cs typeface="Arial" panose="020B0604020202020204" pitchFamily="34" charset="0"/>
              </a:rPr>
              <a:t>En parlant de combustibles fossiles, plaçons les 3 sur ce schéma de principe : gaz, charbon et pétrole. Il y a certes un lobby pétrolier, mais s’il s’est établi à un tel niveau sur cette énergie, et pas une autre, alors par exemple que l’hydraulique était connue depuis l’Egypte Antique, c’est bien que c’est l’énergie qui présente le meilleur compromis, non ?</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altLang="fr-FR" sz="1000" b="1" u="sng" dirty="0">
              <a:latin typeface="Arial" panose="020B0604020202020204" pitchFamily="34" charset="0"/>
              <a:cs typeface="Arial" panose="020B0604020202020204" pitchFamily="34" charset="0"/>
            </a:endParaRPr>
          </a:p>
          <a:p>
            <a:r>
              <a:rPr lang="fr-FR" altLang="fr-FR" sz="1000" b="1" u="sng" dirty="0">
                <a:latin typeface="Arial" panose="020B0604020202020204" pitchFamily="34" charset="0"/>
                <a:cs typeface="Arial" panose="020B0604020202020204" pitchFamily="34" charset="0"/>
              </a:rPr>
              <a:t>Messages clés :</a:t>
            </a:r>
            <a:r>
              <a:rPr lang="fr-FR" altLang="fr-FR" sz="1000" b="1" dirty="0">
                <a:latin typeface="Arial" panose="020B0604020202020204" pitchFamily="34" charset="0"/>
                <a:cs typeface="Arial" panose="020B0604020202020204" pitchFamily="34" charset="0"/>
              </a:rPr>
              <a:t> </a:t>
            </a:r>
          </a:p>
          <a:p>
            <a:pPr marL="228600" indent="-228600">
              <a:buFont typeface="+mj-lt"/>
              <a:buAutoNum type="arabicPeriod"/>
            </a:pPr>
            <a:r>
              <a:rPr lang="fr-FR" altLang="fr-FR" sz="1000" b="0" dirty="0">
                <a:latin typeface="Arial" panose="020B0604020202020204" pitchFamily="34" charset="0"/>
                <a:cs typeface="Arial" panose="020B0604020202020204" pitchFamily="34" charset="0"/>
              </a:rPr>
              <a:t>Les ressources fossiles, pétrole en tête, semblent être les énergies les plus polyvalentes et pratiques que l’on connaît, et AUCUNE autre énergie n’est actuellement capable de rendre le même service.</a:t>
            </a:r>
          </a:p>
          <a:p>
            <a:endParaRPr lang="fr-FR" altLang="fr-FR" sz="1000" dirty="0">
              <a:latin typeface="Arial" panose="020B0604020202020204" pitchFamily="34" charset="0"/>
              <a:cs typeface="Arial" panose="020B0604020202020204" pitchFamily="34" charset="0"/>
            </a:endParaRPr>
          </a:p>
          <a:p>
            <a:endParaRPr lang="fr-FR" altLang="fr-FR" sz="1000" dirty="0">
              <a:latin typeface="Arial" panose="020B0604020202020204" pitchFamily="34" charset="0"/>
              <a:cs typeface="Arial" panose="020B0604020202020204" pitchFamily="34" charset="0"/>
            </a:endParaRPr>
          </a:p>
          <a:p>
            <a:br>
              <a:rPr lang="fr-FR" altLang="fr-FR" sz="1000" dirty="0">
                <a:latin typeface="Arial" panose="020B0604020202020204" pitchFamily="34" charset="0"/>
                <a:cs typeface="Arial" panose="020B0604020202020204" pitchFamily="34" charset="0"/>
              </a:rPr>
            </a:br>
            <a:r>
              <a:rPr lang="fr-FR" altLang="fr-FR" sz="1000" b="1" u="sng" dirty="0">
                <a:latin typeface="Arial" panose="020B0604020202020204" pitchFamily="34" charset="0"/>
                <a:cs typeface="Arial" panose="020B0604020202020204" pitchFamily="34" charset="0"/>
              </a:rPr>
              <a:t>Précisions pour les curieux</a:t>
            </a:r>
            <a:endParaRPr lang="fr-FR" altLang="fr-FR" sz="1000" dirty="0">
              <a:latin typeface="Arial" panose="020B0604020202020204" pitchFamily="34" charset="0"/>
              <a:cs typeface="Arial" panose="020B0604020202020204" pitchFamily="34" charset="0"/>
            </a:endParaRPr>
          </a:p>
          <a:p>
            <a:r>
              <a:rPr lang="fr-FR" altLang="fr-FR" sz="1000" i="1" dirty="0">
                <a:latin typeface="Arial" panose="020B0604020202020204" pitchFamily="34" charset="0"/>
                <a:cs typeface="Arial" panose="020B0604020202020204" pitchFamily="34" charset="0"/>
              </a:rPr>
              <a:t>Solaire à concentration : </a:t>
            </a:r>
            <a:r>
              <a:rPr lang="fr-FR" altLang="fr-FR" sz="1000" dirty="0">
                <a:latin typeface="Arial" panose="020B0604020202020204" pitchFamily="34" charset="0"/>
                <a:cs typeface="Arial" panose="020B0604020202020204" pitchFamily="34" charset="0"/>
              </a:rPr>
              <a:t>Le solaire à concentration consiste à utiliser des miroirs pour concentrer l’énergie solaire reçue sur un terrain vers un tuyau ou une tour contenant un liquide qui va ainsi être chauffée. Si ce liquide est de l’eau, on produit de la vapeur qui sert à faire tourner une turbine et produire de l’électricité. On peut également chauffer d’autres types de liquides qui permettent de stocker la chaleur et de vaporiser ensuite de l’eau à la demande pour produire l’électricité.</a:t>
            </a:r>
          </a:p>
          <a:p>
            <a:r>
              <a:rPr lang="fr-FR" altLang="fr-FR" sz="1000" dirty="0">
                <a:latin typeface="Arial" panose="020B0604020202020204" pitchFamily="34" charset="0"/>
                <a:cs typeface="Arial" panose="020B0604020202020204" pitchFamily="34" charset="0"/>
              </a:rPr>
              <a:t>Avantage de ces systèmes : ils peuvent s’implanter dans des déserts où ils ne dérangent pas grand monde, ils sont moins soumis à l’intermittence car peuvent stocker une partie de la chaleur reçue.</a:t>
            </a:r>
          </a:p>
          <a:p>
            <a:r>
              <a:rPr lang="fr-FR" altLang="fr-FR" sz="1000" dirty="0">
                <a:latin typeface="Arial" panose="020B0604020202020204" pitchFamily="34" charset="0"/>
                <a:cs typeface="Arial" panose="020B0604020202020204" pitchFamily="34" charset="0"/>
              </a:rPr>
              <a:t>Pour produire l’électricité consommée en France, il faudrait couvrir de miroirs 0,2 % du Sahara environ.</a:t>
            </a:r>
          </a:p>
          <a:p>
            <a:br>
              <a:rPr lang="fr-FR" altLang="fr-FR" sz="1000" dirty="0">
                <a:latin typeface="Arial" panose="020B0604020202020204" pitchFamily="34" charset="0"/>
                <a:cs typeface="Arial" panose="020B0604020202020204" pitchFamily="34" charset="0"/>
              </a:rPr>
            </a:br>
            <a:r>
              <a:rPr lang="fr-FR" altLang="fr-FR" sz="1000" i="1" dirty="0">
                <a:latin typeface="Arial" panose="020B0604020202020204" pitchFamily="34" charset="0"/>
                <a:cs typeface="Arial" panose="020B0604020202020204" pitchFamily="34" charset="0"/>
              </a:rPr>
              <a:t>Déforestation : </a:t>
            </a:r>
            <a:r>
              <a:rPr lang="fr-FR" altLang="fr-FR" sz="1000" dirty="0">
                <a:latin typeface="Arial" panose="020B0604020202020204" pitchFamily="34" charset="0"/>
                <a:cs typeface="Arial" panose="020B0604020202020204" pitchFamily="34" charset="0"/>
              </a:rPr>
              <a:t>La foret mondiale est déjà en régression. On peut donc penser qu’il n’y a pas beaucoup de marge pour accroitre la quantité de bois utilisable comme énergie. Ce constat est toutefois à nuancer par le fait qu’une partie significative de la déforestation vient de défrichage agricole (le bois est brûlé pour faire de la place à des champs mais pas utilisé comme chauffage) : si le défrichage s’arrête, peut-être y </a:t>
            </a:r>
            <a:r>
              <a:rPr lang="fr-FR" altLang="fr-FR" sz="1000" dirty="0" err="1">
                <a:latin typeface="Arial" panose="020B0604020202020204" pitchFamily="34" charset="0"/>
                <a:cs typeface="Arial" panose="020B0604020202020204" pitchFamily="34" charset="0"/>
              </a:rPr>
              <a:t>a-t-il</a:t>
            </a:r>
            <a:r>
              <a:rPr lang="fr-FR" altLang="fr-FR" sz="1000" dirty="0">
                <a:latin typeface="Arial" panose="020B0604020202020204" pitchFamily="34" charset="0"/>
                <a:cs typeface="Arial" panose="020B0604020202020204" pitchFamily="34" charset="0"/>
              </a:rPr>
              <a:t> possibilité d’utiliser un peu plus de bois pour le chauffage ? Dans certains pays toutefois, c’est déjà l’utilisation du bois pour le chauffage ou la cuisson qui génère de la déforestation.</a:t>
            </a:r>
          </a:p>
          <a:p>
            <a:endParaRPr lang="fr-FR" altLang="fr-FR" sz="1000" dirty="0">
              <a:latin typeface="Arial" panose="020B0604020202020204" pitchFamily="34" charset="0"/>
              <a:cs typeface="Arial" panose="020B0604020202020204" pitchFamily="34" charset="0"/>
            </a:endParaRPr>
          </a:p>
          <a:p>
            <a:r>
              <a:rPr lang="fr-FR" altLang="fr-FR" sz="1000" dirty="0">
                <a:latin typeface="Arial" panose="020B0604020202020204" pitchFamily="34" charset="0"/>
                <a:cs typeface="Arial" panose="020B0604020202020204" pitchFamily="34" charset="0"/>
              </a:rPr>
              <a:t>- on ne pourra jamais récolter l’intégralité du bois qui pousse en France : cela demanderait de </a:t>
            </a:r>
            <a:r>
              <a:rPr lang="fr-FR" altLang="fr-FR" sz="1000" dirty="0" err="1">
                <a:latin typeface="Arial" panose="020B0604020202020204" pitchFamily="34" charset="0"/>
                <a:cs typeface="Arial" panose="020B0604020202020204" pitchFamily="34" charset="0"/>
              </a:rPr>
              <a:t>rammasser</a:t>
            </a:r>
            <a:r>
              <a:rPr lang="fr-FR" altLang="fr-FR" sz="1000" dirty="0">
                <a:latin typeface="Arial" panose="020B0604020202020204" pitchFamily="34" charset="0"/>
                <a:cs typeface="Arial" panose="020B0604020202020204" pitchFamily="34" charset="0"/>
              </a:rPr>
              <a:t> la moindre brindille et surtout, une part des forêts est située dans des endroits peu accessibles ou d’exploitation difficile (en montagne notamment).</a:t>
            </a:r>
          </a:p>
          <a:p>
            <a:r>
              <a:rPr lang="fr-FR" altLang="fr-FR" sz="1000" dirty="0">
                <a:latin typeface="Arial" panose="020B0604020202020204" pitchFamily="34" charset="0"/>
                <a:cs typeface="Arial" panose="020B0604020202020204" pitchFamily="34" charset="0"/>
              </a:rPr>
              <a:t>- on ne brûlera pas tout le bois. L’essentiel du bois récolté en forêt est utilisé comme matériaux : certains sont sciés pour faire diverses planches ou madriers (charpentes de maisons, meubles massifs, tonneaux, palettes, parquets, caisses, etc.), d’autres sont broyés pour faire des panneaux (aggloméré, OSB, MDF, qui servent beaucoup en construction, dans les meubles, pour le parquet) ou  de la pâte à papier. Très peu de bois est directement brûlé en bois énergie après la récolte, l’essentiel provient des déchets des scieries (“produits connexes” :  chutes, sciures, écorces).</a:t>
            </a:r>
          </a:p>
          <a:p>
            <a:br>
              <a:rPr lang="fr-FR" altLang="fr-FR" sz="1000" dirty="0">
                <a:latin typeface="Arial" panose="020B0604020202020204" pitchFamily="34" charset="0"/>
                <a:cs typeface="Arial" panose="020B0604020202020204" pitchFamily="34" charset="0"/>
              </a:rPr>
            </a:br>
            <a:r>
              <a:rPr lang="fr-FR" altLang="fr-FR" sz="1000" b="0" i="1" dirty="0">
                <a:latin typeface="Arial" panose="020B0604020202020204" pitchFamily="34" charset="0"/>
                <a:cs typeface="Arial" panose="020B0604020202020204" pitchFamily="34" charset="0"/>
              </a:rPr>
              <a:t>Hydraulique</a:t>
            </a:r>
            <a:r>
              <a:rPr lang="fr-FR" altLang="fr-FR" sz="1000" b="0" i="0" baseline="0" dirty="0">
                <a:latin typeface="Arial" panose="020B0604020202020204" pitchFamily="34" charset="0"/>
                <a:cs typeface="Arial" panose="020B0604020202020204" pitchFamily="34" charset="0"/>
              </a:rPr>
              <a:t> :</a:t>
            </a:r>
            <a:r>
              <a:rPr lang="fr-FR" altLang="fr-FR" sz="1000" dirty="0">
                <a:latin typeface="Arial" panose="020B0604020202020204" pitchFamily="34" charset="0"/>
                <a:cs typeface="Arial" panose="020B0604020202020204" pitchFamily="34" charset="0"/>
              </a:rPr>
              <a:t> il y a 2 type de manière de produire de l’électricité :</a:t>
            </a:r>
          </a:p>
          <a:p>
            <a:r>
              <a:rPr lang="fr-FR" altLang="fr-FR" sz="1000" dirty="0">
                <a:latin typeface="Arial" panose="020B0604020202020204" pitchFamily="34" charset="0"/>
                <a:cs typeface="Arial" panose="020B0604020202020204" pitchFamily="34" charset="0"/>
              </a:rPr>
              <a:t>- Avec un barrage qui retient l’eau d’une vallée : l’eau est canalisé par un tuyau qui récupère l’eau du réservoir et l’amène à une turbine électrique située en contrebas du barrage (plus la turbine est basse par rapport au barrage, plus on a de puissance). Généralement, le barrage ne fonctionne pas en continu : on l’allume et on l’arrête à la demande et il faut parfois lui laisser le temps de se remplir.</a:t>
            </a:r>
          </a:p>
          <a:p>
            <a:r>
              <a:rPr lang="fr-FR" altLang="fr-FR" sz="1000" dirty="0">
                <a:latin typeface="Arial" panose="020B0604020202020204" pitchFamily="34" charset="0"/>
                <a:cs typeface="Arial" panose="020B0604020202020204" pitchFamily="34" charset="0"/>
              </a:rPr>
              <a:t>- Avec des installations “fil de l’eau” : il s’agit de centrales installées en bord de fleuve ou de rivière avec une turbine entraînée en permanence par l’eau. Ce système produit de plus faibles quantités d’électricité que les barrages (moins de pression) mais en permanence.</a:t>
            </a:r>
          </a:p>
          <a:p>
            <a:r>
              <a:rPr lang="fr-FR" altLang="fr-FR" sz="1000" dirty="0">
                <a:latin typeface="Arial" panose="020B0604020202020204" pitchFamily="34" charset="0"/>
                <a:cs typeface="Arial" panose="020B0604020202020204" pitchFamily="34" charset="0"/>
              </a:rPr>
              <a:t>Par rapport au potentiel théorique de l’hydraulique (récupérer la moindre goutte d’eau qui tombe sur les montagne), le potentiel réaliste est beaucoup plus faible. L’installation de barrage nécessite de pouvoir installer un barrage dans une vallée (qu’on inonde) avec une bonne pente en bout de vallée pour pouvoir faire descendre l’eau en contrebas avant la turbine. Le centrale fil de l’eau sont beaucoup plus souples mais produisent beaucoup moins d’énergie (l’essentiel de l’énergie de l’eau se situe dans les zones où il y a de fortes différences d’altitudes : les montagnes).</a:t>
            </a:r>
          </a:p>
          <a:p>
            <a:r>
              <a:rPr lang="fr-FR" altLang="fr-FR" sz="1000" dirty="0">
                <a:latin typeface="Arial" panose="020B0604020202020204" pitchFamily="34" charset="0"/>
                <a:cs typeface="Arial" panose="020B0604020202020204" pitchFamily="34" charset="0"/>
              </a:rPr>
              <a:t>De plus, il serait difficile actuellement d’implanter un barrage sans avoir d’opposition au projet (on </a:t>
            </a:r>
            <a:r>
              <a:rPr lang="fr-FR" altLang="fr-FR" sz="1000" dirty="0" err="1">
                <a:latin typeface="Arial" panose="020B0604020202020204" pitchFamily="34" charset="0"/>
                <a:cs typeface="Arial" panose="020B0604020202020204" pitchFamily="34" charset="0"/>
              </a:rPr>
              <a:t>innonde</a:t>
            </a:r>
            <a:r>
              <a:rPr lang="fr-FR" altLang="fr-FR" sz="1000" dirty="0">
                <a:latin typeface="Arial" panose="020B0604020202020204" pitchFamily="34" charset="0"/>
                <a:cs typeface="Arial" panose="020B0604020202020204" pitchFamily="34" charset="0"/>
              </a:rPr>
              <a:t> une vallée).</a:t>
            </a:r>
          </a:p>
          <a:p>
            <a:r>
              <a:rPr lang="fr-FR" altLang="fr-FR" sz="1000" dirty="0">
                <a:latin typeface="Arial" panose="020B0604020202020204" pitchFamily="34" charset="0"/>
                <a:cs typeface="Arial" panose="020B0604020202020204" pitchFamily="34" charset="0"/>
              </a:rPr>
              <a:t>Pour toutes ces raisons, on estime que la production hydroélectrique est aujourd’hui en France quasiment à son maximum pratique.</a:t>
            </a:r>
          </a:p>
          <a:p>
            <a:br>
              <a:rPr lang="fr-FR" altLang="fr-FR" sz="1000" dirty="0">
                <a:latin typeface="Arial" panose="020B0604020202020204" pitchFamily="34" charset="0"/>
                <a:cs typeface="Arial" panose="020B0604020202020204" pitchFamily="34" charset="0"/>
              </a:rPr>
            </a:br>
            <a:r>
              <a:rPr lang="fr-FR" altLang="fr-FR" sz="1000" b="0" i="1" dirty="0">
                <a:latin typeface="Arial" panose="020B0604020202020204" pitchFamily="34" charset="0"/>
                <a:cs typeface="Arial" panose="020B0604020202020204" pitchFamily="34" charset="0"/>
              </a:rPr>
              <a:t>Eolien</a:t>
            </a:r>
            <a:r>
              <a:rPr lang="fr-FR" altLang="fr-FR" sz="1000" b="0" i="1" baseline="0" dirty="0">
                <a:latin typeface="Arial" panose="020B0604020202020204" pitchFamily="34" charset="0"/>
                <a:cs typeface="Arial" panose="020B0604020202020204" pitchFamily="34" charset="0"/>
              </a:rPr>
              <a:t> et photovoltaïque :</a:t>
            </a:r>
            <a:r>
              <a:rPr lang="fr-FR" altLang="fr-FR" sz="1000" dirty="0">
                <a:latin typeface="Arial" panose="020B0604020202020204" pitchFamily="34" charset="0"/>
                <a:cs typeface="Arial" panose="020B0604020202020204" pitchFamily="34" charset="0"/>
              </a:rPr>
              <a:t> la première limite est la place : on ne mettra pas des éoliens et du photovoltaïque partout en France. Cela dit, il suffirait de couvrir quelques pour cent du territoire français pour produire l’équivalent de la consommation électrique (couvrir tous les </a:t>
            </a:r>
            <a:r>
              <a:rPr lang="fr-FR" altLang="fr-FR" sz="1000" dirty="0" err="1">
                <a:latin typeface="Arial" panose="020B0604020202020204" pitchFamily="34" charset="0"/>
                <a:cs typeface="Arial" panose="020B0604020202020204" pitchFamily="34" charset="0"/>
              </a:rPr>
              <a:t>toîts</a:t>
            </a:r>
            <a:r>
              <a:rPr lang="fr-FR" altLang="fr-FR" sz="1000" dirty="0">
                <a:latin typeface="Arial" panose="020B0604020202020204" pitchFamily="34" charset="0"/>
                <a:cs typeface="Arial" panose="020B0604020202020204" pitchFamily="34" charset="0"/>
              </a:rPr>
              <a:t> de photovoltaïque par exemple), sachant toutefois que toutes les zones ne sont pas également intéressantes : il y a des zones avec très peu de vent et d’autres avec très peu de soleil.</a:t>
            </a:r>
          </a:p>
          <a:p>
            <a:r>
              <a:rPr lang="fr-FR" altLang="fr-FR" sz="1000" dirty="0">
                <a:latin typeface="Arial" panose="020B0604020202020204" pitchFamily="34" charset="0"/>
                <a:cs typeface="Arial" panose="020B0604020202020204" pitchFamily="34" charset="0"/>
              </a:rPr>
              <a:t>L’autre soucis est l’intermittence de la production, le fait que l’on ne produit que quand il y a du soleil ou du vent. Cela oblige les électriciens à avoir également en place des centrales électriques qui peuvent compenser cette intermittence en produisant de l’électricité de manière opposée pour “lisser” la production. Si l’éolien produit un jour 2, le lendemain 5 et le surlendemain 1 et qu’on consomme 6 par jour, il faut une centrale en face qui produise, sur commande, 4 le premier jour, puis 1 puis 5. Ce type de centrale qui produisent sur commande ce sont les barrages hydroélectriques et les centrales à énergie fossile (qu’on cherche à limiter pour le climat). En ce sens, la capacité du photovoltaïque et de l’éolien est limitée vraisemblablement à entre 10 et 20 % de la production actuelle par le potentiel des barrages en France (qui font 10 % de l’électricité). Pour produire plus que cela, il faut envisager du stockage, ce qui est coûteux et génère des pertes (environ un tiers de pertes).</a:t>
            </a:r>
          </a:p>
          <a:p>
            <a:endParaRPr lang="fr-FR" altLang="fr-FR" sz="1000" b="0" i="0" u="none" dirty="0">
              <a:latin typeface="Arial" panose="020B0604020202020204" pitchFamily="34" charset="0"/>
              <a:cs typeface="Arial" panose="020B0604020202020204" pitchFamily="34" charset="0"/>
            </a:endParaRPr>
          </a:p>
          <a:p>
            <a:r>
              <a:rPr lang="fr-FR" altLang="fr-FR" sz="1000" b="0" i="1" u="none" dirty="0">
                <a:latin typeface="Arial" panose="020B0604020202020204" pitchFamily="34" charset="0"/>
                <a:cs typeface="Arial" panose="020B0604020202020204" pitchFamily="34" charset="0"/>
              </a:rPr>
              <a:t>Agro carburants</a:t>
            </a:r>
            <a:r>
              <a:rPr lang="fr-FR" altLang="fr-FR" sz="1000" b="0" i="1" u="none" baseline="0" dirty="0">
                <a:latin typeface="Arial" panose="020B0604020202020204" pitchFamily="34" charset="0"/>
                <a:cs typeface="Arial" panose="020B0604020202020204" pitchFamily="34" charset="0"/>
              </a:rPr>
              <a:t> :</a:t>
            </a:r>
            <a:r>
              <a:rPr lang="fr-FR" altLang="fr-FR" sz="1000" b="0" i="1" u="none" dirty="0">
                <a:latin typeface="Arial" panose="020B0604020202020204" pitchFamily="34" charset="0"/>
                <a:cs typeface="Arial" panose="020B0604020202020204" pitchFamily="34" charset="0"/>
              </a:rPr>
              <a:t> </a:t>
            </a:r>
            <a:r>
              <a:rPr lang="fr-FR" altLang="fr-FR" sz="1000" b="0" i="0" u="none" dirty="0">
                <a:latin typeface="Arial" panose="020B0604020202020204" pitchFamily="34" charset="0"/>
                <a:cs typeface="Arial" panose="020B0604020202020204" pitchFamily="34" charset="0"/>
              </a:rPr>
              <a:t>la première limite est la surface agricole qu’on leur alloue. Avec les </a:t>
            </a:r>
            <a:r>
              <a:rPr lang="fr-FR" altLang="fr-FR" sz="1000" b="0" i="0" u="none" dirty="0" err="1">
                <a:latin typeface="Arial" panose="020B0604020202020204" pitchFamily="34" charset="0"/>
                <a:cs typeface="Arial" panose="020B0604020202020204" pitchFamily="34" charset="0"/>
              </a:rPr>
              <a:t>agrocarburants</a:t>
            </a:r>
            <a:r>
              <a:rPr lang="fr-FR" altLang="fr-FR" sz="1000" b="0" i="0" u="none" dirty="0">
                <a:latin typeface="Arial" panose="020B0604020202020204" pitchFamily="34" charset="0"/>
                <a:cs typeface="Arial" panose="020B0604020202020204" pitchFamily="34" charset="0"/>
              </a:rPr>
              <a:t> de 1re génération (qui utilisent les graines) même en utilisant toutes les terres cultivables françaises, on arrivera à peine à couvrir les besoins en carburant du transport en France.</a:t>
            </a:r>
          </a:p>
          <a:p>
            <a:r>
              <a:rPr lang="fr-FR" altLang="fr-FR" sz="1000" dirty="0">
                <a:latin typeface="Arial" panose="020B0604020202020204" pitchFamily="34" charset="0"/>
                <a:cs typeface="Arial" panose="020B0604020202020204" pitchFamily="34" charset="0"/>
              </a:rPr>
              <a:t>Une deuxième limitation vient de leur rendement énergétique : pour produire un 1 L d’</a:t>
            </a:r>
            <a:r>
              <a:rPr lang="fr-FR" altLang="fr-FR" sz="1000" dirty="0" err="1">
                <a:latin typeface="Arial" panose="020B0604020202020204" pitchFamily="34" charset="0"/>
                <a:cs typeface="Arial" panose="020B0604020202020204" pitchFamily="34" charset="0"/>
              </a:rPr>
              <a:t>agrocarburant</a:t>
            </a:r>
            <a:r>
              <a:rPr lang="fr-FR" altLang="fr-FR" sz="1000" dirty="0">
                <a:latin typeface="Arial" panose="020B0604020202020204" pitchFamily="34" charset="0"/>
                <a:cs typeface="Arial" panose="020B0604020202020204" pitchFamily="34" charset="0"/>
              </a:rPr>
              <a:t>, il a fallu utiliser de l’énergie fossile (engrais, tracteurs, etc.) ; or, c’est le surplus d’énergie qui nous intéresse.</a:t>
            </a:r>
          </a:p>
          <a:p>
            <a:r>
              <a:rPr lang="fr-FR" altLang="fr-FR" sz="1000" dirty="0">
                <a:latin typeface="Arial" panose="020B0604020202020204" pitchFamily="34" charset="0"/>
                <a:cs typeface="Arial" panose="020B0604020202020204" pitchFamily="34" charset="0"/>
              </a:rPr>
              <a:t>Par exemple, avec l’éthanol de betterave, utiliser toutes les surfaces cultivées françaises permet théoriquement de couvrir les besoins du transport (c’est la valeur théorique prise dans la slide précédente), mais pour faire 10 L d’éthanol, il faut utiliser l’équivalent de 8 L de pétrole en énergie pour faire pousser les betteraves ! L’énergie vraiment produite n’est donc pas 10 L mais 2 L (20 %). Et on ne fait pas rouler tout le transport en France en ne cultivant que des </a:t>
            </a:r>
            <a:r>
              <a:rPr lang="fr-FR" altLang="fr-FR" sz="1000" dirty="0" err="1">
                <a:latin typeface="Arial" panose="020B0604020202020204" pitchFamily="34" charset="0"/>
                <a:cs typeface="Arial" panose="020B0604020202020204" pitchFamily="34" charset="0"/>
              </a:rPr>
              <a:t>agrocarburants</a:t>
            </a:r>
            <a:r>
              <a:rPr lang="fr-FR" altLang="fr-FR" sz="1000" dirty="0">
                <a:latin typeface="Arial" panose="020B0604020202020204" pitchFamily="34" charset="0"/>
                <a:cs typeface="Arial" panose="020B0604020202020204" pitchFamily="34" charset="0"/>
              </a:rPr>
              <a:t> mais seulement 20 % !</a:t>
            </a:r>
          </a:p>
          <a:p>
            <a:r>
              <a:rPr lang="fr-FR" altLang="fr-FR" sz="1000" dirty="0">
                <a:latin typeface="Arial" panose="020B0604020202020204" pitchFamily="34" charset="0"/>
                <a:cs typeface="Arial" panose="020B0604020202020204" pitchFamily="34" charset="0"/>
              </a:rPr>
              <a:t>Ceci est valable pour les </a:t>
            </a:r>
            <a:r>
              <a:rPr lang="fr-FR" altLang="fr-FR" sz="1000" dirty="0" err="1">
                <a:latin typeface="Arial" panose="020B0604020202020204" pitchFamily="34" charset="0"/>
                <a:cs typeface="Arial" panose="020B0604020202020204" pitchFamily="34" charset="0"/>
              </a:rPr>
              <a:t>agrocarburants</a:t>
            </a:r>
            <a:r>
              <a:rPr lang="fr-FR" altLang="fr-FR" sz="1000" dirty="0">
                <a:latin typeface="Arial" panose="020B0604020202020204" pitchFamily="34" charset="0"/>
                <a:cs typeface="Arial" panose="020B0604020202020204" pitchFamily="34" charset="0"/>
              </a:rPr>
              <a:t> de 1re génération (qui utilisent les </a:t>
            </a:r>
            <a:r>
              <a:rPr lang="fr-FR" altLang="fr-FR" sz="1000" dirty="0" err="1">
                <a:latin typeface="Arial" panose="020B0604020202020204" pitchFamily="34" charset="0"/>
                <a:cs typeface="Arial" panose="020B0604020202020204" pitchFamily="34" charset="0"/>
              </a:rPr>
              <a:t>graindes</a:t>
            </a:r>
            <a:r>
              <a:rPr lang="fr-FR" altLang="fr-FR" sz="1000" dirty="0">
                <a:latin typeface="Arial" panose="020B0604020202020204" pitchFamily="34" charset="0"/>
                <a:cs typeface="Arial" panose="020B0604020202020204" pitchFamily="34" charset="0"/>
              </a:rPr>
              <a:t> des plantes). Les </a:t>
            </a:r>
            <a:r>
              <a:rPr lang="fr-FR" altLang="fr-FR" sz="1000" dirty="0" err="1">
                <a:latin typeface="Arial" panose="020B0604020202020204" pitchFamily="34" charset="0"/>
                <a:cs typeface="Arial" panose="020B0604020202020204" pitchFamily="34" charset="0"/>
              </a:rPr>
              <a:t>agrocarburants</a:t>
            </a:r>
            <a:r>
              <a:rPr lang="fr-FR" altLang="fr-FR" sz="1000" dirty="0">
                <a:latin typeface="Arial" panose="020B0604020202020204" pitchFamily="34" charset="0"/>
                <a:cs typeface="Arial" panose="020B0604020202020204" pitchFamily="34" charset="0"/>
              </a:rPr>
              <a:t> de 2e génération peuvent avoir un potentiel un peu supérieur car ils utilisent les </a:t>
            </a:r>
            <a:r>
              <a:rPr lang="fr-FR" altLang="fr-FR" sz="1000" dirty="0" err="1">
                <a:latin typeface="Arial" panose="020B0604020202020204" pitchFamily="34" charset="0"/>
                <a:cs typeface="Arial" panose="020B0604020202020204" pitchFamily="34" charset="0"/>
              </a:rPr>
              <a:t>dêchets</a:t>
            </a:r>
            <a:r>
              <a:rPr lang="fr-FR" altLang="fr-FR" sz="1000" dirty="0">
                <a:latin typeface="Arial" panose="020B0604020202020204" pitchFamily="34" charset="0"/>
                <a:cs typeface="Arial" panose="020B0604020202020204" pitchFamily="34" charset="0"/>
              </a:rPr>
              <a:t> de culture et qu’on peut donc envisager d’en produire sur de plus grandes surfaces (cependant les agriculteur ont également besoin d’une partie des déchets de cultures : pailles, compost, etc.).</a:t>
            </a:r>
          </a:p>
          <a:p>
            <a:r>
              <a:rPr lang="fr-FR" altLang="fr-FR" sz="1000" dirty="0">
                <a:latin typeface="Arial" panose="020B0604020202020204" pitchFamily="34" charset="0"/>
                <a:cs typeface="Arial" panose="020B0604020202020204" pitchFamily="34" charset="0"/>
              </a:rPr>
              <a:t>Les </a:t>
            </a:r>
            <a:r>
              <a:rPr lang="fr-FR" altLang="fr-FR" sz="1000" dirty="0" err="1">
                <a:latin typeface="Arial" panose="020B0604020202020204" pitchFamily="34" charset="0"/>
                <a:cs typeface="Arial" panose="020B0604020202020204" pitchFamily="34" charset="0"/>
              </a:rPr>
              <a:t>agrocarburants</a:t>
            </a:r>
            <a:r>
              <a:rPr lang="fr-FR" altLang="fr-FR" sz="1000" dirty="0">
                <a:latin typeface="Arial" panose="020B0604020202020204" pitchFamily="34" charset="0"/>
                <a:cs typeface="Arial" panose="020B0604020202020204" pitchFamily="34" charset="0"/>
              </a:rPr>
              <a:t> de 3e génération à base d’algues ont peut être encore plus de potentiel mais ils sont tout juste en cours de développement. Ils ont également besoin de soleil et donc de place au sol pour récupérer la lumière du soleil.</a:t>
            </a:r>
          </a:p>
          <a:p>
            <a:endParaRPr lang="fr-FR" altLang="fr-FR" sz="1000" dirty="0">
              <a:latin typeface="Arial" panose="020B0604020202020204" pitchFamily="34" charset="0"/>
              <a:cs typeface="Arial" panose="020B0604020202020204" pitchFamily="34" charset="0"/>
            </a:endParaRPr>
          </a:p>
          <a:p>
            <a:r>
              <a:rPr lang="fr-FR" altLang="fr-FR" sz="1000" i="1" dirty="0">
                <a:latin typeface="Arial" panose="020B0604020202020204" pitchFamily="34" charset="0"/>
                <a:cs typeface="Arial" panose="020B0604020202020204" pitchFamily="34" charset="0"/>
              </a:rPr>
              <a:t>Géothermie et</a:t>
            </a:r>
            <a:r>
              <a:rPr lang="fr-FR" altLang="fr-FR" sz="1000" i="1" baseline="0" dirty="0">
                <a:latin typeface="Arial" panose="020B0604020202020204" pitchFamily="34" charset="0"/>
                <a:cs typeface="Arial" panose="020B0604020202020204" pitchFamily="34" charset="0"/>
              </a:rPr>
              <a:t> solaire thermique : </a:t>
            </a:r>
          </a:p>
          <a:p>
            <a:r>
              <a:rPr lang="fr-FR" altLang="fr-FR" sz="1000" dirty="0">
                <a:latin typeface="Arial" panose="020B0604020202020204" pitchFamily="34" charset="0"/>
                <a:cs typeface="Arial" panose="020B0604020202020204" pitchFamily="34" charset="0"/>
              </a:rPr>
              <a:t>Globalement, la géothermie demande d’installer des tuyaux souterrains sur une surface double de celle à chauffer dans la maison, ce n’est donc envisageable qu’en campagne, à moins de faire de la géothermie profonde (tuyaux descendant à plusieurs dizaines de mètres dans le sous sol), beaucoup plus chère et lourde (l’eau chaude profonde est très corrosives et c’est dur à gérer).</a:t>
            </a:r>
          </a:p>
          <a:p>
            <a:r>
              <a:rPr lang="fr-FR" altLang="fr-FR" sz="1000" dirty="0">
                <a:latin typeface="Arial" panose="020B0604020202020204" pitchFamily="34" charset="0"/>
                <a:cs typeface="Arial" panose="020B0604020202020204" pitchFamily="34" charset="0"/>
              </a:rPr>
              <a:t>Il faut installer des équipements relativement lourds chez le particulier : système de régulation/contrôle et système de transfert de chaleur entre l’eau souterraine ou l’eau du panneau solaire et l’eau chaude sanitaire, tuyaux souterrains pour la géothermie, panneaux sur le </a:t>
            </a:r>
            <a:r>
              <a:rPr lang="fr-FR" altLang="fr-FR" sz="1000" dirty="0" err="1">
                <a:latin typeface="Arial" panose="020B0604020202020204" pitchFamily="34" charset="0"/>
                <a:cs typeface="Arial" panose="020B0604020202020204" pitchFamily="34" charset="0"/>
              </a:rPr>
              <a:t>toît</a:t>
            </a:r>
            <a:r>
              <a:rPr lang="fr-FR" altLang="fr-FR" sz="1000" dirty="0">
                <a:latin typeface="Arial" panose="020B0604020202020204" pitchFamily="34" charset="0"/>
                <a:cs typeface="Arial" panose="020B0604020202020204" pitchFamily="34" charset="0"/>
              </a:rPr>
              <a:t> pour le solaire.</a:t>
            </a:r>
          </a:p>
          <a:p>
            <a:br>
              <a:rPr lang="fr-FR" altLang="fr-FR" sz="1000" dirty="0">
                <a:latin typeface="Arial" panose="020B0604020202020204" pitchFamily="34" charset="0"/>
                <a:cs typeface="Arial" panose="020B0604020202020204" pitchFamily="34" charset="0"/>
              </a:rPr>
            </a:br>
            <a:r>
              <a:rPr lang="fr-FR" altLang="fr-FR" sz="1000" i="1" dirty="0">
                <a:latin typeface="Arial" panose="020B0604020202020204" pitchFamily="34" charset="0"/>
                <a:cs typeface="Arial" panose="020B0604020202020204" pitchFamily="34" charset="0"/>
              </a:rPr>
              <a:t>Biocarburants</a:t>
            </a:r>
            <a:r>
              <a:rPr lang="fr-FR" altLang="fr-FR" sz="1000" i="1" baseline="0" dirty="0">
                <a:latin typeface="Arial" panose="020B0604020202020204" pitchFamily="34" charset="0"/>
                <a:cs typeface="Arial" panose="020B0604020202020204" pitchFamily="34" charset="0"/>
              </a:rPr>
              <a:t> : </a:t>
            </a:r>
            <a:r>
              <a:rPr lang="fr-FR" altLang="fr-FR" sz="1000" i="0" baseline="0" dirty="0">
                <a:latin typeface="Arial" panose="020B0604020202020204" pitchFamily="34" charset="0"/>
                <a:cs typeface="Arial" panose="020B0604020202020204" pitchFamily="34" charset="0"/>
              </a:rPr>
              <a:t>I</a:t>
            </a:r>
            <a:r>
              <a:rPr lang="fr-FR" altLang="fr-FR" sz="1000" dirty="0">
                <a:latin typeface="Arial" panose="020B0604020202020204" pitchFamily="34" charset="0"/>
                <a:cs typeface="Arial" panose="020B0604020202020204" pitchFamily="34" charset="0"/>
              </a:rPr>
              <a:t>ls sont produits à partir de déchets organiques : en l’absence d’air, des bactéries sont capables de manger la matière organique en rejetant du méthane (c’est le gaz naturel). Si on stocke les déchets dans un réservoir étanche et sans air, on peut ainsi produire du méthane et le récupérer pour le brûler et produire de l’énergie.</a:t>
            </a:r>
          </a:p>
          <a:p>
            <a:r>
              <a:rPr lang="fr-FR" altLang="fr-FR" sz="1000" dirty="0">
                <a:latin typeface="Arial" panose="020B0604020202020204" pitchFamily="34" charset="0"/>
                <a:cs typeface="Arial" panose="020B0604020202020204" pitchFamily="34" charset="0"/>
              </a:rPr>
              <a:t>Pour cela, on est limité par la production de déchets organiques, principalement de l’agriculture (fumiers notamment). Il faut aussi être en mesure de collecter ces déchets.</a:t>
            </a:r>
          </a:p>
          <a:p>
            <a:endParaRPr lang="fr-FR" sz="1000" dirty="0">
              <a:latin typeface="Arial" panose="020B0604020202020204" pitchFamily="34" charset="0"/>
              <a:cs typeface="Arial" panose="020B0604020202020204" pitchFamily="34" charset="0"/>
            </a:endParaRPr>
          </a:p>
          <a:p>
            <a:endParaRPr lang="fr-FR" altLang="fr-FR" sz="1000" dirty="0">
              <a:latin typeface="Arial" panose="020B0604020202020204" pitchFamily="34" charset="0"/>
              <a:cs typeface="Arial" panose="020B0604020202020204" pitchFamily="34" charset="0"/>
            </a:endParaRPr>
          </a:p>
          <a:p>
            <a:pPr marL="0" indent="0">
              <a:buFont typeface="+mj-lt"/>
              <a:buNone/>
            </a:pPr>
            <a:endParaRPr lang="fr-FR" altLang="fr-FR" sz="1000" i="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981805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b="1" u="sng" kern="1200" dirty="0">
                <a:solidFill>
                  <a:schemeClr val="tx1"/>
                </a:solidFill>
                <a:effectLst/>
                <a:latin typeface="Arial" panose="020B0604020202020204" pitchFamily="34" charset="0"/>
                <a:ea typeface="+mn-ea"/>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En bref, les autres énergies ne devraient pas permettre de remplacer les énergies fossiles à notre niveau de consommation actuel. De plus, augmenter ces énergies nécessitent souvent plus de métaux précieux et ressources rares, par exemple pour les aimants des éoliennes ou les batteries. Or plus de ces ressources rares nécessite plus d’énergie pour les extraire. C’est une sorte de cercle vicieux dont nous n’arrivons pas à sortir.</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définitive, la transition énergétique consiste très probablement à organiser la société de manière à consommer le moins d’énergie possible. Et pour l’énergie que nous consommerons encore, remplacer les énergies fossiles par d’autres formes.</a:t>
            </a:r>
          </a:p>
          <a:p>
            <a:endParaRPr lang="fr-FR" sz="1000" kern="1200" dirty="0">
              <a:solidFill>
                <a:schemeClr val="tx1"/>
              </a:solidFill>
              <a:effectLst/>
              <a:latin typeface="Arial" panose="020B0604020202020204" pitchFamily="34" charset="0"/>
              <a:ea typeface="+mn-ea"/>
              <a:cs typeface="Arial" panose="020B0604020202020204" pitchFamily="34" charset="0"/>
            </a:endParaRPr>
          </a:p>
          <a:p>
            <a:r>
              <a:rPr lang="fr-FR" sz="1000" b="1" u="sng" kern="1200" dirty="0">
                <a:solidFill>
                  <a:schemeClr val="tx1"/>
                </a:solidFill>
                <a:effectLst/>
                <a:latin typeface="Arial" panose="020B0604020202020204" pitchFamily="34" charset="0"/>
                <a:ea typeface="+mn-ea"/>
                <a:cs typeface="Arial" panose="020B0604020202020204" pitchFamily="34" charset="0"/>
              </a:rPr>
              <a:t>Message clef : </a:t>
            </a:r>
            <a:endParaRPr lang="en-US" sz="1000" b="1" u="sng" kern="1200" dirty="0">
              <a:solidFill>
                <a:schemeClr val="tx1"/>
              </a:solidFill>
              <a:effectLst/>
              <a:latin typeface="Arial" panose="020B0604020202020204" pitchFamily="34" charset="0"/>
              <a:ea typeface="+mn-ea"/>
              <a:cs typeface="Arial" panose="020B0604020202020204" pitchFamily="34" charset="0"/>
            </a:endParaRPr>
          </a:p>
          <a:p>
            <a:r>
              <a:rPr lang="fr-FR" sz="1000" dirty="0">
                <a:latin typeface="Arial" panose="020B0604020202020204" pitchFamily="34" charset="0"/>
                <a:cs typeface="Arial" panose="020B0604020202020204" pitchFamily="34" charset="0"/>
              </a:rPr>
              <a:t>Les</a:t>
            </a:r>
            <a:r>
              <a:rPr lang="fr-FR" sz="1000" baseline="0" dirty="0">
                <a:latin typeface="Arial" panose="020B0604020202020204" pitchFamily="34" charset="0"/>
                <a:cs typeface="Arial" panose="020B0604020202020204" pitchFamily="34" charset="0"/>
              </a:rPr>
              <a:t> ENR ne seront pas la solution pour tout. </a:t>
            </a:r>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36</a:t>
            </a:fld>
            <a:endParaRPr lang="fr-FR"/>
          </a:p>
        </p:txBody>
      </p:sp>
    </p:spTree>
    <p:extLst>
      <p:ext uri="{BB962C8B-B14F-4D97-AF65-F5344CB8AC3E}">
        <p14:creationId xmlns:p14="http://schemas.microsoft.com/office/powerpoint/2010/main" val="3910060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9634" name="Rectangle 7"/>
          <p:cNvSpPr>
            <a:spLocks noGrp="1" noChangeArrowheads="1"/>
          </p:cNvSpPr>
          <p:nvPr>
            <p:ph type="sldNum" sz="quarter"/>
          </p:nvPr>
        </p:nvSpPr>
        <p:spPr>
          <a:noFill/>
        </p:spPr>
        <p:txBody>
          <a:bodyPr/>
          <a:lstStyle>
            <a:lvl1pPr eaLnBrk="0" hangingPunct="0">
              <a:tabLst>
                <a:tab pos="782638" algn="l"/>
                <a:tab pos="1566863" algn="l"/>
                <a:tab pos="2351088" algn="l"/>
                <a:tab pos="3135313" algn="l"/>
              </a:tabLst>
              <a:defRPr>
                <a:solidFill>
                  <a:schemeClr val="bg1"/>
                </a:solidFill>
                <a:latin typeface="Arial" panose="020B0604020202020204" pitchFamily="34" charset="0"/>
              </a:defRPr>
            </a:lvl1pPr>
            <a:lvl2pPr eaLnBrk="0" hangingPunct="0">
              <a:tabLst>
                <a:tab pos="782638" algn="l"/>
                <a:tab pos="1566863" algn="l"/>
                <a:tab pos="2351088" algn="l"/>
                <a:tab pos="3135313" algn="l"/>
              </a:tabLst>
              <a:defRPr>
                <a:solidFill>
                  <a:schemeClr val="bg1"/>
                </a:solidFill>
                <a:latin typeface="Arial" panose="020B0604020202020204" pitchFamily="34" charset="0"/>
              </a:defRPr>
            </a:lvl2pPr>
            <a:lvl3pPr eaLnBrk="0" hangingPunct="0">
              <a:tabLst>
                <a:tab pos="782638" algn="l"/>
                <a:tab pos="1566863" algn="l"/>
                <a:tab pos="2351088" algn="l"/>
                <a:tab pos="3135313" algn="l"/>
              </a:tabLst>
              <a:defRPr>
                <a:solidFill>
                  <a:schemeClr val="bg1"/>
                </a:solidFill>
                <a:latin typeface="Arial" panose="020B0604020202020204" pitchFamily="34" charset="0"/>
              </a:defRPr>
            </a:lvl3pPr>
            <a:lvl4pPr eaLnBrk="0" hangingPunct="0">
              <a:tabLst>
                <a:tab pos="782638" algn="l"/>
                <a:tab pos="1566863" algn="l"/>
                <a:tab pos="2351088" algn="l"/>
                <a:tab pos="3135313" algn="l"/>
              </a:tabLst>
              <a:defRPr>
                <a:solidFill>
                  <a:schemeClr val="bg1"/>
                </a:solidFill>
                <a:latin typeface="Arial" panose="020B0604020202020204" pitchFamily="34" charset="0"/>
              </a:defRPr>
            </a:lvl4pPr>
            <a:lvl5pPr eaLnBrk="0" hangingPunct="0">
              <a:tabLst>
                <a:tab pos="782638" algn="l"/>
                <a:tab pos="1566863" algn="l"/>
                <a:tab pos="2351088" algn="l"/>
                <a:tab pos="3135313"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782638" algn="l"/>
                <a:tab pos="1566863" algn="l"/>
                <a:tab pos="2351088" algn="l"/>
                <a:tab pos="3135313" algn="l"/>
              </a:tabLst>
              <a:defRPr>
                <a:solidFill>
                  <a:schemeClr val="bg1"/>
                </a:solidFill>
                <a:latin typeface="Arial" panose="020B0604020202020204" pitchFamily="34" charset="0"/>
              </a:defRPr>
            </a:lvl9pPr>
          </a:lstStyle>
          <a:p>
            <a:pPr eaLnBrk="1" hangingPunct="1"/>
            <a:fld id="{C174B60E-4622-41BC-A79A-C615AF27DF31}" type="slidenum">
              <a:rPr lang="fr-FR" altLang="fr-FR">
                <a:solidFill>
                  <a:srgbClr val="000000"/>
                </a:solidFill>
                <a:latin typeface="Times New Roman" panose="02020603050405020304" pitchFamily="18" charset="0"/>
              </a:rPr>
              <a:pPr eaLnBrk="1" hangingPunct="1"/>
              <a:t>37</a:t>
            </a:fld>
            <a:endParaRPr lang="fr-FR" altLang="fr-FR">
              <a:solidFill>
                <a:srgbClr val="000000"/>
              </a:solidFill>
              <a:latin typeface="Times New Roman" panose="02020603050405020304" pitchFamily="18" charset="0"/>
            </a:endParaRPr>
          </a:p>
        </p:txBody>
      </p:sp>
      <p:sp>
        <p:nvSpPr>
          <p:cNvPr id="69635" name="Rectangle 1"/>
          <p:cNvSpPr>
            <a:spLocks noGrp="1" noRot="1" noChangeAspect="1" noChangeArrowheads="1" noTextEdit="1"/>
          </p:cNvSpPr>
          <p:nvPr>
            <p:ph type="sldImg"/>
          </p:nvPr>
        </p:nvSpPr>
        <p:spPr>
          <a:xfrm>
            <a:off x="139700" y="768350"/>
            <a:ext cx="6819900" cy="3836988"/>
          </a:xfrm>
          <a:solidFill>
            <a:srgbClr val="FFFFFF"/>
          </a:solidFill>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69636" name="Text Box 2"/>
          <p:cNvSpPr>
            <a:spLocks noGrp="1" noChangeArrowheads="1"/>
          </p:cNvSpPr>
          <p:nvPr>
            <p:ph type="body" idx="1"/>
          </p:nvPr>
        </p:nvSpPr>
        <p:spPr>
          <a:xfrm>
            <a:off x="709613" y="4860925"/>
            <a:ext cx="5680075" cy="4605338"/>
          </a:xfrm>
          <a:noFill/>
          <a:extLst>
            <a:ext uri="{91240B29-F687-4f45-9708-019B960494DF}">
              <a14:hiddenLine xmlns="" xmlns:a14="http://schemas.microsoft.com/office/drawing/2010/main" w="9525">
                <a:solidFill>
                  <a:srgbClr val="808080"/>
                </a:solidFill>
                <a:miter lim="800000"/>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a:normAutofit fontScale="70000" lnSpcReduction="20000"/>
          </a:bodyPr>
          <a:lstStyle/>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cs typeface="Arial" panose="020B0604020202020204" pitchFamily="34" charset="0"/>
              </a:rPr>
              <a:t>Explications : </a:t>
            </a: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Un 1er élément de réponse est la quantité restante dans le tonneau. Plus il y a de réserves, plus la pénurie est loin. Au passage, remarquons pour le pétrole que les réserves ne se renouvellent pas. En effet, le pétrole nécessite plusieurs dizaines de millions d’années pour se former naturellement. Nous avons donc, à notre échelle, un tonneau qui ne fait que se vider.</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Le deuxième paramètre, c’est la capacité de production : si tu as soif, c’est un problème si le robinet ne coule qu’au goutte-à-goutte ou si la personne qui sert en renverse la moitié par terre.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Le 3</a:t>
            </a:r>
            <a:r>
              <a:rPr lang="fr-FR" sz="1000" kern="1200" baseline="30000" dirty="0">
                <a:solidFill>
                  <a:schemeClr val="tx1"/>
                </a:solidFill>
                <a:effectLst/>
                <a:latin typeface="Arial" panose="020B0604020202020204" pitchFamily="34" charset="0"/>
                <a:ea typeface="+mn-ea"/>
                <a:cs typeface="Arial" panose="020B0604020202020204" pitchFamily="34" charset="0"/>
              </a:rPr>
              <a:t>ème</a:t>
            </a:r>
            <a:r>
              <a:rPr lang="fr-FR" sz="1000" kern="1200" dirty="0">
                <a:solidFill>
                  <a:schemeClr val="tx1"/>
                </a:solidFill>
                <a:effectLst/>
                <a:latin typeface="Arial" panose="020B0604020202020204" pitchFamily="34" charset="0"/>
                <a:ea typeface="+mn-ea"/>
                <a:cs typeface="Arial" panose="020B0604020202020204" pitchFamily="34" charset="0"/>
              </a:rPr>
              <a:t> paramètre est le besoin des consommateurs et consommatrices : en effet, si le tonneau est presque vide ou que le robinet ne coule qu’au goutte-à-goutte, tu peux quand même boire si tu es le seul ou la seule à te servir ou si chacun chacune ne boit que très </a:t>
            </a:r>
            <a:r>
              <a:rPr lang="fr-FR" sz="1000" kern="1200" dirty="0" err="1">
                <a:solidFill>
                  <a:schemeClr val="tx1"/>
                </a:solidFill>
                <a:effectLst/>
                <a:latin typeface="Arial" panose="020B0604020202020204" pitchFamily="34" charset="0"/>
                <a:ea typeface="+mn-ea"/>
                <a:cs typeface="Arial" panose="020B0604020202020204" pitchFamily="34" charset="0"/>
              </a:rPr>
              <a:t>très</a:t>
            </a:r>
            <a:r>
              <a:rPr lang="fr-FR" sz="1000" kern="1200" dirty="0">
                <a:solidFill>
                  <a:schemeClr val="tx1"/>
                </a:solidFill>
                <a:effectLst/>
                <a:latin typeface="Arial" panose="020B0604020202020204" pitchFamily="34" charset="0"/>
                <a:ea typeface="+mn-ea"/>
                <a:cs typeface="Arial" panose="020B0604020202020204" pitchFamily="34" charset="0"/>
              </a:rPr>
              <a:t> peu. Pour éviter une pénurie d’énergies fossiles, nous pourrions donc en réduire notre consommation, soit en les remplaçant par d’autres énergies, soit en réduisant notre consommation d’énergie en général et en revoyant ainsi le principe même de la société de consommation.</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Enfin, le 4</a:t>
            </a:r>
            <a:r>
              <a:rPr lang="fr-FR" sz="1000" kern="1200" baseline="30000" dirty="0">
                <a:solidFill>
                  <a:schemeClr val="tx1"/>
                </a:solidFill>
                <a:effectLst/>
                <a:latin typeface="Arial" panose="020B0604020202020204" pitchFamily="34" charset="0"/>
                <a:ea typeface="+mn-ea"/>
                <a:cs typeface="Arial" panose="020B0604020202020204" pitchFamily="34" charset="0"/>
              </a:rPr>
              <a:t>ème</a:t>
            </a:r>
            <a:r>
              <a:rPr lang="fr-FR" sz="1000" kern="1200" dirty="0">
                <a:solidFill>
                  <a:schemeClr val="tx1"/>
                </a:solidFill>
                <a:effectLst/>
                <a:latin typeface="Arial" panose="020B0604020202020204" pitchFamily="34" charset="0"/>
                <a:ea typeface="+mn-ea"/>
                <a:cs typeface="Arial" panose="020B0604020202020204" pitchFamily="34" charset="0"/>
              </a:rPr>
              <a:t> et dernier paramètre important, c’est le ou la propriétaire du tonneau. Peut-être que cette personne ne voudra plus partager avec les autres quand il n’en restera plus beaucoup.</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Nous allons voir chacun de ces 4 paramètres en détail l’un après l’autre dans la suite de la vidéo. Commençons donc par les réserves.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endParaRPr lang="fr-FR" altLang="fr-FR" sz="1000" b="1" dirty="0">
              <a:latin typeface="Arial" panose="020B0604020202020204" pitchFamily="34" charset="0"/>
              <a:cs typeface="Arial" panose="020B0604020202020204" pitchFamily="34" charset="0"/>
            </a:endParaRP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cs typeface="Arial" panose="020B0604020202020204" pitchFamily="34" charset="0"/>
              </a:rPr>
              <a:t>Messages clés : </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Des ressources fossiles, pour combien de temps ? Le 1</a:t>
            </a:r>
            <a:r>
              <a:rPr lang="fr-FR" altLang="fr-FR" sz="1000" b="0" baseline="30000" dirty="0">
                <a:latin typeface="Arial" panose="020B0604020202020204" pitchFamily="34" charset="0"/>
                <a:cs typeface="Arial" panose="020B0604020202020204" pitchFamily="34" charset="0"/>
              </a:rPr>
              <a:t>er</a:t>
            </a:r>
            <a:r>
              <a:rPr lang="fr-FR" altLang="fr-FR" sz="1000" b="0" dirty="0">
                <a:latin typeface="Arial" panose="020B0604020202020204" pitchFamily="34" charset="0"/>
                <a:cs typeface="Arial" panose="020B0604020202020204" pitchFamily="34" charset="0"/>
              </a:rPr>
              <a:t> élément de réponse est la quantité des réserves qui restent</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Après la taille des réserves, le 2</a:t>
            </a:r>
            <a:r>
              <a:rPr lang="fr-FR" altLang="fr-FR" sz="1000" b="0" baseline="30000" dirty="0">
                <a:latin typeface="Arial" panose="020B0604020202020204" pitchFamily="34" charset="0"/>
                <a:cs typeface="Arial" panose="020B0604020202020204" pitchFamily="34" charset="0"/>
              </a:rPr>
              <a:t>ème</a:t>
            </a:r>
            <a:r>
              <a:rPr lang="fr-FR" altLang="fr-FR" sz="1000" b="0" dirty="0">
                <a:latin typeface="Arial" panose="020B0604020202020204" pitchFamily="34" charset="0"/>
                <a:cs typeface="Arial" panose="020B0604020202020204" pitchFamily="34" charset="0"/>
              </a:rPr>
              <a:t> paramètre clé est la facilité à extraire ces réserves</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Après la taille des réserves et la capacité à les extraire, le 3</a:t>
            </a:r>
            <a:r>
              <a:rPr lang="fr-FR" altLang="fr-FR" sz="1000" b="0" baseline="30000" dirty="0">
                <a:latin typeface="Arial" panose="020B0604020202020204" pitchFamily="34" charset="0"/>
                <a:cs typeface="Arial" panose="020B0604020202020204" pitchFamily="34" charset="0"/>
              </a:rPr>
              <a:t>ème</a:t>
            </a:r>
            <a:r>
              <a:rPr lang="fr-FR" altLang="fr-FR" sz="1000" b="0" dirty="0">
                <a:latin typeface="Arial" panose="020B0604020202020204" pitchFamily="34" charset="0"/>
                <a:cs typeface="Arial" panose="020B0604020202020204" pitchFamily="34" charset="0"/>
              </a:rPr>
              <a:t> paramètre clé est le besoin des consommateurs. Sans besoin, pas de pénurie. Le besoin est donc aussi un levier d'action : on peut réduire notre besoin pour échapper au problème (alors qu'on a plutôt tendance à être dans une logique de l’offre qui consiste à accroitre la production)</a:t>
            </a:r>
          </a:p>
          <a:p>
            <a:pPr marL="228600" indent="-228600">
              <a:spcBef>
                <a:spcPts val="488"/>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Le propriétaire des réserves voudra-t-il toujours partager en cas de pénurie ?</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endParaRPr lang="fr-FR" altLang="fr-FR" sz="1000" dirty="0">
              <a:latin typeface="Arial" panose="020B0604020202020204" pitchFamily="34" charset="0"/>
              <a:cs typeface="Arial" panose="020B0604020202020204" pitchFamily="34" charset="0"/>
            </a:endParaRP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b="1" u="sng" dirty="0">
                <a:latin typeface="Arial" panose="020B0604020202020204" pitchFamily="34" charset="0"/>
                <a:cs typeface="Arial" panose="020B0604020202020204" pitchFamily="34" charset="0"/>
              </a:rPr>
              <a:t>Précisions pour les curieux</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La pénurie d'énergie fossile est un problème de rareté. Or, la rareté, c'est l'écart entre une disponibilité d'une ressource et le besoin en cette ressource.</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Exemple : l'air respirable n'est pas rare : on en a un grand besoin, mais il est disponible en encore plus grande quantité.</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Les bijoux en or sont rares : on n'en a pas grand besoin, mais ils ne sont pas disponibles en grande quantité.</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Généralement, le prix est un indicateur de rareté. Le fait que le prix de l'énergie augmente indique qu'elle devient plus rare (soit qu'on voudrait en consommer de plus en plus, soit que la production devient moins importante).</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Pour résoudre un problème de rareté, on peut agir sur les 2 plans :</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 soit tenter d'accroitre la disponibilité de la ressource (logique de l’offre)</a:t>
            </a:r>
          </a:p>
          <a:p>
            <a:pPr marL="246063" indent="-244475">
              <a:spcBef>
                <a:spcPts val="488"/>
              </a:spcBef>
              <a:buClrTx/>
              <a:tabLst>
                <a:tab pos="246063" algn="l"/>
                <a:tab pos="1236663" algn="l"/>
                <a:tab pos="2227263" algn="l"/>
                <a:tab pos="3217863" algn="l"/>
                <a:tab pos="4208463" algn="l"/>
                <a:tab pos="5199063" algn="l"/>
                <a:tab pos="6189663" algn="l"/>
                <a:tab pos="7180263" algn="l"/>
                <a:tab pos="8170863" algn="l"/>
                <a:tab pos="9161463" algn="l"/>
                <a:tab pos="10152063" algn="l"/>
                <a:tab pos="11142663" algn="l"/>
              </a:tabLst>
            </a:pPr>
            <a:r>
              <a:rPr lang="fr-FR" altLang="fr-FR" sz="1000" dirty="0">
                <a:latin typeface="Arial" panose="020B0604020202020204" pitchFamily="34" charset="0"/>
                <a:cs typeface="Arial" panose="020B0604020202020204" pitchFamily="34" charset="0"/>
              </a:rPr>
              <a:t>- soit tenter de réduire le besoin (logique de la demande)</a:t>
            </a:r>
          </a:p>
          <a:p>
            <a:pPr>
              <a:spcBef>
                <a:spcPts val="488"/>
              </a:spcBef>
              <a:buFont typeface="Times New Roman" panose="02020603050405020304" pitchFamily="18"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cs typeface="Arial" panose="020B0604020202020204" pitchFamily="34" charset="0"/>
            </a:endParaRPr>
          </a:p>
        </p:txBody>
      </p:sp>
      <p:sp>
        <p:nvSpPr>
          <p:cNvPr id="69637" name="Text Box 3"/>
          <p:cNvSpPr txBox="1">
            <a:spLocks noChangeArrowheads="1"/>
          </p:cNvSpPr>
          <p:nvPr/>
        </p:nvSpPr>
        <p:spPr bwMode="auto">
          <a:xfrm>
            <a:off x="4021138" y="9721850"/>
            <a:ext cx="3076575" cy="511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7488" tIns="50694" rIns="97488" bIns="50694" anchor="b"/>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r" eaLnBrk="1" hangingPunct="1">
              <a:buClrTx/>
              <a:buFontTx/>
              <a:buNone/>
            </a:pPr>
            <a:fld id="{D97283FE-D612-49B9-BE68-666EDD074B8B}" type="slidenum">
              <a:rPr lang="fr-FR" altLang="fr-FR" sz="1300">
                <a:solidFill>
                  <a:srgbClr val="000000"/>
                </a:solidFill>
              </a:rPr>
              <a:pPr algn="r" eaLnBrk="1" hangingPunct="1">
                <a:buClrTx/>
                <a:buFontTx/>
                <a:buNone/>
              </a:pPr>
              <a:t>37</a:t>
            </a:fld>
            <a:endParaRPr lang="fr-FR" altLang="fr-FR" sz="1300">
              <a:solidFill>
                <a:srgbClr val="000000"/>
              </a:solidFill>
            </a:endParaRPr>
          </a:p>
        </p:txBody>
      </p:sp>
    </p:spTree>
    <p:extLst>
      <p:ext uri="{BB962C8B-B14F-4D97-AF65-F5344CB8AC3E}">
        <p14:creationId xmlns:p14="http://schemas.microsoft.com/office/powerpoint/2010/main" val="35247749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4"/>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1pPr>
            <a:lvl2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2pPr>
            <a:lvl3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3pPr>
            <a:lvl4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4pPr>
            <a:lvl5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9pPr>
          </a:lstStyle>
          <a:p>
            <a:fld id="{3A278C3B-F574-43AD-ABAF-CB3BDFDAE0CA}" type="slidenum">
              <a:rPr lang="fr-FR" altLang="fr-FR">
                <a:solidFill>
                  <a:srgbClr val="000000"/>
                </a:solidFill>
                <a:latin typeface="Times New Roman" panose="02020603050405020304" pitchFamily="18" charset="0"/>
                <a:cs typeface="DejaVu Sans" pitchFamily="32" charset="0"/>
              </a:rPr>
              <a:pPr/>
              <a:t>38</a:t>
            </a:fld>
            <a:endParaRPr lang="fr-FR" altLang="fr-FR">
              <a:solidFill>
                <a:srgbClr val="000000"/>
              </a:solidFill>
              <a:latin typeface="Times New Roman" panose="02020603050405020304" pitchFamily="18" charset="0"/>
              <a:cs typeface="DejaVu Sans" pitchFamily="32" charset="0"/>
            </a:endParaRPr>
          </a:p>
        </p:txBody>
      </p:sp>
      <p:sp>
        <p:nvSpPr>
          <p:cNvPr id="74755" name="Text Box 1"/>
          <p:cNvSpPr txBox="1">
            <a:spLocks noChangeArrowheads="1"/>
          </p:cNvSpPr>
          <p:nvPr/>
        </p:nvSpPr>
        <p:spPr bwMode="auto">
          <a:xfrm>
            <a:off x="4021138" y="9721850"/>
            <a:ext cx="3074987" cy="509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7560" tIns="50760" rIns="97560" bIns="507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hangingPunct="1">
              <a:buSzPct val="100000"/>
            </a:pPr>
            <a:fld id="{BF915ECD-C5C6-446D-B776-FCF33D2E5E21}" type="slidenum">
              <a:rPr lang="fr-FR" altLang="fr-FR" sz="1300">
                <a:solidFill>
                  <a:srgbClr val="000000"/>
                </a:solidFill>
                <a:latin typeface="Times New Roman" panose="02020603050405020304" pitchFamily="18" charset="0"/>
                <a:cs typeface="DejaVu Sans" pitchFamily="32" charset="0"/>
              </a:rPr>
              <a:pPr algn="r" eaLnBrk="1" hangingPunct="1">
                <a:buSzPct val="100000"/>
              </a:pPr>
              <a:t>38</a:t>
            </a:fld>
            <a:endParaRPr lang="fr-FR" altLang="fr-FR" sz="1300">
              <a:solidFill>
                <a:srgbClr val="000000"/>
              </a:solidFill>
              <a:latin typeface="Times New Roman" panose="02020603050405020304" pitchFamily="18" charset="0"/>
              <a:cs typeface="DejaVu Sans" pitchFamily="32" charset="0"/>
            </a:endParaRPr>
          </a:p>
        </p:txBody>
      </p:sp>
      <p:sp>
        <p:nvSpPr>
          <p:cNvPr id="74756" name="Rectangle 2"/>
          <p:cNvSpPr>
            <a:spLocks noGrp="1" noRot="1" noChangeAspect="1" noChangeArrowheads="1" noTextEdit="1"/>
          </p:cNvSpPr>
          <p:nvPr>
            <p:ph type="sldImg"/>
          </p:nvPr>
        </p:nvSpPr>
        <p:spPr>
          <a:xfrm>
            <a:off x="139700" y="768350"/>
            <a:ext cx="6819900" cy="3836988"/>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74757" name="Text Box 3"/>
          <p:cNvSpPr txBox="1">
            <a:spLocks noChangeArrowheads="1"/>
          </p:cNvSpPr>
          <p:nvPr/>
        </p:nvSpPr>
        <p:spPr bwMode="auto">
          <a:xfrm>
            <a:off x="709613" y="4860925"/>
            <a:ext cx="5680075" cy="12177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7560" tIns="50760" rIns="97560" bIns="5076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marL="728663" indent="-236538">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lnSpc>
                <a:spcPct val="80000"/>
              </a:lnSpc>
              <a:spcBef>
                <a:spcPts val="450"/>
              </a:spcBef>
              <a:buSzPct val="100000"/>
            </a:pPr>
            <a:r>
              <a:rPr lang="fr-FR" altLang="fr-FR" sz="1200" b="1" u="sng">
                <a:solidFill>
                  <a:srgbClr val="000000"/>
                </a:solidFill>
              </a:rPr>
              <a:t>Message clé</a:t>
            </a:r>
          </a:p>
          <a:p>
            <a:pPr eaLnBrk="1" hangingPunct="1">
              <a:lnSpc>
                <a:spcPct val="80000"/>
              </a:lnSpc>
              <a:spcBef>
                <a:spcPts val="450"/>
              </a:spcBef>
              <a:buSzPct val="100000"/>
            </a:pPr>
            <a:endParaRPr lang="fr-FR" altLang="fr-FR" sz="1200" b="1" u="sng">
              <a:solidFill>
                <a:srgbClr val="000000"/>
              </a:solidFill>
            </a:endParaRPr>
          </a:p>
          <a:p>
            <a:pPr eaLnBrk="1" hangingPunct="1">
              <a:lnSpc>
                <a:spcPct val="80000"/>
              </a:lnSpc>
              <a:spcBef>
                <a:spcPts val="450"/>
              </a:spcBef>
              <a:buSzPct val="100000"/>
            </a:pPr>
            <a:r>
              <a:rPr lang="fr-FR" altLang="fr-FR" sz="1200" b="1">
                <a:solidFill>
                  <a:srgbClr val="000000"/>
                </a:solidFill>
              </a:rPr>
              <a:t>Définition ; les réserves prouvées sont les réserves économiquement et techniquement viables</a:t>
            </a:r>
          </a:p>
          <a:p>
            <a:pPr eaLnBrk="1" hangingPunct="1">
              <a:lnSpc>
                <a:spcPct val="80000"/>
              </a:lnSpc>
              <a:spcBef>
                <a:spcPts val="450"/>
              </a:spcBef>
              <a:buSzPct val="100000"/>
            </a:pPr>
            <a:endParaRPr lang="fr-FR" altLang="fr-FR" sz="1200" b="1">
              <a:solidFill>
                <a:srgbClr val="000000"/>
              </a:solidFill>
            </a:endParaRPr>
          </a:p>
          <a:p>
            <a:pPr eaLnBrk="1" hangingPunct="1">
              <a:lnSpc>
                <a:spcPct val="80000"/>
              </a:lnSpc>
              <a:spcBef>
                <a:spcPts val="450"/>
              </a:spcBef>
              <a:buClr>
                <a:srgbClr val="000000"/>
              </a:buClr>
              <a:buSzPct val="100000"/>
              <a:buFont typeface="Times New Roman" panose="02020603050405020304" pitchFamily="18" charset="0"/>
              <a:buAutoNum type="arabicPeriod"/>
            </a:pPr>
            <a:r>
              <a:rPr lang="fr-FR" altLang="fr-FR" sz="1200" b="1">
                <a:solidFill>
                  <a:srgbClr val="000000"/>
                </a:solidFill>
              </a:rPr>
              <a:t>L’Europe est actuellement entièrement dépendante du reste du monde car elle ne possède presque aucune ressource fossile.</a:t>
            </a:r>
          </a:p>
          <a:p>
            <a:pPr eaLnBrk="1" hangingPunct="1">
              <a:lnSpc>
                <a:spcPct val="80000"/>
              </a:lnSpc>
              <a:spcBef>
                <a:spcPts val="450"/>
              </a:spcBef>
              <a:buClr>
                <a:srgbClr val="000000"/>
              </a:buClr>
              <a:buSzPct val="100000"/>
              <a:buFont typeface="Times New Roman" panose="02020603050405020304" pitchFamily="18" charset="0"/>
              <a:buAutoNum type="arabicPeriod"/>
            </a:pPr>
            <a:r>
              <a:rPr lang="fr-FR" altLang="fr-FR" sz="1200" b="1">
                <a:solidFill>
                  <a:srgbClr val="000000"/>
                </a:solidFill>
              </a:rPr>
              <a:t>Le reste du monde continuera-t-il à nous donner une part de ses ressources ?</a:t>
            </a:r>
          </a:p>
          <a:p>
            <a:pPr eaLnBrk="1" hangingPunct="1">
              <a:lnSpc>
                <a:spcPct val="80000"/>
              </a:lnSpc>
              <a:spcBef>
                <a:spcPts val="450"/>
              </a:spcBef>
              <a:buClr>
                <a:srgbClr val="000000"/>
              </a:buClr>
              <a:buSzPct val="100000"/>
              <a:buFont typeface="Times New Roman" panose="02020603050405020304" pitchFamily="18" charset="0"/>
              <a:buAutoNum type="arabicPeriod"/>
            </a:pPr>
            <a:r>
              <a:rPr lang="fr-FR" altLang="fr-FR" sz="1200" b="1">
                <a:solidFill>
                  <a:srgbClr val="000000"/>
                </a:solidFill>
              </a:rPr>
              <a:t>Contrairement à certaines idées reçues, la France n’est pas indépendante au niveau de sa consommation d’énergie.</a:t>
            </a:r>
          </a:p>
          <a:p>
            <a:pPr eaLnBrk="1" hangingPunct="1">
              <a:lnSpc>
                <a:spcPct val="80000"/>
              </a:lnSpc>
              <a:spcBef>
                <a:spcPts val="450"/>
              </a:spcBef>
              <a:buSzPct val="100000"/>
            </a:pPr>
            <a:endParaRPr lang="fr-FR" altLang="fr-FR" sz="1200" b="1">
              <a:solidFill>
                <a:srgbClr val="000000"/>
              </a:solidFill>
            </a:endParaRPr>
          </a:p>
          <a:p>
            <a:pPr eaLnBrk="1" hangingPunct="1">
              <a:lnSpc>
                <a:spcPct val="80000"/>
              </a:lnSpc>
              <a:spcBef>
                <a:spcPts val="450"/>
              </a:spcBef>
              <a:buSzPct val="100000"/>
            </a:pPr>
            <a:r>
              <a:rPr lang="fr-FR" altLang="fr-FR" sz="1200" b="1" u="sng">
                <a:solidFill>
                  <a:srgbClr val="000000"/>
                </a:solidFill>
              </a:rPr>
              <a:t>Explications</a:t>
            </a:r>
          </a:p>
          <a:p>
            <a:pPr eaLnBrk="1" hangingPunct="1">
              <a:lnSpc>
                <a:spcPct val="80000"/>
              </a:lnSpc>
              <a:spcBef>
                <a:spcPts val="450"/>
              </a:spcBef>
              <a:buClr>
                <a:srgbClr val="000000"/>
              </a:buClr>
              <a:buSzPct val="100000"/>
              <a:buFont typeface="Times New Roman" panose="02020603050405020304" pitchFamily="18" charset="0"/>
              <a:buAutoNum type="arabicPeriod"/>
            </a:pPr>
            <a:r>
              <a:rPr lang="fr-FR" altLang="fr-FR" sz="1200">
                <a:solidFill>
                  <a:srgbClr val="000000"/>
                </a:solidFill>
              </a:rPr>
              <a:t>Le graphe présente les réserves prouvées des différents combustibles fossiles PAR HABITANT par grande zone géographique (on prend les réserves de la zone et on divise par le nombre d’habitants). Ce graphe donne quelques éclaircissements géopolitiques intéressants comme :</a:t>
            </a:r>
          </a:p>
          <a:p>
            <a:pPr lvl="1" eaLnBrk="1" hangingPunct="1">
              <a:lnSpc>
                <a:spcPct val="80000"/>
              </a:lnSpc>
              <a:spcBef>
                <a:spcPts val="450"/>
              </a:spcBef>
              <a:buClr>
                <a:srgbClr val="000000"/>
              </a:buClr>
              <a:buSzPct val="100000"/>
              <a:buFont typeface="Times New Roman" panose="02020603050405020304" pitchFamily="18" charset="0"/>
              <a:buAutoNum type="arabicPeriod"/>
            </a:pPr>
            <a:r>
              <a:rPr lang="fr-FR" altLang="fr-FR" sz="1200">
                <a:solidFill>
                  <a:srgbClr val="000000"/>
                </a:solidFill>
              </a:rPr>
              <a:t>L’intérêt pour le Moyen-Orient</a:t>
            </a:r>
          </a:p>
          <a:p>
            <a:pPr lvl="1" eaLnBrk="1" hangingPunct="1">
              <a:lnSpc>
                <a:spcPct val="80000"/>
              </a:lnSpc>
              <a:spcBef>
                <a:spcPts val="450"/>
              </a:spcBef>
              <a:buClr>
                <a:srgbClr val="000000"/>
              </a:buClr>
              <a:buSzPct val="100000"/>
              <a:buFont typeface="Times New Roman" panose="02020603050405020304" pitchFamily="18" charset="0"/>
              <a:buAutoNum type="arabicPeriod"/>
            </a:pPr>
            <a:r>
              <a:rPr lang="fr-FR" altLang="fr-FR" sz="1200">
                <a:solidFill>
                  <a:srgbClr val="000000"/>
                </a:solidFill>
              </a:rPr>
              <a:t>L’intérêt pour la Russie</a:t>
            </a:r>
          </a:p>
          <a:p>
            <a:pPr lvl="1" eaLnBrk="1" hangingPunct="1">
              <a:lnSpc>
                <a:spcPct val="80000"/>
              </a:lnSpc>
              <a:spcBef>
                <a:spcPts val="450"/>
              </a:spcBef>
              <a:buClr>
                <a:srgbClr val="000000"/>
              </a:buClr>
              <a:buSzPct val="100000"/>
              <a:buFont typeface="Times New Roman" panose="02020603050405020304" pitchFamily="18" charset="0"/>
              <a:buAutoNum type="arabicPeriod"/>
            </a:pPr>
            <a:r>
              <a:rPr lang="fr-FR" altLang="fr-FR" sz="1200">
                <a:solidFill>
                  <a:srgbClr val="000000"/>
                </a:solidFill>
              </a:rPr>
              <a:t>La difficulté des Américains à se « mettre au vert ». Pas facile en effet quand on est assit sur plus du quart du charbon de la planète pour même pas le 20</a:t>
            </a:r>
            <a:r>
              <a:rPr lang="fr-FR" altLang="fr-FR" sz="1200" baseline="30000">
                <a:solidFill>
                  <a:srgbClr val="000000"/>
                </a:solidFill>
              </a:rPr>
              <a:t>ème</a:t>
            </a:r>
            <a:r>
              <a:rPr lang="fr-FR" altLang="fr-FR" sz="1200">
                <a:solidFill>
                  <a:srgbClr val="000000"/>
                </a:solidFill>
              </a:rPr>
              <a:t> de sa population</a:t>
            </a:r>
          </a:p>
          <a:p>
            <a:pPr lvl="1" eaLnBrk="1" hangingPunct="1">
              <a:lnSpc>
                <a:spcPct val="80000"/>
              </a:lnSpc>
              <a:spcBef>
                <a:spcPts val="450"/>
              </a:spcBef>
              <a:buClr>
                <a:srgbClr val="000000"/>
              </a:buClr>
              <a:buSzPct val="100000"/>
              <a:buFont typeface="Times New Roman" panose="02020603050405020304" pitchFamily="18" charset="0"/>
              <a:buAutoNum type="arabicPeriod"/>
            </a:pPr>
            <a:r>
              <a:rPr lang="fr-FR" altLang="fr-FR" sz="1200">
                <a:solidFill>
                  <a:srgbClr val="000000"/>
                </a:solidFill>
              </a:rPr>
              <a:t>Le fait que l’Europe insiste le plus pour que le monde se « mette au vert ». Facile de demandez aux autres de réduire quand on ne possède rien. « S’il-vous-plaît, ne consommez pas trop… et surtout laissez-nous en ! ». Comment, nous ne sommes pas simplement de bonne volonté ?!? ;-)</a:t>
            </a:r>
          </a:p>
          <a:p>
            <a:pPr eaLnBrk="1" hangingPunct="1">
              <a:lnSpc>
                <a:spcPct val="80000"/>
              </a:lnSpc>
              <a:spcBef>
                <a:spcPts val="450"/>
              </a:spcBef>
              <a:buClr>
                <a:srgbClr val="000000"/>
              </a:buClr>
              <a:buSzPct val="100000"/>
              <a:buFont typeface="Times New Roman" panose="02020603050405020304" pitchFamily="18" charset="0"/>
              <a:buAutoNum type="arabicPeriod"/>
            </a:pPr>
            <a:r>
              <a:rPr lang="fr-FR" altLang="fr-FR" sz="1200">
                <a:solidFill>
                  <a:srgbClr val="000000"/>
                </a:solidFill>
              </a:rPr>
              <a:t>Oui, parce que l’Europe ne possède rien, ou si peu…</a:t>
            </a:r>
          </a:p>
          <a:p>
            <a:pPr eaLnBrk="1" hangingPunct="1">
              <a:lnSpc>
                <a:spcPct val="80000"/>
              </a:lnSpc>
              <a:spcBef>
                <a:spcPts val="450"/>
              </a:spcBef>
              <a:buClr>
                <a:srgbClr val="000000"/>
              </a:buClr>
              <a:buSzPct val="100000"/>
              <a:buFont typeface="Times New Roman" panose="02020603050405020304" pitchFamily="18" charset="0"/>
              <a:buAutoNum type="arabicPeriod"/>
            </a:pPr>
            <a:r>
              <a:rPr lang="fr-FR" altLang="fr-FR" sz="1200">
                <a:solidFill>
                  <a:srgbClr val="000000"/>
                </a:solidFill>
              </a:rPr>
              <a:t>En 2009, la France importait 91% de ses ressources d’énergie</a:t>
            </a:r>
          </a:p>
          <a:p>
            <a:pPr eaLnBrk="1" hangingPunct="1">
              <a:lnSpc>
                <a:spcPct val="80000"/>
              </a:lnSpc>
              <a:spcBef>
                <a:spcPts val="450"/>
              </a:spcBef>
              <a:buSzPct val="100000"/>
            </a:pPr>
            <a:endParaRPr lang="fr-FR" altLang="fr-FR" sz="1200">
              <a:solidFill>
                <a:srgbClr val="000000"/>
              </a:solidFill>
            </a:endParaRPr>
          </a:p>
          <a:p>
            <a:pPr eaLnBrk="1" hangingPunct="1">
              <a:lnSpc>
                <a:spcPct val="80000"/>
              </a:lnSpc>
              <a:spcBef>
                <a:spcPts val="450"/>
              </a:spcBef>
              <a:buSzPct val="100000"/>
            </a:pPr>
            <a:r>
              <a:rPr lang="fr-FR" altLang="fr-FR" sz="1200" b="1" u="sng">
                <a:solidFill>
                  <a:srgbClr val="000000"/>
                </a:solidFill>
              </a:rPr>
              <a:t>Précisions pour les curieux</a:t>
            </a:r>
          </a:p>
          <a:p>
            <a:pPr eaLnBrk="1" hangingPunct="1">
              <a:lnSpc>
                <a:spcPct val="80000"/>
              </a:lnSpc>
              <a:spcBef>
                <a:spcPts val="450"/>
              </a:spcBef>
              <a:buSzPct val="100000"/>
            </a:pPr>
            <a:r>
              <a:rPr lang="fr-FR" altLang="fr-FR" sz="1200">
                <a:solidFill>
                  <a:srgbClr val="000000"/>
                </a:solidFill>
              </a:rPr>
              <a:t>Le graphique a été construit par Avenir Climatique en prenant les réserves prouvées sur la </a:t>
            </a:r>
            <a:r>
              <a:rPr lang="fr-FR" altLang="fr-FR" sz="1200" i="1">
                <a:solidFill>
                  <a:srgbClr val="000000"/>
                </a:solidFill>
              </a:rPr>
              <a:t>BP Statistical  Review 2010</a:t>
            </a:r>
            <a:r>
              <a:rPr lang="fr-FR" altLang="fr-FR" sz="1200">
                <a:solidFill>
                  <a:srgbClr val="000000"/>
                </a:solidFill>
              </a:rPr>
              <a:t> et en recalculant la population pour la zone géographique concernée.</a:t>
            </a:r>
          </a:p>
          <a:p>
            <a:pPr eaLnBrk="1" hangingPunct="1">
              <a:lnSpc>
                <a:spcPct val="80000"/>
              </a:lnSpc>
              <a:spcBef>
                <a:spcPts val="450"/>
              </a:spcBef>
              <a:buSzPct val="100000"/>
            </a:pPr>
            <a:endParaRPr lang="fr-FR" altLang="fr-FR" sz="1200">
              <a:solidFill>
                <a:srgbClr val="000000"/>
              </a:solidFill>
            </a:endParaRPr>
          </a:p>
          <a:p>
            <a:pPr eaLnBrk="1" hangingPunct="1">
              <a:lnSpc>
                <a:spcPct val="80000"/>
              </a:lnSpc>
              <a:spcBef>
                <a:spcPts val="450"/>
              </a:spcBef>
              <a:buSzPct val="100000"/>
            </a:pPr>
            <a:r>
              <a:rPr lang="fr-FR" altLang="fr-FR" sz="1200">
                <a:solidFill>
                  <a:srgbClr val="000000"/>
                </a:solidFill>
              </a:rPr>
              <a:t>Quelques anecdotes sur les explications :</a:t>
            </a:r>
          </a:p>
          <a:p>
            <a:pPr eaLnBrk="1" hangingPunct="1">
              <a:lnSpc>
                <a:spcPct val="80000"/>
              </a:lnSpc>
              <a:spcBef>
                <a:spcPts val="900"/>
              </a:spcBef>
              <a:buClr>
                <a:srgbClr val="000000"/>
              </a:buClr>
              <a:buSzPct val="100000"/>
              <a:buFont typeface="Times New Roman" panose="02020603050405020304" pitchFamily="18" charset="0"/>
              <a:buAutoNum type="arabicPeriod"/>
            </a:pPr>
            <a:r>
              <a:rPr lang="fr-FR" altLang="fr-FR" sz="1200">
                <a:solidFill>
                  <a:srgbClr val="000000"/>
                </a:solidFill>
              </a:rPr>
              <a:t> Il est très facile aux pays qui n’ont rien (Europe) de demander à ceux qui ont tout (Etats-Unis par exemple) de faire un effort, et à ces derniers de refuser (non ratification du protocole de Kyoto par exemple). Par ailleurs, fait majeur dont on n’a pas parlé en France : le </a:t>
            </a:r>
            <a:r>
              <a:rPr lang="fr-FR" altLang="fr-FR" sz="2800">
                <a:solidFill>
                  <a:srgbClr val="000000"/>
                </a:solidFill>
              </a:rPr>
              <a:t>21/01/2010, la Cour Suprême américaine a supprimé le plafond de financement des campagnes électorales par les sociétés privées (loi en vigueur depuis 1907) malgré l’o</a:t>
            </a:r>
            <a:r>
              <a:rPr lang="fr-FR" altLang="fr-FR" sz="2400">
                <a:solidFill>
                  <a:srgbClr val="000000"/>
                </a:solidFill>
              </a:rPr>
              <a:t>pposition d’Obama et de 70% des américains. Les pétroliers participent d’ailleurs activement aux soutiens des candidats. De nombreux autres exemples tendent à faire penser que les sociétés font la pluie et le beau temps en politique américaine, et notamment les compagnies qui exploitent le pétrole et le charbon américain.</a:t>
            </a:r>
          </a:p>
          <a:p>
            <a:pPr eaLnBrk="1" hangingPunct="1">
              <a:lnSpc>
                <a:spcPct val="80000"/>
              </a:lnSpc>
              <a:spcBef>
                <a:spcPts val="450"/>
              </a:spcBef>
              <a:buSzPct val="100000"/>
            </a:pPr>
            <a:endParaRPr lang="fr-FR" altLang="fr-FR" sz="1200">
              <a:solidFill>
                <a:srgbClr val="000000"/>
              </a:solidFill>
            </a:endParaRPr>
          </a:p>
          <a:p>
            <a:pPr eaLnBrk="1" hangingPunct="1">
              <a:lnSpc>
                <a:spcPct val="80000"/>
              </a:lnSpc>
              <a:spcBef>
                <a:spcPts val="450"/>
              </a:spcBef>
              <a:buSzPct val="100000"/>
            </a:pPr>
            <a:r>
              <a:rPr lang="fr-FR" altLang="fr-FR" sz="1200">
                <a:solidFill>
                  <a:srgbClr val="000000"/>
                </a:solidFill>
              </a:rPr>
              <a:t>En 2010, la France a reçu en grande pompe la Russie dans le cadre de l’année France-Russie qui a été au passage l’occasion de vendre des bateaux de guerre et négocier des accords pour le gaz.</a:t>
            </a:r>
          </a:p>
          <a:p>
            <a:pPr eaLnBrk="1" hangingPunct="1">
              <a:lnSpc>
                <a:spcPct val="80000"/>
              </a:lnSpc>
              <a:spcBef>
                <a:spcPts val="450"/>
              </a:spcBef>
              <a:buSzPct val="100000"/>
            </a:pPr>
            <a:endParaRPr lang="fr-FR" altLang="fr-FR" sz="1200">
              <a:solidFill>
                <a:srgbClr val="000000"/>
              </a:solidFill>
            </a:endParaRPr>
          </a:p>
          <a:p>
            <a:pPr eaLnBrk="1" hangingPunct="1">
              <a:lnSpc>
                <a:spcPct val="80000"/>
              </a:lnSpc>
              <a:spcBef>
                <a:spcPts val="450"/>
              </a:spcBef>
              <a:buSzPct val="100000"/>
            </a:pPr>
            <a:r>
              <a:rPr lang="fr-FR" altLang="fr-FR" sz="1200">
                <a:solidFill>
                  <a:srgbClr val="000000"/>
                </a:solidFill>
              </a:rPr>
              <a:t>Pour l’Europe, l’ensemble des ressources fossiles prouvées (qui sont les seules déclarées, mais il y a encore les probables et possibles) représente 49 tep/habitant, avec une consommation annuelle moyenne de plus de 4 tep/ha. Alors, combien de temps ? Il n’y a plus qu’à espérer que les autres soient prêteurs, ou plutôt qu’on en ait pas besoin pour éviter les rapports de force.</a:t>
            </a:r>
          </a:p>
          <a:p>
            <a:pPr eaLnBrk="1" hangingPunct="1">
              <a:lnSpc>
                <a:spcPct val="80000"/>
              </a:lnSpc>
              <a:spcBef>
                <a:spcPts val="450"/>
              </a:spcBef>
              <a:buSzPct val="100000"/>
            </a:pPr>
            <a:endParaRPr lang="fr-FR" altLang="fr-FR" sz="1200">
              <a:solidFill>
                <a:srgbClr val="000000"/>
              </a:solidFill>
            </a:endParaRPr>
          </a:p>
          <a:p>
            <a:pPr eaLnBrk="1" hangingPunct="1">
              <a:lnSpc>
                <a:spcPct val="80000"/>
              </a:lnSpc>
              <a:spcBef>
                <a:spcPts val="450"/>
              </a:spcBef>
              <a:buSzPct val="100000"/>
            </a:pPr>
            <a:r>
              <a:rPr lang="fr-FR" altLang="fr-FR" sz="1200">
                <a:solidFill>
                  <a:srgbClr val="000000"/>
                </a:solidFill>
              </a:rPr>
              <a:t>Pour le monde, une moyenne de 108 tep/ha et une consommation annuelle de 1,7 tep/ha (mais toute la planète aspire à consommer au moins autant qu’un Européen). Il pourrait y avoir du sport !</a:t>
            </a:r>
          </a:p>
        </p:txBody>
      </p:sp>
      <p:sp>
        <p:nvSpPr>
          <p:cNvPr id="74758" name="Text Box 4"/>
          <p:cNvSpPr txBox="1">
            <a:spLocks noChangeArrowheads="1"/>
          </p:cNvSpPr>
          <p:nvPr/>
        </p:nvSpPr>
        <p:spPr bwMode="auto">
          <a:xfrm>
            <a:off x="4021138" y="9721850"/>
            <a:ext cx="3076575" cy="511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7560" tIns="50760" rIns="97560" bIns="507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hangingPunct="1">
              <a:buSzPct val="100000"/>
            </a:pPr>
            <a:fld id="{2CDD7A43-F7F4-4D65-BC4F-51B5E0F60E46}" type="slidenum">
              <a:rPr lang="fr-FR" altLang="fr-FR" sz="1300">
                <a:solidFill>
                  <a:srgbClr val="000000"/>
                </a:solidFill>
              </a:rPr>
              <a:pPr algn="r" eaLnBrk="1" hangingPunct="1">
                <a:buSzPct val="100000"/>
              </a:pPr>
              <a:t>38</a:t>
            </a:fld>
            <a:endParaRPr lang="fr-FR" altLang="fr-FR" sz="1300">
              <a:solidFill>
                <a:srgbClr val="000000"/>
              </a:solidFill>
            </a:endParaRPr>
          </a:p>
        </p:txBody>
      </p:sp>
      <p:sp>
        <p:nvSpPr>
          <p:cNvPr id="2" name="Espace réservé des notes 1"/>
          <p:cNvSpPr>
            <a:spLocks noGrp="1"/>
          </p:cNvSpPr>
          <p:nvPr>
            <p:ph type="body" idx="1"/>
          </p:nvPr>
        </p:nvSpPr>
        <p:spPr/>
        <p:txBody>
          <a:bodyPr>
            <a:normAutofit fontScale="62500" lnSpcReduction="20000"/>
          </a:bodyPr>
          <a:lstStyle/>
          <a:p>
            <a:pPr>
              <a:lnSpc>
                <a:spcPct val="80000"/>
              </a:lnSpc>
              <a:spcBef>
                <a:spcPts val="45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cs typeface="Arial" panose="020B0604020202020204" pitchFamily="34" charset="0"/>
              </a:rPr>
              <a:t>Explications :</a:t>
            </a:r>
          </a:p>
          <a:p>
            <a:r>
              <a:rPr lang="fr-FR" sz="1000" kern="1200" dirty="0">
                <a:solidFill>
                  <a:schemeClr val="tx1"/>
                </a:solidFill>
                <a:effectLst/>
                <a:latin typeface="Arial" panose="020B0604020202020204" pitchFamily="34" charset="0"/>
                <a:ea typeface="+mn-ea"/>
                <a:cs typeface="Arial" panose="020B0604020202020204" pitchFamily="34" charset="0"/>
              </a:rPr>
              <a:t>L’Europe a d’ailleurs tout à gagner à une telle transition énergétique et ce n’est pas un hasard si elle pousse en ce sens. Cela se comprend bien sur le graphique suivant qui montre la quantité de ressources fossiles disponibles par personne pour chaque grande zone géographique du monde. On voit tout de suite que l’Europe est parmi les régions les plus pauvres en ressources fossiles. Elle a donc 2 options. Première option, elle peut importer de l’énergie et la France a ainsi fait venir en 2016 près de 90% de ses ressources d’énergie, à savoir 50% de combustibles fossiles et 40% de combustibles nucléaires ! En 2</a:t>
            </a:r>
            <a:r>
              <a:rPr lang="fr-FR" sz="1000" kern="1200" baseline="30000" dirty="0">
                <a:solidFill>
                  <a:schemeClr val="tx1"/>
                </a:solidFill>
                <a:effectLst/>
                <a:latin typeface="Arial" panose="020B0604020202020204" pitchFamily="34" charset="0"/>
                <a:ea typeface="+mn-ea"/>
                <a:cs typeface="Arial" panose="020B0604020202020204" pitchFamily="34" charset="0"/>
              </a:rPr>
              <a:t>ème</a:t>
            </a:r>
            <a:r>
              <a:rPr lang="fr-FR" sz="1000" kern="1200" dirty="0">
                <a:solidFill>
                  <a:schemeClr val="tx1"/>
                </a:solidFill>
                <a:effectLst/>
                <a:latin typeface="Arial" panose="020B0604020202020204" pitchFamily="34" charset="0"/>
                <a:ea typeface="+mn-ea"/>
                <a:cs typeface="Arial" panose="020B0604020202020204" pitchFamily="34" charset="0"/>
              </a:rPr>
              <a:t> option, l’Europe peut développer d’autres énergies qui comme nous venons de le voir, sont moins compétitives. C’est donc dans son intérêt que le reste du monde réduise sa consommation d’énergies fossiles pour lui en laisser le temps que tout le monde reparte ensemble sur de nouvelles énergies.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Ce graphique permet aussi de comprendre en un clin d’œil pourquoi il y a autant d’intérêt et donc de tensions géopolitiques et de guerres au Moyen-Orient. En effet, le Moyen-Orient arrive en tête des ressources fossiles par personne, avec beaucoup de pétrole qui est la ressource fossile la plus pratique.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On voit ensuite pourquoi les Européens jouent sur du velours avec la Russie, qui arrive en 2</a:t>
            </a:r>
            <a:r>
              <a:rPr lang="fr-FR" sz="1000" kern="1200" baseline="30000" dirty="0">
                <a:solidFill>
                  <a:schemeClr val="tx1"/>
                </a:solidFill>
                <a:effectLst/>
                <a:latin typeface="Arial" panose="020B0604020202020204" pitchFamily="34" charset="0"/>
                <a:ea typeface="+mn-ea"/>
                <a:cs typeface="Arial" panose="020B0604020202020204" pitchFamily="34" charset="0"/>
              </a:rPr>
              <a:t>ème</a:t>
            </a:r>
            <a:r>
              <a:rPr lang="fr-FR" sz="1000" kern="1200" dirty="0">
                <a:solidFill>
                  <a:schemeClr val="tx1"/>
                </a:solidFill>
                <a:effectLst/>
                <a:latin typeface="Arial" panose="020B0604020202020204" pitchFamily="34" charset="0"/>
                <a:ea typeface="+mn-ea"/>
                <a:cs typeface="Arial" panose="020B0604020202020204" pitchFamily="34" charset="0"/>
              </a:rPr>
              <a:t> position, avec beaucoup de charbon et un peu de gaz que l’Europe lui achète.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Arrive en 3</a:t>
            </a:r>
            <a:r>
              <a:rPr lang="fr-FR" sz="1000" kern="1200" baseline="30000" dirty="0">
                <a:solidFill>
                  <a:schemeClr val="tx1"/>
                </a:solidFill>
                <a:effectLst/>
                <a:latin typeface="Arial" panose="020B0604020202020204" pitchFamily="34" charset="0"/>
                <a:ea typeface="+mn-ea"/>
                <a:cs typeface="Arial" panose="020B0604020202020204" pitchFamily="34" charset="0"/>
              </a:rPr>
              <a:t>ème</a:t>
            </a:r>
            <a:r>
              <a:rPr lang="fr-FR" sz="1000" kern="1200" dirty="0">
                <a:solidFill>
                  <a:schemeClr val="tx1"/>
                </a:solidFill>
                <a:effectLst/>
                <a:latin typeface="Arial" panose="020B0604020202020204" pitchFamily="34" charset="0"/>
                <a:ea typeface="+mn-ea"/>
                <a:cs typeface="Arial" panose="020B0604020202020204" pitchFamily="34" charset="0"/>
              </a:rPr>
              <a:t> l’Amérique du Nord qui possède à elle seule plus du quart du charbon mondial. Ceci explique la volonté de Donald </a:t>
            </a:r>
            <a:r>
              <a:rPr lang="fr-FR" sz="1000" kern="1200" dirty="0" err="1">
                <a:solidFill>
                  <a:schemeClr val="tx1"/>
                </a:solidFill>
                <a:effectLst/>
                <a:latin typeface="Arial" panose="020B0604020202020204" pitchFamily="34" charset="0"/>
                <a:ea typeface="+mn-ea"/>
                <a:cs typeface="Arial" panose="020B0604020202020204" pitchFamily="34" charset="0"/>
              </a:rPr>
              <a:t>Trump</a:t>
            </a:r>
            <a:r>
              <a:rPr lang="fr-FR" sz="1000" kern="1200" dirty="0">
                <a:solidFill>
                  <a:schemeClr val="tx1"/>
                </a:solidFill>
                <a:effectLst/>
                <a:latin typeface="Arial" panose="020B0604020202020204" pitchFamily="34" charset="0"/>
                <a:ea typeface="+mn-ea"/>
                <a:cs typeface="Arial" panose="020B0604020202020204" pitchFamily="34" charset="0"/>
              </a:rPr>
              <a:t> de sortir de l’Accord de Paris pour utiliser toute cette énergie, ce qui encore une fois serait une catastrophe pour le climat, nous y reviendrons.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nSpc>
                <a:spcPct val="80000"/>
              </a:lnSpc>
              <a:spcBef>
                <a:spcPts val="45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cs typeface="Arial" panose="020B0604020202020204" pitchFamily="34" charset="0"/>
            </a:endParaRPr>
          </a:p>
          <a:p>
            <a:pPr>
              <a:lnSpc>
                <a:spcPct val="80000"/>
              </a:lnSpc>
              <a:spcBef>
                <a:spcPts val="45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cs typeface="Arial" panose="020B0604020202020204" pitchFamily="34" charset="0"/>
              </a:rPr>
              <a:t>Messages clés :</a:t>
            </a:r>
          </a:p>
          <a:p>
            <a:pPr marL="228600" indent="-228600">
              <a:lnSpc>
                <a:spcPct val="80000"/>
              </a:lnSpc>
              <a:spcBef>
                <a:spcPts val="450"/>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L’Europe est actuellement entièrement dépendante du reste du monde car elle ne possède presque aucune ressource fossile.</a:t>
            </a:r>
          </a:p>
          <a:p>
            <a:pPr marL="228600" indent="-228600">
              <a:lnSpc>
                <a:spcPct val="80000"/>
              </a:lnSpc>
              <a:spcBef>
                <a:spcPts val="450"/>
              </a:spcBef>
              <a:buFont typeface="+mj-lt"/>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Le reste du monde continuera-t-il à nous donner une part de ses ressources ?</a:t>
            </a:r>
          </a:p>
          <a:p>
            <a:pPr>
              <a:lnSpc>
                <a:spcPct val="80000"/>
              </a:lnSpc>
              <a:spcBef>
                <a:spcPts val="45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cs typeface="Arial" panose="020B0604020202020204" pitchFamily="34" charset="0"/>
            </a:endParaRPr>
          </a:p>
          <a:p>
            <a:pPr>
              <a:lnSpc>
                <a:spcPct val="80000"/>
              </a:lnSpc>
              <a:spcBef>
                <a:spcPts val="45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cs typeface="Arial" panose="020B0604020202020204" pitchFamily="34" charset="0"/>
              </a:rPr>
              <a:t>Précisions pour les curieux</a:t>
            </a:r>
          </a:p>
          <a:p>
            <a:pPr>
              <a:lnSpc>
                <a:spcPct val="80000"/>
              </a:lnSpc>
              <a:spcBef>
                <a:spcPts val="45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Le graphique a été construit par Avenir Climatique en prenant les réserves prouvées sur la </a:t>
            </a:r>
            <a:r>
              <a:rPr lang="fr-FR" altLang="fr-FR" sz="1000" i="1" dirty="0">
                <a:latin typeface="Arial" panose="020B0604020202020204" pitchFamily="34" charset="0"/>
                <a:cs typeface="Arial" panose="020B0604020202020204" pitchFamily="34" charset="0"/>
              </a:rPr>
              <a:t>BP </a:t>
            </a:r>
            <a:r>
              <a:rPr lang="fr-FR" altLang="fr-FR" sz="1000" i="1" dirty="0" err="1">
                <a:latin typeface="Arial" panose="020B0604020202020204" pitchFamily="34" charset="0"/>
                <a:cs typeface="Arial" panose="020B0604020202020204" pitchFamily="34" charset="0"/>
              </a:rPr>
              <a:t>Statistical</a:t>
            </a:r>
            <a:r>
              <a:rPr lang="fr-FR" altLang="fr-FR" sz="1000" i="1" dirty="0">
                <a:latin typeface="Arial" panose="020B0604020202020204" pitchFamily="34" charset="0"/>
                <a:cs typeface="Arial" panose="020B0604020202020204" pitchFamily="34" charset="0"/>
              </a:rPr>
              <a:t>  </a:t>
            </a:r>
            <a:r>
              <a:rPr lang="fr-FR" altLang="fr-FR" sz="1000" i="1" dirty="0" err="1">
                <a:latin typeface="Arial" panose="020B0604020202020204" pitchFamily="34" charset="0"/>
                <a:cs typeface="Arial" panose="020B0604020202020204" pitchFamily="34" charset="0"/>
              </a:rPr>
              <a:t>Review</a:t>
            </a:r>
            <a:r>
              <a:rPr lang="fr-FR" altLang="fr-FR" sz="1000" i="1" dirty="0">
                <a:latin typeface="Arial" panose="020B0604020202020204" pitchFamily="34" charset="0"/>
                <a:cs typeface="Arial" panose="020B0604020202020204" pitchFamily="34" charset="0"/>
              </a:rPr>
              <a:t> 2010</a:t>
            </a:r>
            <a:r>
              <a:rPr lang="fr-FR" altLang="fr-FR" sz="1000" dirty="0">
                <a:latin typeface="Arial" panose="020B0604020202020204" pitchFamily="34" charset="0"/>
                <a:cs typeface="Arial" panose="020B0604020202020204" pitchFamily="34" charset="0"/>
              </a:rPr>
              <a:t> et en recalculant la population pour la zone géographique concernée.</a:t>
            </a:r>
          </a:p>
          <a:p>
            <a:pPr>
              <a:lnSpc>
                <a:spcPct val="80000"/>
              </a:lnSpc>
              <a:spcBef>
                <a:spcPts val="45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cs typeface="Arial" panose="020B0604020202020204" pitchFamily="34" charset="0"/>
            </a:endParaRPr>
          </a:p>
          <a:p>
            <a:pPr>
              <a:lnSpc>
                <a:spcPct val="80000"/>
              </a:lnSpc>
              <a:spcBef>
                <a:spcPts val="45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Quelques anecdotes sur les explications :</a:t>
            </a:r>
          </a:p>
          <a:p>
            <a:pPr>
              <a:lnSpc>
                <a:spcPct val="80000"/>
              </a:lnSpc>
              <a:spcBef>
                <a:spcPts val="900"/>
              </a:spcBef>
              <a:buFont typeface="Arial" panose="020B0604020202020204" pitchFamily="34" charset="0"/>
              <a:buChar char="-"/>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 Il est très facile aux pays qui n’ont rien (Europe) de demander à ceux qui ont tout (Etats-Unis par exemple) de faire un effort, et à ces derniers de refuser (non ratification du protocole de Kyoto par exemple). Par ailleurs, fait majeur dont on n’a pas parlé en France : le 21/01/2010, la Cour Suprême américaine a supprimé le plafond de financement des campagnes électorales par les sociétés privées (loi en vigueur depuis 1907) malgré l’opposition d’Obama et de 70% des américains. De nombreux autres exemples tendent à faire penser que les sociétés font la pluie et le beau temps en politique américaine, et notamment les compagnies qui exploitent le pétrole et le charbon américain.</a:t>
            </a:r>
          </a:p>
          <a:p>
            <a:pPr>
              <a:lnSpc>
                <a:spcPct val="80000"/>
              </a:lnSpc>
              <a:spcBef>
                <a:spcPts val="45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cs typeface="Arial" panose="020B0604020202020204" pitchFamily="34" charset="0"/>
            </a:endParaRPr>
          </a:p>
          <a:p>
            <a:pPr>
              <a:lnSpc>
                <a:spcPct val="80000"/>
              </a:lnSpc>
              <a:spcBef>
                <a:spcPts val="45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En 2010, la France a reçu en grande pompe la Russie dans le cadre de l’année France-Russie qui a été au passage l’occasion de vendre des bateaux de guerre et négocier des accords pour le gaz</a:t>
            </a:r>
          </a:p>
          <a:p>
            <a:pPr>
              <a:lnSpc>
                <a:spcPct val="80000"/>
              </a:lnSpc>
              <a:spcBef>
                <a:spcPts val="45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cs typeface="Arial" panose="020B0604020202020204" pitchFamily="34" charset="0"/>
            </a:endParaRPr>
          </a:p>
          <a:p>
            <a:pPr>
              <a:lnSpc>
                <a:spcPct val="80000"/>
              </a:lnSpc>
              <a:spcBef>
                <a:spcPts val="45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Pour l’Europe, l’ensemble des ressources fossiles prouvées (qui sont les seules déclarées, mais il y a encore les probables et possibles) représente 49 tep/habitant, avec une consommation annuelle moyenne de plus de 4 tep/ha. Alors, combien de temps ? Il n’y a plus qu’à espérer que les autres soient prêteurs, ou plutôt qu’on en ait pas besoin pour éviter les rapports de force.</a:t>
            </a:r>
          </a:p>
          <a:p>
            <a:pPr>
              <a:lnSpc>
                <a:spcPct val="80000"/>
              </a:lnSpc>
              <a:spcBef>
                <a:spcPts val="45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cs typeface="Arial" panose="020B0604020202020204" pitchFamily="34" charset="0"/>
            </a:endParaRPr>
          </a:p>
          <a:p>
            <a:pPr>
              <a:lnSpc>
                <a:spcPct val="80000"/>
              </a:lnSpc>
              <a:spcBef>
                <a:spcPts val="450"/>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Pour le monde, une moyenne de 108 tep/ha et une consommation annuelle de 1,7 tep/ha (mais toute la planète aspire à consommer au moins autant qu’un Européen). Il va y avoir du sport !</a:t>
            </a:r>
          </a:p>
          <a:p>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336138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4"/>
          <p:cNvSpPr>
            <a:spLocks noGrp="1" noChangeArrowheads="1"/>
          </p:cNvSpPr>
          <p:nvPr>
            <p:ph type="sldNum" sz="quarter"/>
          </p:nvPr>
        </p:nvSpPr>
        <p:spPr>
          <a:noFill/>
          <a:extLst>
            <a:ext uri="{91240B29-F687-4f45-9708-019B960494DF}">
              <a14:hiddenLine xmlns="" xmlns:a14="http://schemas.microsoft.com/office/drawing/2010/main" w="9525">
                <a:solidFill>
                  <a:srgbClr val="3465A4"/>
                </a:solidFill>
                <a:round/>
                <a:headEnd/>
                <a:tailEnd/>
              </a14:hiddenLine>
            </a:ext>
          </a:extLst>
        </p:spPr>
        <p:txBody>
          <a:bodyPr/>
          <a:lstStyle>
            <a:lvl1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1pPr>
            <a:lvl2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2pPr>
            <a:lvl3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3pPr>
            <a:lvl4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4pPr>
            <a:lvl5pPr>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a:solidFill>
                  <a:schemeClr val="bg1"/>
                </a:solidFill>
                <a:latin typeface="Arial" panose="020B0604020202020204" pitchFamily="34" charset="0"/>
                <a:cs typeface="Droid Sans Fallback" charset="0"/>
              </a:defRPr>
            </a:lvl9pPr>
          </a:lstStyle>
          <a:p>
            <a:fld id="{48FEF489-3035-462D-9DAA-DE47CFEAECD1}" type="slidenum">
              <a:rPr lang="fr-FR" altLang="fr-FR">
                <a:solidFill>
                  <a:srgbClr val="000000"/>
                </a:solidFill>
                <a:latin typeface="Times New Roman" panose="02020603050405020304" pitchFamily="18" charset="0"/>
                <a:cs typeface="DejaVu Sans" pitchFamily="32" charset="0"/>
              </a:rPr>
              <a:pPr/>
              <a:t>39</a:t>
            </a:fld>
            <a:endParaRPr lang="fr-FR" altLang="fr-FR">
              <a:solidFill>
                <a:srgbClr val="000000"/>
              </a:solidFill>
              <a:latin typeface="Times New Roman" panose="02020603050405020304" pitchFamily="18" charset="0"/>
              <a:cs typeface="DejaVu Sans" pitchFamily="32" charset="0"/>
            </a:endParaRPr>
          </a:p>
        </p:txBody>
      </p:sp>
      <p:sp>
        <p:nvSpPr>
          <p:cNvPr id="76803" name="Text Box 1"/>
          <p:cNvSpPr txBox="1">
            <a:spLocks noChangeArrowheads="1"/>
          </p:cNvSpPr>
          <p:nvPr/>
        </p:nvSpPr>
        <p:spPr bwMode="auto">
          <a:xfrm>
            <a:off x="4021138" y="9721850"/>
            <a:ext cx="3074987" cy="50958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7560" tIns="50760" rIns="97560" bIns="507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hangingPunct="1">
              <a:buSzPct val="100000"/>
            </a:pPr>
            <a:fld id="{9FEF7182-533E-4068-895E-74B876D252A4}" type="slidenum">
              <a:rPr lang="fr-FR" altLang="fr-FR" sz="1300">
                <a:solidFill>
                  <a:srgbClr val="000000"/>
                </a:solidFill>
                <a:latin typeface="Times New Roman" panose="02020603050405020304" pitchFamily="18" charset="0"/>
                <a:cs typeface="DejaVu Sans" pitchFamily="32" charset="0"/>
              </a:rPr>
              <a:pPr algn="r" eaLnBrk="1" hangingPunct="1">
                <a:buSzPct val="100000"/>
              </a:pPr>
              <a:t>39</a:t>
            </a:fld>
            <a:endParaRPr lang="fr-FR" altLang="fr-FR" sz="1300">
              <a:solidFill>
                <a:srgbClr val="000000"/>
              </a:solidFill>
              <a:latin typeface="Times New Roman" panose="02020603050405020304" pitchFamily="18" charset="0"/>
              <a:cs typeface="DejaVu Sans" pitchFamily="32" charset="0"/>
            </a:endParaRPr>
          </a:p>
        </p:txBody>
      </p:sp>
      <p:sp>
        <p:nvSpPr>
          <p:cNvPr id="76804" name="Rectangle 2"/>
          <p:cNvSpPr>
            <a:spLocks noGrp="1" noRot="1" noChangeAspect="1" noChangeArrowheads="1" noTextEdit="1"/>
          </p:cNvSpPr>
          <p:nvPr>
            <p:ph type="sldImg"/>
          </p:nvPr>
        </p:nvSpPr>
        <p:spPr>
          <a:xfrm>
            <a:off x="139700" y="768350"/>
            <a:ext cx="6819900" cy="3836988"/>
          </a:xfrm>
          <a:solidFill>
            <a:srgbClr val="FFFFFF"/>
          </a:solidFill>
          <a:ln>
            <a:solidFill>
              <a:srgbClr val="000000"/>
            </a:solidFill>
            <a:miter lim="800000"/>
            <a:headEnd/>
            <a:tailEnd/>
          </a:ln>
          <a:extLst>
            <a:ext uri="{AF507438-7753-43e0-B8FC-AC1667EBCBE1}">
              <a14:hiddenEffects xmlns="" xmlns:a14="http://schemas.microsoft.com/office/drawing/2010/main">
                <a:effectLst>
                  <a:outerShdw dist="35921" dir="2700000" algn="ctr" rotWithShape="0">
                    <a:srgbClr val="808080"/>
                  </a:outerShdw>
                </a:effectLst>
              </a14:hiddenEffects>
            </a:ext>
          </a:extLst>
        </p:spPr>
      </p:sp>
      <p:sp>
        <p:nvSpPr>
          <p:cNvPr id="76805" name="Text Box 3"/>
          <p:cNvSpPr txBox="1">
            <a:spLocks noChangeArrowheads="1"/>
          </p:cNvSpPr>
          <p:nvPr/>
        </p:nvSpPr>
        <p:spPr bwMode="auto">
          <a:xfrm>
            <a:off x="709613" y="4860925"/>
            <a:ext cx="5680075" cy="1083786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7560" tIns="50760" rIns="97560" bIns="5076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spcBef>
                <a:spcPts val="450"/>
              </a:spcBef>
              <a:buSzPct val="100000"/>
            </a:pPr>
            <a:r>
              <a:rPr lang="fr-FR" altLang="fr-FR" sz="1200" b="1" u="sng">
                <a:solidFill>
                  <a:srgbClr val="000000"/>
                </a:solidFill>
                <a:latin typeface="Times New Roman" panose="02020603050405020304" pitchFamily="18" charset="0"/>
              </a:rPr>
              <a:t>Message clé</a:t>
            </a:r>
          </a:p>
          <a:p>
            <a:pPr eaLnBrk="1" hangingPunct="1">
              <a:spcBef>
                <a:spcPts val="450"/>
              </a:spcBef>
              <a:buSzPct val="100000"/>
            </a:pPr>
            <a:r>
              <a:rPr lang="fr-FR" altLang="fr-FR" sz="1200" b="1">
                <a:solidFill>
                  <a:srgbClr val="000000"/>
                </a:solidFill>
                <a:latin typeface="Times New Roman" panose="02020603050405020304" pitchFamily="18" charset="0"/>
              </a:rPr>
              <a:t>D’ici 2050, les EnR semblent incapables de se substituer aux non renouvelables.</a:t>
            </a:r>
          </a:p>
          <a:p>
            <a:pPr eaLnBrk="1" hangingPunct="1">
              <a:spcBef>
                <a:spcPts val="450"/>
              </a:spcBef>
              <a:buSzPct val="100000"/>
            </a:pPr>
            <a:endParaRPr lang="fr-FR" altLang="fr-FR" sz="1200" b="1" u="sng">
              <a:solidFill>
                <a:srgbClr val="000000"/>
              </a:solidFill>
              <a:latin typeface="Times New Roman" panose="02020603050405020304" pitchFamily="18" charset="0"/>
            </a:endParaRPr>
          </a:p>
          <a:p>
            <a:pPr eaLnBrk="1" hangingPunct="1">
              <a:spcBef>
                <a:spcPts val="450"/>
              </a:spcBef>
              <a:buSzPct val="100000"/>
            </a:pPr>
            <a:r>
              <a:rPr lang="fr-FR" altLang="fr-FR" sz="1200" b="1" u="sng">
                <a:solidFill>
                  <a:srgbClr val="000000"/>
                </a:solidFill>
                <a:latin typeface="Times New Roman" panose="02020603050405020304" pitchFamily="18" charset="0"/>
              </a:rPr>
              <a:t>Explications</a:t>
            </a:r>
          </a:p>
          <a:p>
            <a:pPr eaLnBrk="1" hangingPunct="1">
              <a:spcBef>
                <a:spcPts val="450"/>
              </a:spcBef>
              <a:buSzPct val="100000"/>
            </a:pPr>
            <a:r>
              <a:rPr lang="fr-FR" altLang="fr-FR" sz="1200">
                <a:solidFill>
                  <a:srgbClr val="000000"/>
                </a:solidFill>
                <a:latin typeface="Times New Roman" panose="02020603050405020304" pitchFamily="18" charset="0"/>
              </a:rPr>
              <a:t>Le graphique présente la composition du mix énergétique final (en énergie finale = commerciale donc) français. La longueur de chaque barre représente donc la part de chaque source d’énergie dans la production de l’énergie finale. Ainsi, contrairement à une idée reçue, le nucléaire ne représente pas plus de 75% de l’énergie que l’on consomme en France (c’est plus de 75% de l’ELECRICITE et pas de toute l’énergie finale) et les fossiles y sont bien dominants (près de 70% de l’énergie finale).</a:t>
            </a:r>
          </a:p>
          <a:p>
            <a:pPr eaLnBrk="1" hangingPunct="1">
              <a:spcBef>
                <a:spcPts val="450"/>
              </a:spcBef>
              <a:buSzPct val="100000"/>
            </a:pPr>
            <a:endParaRPr lang="fr-FR" altLang="fr-FR" sz="1200">
              <a:solidFill>
                <a:srgbClr val="000000"/>
              </a:solidFill>
              <a:latin typeface="Times New Roman" panose="02020603050405020304" pitchFamily="18" charset="0"/>
            </a:endParaRPr>
          </a:p>
          <a:p>
            <a:pPr eaLnBrk="1" hangingPunct="1">
              <a:spcBef>
                <a:spcPts val="450"/>
              </a:spcBef>
              <a:buSzPct val="100000"/>
            </a:pPr>
            <a:r>
              <a:rPr lang="fr-FR" altLang="fr-FR" sz="1200">
                <a:solidFill>
                  <a:srgbClr val="000000"/>
                </a:solidFill>
                <a:latin typeface="Times New Roman" panose="02020603050405020304" pitchFamily="18" charset="0"/>
              </a:rPr>
              <a:t>Voyons maintenant à quoi pourrait ressembler ce même mix énergétique à l’horizon 2050 :</a:t>
            </a:r>
          </a:p>
          <a:p>
            <a:pPr eaLnBrk="1" hangingPunct="1">
              <a:spcBef>
                <a:spcPts val="450"/>
              </a:spcBef>
              <a:buClr>
                <a:srgbClr val="000000"/>
              </a:buClr>
              <a:buSzPct val="100000"/>
              <a:buFont typeface="Times New Roman" panose="02020603050405020304" pitchFamily="18" charset="0"/>
              <a:buAutoNum type="arabicPeriod"/>
            </a:pPr>
            <a:r>
              <a:rPr lang="fr-FR" altLang="fr-FR" sz="1200">
                <a:solidFill>
                  <a:srgbClr val="000000"/>
                </a:solidFill>
                <a:latin typeface="Times New Roman" panose="02020603050405020304" pitchFamily="18" charset="0"/>
              </a:rPr>
              <a:t>D’après l’association négaWatt, qui produit des scénarios énergétiques prospectifs qui passent pour être ambitieux tout en se voulant techniquement (et économiquement ?) réalistes, on pourrait multiplier par 4 la quantité absolue des EnR. négaWatt souhaitant qu’on se passe des autres énergies, non renouvelables, il faudrait alors se débrouiller en 2050 avec un peu moins de la moitié de l’énergie finale actuelle.</a:t>
            </a:r>
          </a:p>
          <a:p>
            <a:pPr eaLnBrk="1" hangingPunct="1">
              <a:spcBef>
                <a:spcPts val="450"/>
              </a:spcBef>
              <a:buClr>
                <a:srgbClr val="000000"/>
              </a:buClr>
              <a:buSzPct val="100000"/>
              <a:buFont typeface="Times New Roman" panose="02020603050405020304" pitchFamily="18" charset="0"/>
              <a:buAutoNum type="arabicPeriod"/>
            </a:pPr>
            <a:r>
              <a:rPr lang="fr-FR" altLang="fr-FR" sz="1200">
                <a:solidFill>
                  <a:srgbClr val="000000"/>
                </a:solidFill>
                <a:latin typeface="Times New Roman" panose="02020603050405020304" pitchFamily="18" charset="0"/>
              </a:rPr>
              <a:t>Nous avons souhaité ajouter à ce scénario, très ambitieux en matière de développement des EnR, du nucléaire. Une promesse de campagne de François Hollande était de ramener de 78% à 50% la part du nucléaire dans la production d’électricité en 2025, ce qui correspond à une division par 1,6 à production électrique constante. Cependant, les EnR augmenteront vraisemblablement la production électrique, de sorte que l’engagement pourrait éventuellement être tenu sans rien changer à la quantité absolue d’électricité nucléaire. Nous avons donc laissé le nucléaire inchangé, mais encore une fois, c’est très optimiste.</a:t>
            </a:r>
          </a:p>
          <a:p>
            <a:pPr eaLnBrk="1" hangingPunct="1">
              <a:spcBef>
                <a:spcPts val="450"/>
              </a:spcBef>
              <a:buClr>
                <a:srgbClr val="000000"/>
              </a:buClr>
              <a:buSzPct val="100000"/>
              <a:buFont typeface="Times New Roman" panose="02020603050405020304" pitchFamily="18" charset="0"/>
              <a:buAutoNum type="arabicPeriod"/>
            </a:pPr>
            <a:r>
              <a:rPr lang="fr-FR" altLang="fr-FR" sz="1200">
                <a:solidFill>
                  <a:srgbClr val="000000"/>
                </a:solidFill>
                <a:latin typeface="Times New Roman" panose="02020603050405020304" pitchFamily="18" charset="0"/>
              </a:rPr>
              <a:t>Nous avons aussi souhaité ajouter des combustibles fossiles. La France a pris en 2003 l’engagement devant la communauté internationale de « diviser par un facteur 4 les émissions nationales de Gaz à Effet de Serre (GES) du niveau de 1990 d'ici 2050 ». Cet objectif a été validé par le « Grenelle de l'environnement » en 2007 et est généralement appelé « facteur 4 ». L’essentiel des GES provenant des énergies fossiles, nous les avons divisé par 4 en absolu par rapport à 2012.</a:t>
            </a:r>
          </a:p>
          <a:p>
            <a:pPr eaLnBrk="1" hangingPunct="1">
              <a:spcBef>
                <a:spcPts val="450"/>
              </a:spcBef>
              <a:buSzPct val="100000"/>
            </a:pPr>
            <a:endParaRPr lang="fr-FR" altLang="fr-FR" sz="1200">
              <a:solidFill>
                <a:srgbClr val="000000"/>
              </a:solidFill>
              <a:latin typeface="Times New Roman" panose="02020603050405020304" pitchFamily="18" charset="0"/>
            </a:endParaRPr>
          </a:p>
          <a:p>
            <a:pPr eaLnBrk="1" hangingPunct="1">
              <a:spcBef>
                <a:spcPts val="450"/>
              </a:spcBef>
              <a:buSzPct val="100000"/>
            </a:pPr>
            <a:r>
              <a:rPr lang="fr-FR" altLang="fr-FR" sz="1200">
                <a:solidFill>
                  <a:srgbClr val="000000"/>
                </a:solidFill>
                <a:latin typeface="Times New Roman" panose="02020603050405020304" pitchFamily="18" charset="0"/>
              </a:rPr>
              <a:t>Si la France tient ses engagements par rapport à la réduction du nucléaire et des combustibles fossiles, et même si elle réussit à être très ambitieuse et pro-active dans le développement des EnR, il faudra réduire notre consommation d’énergie finale de près d’1/4. Espérons donc que nous serons très proactifs et pas beaucoup plus nombreux.</a:t>
            </a:r>
          </a:p>
          <a:p>
            <a:pPr eaLnBrk="1" hangingPunct="1">
              <a:spcBef>
                <a:spcPts val="450"/>
              </a:spcBef>
              <a:buSzPct val="100000"/>
            </a:pPr>
            <a:endParaRPr lang="fr-FR" altLang="fr-FR" sz="1200">
              <a:solidFill>
                <a:srgbClr val="000000"/>
              </a:solidFill>
              <a:latin typeface="Times New Roman" panose="02020603050405020304" pitchFamily="18" charset="0"/>
            </a:endParaRPr>
          </a:p>
          <a:p>
            <a:pPr eaLnBrk="1" hangingPunct="1">
              <a:spcBef>
                <a:spcPts val="450"/>
              </a:spcBef>
              <a:buSzPct val="100000"/>
            </a:pPr>
            <a:r>
              <a:rPr lang="fr-FR" altLang="fr-FR" sz="1200">
                <a:solidFill>
                  <a:srgbClr val="000000"/>
                </a:solidFill>
                <a:latin typeface="Times New Roman" panose="02020603050405020304" pitchFamily="18" charset="0"/>
              </a:rPr>
              <a:t>Il faut donc développer au maximum nos EnR (et ainsi changer la composition de notre mix énergétique, ce qu’on appelle la transition énergétique) ET apprendre à être un peu plus sobres et économes (même si ce n’est paradoxallement pas ce que l’économie et la société de consommation nous disent).</a:t>
            </a:r>
          </a:p>
          <a:p>
            <a:pPr eaLnBrk="1" hangingPunct="1">
              <a:spcBef>
                <a:spcPts val="450"/>
              </a:spcBef>
              <a:buSzPct val="100000"/>
            </a:pPr>
            <a:endParaRPr lang="fr-FR" altLang="fr-FR" sz="1200">
              <a:solidFill>
                <a:srgbClr val="000000"/>
              </a:solidFill>
              <a:latin typeface="Times New Roman" panose="02020603050405020304" pitchFamily="18" charset="0"/>
            </a:endParaRPr>
          </a:p>
          <a:p>
            <a:pPr eaLnBrk="1" hangingPunct="1">
              <a:spcBef>
                <a:spcPts val="450"/>
              </a:spcBef>
              <a:buSzPct val="100000"/>
            </a:pPr>
            <a:r>
              <a:rPr lang="fr-FR" altLang="fr-FR" sz="1200" b="1" u="sng">
                <a:solidFill>
                  <a:srgbClr val="000000"/>
                </a:solidFill>
                <a:latin typeface="Times New Roman" panose="02020603050405020304" pitchFamily="18" charset="0"/>
              </a:rPr>
              <a:t>Précisions pour les curieux</a:t>
            </a:r>
          </a:p>
          <a:p>
            <a:pPr eaLnBrk="1" hangingPunct="1">
              <a:spcBef>
                <a:spcPts val="450"/>
              </a:spcBef>
              <a:buSzPct val="100000"/>
            </a:pPr>
            <a:r>
              <a:rPr lang="fr-FR" altLang="fr-FR" sz="1200">
                <a:solidFill>
                  <a:srgbClr val="000000"/>
                </a:solidFill>
                <a:latin typeface="Times New Roman" panose="02020603050405020304" pitchFamily="18" charset="0"/>
              </a:rPr>
              <a:t>Vous trouverez plein de détails sur le scénario négaWatt sur le site de l’association négaWatt : </a:t>
            </a:r>
            <a:r>
              <a:rPr lang="fr-FR" altLang="fr-FR" sz="1200" u="sng">
                <a:solidFill>
                  <a:srgbClr val="CCCCFF"/>
                </a:solidFill>
                <a:latin typeface="Times New Roman" panose="02020603050405020304" pitchFamily="18" charset="0"/>
                <a:hlinkClick r:id="rId3"/>
              </a:rPr>
              <a:t>http://www.negawatt.org/scenario-negawatt-2011-p46.html</a:t>
            </a:r>
          </a:p>
          <a:p>
            <a:pPr eaLnBrk="1" hangingPunct="1">
              <a:spcBef>
                <a:spcPts val="450"/>
              </a:spcBef>
              <a:buSzPct val="100000"/>
            </a:pPr>
            <a:r>
              <a:rPr lang="fr-FR" altLang="fr-FR" sz="1200">
                <a:solidFill>
                  <a:srgbClr val="000000"/>
                </a:solidFill>
                <a:latin typeface="Times New Roman" panose="02020603050405020304" pitchFamily="18" charset="0"/>
              </a:rPr>
              <a:t>Ce scénario met l’accent prioritairement sur la sobriété et l’efficacité énergétique. Après avoir estimé les gains potentiels sur ces 2 approches par secteurs économiques (résidentiel, tertiaire, transport, industrie, agriculture), il propose une manière de répondre à la demande d’énergie résiduelle en recourant presque uniquement à des énergies renouvelables (à 90 %) : ce sont les chiffres présentés dans ce graphique.</a:t>
            </a:r>
          </a:p>
          <a:p>
            <a:pPr eaLnBrk="1" hangingPunct="1">
              <a:spcBef>
                <a:spcPts val="450"/>
              </a:spcBef>
              <a:buSzPct val="100000"/>
            </a:pPr>
            <a:r>
              <a:rPr lang="fr-FR" altLang="fr-FR" sz="1200">
                <a:solidFill>
                  <a:srgbClr val="000000"/>
                </a:solidFill>
                <a:latin typeface="Times New Roman" panose="02020603050405020304" pitchFamily="18" charset="0"/>
              </a:rPr>
              <a:t>Une de ses forces est de se baser uniquement sur des technologies actuellement existantes : il ne table pas sur un “miracle technologique” ou même une amélioration continue des techniques actuelles.</a:t>
            </a:r>
          </a:p>
          <a:p>
            <a:pPr eaLnBrk="1" hangingPunct="1">
              <a:spcBef>
                <a:spcPts val="450"/>
              </a:spcBef>
              <a:buSzPct val="100000"/>
            </a:pPr>
            <a:r>
              <a:rPr lang="fr-FR" altLang="fr-FR" sz="1200">
                <a:solidFill>
                  <a:srgbClr val="000000"/>
                </a:solidFill>
                <a:latin typeface="Times New Roman" panose="02020603050405020304" pitchFamily="18" charset="0"/>
              </a:rPr>
              <a:t>Sur les énergies renouvelables, ce scénario prévoit notamment :</a:t>
            </a:r>
          </a:p>
          <a:p>
            <a:pPr eaLnBrk="1" hangingPunct="1">
              <a:spcBef>
                <a:spcPts val="450"/>
              </a:spcBef>
              <a:buSzPct val="100000"/>
            </a:pPr>
            <a:r>
              <a:rPr lang="fr-FR" altLang="fr-FR" sz="1200">
                <a:solidFill>
                  <a:srgbClr val="000000"/>
                </a:solidFill>
                <a:latin typeface="Times New Roman" panose="02020603050405020304" pitchFamily="18" charset="0"/>
              </a:rPr>
              <a:t>- un doublement du bois énergie en France</a:t>
            </a:r>
          </a:p>
          <a:p>
            <a:pPr eaLnBrk="1" hangingPunct="1">
              <a:spcBef>
                <a:spcPts val="450"/>
              </a:spcBef>
              <a:buSzPct val="100000"/>
            </a:pPr>
            <a:r>
              <a:rPr lang="fr-FR" altLang="fr-FR" sz="1200">
                <a:solidFill>
                  <a:srgbClr val="000000"/>
                </a:solidFill>
                <a:latin typeface="Times New Roman" panose="02020603050405020304" pitchFamily="18" charset="0"/>
              </a:rPr>
              <a:t>- une généralisation de la méthanisation des déchets agricoles</a:t>
            </a:r>
          </a:p>
          <a:p>
            <a:pPr eaLnBrk="1" hangingPunct="1">
              <a:spcBef>
                <a:spcPts val="450"/>
              </a:spcBef>
              <a:buSzPct val="100000"/>
            </a:pPr>
            <a:r>
              <a:rPr lang="fr-FR" altLang="fr-FR" sz="1200">
                <a:solidFill>
                  <a:srgbClr val="000000"/>
                </a:solidFill>
                <a:latin typeface="Times New Roman" panose="02020603050405020304" pitchFamily="18" charset="0"/>
              </a:rPr>
              <a:t>- un très fort développement de l’éolien “onshore” et “offshore”.</a:t>
            </a:r>
          </a:p>
          <a:p>
            <a:pPr eaLnBrk="1" hangingPunct="1">
              <a:spcBef>
                <a:spcPts val="450"/>
              </a:spcBef>
              <a:buSzPct val="100000"/>
            </a:pPr>
            <a:r>
              <a:rPr lang="fr-FR" altLang="fr-FR" sz="1200">
                <a:solidFill>
                  <a:srgbClr val="000000"/>
                </a:solidFill>
                <a:latin typeface="Times New Roman" panose="02020603050405020304" pitchFamily="18" charset="0"/>
              </a:rPr>
              <a:t>- un fort développement du photovoltaïque.</a:t>
            </a:r>
          </a:p>
          <a:p>
            <a:pPr eaLnBrk="1" hangingPunct="1">
              <a:spcBef>
                <a:spcPts val="450"/>
              </a:spcBef>
              <a:buSzPct val="100000"/>
            </a:pPr>
            <a:br>
              <a:rPr lang="fr-FR" altLang="fr-FR" sz="1200">
                <a:solidFill>
                  <a:srgbClr val="000000"/>
                </a:solidFill>
                <a:latin typeface="Times New Roman" panose="02020603050405020304" pitchFamily="18" charset="0"/>
              </a:rPr>
            </a:br>
            <a:r>
              <a:rPr lang="fr-FR" altLang="fr-FR" sz="1200">
                <a:solidFill>
                  <a:srgbClr val="000000"/>
                </a:solidFill>
                <a:latin typeface="Times New Roman" panose="02020603050405020304" pitchFamily="18" charset="0"/>
              </a:rPr>
              <a:t>Pour gérer la variabilité de production électrique des énergies éolienne et photovoltaïque, le scénario propose de recourir à la méthanation : quand on produit trop d’électricité, on électrolyse de l’eau pour produire de l’hydrogène qu’on utilise ensuite pour produire du méthane, c’est-à-dire du gaz naturel. Ce méthane peut ensuite être stocké dans le réseau de gaz ou dans le sous sol pour combler les creux de production électrique ou surtout pour servir de combustible pour les transports et pour les usages « chaleur » dans le bâtiment (chauffage) et l’industrie (séchage du papier, énergie de raffinage, etc.).</a:t>
            </a:r>
          </a:p>
          <a:p>
            <a:pPr eaLnBrk="1" hangingPunct="1">
              <a:spcBef>
                <a:spcPts val="450"/>
              </a:spcBef>
              <a:buSzPct val="100000"/>
            </a:pPr>
            <a:endParaRPr lang="fr-FR" altLang="fr-FR" sz="1200">
              <a:solidFill>
                <a:srgbClr val="000000"/>
              </a:solidFill>
              <a:latin typeface="Times New Roman" panose="02020603050405020304" pitchFamily="18" charset="0"/>
            </a:endParaRPr>
          </a:p>
          <a:p>
            <a:pPr eaLnBrk="1" hangingPunct="1">
              <a:spcBef>
                <a:spcPts val="450"/>
              </a:spcBef>
              <a:buSzPct val="100000"/>
            </a:pPr>
            <a:r>
              <a:rPr lang="fr-FR" altLang="fr-FR" sz="1200">
                <a:solidFill>
                  <a:srgbClr val="000000"/>
                </a:solidFill>
                <a:latin typeface="Times New Roman" panose="02020603050405020304" pitchFamily="18" charset="0"/>
              </a:rPr>
              <a:t>Le scénario propose aussi diverses mesures pour diminuer les pics de demande d’électricité.</a:t>
            </a:r>
          </a:p>
          <a:p>
            <a:pPr eaLnBrk="1" hangingPunct="1">
              <a:spcBef>
                <a:spcPts val="450"/>
              </a:spcBef>
              <a:buSzPct val="100000"/>
            </a:pPr>
            <a:endParaRPr lang="fr-FR" altLang="fr-FR" sz="1200">
              <a:solidFill>
                <a:srgbClr val="000000"/>
              </a:solidFill>
              <a:latin typeface="Times New Roman" panose="02020603050405020304" pitchFamily="18" charset="0"/>
            </a:endParaRPr>
          </a:p>
          <a:p>
            <a:pPr eaLnBrk="1" hangingPunct="1">
              <a:spcBef>
                <a:spcPts val="450"/>
              </a:spcBef>
              <a:buSzPct val="100000"/>
            </a:pPr>
            <a:r>
              <a:rPr lang="fr-FR" altLang="fr-FR" sz="1200">
                <a:solidFill>
                  <a:srgbClr val="000000"/>
                </a:solidFill>
                <a:latin typeface="Times New Roman" panose="02020603050405020304" pitchFamily="18" charset="0"/>
              </a:rPr>
              <a:t>Sur le nucléaire, le scénario Négawatt propose une sortie totale du nucléaire en 2030. Dans le graphique, nous indiquons une division par 2 de cette production par rapport à 2010, sur la base des politiques actuellement envisagées.</a:t>
            </a:r>
          </a:p>
          <a:p>
            <a:pPr eaLnBrk="1" hangingPunct="1">
              <a:spcBef>
                <a:spcPts val="450"/>
              </a:spcBef>
              <a:buSzPct val="100000"/>
            </a:pPr>
            <a:endParaRPr lang="fr-FR" altLang="fr-FR" sz="1200">
              <a:solidFill>
                <a:srgbClr val="000000"/>
              </a:solidFill>
              <a:latin typeface="Times New Roman" panose="02020603050405020304" pitchFamily="18" charset="0"/>
            </a:endParaRPr>
          </a:p>
          <a:p>
            <a:pPr eaLnBrk="1" hangingPunct="1">
              <a:spcBef>
                <a:spcPts val="450"/>
              </a:spcBef>
              <a:buSzPct val="100000"/>
            </a:pPr>
            <a:r>
              <a:rPr lang="fr-FR" altLang="fr-FR" sz="1200">
                <a:solidFill>
                  <a:srgbClr val="000000"/>
                </a:solidFill>
                <a:latin typeface="Times New Roman" panose="02020603050405020304" pitchFamily="18" charset="0"/>
              </a:rPr>
              <a:t>Sur les énergies fossiles, le scénario Négawatt propose une division par 15 d’ici 2050. Dans le graphique, nous indiquons simplement une division par 4, ce qui correspond grossièrement à une réduction par 4 des émissions de gaz à effet de serre dues à ces énergies ; ceci pour se caller sur les lois Grenelle qui prévoient une division par 4 des émissions françaises en 2050 (en grande partie, mais pas uniquement, dues aux énergies fossiles). </a:t>
            </a:r>
          </a:p>
          <a:p>
            <a:pPr eaLnBrk="1" hangingPunct="1">
              <a:spcBef>
                <a:spcPts val="450"/>
              </a:spcBef>
              <a:buSzPct val="100000"/>
            </a:pPr>
            <a:br>
              <a:rPr lang="fr-FR" altLang="fr-FR" sz="1200">
                <a:solidFill>
                  <a:srgbClr val="000000"/>
                </a:solidFill>
                <a:latin typeface="Times New Roman" panose="02020603050405020304" pitchFamily="18" charset="0"/>
              </a:rPr>
            </a:br>
            <a:r>
              <a:rPr lang="fr-FR" altLang="fr-FR" sz="1200">
                <a:solidFill>
                  <a:srgbClr val="000000"/>
                </a:solidFill>
                <a:latin typeface="Times New Roman" panose="02020603050405020304" pitchFamily="18" charset="0"/>
              </a:rPr>
              <a:t>NégaWatt est une ONG d’une vingtaine d’experts et praticiens de l’énergie et du bâtiment qui ont choisi de répondre au défi énergétique. Leur démarche consiste en premier lieu à la sobriété, suivi de l’augmentation de l’efficacité et enfin des renouvelables. L’association produit en outre des scénarios énergétiques prospectifs (à horizon 2050) dont la première version est parue en 2003.</a:t>
            </a:r>
          </a:p>
          <a:p>
            <a:pPr eaLnBrk="1" hangingPunct="1">
              <a:spcBef>
                <a:spcPts val="450"/>
              </a:spcBef>
              <a:buSzPct val="100000"/>
            </a:pPr>
            <a:endParaRPr lang="fr-FR" altLang="fr-FR" sz="1200">
              <a:solidFill>
                <a:srgbClr val="000000"/>
              </a:solidFill>
              <a:latin typeface="Times New Roman" panose="02020603050405020304" pitchFamily="18" charset="0"/>
            </a:endParaRPr>
          </a:p>
          <a:p>
            <a:pPr eaLnBrk="1" hangingPunct="1">
              <a:spcBef>
                <a:spcPts val="450"/>
              </a:spcBef>
              <a:buSzPct val="100000"/>
            </a:pPr>
            <a:r>
              <a:rPr lang="fr-FR" altLang="fr-FR" sz="1200">
                <a:solidFill>
                  <a:srgbClr val="000000"/>
                </a:solidFill>
                <a:latin typeface="Times New Roman" panose="02020603050405020304" pitchFamily="18" charset="0"/>
              </a:rPr>
              <a:t>Pourquoi la sobriété en premier lieu ? Imaginons que vous mettiez une chaudière très performante chez vous pour réduire les émissions de GES induites par le chauffage. Si vous voulez encore les réduire, vous pourrez par exemple baisser la température chez vous (on réduit en moyenne de 7% sa facture et ses émissions de GES du chauffage par °C de moins). Mais du coup, vous aurez construit une chaudière trop grosse et gaspillé de l’argent et des ressources. Et pourquoi pas l’efficacité en premier ? A cause de l’effet rebond qui se définit en économie comme « l’augmentation de consommation dès qu’une limite saute ». Par exemple, les voitures consomment de moins en moins, donc les gens roulent de plus en plus, tant et si bien d’ailleurs que la consommation de carburant globale augmente. Les gens utilisent plus de papier quand il est recyclé ou laissent plus allumées les lampes basse consommation, etc. Donc, la sobriété en premier, suivi de l’efficacité et en tout dernier, pour le minimum de ressources qu’il faudra utiliser, on essaye de prendre le plus possibles des renouvelables, recyclées et/ou recyclables.</a:t>
            </a:r>
          </a:p>
        </p:txBody>
      </p:sp>
      <p:sp>
        <p:nvSpPr>
          <p:cNvPr id="76806" name="Text Box 4"/>
          <p:cNvSpPr txBox="1">
            <a:spLocks noChangeArrowheads="1"/>
          </p:cNvSpPr>
          <p:nvPr/>
        </p:nvSpPr>
        <p:spPr bwMode="auto">
          <a:xfrm>
            <a:off x="4021138" y="9721850"/>
            <a:ext cx="3076575" cy="511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7560" tIns="50760" rIns="97560" bIns="507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r" eaLnBrk="1" hangingPunct="1">
              <a:buSzPct val="100000"/>
            </a:pPr>
            <a:fld id="{B1AACEB7-F3C0-4E08-9894-3CC70EEEB6A7}" type="slidenum">
              <a:rPr lang="fr-FR" altLang="fr-FR" sz="1300">
                <a:solidFill>
                  <a:srgbClr val="000000"/>
                </a:solidFill>
              </a:rPr>
              <a:pPr algn="r" eaLnBrk="1" hangingPunct="1">
                <a:buSzPct val="100000"/>
              </a:pPr>
              <a:t>39</a:t>
            </a:fld>
            <a:endParaRPr lang="fr-FR" altLang="fr-FR" sz="1300">
              <a:solidFill>
                <a:srgbClr val="000000"/>
              </a:solidFill>
            </a:endParaRPr>
          </a:p>
        </p:txBody>
      </p:sp>
      <p:sp>
        <p:nvSpPr>
          <p:cNvPr id="2" name="Espace réservé des notes 1"/>
          <p:cNvSpPr>
            <a:spLocks noGrp="1"/>
          </p:cNvSpPr>
          <p:nvPr>
            <p:ph type="body" idx="1"/>
          </p:nvPr>
        </p:nvSpPr>
        <p:spPr/>
        <p:txBody>
          <a:bodyPr>
            <a:normAutofit fontScale="40000" lnSpcReduction="20000"/>
          </a:bodyPr>
          <a:lstStyle/>
          <a:p>
            <a:r>
              <a:rPr lang="fr-FR" sz="1000" b="1" u="sng" kern="1200" dirty="0">
                <a:solidFill>
                  <a:schemeClr val="tx1"/>
                </a:solidFill>
                <a:effectLst/>
                <a:latin typeface="Arial" panose="020B0604020202020204" pitchFamily="34" charset="0"/>
                <a:ea typeface="+mn-ea"/>
                <a:cs typeface="Arial" panose="020B0604020202020204" pitchFamily="34" charset="0"/>
              </a:rPr>
              <a:t>Explications</a:t>
            </a:r>
            <a:r>
              <a:rPr lang="fr-FR" sz="1000" kern="1200" dirty="0">
                <a:solidFill>
                  <a:schemeClr val="tx1"/>
                </a:solidFill>
                <a:effectLst/>
                <a:latin typeface="Arial" panose="020B0604020202020204" pitchFamily="34" charset="0"/>
                <a:ea typeface="+mn-ea"/>
                <a:cs typeface="Arial" panose="020B0604020202020204" pitchFamily="34" charset="0"/>
              </a:rPr>
              <a:t> :</a:t>
            </a:r>
          </a:p>
          <a:p>
            <a:r>
              <a:rPr lang="fr-FR" sz="1000" kern="1200" dirty="0">
                <a:solidFill>
                  <a:schemeClr val="tx1"/>
                </a:solidFill>
                <a:effectLst/>
                <a:latin typeface="Arial" panose="020B0604020202020204" pitchFamily="34" charset="0"/>
                <a:ea typeface="+mn-ea"/>
                <a:cs typeface="Arial" panose="020B0604020202020204" pitchFamily="34" charset="0"/>
              </a:rPr>
              <a:t>Après avoir parlé des enjeux de la transition énergétique dans différentes zones du monde, voyons comment la France pourrait assurer la sienne.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Si on se réfère à 2012, contrairement à une idée reçue, le nucléaire ne représente pas 75% de l’énergie que l’on consomme mais 75% de l’électricité que l’on consomme ! Si on considère toutes les formes d’énergie, et donc aussi le carburant qu’on met dans les voitures, bus et camions ou le bois pour se chauffer, les ressources fossiles sont à l’origine de près de 70% de l’énergie consommée en France.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Voyons donc maintenant à quoi pourrait ressembler l’énergie à l’horizon 2050. D’après l’association </a:t>
            </a:r>
            <a:r>
              <a:rPr lang="fr-FR" sz="1000" kern="1200" dirty="0" err="1">
                <a:solidFill>
                  <a:schemeClr val="tx1"/>
                </a:solidFill>
                <a:effectLst/>
                <a:latin typeface="Arial" panose="020B0604020202020204" pitchFamily="34" charset="0"/>
                <a:ea typeface="+mn-ea"/>
                <a:cs typeface="Arial" panose="020B0604020202020204" pitchFamily="34" charset="0"/>
              </a:rPr>
              <a:t>négaWatt</a:t>
            </a:r>
            <a:r>
              <a:rPr lang="fr-FR" sz="1000" kern="1200" dirty="0">
                <a:solidFill>
                  <a:schemeClr val="tx1"/>
                </a:solidFill>
                <a:effectLst/>
                <a:latin typeface="Arial" panose="020B0604020202020204" pitchFamily="34" charset="0"/>
                <a:ea typeface="+mn-ea"/>
                <a:cs typeface="Arial" panose="020B0604020202020204" pitchFamily="34" charset="0"/>
              </a:rPr>
              <a:t>, qui produit des scénarios énergétiques prospectifs qui passent pour être ambitieux, on pourrait multiplier par 4 la quantité d’énergie renouvelable en France. Si on ne garde que ces énergies, il faudrait se débrouiller en 2050 avec seulement 40% de l’énergie actuelle.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Si on ajoute en plus la même quantité d’énergie nucléaire qu’aujourd’hui, on atteint les 60% de l’énergie actuelle. Si on ajoute enfin des combustibles fossiles divisés par 4 par rapport à aujourd’hui pour préserver le climat, on atteint presque les 80% de l’énergie actuelle.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Cet exercice a pour but de montrer que même avec un développement très ambitieux des énergies renouvelables, elles ne suffisent pas seules à se substituer aux énergies non renouvelables, et de loin. La transition énergétique, que ce soit en France ou dans le monde, nécessite donc de repenser notre mode de vie pour économiser de l’énergie et cela se fait en 3 étapes dans un ordre bien précis schématisé à droite.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tout premier lieu, l’économie d’énergie passe par la sobriété. Si on prend l’exemple du chauffage en hiver, la sobriété consiste à chauffer à 18°C et mettre un vêtement chaud. Chaque degré Celsius de réduction baisse ta consommation et ta facture d’environ 7%. Tu peux aussi isoler ton logement et ainsi réduire le besoin de chauffer.</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deuxième étape, tu peux améliorer l’efficacité de tes installations. Pour le chauffage, cela passe par l’installation d’une chaudière performante par exemple.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3</a:t>
            </a:r>
            <a:r>
              <a:rPr lang="fr-FR" sz="1000" kern="1200" baseline="30000" dirty="0">
                <a:solidFill>
                  <a:schemeClr val="tx1"/>
                </a:solidFill>
                <a:effectLst/>
                <a:latin typeface="Arial" panose="020B0604020202020204" pitchFamily="34" charset="0"/>
                <a:ea typeface="+mn-ea"/>
                <a:cs typeface="Arial" panose="020B0604020202020204" pitchFamily="34" charset="0"/>
              </a:rPr>
              <a:t>ème</a:t>
            </a:r>
            <a:r>
              <a:rPr lang="fr-FR" sz="1000" kern="1200" dirty="0">
                <a:solidFill>
                  <a:schemeClr val="tx1"/>
                </a:solidFill>
                <a:effectLst/>
                <a:latin typeface="Arial" panose="020B0604020202020204" pitchFamily="34" charset="0"/>
                <a:ea typeface="+mn-ea"/>
                <a:cs typeface="Arial" panose="020B0604020202020204" pitchFamily="34" charset="0"/>
              </a:rPr>
              <a:t> et dernier lieu, tu peux utiliser des ressources renouvelables, comme du bois pour la chaudière.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Tu te demandes peut-être pourquoi l’ordre est si important ? Si tu passes aux renouvelables ou à des technologies plus efficaces en premier, lorsque tu réduiras encore ta consommation par sobriété, tes installations seront surdimensionnées et auront ainsi consommé plus d’argent et de ressources que si tu avais commencé par la sobriété. Logique, non ?</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kern="1200" baseline="0" dirty="0">
              <a:solidFill>
                <a:schemeClr val="tx1"/>
              </a:solidFill>
              <a:effectLst/>
              <a:latin typeface="Arial" panose="020B0604020202020204" pitchFamily="34" charset="0"/>
              <a:ea typeface="+mn-ea"/>
              <a:cs typeface="Arial" panose="020B0604020202020204" pitchFamily="34" charset="0"/>
            </a:endParaRPr>
          </a:p>
          <a:p>
            <a:r>
              <a:rPr lang="fr-FR" sz="1000" b="1" u="sng" kern="1200" dirty="0">
                <a:solidFill>
                  <a:schemeClr val="tx1"/>
                </a:solidFill>
                <a:effectLst/>
                <a:latin typeface="Arial" panose="020B0604020202020204" pitchFamily="34" charset="0"/>
                <a:ea typeface="+mn-ea"/>
                <a:cs typeface="Arial" panose="020B0604020202020204" pitchFamily="34" charset="0"/>
              </a:rPr>
              <a:t>Messages clés :</a:t>
            </a:r>
            <a:endParaRPr lang="fr-FR" sz="1000" kern="1200" dirty="0">
              <a:solidFill>
                <a:schemeClr val="tx1"/>
              </a:solidFill>
              <a:effectLst/>
              <a:latin typeface="Arial" panose="020B0604020202020204" pitchFamily="34" charset="0"/>
              <a:ea typeface="+mn-ea"/>
              <a:cs typeface="Arial" panose="020B0604020202020204" pitchFamily="34" charset="0"/>
            </a:endParaRPr>
          </a:p>
          <a:p>
            <a:pPr marL="228600" indent="-228600">
              <a:buFont typeface="+mj-lt"/>
              <a:buAutoNum type="arabicPeriod"/>
            </a:pPr>
            <a:r>
              <a:rPr lang="fr-FR" sz="1000" kern="1200" dirty="0">
                <a:solidFill>
                  <a:schemeClr val="tx1"/>
                </a:solidFill>
                <a:effectLst/>
                <a:latin typeface="Arial" panose="020B0604020202020204" pitchFamily="34" charset="0"/>
                <a:ea typeface="+mn-ea"/>
                <a:cs typeface="Arial" panose="020B0604020202020204" pitchFamily="34" charset="0"/>
              </a:rPr>
              <a:t>En France, même constat d’ici 2050, les </a:t>
            </a:r>
            <a:r>
              <a:rPr lang="fr-FR" sz="1000" kern="1200" dirty="0" err="1">
                <a:solidFill>
                  <a:schemeClr val="tx1"/>
                </a:solidFill>
                <a:effectLst/>
                <a:latin typeface="Arial" panose="020B0604020202020204" pitchFamily="34" charset="0"/>
                <a:ea typeface="+mn-ea"/>
                <a:cs typeface="Arial" panose="020B0604020202020204" pitchFamily="34" charset="0"/>
              </a:rPr>
              <a:t>EnR</a:t>
            </a:r>
            <a:r>
              <a:rPr lang="fr-FR" sz="1000" kern="1200" dirty="0">
                <a:solidFill>
                  <a:schemeClr val="tx1"/>
                </a:solidFill>
                <a:effectLst/>
                <a:latin typeface="Arial" panose="020B0604020202020204" pitchFamily="34" charset="0"/>
                <a:ea typeface="+mn-ea"/>
                <a:cs typeface="Arial" panose="020B0604020202020204" pitchFamily="34" charset="0"/>
              </a:rPr>
              <a:t> semblent incapables de se substituer complétement aux non renouvelables. De</a:t>
            </a:r>
            <a:r>
              <a:rPr lang="fr-FR" sz="1000" kern="1200" baseline="0" dirty="0">
                <a:solidFill>
                  <a:schemeClr val="tx1"/>
                </a:solidFill>
                <a:effectLst/>
                <a:latin typeface="Arial" panose="020B0604020202020204" pitchFamily="34" charset="0"/>
                <a:ea typeface="+mn-ea"/>
                <a:cs typeface="Arial" panose="020B0604020202020204" pitchFamily="34" charset="0"/>
              </a:rPr>
              <a:t> toute façon, il va falloir réduire notre consommation totale d’énergie. Pour arriver à ce résultat, plusieurs choix politiques sont sur la table. </a:t>
            </a:r>
            <a:endParaRPr lang="fr-FR" sz="1000" kern="1200" dirty="0">
              <a:solidFill>
                <a:schemeClr val="tx1"/>
              </a:solidFill>
              <a:effectLst/>
              <a:latin typeface="Arial" panose="020B0604020202020204" pitchFamily="34" charset="0"/>
              <a:ea typeface="+mn-ea"/>
              <a:cs typeface="Arial" panose="020B0604020202020204" pitchFamily="34" charset="0"/>
            </a:endParaRPr>
          </a:p>
          <a:p>
            <a:br>
              <a:rPr lang="fr-FR" sz="1000" kern="1200" dirty="0">
                <a:solidFill>
                  <a:schemeClr val="tx1"/>
                </a:solidFill>
                <a:effectLst/>
                <a:latin typeface="Arial" panose="020B0604020202020204" pitchFamily="34" charset="0"/>
                <a:ea typeface="+mn-ea"/>
                <a:cs typeface="Arial" panose="020B0604020202020204" pitchFamily="34" charset="0"/>
              </a:rPr>
            </a:br>
            <a:r>
              <a:rPr lang="fr-FR" sz="1000" b="1" u="sng" kern="1200" dirty="0">
                <a:solidFill>
                  <a:schemeClr val="tx1"/>
                </a:solidFill>
                <a:effectLst/>
                <a:latin typeface="Arial" panose="020B0604020202020204" pitchFamily="34" charset="0"/>
                <a:ea typeface="+mn-ea"/>
                <a:cs typeface="Arial" panose="020B0604020202020204" pitchFamily="34" charset="0"/>
              </a:rPr>
              <a:t>Précisions pour les curieux</a:t>
            </a:r>
            <a:endParaRPr lang="fr-FR"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Vous trouverez plein de détails sur le scénario </a:t>
            </a:r>
            <a:r>
              <a:rPr lang="fr-FR" sz="1000" kern="1200" dirty="0" err="1">
                <a:solidFill>
                  <a:schemeClr val="tx1"/>
                </a:solidFill>
                <a:effectLst/>
                <a:latin typeface="Arial" panose="020B0604020202020204" pitchFamily="34" charset="0"/>
                <a:ea typeface="+mn-ea"/>
                <a:cs typeface="Arial" panose="020B0604020202020204" pitchFamily="34" charset="0"/>
              </a:rPr>
              <a:t>négaWatt</a:t>
            </a:r>
            <a:r>
              <a:rPr lang="fr-FR" sz="1000" kern="1200" dirty="0">
                <a:solidFill>
                  <a:schemeClr val="tx1"/>
                </a:solidFill>
                <a:effectLst/>
                <a:latin typeface="Arial" panose="020B0604020202020204" pitchFamily="34" charset="0"/>
                <a:ea typeface="+mn-ea"/>
                <a:cs typeface="Arial" panose="020B0604020202020204" pitchFamily="34" charset="0"/>
              </a:rPr>
              <a:t> sur le site de l’association </a:t>
            </a:r>
            <a:r>
              <a:rPr lang="fr-FR" sz="1000" kern="1200" dirty="0" err="1">
                <a:solidFill>
                  <a:schemeClr val="tx1"/>
                </a:solidFill>
                <a:effectLst/>
                <a:latin typeface="Arial" panose="020B0604020202020204" pitchFamily="34" charset="0"/>
                <a:ea typeface="+mn-ea"/>
                <a:cs typeface="Arial" panose="020B0604020202020204" pitchFamily="34" charset="0"/>
              </a:rPr>
              <a:t>négaWatt</a:t>
            </a:r>
            <a:r>
              <a:rPr lang="fr-FR" sz="1000" kern="1200" dirty="0">
                <a:solidFill>
                  <a:schemeClr val="tx1"/>
                </a:solidFill>
                <a:effectLst/>
                <a:latin typeface="Arial" panose="020B0604020202020204" pitchFamily="34" charset="0"/>
                <a:ea typeface="+mn-ea"/>
                <a:cs typeface="Arial" panose="020B0604020202020204" pitchFamily="34" charset="0"/>
              </a:rPr>
              <a:t> : </a:t>
            </a:r>
            <a:r>
              <a:rPr lang="fr-FR" sz="1000" u="sng" kern="1200" dirty="0">
                <a:solidFill>
                  <a:schemeClr val="tx1"/>
                </a:solidFill>
                <a:effectLst/>
                <a:latin typeface="Arial" panose="020B0604020202020204" pitchFamily="34" charset="0"/>
                <a:ea typeface="+mn-ea"/>
                <a:cs typeface="Arial" panose="020B0604020202020204" pitchFamily="34" charset="0"/>
              </a:rPr>
              <a:t>http://www.negawatt.org/scenario-negawatt-2011-p46.html</a:t>
            </a:r>
            <a:endParaRPr lang="fr-FR"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Ce scénario met l’accent prioritairement sur la sobriété et l’efficacité énergétique. Après avoir estimé les gains potentiels sur ces 2 approches par secteurs économiques (résidentiel, tertiaire, transport, industrie, agriculture), il propose une manière de répondre à la demande d’énergie résultante en recourant presque uniquement à des énergies renouvelables (à 90 %) : ce sont les chiffres présentés dans ce graphique.</a:t>
            </a:r>
          </a:p>
          <a:p>
            <a:r>
              <a:rPr lang="fr-FR" sz="1000" kern="1200" dirty="0">
                <a:solidFill>
                  <a:schemeClr val="tx1"/>
                </a:solidFill>
                <a:effectLst/>
                <a:latin typeface="Arial" panose="020B0604020202020204" pitchFamily="34" charset="0"/>
                <a:ea typeface="+mn-ea"/>
                <a:cs typeface="Arial" panose="020B0604020202020204" pitchFamily="34" charset="0"/>
              </a:rPr>
              <a:t>Une de ses forces est de se baser uniquement sur des technologies actuellement existantes : il ne table pas sur un “miracle technologique” ou même une amélioration continue des techniques actuelles.</a:t>
            </a:r>
          </a:p>
          <a:p>
            <a:r>
              <a:rPr lang="fr-FR" sz="1000" kern="1200" dirty="0">
                <a:solidFill>
                  <a:schemeClr val="tx1"/>
                </a:solidFill>
                <a:effectLst/>
                <a:latin typeface="Arial" panose="020B0604020202020204" pitchFamily="34" charset="0"/>
                <a:ea typeface="+mn-ea"/>
                <a:cs typeface="Arial" panose="020B0604020202020204" pitchFamily="34" charset="0"/>
              </a:rPr>
              <a:t>Sur les énergies renouvelables, ce scénario prévoit notamment :</a:t>
            </a:r>
          </a:p>
          <a:p>
            <a:r>
              <a:rPr lang="fr-FR" sz="1000" kern="1200" dirty="0">
                <a:solidFill>
                  <a:schemeClr val="tx1"/>
                </a:solidFill>
                <a:effectLst/>
                <a:latin typeface="Arial" panose="020B0604020202020204" pitchFamily="34" charset="0"/>
                <a:ea typeface="+mn-ea"/>
                <a:cs typeface="Arial" panose="020B0604020202020204" pitchFamily="34" charset="0"/>
              </a:rPr>
              <a:t>- un doublement du bois énergie en France</a:t>
            </a:r>
          </a:p>
          <a:p>
            <a:r>
              <a:rPr lang="fr-FR" sz="1000" kern="1200" dirty="0">
                <a:solidFill>
                  <a:schemeClr val="tx1"/>
                </a:solidFill>
                <a:effectLst/>
                <a:latin typeface="Arial" panose="020B0604020202020204" pitchFamily="34" charset="0"/>
                <a:ea typeface="+mn-ea"/>
                <a:cs typeface="Arial" panose="020B0604020202020204" pitchFamily="34" charset="0"/>
              </a:rPr>
              <a:t>- une généralisation de la méthanisation des déchets agricoles</a:t>
            </a:r>
          </a:p>
          <a:p>
            <a:r>
              <a:rPr lang="fr-FR" sz="1000" kern="1200" dirty="0">
                <a:solidFill>
                  <a:schemeClr val="tx1"/>
                </a:solidFill>
                <a:effectLst/>
                <a:latin typeface="Arial" panose="020B0604020202020204" pitchFamily="34" charset="0"/>
                <a:ea typeface="+mn-ea"/>
                <a:cs typeface="Arial" panose="020B0604020202020204" pitchFamily="34" charset="0"/>
              </a:rPr>
              <a:t>- un très fort développement de l’éolien “</a:t>
            </a:r>
            <a:r>
              <a:rPr lang="fr-FR" sz="1000" kern="1200" dirty="0" err="1">
                <a:solidFill>
                  <a:schemeClr val="tx1"/>
                </a:solidFill>
                <a:effectLst/>
                <a:latin typeface="Arial" panose="020B0604020202020204" pitchFamily="34" charset="0"/>
                <a:ea typeface="+mn-ea"/>
                <a:cs typeface="Arial" panose="020B0604020202020204" pitchFamily="34" charset="0"/>
              </a:rPr>
              <a:t>onshore</a:t>
            </a:r>
            <a:r>
              <a:rPr lang="fr-FR" sz="1000" kern="1200" dirty="0">
                <a:solidFill>
                  <a:schemeClr val="tx1"/>
                </a:solidFill>
                <a:effectLst/>
                <a:latin typeface="Arial" panose="020B0604020202020204" pitchFamily="34" charset="0"/>
                <a:ea typeface="+mn-ea"/>
                <a:cs typeface="Arial" panose="020B0604020202020204" pitchFamily="34" charset="0"/>
              </a:rPr>
              <a:t>” et “offshore”.</a:t>
            </a:r>
          </a:p>
          <a:p>
            <a:r>
              <a:rPr lang="fr-FR" sz="1000" kern="1200" dirty="0">
                <a:solidFill>
                  <a:schemeClr val="tx1"/>
                </a:solidFill>
                <a:effectLst/>
                <a:latin typeface="Arial" panose="020B0604020202020204" pitchFamily="34" charset="0"/>
                <a:ea typeface="+mn-ea"/>
                <a:cs typeface="Arial" panose="020B0604020202020204" pitchFamily="34" charset="0"/>
              </a:rPr>
              <a:t>- un fort développement du photovoltaïque.</a:t>
            </a:r>
          </a:p>
          <a:p>
            <a:r>
              <a:rPr lang="fr-FR" sz="1000" kern="1200" dirty="0">
                <a:solidFill>
                  <a:schemeClr val="tx1"/>
                </a:solidFill>
                <a:effectLst/>
                <a:latin typeface="Arial" panose="020B0604020202020204" pitchFamily="34" charset="0"/>
                <a:ea typeface="+mn-ea"/>
                <a:cs typeface="Arial" panose="020B0604020202020204" pitchFamily="34" charset="0"/>
              </a:rPr>
              <a:t>Pour gérer la variabilité de production électrique des énergies éolienne et photovoltaïque, le scénario propose de recourir à la </a:t>
            </a:r>
            <a:r>
              <a:rPr lang="fr-FR" sz="1000" kern="1200" dirty="0" err="1">
                <a:solidFill>
                  <a:schemeClr val="tx1"/>
                </a:solidFill>
                <a:effectLst/>
                <a:latin typeface="Arial" panose="020B0604020202020204" pitchFamily="34" charset="0"/>
                <a:ea typeface="+mn-ea"/>
                <a:cs typeface="Arial" panose="020B0604020202020204" pitchFamily="34" charset="0"/>
              </a:rPr>
              <a:t>méthanation</a:t>
            </a:r>
            <a:r>
              <a:rPr lang="fr-FR" sz="1000" kern="1200" dirty="0">
                <a:solidFill>
                  <a:schemeClr val="tx1"/>
                </a:solidFill>
                <a:effectLst/>
                <a:latin typeface="Arial" panose="020B0604020202020204" pitchFamily="34" charset="0"/>
                <a:ea typeface="+mn-ea"/>
                <a:cs typeface="Arial" panose="020B0604020202020204" pitchFamily="34" charset="0"/>
              </a:rPr>
              <a:t> : quand on produit trop d’électricité, on électrolyse de l’eau pour produire de l’hydrogène qu’on utilise ensuite pour produire du méthane, c’est-à-dire du gaz naturel. Ce méthane peut ensuite être stocké dans le réseau de gaz ou dans le sous-sol pour combler les creux de production électrique ou surtout pour servir de combustible pour les transports et pour les usages « chaleur » dans le bâtiment (chauffage) et l’industrie (séchage du papier, énergie de raffinage, etc.).</a:t>
            </a:r>
          </a:p>
          <a:p>
            <a:r>
              <a:rPr lang="fr-FR" sz="1000" kern="1200" dirty="0">
                <a:solidFill>
                  <a:schemeClr val="tx1"/>
                </a:solidFill>
                <a:effectLst/>
                <a:latin typeface="Arial" panose="020B0604020202020204" pitchFamily="34" charset="0"/>
                <a:ea typeface="+mn-ea"/>
                <a:cs typeface="Arial" panose="020B0604020202020204" pitchFamily="34" charset="0"/>
              </a:rPr>
              <a:t> </a:t>
            </a:r>
          </a:p>
          <a:p>
            <a:r>
              <a:rPr lang="fr-FR" sz="1000" kern="1200" dirty="0">
                <a:solidFill>
                  <a:schemeClr val="tx1"/>
                </a:solidFill>
                <a:effectLst/>
                <a:latin typeface="Arial" panose="020B0604020202020204" pitchFamily="34" charset="0"/>
                <a:ea typeface="+mn-ea"/>
                <a:cs typeface="Arial" panose="020B0604020202020204" pitchFamily="34" charset="0"/>
              </a:rPr>
              <a:t>Le scénario propose aussi diverses mesures pour diminuer les pics de demande d’électricité.</a:t>
            </a:r>
          </a:p>
          <a:p>
            <a:r>
              <a:rPr lang="fr-FR" sz="1000" kern="1200" dirty="0">
                <a:solidFill>
                  <a:schemeClr val="tx1"/>
                </a:solidFill>
                <a:effectLst/>
                <a:latin typeface="Arial" panose="020B0604020202020204" pitchFamily="34" charset="0"/>
                <a:ea typeface="+mn-ea"/>
                <a:cs typeface="Arial" panose="020B0604020202020204" pitchFamily="34" charset="0"/>
              </a:rPr>
              <a:t> </a:t>
            </a:r>
          </a:p>
          <a:p>
            <a:r>
              <a:rPr lang="fr-FR" sz="1000" kern="1200" dirty="0">
                <a:solidFill>
                  <a:schemeClr val="tx1"/>
                </a:solidFill>
                <a:effectLst/>
                <a:latin typeface="Arial" panose="020B0604020202020204" pitchFamily="34" charset="0"/>
                <a:ea typeface="+mn-ea"/>
                <a:cs typeface="Arial" panose="020B0604020202020204" pitchFamily="34" charset="0"/>
              </a:rPr>
              <a:t>Sur le nucléaire, le scénario </a:t>
            </a:r>
            <a:r>
              <a:rPr lang="fr-FR" sz="1000" kern="1200" dirty="0" err="1">
                <a:solidFill>
                  <a:schemeClr val="tx1"/>
                </a:solidFill>
                <a:effectLst/>
                <a:latin typeface="Arial" panose="020B0604020202020204" pitchFamily="34" charset="0"/>
                <a:ea typeface="+mn-ea"/>
                <a:cs typeface="Arial" panose="020B0604020202020204" pitchFamily="34" charset="0"/>
              </a:rPr>
              <a:t>Négawatt</a:t>
            </a:r>
            <a:r>
              <a:rPr lang="fr-FR" sz="1000" kern="1200" dirty="0">
                <a:solidFill>
                  <a:schemeClr val="tx1"/>
                </a:solidFill>
                <a:effectLst/>
                <a:latin typeface="Arial" panose="020B0604020202020204" pitchFamily="34" charset="0"/>
                <a:ea typeface="+mn-ea"/>
                <a:cs typeface="Arial" panose="020B0604020202020204" pitchFamily="34" charset="0"/>
              </a:rPr>
              <a:t> propose une sortie totale du nucléaire en 2030. Dans le graphique, nous indiquons une division par 2 de cette production par rapport à 2010, sur la base des politiques actuellement envisagées.</a:t>
            </a:r>
          </a:p>
          <a:p>
            <a:r>
              <a:rPr lang="fr-FR" sz="1000" kern="1200" dirty="0">
                <a:solidFill>
                  <a:schemeClr val="tx1"/>
                </a:solidFill>
                <a:effectLst/>
                <a:latin typeface="Arial" panose="020B0604020202020204" pitchFamily="34" charset="0"/>
                <a:ea typeface="+mn-ea"/>
                <a:cs typeface="Arial" panose="020B0604020202020204" pitchFamily="34" charset="0"/>
              </a:rPr>
              <a:t> </a:t>
            </a:r>
          </a:p>
          <a:p>
            <a:r>
              <a:rPr lang="fr-FR" sz="1000" kern="1200" dirty="0">
                <a:solidFill>
                  <a:schemeClr val="tx1"/>
                </a:solidFill>
                <a:effectLst/>
                <a:latin typeface="Arial" panose="020B0604020202020204" pitchFamily="34" charset="0"/>
                <a:ea typeface="+mn-ea"/>
                <a:cs typeface="Arial" panose="020B0604020202020204" pitchFamily="34" charset="0"/>
              </a:rPr>
              <a:t>Sur les énergies fossiles, le scénario </a:t>
            </a:r>
            <a:r>
              <a:rPr lang="fr-FR" sz="1000" kern="1200" dirty="0" err="1">
                <a:solidFill>
                  <a:schemeClr val="tx1"/>
                </a:solidFill>
                <a:effectLst/>
                <a:latin typeface="Arial" panose="020B0604020202020204" pitchFamily="34" charset="0"/>
                <a:ea typeface="+mn-ea"/>
                <a:cs typeface="Arial" panose="020B0604020202020204" pitchFamily="34" charset="0"/>
              </a:rPr>
              <a:t>Négawatt</a:t>
            </a:r>
            <a:r>
              <a:rPr lang="fr-FR" sz="1000" kern="1200" dirty="0">
                <a:solidFill>
                  <a:schemeClr val="tx1"/>
                </a:solidFill>
                <a:effectLst/>
                <a:latin typeface="Arial" panose="020B0604020202020204" pitchFamily="34" charset="0"/>
                <a:ea typeface="+mn-ea"/>
                <a:cs typeface="Arial" panose="020B0604020202020204" pitchFamily="34" charset="0"/>
              </a:rPr>
              <a:t> propose une division par 15 d’ici 2050. Dans le graphique, nous indiquons simplement une division par 4, ce qui correspond grossièrement à une réduction par 4 des émissions de gaz à effet de serre dues à ces énergies ; ceci pour se caler sur les lois Grenelle qui prévoient une division par 4 des émissions françaises en 2050 (en grande partie, mais pas uniquement, dues aux énergies fossiles). </a:t>
            </a:r>
          </a:p>
          <a:p>
            <a:r>
              <a:rPr lang="fr-FR" sz="1000" kern="1200" dirty="0" err="1">
                <a:solidFill>
                  <a:schemeClr val="tx1"/>
                </a:solidFill>
                <a:effectLst/>
                <a:latin typeface="Arial" panose="020B0604020202020204" pitchFamily="34" charset="0"/>
                <a:ea typeface="+mn-ea"/>
                <a:cs typeface="Arial" panose="020B0604020202020204" pitchFamily="34" charset="0"/>
              </a:rPr>
              <a:t>NégaWatt</a:t>
            </a:r>
            <a:r>
              <a:rPr lang="fr-FR" sz="1000" kern="1200" dirty="0">
                <a:solidFill>
                  <a:schemeClr val="tx1"/>
                </a:solidFill>
                <a:effectLst/>
                <a:latin typeface="Arial" panose="020B0604020202020204" pitchFamily="34" charset="0"/>
                <a:ea typeface="+mn-ea"/>
                <a:cs typeface="Arial" panose="020B0604020202020204" pitchFamily="34" charset="0"/>
              </a:rPr>
              <a:t> est une ONG d’une vingtaine d’experts et praticiens de l’énergie et du bâtiment qui ont choisi de répondre au défi énergétique. Leur démarche consiste en premier lieu à la sobriété, suivi de l’augmentation de l’efficacité et enfin des renouvelables. L’association produit en outre des scénarios énergétiques prospectifs (à horizon 2050) dont la première version est parue en 2003.</a:t>
            </a:r>
          </a:p>
          <a:p>
            <a:r>
              <a:rPr lang="fr-FR" sz="1000" kern="1200" dirty="0">
                <a:solidFill>
                  <a:schemeClr val="tx1"/>
                </a:solidFill>
                <a:effectLst/>
                <a:latin typeface="Arial" panose="020B0604020202020204" pitchFamily="34" charset="0"/>
                <a:ea typeface="+mn-ea"/>
                <a:cs typeface="Arial" panose="020B0604020202020204" pitchFamily="34" charset="0"/>
              </a:rPr>
              <a:t> </a:t>
            </a:r>
          </a:p>
          <a:p>
            <a:r>
              <a:rPr lang="fr-FR" sz="1000" kern="1200" dirty="0">
                <a:solidFill>
                  <a:schemeClr val="tx1"/>
                </a:solidFill>
                <a:effectLst/>
                <a:latin typeface="Arial" panose="020B0604020202020204" pitchFamily="34" charset="0"/>
                <a:ea typeface="+mn-ea"/>
                <a:cs typeface="Arial" panose="020B0604020202020204" pitchFamily="34" charset="0"/>
              </a:rPr>
              <a:t>Pourquoi la sobriété en premier lieu ? Imaginons que vous mettiez une chaudière très performante chez vous pour réduire les émissions de GES induites par le chauffage. Si vous voulez encore les réduire, vous pourrez par exemple baisser la température chez vous (on réduit en moyenne de 7% sa facture et ses émissions de GES du chauffage par °C de moins). Mais du coup, vous aurez construit une chaudière trop grosse et gaspillé de l’argent et des ressources. Et pourquoi pas l’efficacité en premier ? A cause de l’effet rebond qui se définit en économie comme « l’augmentation de consommation dès qu’une limite saute ». Par exemple, les voitures consomment de moins en moins, donc les gens roulent de plus en plus, tant et si bien d’ailleurs que la consommation de carburant globale augmente. Les gens utilisent plus de papier quand il est recyclé ou laissent plus allumées les lampes basse consommation, etc. Donc, la sobriété en premier, suivi de l’efficacité et en tout dernier, pour le minimum de ressources qu’il faudra utiliser, on essaye de prendre le plus possibles des renouvelables, recyclées et/ou recyclables.</a:t>
            </a:r>
          </a:p>
          <a:p>
            <a:r>
              <a:rPr lang="fr-FR" sz="1000" kern="1200" dirty="0">
                <a:solidFill>
                  <a:schemeClr val="tx1"/>
                </a:solidFill>
                <a:effectLst/>
                <a:latin typeface="Arial" panose="020B0604020202020204" pitchFamily="34" charset="0"/>
                <a:ea typeface="+mn-ea"/>
                <a:cs typeface="Arial" panose="020B0604020202020204" pitchFamily="34" charset="0"/>
              </a:rPr>
              <a:t> Il faut actualiser avec la loi de transition énergétique et la PPE</a:t>
            </a:r>
          </a:p>
          <a:p>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304945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b="1" u="sng" dirty="0">
                <a:latin typeface="Arial" panose="020B0604020202020204" pitchFamily="34" charset="0"/>
                <a:cs typeface="Arial" panose="020B0604020202020204" pitchFamily="34" charset="0"/>
              </a:rPr>
              <a:t>Explications : </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FR" sz="1000" kern="1200" dirty="0">
                <a:solidFill>
                  <a:schemeClr val="tx1"/>
                </a:solidFill>
                <a:effectLst/>
                <a:latin typeface="Arial" panose="020B0604020202020204" pitchFamily="34" charset="0"/>
                <a:ea typeface="+mn-ea"/>
                <a:cs typeface="Arial" panose="020B0604020202020204" pitchFamily="34" charset="0"/>
              </a:rPr>
              <a:t>La bonne nouvelle dans tout cela, c’est que nous pouvons maintenant opérer en quelques décennies un changement de même ampleur que celui qui s’est produit depuis 1900, si nous le décidons ! Tout notre mode de vie actuel s’est construit sur l’idée d’une énergie surabondante et inépuisable qui aurait permis une croissance économique infinie. C’est évidemment une illusion et tout est donc à réinventer, repenser et construire, de l’agriculture à l’habitat, des modes d’organisation du travail à l’urbanisme, etc. Bref, cette aventure s’annonce passionnante et un tel chantier est propice à donner du travail à tout le monde ! Alors, qu’est-ce qu’on attend ?</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b="1" u="sng"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41</a:t>
            </a:fld>
            <a:endParaRPr lang="fr-FR"/>
          </a:p>
        </p:txBody>
      </p:sp>
    </p:spTree>
    <p:extLst>
      <p:ext uri="{BB962C8B-B14F-4D97-AF65-F5344CB8AC3E}">
        <p14:creationId xmlns:p14="http://schemas.microsoft.com/office/powerpoint/2010/main" val="687018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b="1" u="sng" dirty="0">
                <a:latin typeface="Arial" panose="020B0604020202020204" pitchFamily="34" charset="0"/>
                <a:cs typeface="Arial" panose="020B0604020202020204" pitchFamily="34" charset="0"/>
              </a:rPr>
              <a:t>Explications :</a:t>
            </a:r>
          </a:p>
          <a:p>
            <a:r>
              <a:rPr lang="fr-FR" sz="1000" kern="1200" dirty="0">
                <a:solidFill>
                  <a:schemeClr val="tx1"/>
                </a:solidFill>
                <a:effectLst/>
                <a:latin typeface="Arial" panose="020B0604020202020204" pitchFamily="34" charset="0"/>
                <a:ea typeface="+mn-ea"/>
                <a:cs typeface="Arial" panose="020B0604020202020204" pitchFamily="34" charset="0"/>
              </a:rPr>
              <a:t>Mais retournons à ce qui nous rassemble</a:t>
            </a:r>
            <a:r>
              <a:rPr lang="fr-FR" sz="1000" kern="1200" baseline="0" dirty="0">
                <a:solidFill>
                  <a:schemeClr val="tx1"/>
                </a:solidFill>
                <a:effectLst/>
                <a:latin typeface="Arial" panose="020B0604020202020204" pitchFamily="34" charset="0"/>
                <a:ea typeface="+mn-ea"/>
                <a:cs typeface="Arial" panose="020B0604020202020204" pitchFamily="34" charset="0"/>
              </a:rPr>
              <a:t> aujourd’hui</a:t>
            </a:r>
            <a:r>
              <a:rPr lang="fr-FR" sz="1000" kern="1200" dirty="0">
                <a:solidFill>
                  <a:schemeClr val="tx1"/>
                </a:solidFill>
                <a:effectLst/>
                <a:latin typeface="Arial" panose="020B0604020202020204" pitchFamily="34" charset="0"/>
                <a:ea typeface="+mn-ea"/>
                <a:cs typeface="Arial" panose="020B0604020202020204" pitchFamily="34" charset="0"/>
              </a:rPr>
              <a:t>. Si tu penses qu’on sauvera le monde en triant nos déchets et en coupant l’eau quand on se lave les dents, tu vas apprendre beaucoup de choses.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D’où vient le changement climatique ? A quoi sert l’énergie ? Comment agir au quotidien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La </a:t>
            </a:r>
            <a:r>
              <a:rPr lang="fr-FR" sz="1000" kern="1200" dirty="0" err="1">
                <a:solidFill>
                  <a:schemeClr val="tx1"/>
                </a:solidFill>
                <a:effectLst/>
                <a:latin typeface="Arial" panose="020B0604020202020204" pitchFamily="34" charset="0"/>
                <a:ea typeface="+mn-ea"/>
                <a:cs typeface="Arial" panose="020B0604020202020204" pitchFamily="34" charset="0"/>
              </a:rPr>
              <a:t>russie</a:t>
            </a:r>
            <a:r>
              <a:rPr lang="fr-FR" sz="1000" kern="1200" dirty="0">
                <a:solidFill>
                  <a:schemeClr val="tx1"/>
                </a:solidFill>
                <a:effectLst/>
                <a:latin typeface="Arial" panose="020B0604020202020204" pitchFamily="34" charset="0"/>
                <a:ea typeface="+mn-ea"/>
                <a:cs typeface="Arial" panose="020B0604020202020204" pitchFamily="34" charset="0"/>
              </a:rPr>
              <a:t>, </a:t>
            </a:r>
            <a:r>
              <a:rPr lang="fr-FR" sz="1000" kern="1200" dirty="0" err="1">
                <a:solidFill>
                  <a:schemeClr val="tx1"/>
                </a:solidFill>
                <a:effectLst/>
                <a:latin typeface="Arial" panose="020B0604020202020204" pitchFamily="34" charset="0"/>
                <a:ea typeface="+mn-ea"/>
                <a:cs typeface="Arial" panose="020B0604020202020204" pitchFamily="34" charset="0"/>
              </a:rPr>
              <a:t>Trump</a:t>
            </a:r>
            <a:r>
              <a:rPr lang="fr-FR" sz="1000" kern="1200" dirty="0">
                <a:solidFill>
                  <a:schemeClr val="tx1"/>
                </a:solidFill>
                <a:effectLst/>
                <a:latin typeface="Arial" panose="020B0604020202020204" pitchFamily="34" charset="0"/>
                <a:ea typeface="+mn-ea"/>
                <a:cs typeface="Arial" panose="020B0604020202020204" pitchFamily="34" charset="0"/>
              </a:rPr>
              <a:t>, Accord de Paris, Moyen-Orient. A la fin tu auras toutes les clefs pour comprendre et décrypter ce qu’on dit de tout ça dans les média et tu verras le monde autrement.</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b="1" u="sng" dirty="0">
              <a:latin typeface="Arial" panose="020B0604020202020204" pitchFamily="34" charset="0"/>
              <a:cs typeface="Arial" panose="020B0604020202020204" pitchFamily="34" charset="0"/>
            </a:endParaRPr>
          </a:p>
          <a:p>
            <a:r>
              <a:rPr lang="fr-FR" sz="1000" dirty="0">
                <a:latin typeface="Arial" panose="020B0604020202020204" pitchFamily="34" charset="0"/>
                <a:cs typeface="Arial" panose="020B0604020202020204" pitchFamily="34" charset="0"/>
              </a:rPr>
              <a:t>La</a:t>
            </a:r>
            <a:r>
              <a:rPr lang="fr-FR" sz="1000" baseline="0" dirty="0">
                <a:latin typeface="Arial" panose="020B0604020202020204" pitchFamily="34" charset="0"/>
                <a:cs typeface="Arial" panose="020B0604020202020204" pitchFamily="34" charset="0"/>
              </a:rPr>
              <a:t> conférence est découpée en 3 parties : Energie </a:t>
            </a:r>
            <a:r>
              <a:rPr lang="fr-FR" sz="1000" baseline="0" dirty="0">
                <a:latin typeface="Arial" panose="020B0604020202020204" pitchFamily="34" charset="0"/>
                <a:cs typeface="Arial" panose="020B0604020202020204" pitchFamily="34" charset="0"/>
                <a:sym typeface="Wingdings" panose="05000000000000000000" pitchFamily="2" charset="2"/>
              </a:rPr>
              <a:t> Climat  Passage à l’action !</a:t>
            </a:r>
          </a:p>
          <a:p>
            <a:endParaRPr lang="fr-FR" sz="1000" baseline="0" dirty="0">
              <a:latin typeface="Arial" panose="020B0604020202020204" pitchFamily="34" charset="0"/>
              <a:cs typeface="Arial" panose="020B0604020202020204" pitchFamily="34" charset="0"/>
              <a:sym typeface="Wingdings" panose="05000000000000000000" pitchFamily="2" charset="2"/>
            </a:endParaRPr>
          </a:p>
          <a:p>
            <a:r>
              <a:rPr lang="fr-FR" sz="1000" b="1" u="sng" baseline="0" dirty="0">
                <a:latin typeface="Arial" panose="020B0604020202020204" pitchFamily="34" charset="0"/>
                <a:cs typeface="Arial" panose="020B0604020202020204" pitchFamily="34" charset="0"/>
                <a:sym typeface="Wingdings" panose="05000000000000000000" pitchFamily="2" charset="2"/>
              </a:rPr>
              <a:t>Déroulé conférencier : </a:t>
            </a:r>
          </a:p>
          <a:p>
            <a:r>
              <a:rPr lang="fr-FR" sz="1000" b="0" u="none" baseline="0" dirty="0">
                <a:latin typeface="Arial" panose="020B0604020202020204" pitchFamily="34" charset="0"/>
                <a:cs typeface="Arial" panose="020B0604020202020204" pitchFamily="34" charset="0"/>
                <a:sym typeface="Wingdings" panose="05000000000000000000" pitchFamily="2" charset="2"/>
              </a:rPr>
              <a:t>Tu peux proposer à la salle de faire un tour de questions entre chaque partie, à la fin ou tout le temps en levant la main mais fais attention à bien gérer ton temps. </a:t>
            </a:r>
            <a:endParaRPr lang="fr-FR" sz="1000" b="0" u="none"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5</a:t>
            </a:fld>
            <a:endParaRPr lang="fr-FR"/>
          </a:p>
        </p:txBody>
      </p:sp>
    </p:spTree>
    <p:extLst>
      <p:ext uri="{BB962C8B-B14F-4D97-AF65-F5344CB8AC3E}">
        <p14:creationId xmlns:p14="http://schemas.microsoft.com/office/powerpoint/2010/main" val="37197569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r>
              <a:rPr 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Pour résumer les points principaux de cette partie: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L’énergie mondiale provient à 80% des combustibles fossiles qui, comme toutes les énergies non renouvelables, sont amenées à décroître dans un avenir proche. Une transition vers les énergies renouvelables semble donc indispensable. Et comme ces dernières ne pourront pas fournir autant d’énergie, nous devons d’abord apprendre à faire preuve de sobriété et repenser toute l’organisation de notre société. La société de consommation, basée sur la quantité et le « toujours plus », pourra alors faire place à la société de la qualité de vie et du « toujours mieux ».</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b="0" baseline="0" dirty="0">
              <a:latin typeface="Arial" panose="020B0604020202020204" pitchFamily="34" charset="0"/>
              <a:cs typeface="Arial" panose="020B0604020202020204" pitchFamily="34" charset="0"/>
            </a:endParaRPr>
          </a:p>
          <a:p>
            <a:r>
              <a:rPr lang="fr-FR" sz="1000" b="1" i="0" u="sng" baseline="0" dirty="0">
                <a:latin typeface="Arial" panose="020B0604020202020204" pitchFamily="34" charset="0"/>
                <a:cs typeface="Arial" panose="020B0604020202020204" pitchFamily="34" charset="0"/>
              </a:rPr>
              <a:t>Déroulé conférencier : </a:t>
            </a:r>
            <a:br>
              <a:rPr lang="fr-FR" sz="1000" i="0" baseline="0" dirty="0">
                <a:latin typeface="Arial" panose="020B0604020202020204" pitchFamily="34" charset="0"/>
                <a:cs typeface="Arial" panose="020B0604020202020204" pitchFamily="34" charset="0"/>
              </a:rPr>
            </a:br>
            <a:r>
              <a:rPr lang="fr-FR" sz="1000" i="1" baseline="0" dirty="0">
                <a:latin typeface="Arial" panose="020B0604020202020204" pitchFamily="34" charset="0"/>
                <a:cs typeface="Arial" panose="020B0604020202020204" pitchFamily="34" charset="0"/>
              </a:rPr>
              <a:t>Lire la slide ou reformuler avec ses mots, Bien décomposer chaque point et prendre le temps de vérifier que tout le monde a bien compris. </a:t>
            </a:r>
          </a:p>
          <a:p>
            <a:endParaRPr lang="fr-FR" altLang="fr-FR" sz="1000" b="1" u="sng" dirty="0">
              <a:latin typeface="Arial" panose="020B0604020202020204" pitchFamily="34" charset="0"/>
              <a:cs typeface="Arial" panose="020B0604020202020204" pitchFamily="34" charset="0"/>
            </a:endParaRPr>
          </a:p>
          <a:p>
            <a:r>
              <a:rPr lang="fr-FR" altLang="fr-FR" sz="1000" b="1" u="sng" dirty="0">
                <a:latin typeface="Arial" panose="020B0604020202020204" pitchFamily="34" charset="0"/>
                <a:cs typeface="Arial" panose="020B0604020202020204" pitchFamily="34" charset="0"/>
              </a:rPr>
              <a:t>Messages clés :</a:t>
            </a:r>
          </a:p>
          <a:p>
            <a:pPr marL="228600" indent="-228600">
              <a:buFont typeface="+mj-lt"/>
              <a:buAutoNum type="arabicPeriod"/>
            </a:pPr>
            <a:r>
              <a:rPr lang="fr-FR" altLang="fr-FR" sz="1000" b="0" dirty="0">
                <a:latin typeface="Arial" panose="020B0604020202020204" pitchFamily="34" charset="0"/>
                <a:cs typeface="Arial" panose="020B0604020202020204" pitchFamily="34" charset="0"/>
              </a:rPr>
              <a:t>Les énergies fossiles vont se raréfier (pour des raisons physiques), et les pays les moins garnis par dame nature (l’UE en tête) sont les premiers concernés.</a:t>
            </a:r>
            <a:r>
              <a:rPr lang="fr-FR" altLang="fr-FR" sz="1000" b="0" baseline="0" dirty="0">
                <a:latin typeface="Arial" panose="020B0604020202020204" pitchFamily="34" charset="0"/>
                <a:cs typeface="Arial" panose="020B0604020202020204" pitchFamily="34" charset="0"/>
              </a:rPr>
              <a:t> </a:t>
            </a:r>
          </a:p>
          <a:p>
            <a:pPr marL="228600" indent="-228600">
              <a:buFont typeface="+mj-lt"/>
              <a:buAutoNum type="arabicPeriod"/>
            </a:pPr>
            <a:r>
              <a:rPr lang="fr-FR" altLang="fr-FR" sz="1000" b="0" baseline="0" dirty="0">
                <a:latin typeface="Arial" panose="020B0604020202020204" pitchFamily="34" charset="0"/>
                <a:cs typeface="Arial" panose="020B0604020202020204" pitchFamily="34" charset="0"/>
              </a:rPr>
              <a:t>Les énergies renouvelables ne permettront pas de substituer 100% de la production des énergies fossiles à notre niveau de consommation actuel ;</a:t>
            </a:r>
          </a:p>
          <a:p>
            <a:pPr marL="228600" indent="-228600">
              <a:buFont typeface="+mj-lt"/>
              <a:buAutoNum type="arabicPeriod"/>
            </a:pPr>
            <a:r>
              <a:rPr lang="fr-FR" altLang="fr-FR" sz="1000" b="0" baseline="0" dirty="0">
                <a:latin typeface="Arial" panose="020B0604020202020204" pitchFamily="34" charset="0"/>
                <a:cs typeface="Arial" panose="020B0604020202020204" pitchFamily="34" charset="0"/>
              </a:rPr>
              <a:t>Nous devons repenser notre modèle de développement, en intégrant impérativement la notion de sobriété (consommer moins) et d’efficacité (consommer mieux) dans nos mode de vie ;</a:t>
            </a:r>
          </a:p>
          <a:p>
            <a:pPr marL="228600" indent="-228600">
              <a:buFont typeface="+mj-lt"/>
              <a:buAutoNum type="arabicPeriod"/>
            </a:pPr>
            <a:r>
              <a:rPr lang="fr-FR" altLang="fr-FR" sz="1000" b="0" baseline="0" dirty="0">
                <a:latin typeface="Arial" panose="020B0604020202020204" pitchFamily="34" charset="0"/>
                <a:cs typeface="Arial" panose="020B0604020202020204" pitchFamily="34" charset="0"/>
              </a:rPr>
              <a:t>La société du toujours plus n’est plus, il est souhaitable de se diriger vers le toujours mieux !</a:t>
            </a:r>
            <a:endParaRPr lang="fr-FR" altLang="fr-FR" sz="1000" b="0" dirty="0">
              <a:latin typeface="Arial" panose="020B0604020202020204" pitchFamily="34" charset="0"/>
              <a:cs typeface="Arial" panose="020B0604020202020204" pitchFamily="34" charset="0"/>
            </a:endParaRPr>
          </a:p>
          <a:p>
            <a:endParaRPr lang="fr-FR" sz="1000" b="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42</a:t>
            </a:fld>
            <a:endParaRPr lang="fr-FR"/>
          </a:p>
        </p:txBody>
      </p:sp>
    </p:spTree>
    <p:extLst>
      <p:ext uri="{BB962C8B-B14F-4D97-AF65-F5344CB8AC3E}">
        <p14:creationId xmlns:p14="http://schemas.microsoft.com/office/powerpoint/2010/main" val="18359815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b="1" u="sng" dirty="0">
                <a:latin typeface="Arial" panose="020B0604020202020204" pitchFamily="34" charset="0"/>
                <a:cs typeface="Arial" panose="020B0604020202020204" pitchFamily="34" charset="0"/>
              </a:rPr>
              <a:t>Explications :</a:t>
            </a:r>
          </a:p>
          <a:p>
            <a:r>
              <a:rPr lang="fr-FR" sz="1000" dirty="0">
                <a:latin typeface="Arial" panose="020B0604020202020204" pitchFamily="34" charset="0"/>
                <a:cs typeface="Arial" panose="020B0604020202020204" pitchFamily="34" charset="0"/>
              </a:rPr>
              <a:t>C’est tout pour cette partie sur l’énergie. On enchaine</a:t>
            </a:r>
            <a:r>
              <a:rPr lang="fr-FR" sz="1000" baseline="0" dirty="0">
                <a:latin typeface="Arial" panose="020B0604020202020204" pitchFamily="34" charset="0"/>
                <a:cs typeface="Arial" panose="020B0604020202020204" pitchFamily="34" charset="0"/>
              </a:rPr>
              <a:t> sur le climat ? </a:t>
            </a:r>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43</a:t>
            </a:fld>
            <a:endParaRPr lang="fr-FR"/>
          </a:p>
        </p:txBody>
      </p:sp>
    </p:spTree>
    <p:extLst>
      <p:ext uri="{BB962C8B-B14F-4D97-AF65-F5344CB8AC3E}">
        <p14:creationId xmlns:p14="http://schemas.microsoft.com/office/powerpoint/2010/main" val="170153603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sz="1000" b="1" u="sng" noProof="0" dirty="0">
                <a:latin typeface="Arial" panose="020B0604020202020204" pitchFamily="34" charset="0"/>
                <a:cs typeface="Arial" panose="020B0604020202020204" pitchFamily="34" charset="0"/>
              </a:rPr>
              <a:t>Transition :</a:t>
            </a:r>
            <a:r>
              <a:rPr lang="fr-FR" sz="1000" b="1" u="none" noProof="0" dirty="0">
                <a:latin typeface="Arial" panose="020B0604020202020204" pitchFamily="34" charset="0"/>
                <a:cs typeface="Arial" panose="020B0604020202020204" pitchFamily="34" charset="0"/>
              </a:rPr>
              <a:t> </a:t>
            </a:r>
            <a:r>
              <a:rPr lang="fr-FR" sz="1000" b="0" u="none" noProof="0" dirty="0">
                <a:latin typeface="Arial" panose="020B0604020202020204" pitchFamily="34" charset="0"/>
                <a:cs typeface="Arial" panose="020B0604020202020204" pitchFamily="34" charset="0"/>
              </a:rPr>
              <a:t>Dans</a:t>
            </a:r>
            <a:r>
              <a:rPr lang="fr-FR" sz="1000" b="0" u="none" baseline="0" noProof="0" dirty="0">
                <a:latin typeface="Arial" panose="020B0604020202020204" pitchFamily="34" charset="0"/>
                <a:cs typeface="Arial" panose="020B0604020202020204" pitchFamily="34" charset="0"/>
              </a:rPr>
              <a:t> cette partie on va s’intéresser au climat. C’est quoi le climat ?</a:t>
            </a:r>
            <a:r>
              <a:rPr lang="fr-FR" sz="1000" b="0" u="none" noProof="0" dirty="0">
                <a:latin typeface="Arial" panose="020B0604020202020204" pitchFamily="34" charset="0"/>
                <a:cs typeface="Arial" panose="020B0604020202020204" pitchFamily="34" charset="0"/>
              </a:rPr>
              <a:t> Quel est l’impact</a:t>
            </a:r>
            <a:r>
              <a:rPr lang="fr-FR" sz="1000" b="0" u="none" baseline="0" noProof="0" dirty="0">
                <a:latin typeface="Arial" panose="020B0604020202020204" pitchFamily="34" charset="0"/>
                <a:cs typeface="Arial" panose="020B0604020202020204" pitchFamily="34" charset="0"/>
              </a:rPr>
              <a:t> de l’Homme ? Quelles conséquences aura le changement climatique ?</a:t>
            </a:r>
            <a:endParaRPr lang="fr-FR" sz="1000" u="sng"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44</a:t>
            </a:fld>
            <a:endParaRPr lang="fr-FR" dirty="0"/>
          </a:p>
        </p:txBody>
      </p:sp>
    </p:spTree>
    <p:extLst>
      <p:ext uri="{BB962C8B-B14F-4D97-AF65-F5344CB8AC3E}">
        <p14:creationId xmlns:p14="http://schemas.microsoft.com/office/powerpoint/2010/main" val="4150773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000" b="1" u="sng" noProof="0" dirty="0">
                <a:latin typeface="Arial" panose="020B0604020202020204" pitchFamily="34" charset="0"/>
                <a:cs typeface="Arial" panose="020B0604020202020204" pitchFamily="34" charset="0"/>
              </a:rPr>
              <a:t>Messages clés :</a:t>
            </a:r>
          </a:p>
          <a:p>
            <a:pPr marL="228600" indent="-228600">
              <a:buFont typeface="+mj-lt"/>
              <a:buAutoNum type="arabicPeriod"/>
            </a:pPr>
            <a:r>
              <a:rPr lang="fr-FR" sz="1000" b="0" u="none" noProof="0" dirty="0">
                <a:latin typeface="Arial" panose="020B0604020202020204" pitchFamily="34" charset="0"/>
                <a:cs typeface="Arial" panose="020B0604020202020204" pitchFamily="34" charset="0"/>
              </a:rPr>
              <a:t>Toujours un peu de théorie avant la pratique.</a:t>
            </a:r>
          </a:p>
          <a:p>
            <a:pPr marL="228600" indent="-228600">
              <a:buFont typeface="+mj-lt"/>
              <a:buAutoNum type="arabicPeriod"/>
            </a:pPr>
            <a:r>
              <a:rPr lang="fr-FR" sz="1000" dirty="0">
                <a:latin typeface="Arial" panose="020B0604020202020204" pitchFamily="34" charset="0"/>
                <a:cs typeface="Arial" panose="020B0604020202020204" pitchFamily="34" charset="0"/>
              </a:rPr>
              <a:t>Dans ce premier chapitre consacré au climat,</a:t>
            </a:r>
            <a:r>
              <a:rPr lang="fr-FR" sz="1000" baseline="0" dirty="0">
                <a:latin typeface="Arial" panose="020B0604020202020204" pitchFamily="34" charset="0"/>
                <a:cs typeface="Arial" panose="020B0604020202020204" pitchFamily="34" charset="0"/>
              </a:rPr>
              <a:t> o</a:t>
            </a:r>
            <a:r>
              <a:rPr lang="fr-FR" sz="1000" dirty="0">
                <a:latin typeface="Arial" panose="020B0604020202020204" pitchFamily="34" charset="0"/>
                <a:cs typeface="Arial" panose="020B0604020202020204" pitchFamily="34" charset="0"/>
              </a:rPr>
              <a:t>n va parler de Climat et de Météo ; du système climatique; de l’effet</a:t>
            </a:r>
            <a:r>
              <a:rPr lang="fr-FR" sz="1000" baseline="0" dirty="0">
                <a:latin typeface="Arial" panose="020B0604020202020204" pitchFamily="34" charset="0"/>
                <a:cs typeface="Arial" panose="020B0604020202020204" pitchFamily="34" charset="0"/>
              </a:rPr>
              <a:t> de serre; et de l’Age de glace </a:t>
            </a:r>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45</a:t>
            </a:fld>
            <a:endParaRPr lang="fr-FR"/>
          </a:p>
        </p:txBody>
      </p:sp>
    </p:spTree>
    <p:extLst>
      <p:ext uri="{BB962C8B-B14F-4D97-AF65-F5344CB8AC3E}">
        <p14:creationId xmlns:p14="http://schemas.microsoft.com/office/powerpoint/2010/main" val="165537860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fontScale="77500" lnSpcReduction="20000"/>
          </a:bodyPr>
          <a:lstStyle/>
          <a:p>
            <a:pPr marL="0" marR="0" indent="0" algn="l" defTabSz="914400" rtl="0" eaLnBrk="1" fontAlgn="base" latinLnBrk="0" hangingPunct="1">
              <a:lnSpc>
                <a:spcPct val="100000"/>
              </a:lnSpc>
              <a:spcBef>
                <a:spcPct val="30000"/>
              </a:spcBef>
              <a:spcAft>
                <a:spcPct val="0"/>
              </a:spcAft>
              <a:buClrTx/>
              <a:buSzTx/>
              <a:buFont typeface="+mj-lt"/>
              <a:buNone/>
              <a:tabLst/>
              <a:defRPr/>
            </a:pPr>
            <a:r>
              <a:rPr lang="fr-FR" alt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Commençons par nous intéresser à la différence entre météo et climat. Météo et Climat ne s’intéressent pas aux mêmes échelles spatio-temporelles.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1.La météo c’est l’évolution locale de l’atmosphère sur quelques jours alors que le climat c’est l’étude de grandes zones géographiques, comme des pays ou des continents, sur de longues périodes.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2.Pour faire une analogie, prenons une classe de collège par exemple. Eh bien, la météo correspond à la note d’un élève à un devoir là où le climat correspond à la moyenne annuelle de la classe toute matière confondue.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3.Des paramètres qui peuvent être vus comme constants pour prévoir la météo comme la position et l’orientation de la terre par rapport au soleil ou la composition de l’atmosphère, ne peuvent plus l’être concernant l’étude du climat.</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4.La météo, c’est le temps qu’il fait « tout de suite », ou dans pas très longtemps, et « devant ma porte ». Elle se traduit par des valeurs instantanées et locales de la température, des précipitations, de la pression, de la nébulosité, etc. Pour faire de la météo, il suffit, pour l’essentiel, de regarder ce qui se passe dans l’atmosphère.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5.La climatologie étudie de grandes zones géographique (pays, continent, voir la Terre entière) sur de longue périodes (une ou plusieurs décennies),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6.Pour prévoir un climat, il ne suffit pas de regarder ce qui se passe dans l’atmosphère, il faut aussi s’intéresser à l'astre solaire, aux océans, aux glaces polaires, aux volcans, à la dérive des continents, à la végétation et à l‘Humain qui est devenu depuis peu un nouvel agent de perturbation du climat en modifiant de manière très rapide la composition chimique de l'atmosphère.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schématisant, le système climatique est l'ensemble Terre-atmosphère. Il évolue au cours du temps sous l'effet de processus internes et de contraintes externes. Ces contraintes pouvant être d'origines naturelles ou humaines. Les modèles de climat s'efforcent de simuler au mieux son fonctionnement.</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altLang="fr-FR" sz="1000" b="1" u="sng" dirty="0">
              <a:latin typeface="Arial" panose="020B0604020202020204" pitchFamily="34" charset="0"/>
              <a:cs typeface="Arial" panose="020B0604020202020204" pitchFamily="34" charset="0"/>
            </a:endParaRPr>
          </a:p>
          <a:p>
            <a:r>
              <a:rPr lang="fr-FR" altLang="fr-FR" sz="1000" b="1" u="sng" dirty="0">
                <a:latin typeface="Arial" panose="020B0604020202020204" pitchFamily="34" charset="0"/>
                <a:cs typeface="Arial" panose="020B0604020202020204" pitchFamily="34" charset="0"/>
              </a:rPr>
              <a:t>Messages clés</a:t>
            </a:r>
          </a:p>
          <a:p>
            <a:pPr marL="228600" indent="-228600">
              <a:buFont typeface="+mj-lt"/>
              <a:buAutoNum type="arabicPeriod"/>
            </a:pPr>
            <a:r>
              <a:rPr lang="fr-FR" altLang="fr-FR" sz="1000" b="0" u="none" noProof="0" dirty="0">
                <a:latin typeface="Arial" panose="020B0604020202020204" pitchFamily="34" charset="0"/>
                <a:cs typeface="Arial" panose="020B0604020202020204" pitchFamily="34" charset="0"/>
              </a:rPr>
              <a:t>Météo</a:t>
            </a:r>
            <a:r>
              <a:rPr lang="fr-FR" altLang="fr-FR" sz="1000" b="0" u="none" baseline="0" noProof="0" dirty="0">
                <a:latin typeface="Arial" panose="020B0604020202020204" pitchFamily="34" charset="0"/>
                <a:cs typeface="Arial" panose="020B0604020202020204" pitchFamily="34" charset="0"/>
              </a:rPr>
              <a:t> et Climat ne s’intéressent pas aux mêmes échelles spatio-temporelles</a:t>
            </a:r>
            <a:endParaRPr lang="fr-FR" altLang="fr-FR" sz="1000" b="0" u="none" noProof="0" dirty="0">
              <a:latin typeface="Arial" panose="020B0604020202020204" pitchFamily="34" charset="0"/>
              <a:cs typeface="Arial" panose="020B0604020202020204" pitchFamily="34" charset="0"/>
            </a:endParaRPr>
          </a:p>
          <a:p>
            <a:pPr marL="228600" indent="-228600">
              <a:buFont typeface="+mj-lt"/>
              <a:buAutoNum type="arabicPeriod"/>
            </a:pPr>
            <a:r>
              <a:rPr lang="fr-FR" sz="1000" b="0" u="none" dirty="0">
                <a:latin typeface="Arial" panose="020B0604020202020204" pitchFamily="34" charset="0"/>
                <a:cs typeface="Arial" panose="020B0604020202020204" pitchFamily="34" charset="0"/>
              </a:rPr>
              <a:t>La météo c’est l’</a:t>
            </a:r>
            <a:r>
              <a:rPr lang="fr-FR" sz="1000" b="0" dirty="0">
                <a:latin typeface="Arial" panose="020B0604020202020204" pitchFamily="34" charset="0"/>
                <a:cs typeface="Arial" panose="020B0604020202020204" pitchFamily="34" charset="0"/>
              </a:rPr>
              <a:t>évolution locale de l’atmosphère sur quelques jours</a:t>
            </a:r>
          </a:p>
          <a:p>
            <a:pPr marL="228600" indent="-228600">
              <a:buFont typeface="+mj-lt"/>
              <a:buAutoNum type="arabicPeriod"/>
            </a:pPr>
            <a:r>
              <a:rPr lang="fr-FR" sz="1000" b="0" u="none" dirty="0">
                <a:latin typeface="Arial" panose="020B0604020202020204" pitchFamily="34" charset="0"/>
                <a:cs typeface="Arial" panose="020B0604020202020204" pitchFamily="34" charset="0"/>
              </a:rPr>
              <a:t>Le climat c’est l’</a:t>
            </a:r>
            <a:r>
              <a:rPr lang="fr-FR" sz="1000" b="0" dirty="0">
                <a:latin typeface="Arial" panose="020B0604020202020204" pitchFamily="34" charset="0"/>
                <a:cs typeface="Arial" panose="020B0604020202020204" pitchFamily="34" charset="0"/>
              </a:rPr>
              <a:t>étude de grandes zones géographiques (pays, continent, système</a:t>
            </a:r>
            <a:r>
              <a:rPr lang="fr-FR" sz="1000" b="0" baseline="0" dirty="0">
                <a:latin typeface="Arial" panose="020B0604020202020204" pitchFamily="34" charset="0"/>
                <a:cs typeface="Arial" panose="020B0604020202020204" pitchFamily="34" charset="0"/>
              </a:rPr>
              <a:t> </a:t>
            </a:r>
            <a:r>
              <a:rPr lang="fr-FR" sz="1000" b="0" dirty="0">
                <a:latin typeface="Arial" panose="020B0604020202020204" pitchFamily="34" charset="0"/>
                <a:cs typeface="Arial" panose="020B0604020202020204" pitchFamily="34" charset="0"/>
              </a:rPr>
              <a:t>Terre) sur de longues périodes</a:t>
            </a:r>
          </a:p>
          <a:p>
            <a:pPr marL="0" indent="0">
              <a:buFont typeface="+mj-lt"/>
              <a:buNone/>
            </a:pPr>
            <a:endParaRPr lang="fr-FR" altLang="fr-FR" sz="1000" b="0" u="sng" dirty="0">
              <a:latin typeface="Arial" panose="020B0604020202020204" pitchFamily="34" charset="0"/>
              <a:cs typeface="Arial" panose="020B0604020202020204" pitchFamily="34" charset="0"/>
            </a:endParaRPr>
          </a:p>
          <a:p>
            <a:pPr algn="just"/>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46</a:t>
            </a:fld>
            <a:endParaRPr lang="fr-FR"/>
          </a:p>
        </p:txBody>
      </p:sp>
    </p:spTree>
    <p:extLst>
      <p:ext uri="{BB962C8B-B14F-4D97-AF65-F5344CB8AC3E}">
        <p14:creationId xmlns:p14="http://schemas.microsoft.com/office/powerpoint/2010/main" val="50644936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fontScale="62500" lnSpcReduction="20000"/>
          </a:bodyPr>
          <a:lstStyle/>
          <a:p>
            <a:r>
              <a:rPr lang="fr-FR" sz="1000" b="1" u="sng" kern="1200" noProof="0" dirty="0">
                <a:solidFill>
                  <a:schemeClr val="tx1"/>
                </a:solidFill>
                <a:latin typeface="Arial" panose="020B0604020202020204" pitchFamily="34" charset="0"/>
                <a:ea typeface="+mn-ea"/>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L'étude des changements climatiques nécessite de définir le système climatique. C’est un ensemble complexe constitué de cinq composantes principales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•les surfaces continentales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•l'atmosphère bien sûr</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•l'hydrosphère (il s’agit des océans, des lacs, des rivières, des nappes d'eau souterraines…)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•la cryosphère (c’est-à-dire les glaces terrestres ou marines, le manteau neigeux)</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•Et enfin la biosphère (tous les organismes vivants dans l'air, sur terre et dans les océans)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Ces 5 composantes sont liées entre elle par un système d’engrenages complexes qu’il serait difficile de décrire ici. Ce qu’il faut retenir c’est que toute action sur une des composantes peut avoir des répercussions sur toutes les autres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indent="0" algn="l">
              <a:buFont typeface="Arial"/>
              <a:buNone/>
            </a:pPr>
            <a:endParaRPr lang="fr-FR" sz="1000" b="1" u="sng" kern="1200" noProof="0" dirty="0">
              <a:solidFill>
                <a:schemeClr val="tx1"/>
              </a:solidFill>
              <a:latin typeface="Arial" panose="020B0604020202020204" pitchFamily="34" charset="0"/>
              <a:ea typeface="+mn-ea"/>
              <a:cs typeface="Arial" panose="020B0604020202020204" pitchFamily="34" charset="0"/>
            </a:endParaRPr>
          </a:p>
          <a:p>
            <a:r>
              <a:rPr lang="fr-FR" sz="1000" b="1" u="sng" kern="1200" noProof="0" dirty="0">
                <a:solidFill>
                  <a:schemeClr val="tx1"/>
                </a:solidFill>
                <a:latin typeface="Arial" panose="020B0604020202020204" pitchFamily="34" charset="0"/>
                <a:ea typeface="+mn-ea"/>
                <a:cs typeface="Arial" panose="020B0604020202020204" pitchFamily="34" charset="0"/>
              </a:rPr>
              <a:t>Messages clés : </a:t>
            </a:r>
          </a:p>
          <a:p>
            <a:pPr marL="228600" indent="-228600">
              <a:buFont typeface="+mj-lt"/>
              <a:buAutoNum type="arabicPeriod"/>
            </a:pPr>
            <a:r>
              <a:rPr lang="fr-FR" sz="1000" b="0" kern="1200" noProof="0" dirty="0">
                <a:solidFill>
                  <a:schemeClr val="tx1"/>
                </a:solidFill>
                <a:latin typeface="Arial" panose="020B0604020202020204" pitchFamily="34" charset="0"/>
                <a:ea typeface="+mn-ea"/>
                <a:cs typeface="Arial" panose="020B0604020202020204" pitchFamily="34" charset="0"/>
              </a:rPr>
              <a:t>Le système climatique est</a:t>
            </a:r>
            <a:r>
              <a:rPr lang="fr-FR" sz="1000" b="0" kern="1200" baseline="0" noProof="0" dirty="0">
                <a:solidFill>
                  <a:schemeClr val="tx1"/>
                </a:solidFill>
                <a:latin typeface="Arial" panose="020B0604020202020204" pitchFamily="34" charset="0"/>
                <a:ea typeface="+mn-ea"/>
                <a:cs typeface="Arial" panose="020B0604020202020204" pitchFamily="34" charset="0"/>
              </a:rPr>
              <a:t> un ensemble d’engrenages qui sont interconnectés et dépendent du mouvement des autres. </a:t>
            </a:r>
          </a:p>
          <a:p>
            <a:pPr marL="228600" indent="-228600">
              <a:buFont typeface="+mj-lt"/>
              <a:buAutoNum type="arabicPeriod"/>
            </a:pPr>
            <a:r>
              <a:rPr lang="fr-FR" sz="1000" b="0" kern="1200" baseline="0" noProof="0" dirty="0">
                <a:solidFill>
                  <a:schemeClr val="tx1"/>
                </a:solidFill>
                <a:latin typeface="Arial" panose="020B0604020202020204" pitchFamily="34" charset="0"/>
                <a:ea typeface="+mn-ea"/>
                <a:cs typeface="Arial" panose="020B0604020202020204" pitchFamily="34" charset="0"/>
              </a:rPr>
              <a:t>Sans l’intervention de l’homme, ce système est stable ou évolue très lentement. </a:t>
            </a:r>
          </a:p>
          <a:p>
            <a:endParaRPr lang="fr-FR" sz="1000" kern="1200" noProof="0" dirty="0">
              <a:solidFill>
                <a:schemeClr val="tx1"/>
              </a:solidFill>
              <a:latin typeface="Arial" panose="020B0604020202020204" pitchFamily="34" charset="0"/>
              <a:ea typeface="+mn-ea"/>
              <a:cs typeface="Arial" panose="020B0604020202020204" pitchFamily="34" charset="0"/>
            </a:endParaRPr>
          </a:p>
          <a:p>
            <a:pPr marL="0" indent="0" algn="l">
              <a:buFont typeface="Arial"/>
              <a:buNone/>
            </a:pPr>
            <a:r>
              <a:rPr lang="fr-FR" sz="1000" b="1" u="sng" kern="1200" noProof="0" dirty="0">
                <a:solidFill>
                  <a:schemeClr val="tx1"/>
                </a:solidFill>
                <a:latin typeface="Arial" panose="020B0604020202020204" pitchFamily="34" charset="0"/>
                <a:ea typeface="+mn-ea"/>
                <a:cs typeface="Arial" panose="020B0604020202020204" pitchFamily="34" charset="0"/>
              </a:rPr>
              <a:t>Précisions</a:t>
            </a:r>
            <a:r>
              <a:rPr lang="fr-FR" sz="1000" b="1" u="sng" kern="1200" baseline="0" noProof="0" dirty="0">
                <a:solidFill>
                  <a:schemeClr val="tx1"/>
                </a:solidFill>
                <a:latin typeface="Arial" panose="020B0604020202020204" pitchFamily="34" charset="0"/>
                <a:ea typeface="+mn-ea"/>
                <a:cs typeface="Arial" panose="020B0604020202020204" pitchFamily="34" charset="0"/>
              </a:rPr>
              <a:t> pour les curieux : </a:t>
            </a:r>
          </a:p>
          <a:p>
            <a:pPr marL="0" indent="0" algn="l">
              <a:buFont typeface="Arial"/>
              <a:buNone/>
            </a:pPr>
            <a:endParaRPr lang="fr-FR" sz="1000" b="1" u="sng" kern="1200" noProof="0" dirty="0">
              <a:solidFill>
                <a:schemeClr val="tx1"/>
              </a:solidFill>
              <a:latin typeface="Arial" panose="020B0604020202020204" pitchFamily="34" charset="0"/>
              <a:ea typeface="+mn-ea"/>
              <a:cs typeface="Arial" panose="020B0604020202020204" pitchFamily="34" charset="0"/>
            </a:endParaRPr>
          </a:p>
          <a:p>
            <a:r>
              <a:rPr lang="fr-FR" sz="1000" b="1" kern="1200" noProof="0" dirty="0">
                <a:solidFill>
                  <a:schemeClr val="tx1"/>
                </a:solidFill>
                <a:latin typeface="Arial" panose="020B0604020202020204" pitchFamily="34" charset="0"/>
                <a:ea typeface="+mn-ea"/>
                <a:cs typeface="Arial" panose="020B0604020202020204" pitchFamily="34" charset="0"/>
              </a:rPr>
              <a:t>Les échanges au sein du système climatique</a:t>
            </a:r>
          </a:p>
          <a:p>
            <a:r>
              <a:rPr lang="fr-FR" sz="1000" b="0" kern="1200" noProof="0" dirty="0">
                <a:solidFill>
                  <a:schemeClr val="tx1"/>
                </a:solidFill>
                <a:latin typeface="Arial" panose="020B0604020202020204" pitchFamily="34" charset="0"/>
                <a:ea typeface="+mn-ea"/>
                <a:cs typeface="Arial" panose="020B0604020202020204" pitchFamily="34" charset="0"/>
              </a:rPr>
              <a:t>La lumière du soleil est la seule source d'énergie apportée au système climatique. Les composantes du système interagissent entre elles en échangeant eau, chaleur, mouvement et composés chimiques.</a:t>
            </a:r>
          </a:p>
          <a:p>
            <a:endParaRPr lang="en-GB" sz="1000" b="0" kern="1200" dirty="0">
              <a:solidFill>
                <a:schemeClr val="tx1"/>
              </a:solidFill>
              <a:latin typeface="Arial" panose="020B0604020202020204" pitchFamily="34" charset="0"/>
              <a:ea typeface="+mn-ea"/>
              <a:cs typeface="Arial" panose="020B0604020202020204" pitchFamily="34" charset="0"/>
            </a:endParaRPr>
          </a:p>
          <a:p>
            <a:r>
              <a:rPr lang="en-GB" sz="1000" kern="1200" dirty="0" err="1">
                <a:solidFill>
                  <a:schemeClr val="tx1"/>
                </a:solidFill>
                <a:latin typeface="Arial" panose="020B0604020202020204" pitchFamily="34" charset="0"/>
                <a:ea typeface="+mn-ea"/>
                <a:cs typeface="Arial" panose="020B0604020202020204" pitchFamily="34" charset="0"/>
              </a:rPr>
              <a:t>En</a:t>
            </a:r>
            <a:r>
              <a:rPr lang="en-GB" sz="1000" kern="1200" dirty="0">
                <a:solidFill>
                  <a:schemeClr val="tx1"/>
                </a:solidFill>
                <a:latin typeface="Arial" panose="020B0604020202020204" pitchFamily="34" charset="0"/>
                <a:ea typeface="+mn-ea"/>
                <a:cs typeface="Arial" panose="020B0604020202020204" pitchFamily="34" charset="0"/>
              </a:rPr>
              <a:t> tout point de la Terre, le </a:t>
            </a:r>
            <a:r>
              <a:rPr lang="en-GB" sz="1000" kern="1200" dirty="0" err="1">
                <a:solidFill>
                  <a:schemeClr val="tx1"/>
                </a:solidFill>
                <a:latin typeface="Arial" panose="020B0604020202020204" pitchFamily="34" charset="0"/>
                <a:ea typeface="+mn-ea"/>
                <a:cs typeface="Arial" panose="020B0604020202020204" pitchFamily="34" charset="0"/>
              </a:rPr>
              <a:t>climat</a:t>
            </a:r>
            <a:r>
              <a:rPr lang="en-GB" sz="1000" kern="1200" dirty="0">
                <a:solidFill>
                  <a:schemeClr val="tx1"/>
                </a:solidFill>
                <a:latin typeface="Arial" panose="020B0604020202020204" pitchFamily="34" charset="0"/>
                <a:ea typeface="+mn-ea"/>
                <a:cs typeface="Arial" panose="020B0604020202020204" pitchFamily="34" charset="0"/>
              </a:rPr>
              <a:t> </a:t>
            </a:r>
            <a:r>
              <a:rPr lang="en-GB" sz="1000" kern="1200" dirty="0" err="1">
                <a:solidFill>
                  <a:schemeClr val="tx1"/>
                </a:solidFill>
                <a:latin typeface="Arial" panose="020B0604020202020204" pitchFamily="34" charset="0"/>
                <a:ea typeface="+mn-ea"/>
                <a:cs typeface="Arial" panose="020B0604020202020204" pitchFamily="34" charset="0"/>
              </a:rPr>
              <a:t>est</a:t>
            </a:r>
            <a:r>
              <a:rPr lang="en-GB" sz="1000" kern="1200" dirty="0">
                <a:solidFill>
                  <a:schemeClr val="tx1"/>
                </a:solidFill>
                <a:latin typeface="Arial" panose="020B0604020202020204" pitchFamily="34" charset="0"/>
                <a:ea typeface="+mn-ea"/>
                <a:cs typeface="Arial" panose="020B0604020202020204" pitchFamily="34" charset="0"/>
              </a:rPr>
              <a:t> la </a:t>
            </a:r>
            <a:r>
              <a:rPr lang="en-GB" sz="1000" kern="1200" dirty="0" err="1">
                <a:solidFill>
                  <a:schemeClr val="tx1"/>
                </a:solidFill>
                <a:latin typeface="Arial" panose="020B0604020202020204" pitchFamily="34" charset="0"/>
                <a:ea typeface="+mn-ea"/>
                <a:cs typeface="Arial" panose="020B0604020202020204" pitchFamily="34" charset="0"/>
              </a:rPr>
              <a:t>résultante</a:t>
            </a:r>
            <a:r>
              <a:rPr lang="en-GB" sz="1000" kern="1200" dirty="0">
                <a:solidFill>
                  <a:schemeClr val="tx1"/>
                </a:solidFill>
                <a:latin typeface="Arial" panose="020B0604020202020204" pitchFamily="34" charset="0"/>
                <a:ea typeface="+mn-ea"/>
                <a:cs typeface="Arial" panose="020B0604020202020204" pitchFamily="34" charset="0"/>
              </a:rPr>
              <a:t> de </a:t>
            </a:r>
            <a:r>
              <a:rPr lang="en-GB" sz="1000" kern="1200" dirty="0" err="1">
                <a:solidFill>
                  <a:schemeClr val="tx1"/>
                </a:solidFill>
                <a:latin typeface="Arial" panose="020B0604020202020204" pitchFamily="34" charset="0"/>
                <a:ea typeface="+mn-ea"/>
                <a:cs typeface="Arial" panose="020B0604020202020204" pitchFamily="34" charset="0"/>
              </a:rPr>
              <a:t>ces</a:t>
            </a:r>
            <a:r>
              <a:rPr lang="en-GB" sz="1000" kern="1200" dirty="0">
                <a:solidFill>
                  <a:schemeClr val="tx1"/>
                </a:solidFill>
                <a:latin typeface="Arial" panose="020B0604020202020204" pitchFamily="34" charset="0"/>
                <a:ea typeface="+mn-ea"/>
                <a:cs typeface="Arial" panose="020B0604020202020204" pitchFamily="34" charset="0"/>
              </a:rPr>
              <a:t> interactions. </a:t>
            </a:r>
            <a:r>
              <a:rPr lang="en-GB" sz="1000" kern="1200" dirty="0" err="1">
                <a:solidFill>
                  <a:schemeClr val="tx1"/>
                </a:solidFill>
                <a:latin typeface="Arial" panose="020B0604020202020204" pitchFamily="34" charset="0"/>
                <a:ea typeface="+mn-ea"/>
                <a:cs typeface="Arial" panose="020B0604020202020204" pitchFamily="34" charset="0"/>
              </a:rPr>
              <a:t>Même</a:t>
            </a:r>
            <a:r>
              <a:rPr lang="en-GB" sz="1000" kern="1200" dirty="0">
                <a:solidFill>
                  <a:schemeClr val="tx1"/>
                </a:solidFill>
                <a:latin typeface="Arial" panose="020B0604020202020204" pitchFamily="34" charset="0"/>
                <a:ea typeface="+mn-ea"/>
                <a:cs typeface="Arial" panose="020B0604020202020204" pitchFamily="34" charset="0"/>
              </a:rPr>
              <a:t> sans </a:t>
            </a:r>
            <a:r>
              <a:rPr lang="en-GB" sz="1000" kern="1200" dirty="0" err="1">
                <a:solidFill>
                  <a:schemeClr val="tx1"/>
                </a:solidFill>
                <a:latin typeface="Arial" panose="020B0604020202020204" pitchFamily="34" charset="0"/>
                <a:ea typeface="+mn-ea"/>
                <a:cs typeface="Arial" panose="020B0604020202020204" pitchFamily="34" charset="0"/>
              </a:rPr>
              <a:t>changement</a:t>
            </a:r>
            <a:r>
              <a:rPr lang="en-GB" sz="1000" kern="1200" dirty="0">
                <a:solidFill>
                  <a:schemeClr val="tx1"/>
                </a:solidFill>
                <a:latin typeface="Arial" panose="020B0604020202020204" pitchFamily="34" charset="0"/>
                <a:ea typeface="+mn-ea"/>
                <a:cs typeface="Arial" panose="020B0604020202020204" pitchFamily="34" charset="0"/>
              </a:rPr>
              <a:t> de </a:t>
            </a:r>
            <a:r>
              <a:rPr lang="en-GB" sz="1000" kern="1200" dirty="0" err="1">
                <a:solidFill>
                  <a:schemeClr val="tx1"/>
                </a:solidFill>
                <a:latin typeface="Arial" panose="020B0604020202020204" pitchFamily="34" charset="0"/>
                <a:ea typeface="+mn-ea"/>
                <a:cs typeface="Arial" panose="020B0604020202020204" pitchFamily="34" charset="0"/>
              </a:rPr>
              <a:t>l'intensité</a:t>
            </a:r>
            <a:r>
              <a:rPr lang="en-GB" sz="1000" kern="1200" dirty="0">
                <a:solidFill>
                  <a:schemeClr val="tx1"/>
                </a:solidFill>
                <a:latin typeface="Arial" panose="020B0604020202020204" pitchFamily="34" charset="0"/>
                <a:ea typeface="+mn-ea"/>
                <a:cs typeface="Arial" panose="020B0604020202020204" pitchFamily="34" charset="0"/>
              </a:rPr>
              <a:t> </a:t>
            </a:r>
            <a:r>
              <a:rPr lang="en-GB" sz="1000" kern="1200" dirty="0" err="1">
                <a:solidFill>
                  <a:schemeClr val="tx1"/>
                </a:solidFill>
                <a:latin typeface="Arial" panose="020B0604020202020204" pitchFamily="34" charset="0"/>
                <a:ea typeface="+mn-ea"/>
                <a:cs typeface="Arial" panose="020B0604020202020204" pitchFamily="34" charset="0"/>
              </a:rPr>
              <a:t>solaire</a:t>
            </a:r>
            <a:r>
              <a:rPr lang="en-GB" sz="1000" kern="1200" dirty="0">
                <a:solidFill>
                  <a:schemeClr val="tx1"/>
                </a:solidFill>
                <a:latin typeface="Arial" panose="020B0604020202020204" pitchFamily="34" charset="0"/>
                <a:ea typeface="+mn-ea"/>
                <a:cs typeface="Arial" panose="020B0604020202020204" pitchFamily="34" charset="0"/>
              </a:rPr>
              <a:t>, du </a:t>
            </a:r>
            <a:r>
              <a:rPr lang="en-GB" sz="1000" kern="1200" dirty="0" err="1">
                <a:solidFill>
                  <a:schemeClr val="tx1"/>
                </a:solidFill>
                <a:latin typeface="Arial" panose="020B0604020202020204" pitchFamily="34" charset="0"/>
                <a:ea typeface="+mn-ea"/>
                <a:cs typeface="Arial" panose="020B0604020202020204" pitchFamily="34" charset="0"/>
              </a:rPr>
              <a:t>volcanisme</a:t>
            </a:r>
            <a:r>
              <a:rPr lang="en-GB" sz="1000" kern="1200" dirty="0">
                <a:solidFill>
                  <a:schemeClr val="tx1"/>
                </a:solidFill>
                <a:latin typeface="Arial" panose="020B0604020202020204" pitchFamily="34" charset="0"/>
                <a:ea typeface="+mn-ea"/>
                <a:cs typeface="Arial" panose="020B0604020202020204" pitchFamily="34" charset="0"/>
              </a:rPr>
              <a:t>, </a:t>
            </a:r>
            <a:r>
              <a:rPr lang="en-GB" sz="1000" kern="1200" dirty="0" err="1">
                <a:solidFill>
                  <a:schemeClr val="tx1"/>
                </a:solidFill>
                <a:latin typeface="Arial" panose="020B0604020202020204" pitchFamily="34" charset="0"/>
                <a:ea typeface="+mn-ea"/>
                <a:cs typeface="Arial" panose="020B0604020202020204" pitchFamily="34" charset="0"/>
              </a:rPr>
              <a:t>ou</a:t>
            </a:r>
            <a:r>
              <a:rPr lang="en-GB" sz="1000" kern="1200" dirty="0">
                <a:solidFill>
                  <a:schemeClr val="tx1"/>
                </a:solidFill>
                <a:latin typeface="Arial" panose="020B0604020202020204" pitchFamily="34" charset="0"/>
                <a:ea typeface="+mn-ea"/>
                <a:cs typeface="Arial" panose="020B0604020202020204" pitchFamily="34" charset="0"/>
              </a:rPr>
              <a:t> de la composition de </a:t>
            </a:r>
            <a:r>
              <a:rPr lang="en-GB" sz="1000" kern="1200" dirty="0" err="1">
                <a:solidFill>
                  <a:schemeClr val="tx1"/>
                </a:solidFill>
                <a:latin typeface="Arial" panose="020B0604020202020204" pitchFamily="34" charset="0"/>
                <a:ea typeface="+mn-ea"/>
                <a:cs typeface="Arial" panose="020B0604020202020204" pitchFamily="34" charset="0"/>
              </a:rPr>
              <a:t>l'atmosphère</a:t>
            </a:r>
            <a:r>
              <a:rPr lang="en-GB" sz="1000" kern="1200" dirty="0">
                <a:solidFill>
                  <a:schemeClr val="tx1"/>
                </a:solidFill>
                <a:latin typeface="Arial" panose="020B0604020202020204" pitchFamily="34" charset="0"/>
                <a:ea typeface="+mn-ea"/>
                <a:cs typeface="Arial" panose="020B0604020202020204" pitchFamily="34" charset="0"/>
              </a:rPr>
              <a:t>, le </a:t>
            </a:r>
            <a:r>
              <a:rPr lang="en-GB" sz="1000" kern="1200" dirty="0" err="1">
                <a:solidFill>
                  <a:schemeClr val="tx1"/>
                </a:solidFill>
                <a:latin typeface="Arial" panose="020B0604020202020204" pitchFamily="34" charset="0"/>
                <a:ea typeface="+mn-ea"/>
                <a:cs typeface="Arial" panose="020B0604020202020204" pitchFamily="34" charset="0"/>
              </a:rPr>
              <a:t>climat</a:t>
            </a:r>
            <a:r>
              <a:rPr lang="en-GB" sz="1000" kern="1200" dirty="0">
                <a:solidFill>
                  <a:schemeClr val="tx1"/>
                </a:solidFill>
                <a:latin typeface="Arial" panose="020B0604020202020204" pitchFamily="34" charset="0"/>
                <a:ea typeface="+mn-ea"/>
                <a:cs typeface="Arial" panose="020B0604020202020204" pitchFamily="34" charset="0"/>
              </a:rPr>
              <a:t> </a:t>
            </a:r>
            <a:r>
              <a:rPr lang="en-GB" sz="1000" kern="1200" dirty="0" err="1">
                <a:solidFill>
                  <a:schemeClr val="tx1"/>
                </a:solidFill>
                <a:latin typeface="Arial" panose="020B0604020202020204" pitchFamily="34" charset="0"/>
                <a:ea typeface="+mn-ea"/>
                <a:cs typeface="Arial" panose="020B0604020202020204" pitchFamily="34" charset="0"/>
              </a:rPr>
              <a:t>varie</a:t>
            </a:r>
            <a:r>
              <a:rPr lang="en-GB" sz="1000" kern="1200" dirty="0">
                <a:solidFill>
                  <a:schemeClr val="tx1"/>
                </a:solidFill>
                <a:latin typeface="Arial" panose="020B0604020202020204" pitchFamily="34" charset="0"/>
                <a:ea typeface="+mn-ea"/>
                <a:cs typeface="Arial" panose="020B0604020202020204" pitchFamily="34" charset="0"/>
              </a:rPr>
              <a:t> </a:t>
            </a:r>
            <a:r>
              <a:rPr lang="en-GB" sz="1000" kern="1200" dirty="0" err="1">
                <a:solidFill>
                  <a:schemeClr val="tx1"/>
                </a:solidFill>
                <a:latin typeface="Arial" panose="020B0604020202020204" pitchFamily="34" charset="0"/>
                <a:ea typeface="+mn-ea"/>
                <a:cs typeface="Arial" panose="020B0604020202020204" pitchFamily="34" charset="0"/>
              </a:rPr>
              <a:t>d'une</a:t>
            </a:r>
            <a:r>
              <a:rPr lang="en-GB" sz="1000" kern="1200" dirty="0">
                <a:solidFill>
                  <a:schemeClr val="tx1"/>
                </a:solidFill>
                <a:latin typeface="Arial" panose="020B0604020202020204" pitchFamily="34" charset="0"/>
                <a:ea typeface="+mn-ea"/>
                <a:cs typeface="Arial" panose="020B0604020202020204" pitchFamily="34" charset="0"/>
              </a:rPr>
              <a:t> </a:t>
            </a:r>
            <a:r>
              <a:rPr lang="en-GB" sz="1000" kern="1200" dirty="0" err="1">
                <a:solidFill>
                  <a:schemeClr val="tx1"/>
                </a:solidFill>
                <a:latin typeface="Arial" panose="020B0604020202020204" pitchFamily="34" charset="0"/>
                <a:ea typeface="+mn-ea"/>
                <a:cs typeface="Arial" panose="020B0604020202020204" pitchFamily="34" charset="0"/>
              </a:rPr>
              <a:t>année</a:t>
            </a:r>
            <a:r>
              <a:rPr lang="en-GB" sz="1000" kern="1200" dirty="0">
                <a:solidFill>
                  <a:schemeClr val="tx1"/>
                </a:solidFill>
                <a:latin typeface="Arial" panose="020B0604020202020204" pitchFamily="34" charset="0"/>
                <a:ea typeface="+mn-ea"/>
                <a:cs typeface="Arial" panose="020B0604020202020204" pitchFamily="34" charset="0"/>
              </a:rPr>
              <a:t> sur </a:t>
            </a:r>
            <a:r>
              <a:rPr lang="en-GB" sz="1000" kern="1200" dirty="0" err="1">
                <a:solidFill>
                  <a:schemeClr val="tx1"/>
                </a:solidFill>
                <a:latin typeface="Arial" panose="020B0604020202020204" pitchFamily="34" charset="0"/>
                <a:ea typeface="+mn-ea"/>
                <a:cs typeface="Arial" panose="020B0604020202020204" pitchFamily="34" charset="0"/>
              </a:rPr>
              <a:t>l'autre</a:t>
            </a:r>
            <a:r>
              <a:rPr lang="en-GB" sz="1000" kern="1200" dirty="0">
                <a:solidFill>
                  <a:schemeClr val="tx1"/>
                </a:solidFill>
                <a:latin typeface="Arial" panose="020B0604020202020204" pitchFamily="34" charset="0"/>
                <a:ea typeface="+mn-ea"/>
                <a:cs typeface="Arial" panose="020B0604020202020204" pitchFamily="34" charset="0"/>
              </a:rPr>
              <a:t> </a:t>
            </a:r>
            <a:r>
              <a:rPr lang="en-GB" sz="1000" kern="1200" dirty="0" err="1">
                <a:solidFill>
                  <a:schemeClr val="tx1"/>
                </a:solidFill>
                <a:latin typeface="Arial" panose="020B0604020202020204" pitchFamily="34" charset="0"/>
                <a:ea typeface="+mn-ea"/>
                <a:cs typeface="Arial" panose="020B0604020202020204" pitchFamily="34" charset="0"/>
              </a:rPr>
              <a:t>ou</a:t>
            </a:r>
            <a:r>
              <a:rPr lang="en-GB" sz="1000" kern="1200" dirty="0">
                <a:solidFill>
                  <a:schemeClr val="tx1"/>
                </a:solidFill>
                <a:latin typeface="Arial" panose="020B0604020202020204" pitchFamily="34" charset="0"/>
                <a:ea typeface="+mn-ea"/>
                <a:cs typeface="Arial" panose="020B0604020202020204" pitchFamily="34" charset="0"/>
              </a:rPr>
              <a:t> </a:t>
            </a:r>
            <a:r>
              <a:rPr lang="en-GB" sz="1000" kern="1200" dirty="0" err="1">
                <a:solidFill>
                  <a:schemeClr val="tx1"/>
                </a:solidFill>
                <a:latin typeface="Arial" panose="020B0604020202020204" pitchFamily="34" charset="0"/>
                <a:ea typeface="+mn-ea"/>
                <a:cs typeface="Arial" panose="020B0604020202020204" pitchFamily="34" charset="0"/>
              </a:rPr>
              <a:t>suivant</a:t>
            </a:r>
            <a:r>
              <a:rPr lang="en-GB" sz="1000" kern="1200" dirty="0">
                <a:solidFill>
                  <a:schemeClr val="tx1"/>
                </a:solidFill>
                <a:latin typeface="Arial" panose="020B0604020202020204" pitchFamily="34" charset="0"/>
                <a:ea typeface="+mn-ea"/>
                <a:cs typeface="Arial" panose="020B0604020202020204" pitchFamily="34" charset="0"/>
              </a:rPr>
              <a:t> des cycles </a:t>
            </a:r>
            <a:r>
              <a:rPr lang="en-GB" sz="1000" kern="1200" dirty="0" err="1">
                <a:solidFill>
                  <a:schemeClr val="tx1"/>
                </a:solidFill>
                <a:latin typeface="Arial" panose="020B0604020202020204" pitchFamily="34" charset="0"/>
                <a:ea typeface="+mn-ea"/>
                <a:cs typeface="Arial" panose="020B0604020202020204" pitchFamily="34" charset="0"/>
              </a:rPr>
              <a:t>pluriannuels</a:t>
            </a:r>
            <a:r>
              <a:rPr lang="en-GB" sz="1000" kern="1200" dirty="0">
                <a:solidFill>
                  <a:schemeClr val="tx1"/>
                </a:solidFill>
                <a:latin typeface="Arial" panose="020B0604020202020204" pitchFamily="34" charset="0"/>
                <a:ea typeface="+mn-ea"/>
                <a:cs typeface="Arial" panose="020B0604020202020204" pitchFamily="34" charset="0"/>
              </a:rPr>
              <a:t> (El </a:t>
            </a:r>
            <a:r>
              <a:rPr lang="en-GB" sz="1000" kern="1200" dirty="0" err="1">
                <a:solidFill>
                  <a:schemeClr val="tx1"/>
                </a:solidFill>
                <a:latin typeface="Arial" panose="020B0604020202020204" pitchFamily="34" charset="0"/>
                <a:ea typeface="+mn-ea"/>
                <a:cs typeface="Arial" panose="020B0604020202020204" pitchFamily="34" charset="0"/>
              </a:rPr>
              <a:t>Ninõ</a:t>
            </a:r>
            <a:r>
              <a:rPr lang="en-GB" sz="1000" kern="1200" dirty="0">
                <a:solidFill>
                  <a:schemeClr val="tx1"/>
                </a:solidFill>
                <a:latin typeface="Arial" panose="020B0604020202020204" pitchFamily="34" charset="0"/>
                <a:ea typeface="+mn-ea"/>
                <a:cs typeface="Arial" panose="020B0604020202020204" pitchFamily="34" charset="0"/>
              </a:rPr>
              <a:t> </a:t>
            </a:r>
            <a:r>
              <a:rPr lang="en-GB" sz="1000" kern="1200" dirty="0" err="1">
                <a:solidFill>
                  <a:schemeClr val="tx1"/>
                </a:solidFill>
                <a:latin typeface="Arial" panose="020B0604020202020204" pitchFamily="34" charset="0"/>
                <a:ea typeface="+mn-ea"/>
                <a:cs typeface="Arial" panose="020B0604020202020204" pitchFamily="34" charset="0"/>
              </a:rPr>
              <a:t>dans</a:t>
            </a:r>
            <a:r>
              <a:rPr lang="en-GB" sz="1000" kern="1200" dirty="0">
                <a:solidFill>
                  <a:schemeClr val="tx1"/>
                </a:solidFill>
                <a:latin typeface="Arial" panose="020B0604020202020204" pitchFamily="34" charset="0"/>
                <a:ea typeface="+mn-ea"/>
                <a:cs typeface="Arial" panose="020B0604020202020204" pitchFamily="34" charset="0"/>
              </a:rPr>
              <a:t> le </a:t>
            </a:r>
            <a:r>
              <a:rPr lang="en-GB" sz="1000" kern="1200" dirty="0" err="1">
                <a:solidFill>
                  <a:schemeClr val="tx1"/>
                </a:solidFill>
                <a:latin typeface="Arial" panose="020B0604020202020204" pitchFamily="34" charset="0"/>
                <a:ea typeface="+mn-ea"/>
                <a:cs typeface="Arial" panose="020B0604020202020204" pitchFamily="34" charset="0"/>
              </a:rPr>
              <a:t>Pacifique</a:t>
            </a:r>
            <a:r>
              <a:rPr lang="en-GB" sz="1000" kern="1200" dirty="0">
                <a:solidFill>
                  <a:schemeClr val="tx1"/>
                </a:solidFill>
                <a:latin typeface="Arial" panose="020B0604020202020204" pitchFamily="34" charset="0"/>
                <a:ea typeface="+mn-ea"/>
                <a:cs typeface="Arial" panose="020B0604020202020204" pitchFamily="34" charset="0"/>
              </a:rPr>
              <a:t> </a:t>
            </a:r>
            <a:r>
              <a:rPr lang="en-GB" sz="1000" kern="1200" dirty="0" err="1">
                <a:solidFill>
                  <a:schemeClr val="tx1"/>
                </a:solidFill>
                <a:latin typeface="Arial" panose="020B0604020202020204" pitchFamily="34" charset="0"/>
                <a:ea typeface="+mn-ea"/>
                <a:cs typeface="Arial" panose="020B0604020202020204" pitchFamily="34" charset="0"/>
              </a:rPr>
              <a:t>sud</a:t>
            </a:r>
            <a:r>
              <a:rPr lang="en-GB" sz="1000" kern="1200" dirty="0">
                <a:solidFill>
                  <a:schemeClr val="tx1"/>
                </a:solidFill>
                <a:latin typeface="Arial" panose="020B0604020202020204" pitchFamily="34" charset="0"/>
                <a:ea typeface="+mn-ea"/>
                <a:cs typeface="Arial" panose="020B0604020202020204" pitchFamily="34" charset="0"/>
              </a:rPr>
              <a:t>, oscillation Nord-</a:t>
            </a:r>
            <a:r>
              <a:rPr lang="en-GB" sz="1000" kern="1200" dirty="0" err="1">
                <a:solidFill>
                  <a:schemeClr val="tx1"/>
                </a:solidFill>
                <a:latin typeface="Arial" panose="020B0604020202020204" pitchFamily="34" charset="0"/>
                <a:ea typeface="+mn-ea"/>
                <a:cs typeface="Arial" panose="020B0604020202020204" pitchFamily="34" charset="0"/>
              </a:rPr>
              <a:t>Atlantique</a:t>
            </a:r>
            <a:r>
              <a:rPr lang="en-GB" sz="1000" kern="1200" dirty="0">
                <a:solidFill>
                  <a:schemeClr val="tx1"/>
                </a:solidFill>
                <a:latin typeface="Arial" panose="020B0604020202020204" pitchFamily="34" charset="0"/>
                <a:ea typeface="+mn-ea"/>
                <a:cs typeface="Arial" panose="020B0604020202020204" pitchFamily="34" charset="0"/>
              </a:rPr>
              <a:t>…). </a:t>
            </a:r>
            <a:r>
              <a:rPr lang="en-GB" sz="1000" kern="1200" dirty="0" err="1">
                <a:solidFill>
                  <a:schemeClr val="tx1"/>
                </a:solidFill>
                <a:latin typeface="Arial" panose="020B0604020202020204" pitchFamily="34" charset="0"/>
                <a:ea typeface="+mn-ea"/>
                <a:cs typeface="Arial" panose="020B0604020202020204" pitchFamily="34" charset="0"/>
              </a:rPr>
              <a:t>C'est</a:t>
            </a:r>
            <a:r>
              <a:rPr lang="en-GB" sz="1000" kern="1200" dirty="0">
                <a:solidFill>
                  <a:schemeClr val="tx1"/>
                </a:solidFill>
                <a:latin typeface="Arial" panose="020B0604020202020204" pitchFamily="34" charset="0"/>
                <a:ea typeface="+mn-ea"/>
                <a:cs typeface="Arial" panose="020B0604020202020204" pitchFamily="34" charset="0"/>
              </a:rPr>
              <a:t> la </a:t>
            </a:r>
            <a:r>
              <a:rPr lang="en-GB" sz="1000" kern="1200" dirty="0" err="1">
                <a:solidFill>
                  <a:schemeClr val="tx1"/>
                </a:solidFill>
                <a:latin typeface="Arial" panose="020B0604020202020204" pitchFamily="34" charset="0"/>
                <a:ea typeface="+mn-ea"/>
                <a:cs typeface="Arial" panose="020B0604020202020204" pitchFamily="34" charset="0"/>
              </a:rPr>
              <a:t>conséquence</a:t>
            </a:r>
            <a:r>
              <a:rPr lang="en-GB" sz="1000" kern="1200" dirty="0">
                <a:solidFill>
                  <a:schemeClr val="tx1"/>
                </a:solidFill>
                <a:latin typeface="Arial" panose="020B0604020202020204" pitchFamily="34" charset="0"/>
                <a:ea typeface="+mn-ea"/>
                <a:cs typeface="Arial" panose="020B0604020202020204" pitchFamily="34" charset="0"/>
              </a:rPr>
              <a:t> de la </a:t>
            </a:r>
            <a:r>
              <a:rPr lang="en-GB" sz="1000" kern="1200" dirty="0" err="1">
                <a:solidFill>
                  <a:schemeClr val="tx1"/>
                </a:solidFill>
                <a:latin typeface="Arial" panose="020B0604020202020204" pitchFamily="34" charset="0"/>
                <a:ea typeface="+mn-ea"/>
                <a:cs typeface="Arial" panose="020B0604020202020204" pitchFamily="34" charset="0"/>
              </a:rPr>
              <a:t>variabilité</a:t>
            </a:r>
            <a:r>
              <a:rPr lang="en-GB" sz="1000" kern="1200" dirty="0">
                <a:solidFill>
                  <a:schemeClr val="tx1"/>
                </a:solidFill>
                <a:latin typeface="Arial" panose="020B0604020202020204" pitchFamily="34" charset="0"/>
                <a:ea typeface="+mn-ea"/>
                <a:cs typeface="Arial" panose="020B0604020202020204" pitchFamily="34" charset="0"/>
              </a:rPr>
              <a:t> interne (</a:t>
            </a:r>
            <a:r>
              <a:rPr lang="en-GB" sz="1000" kern="1200" dirty="0" err="1">
                <a:solidFill>
                  <a:schemeClr val="tx1"/>
                </a:solidFill>
                <a:latin typeface="Arial" panose="020B0604020202020204" pitchFamily="34" charset="0"/>
                <a:ea typeface="+mn-ea"/>
                <a:cs typeface="Arial" panose="020B0604020202020204" pitchFamily="34" charset="0"/>
              </a:rPr>
              <a:t>ou</a:t>
            </a:r>
            <a:r>
              <a:rPr lang="en-GB" sz="1000" kern="1200" dirty="0">
                <a:solidFill>
                  <a:schemeClr val="tx1"/>
                </a:solidFill>
                <a:latin typeface="Arial" panose="020B0604020202020204" pitchFamily="34" charset="0"/>
                <a:ea typeface="+mn-ea"/>
                <a:cs typeface="Arial" panose="020B0604020202020204" pitchFamily="34" charset="0"/>
              </a:rPr>
              <a:t> </a:t>
            </a:r>
            <a:r>
              <a:rPr lang="en-GB" sz="1000" kern="1200" dirty="0" err="1">
                <a:solidFill>
                  <a:schemeClr val="tx1"/>
                </a:solidFill>
                <a:latin typeface="Arial" panose="020B0604020202020204" pitchFamily="34" charset="0"/>
                <a:ea typeface="+mn-ea"/>
                <a:cs typeface="Arial" panose="020B0604020202020204" pitchFamily="34" charset="0"/>
              </a:rPr>
              <a:t>intrinsèque</a:t>
            </a:r>
            <a:r>
              <a:rPr lang="en-GB" sz="1000" kern="1200" dirty="0">
                <a:solidFill>
                  <a:schemeClr val="tx1"/>
                </a:solidFill>
                <a:latin typeface="Arial" panose="020B0604020202020204" pitchFamily="34" charset="0"/>
                <a:ea typeface="+mn-ea"/>
                <a:cs typeface="Arial" panose="020B0604020202020204" pitchFamily="34" charset="0"/>
              </a:rPr>
              <a:t>) du </a:t>
            </a:r>
            <a:r>
              <a:rPr lang="en-GB" sz="1000" kern="1200" dirty="0" err="1">
                <a:solidFill>
                  <a:schemeClr val="tx1"/>
                </a:solidFill>
                <a:latin typeface="Arial" panose="020B0604020202020204" pitchFamily="34" charset="0"/>
                <a:ea typeface="+mn-ea"/>
                <a:cs typeface="Arial" panose="020B0604020202020204" pitchFamily="34" charset="0"/>
              </a:rPr>
              <a:t>système</a:t>
            </a:r>
            <a:r>
              <a:rPr lang="en-GB" sz="1000" kern="1200" dirty="0">
                <a:solidFill>
                  <a:schemeClr val="tx1"/>
                </a:solidFill>
                <a:latin typeface="Arial" panose="020B0604020202020204" pitchFamily="34" charset="0"/>
                <a:ea typeface="+mn-ea"/>
                <a:cs typeface="Arial" panose="020B0604020202020204" pitchFamily="34" charset="0"/>
              </a:rPr>
              <a:t> </a:t>
            </a:r>
            <a:r>
              <a:rPr lang="en-GB" sz="1000" kern="1200" dirty="0" err="1">
                <a:solidFill>
                  <a:schemeClr val="tx1"/>
                </a:solidFill>
                <a:latin typeface="Arial" panose="020B0604020202020204" pitchFamily="34" charset="0"/>
                <a:ea typeface="+mn-ea"/>
                <a:cs typeface="Arial" panose="020B0604020202020204" pitchFamily="34" charset="0"/>
              </a:rPr>
              <a:t>climatique</a:t>
            </a:r>
            <a:r>
              <a:rPr lang="en-GB" sz="1000" kern="1200" dirty="0">
                <a:solidFill>
                  <a:schemeClr val="tx1"/>
                </a:solidFill>
                <a:latin typeface="Arial" panose="020B0604020202020204" pitchFamily="34" charset="0"/>
                <a:ea typeface="+mn-ea"/>
                <a:cs typeface="Arial" panose="020B0604020202020204" pitchFamily="34" charset="0"/>
              </a:rPr>
              <a:t>. Les </a:t>
            </a:r>
            <a:r>
              <a:rPr lang="en-GB" sz="1000" kern="1200" dirty="0" err="1">
                <a:solidFill>
                  <a:schemeClr val="tx1"/>
                </a:solidFill>
                <a:latin typeface="Arial" panose="020B0604020202020204" pitchFamily="34" charset="0"/>
                <a:ea typeface="+mn-ea"/>
                <a:cs typeface="Arial" panose="020B0604020202020204" pitchFamily="34" charset="0"/>
              </a:rPr>
              <a:t>modèles</a:t>
            </a:r>
            <a:r>
              <a:rPr lang="en-GB" sz="1000" kern="1200" dirty="0">
                <a:solidFill>
                  <a:schemeClr val="tx1"/>
                </a:solidFill>
                <a:latin typeface="Arial" panose="020B0604020202020204" pitchFamily="34" charset="0"/>
                <a:ea typeface="+mn-ea"/>
                <a:cs typeface="Arial" panose="020B0604020202020204" pitchFamily="34" charset="0"/>
              </a:rPr>
              <a:t> de </a:t>
            </a:r>
            <a:r>
              <a:rPr lang="en-GB" sz="1000" kern="1200" dirty="0" err="1">
                <a:solidFill>
                  <a:schemeClr val="tx1"/>
                </a:solidFill>
                <a:latin typeface="Arial" panose="020B0604020202020204" pitchFamily="34" charset="0"/>
                <a:ea typeface="+mn-ea"/>
                <a:cs typeface="Arial" panose="020B0604020202020204" pitchFamily="34" charset="0"/>
              </a:rPr>
              <a:t>climat</a:t>
            </a:r>
            <a:r>
              <a:rPr lang="en-GB" sz="1000" kern="1200" dirty="0">
                <a:solidFill>
                  <a:schemeClr val="tx1"/>
                </a:solidFill>
                <a:latin typeface="Arial" panose="020B0604020202020204" pitchFamily="34" charset="0"/>
                <a:ea typeface="+mn-ea"/>
                <a:cs typeface="Arial" panose="020B0604020202020204" pitchFamily="34" charset="0"/>
              </a:rPr>
              <a:t> </a:t>
            </a:r>
            <a:r>
              <a:rPr lang="en-GB" sz="1000" kern="1200" dirty="0" err="1">
                <a:solidFill>
                  <a:schemeClr val="tx1"/>
                </a:solidFill>
                <a:latin typeface="Arial" panose="020B0604020202020204" pitchFamily="34" charset="0"/>
                <a:ea typeface="+mn-ea"/>
                <a:cs typeface="Arial" panose="020B0604020202020204" pitchFamily="34" charset="0"/>
              </a:rPr>
              <a:t>reproduisent</a:t>
            </a:r>
            <a:r>
              <a:rPr lang="en-GB" sz="1000" kern="1200" dirty="0">
                <a:solidFill>
                  <a:schemeClr val="tx1"/>
                </a:solidFill>
                <a:latin typeface="Arial" panose="020B0604020202020204" pitchFamily="34" charset="0"/>
                <a:ea typeface="+mn-ea"/>
                <a:cs typeface="Arial" panose="020B0604020202020204" pitchFamily="34" charset="0"/>
              </a:rPr>
              <a:t> </a:t>
            </a:r>
            <a:r>
              <a:rPr lang="en-GB" sz="1000" kern="1200" dirty="0" err="1">
                <a:solidFill>
                  <a:schemeClr val="tx1"/>
                </a:solidFill>
                <a:latin typeface="Arial" panose="020B0604020202020204" pitchFamily="34" charset="0"/>
                <a:ea typeface="+mn-ea"/>
                <a:cs typeface="Arial" panose="020B0604020202020204" pitchFamily="34" charset="0"/>
              </a:rPr>
              <a:t>correctement</a:t>
            </a:r>
            <a:r>
              <a:rPr lang="en-GB" sz="1000" kern="1200" dirty="0">
                <a:solidFill>
                  <a:schemeClr val="tx1"/>
                </a:solidFill>
                <a:latin typeface="Arial" panose="020B0604020202020204" pitchFamily="34" charset="0"/>
                <a:ea typeface="+mn-ea"/>
                <a:cs typeface="Arial" panose="020B0604020202020204" pitchFamily="34" charset="0"/>
              </a:rPr>
              <a:t> </a:t>
            </a:r>
            <a:r>
              <a:rPr lang="en-GB" sz="1000" kern="1200" dirty="0" err="1">
                <a:solidFill>
                  <a:schemeClr val="tx1"/>
                </a:solidFill>
                <a:latin typeface="Arial" panose="020B0604020202020204" pitchFamily="34" charset="0"/>
                <a:ea typeface="+mn-ea"/>
                <a:cs typeface="Arial" panose="020B0604020202020204" pitchFamily="34" charset="0"/>
              </a:rPr>
              <a:t>cette</a:t>
            </a:r>
            <a:r>
              <a:rPr lang="en-GB" sz="1000" kern="1200" dirty="0">
                <a:solidFill>
                  <a:schemeClr val="tx1"/>
                </a:solidFill>
                <a:latin typeface="Arial" panose="020B0604020202020204" pitchFamily="34" charset="0"/>
                <a:ea typeface="+mn-ea"/>
                <a:cs typeface="Arial" panose="020B0604020202020204" pitchFamily="34" charset="0"/>
              </a:rPr>
              <a:t> </a:t>
            </a:r>
            <a:r>
              <a:rPr lang="en-GB" sz="1000" kern="1200" dirty="0" err="1">
                <a:solidFill>
                  <a:schemeClr val="tx1"/>
                </a:solidFill>
                <a:latin typeface="Arial" panose="020B0604020202020204" pitchFamily="34" charset="0"/>
                <a:ea typeface="+mn-ea"/>
                <a:cs typeface="Arial" panose="020B0604020202020204" pitchFamily="34" charset="0"/>
              </a:rPr>
              <a:t>variabilité</a:t>
            </a:r>
            <a:r>
              <a:rPr lang="en-GB" sz="1000" kern="1200" dirty="0">
                <a:solidFill>
                  <a:schemeClr val="tx1"/>
                </a:solidFill>
                <a:latin typeface="Arial" panose="020B0604020202020204" pitchFamily="34" charset="0"/>
                <a:ea typeface="+mn-ea"/>
                <a:cs typeface="Arial" panose="020B0604020202020204" pitchFamily="34" charset="0"/>
              </a:rPr>
              <a:t> interne.</a:t>
            </a:r>
          </a:p>
          <a:p>
            <a:r>
              <a:rPr lang="sk-SK" sz="1000" kern="1200" dirty="0">
                <a:solidFill>
                  <a:schemeClr val="tx1"/>
                </a:solidFill>
                <a:latin typeface="Arial" panose="020B0604020202020204" pitchFamily="34" charset="0"/>
                <a:ea typeface="+mn-ea"/>
                <a:cs typeface="Arial" panose="020B0604020202020204" pitchFamily="34" charset="0"/>
              </a:rPr>
              <a:t> </a:t>
            </a:r>
          </a:p>
          <a:p>
            <a:r>
              <a:rPr lang="sk-SK" sz="1000" b="1" kern="1200" dirty="0">
                <a:solidFill>
                  <a:schemeClr val="tx1"/>
                </a:solidFill>
                <a:latin typeface="Arial" panose="020B0604020202020204" pitchFamily="34" charset="0"/>
                <a:ea typeface="+mn-ea"/>
                <a:cs typeface="Arial" panose="020B0604020202020204" pitchFamily="34" charset="0"/>
              </a:rPr>
              <a:t>Les forçages externes</a:t>
            </a:r>
          </a:p>
          <a:p>
            <a:r>
              <a:rPr lang="sk-SK" sz="1000" b="0" kern="1200" dirty="0">
                <a:solidFill>
                  <a:schemeClr val="tx1"/>
                </a:solidFill>
                <a:latin typeface="Arial" panose="020B0604020202020204" pitchFamily="34" charset="0"/>
                <a:ea typeface="+mn-ea"/>
                <a:cs typeface="Arial" panose="020B0604020202020204" pitchFamily="34" charset="0"/>
              </a:rPr>
              <a:t>Le comportement de l'ensemble du système climatologique est influencé ou contraint par l'évolution de certains paramètres extérieurs que l'on appelle forçages externes.</a:t>
            </a:r>
          </a:p>
          <a:p>
            <a:r>
              <a:rPr lang="sk-SK" sz="1000" b="0" kern="1200" dirty="0">
                <a:solidFill>
                  <a:schemeClr val="tx1"/>
                </a:solidFill>
                <a:latin typeface="Arial" panose="020B0604020202020204" pitchFamily="34" charset="0"/>
                <a:ea typeface="+mn-ea"/>
                <a:cs typeface="Arial" panose="020B0604020202020204" pitchFamily="34" charset="0"/>
              </a:rPr>
              <a:t>Parmi ces forçages, on distingue des mécanismes naturels et des mécanismes liés aux activités humaines.</a:t>
            </a:r>
          </a:p>
          <a:p>
            <a:endParaRPr lang="sk-SK" sz="1000" b="0" kern="1200" dirty="0">
              <a:solidFill>
                <a:schemeClr val="tx1"/>
              </a:solidFill>
              <a:latin typeface="Arial" panose="020B0604020202020204" pitchFamily="34" charset="0"/>
              <a:ea typeface="+mn-ea"/>
              <a:cs typeface="Arial" panose="020B0604020202020204" pitchFamily="34" charset="0"/>
            </a:endParaRPr>
          </a:p>
          <a:p>
            <a:r>
              <a:rPr lang="sk-SK" sz="1000" b="1" kern="1200" dirty="0">
                <a:solidFill>
                  <a:schemeClr val="tx1"/>
                </a:solidFill>
                <a:latin typeface="Arial" panose="020B0604020202020204" pitchFamily="34" charset="0"/>
                <a:ea typeface="+mn-ea"/>
                <a:cs typeface="Arial" panose="020B0604020202020204" pitchFamily="34" charset="0"/>
              </a:rPr>
              <a:t>Les mécanismes naturels :</a:t>
            </a:r>
          </a:p>
          <a:p>
            <a:r>
              <a:rPr lang="sk-SK" sz="1000" b="0" kern="1200" dirty="0">
                <a:solidFill>
                  <a:schemeClr val="tx1"/>
                </a:solidFill>
                <a:latin typeface="Arial" panose="020B0604020202020204" pitchFamily="34" charset="0"/>
                <a:ea typeface="+mn-ea"/>
                <a:cs typeface="Arial" panose="020B0604020202020204" pitchFamily="34" charset="0"/>
              </a:rPr>
              <a:t>- l'activité volcanique. Les volcans rejettent des composés chimiques qui peuvent refroidir la terre pendant quelques années dans le cas des éruptions les plus violentes.</a:t>
            </a:r>
          </a:p>
          <a:p>
            <a:r>
              <a:rPr lang="sk-SK" sz="1000" b="0" kern="1200" dirty="0">
                <a:solidFill>
                  <a:schemeClr val="tx1"/>
                </a:solidFill>
                <a:latin typeface="Arial" panose="020B0604020202020204" pitchFamily="34" charset="0"/>
                <a:ea typeface="+mn-ea"/>
                <a:cs typeface="Arial" panose="020B0604020202020204" pitchFamily="34" charset="0"/>
              </a:rPr>
              <a:t>- les variations de l'énergie solaire reçue par la Terre. Elles peuvent être dues au Soleil lui-même ou aux variations de l'orbite terrestre (variations à très long terme, de l'ordre de la dizaine de milliers d'années).</a:t>
            </a:r>
          </a:p>
          <a:p>
            <a:pPr marL="171450" indent="-171450">
              <a:buFontTx/>
              <a:buChar char="-"/>
            </a:pPr>
            <a:endParaRPr lang="sk-SK" sz="1000" b="0" kern="1200" dirty="0">
              <a:solidFill>
                <a:schemeClr val="tx1"/>
              </a:solidFill>
              <a:latin typeface="Arial" panose="020B0604020202020204" pitchFamily="34" charset="0"/>
              <a:ea typeface="+mn-ea"/>
              <a:cs typeface="Arial" panose="020B0604020202020204" pitchFamily="34" charset="0"/>
            </a:endParaRPr>
          </a:p>
          <a:p>
            <a:pPr marL="0" indent="0">
              <a:buFontTx/>
              <a:buNone/>
            </a:pPr>
            <a:r>
              <a:rPr lang="sk-SK" sz="1000" dirty="0">
                <a:latin typeface="Arial" panose="020B0604020202020204" pitchFamily="34" charset="0"/>
                <a:cs typeface="Arial" panose="020B0604020202020204" pitchFamily="34" charset="0"/>
              </a:rPr>
              <a:t>Source: http://www.meteofrance.fr/climat-passe-et-futur/comprendre-le-climat-mondial/le-systeme-climatique</a:t>
            </a:r>
          </a:p>
          <a:p>
            <a:pPr marL="0" indent="0">
              <a:buFontTx/>
              <a:buNone/>
            </a:pPr>
            <a:endParaRPr lang="en-GB"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47</a:t>
            </a:fld>
            <a:endParaRPr lang="fr-FR"/>
          </a:p>
        </p:txBody>
      </p:sp>
    </p:spTree>
    <p:extLst>
      <p:ext uri="{BB962C8B-B14F-4D97-AF65-F5344CB8AC3E}">
        <p14:creationId xmlns:p14="http://schemas.microsoft.com/office/powerpoint/2010/main" val="72869802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r>
              <a:rPr lang="fr-FR" sz="1000" b="1" u="sng" kern="1200" dirty="0">
                <a:solidFill>
                  <a:schemeClr val="tx1"/>
                </a:solidFill>
                <a:latin typeface="Arial" panose="020B0604020202020204" pitchFamily="34" charset="0"/>
                <a:ea typeface="+mn-ea"/>
                <a:cs typeface="Arial" panose="020B0604020202020204" pitchFamily="34" charset="0"/>
              </a:rPr>
              <a:t>Explications</a:t>
            </a:r>
            <a:r>
              <a:rPr lang="fr-FR" sz="1000" b="1" u="sng" kern="1200" baseline="0" dirty="0">
                <a:solidFill>
                  <a:schemeClr val="tx1"/>
                </a:solidFill>
                <a:latin typeface="Arial" panose="020B0604020202020204" pitchFamily="34" charset="0"/>
                <a:ea typeface="+mn-ea"/>
                <a:cs typeface="Arial" panose="020B0604020202020204" pitchFamily="34" charset="0"/>
              </a:rPr>
              <a:t> : </a:t>
            </a:r>
          </a:p>
          <a:p>
            <a:r>
              <a:rPr lang="fr-FR" sz="1000" kern="1200" dirty="0">
                <a:solidFill>
                  <a:schemeClr val="tx1"/>
                </a:solidFill>
                <a:effectLst/>
                <a:latin typeface="Arial" panose="020B0604020202020204" pitchFamily="34" charset="0"/>
                <a:ea typeface="+mn-ea"/>
                <a:cs typeface="Arial" panose="020B0604020202020204" pitchFamily="34" charset="0"/>
              </a:rPr>
              <a:t>Quand à l’Homme, il a, depuis peu, une influence sur ces engrenages et est en train de rajouter un petit grain de sable qui détraque un peu la machine.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•Industries, transports, élevages... émettent des gaz (comme le dioxyde de carbone ou le méthane...) qui accentuent l'effet de serre naturel.</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•L'industrie émet aussi des aérosols (c’est-à-dire des particules liquides ou solides en suspension dans l'atmosphère) qui atténuent le rayonnement solaire et modifient les propriétés des nuages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•Enfin, l'activité humaine (par les villes, l’agriculture ou encore la déforestation…) modifie également les écosystèmes et donc leur capacité à s'échauffer ou se refroidir; à retenir l'eau ou la laisser ruisseler…</a:t>
            </a:r>
            <a:r>
              <a:rPr lang="fr-FR" sz="1000" kern="1200" dirty="0" err="1">
                <a:solidFill>
                  <a:schemeClr val="tx1"/>
                </a:solidFill>
                <a:effectLst/>
                <a:latin typeface="Arial" panose="020B0604020202020204" pitchFamily="34" charset="0"/>
                <a:ea typeface="+mn-ea"/>
                <a:cs typeface="Arial" panose="020B0604020202020204" pitchFamily="34" charset="0"/>
              </a:rPr>
              <a:t>etc</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résumé : on fout un peu le bordel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indent="0">
              <a:buFont typeface="Arial" panose="020B0604020202020204" pitchFamily="34" charset="0"/>
              <a:buNone/>
            </a:pPr>
            <a:r>
              <a:rPr lang="fr-FR" sz="1000" b="0" kern="1200" baseline="0" dirty="0">
                <a:solidFill>
                  <a:schemeClr val="tx1"/>
                </a:solidFill>
                <a:latin typeface="Arial" panose="020B0604020202020204" pitchFamily="34" charset="0"/>
                <a:ea typeface="+mn-ea"/>
                <a:cs typeface="Arial" panose="020B0604020202020204" pitchFamily="34" charset="0"/>
              </a:rPr>
              <a:t>!</a:t>
            </a:r>
          </a:p>
          <a:p>
            <a:pPr marL="0" indent="0">
              <a:buFont typeface="Arial" panose="020B0604020202020204" pitchFamily="34" charset="0"/>
              <a:buNone/>
            </a:pPr>
            <a:endParaRPr lang="fr-FR" sz="1000" b="0" kern="1200" dirty="0">
              <a:solidFill>
                <a:schemeClr val="tx1"/>
              </a:solidFill>
              <a:latin typeface="Arial" panose="020B0604020202020204" pitchFamily="34" charset="0"/>
              <a:ea typeface="+mn-ea"/>
              <a:cs typeface="Arial" panose="020B0604020202020204" pitchFamily="34" charset="0"/>
            </a:endParaRPr>
          </a:p>
          <a:p>
            <a:r>
              <a:rPr lang="fr-FR" sz="1000" b="1" u="sng" kern="1200" noProof="0" dirty="0">
                <a:solidFill>
                  <a:schemeClr val="tx1"/>
                </a:solidFill>
                <a:latin typeface="Arial" panose="020B0604020202020204" pitchFamily="34" charset="0"/>
                <a:ea typeface="+mn-ea"/>
                <a:cs typeface="Arial" panose="020B0604020202020204" pitchFamily="34" charset="0"/>
              </a:rPr>
              <a:t>Messages clés : </a:t>
            </a:r>
          </a:p>
          <a:p>
            <a:pPr marL="228600" indent="-228600">
              <a:buFont typeface="+mj-lt"/>
              <a:buAutoNum type="arabicPeriod"/>
            </a:pPr>
            <a:r>
              <a:rPr lang="fr-FR" sz="1000" b="0" kern="1200" baseline="0" noProof="0" dirty="0">
                <a:solidFill>
                  <a:schemeClr val="tx1"/>
                </a:solidFill>
                <a:latin typeface="Arial" panose="020B0604020202020204" pitchFamily="34" charset="0"/>
                <a:ea typeface="+mn-ea"/>
                <a:cs typeface="Arial" panose="020B0604020202020204" pitchFamily="34" charset="0"/>
              </a:rPr>
              <a:t>L’homme a une influence sur ces engrenages depuis peu et est en train de rajouter un petit grain de sable qui détraque toute la machine. </a:t>
            </a:r>
          </a:p>
          <a:p>
            <a:pPr marL="0" indent="0">
              <a:buFont typeface="Arial" panose="020B0604020202020204" pitchFamily="34" charset="0"/>
              <a:buNone/>
            </a:pPr>
            <a:endParaRPr lang="en-GB"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48</a:t>
            </a:fld>
            <a:endParaRPr lang="fr-FR"/>
          </a:p>
        </p:txBody>
      </p:sp>
    </p:spTree>
    <p:extLst>
      <p:ext uri="{BB962C8B-B14F-4D97-AF65-F5344CB8AC3E}">
        <p14:creationId xmlns:p14="http://schemas.microsoft.com/office/powerpoint/2010/main" val="3060064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000" b="1" u="sng" baseline="0" dirty="0">
                <a:latin typeface="Arial" panose="020B0604020202020204" pitchFamily="34" charset="0"/>
                <a:cs typeface="Arial" panose="020B0604020202020204" pitchFamily="34" charset="0"/>
              </a:rPr>
              <a:t>Explications :</a:t>
            </a:r>
          </a:p>
          <a:p>
            <a:pPr algn="just"/>
            <a:r>
              <a:rPr lang="fr-FR" sz="1000" b="0" u="none" baseline="0" dirty="0">
                <a:latin typeface="Arial" panose="020B0604020202020204" pitchFamily="34" charset="0"/>
                <a:cs typeface="Arial" panose="020B0604020202020204" pitchFamily="34" charset="0"/>
              </a:rPr>
              <a:t>Petite question en passant : </a:t>
            </a:r>
          </a:p>
          <a:p>
            <a:pPr algn="just"/>
            <a:endParaRPr lang="fr-FR" sz="1000" b="0" u="none" baseline="0" dirty="0">
              <a:latin typeface="Arial" panose="020B0604020202020204" pitchFamily="34" charset="0"/>
              <a:cs typeface="Arial" panose="020B0604020202020204" pitchFamily="34" charset="0"/>
            </a:endParaRPr>
          </a:p>
          <a:p>
            <a:pPr algn="l">
              <a:lnSpc>
                <a:spcPct val="100000"/>
              </a:lnSpc>
            </a:pPr>
            <a:r>
              <a:rPr lang="fr-FR" sz="1000" b="0" dirty="0">
                <a:solidFill>
                  <a:srgbClr val="FF9E00"/>
                </a:solidFill>
                <a:latin typeface="Arial"/>
                <a:ea typeface="ＭＳ Ｐゴシック"/>
              </a:rPr>
              <a:t>Quelle serait la température de la Terre sans atmosphère ?</a:t>
            </a:r>
          </a:p>
          <a:p>
            <a:pPr algn="l">
              <a:lnSpc>
                <a:spcPct val="100000"/>
              </a:lnSpc>
            </a:pPr>
            <a:endParaRPr lang="fr-FR" sz="1000" b="0" dirty="0">
              <a:solidFill>
                <a:srgbClr val="FF9E00"/>
              </a:solidFill>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49</a:t>
            </a:fld>
            <a:endParaRPr lang="fr-FR"/>
          </a:p>
        </p:txBody>
      </p:sp>
    </p:spTree>
    <p:extLst>
      <p:ext uri="{BB962C8B-B14F-4D97-AF65-F5344CB8AC3E}">
        <p14:creationId xmlns:p14="http://schemas.microsoft.com/office/powerpoint/2010/main" val="30866028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000" b="1" u="sng" baseline="0" dirty="0">
                <a:latin typeface="Arial" panose="020B0604020202020204" pitchFamily="34" charset="0"/>
                <a:cs typeface="Arial" panose="020B0604020202020204" pitchFamily="34" charset="0"/>
              </a:rPr>
              <a:t>Explications :</a:t>
            </a:r>
          </a:p>
          <a:p>
            <a:r>
              <a:rPr lang="fr-FR" sz="1000" i="1" kern="1200" dirty="0">
                <a:solidFill>
                  <a:schemeClr val="tx1"/>
                </a:solidFill>
                <a:effectLst/>
                <a:latin typeface="Arial" panose="020B0604020202020204" pitchFamily="34" charset="0"/>
                <a:ea typeface="+mn-ea"/>
                <a:cs typeface="Arial" panose="020B0604020202020204" pitchFamily="34" charset="0"/>
              </a:rPr>
              <a:t>Et la bonne réponse est la réponse B : </a:t>
            </a:r>
            <a:r>
              <a:rPr lang="fr-FR" sz="1000" kern="1200" dirty="0">
                <a:solidFill>
                  <a:schemeClr val="tx1"/>
                </a:solidFill>
                <a:effectLst/>
                <a:latin typeface="Arial" panose="020B0604020202020204" pitchFamily="34" charset="0"/>
                <a:ea typeface="+mn-ea"/>
                <a:cs typeface="Arial" panose="020B0604020202020204" pitchFamily="34" charset="0"/>
              </a:rPr>
              <a:t>-18°C. Là on parle de température moyenne, sur toute la surface du globe pendant une année complète. Cette température moyenne serait donc de-18°C, c’est relativement froid.  Bref, on peut dire merci à l’atmosphère et surtout merci à l’effet de serre, parce que sans ça on ne serait pas là pour discuter climat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Alors, voyons un peu comment fonctionne ce fameux effet de serre qui nous permet de vivre sur Terre :</a:t>
            </a:r>
            <a:endParaRPr lang="en-US" sz="10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50</a:t>
            </a:fld>
            <a:endParaRPr lang="fr-FR"/>
          </a:p>
        </p:txBody>
      </p:sp>
    </p:spTree>
    <p:extLst>
      <p:ext uri="{BB962C8B-B14F-4D97-AF65-F5344CB8AC3E}">
        <p14:creationId xmlns:p14="http://schemas.microsoft.com/office/powerpoint/2010/main" val="373472631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fontScale="62500" lnSpcReduction="20000"/>
          </a:bodyPr>
          <a:lstStyle/>
          <a:p>
            <a:pPr algn="just"/>
            <a:r>
              <a:rPr lang="fr-FR" sz="1000" b="1" u="sng" baseline="0"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Pour bien le comprendre, il faut se rappeler que la gamme de longueur d’ondes d’un rayonnement dépend de la température du corps émetteur.</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Bon ok, cette phrase est un peu barbare, mais en gros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 soleil dont la température est très chaude (environ 5800 °C), émet un rayonnement visible. Ca, on le constate tous. Ce rayonnement traverse l’atmosphère et est capté par la Terre. La Terre, dont la température moyenne est de 15°C, émet un rayonnement alors à grande longueur d’ondes qu’on appelle rayonnement infra-rouge.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Certains gaz présents dans l’atmosphère (comme le CO2, la vapeur d’eau, ou le méthane…) sont plus transparents au rayonnement du soleil qu’au rayonnement infra rouge de la Terre. Il produise ainsi un effet de serre : le rayonnement est en partie piégé et rebondit sur l’atmosphère, pour revenir sur la Terre, ce qui provoque un échauffement.</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L’effet de serre est comme une couverture pour la Terre : il lui permet de garder la chaleur fournie par le Soleil.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endParaRPr lang="fr-FR" sz="1000" baseline="0" dirty="0">
              <a:latin typeface="Arial" panose="020B0604020202020204" pitchFamily="34" charset="0"/>
              <a:cs typeface="Arial" panose="020B0604020202020204" pitchFamily="34" charset="0"/>
            </a:endParaRPr>
          </a:p>
          <a:p>
            <a:r>
              <a:rPr lang="fr-FR" altLang="fr-FR" sz="1000" b="1" u="sng" dirty="0">
                <a:latin typeface="Arial" panose="020B0604020202020204" pitchFamily="34" charset="0"/>
                <a:cs typeface="Arial" panose="020B0604020202020204" pitchFamily="34" charset="0"/>
              </a:rPr>
              <a:t>Messages clés :</a:t>
            </a:r>
          </a:p>
          <a:p>
            <a:pPr marL="228600" indent="-228600" algn="just">
              <a:buAutoNum type="arabicPeriod"/>
            </a:pPr>
            <a:r>
              <a:rPr lang="fr-FR" sz="1000" b="0" dirty="0">
                <a:latin typeface="Arial" panose="020B0604020202020204" pitchFamily="34" charset="0"/>
                <a:cs typeface="Arial" panose="020B0604020202020204" pitchFamily="34" charset="0"/>
              </a:rPr>
              <a:t>L’atmosphère diffuse une partie</a:t>
            </a:r>
            <a:r>
              <a:rPr lang="fr-FR" sz="1000" b="0" baseline="0" dirty="0">
                <a:latin typeface="Arial" panose="020B0604020202020204" pitchFamily="34" charset="0"/>
                <a:cs typeface="Arial" panose="020B0604020202020204" pitchFamily="34" charset="0"/>
              </a:rPr>
              <a:t> du rayonnement solaire dans toutes les directions mais une forte proportion est transmise vers la Terre. </a:t>
            </a:r>
          </a:p>
          <a:p>
            <a:pPr marL="228600" indent="-228600" algn="just">
              <a:buAutoNum type="arabicPeriod"/>
            </a:pPr>
            <a:r>
              <a:rPr lang="fr-FR" sz="1000" b="0" baseline="0" dirty="0">
                <a:latin typeface="Arial" panose="020B0604020202020204" pitchFamily="34" charset="0"/>
                <a:cs typeface="Arial" panose="020B0604020202020204" pitchFamily="34" charset="0"/>
              </a:rPr>
              <a:t>Celle-ci s’échauffe, et émet à son tour un rayonnement. </a:t>
            </a:r>
          </a:p>
          <a:p>
            <a:pPr marL="228600" indent="-228600" algn="just">
              <a:buAutoNum type="arabicPeriod"/>
            </a:pPr>
            <a:r>
              <a:rPr lang="fr-FR" sz="1000" b="0" baseline="0" dirty="0">
                <a:latin typeface="Arial" panose="020B0604020202020204" pitchFamily="34" charset="0"/>
                <a:cs typeface="Arial" panose="020B0604020202020204" pitchFamily="34" charset="0"/>
              </a:rPr>
              <a:t>Ce rayonnement est renvoyé vers la terre par les gaz à effet de serre présents dans l’atmosphère. </a:t>
            </a:r>
          </a:p>
          <a:p>
            <a:pPr algn="just"/>
            <a:endParaRPr lang="fr-FR" sz="1000" baseline="0" dirty="0">
              <a:latin typeface="Arial" panose="020B0604020202020204" pitchFamily="34" charset="0"/>
              <a:cs typeface="Arial" panose="020B0604020202020204" pitchFamily="34" charset="0"/>
            </a:endParaRPr>
          </a:p>
          <a:p>
            <a:pPr algn="just"/>
            <a:r>
              <a:rPr lang="fr-FR" sz="1000" b="1" u="sng" baseline="0" dirty="0">
                <a:latin typeface="Arial" panose="020B0604020202020204" pitchFamily="34" charset="0"/>
                <a:cs typeface="Arial" panose="020B0604020202020204" pitchFamily="34" charset="0"/>
              </a:rPr>
              <a:t>Précisions pour les curieux</a:t>
            </a:r>
          </a:p>
          <a:p>
            <a:pPr algn="just"/>
            <a:r>
              <a:rPr lang="fr-FR" sz="1000" baseline="0" dirty="0">
                <a:latin typeface="Arial" panose="020B0604020202020204" pitchFamily="34" charset="0"/>
                <a:cs typeface="Arial" panose="020B0604020202020204" pitchFamily="34" charset="0"/>
              </a:rPr>
              <a:t>20% du rayonnement solaire est absorbé par les nuages et les différentes couches de l’atmosphère, 30% est réfléchi (albédo, nuages, air et aérosols), et enfin 50% est absorbé par la Terre.</a:t>
            </a:r>
          </a:p>
          <a:p>
            <a:pPr algn="just"/>
            <a:endParaRPr lang="fr-FR" sz="1000" baseline="0" dirty="0">
              <a:latin typeface="Arial" panose="020B0604020202020204" pitchFamily="34" charset="0"/>
              <a:cs typeface="Arial" panose="020B0604020202020204" pitchFamily="34" charset="0"/>
            </a:endParaRPr>
          </a:p>
          <a:p>
            <a:pPr algn="just"/>
            <a:r>
              <a:rPr lang="fr-FR" sz="1000" baseline="0" dirty="0">
                <a:latin typeface="Arial" panose="020B0604020202020204" pitchFamily="34" charset="0"/>
                <a:cs typeface="Arial" panose="020B0604020202020204" pitchFamily="34" charset="0"/>
              </a:rPr>
              <a:t>Le rayonnement émis par la surface de la Terre provient essentiellement du soleil.</a:t>
            </a:r>
          </a:p>
          <a:p>
            <a:pPr algn="just"/>
            <a:r>
              <a:rPr lang="fr-FR" sz="1000" baseline="0" dirty="0">
                <a:latin typeface="Arial" panose="020B0604020202020204" pitchFamily="34" charset="0"/>
                <a:cs typeface="Arial" panose="020B0604020202020204" pitchFamily="34" charset="0"/>
              </a:rPr>
              <a:t>En effet, malgré un noyau à une température variant de 3800 °C à 5500 °C (suivant la profondeur), cette énergie ne représente que 0,01% du bilan radiatif de la Terre.</a:t>
            </a:r>
          </a:p>
          <a:p>
            <a:pPr algn="just"/>
            <a:endParaRPr lang="fr-FR" sz="1000" baseline="0" dirty="0">
              <a:latin typeface="Arial" panose="020B0604020202020204" pitchFamily="34" charset="0"/>
              <a:cs typeface="Arial" panose="020B0604020202020204" pitchFamily="34" charset="0"/>
            </a:endParaRPr>
          </a:p>
          <a:p>
            <a:pPr algn="just"/>
            <a:r>
              <a:rPr lang="fr-FR" sz="1000" baseline="0" dirty="0">
                <a:latin typeface="Arial" panose="020B0604020202020204" pitchFamily="34" charset="0"/>
                <a:cs typeface="Arial" panose="020B0604020202020204" pitchFamily="34" charset="0"/>
              </a:rPr>
              <a:t>La Terre émet 390 W/m², dont 10% sont directement réémis vers l’espace le reste étant absorbé par les nuages et l’atmosphère. A leur tour, les nuages et l’atmosphère émettent 50% des infrarouges vers l’espace portant la part totale d’IR émis vers l’espace à 60%. </a:t>
            </a:r>
          </a:p>
          <a:p>
            <a:pPr algn="just"/>
            <a:endParaRPr lang="fr-FR" sz="1000" baseline="0" dirty="0">
              <a:latin typeface="Arial" panose="020B0604020202020204" pitchFamily="34" charset="0"/>
              <a:cs typeface="Arial" panose="020B0604020202020204" pitchFamily="34" charset="0"/>
            </a:endParaRPr>
          </a:p>
          <a:p>
            <a:pPr algn="just"/>
            <a:r>
              <a:rPr lang="fr-FR" sz="1000" baseline="0" dirty="0">
                <a:latin typeface="Arial" panose="020B0604020202020204" pitchFamily="34" charset="0"/>
                <a:cs typeface="Arial" panose="020B0604020202020204" pitchFamily="34" charset="0"/>
              </a:rPr>
              <a:t>La différence entre le rayonnement infrarouge émis par le Terre (390W/m²) et le rayonnement infrarouge émis vers l’espace (235W/m²), correspond au forçage radiatif (390 – 235 = 155 W/m²).</a:t>
            </a:r>
          </a:p>
          <a:p>
            <a:pPr algn="just"/>
            <a:r>
              <a:rPr lang="fr-FR" sz="1000" baseline="0" dirty="0">
                <a:latin typeface="Arial" panose="020B0604020202020204" pitchFamily="34" charset="0"/>
                <a:cs typeface="Arial" panose="020B0604020202020204" pitchFamily="34" charset="0"/>
              </a:rPr>
              <a:t>Ce forçage radiatif additionné au rayonnement absorbé par l’atmosphère et les nuages (24+78+67 = 169 W/m²) porte le rayonnement infrarouge émis par les gaz à effet de serre à 155 +169 = 324 W/m².</a:t>
            </a:r>
          </a:p>
          <a:p>
            <a:pPr algn="just"/>
            <a:endParaRPr lang="fr-FR" sz="1000" baseline="0" dirty="0">
              <a:latin typeface="Arial" panose="020B0604020202020204" pitchFamily="34" charset="0"/>
              <a:cs typeface="Arial" panose="020B0604020202020204" pitchFamily="34" charset="0"/>
            </a:endParaRPr>
          </a:p>
          <a:p>
            <a:pPr algn="just"/>
            <a:r>
              <a:rPr lang="fr-FR" sz="1000" baseline="0" dirty="0">
                <a:latin typeface="Arial" panose="020B0604020202020204" pitchFamily="34" charset="0"/>
                <a:cs typeface="Arial" panose="020B0604020202020204" pitchFamily="34" charset="0"/>
              </a:rPr>
              <a:t>Plus la concentration en gaz à effet de serre dans l’atmosphère augmente, plus le forçage radiatif augmentera, entrainant une élévation de la température moyenne globale de la surface de la Terre.</a:t>
            </a:r>
          </a:p>
          <a:p>
            <a:pPr algn="just"/>
            <a:endParaRPr lang="fr-FR" sz="1000" baseline="0" dirty="0">
              <a:latin typeface="Arial" panose="020B0604020202020204" pitchFamily="34" charset="0"/>
              <a:cs typeface="Arial" panose="020B0604020202020204" pitchFamily="34" charset="0"/>
            </a:endParaRPr>
          </a:p>
          <a:p>
            <a:pPr algn="just"/>
            <a:endParaRPr lang="fr-FR" sz="1000" b="1" baseline="0" dirty="0">
              <a:latin typeface="Arial" panose="020B0604020202020204" pitchFamily="34" charset="0"/>
              <a:cs typeface="Arial" panose="020B0604020202020204" pitchFamily="34" charset="0"/>
            </a:endParaRPr>
          </a:p>
          <a:p>
            <a:pPr algn="just"/>
            <a:endParaRPr lang="fr-FR" sz="1000" b="1" baseline="0" dirty="0">
              <a:latin typeface="Arial" panose="020B0604020202020204" pitchFamily="34" charset="0"/>
              <a:cs typeface="Arial" panose="020B0604020202020204" pitchFamily="34" charset="0"/>
            </a:endParaRPr>
          </a:p>
          <a:p>
            <a:pPr algn="just"/>
            <a:endParaRPr lang="fr-FR" sz="1000" b="1" baseline="0" dirty="0">
              <a:latin typeface="Arial" panose="020B0604020202020204" pitchFamily="34" charset="0"/>
              <a:cs typeface="Arial" panose="020B0604020202020204" pitchFamily="34" charset="0"/>
            </a:endParaRPr>
          </a:p>
          <a:p>
            <a:pPr algn="just"/>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51</a:t>
            </a:fld>
            <a:endParaRPr lang="fr-FR"/>
          </a:p>
        </p:txBody>
      </p:sp>
    </p:spTree>
    <p:extLst>
      <p:ext uri="{BB962C8B-B14F-4D97-AF65-F5344CB8AC3E}">
        <p14:creationId xmlns:p14="http://schemas.microsoft.com/office/powerpoint/2010/main" val="24768771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sz="1000" b="1" u="sng" dirty="0">
                <a:latin typeface="Arial" panose="020B0604020202020204" pitchFamily="34" charset="0"/>
                <a:cs typeface="Arial" panose="020B0604020202020204" pitchFamily="34" charset="0"/>
              </a:rPr>
              <a:t>Explications :</a:t>
            </a:r>
          </a:p>
          <a:p>
            <a:r>
              <a:rPr lang="fr-FR" sz="1000" dirty="0">
                <a:latin typeface="Arial" panose="020B0604020202020204" pitchFamily="34" charset="0"/>
                <a:cs typeface="Arial" panose="020B0604020202020204" pitchFamily="34" charset="0"/>
              </a:rPr>
              <a:t>Aujourd’hui on va parler de grille pain, de vélo, d’esclave</a:t>
            </a:r>
            <a:r>
              <a:rPr lang="fr-FR" sz="1000" baseline="0" dirty="0">
                <a:latin typeface="Arial" panose="020B0604020202020204" pitchFamily="34" charset="0"/>
                <a:cs typeface="Arial" panose="020B0604020202020204" pitchFamily="34" charset="0"/>
              </a:rPr>
              <a:t>, de guerre, de montgolfière, de tricot et de caleçon. Alors t’es content ?</a:t>
            </a:r>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6</a:t>
            </a:fld>
            <a:endParaRPr lang="fr-FR"/>
          </a:p>
        </p:txBody>
      </p:sp>
    </p:spTree>
    <p:extLst>
      <p:ext uri="{BB962C8B-B14F-4D97-AF65-F5344CB8AC3E}">
        <p14:creationId xmlns:p14="http://schemas.microsoft.com/office/powerpoint/2010/main" val="14022465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normAutofit/>
          </a:bodyPr>
          <a:lstStyle/>
          <a:p>
            <a:pPr>
              <a:defRPr/>
            </a:pPr>
            <a:r>
              <a:rPr 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Sans effet de serre, la température moyenne serait de -18°C comme nous l’avons vu tout à l’heure. Car toute la chaleur du soleil serait évacuée dans l’espace.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Mais en fait, à cette température, les glaces des pôles s’étendraient progressivement vers l’équateur. Elles joueraient alors le rôle de miroir renvoyant la lumière du Soleil et la Terre se refroidirait d’autant plus. Le phénomène s’arrêterait lorsque toute la planète serait couverte d’une bonne couche de glace. Il ferait alors en moyenne dans les -110°C ! La Vie telle que nous la connaissons ne serait très certainement pas apparue. Finalement, l’effet de serre est donc indispensable à la Vie, et c’est ça qu’il faut retenir.</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Maintenant, voyons comment s’est comportée la Terre dans le dernier million d’année.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defRPr/>
            </a:pPr>
            <a:r>
              <a:rPr lang="fr-FR" sz="1000" b="1" u="sng" dirty="0">
                <a:latin typeface="Arial" panose="020B0604020202020204" pitchFamily="34" charset="0"/>
                <a:cs typeface="Arial" panose="020B0604020202020204" pitchFamily="34" charset="0"/>
              </a:rPr>
              <a:t>Message clés : </a:t>
            </a:r>
          </a:p>
          <a:p>
            <a:pPr marL="228600" indent="-228600">
              <a:buFontTx/>
              <a:buAutoNum type="arabicPeriod"/>
              <a:defRPr/>
            </a:pPr>
            <a:r>
              <a:rPr lang="fr-FR" sz="1000" b="0" dirty="0">
                <a:latin typeface="Arial" panose="020B0604020202020204" pitchFamily="34" charset="0"/>
                <a:cs typeface="Arial" panose="020B0604020202020204" pitchFamily="34" charset="0"/>
              </a:rPr>
              <a:t>Sans effet de serre, la terre serait entièrement gelée</a:t>
            </a:r>
            <a:r>
              <a:rPr lang="fr-FR" sz="1000" b="0" baseline="0" dirty="0">
                <a:latin typeface="Arial" panose="020B0604020202020204" pitchFamily="34" charset="0"/>
                <a:cs typeface="Arial" panose="020B0604020202020204" pitchFamily="34" charset="0"/>
              </a:rPr>
              <a:t> et la vie impossible. </a:t>
            </a:r>
          </a:p>
          <a:p>
            <a:pPr>
              <a:defRPr/>
            </a:pPr>
            <a:endParaRPr lang="fr-FR" sz="1000" b="1" dirty="0">
              <a:latin typeface="Arial" panose="020B0604020202020204" pitchFamily="34" charset="0"/>
              <a:cs typeface="Arial" panose="020B0604020202020204" pitchFamily="34" charset="0"/>
            </a:endParaRPr>
          </a:p>
          <a:p>
            <a:pPr>
              <a:defRPr/>
            </a:pPr>
            <a:r>
              <a:rPr lang="fr-FR" sz="1000" b="1" u="sng" dirty="0">
                <a:latin typeface="Arial" panose="020B0604020202020204" pitchFamily="34" charset="0"/>
                <a:cs typeface="Arial" panose="020B0604020202020204" pitchFamily="34" charset="0"/>
              </a:rPr>
              <a:t>Déroulé</a:t>
            </a:r>
            <a:r>
              <a:rPr lang="fr-FR" sz="1000" b="1" u="sng" baseline="0" dirty="0">
                <a:latin typeface="Arial" panose="020B0604020202020204" pitchFamily="34" charset="0"/>
                <a:cs typeface="Arial" panose="020B0604020202020204" pitchFamily="34" charset="0"/>
              </a:rPr>
              <a:t> conférencier : </a:t>
            </a:r>
            <a:endParaRPr lang="fr-FR" sz="1000" b="1" u="sng" dirty="0">
              <a:latin typeface="Arial" panose="020B0604020202020204" pitchFamily="34" charset="0"/>
              <a:cs typeface="Arial" panose="020B0604020202020204" pitchFamily="34" charset="0"/>
            </a:endParaRPr>
          </a:p>
          <a:p>
            <a:pPr>
              <a:defRPr/>
            </a:pPr>
            <a:r>
              <a:rPr lang="fr-FR" sz="1000" i="1" dirty="0">
                <a:latin typeface="Arial" panose="020B0604020202020204" pitchFamily="34" charset="0"/>
                <a:cs typeface="Arial" panose="020B0604020202020204" pitchFamily="34" charset="0"/>
              </a:rPr>
              <a:t>Les</a:t>
            </a:r>
            <a:r>
              <a:rPr lang="fr-FR" sz="1000" i="1" baseline="0" dirty="0">
                <a:latin typeface="Arial" panose="020B0604020202020204" pitchFamily="34" charset="0"/>
                <a:cs typeface="Arial" panose="020B0604020202020204" pitchFamily="34" charset="0"/>
              </a:rPr>
              <a:t> 4 prochaines slides sont associées. </a:t>
            </a:r>
            <a:r>
              <a:rPr lang="fr-FR" sz="1000" i="1" dirty="0">
                <a:latin typeface="Arial" panose="020B0604020202020204" pitchFamily="34" charset="0"/>
                <a:cs typeface="Arial" panose="020B0604020202020204" pitchFamily="34" charset="0"/>
              </a:rPr>
              <a:t>N’hésitez pas à revenir un peu en arrière pour que tout le monde voit bien les changements se produire sur la Terre.</a:t>
            </a:r>
          </a:p>
          <a:p>
            <a:pPr>
              <a:defRPr/>
            </a:pPr>
            <a:r>
              <a:rPr lang="fr-FR" sz="1000" i="1" dirty="0">
                <a:latin typeface="Arial" panose="020B0604020202020204" pitchFamily="34" charset="0"/>
                <a:cs typeface="Arial" panose="020B0604020202020204" pitchFamily="34" charset="0"/>
              </a:rPr>
              <a:t>Pour commencer, vous pouvez demander ce qu’est l’effet de serre et si c’est plutôt quelque chose de bien ou non</a:t>
            </a:r>
          </a:p>
          <a:p>
            <a:pPr>
              <a:defRPr/>
            </a:pPr>
            <a:endParaRPr lang="fr-FR" sz="1000" dirty="0">
              <a:latin typeface="Arial" panose="020B0604020202020204" pitchFamily="34" charset="0"/>
              <a:cs typeface="Arial" panose="020B0604020202020204" pitchFamily="34" charset="0"/>
            </a:endParaRPr>
          </a:p>
          <a:p>
            <a:pPr marL="0" indent="0">
              <a:buFontTx/>
              <a:buNone/>
              <a:defRPr/>
            </a:pPr>
            <a:endParaRPr lang="fr-FR" sz="1000" dirty="0">
              <a:latin typeface="Arial" panose="020B0604020202020204" pitchFamily="34" charset="0"/>
              <a:cs typeface="Arial" panose="020B0604020202020204" pitchFamily="34" charset="0"/>
            </a:endParaRPr>
          </a:p>
        </p:txBody>
      </p:sp>
      <p:sp>
        <p:nvSpPr>
          <p:cNvPr id="71684"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2A5EC6-FBB2-4078-B19F-6BADA1B59334}" type="slidenum">
              <a:rPr lang="fr-FR" altLang="fr-FR"/>
              <a:pPr>
                <a:spcBef>
                  <a:spcPct val="0"/>
                </a:spcBef>
              </a:pPr>
              <a:t>52</a:t>
            </a:fld>
            <a:endParaRPr lang="fr-FR" altLang="fr-FR"/>
          </a:p>
        </p:txBody>
      </p:sp>
    </p:spTree>
    <p:extLst>
      <p:ext uri="{BB962C8B-B14F-4D97-AF65-F5344CB8AC3E}">
        <p14:creationId xmlns:p14="http://schemas.microsoft.com/office/powerpoint/2010/main" val="224652465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normAutofit/>
          </a:bodyPr>
          <a:lstStyle/>
          <a:p>
            <a:pPr marL="0" indent="0">
              <a:buFontTx/>
              <a:buNone/>
              <a:defRPr/>
            </a:pPr>
            <a:r>
              <a:rPr 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Si on ajoute l’effet de serre naturel et le fait que le rayonnement solaire perçu par la terre est dans une phase de basse activité, ce qui a été le plus souvent le cas dans le dernier million d’année, la température moyenne monte à 10°C environ.</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La Terre est alors dans une période glaciaire, dont la durée est de l’ordre de 100 000 ans.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L’hémisphère nord se couvre de glaciers de plusieurs kilomètres d’épaisseur et qui descendent jusqu’en Grande Bretagne. Toute cette glace vient des océans qui sont alors de 120 m plus bas qu’actuellement. Il est alors possible de passer à Pied par la Manche. En hiver, neige et banquise s’étendent vers l’équateur.</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Périodiquement il y a une modification des conditions d’exposition de la Terre aux rayonnements solaires, la Terre se réchauffe un peu.</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indent="0">
              <a:buFontTx/>
              <a:buNone/>
              <a:defRPr/>
            </a:pPr>
            <a:endParaRPr lang="fr-FR" sz="1000" dirty="0">
              <a:latin typeface="Arial" panose="020B0604020202020204" pitchFamily="34" charset="0"/>
              <a:cs typeface="Arial" panose="020B0604020202020204" pitchFamily="34" charset="0"/>
            </a:endParaRPr>
          </a:p>
          <a:p>
            <a:pPr marL="0" indent="0">
              <a:buFontTx/>
              <a:buNone/>
              <a:defRPr/>
            </a:pPr>
            <a:r>
              <a:rPr lang="fr-FR" sz="1000" b="1" u="sng" dirty="0">
                <a:latin typeface="Arial" panose="020B0604020202020204" pitchFamily="34" charset="0"/>
                <a:cs typeface="Arial" panose="020B0604020202020204" pitchFamily="34" charset="0"/>
              </a:rPr>
              <a:t>Messages</a:t>
            </a:r>
            <a:r>
              <a:rPr lang="fr-FR" sz="1000" b="1" u="sng" baseline="0" dirty="0">
                <a:latin typeface="Arial" panose="020B0604020202020204" pitchFamily="34" charset="0"/>
                <a:cs typeface="Arial" panose="020B0604020202020204" pitchFamily="34" charset="0"/>
              </a:rPr>
              <a:t> clés : </a:t>
            </a:r>
          </a:p>
          <a:p>
            <a:pPr marL="228600" indent="-228600">
              <a:buFont typeface="+mj-lt"/>
              <a:buAutoNum type="arabicPeriod"/>
              <a:defRPr/>
            </a:pPr>
            <a:r>
              <a:rPr lang="fr-FR" sz="1000" dirty="0">
                <a:latin typeface="Arial" panose="020B0604020202020204" pitchFamily="34" charset="0"/>
                <a:cs typeface="Arial" panose="020B0604020202020204" pitchFamily="34" charset="0"/>
              </a:rPr>
              <a:t>Avec l’effet de serre naturel,</a:t>
            </a:r>
            <a:r>
              <a:rPr lang="fr-FR" sz="1000" baseline="0" dirty="0">
                <a:latin typeface="Arial" panose="020B0604020202020204" pitchFamily="34" charset="0"/>
                <a:cs typeface="Arial" panose="020B0604020202020204" pitchFamily="34" charset="0"/>
              </a:rPr>
              <a:t> la température moyenne de la terre est de 9°C. </a:t>
            </a:r>
          </a:p>
          <a:p>
            <a:pPr marL="228600" indent="-228600">
              <a:buFont typeface="+mj-lt"/>
              <a:buAutoNum type="arabicPeriod"/>
              <a:defRPr/>
            </a:pPr>
            <a:r>
              <a:rPr lang="fr-FR" sz="1000" baseline="0" dirty="0">
                <a:latin typeface="Arial" panose="020B0604020202020204" pitchFamily="34" charset="0"/>
                <a:cs typeface="Arial" panose="020B0604020202020204" pitchFamily="34" charset="0"/>
              </a:rPr>
              <a:t>On appelle ces périodes des ères glacières dont la durée est de l’ordre de 100 000 ans.</a:t>
            </a:r>
            <a:endParaRPr lang="fr-FR" sz="1000" dirty="0">
              <a:latin typeface="Arial" panose="020B0604020202020204" pitchFamily="34" charset="0"/>
              <a:cs typeface="Arial" panose="020B0604020202020204" pitchFamily="34" charset="0"/>
            </a:endParaRPr>
          </a:p>
          <a:p>
            <a:pPr marL="0" indent="0">
              <a:buFontTx/>
              <a:buNone/>
              <a:defRPr/>
            </a:pPr>
            <a:endParaRPr lang="fr-FR" sz="1000" dirty="0">
              <a:latin typeface="Arial" panose="020B0604020202020204" pitchFamily="34" charset="0"/>
              <a:cs typeface="Arial" panose="020B0604020202020204" pitchFamily="34" charset="0"/>
            </a:endParaRPr>
          </a:p>
        </p:txBody>
      </p:sp>
      <p:sp>
        <p:nvSpPr>
          <p:cNvPr id="71684"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2A5EC6-FBB2-4078-B19F-6BADA1B59334}" type="slidenum">
              <a:rPr lang="fr-FR" altLang="fr-FR"/>
              <a:pPr>
                <a:spcBef>
                  <a:spcPct val="0"/>
                </a:spcBef>
              </a:pPr>
              <a:t>53</a:t>
            </a:fld>
            <a:endParaRPr lang="fr-FR" altLang="fr-FR"/>
          </a:p>
        </p:txBody>
      </p:sp>
    </p:spTree>
    <p:extLst>
      <p:ext uri="{BB962C8B-B14F-4D97-AF65-F5344CB8AC3E}">
        <p14:creationId xmlns:p14="http://schemas.microsoft.com/office/powerpoint/2010/main" val="328931782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normAutofit fontScale="92500" lnSpcReduction="10000"/>
          </a:bodyPr>
          <a:lstStyle/>
          <a:p>
            <a:pPr marL="0" indent="0">
              <a:buFontTx/>
              <a:buNone/>
              <a:defRPr/>
            </a:pPr>
            <a:r>
              <a:rPr 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La Terre entre alors dans une ère </a:t>
            </a:r>
            <a:r>
              <a:rPr lang="fr-FR" sz="1000" kern="1200" dirty="0" err="1">
                <a:solidFill>
                  <a:schemeClr val="tx1"/>
                </a:solidFill>
                <a:effectLst/>
                <a:latin typeface="Arial" panose="020B0604020202020204" pitchFamily="34" charset="0"/>
                <a:ea typeface="+mn-ea"/>
                <a:cs typeface="Arial" panose="020B0604020202020204" pitchFamily="34" charset="0"/>
              </a:rPr>
              <a:t>inter-glaciaire</a:t>
            </a:r>
            <a:r>
              <a:rPr lang="fr-FR" sz="1000" kern="1200" dirty="0">
                <a:solidFill>
                  <a:schemeClr val="tx1"/>
                </a:solidFill>
                <a:effectLst/>
                <a:latin typeface="Arial" panose="020B0604020202020204" pitchFamily="34" charset="0"/>
                <a:ea typeface="+mn-ea"/>
                <a:cs typeface="Arial" panose="020B0604020202020204" pitchFamily="34" charset="0"/>
              </a:rPr>
              <a:t> (comme c’est le cas aujourd’hui), dont la durée est de l’ordre de 10 000 ans, soit 10 fois moins que les ères glaciaires, qui finalement, ont plutôt été la norme sur Terre, durant le dernier million d’année.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Sur Terre, les ères glaciaires et </a:t>
            </a:r>
            <a:r>
              <a:rPr lang="fr-FR" sz="1000" kern="1200" dirty="0" err="1">
                <a:solidFill>
                  <a:schemeClr val="tx1"/>
                </a:solidFill>
                <a:effectLst/>
                <a:latin typeface="Arial" panose="020B0604020202020204" pitchFamily="34" charset="0"/>
                <a:ea typeface="+mn-ea"/>
                <a:cs typeface="Arial" panose="020B0604020202020204" pitchFamily="34" charset="0"/>
              </a:rPr>
              <a:t>inter-glaciaires</a:t>
            </a:r>
            <a:r>
              <a:rPr lang="fr-FR" sz="1000" kern="1200" dirty="0">
                <a:solidFill>
                  <a:schemeClr val="tx1"/>
                </a:solidFill>
                <a:effectLst/>
                <a:latin typeface="Arial" panose="020B0604020202020204" pitchFamily="34" charset="0"/>
                <a:ea typeface="+mn-ea"/>
                <a:cs typeface="Arial" panose="020B0604020202020204" pitchFamily="34" charset="0"/>
              </a:rPr>
              <a:t> s’enchaînent successivement, et il faut quelques milliers d’années pour passer de l’une à l’autre.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La température moyenne globale des ères inter-glacières est de 15°C. C’est cette période qui a permis le développement des sociétés humaines notamment car elle a facilité le développement agricole et la sédentarisation. En fait, l’Homme tel que nous le connaissons actuellement, c’est-à-dire un être essentiellement sédentaire qui cultive son alimentation, n’existe que depuis le début de la dernière ère interglaciaire. Si nous nous sommes autant développé, c’est que nous disposions des conditions climatiques idéales pour cela</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indent="0">
              <a:buFontTx/>
              <a:buNone/>
              <a:defRPr/>
            </a:pPr>
            <a:endParaRPr lang="fr-FR" sz="1000" dirty="0">
              <a:latin typeface="Arial" panose="020B0604020202020204" pitchFamily="34" charset="0"/>
              <a:cs typeface="Arial" panose="020B0604020202020204" pitchFamily="34" charset="0"/>
            </a:endParaRPr>
          </a:p>
          <a:p>
            <a:pPr marL="0" indent="0">
              <a:buFontTx/>
              <a:buNone/>
              <a:defRPr/>
            </a:pPr>
            <a:r>
              <a:rPr lang="fr-FR" sz="1000" b="1" u="sng" dirty="0">
                <a:latin typeface="Arial" panose="020B0604020202020204" pitchFamily="34" charset="0"/>
                <a:cs typeface="Arial" panose="020B0604020202020204" pitchFamily="34" charset="0"/>
              </a:rPr>
              <a:t>Messages clés : </a:t>
            </a:r>
          </a:p>
          <a:p>
            <a:pPr marL="228600" indent="-228600">
              <a:buFont typeface="+mj-lt"/>
              <a:buAutoNum type="arabicPeriod"/>
              <a:defRPr/>
            </a:pPr>
            <a:r>
              <a:rPr lang="fr-FR" sz="1000" dirty="0">
                <a:latin typeface="Arial" panose="020B0604020202020204" pitchFamily="34" charset="0"/>
                <a:cs typeface="Arial" panose="020B0604020202020204" pitchFamily="34" charset="0"/>
              </a:rPr>
              <a:t>Périodiquement il</a:t>
            </a:r>
            <a:r>
              <a:rPr lang="fr-FR" sz="1000" baseline="0" dirty="0">
                <a:latin typeface="Arial" panose="020B0604020202020204" pitchFamily="34" charset="0"/>
                <a:cs typeface="Arial" panose="020B0604020202020204" pitchFamily="34" charset="0"/>
              </a:rPr>
              <a:t> </a:t>
            </a:r>
            <a:r>
              <a:rPr lang="fr-FR" sz="1000" dirty="0">
                <a:latin typeface="Arial" panose="020B0604020202020204" pitchFamily="34" charset="0"/>
                <a:cs typeface="Arial" panose="020B0604020202020204" pitchFamily="34" charset="0"/>
              </a:rPr>
              <a:t>y a une modification des</a:t>
            </a:r>
            <a:r>
              <a:rPr lang="fr-FR" sz="1000" baseline="0" dirty="0">
                <a:latin typeface="Arial" panose="020B0604020202020204" pitchFamily="34" charset="0"/>
                <a:cs typeface="Arial" panose="020B0604020202020204" pitchFamily="34" charset="0"/>
              </a:rPr>
              <a:t> conditions d’exposition de la Terre aux rayonnements solaires.</a:t>
            </a:r>
          </a:p>
          <a:p>
            <a:pPr marL="228600" indent="-228600">
              <a:buFont typeface="+mj-lt"/>
              <a:buAutoNum type="arabicPeriod"/>
              <a:defRPr/>
            </a:pPr>
            <a:r>
              <a:rPr lang="fr-FR" sz="1000" dirty="0">
                <a:latin typeface="Arial" panose="020B0604020202020204" pitchFamily="34" charset="0"/>
                <a:cs typeface="Arial" panose="020B0604020202020204" pitchFamily="34" charset="0"/>
              </a:rPr>
              <a:t>La Terre entre alors dans une ère </a:t>
            </a:r>
            <a:r>
              <a:rPr lang="fr-FR" sz="1000" dirty="0" err="1">
                <a:latin typeface="Arial" panose="020B0604020202020204" pitchFamily="34" charset="0"/>
                <a:cs typeface="Arial" panose="020B0604020202020204" pitchFamily="34" charset="0"/>
              </a:rPr>
              <a:t>inter-glaciaire</a:t>
            </a:r>
            <a:r>
              <a:rPr lang="fr-FR" sz="1000" dirty="0">
                <a:latin typeface="Arial" panose="020B0604020202020204" pitchFamily="34" charset="0"/>
                <a:cs typeface="Arial" panose="020B0604020202020204" pitchFamily="34" charset="0"/>
              </a:rPr>
              <a:t> (c’est le cas aujourd’hui), dont la durée est de l’ordre de 10 000 ans</a:t>
            </a:r>
            <a:endParaRPr lang="fr-FR" sz="1000" b="1" u="sng" baseline="0" dirty="0">
              <a:latin typeface="Arial" panose="020B0604020202020204" pitchFamily="34" charset="0"/>
              <a:cs typeface="Arial" panose="020B0604020202020204" pitchFamily="34" charset="0"/>
            </a:endParaRPr>
          </a:p>
          <a:p>
            <a:pPr marL="0" indent="0">
              <a:buFontTx/>
              <a:buNone/>
              <a:defRPr/>
            </a:pPr>
            <a:endParaRPr lang="fr-FR" sz="1000" dirty="0">
              <a:latin typeface="Arial" panose="020B0604020202020204" pitchFamily="34" charset="0"/>
              <a:cs typeface="Arial" panose="020B0604020202020204" pitchFamily="34" charset="0"/>
            </a:endParaRPr>
          </a:p>
          <a:p>
            <a:pPr marL="0" indent="0">
              <a:buFontTx/>
              <a:buNone/>
              <a:defRPr/>
            </a:pPr>
            <a:r>
              <a:rPr lang="fr-FR" sz="1000" b="1" u="sng" dirty="0">
                <a:latin typeface="Arial" panose="020B0604020202020204" pitchFamily="34" charset="0"/>
                <a:cs typeface="Arial" panose="020B0604020202020204" pitchFamily="34" charset="0"/>
              </a:rPr>
              <a:t>Précisions pour les curieux : </a:t>
            </a:r>
          </a:p>
          <a:p>
            <a:pPr marL="0" indent="0">
              <a:buFontTx/>
              <a:buNone/>
              <a:defRPr/>
            </a:pPr>
            <a:r>
              <a:rPr lang="fr-FR" sz="1000" dirty="0">
                <a:latin typeface="Arial" panose="020B0604020202020204" pitchFamily="34" charset="0"/>
                <a:cs typeface="Arial" panose="020B0604020202020204" pitchFamily="34" charset="0"/>
              </a:rPr>
              <a:t>Lorsque</a:t>
            </a:r>
            <a:r>
              <a:rPr lang="fr-FR" sz="1000" baseline="0" dirty="0">
                <a:latin typeface="Arial" panose="020B0604020202020204" pitchFamily="34" charset="0"/>
                <a:cs typeface="Arial" panose="020B0604020202020204" pitchFamily="34" charset="0"/>
              </a:rPr>
              <a:t> la Terre se réchauffe,</a:t>
            </a:r>
            <a:r>
              <a:rPr lang="fr-FR" sz="1000" dirty="0">
                <a:latin typeface="Arial" panose="020B0604020202020204" pitchFamily="34" charset="0"/>
                <a:cs typeface="Arial" panose="020B0604020202020204" pitchFamily="34" charset="0"/>
              </a:rPr>
              <a:t> les océans rejettent un peu des gaz à effet de serre qu’ils contiennent dissous (chauffez du soda et vous verrez sortir les petites bulles). De même, les glaces fondent un peu et rejettent des petites bulles d’air avec des gaz à effet de serre qu’elles avaient emprisonnées en se formant. Et la surface de glace réduisant, l’effet miroir diminue et la Terre absorbe plus d’énergie du Soleil. </a:t>
            </a:r>
          </a:p>
          <a:p>
            <a:pPr marL="0" indent="0">
              <a:buFontTx/>
              <a:buNone/>
              <a:defRPr/>
            </a:pPr>
            <a:r>
              <a:rPr lang="fr-FR" sz="1000" dirty="0">
                <a:latin typeface="Arial" panose="020B0604020202020204" pitchFamily="34" charset="0"/>
                <a:cs typeface="Arial" panose="020B0604020202020204" pitchFamily="34" charset="0"/>
              </a:rPr>
              <a:t>Le réchauffement dû à l’augmentation d’activité solaire aurait été de 1°C environ mais il est amplifié par ces 3 phénomènes naturels jusqu’à 6°C (2°C sont imputables à l’augmentation de l’effet de serre). </a:t>
            </a:r>
          </a:p>
        </p:txBody>
      </p:sp>
      <p:sp>
        <p:nvSpPr>
          <p:cNvPr id="71684"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2A5EC6-FBB2-4078-B19F-6BADA1B59334}" type="slidenum">
              <a:rPr lang="fr-FR" altLang="fr-FR"/>
              <a:pPr>
                <a:spcBef>
                  <a:spcPct val="0"/>
                </a:spcBef>
              </a:pPr>
              <a:t>54</a:t>
            </a:fld>
            <a:endParaRPr lang="fr-FR" altLang="fr-FR"/>
          </a:p>
        </p:txBody>
      </p:sp>
    </p:spTree>
    <p:extLst>
      <p:ext uri="{BB962C8B-B14F-4D97-AF65-F5344CB8AC3E}">
        <p14:creationId xmlns:p14="http://schemas.microsoft.com/office/powerpoint/2010/main" val="11154600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Espace réservé de l'image des diapositives 1"/>
          <p:cNvSpPr>
            <a:spLocks noGrp="1" noRot="1" noChangeAspect="1" noTextEdit="1"/>
          </p:cNvSpPr>
          <p:nvPr>
            <p:ph type="sldImg"/>
          </p:nvPr>
        </p:nvSpPr>
        <p:spPr>
          <a:xfrm>
            <a:off x="381000" y="685800"/>
            <a:ext cx="6096000" cy="3429000"/>
          </a:xfrm>
          <a:ln/>
        </p:spPr>
      </p:sp>
      <p:sp>
        <p:nvSpPr>
          <p:cNvPr id="3" name="Espace réservé des commentaires 2"/>
          <p:cNvSpPr>
            <a:spLocks noGrp="1"/>
          </p:cNvSpPr>
          <p:nvPr>
            <p:ph type="body" idx="1"/>
          </p:nvPr>
        </p:nvSpPr>
        <p:spPr/>
        <p:txBody>
          <a:bodyPr>
            <a:normAutofit/>
          </a:bodyPr>
          <a:lstStyle/>
          <a:p>
            <a:pPr marL="0" indent="0">
              <a:buFontTx/>
              <a:buNone/>
              <a:defRPr/>
            </a:pPr>
            <a:r>
              <a:rPr lang="fr-FR" sz="1000" b="1" u="sng" dirty="0">
                <a:latin typeface="Arial" panose="020B0604020202020204" pitchFamily="34" charset="0"/>
                <a:cs typeface="Arial" panose="020B0604020202020204" pitchFamily="34" charset="0"/>
              </a:rPr>
              <a:t>Explications :</a:t>
            </a:r>
          </a:p>
          <a:p>
            <a:r>
              <a:rPr lang="fr-FR" sz="1000" kern="1200" dirty="0">
                <a:solidFill>
                  <a:schemeClr val="tx1"/>
                </a:solidFill>
                <a:effectLst/>
                <a:latin typeface="Arial" panose="020B0604020202020204" pitchFamily="34" charset="0"/>
                <a:ea typeface="+mn-ea"/>
                <a:cs typeface="Arial" panose="020B0604020202020204" pitchFamily="34" charset="0"/>
              </a:rPr>
              <a:t>Depuis la Révolution Industrielle, l’Homme a rejeté énormément de gaz à effet de serre dans l’atmosphère, principalement sous forme de CO2 en brûlant des combustibles fossiles. Cette augmentation d’effet de serre a ainsi enclenché un réchauffement global de la planète. Ce réchauffement, qui est en cours, à déjà atteint 1°C.</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Si nos émissions de gaz à effet de serre continuent à croître au rythme actuel les prévisions nous donnent une température moyenne de près de 20°C en 2100.</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Cette différence ne parait pas importante mais il s’agit d’une température moyenne globale. D’une part certaines zones du globe vont connaitre une augmentation supérieure à ces 4°C, c’est notamment le cas de l’</a:t>
            </a:r>
            <a:r>
              <a:rPr lang="fr-FR" sz="1000" kern="1200" dirty="0" err="1">
                <a:solidFill>
                  <a:schemeClr val="tx1"/>
                </a:solidFill>
                <a:effectLst/>
                <a:latin typeface="Arial" panose="020B0604020202020204" pitchFamily="34" charset="0"/>
                <a:ea typeface="+mn-ea"/>
                <a:cs typeface="Arial" panose="020B0604020202020204" pitchFamily="34" charset="0"/>
              </a:rPr>
              <a:t>arctic</a:t>
            </a:r>
            <a:r>
              <a:rPr lang="fr-FR" sz="1000" kern="1200" dirty="0">
                <a:solidFill>
                  <a:schemeClr val="tx1"/>
                </a:solidFill>
                <a:effectLst/>
                <a:latin typeface="Arial" panose="020B0604020202020204" pitchFamily="34" charset="0"/>
                <a:ea typeface="+mn-ea"/>
                <a:cs typeface="Arial" panose="020B0604020202020204" pitchFamily="34" charset="0"/>
              </a:rPr>
              <a:t>, et d’autre part, c’est le même ordre de grandeur que le passage d’une ère glaciaire à une ère </a:t>
            </a:r>
            <a:r>
              <a:rPr lang="fr-FR" sz="1000" kern="1200" dirty="0" err="1">
                <a:solidFill>
                  <a:schemeClr val="tx1"/>
                </a:solidFill>
                <a:effectLst/>
                <a:latin typeface="Arial" panose="020B0604020202020204" pitchFamily="34" charset="0"/>
                <a:ea typeface="+mn-ea"/>
                <a:cs typeface="Arial" panose="020B0604020202020204" pitchFamily="34" charset="0"/>
              </a:rPr>
              <a:t>inter-glaciaire</a:t>
            </a:r>
            <a:r>
              <a:rPr lang="fr-FR" sz="1000" kern="1200" dirty="0">
                <a:solidFill>
                  <a:schemeClr val="tx1"/>
                </a:solidFill>
                <a:effectLst/>
                <a:latin typeface="Arial" panose="020B0604020202020204" pitchFamily="34" charset="0"/>
                <a:ea typeface="+mn-ea"/>
                <a:cs typeface="Arial" panose="020B0604020202020204" pitchFamily="34" charset="0"/>
              </a:rPr>
              <a:t>.</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plus de ça, le réchauffement global actuel serait alors de 4°C en 100 ans, soit environ 100 fois plus rapide qu’un changement naturel d’ère. Ce qui craint dans le changement climatique c’est la vitesse du changement bien plus que l’écart de température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28600" indent="-228600">
              <a:buFontTx/>
              <a:buAutoNum type="arabicPeriod"/>
              <a:defRPr/>
            </a:pPr>
            <a:endParaRPr lang="fr-FR" sz="1000" dirty="0">
              <a:latin typeface="Arial" panose="020B0604020202020204" pitchFamily="34" charset="0"/>
              <a:cs typeface="Arial" panose="020B0604020202020204" pitchFamily="34" charset="0"/>
            </a:endParaRPr>
          </a:p>
          <a:p>
            <a:pPr>
              <a:defRPr/>
            </a:pPr>
            <a:r>
              <a:rPr lang="fr-FR" sz="1000" b="1" u="sng" dirty="0">
                <a:latin typeface="Arial" panose="020B0604020202020204" pitchFamily="34" charset="0"/>
                <a:cs typeface="Arial" panose="020B0604020202020204" pitchFamily="34" charset="0"/>
              </a:rPr>
              <a:t>Messages clés :</a:t>
            </a:r>
          </a:p>
          <a:p>
            <a:pPr marL="228600" indent="-228600">
              <a:buFontTx/>
              <a:buAutoNum type="arabicPeriod"/>
              <a:defRPr/>
            </a:pPr>
            <a:r>
              <a:rPr lang="fr-FR" sz="1000" b="0" dirty="0">
                <a:latin typeface="Arial" panose="020B0604020202020204" pitchFamily="34" charset="0"/>
                <a:cs typeface="Arial" panose="020B0604020202020204" pitchFamily="34" charset="0"/>
              </a:rPr>
              <a:t>Le réchauffement climatique actuel</a:t>
            </a:r>
            <a:r>
              <a:rPr lang="fr-FR" sz="1000" b="0" baseline="0" dirty="0">
                <a:latin typeface="Arial" panose="020B0604020202020204" pitchFamily="34" charset="0"/>
                <a:cs typeface="Arial" panose="020B0604020202020204" pitchFamily="34" charset="0"/>
              </a:rPr>
              <a:t> pourrait être de 5°C en quelques centaines d’années. </a:t>
            </a:r>
            <a:endParaRPr lang="fr-FR" sz="1000" b="0" dirty="0">
              <a:latin typeface="Arial" panose="020B0604020202020204" pitchFamily="34" charset="0"/>
              <a:cs typeface="Arial" panose="020B0604020202020204" pitchFamily="34" charset="0"/>
            </a:endParaRPr>
          </a:p>
          <a:p>
            <a:pPr marL="228600" indent="-228600">
              <a:buFontTx/>
              <a:buAutoNum type="arabicPeriod"/>
              <a:defRPr/>
            </a:pPr>
            <a:r>
              <a:rPr lang="fr-FR" sz="1000" b="0" dirty="0">
                <a:latin typeface="Arial" panose="020B0604020202020204" pitchFamily="34" charset="0"/>
                <a:cs typeface="Arial" panose="020B0604020202020204" pitchFamily="34" charset="0"/>
              </a:rPr>
              <a:t>Le problème dans le changement actuel, </a:t>
            </a:r>
            <a:r>
              <a:rPr lang="fr-FR" sz="1000" b="0" u="sng" dirty="0">
                <a:latin typeface="Arial" panose="020B0604020202020204" pitchFamily="34" charset="0"/>
                <a:cs typeface="Arial" panose="020B0604020202020204" pitchFamily="34" charset="0"/>
              </a:rPr>
              <a:t>c’est sa vitesse inédite </a:t>
            </a:r>
            <a:r>
              <a:rPr lang="fr-FR" sz="1000" b="0" dirty="0">
                <a:latin typeface="Arial" panose="020B0604020202020204" pitchFamily="34" charset="0"/>
                <a:cs typeface="Arial" panose="020B0604020202020204" pitchFamily="34" charset="0"/>
              </a:rPr>
              <a:t>(près de 100 fois plus rapide que les changements naturels) : l’écosystème, dont nous faisons parti,</a:t>
            </a:r>
            <a:r>
              <a:rPr lang="fr-FR" sz="1000" b="0" baseline="0" dirty="0">
                <a:latin typeface="Arial" panose="020B0604020202020204" pitchFamily="34" charset="0"/>
                <a:cs typeface="Arial" panose="020B0604020202020204" pitchFamily="34" charset="0"/>
              </a:rPr>
              <a:t> </a:t>
            </a:r>
            <a:r>
              <a:rPr lang="fr-FR" sz="1000" b="0" dirty="0">
                <a:latin typeface="Arial" panose="020B0604020202020204" pitchFamily="34" charset="0"/>
                <a:cs typeface="Arial" panose="020B0604020202020204" pitchFamily="34" charset="0"/>
              </a:rPr>
              <a:t>arrivera-t-il à suivre ?</a:t>
            </a:r>
          </a:p>
          <a:p>
            <a:pPr marL="0" indent="0">
              <a:buFontTx/>
              <a:buNone/>
              <a:defRPr/>
            </a:pPr>
            <a:endParaRPr lang="fr-FR" sz="1000" dirty="0">
              <a:latin typeface="Arial" panose="020B0604020202020204" pitchFamily="34" charset="0"/>
              <a:cs typeface="Arial" panose="020B0604020202020204" pitchFamily="34" charset="0"/>
            </a:endParaRPr>
          </a:p>
          <a:p>
            <a:pPr marL="228600" indent="-228600">
              <a:buFontTx/>
              <a:buAutoNum type="arabicPeriod"/>
              <a:defRPr/>
            </a:pPr>
            <a:endParaRPr lang="fr-FR" sz="1000" dirty="0">
              <a:latin typeface="Arial" panose="020B0604020202020204" pitchFamily="34" charset="0"/>
              <a:cs typeface="Arial" panose="020B0604020202020204" pitchFamily="34" charset="0"/>
            </a:endParaRPr>
          </a:p>
          <a:p>
            <a:pPr>
              <a:defRPr/>
            </a:pPr>
            <a:endParaRPr lang="fr-FR" sz="1000" b="1" u="sng" dirty="0">
              <a:latin typeface="Arial" panose="020B0604020202020204" pitchFamily="34" charset="0"/>
              <a:cs typeface="Arial" panose="020B0604020202020204" pitchFamily="34" charset="0"/>
            </a:endParaRPr>
          </a:p>
        </p:txBody>
      </p:sp>
      <p:sp>
        <p:nvSpPr>
          <p:cNvPr id="71684" name="Espace réservé du numéro de diapositive 3"/>
          <p:cNvSpPr>
            <a:spLocks noGrp="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032A5EC6-FBB2-4078-B19F-6BADA1B59334}" type="slidenum">
              <a:rPr lang="fr-FR" altLang="fr-FR"/>
              <a:pPr>
                <a:spcBef>
                  <a:spcPct val="0"/>
                </a:spcBef>
              </a:pPr>
              <a:t>55</a:t>
            </a:fld>
            <a:endParaRPr lang="fr-FR" altLang="fr-FR"/>
          </a:p>
        </p:txBody>
      </p:sp>
    </p:spTree>
    <p:extLst>
      <p:ext uri="{BB962C8B-B14F-4D97-AF65-F5344CB8AC3E}">
        <p14:creationId xmlns:p14="http://schemas.microsoft.com/office/powerpoint/2010/main" val="303199728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sz="1000" b="1" i="0" u="sng" baseline="0" dirty="0">
                <a:latin typeface="Arial" panose="020B0604020202020204" pitchFamily="34" charset="0"/>
                <a:cs typeface="Arial" panose="020B0604020202020204" pitchFamily="34" charset="0"/>
              </a:rPr>
              <a:t>Explications : </a:t>
            </a:r>
            <a:br>
              <a:rPr lang="fr-FR" sz="1000" i="0" baseline="0" dirty="0">
                <a:latin typeface="Arial" panose="020B0604020202020204" pitchFamily="34" charset="0"/>
                <a:cs typeface="Arial" panose="020B0604020202020204" pitchFamily="34" charset="0"/>
              </a:rPr>
            </a:br>
            <a:r>
              <a:rPr lang="fr-FR" sz="1000" kern="1200" dirty="0">
                <a:solidFill>
                  <a:schemeClr val="tx1"/>
                </a:solidFill>
                <a:effectLst/>
                <a:latin typeface="Arial" panose="020B0604020202020204" pitchFamily="34" charset="0"/>
                <a:ea typeface="+mn-ea"/>
                <a:cs typeface="Arial" panose="020B0604020202020204" pitchFamily="34" charset="0"/>
              </a:rPr>
              <a:t>Bien. Voyons ce qu’il faut retenir de cette partie.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1.Le climat ne doit pas être confondu avec la météo : les échelles de temps et les modes d’études différents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2.Le système climatique est un système complexe et en constante évolution</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3.L’effet de serre est un processus naturel, renforcé par les émissions humaines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4.Le climat est très sensible à la température : une petite variation peut entrainer de grosses conséquences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5.La situation est inédite essentiellement dans la vitesse du changement</a:t>
            </a:r>
            <a:endParaRPr lang="en-US" sz="1000" kern="1200" dirty="0">
              <a:solidFill>
                <a:schemeClr val="tx1"/>
              </a:solidFill>
              <a:effectLst/>
              <a:latin typeface="Arial" panose="020B0604020202020204" pitchFamily="34" charset="0"/>
              <a:ea typeface="+mn-ea"/>
              <a:cs typeface="Arial" panose="020B0604020202020204" pitchFamily="34" charset="0"/>
            </a:endParaRPr>
          </a:p>
          <a:p>
            <a:br>
              <a:rPr lang="fr-FR" sz="1000" kern="1200" dirty="0">
                <a:solidFill>
                  <a:schemeClr val="tx1"/>
                </a:solidFill>
                <a:effectLst/>
                <a:latin typeface="Arial" panose="020B0604020202020204" pitchFamily="34" charset="0"/>
                <a:ea typeface="+mn-ea"/>
                <a:cs typeface="Arial" panose="020B0604020202020204" pitchFamily="34" charset="0"/>
              </a:rPr>
            </a:br>
            <a:r>
              <a:rPr lang="fr-FR" sz="1000" kern="1200" dirty="0">
                <a:solidFill>
                  <a:schemeClr val="tx1"/>
                </a:solidFill>
                <a:effectLst/>
                <a:latin typeface="Arial" panose="020B0604020202020204" pitchFamily="34" charset="0"/>
                <a:ea typeface="+mn-ea"/>
                <a:cs typeface="Arial" panose="020B0604020202020204" pitchFamily="34" charset="0"/>
              </a:rPr>
              <a:t>Passons maintenant à la suite : l’impact anthropique (nous</a:t>
            </a:r>
            <a:r>
              <a:rPr lang="fr-FR" sz="1000" kern="1200" baseline="0" dirty="0">
                <a:solidFill>
                  <a:schemeClr val="tx1"/>
                </a:solidFill>
                <a:effectLst/>
                <a:latin typeface="Arial" panose="020B0604020202020204" pitchFamily="34" charset="0"/>
                <a:ea typeface="+mn-ea"/>
                <a:cs typeface="Arial" panose="020B0604020202020204" pitchFamily="34" charset="0"/>
              </a:rPr>
              <a:t> quoi)</a:t>
            </a:r>
            <a:r>
              <a:rPr lang="fr-FR" sz="1000" kern="1200" dirty="0">
                <a:solidFill>
                  <a:schemeClr val="tx1"/>
                </a:solidFill>
                <a:effectLst/>
                <a:latin typeface="Arial" panose="020B0604020202020204" pitchFamily="34" charset="0"/>
                <a:ea typeface="+mn-ea"/>
                <a:cs typeface="Arial" panose="020B0604020202020204" pitchFamily="34" charset="0"/>
              </a:rPr>
              <a:t>.</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i="0" baseline="0" dirty="0">
              <a:latin typeface="Arial" panose="020B0604020202020204" pitchFamily="34" charset="0"/>
              <a:cs typeface="Arial" panose="020B0604020202020204" pitchFamily="34" charset="0"/>
            </a:endParaRPr>
          </a:p>
          <a:p>
            <a:r>
              <a:rPr lang="fr-FR" sz="1000" i="1" baseline="0" dirty="0">
                <a:latin typeface="Arial" panose="020B0604020202020204" pitchFamily="34" charset="0"/>
                <a:cs typeface="Arial" panose="020B0604020202020204" pitchFamily="34" charset="0"/>
              </a:rPr>
              <a:t>Lire la slide ou reformuler avec ses mots, Bien décomposer chaque point et prendre le temps de vérifier que tout le monde a bien compris. </a:t>
            </a:r>
          </a:p>
          <a:p>
            <a:endParaRPr lang="fr-FR" sz="1000" baseline="0" dirty="0">
              <a:latin typeface="Arial" panose="020B0604020202020204" pitchFamily="34" charset="0"/>
              <a:cs typeface="Arial" panose="020B0604020202020204" pitchFamily="34" charset="0"/>
            </a:endParaRPr>
          </a:p>
          <a:p>
            <a:pPr marL="0" indent="0">
              <a:spcBef>
                <a:spcPts val="1200"/>
              </a:spcBef>
              <a:buClr>
                <a:srgbClr val="166478"/>
              </a:buClr>
              <a:buFont typeface="+mj-lt"/>
              <a:buNone/>
            </a:pPr>
            <a:r>
              <a:rPr lang="fr-FR" sz="1000" b="1" i="0" u="sng" dirty="0">
                <a:latin typeface="Arial" panose="020B0604020202020204" pitchFamily="34" charset="0"/>
                <a:cs typeface="Arial" panose="020B0604020202020204" pitchFamily="34" charset="0"/>
              </a:rPr>
              <a:t>Messages Clés</a:t>
            </a:r>
            <a:r>
              <a:rPr lang="fr-FR" sz="1000" b="1" i="0" u="sng" baseline="0" dirty="0">
                <a:latin typeface="Arial" panose="020B0604020202020204" pitchFamily="34" charset="0"/>
                <a:cs typeface="Arial" panose="020B0604020202020204" pitchFamily="34" charset="0"/>
              </a:rPr>
              <a:t> </a:t>
            </a:r>
            <a:r>
              <a:rPr lang="fr-FR" sz="1000" b="1" i="0" u="sng" dirty="0">
                <a:latin typeface="Arial" panose="020B0604020202020204" pitchFamily="34" charset="0"/>
                <a:cs typeface="Arial" panose="020B0604020202020204" pitchFamily="34" charset="0"/>
              </a:rPr>
              <a:t>:</a:t>
            </a:r>
            <a:r>
              <a:rPr lang="fr-FR" sz="1000" b="1" i="0" u="sng" baseline="0" dirty="0">
                <a:latin typeface="Arial" panose="020B0604020202020204" pitchFamily="34" charset="0"/>
                <a:cs typeface="Arial" panose="020B0604020202020204" pitchFamily="34" charset="0"/>
              </a:rPr>
              <a:t> </a:t>
            </a:r>
            <a:endParaRPr lang="fr-FR" sz="1000" i="0" baseline="0" dirty="0">
              <a:latin typeface="Arial" panose="020B0604020202020204" pitchFamily="34" charset="0"/>
              <a:cs typeface="Arial" panose="020B0604020202020204" pitchFamily="34" charset="0"/>
            </a:endParaRPr>
          </a:p>
          <a:p>
            <a:pPr marL="228600" indent="-228600">
              <a:spcBef>
                <a:spcPts val="1200"/>
              </a:spcBef>
              <a:buClr>
                <a:srgbClr val="166478"/>
              </a:buClr>
              <a:buFont typeface="+mj-lt"/>
              <a:buAutoNum type="arabicPeriod"/>
            </a:pPr>
            <a:r>
              <a:rPr lang="fr-FR" sz="1000" dirty="0">
                <a:solidFill>
                  <a:srgbClr val="166478"/>
                </a:solidFill>
                <a:latin typeface="Arial" panose="020B0604020202020204" pitchFamily="34" charset="0"/>
                <a:cs typeface="Arial" panose="020B0604020202020204" pitchFamily="34" charset="0"/>
              </a:rPr>
              <a:t>Le climat ne doit pas être confondu avec la météo : </a:t>
            </a:r>
            <a:r>
              <a:rPr lang="fr-FR" sz="1000" dirty="0">
                <a:solidFill>
                  <a:srgbClr val="F59F2E"/>
                </a:solidFill>
                <a:latin typeface="Arial" panose="020B0604020202020204" pitchFamily="34" charset="0"/>
                <a:cs typeface="Arial" panose="020B0604020202020204" pitchFamily="34" charset="0"/>
              </a:rPr>
              <a:t>échelles de temps</a:t>
            </a:r>
            <a:r>
              <a:rPr lang="fr-FR" sz="1000" dirty="0">
                <a:solidFill>
                  <a:srgbClr val="166478"/>
                </a:solidFill>
                <a:latin typeface="Arial" panose="020B0604020202020204" pitchFamily="34" charset="0"/>
                <a:cs typeface="Arial" panose="020B0604020202020204" pitchFamily="34" charset="0"/>
              </a:rPr>
              <a:t> et </a:t>
            </a:r>
            <a:r>
              <a:rPr lang="fr-FR" sz="1000" dirty="0">
                <a:solidFill>
                  <a:srgbClr val="F59F2E"/>
                </a:solidFill>
                <a:latin typeface="Arial" panose="020B0604020202020204" pitchFamily="34" charset="0"/>
                <a:cs typeface="Arial" panose="020B0604020202020204" pitchFamily="34" charset="0"/>
              </a:rPr>
              <a:t>modes d’études</a:t>
            </a:r>
            <a:r>
              <a:rPr lang="fr-FR" sz="1000" dirty="0">
                <a:solidFill>
                  <a:srgbClr val="166478"/>
                </a:solidFill>
                <a:latin typeface="Arial" panose="020B0604020202020204" pitchFamily="34" charset="0"/>
                <a:cs typeface="Arial" panose="020B0604020202020204" pitchFamily="34" charset="0"/>
              </a:rPr>
              <a:t> différents</a:t>
            </a:r>
          </a:p>
          <a:p>
            <a:pPr marL="228600" indent="-228600">
              <a:spcBef>
                <a:spcPts val="1200"/>
              </a:spcBef>
              <a:buClr>
                <a:srgbClr val="166478"/>
              </a:buClr>
              <a:buFont typeface="+mj-lt"/>
              <a:buAutoNum type="arabicPeriod"/>
            </a:pPr>
            <a:r>
              <a:rPr lang="fr-FR" sz="1000" dirty="0">
                <a:solidFill>
                  <a:srgbClr val="166478"/>
                </a:solidFill>
                <a:latin typeface="Arial" panose="020B0604020202020204" pitchFamily="34" charset="0"/>
                <a:cs typeface="Arial" panose="020B0604020202020204" pitchFamily="34" charset="0"/>
              </a:rPr>
              <a:t>Le système climatique est </a:t>
            </a:r>
            <a:r>
              <a:rPr lang="fr-FR" sz="1000" dirty="0">
                <a:solidFill>
                  <a:srgbClr val="F59F2E"/>
                </a:solidFill>
                <a:latin typeface="Arial" panose="020B0604020202020204" pitchFamily="34" charset="0"/>
                <a:cs typeface="Arial" panose="020B0604020202020204" pitchFamily="34" charset="0"/>
              </a:rPr>
              <a:t>un système complexe </a:t>
            </a:r>
            <a:r>
              <a:rPr lang="fr-FR" sz="1000" dirty="0">
                <a:solidFill>
                  <a:srgbClr val="166478"/>
                </a:solidFill>
                <a:latin typeface="Arial" panose="020B0604020202020204" pitchFamily="34" charset="0"/>
                <a:cs typeface="Arial" panose="020B0604020202020204" pitchFamily="34" charset="0"/>
              </a:rPr>
              <a:t>et </a:t>
            </a:r>
            <a:r>
              <a:rPr lang="fr-FR" sz="1000" dirty="0">
                <a:solidFill>
                  <a:srgbClr val="F59F2E"/>
                </a:solidFill>
                <a:latin typeface="Arial" panose="020B0604020202020204" pitchFamily="34" charset="0"/>
                <a:cs typeface="Arial" panose="020B0604020202020204" pitchFamily="34" charset="0"/>
              </a:rPr>
              <a:t>en constante évolution</a:t>
            </a:r>
          </a:p>
          <a:p>
            <a:pPr marL="228600" indent="-228600" algn="just">
              <a:spcBef>
                <a:spcPts val="1200"/>
              </a:spcBef>
              <a:buClr>
                <a:srgbClr val="166478"/>
              </a:buClr>
              <a:buFont typeface="+mj-lt"/>
              <a:buAutoNum type="arabicPeriod"/>
            </a:pPr>
            <a:r>
              <a:rPr lang="fr-FR" sz="1000" dirty="0">
                <a:solidFill>
                  <a:srgbClr val="166478"/>
                </a:solidFill>
                <a:latin typeface="Arial" panose="020B0604020202020204" pitchFamily="34" charset="0"/>
                <a:cs typeface="Arial" panose="020B0604020202020204" pitchFamily="34" charset="0"/>
              </a:rPr>
              <a:t>L’effet de serre est </a:t>
            </a:r>
            <a:r>
              <a:rPr lang="fr-FR" sz="1000" dirty="0">
                <a:solidFill>
                  <a:srgbClr val="F59F2E"/>
                </a:solidFill>
                <a:latin typeface="Arial" panose="020B0604020202020204" pitchFamily="34" charset="0"/>
                <a:cs typeface="Arial" panose="020B0604020202020204" pitchFamily="34" charset="0"/>
              </a:rPr>
              <a:t>un processus naturel</a:t>
            </a:r>
            <a:r>
              <a:rPr lang="fr-FR" sz="1000" dirty="0">
                <a:solidFill>
                  <a:srgbClr val="166478"/>
                </a:solidFill>
                <a:latin typeface="Arial" panose="020B0604020202020204" pitchFamily="34" charset="0"/>
                <a:cs typeface="Arial" panose="020B0604020202020204" pitchFamily="34" charset="0"/>
              </a:rPr>
              <a:t>, renforcé par les émissions humaines</a:t>
            </a:r>
          </a:p>
          <a:p>
            <a:pPr marL="228600" indent="-228600">
              <a:spcBef>
                <a:spcPts val="1200"/>
              </a:spcBef>
              <a:buClr>
                <a:srgbClr val="166478"/>
              </a:buClr>
              <a:buFont typeface="+mj-lt"/>
              <a:buAutoNum type="arabicPeriod"/>
            </a:pPr>
            <a:r>
              <a:rPr lang="fr-FR" sz="1000" dirty="0">
                <a:solidFill>
                  <a:srgbClr val="166478"/>
                </a:solidFill>
                <a:latin typeface="Arial" panose="020B0604020202020204" pitchFamily="34" charset="0"/>
                <a:cs typeface="Arial" panose="020B0604020202020204" pitchFamily="34" charset="0"/>
              </a:rPr>
              <a:t>Le climat est très sensible à la température : </a:t>
            </a:r>
            <a:r>
              <a:rPr lang="fr-FR" sz="1000" dirty="0">
                <a:solidFill>
                  <a:srgbClr val="F59F2E"/>
                </a:solidFill>
                <a:latin typeface="Arial" panose="020B0604020202020204" pitchFamily="34" charset="0"/>
                <a:cs typeface="Arial" panose="020B0604020202020204" pitchFamily="34" charset="0"/>
              </a:rPr>
              <a:t>petite variation, grosses conséquences</a:t>
            </a:r>
          </a:p>
          <a:p>
            <a:pPr marL="228600" indent="-228600">
              <a:spcBef>
                <a:spcPts val="1200"/>
              </a:spcBef>
              <a:buClr>
                <a:srgbClr val="166478"/>
              </a:buClr>
              <a:buFont typeface="+mj-lt"/>
              <a:buAutoNum type="arabicPeriod"/>
            </a:pPr>
            <a:r>
              <a:rPr lang="fr-FR" sz="1000" dirty="0">
                <a:solidFill>
                  <a:srgbClr val="166478"/>
                </a:solidFill>
                <a:latin typeface="Arial" panose="020B0604020202020204" pitchFamily="34" charset="0"/>
                <a:cs typeface="Arial" panose="020B0604020202020204" pitchFamily="34" charset="0"/>
              </a:rPr>
              <a:t>La situation est </a:t>
            </a:r>
            <a:r>
              <a:rPr lang="fr-FR" sz="1000" dirty="0">
                <a:solidFill>
                  <a:srgbClr val="F59F2E"/>
                </a:solidFill>
                <a:latin typeface="Arial" panose="020B0604020202020204" pitchFamily="34" charset="0"/>
                <a:cs typeface="Arial" panose="020B0604020202020204" pitchFamily="34" charset="0"/>
              </a:rPr>
              <a:t>inédite</a:t>
            </a:r>
            <a:r>
              <a:rPr lang="fr-FR" sz="1000" dirty="0">
                <a:solidFill>
                  <a:srgbClr val="166478"/>
                </a:solidFill>
                <a:latin typeface="Arial" panose="020B0604020202020204" pitchFamily="34" charset="0"/>
                <a:cs typeface="Arial" panose="020B0604020202020204" pitchFamily="34" charset="0"/>
              </a:rPr>
              <a:t> essentiellement dans la </a:t>
            </a:r>
            <a:r>
              <a:rPr lang="fr-FR" sz="1000" dirty="0">
                <a:solidFill>
                  <a:srgbClr val="F59F2E"/>
                </a:solidFill>
                <a:latin typeface="Arial" panose="020B0604020202020204" pitchFamily="34" charset="0"/>
                <a:cs typeface="Arial" panose="020B0604020202020204" pitchFamily="34" charset="0"/>
              </a:rPr>
              <a:t>vitesse du changement</a:t>
            </a:r>
          </a:p>
          <a:p>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56</a:t>
            </a:fld>
            <a:endParaRPr lang="fr-FR"/>
          </a:p>
        </p:txBody>
      </p:sp>
    </p:spTree>
    <p:extLst>
      <p:ext uri="{BB962C8B-B14F-4D97-AF65-F5344CB8AC3E}">
        <p14:creationId xmlns:p14="http://schemas.microsoft.com/office/powerpoint/2010/main" val="350014759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r>
              <a:rPr lang="fr-FR" sz="1000" b="1" u="sng" noProof="0" dirty="0">
                <a:latin typeface="Arial" panose="020B0604020202020204" pitchFamily="34" charset="0"/>
                <a:cs typeface="Arial" panose="020B0604020202020204" pitchFamily="34" charset="0"/>
              </a:rPr>
              <a:t>Explications :</a:t>
            </a:r>
            <a:r>
              <a:rPr lang="fr-FR" sz="1000" b="1" u="sng" baseline="0" noProof="0" dirty="0">
                <a:latin typeface="Arial" panose="020B0604020202020204" pitchFamily="34" charset="0"/>
                <a:cs typeface="Arial" panose="020B0604020202020204" pitchFamily="34" charset="0"/>
              </a:rPr>
              <a:t> </a:t>
            </a:r>
          </a:p>
          <a:p>
            <a:r>
              <a:rPr lang="fr-FR" sz="1200" kern="1200" dirty="0">
                <a:solidFill>
                  <a:schemeClr val="tx1"/>
                </a:solidFill>
                <a:effectLst/>
                <a:latin typeface="+mn-lt"/>
                <a:ea typeface="+mn-ea"/>
                <a:cs typeface="+mn-cs"/>
              </a:rPr>
              <a:t>On parle d’impact anthropique car il s’agit de changements provoqués directement ou indirectement par l’action de l’homme.</a:t>
            </a:r>
            <a:endParaRPr lang="en-US"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Nous allons donc nous intéresser à l’influence de l’Homme sur le système climatique.</a:t>
            </a:r>
            <a:endParaRPr lang="en-US" sz="1200" kern="1200" dirty="0">
              <a:solidFill>
                <a:schemeClr val="tx1"/>
              </a:solidFill>
              <a:effectLst/>
              <a:latin typeface="+mn-lt"/>
              <a:ea typeface="+mn-ea"/>
              <a:cs typeface="+mn-cs"/>
            </a:endParaRPr>
          </a:p>
          <a:p>
            <a:endParaRPr lang="fr-FR" sz="1000" baseline="0" noProof="0" dirty="0">
              <a:latin typeface="Arial" panose="020B0604020202020204" pitchFamily="34" charset="0"/>
              <a:cs typeface="Arial" panose="020B0604020202020204" pitchFamily="34" charset="0"/>
            </a:endParaRPr>
          </a:p>
          <a:p>
            <a:r>
              <a:rPr lang="fr-FR" sz="1000" b="1" u="sng" noProof="0" dirty="0">
                <a:latin typeface="Arial" panose="020B0604020202020204" pitchFamily="34" charset="0"/>
                <a:cs typeface="Arial" panose="020B0604020202020204" pitchFamily="34" charset="0"/>
              </a:rPr>
              <a:t>Transition :</a:t>
            </a:r>
            <a:r>
              <a:rPr lang="fr-FR" sz="1000" b="0" u="none" noProof="0" dirty="0">
                <a:latin typeface="Arial" panose="020B0604020202020204" pitchFamily="34" charset="0"/>
                <a:cs typeface="Arial" panose="020B0604020202020204" pitchFamily="34" charset="0"/>
              </a:rPr>
              <a:t> Nous allons nous intéressé à </a:t>
            </a:r>
            <a:r>
              <a:rPr lang="fr-FR" sz="1000" b="0" baseline="0" noProof="0" dirty="0">
                <a:latin typeface="Arial" panose="020B0604020202020204" pitchFamily="34" charset="0"/>
                <a:cs typeface="Arial" panose="020B0604020202020204" pitchFamily="34" charset="0"/>
              </a:rPr>
              <a:t>l’influence de l’homme sur le système climatique ?</a:t>
            </a:r>
            <a:endParaRPr lang="fr-FR" sz="1000" b="0" noProof="0" dirty="0">
              <a:latin typeface="Arial" panose="020B0604020202020204" pitchFamily="34" charset="0"/>
              <a:cs typeface="Arial" panose="020B0604020202020204" pitchFamily="34" charset="0"/>
            </a:endParaRPr>
          </a:p>
          <a:p>
            <a:endParaRPr lang="fr-FR" sz="1000" b="1" noProof="0" dirty="0">
              <a:latin typeface="Arial" panose="020B0604020202020204" pitchFamily="34" charset="0"/>
              <a:cs typeface="Arial" panose="020B0604020202020204" pitchFamily="34" charset="0"/>
            </a:endParaRPr>
          </a:p>
          <a:p>
            <a:r>
              <a:rPr lang="fr-FR" sz="1000" b="1" u="sng" noProof="0" dirty="0">
                <a:latin typeface="Arial" panose="020B0604020202020204" pitchFamily="34" charset="0"/>
                <a:cs typeface="Arial" panose="020B0604020202020204" pitchFamily="34" charset="0"/>
              </a:rPr>
              <a:t>Déroulé conférencier (facultatif)</a:t>
            </a:r>
            <a:r>
              <a:rPr lang="fr-FR" sz="1000" b="1" u="sng" baseline="0" noProof="0" dirty="0">
                <a:latin typeface="Arial" panose="020B0604020202020204" pitchFamily="34" charset="0"/>
                <a:cs typeface="Arial" panose="020B0604020202020204" pitchFamily="34" charset="0"/>
              </a:rPr>
              <a:t> </a:t>
            </a:r>
            <a:r>
              <a:rPr lang="fr-FR" sz="1000" b="1" u="sng" noProof="0" dirty="0">
                <a:latin typeface="Arial" panose="020B0604020202020204" pitchFamily="34" charset="0"/>
                <a:cs typeface="Arial" panose="020B0604020202020204" pitchFamily="34" charset="0"/>
              </a:rPr>
              <a:t>:</a:t>
            </a:r>
          </a:p>
          <a:p>
            <a:r>
              <a:rPr lang="fr-FR" sz="1000" b="0" i="1" noProof="0" dirty="0">
                <a:latin typeface="Arial" panose="020B0604020202020204" pitchFamily="34" charset="0"/>
                <a:cs typeface="Arial" panose="020B0604020202020204" pitchFamily="34" charset="0"/>
              </a:rPr>
              <a:t>Tout public: Expliciter</a:t>
            </a:r>
            <a:r>
              <a:rPr lang="fr-FR" sz="1000" b="0" i="1" baseline="0" noProof="0" dirty="0">
                <a:latin typeface="Arial" panose="020B0604020202020204" pitchFamily="34" charset="0"/>
                <a:cs typeface="Arial" panose="020B0604020202020204" pitchFamily="34" charset="0"/>
              </a:rPr>
              <a:t> le terme « Anthropique »</a:t>
            </a:r>
            <a:endParaRPr lang="fr-FR" sz="1000" b="0" i="1" noProof="0" dirty="0">
              <a:latin typeface="Arial" panose="020B0604020202020204" pitchFamily="34" charset="0"/>
              <a:cs typeface="Arial" panose="020B0604020202020204" pitchFamily="34" charset="0"/>
            </a:endParaRPr>
          </a:p>
          <a:p>
            <a:r>
              <a:rPr lang="fr-FR" sz="1000" b="0" i="1" noProof="0" dirty="0">
                <a:latin typeface="Arial" panose="020B0604020202020204" pitchFamily="34" charset="0"/>
                <a:cs typeface="Arial" panose="020B0604020202020204" pitchFamily="34" charset="0"/>
              </a:rPr>
              <a:t>Public</a:t>
            </a:r>
            <a:r>
              <a:rPr lang="fr-FR" sz="1000" b="0" i="1" baseline="0" noProof="0" dirty="0">
                <a:latin typeface="Arial" panose="020B0604020202020204" pitchFamily="34" charset="0"/>
                <a:cs typeface="Arial" panose="020B0604020202020204" pitchFamily="34" charset="0"/>
              </a:rPr>
              <a:t> Scientifique: Si public réceptif (au feeling), faire un trait d’humour =&gt; Ne vous inquiétez pas, on laisse bien au chaud dans les polys de Thermo la notion d’Entropie.</a:t>
            </a:r>
            <a:endParaRPr lang="fr-FR" sz="1000" b="0" i="1" noProof="0" dirty="0">
              <a:latin typeface="Arial" panose="020B0604020202020204" pitchFamily="34" charset="0"/>
              <a:cs typeface="Arial" panose="020B0604020202020204" pitchFamily="34" charset="0"/>
            </a:endParaRPr>
          </a:p>
          <a:p>
            <a:endParaRPr lang="fr-FR" sz="1000" baseline="0" noProof="0" dirty="0">
              <a:latin typeface="Arial" panose="020B0604020202020204" pitchFamily="34" charset="0"/>
              <a:cs typeface="Arial" panose="020B0604020202020204" pitchFamily="34" charset="0"/>
            </a:endParaRPr>
          </a:p>
          <a:p>
            <a:endParaRPr lang="fr-FR" sz="1000" noProof="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57</a:t>
            </a:fld>
            <a:endParaRPr lang="fr-FR"/>
          </a:p>
        </p:txBody>
      </p:sp>
    </p:spTree>
    <p:extLst>
      <p:ext uri="{BB962C8B-B14F-4D97-AF65-F5344CB8AC3E}">
        <p14:creationId xmlns:p14="http://schemas.microsoft.com/office/powerpoint/2010/main" val="9849269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62500" lnSpcReduction="20000"/>
          </a:bodyPr>
          <a:lstStyle/>
          <a:p>
            <a:pPr algn="just"/>
            <a:r>
              <a:rPr 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En parlant climat vous entendrez rapidement parler du GIEC. Le GIEC, c'est le Groupe d’Experts Intergouvernemental sur l’Evolution du Climat.</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Il a été créé à la fin des années 80 sous l'égide de l'ONU et de l'Organisation Mondiale de la Météo.</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Son mandat est de fournir aux responsables politiques des évaluations scientifiques concernant les changements climatiques. Les évaluations aident ensuite les décideurs à définir des orientations. Le travail du GIEC consiste à analyser toute la littérature publiée (et ça se compte en dizaine de millier de publications) en lien avec l’évolution du climat et de la synthétiser.</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 GIEC ne réalise pas lui-même de recherches scientifiques. C’est une tache gigantesque réalisé en plusieurs années. Il a donc un mode de fonctionnement très méthodique et bien hiérarchisé avec trois groupes de travail majeurs, des groupes spécialisés, des centaines d’experts, et des milliers d’examinateurs bénévoles.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endParaRPr lang="fr-FR" sz="1000" dirty="0">
              <a:latin typeface="Arial" panose="020B0604020202020204" pitchFamily="34" charset="0"/>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25 ans, nous en sommes à l'édition du cinquième rapport. Et le diagnostic du </a:t>
            </a:r>
            <a:r>
              <a:rPr lang="fr-FR" sz="1000" kern="1200" dirty="0" err="1">
                <a:solidFill>
                  <a:schemeClr val="tx1"/>
                </a:solidFill>
                <a:effectLst/>
                <a:latin typeface="Arial" panose="020B0604020202020204" pitchFamily="34" charset="0"/>
                <a:ea typeface="+mn-ea"/>
                <a:cs typeface="Arial" panose="020B0604020202020204" pitchFamily="34" charset="0"/>
              </a:rPr>
              <a:t>Giec</a:t>
            </a:r>
            <a:r>
              <a:rPr lang="fr-FR" sz="1000" kern="1200" dirty="0">
                <a:solidFill>
                  <a:schemeClr val="tx1"/>
                </a:solidFill>
                <a:effectLst/>
                <a:latin typeface="Arial" panose="020B0604020202020204" pitchFamily="34" charset="0"/>
                <a:ea typeface="+mn-ea"/>
                <a:cs typeface="Arial" panose="020B0604020202020204" pitchFamily="34" charset="0"/>
              </a:rPr>
              <a:t> est sévère sur deux points cruciaux :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1.l'Homme est responsable de l'accélération du changement climatique et ça ne fait plus aucun doute.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2.Il est important de limiter autant que possible la hausse de la température pour éviter toute accélération de la machine climatique. On s’accorde généralement pour dire qu’il ne faudrait pas dépasser +2 degrés </a:t>
            </a:r>
            <a:r>
              <a:rPr lang="fr-FR" sz="1000" kern="1200" dirty="0" err="1">
                <a:solidFill>
                  <a:schemeClr val="tx1"/>
                </a:solidFill>
                <a:effectLst/>
                <a:latin typeface="Arial" panose="020B0604020202020204" pitchFamily="34" charset="0"/>
                <a:ea typeface="+mn-ea"/>
                <a:cs typeface="Arial" panose="020B0604020202020204" pitchFamily="34" charset="0"/>
              </a:rPr>
              <a:t>celcius</a:t>
            </a:r>
            <a:r>
              <a:rPr lang="fr-FR" sz="1000" kern="1200" dirty="0">
                <a:solidFill>
                  <a:schemeClr val="tx1"/>
                </a:solidFill>
                <a:effectLst/>
                <a:latin typeface="Arial" panose="020B0604020202020204" pitchFamily="34" charset="0"/>
                <a:ea typeface="+mn-ea"/>
                <a:cs typeface="Arial" panose="020B0604020202020204" pitchFamily="34" charset="0"/>
              </a:rPr>
              <a:t> avant la fin du siècle. Car au delà on prend le risque d’un emballement de la machine climatique.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fr-FR" sz="1000" dirty="0">
              <a:latin typeface="Arial" panose="020B0604020202020204" pitchFamily="34" charset="0"/>
              <a:cs typeface="Arial" panose="020B0604020202020204" pitchFamily="34" charset="0"/>
            </a:endParaRPr>
          </a:p>
          <a:p>
            <a:pPr algn="just"/>
            <a:endParaRPr lang="fr-FR" sz="10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 typeface="+mj-lt"/>
              <a:buNone/>
              <a:tabLst/>
              <a:defRPr/>
            </a:pPr>
            <a:r>
              <a:rPr lang="fr-FR" sz="1000" b="1" u="sng" dirty="0">
                <a:latin typeface="Arial" panose="020B0604020202020204" pitchFamily="34" charset="0"/>
                <a:cs typeface="Arial" panose="020B0604020202020204" pitchFamily="34" charset="0"/>
              </a:rPr>
              <a:t>Message clés</a:t>
            </a:r>
            <a:r>
              <a:rPr lang="fr-FR" sz="1000" b="1" u="sng" baseline="0" dirty="0">
                <a:latin typeface="Arial" panose="020B0604020202020204" pitchFamily="34" charset="0"/>
                <a:cs typeface="Arial" panose="020B0604020202020204" pitchFamily="34" charset="0"/>
              </a:rPr>
              <a:t> </a:t>
            </a:r>
            <a:r>
              <a:rPr lang="fr-FR" sz="1000" b="1" u="sng" dirty="0">
                <a:latin typeface="Arial" panose="020B0604020202020204" pitchFamily="34" charset="0"/>
                <a:cs typeface="Arial" panose="020B0604020202020204" pitchFamily="34" charset="0"/>
              </a:rPr>
              <a:t>:</a:t>
            </a:r>
            <a:endParaRPr lang="fr-FR" sz="1000" b="1" u="none" dirty="0">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000" b="0" dirty="0">
                <a:latin typeface="Arial" panose="020B0604020202020204" pitchFamily="34" charset="0"/>
                <a:cs typeface="Arial" panose="020B0604020202020204" pitchFamily="34" charset="0"/>
              </a:rPr>
              <a:t>Le GIEC (</a:t>
            </a:r>
            <a:r>
              <a:rPr lang="en-GB" sz="1000" b="0" kern="1200" dirty="0" err="1">
                <a:solidFill>
                  <a:schemeClr val="tx1"/>
                </a:solidFill>
                <a:latin typeface="Arial" panose="020B0604020202020204" pitchFamily="34" charset="0"/>
                <a:ea typeface="+mn-ea"/>
                <a:cs typeface="Arial" panose="020B0604020202020204" pitchFamily="34" charset="0"/>
              </a:rPr>
              <a:t>Groupe</a:t>
            </a:r>
            <a:r>
              <a:rPr lang="en-GB" sz="1000" b="0" kern="1200" dirty="0">
                <a:solidFill>
                  <a:schemeClr val="tx1"/>
                </a:solidFill>
                <a:latin typeface="Arial" panose="020B0604020202020204" pitchFamily="34" charset="0"/>
                <a:ea typeface="+mn-ea"/>
                <a:cs typeface="Arial" panose="020B0604020202020204" pitchFamily="34" charset="0"/>
              </a:rPr>
              <a:t> </a:t>
            </a:r>
            <a:r>
              <a:rPr lang="en-GB" sz="1000" b="0" kern="1200" dirty="0" err="1">
                <a:solidFill>
                  <a:schemeClr val="tx1"/>
                </a:solidFill>
                <a:latin typeface="Arial" panose="020B0604020202020204" pitchFamily="34" charset="0"/>
                <a:ea typeface="+mn-ea"/>
                <a:cs typeface="Arial" panose="020B0604020202020204" pitchFamily="34" charset="0"/>
              </a:rPr>
              <a:t>d’experts</a:t>
            </a:r>
            <a:r>
              <a:rPr lang="en-GB" sz="1000" b="0" kern="1200" dirty="0">
                <a:solidFill>
                  <a:schemeClr val="tx1"/>
                </a:solidFill>
                <a:latin typeface="Arial" panose="020B0604020202020204" pitchFamily="34" charset="0"/>
                <a:ea typeface="+mn-ea"/>
                <a:cs typeface="Arial" panose="020B0604020202020204" pitchFamily="34" charset="0"/>
              </a:rPr>
              <a:t> </a:t>
            </a:r>
            <a:r>
              <a:rPr lang="en-GB" sz="1000" b="0" kern="1200" dirty="0" err="1">
                <a:solidFill>
                  <a:schemeClr val="tx1"/>
                </a:solidFill>
                <a:latin typeface="Arial" panose="020B0604020202020204" pitchFamily="34" charset="0"/>
                <a:ea typeface="+mn-ea"/>
                <a:cs typeface="Arial" panose="020B0604020202020204" pitchFamily="34" charset="0"/>
              </a:rPr>
              <a:t>Intergouvernemental</a:t>
            </a:r>
            <a:r>
              <a:rPr lang="en-GB" sz="1000" b="0" kern="1200" dirty="0">
                <a:solidFill>
                  <a:schemeClr val="tx1"/>
                </a:solidFill>
                <a:latin typeface="Arial" panose="020B0604020202020204" pitchFamily="34" charset="0"/>
                <a:ea typeface="+mn-ea"/>
                <a:cs typeface="Arial" panose="020B0604020202020204" pitchFamily="34" charset="0"/>
              </a:rPr>
              <a:t> sur </a:t>
            </a:r>
            <a:r>
              <a:rPr lang="en-GB" sz="1000" b="0" kern="1200" dirty="0" err="1">
                <a:solidFill>
                  <a:schemeClr val="tx1"/>
                </a:solidFill>
                <a:latin typeface="Arial" panose="020B0604020202020204" pitchFamily="34" charset="0"/>
                <a:ea typeface="+mn-ea"/>
                <a:cs typeface="Arial" panose="020B0604020202020204" pitchFamily="34" charset="0"/>
              </a:rPr>
              <a:t>l’Evolution</a:t>
            </a:r>
            <a:r>
              <a:rPr lang="en-GB" sz="1000" b="0" kern="1200" dirty="0">
                <a:solidFill>
                  <a:schemeClr val="tx1"/>
                </a:solidFill>
                <a:latin typeface="Arial" panose="020B0604020202020204" pitchFamily="34" charset="0"/>
                <a:ea typeface="+mn-ea"/>
                <a:cs typeface="Arial" panose="020B0604020202020204" pitchFamily="34" charset="0"/>
              </a:rPr>
              <a:t> du </a:t>
            </a:r>
            <a:r>
              <a:rPr lang="en-GB" sz="1000" b="0" kern="1200" dirty="0" err="1">
                <a:solidFill>
                  <a:schemeClr val="tx1"/>
                </a:solidFill>
                <a:latin typeface="Arial" panose="020B0604020202020204" pitchFamily="34" charset="0"/>
                <a:ea typeface="+mn-ea"/>
                <a:cs typeface="Arial" panose="020B0604020202020204" pitchFamily="34" charset="0"/>
              </a:rPr>
              <a:t>Climat</a:t>
            </a:r>
            <a:r>
              <a:rPr lang="en-GB" sz="1000" b="0" kern="1200" dirty="0">
                <a:solidFill>
                  <a:schemeClr val="tx1"/>
                </a:solidFill>
                <a:latin typeface="Arial" panose="020B0604020202020204" pitchFamily="34" charset="0"/>
                <a:ea typeface="+mn-ea"/>
                <a:cs typeface="Arial" panose="020B0604020202020204" pitchFamily="34" charset="0"/>
              </a:rPr>
              <a:t>, IPCC</a:t>
            </a:r>
            <a:r>
              <a:rPr lang="en-GB" sz="1000" b="0" kern="1200" baseline="0" dirty="0">
                <a:solidFill>
                  <a:schemeClr val="tx1"/>
                </a:solidFill>
                <a:latin typeface="Arial" panose="020B0604020202020204" pitchFamily="34" charset="0"/>
                <a:ea typeface="+mn-ea"/>
                <a:cs typeface="Arial" panose="020B0604020202020204" pitchFamily="34" charset="0"/>
              </a:rPr>
              <a:t> </a:t>
            </a:r>
            <a:r>
              <a:rPr lang="en-GB" sz="1000" b="0" kern="1200" baseline="0" dirty="0" err="1">
                <a:solidFill>
                  <a:schemeClr val="tx1"/>
                </a:solidFill>
                <a:latin typeface="Arial" panose="020B0604020202020204" pitchFamily="34" charset="0"/>
                <a:ea typeface="+mn-ea"/>
                <a:cs typeface="Arial" panose="020B0604020202020204" pitchFamily="34" charset="0"/>
              </a:rPr>
              <a:t>en</a:t>
            </a:r>
            <a:r>
              <a:rPr lang="en-GB" sz="1000" b="0" kern="1200" baseline="0" dirty="0">
                <a:solidFill>
                  <a:schemeClr val="tx1"/>
                </a:solidFill>
                <a:latin typeface="Arial" panose="020B0604020202020204" pitchFamily="34" charset="0"/>
                <a:ea typeface="+mn-ea"/>
                <a:cs typeface="Arial" panose="020B0604020202020204" pitchFamily="34" charset="0"/>
              </a:rPr>
              <a:t> </a:t>
            </a:r>
            <a:r>
              <a:rPr lang="en-GB" sz="1000" b="0" kern="1200" baseline="0" dirty="0" err="1">
                <a:solidFill>
                  <a:schemeClr val="tx1"/>
                </a:solidFill>
                <a:latin typeface="Arial" panose="020B0604020202020204" pitchFamily="34" charset="0"/>
                <a:ea typeface="+mn-ea"/>
                <a:cs typeface="Arial" panose="020B0604020202020204" pitchFamily="34" charset="0"/>
              </a:rPr>
              <a:t>anglais</a:t>
            </a:r>
            <a:r>
              <a:rPr lang="en-GB" sz="1000" b="0" kern="1200" dirty="0">
                <a:solidFill>
                  <a:schemeClr val="tx1"/>
                </a:solidFill>
                <a:latin typeface="Arial" panose="020B0604020202020204" pitchFamily="34" charset="0"/>
                <a:ea typeface="+mn-ea"/>
                <a:cs typeface="Arial" panose="020B0604020202020204" pitchFamily="34" charset="0"/>
              </a:rPr>
              <a:t>) </a:t>
            </a:r>
            <a:r>
              <a:rPr lang="en-GB" sz="1000" b="0" kern="1200" dirty="0" err="1">
                <a:solidFill>
                  <a:schemeClr val="tx1"/>
                </a:solidFill>
                <a:latin typeface="Arial" panose="020B0604020202020204" pitchFamily="34" charset="0"/>
                <a:ea typeface="+mn-ea"/>
                <a:cs typeface="Arial" panose="020B0604020202020204" pitchFamily="34" charset="0"/>
              </a:rPr>
              <a:t>est</a:t>
            </a:r>
            <a:r>
              <a:rPr lang="en-GB" sz="1000" b="0" kern="1200" dirty="0">
                <a:solidFill>
                  <a:schemeClr val="tx1"/>
                </a:solidFill>
                <a:latin typeface="Arial" panose="020B0604020202020204" pitchFamily="34" charset="0"/>
                <a:ea typeface="+mn-ea"/>
                <a:cs typeface="Arial" panose="020B0604020202020204" pitchFamily="34" charset="0"/>
              </a:rPr>
              <a:t> la caution </a:t>
            </a:r>
            <a:r>
              <a:rPr lang="en-GB" sz="1000" b="0" kern="1200" dirty="0" err="1">
                <a:solidFill>
                  <a:schemeClr val="tx1"/>
                </a:solidFill>
                <a:latin typeface="Arial" panose="020B0604020202020204" pitchFamily="34" charset="0"/>
                <a:ea typeface="+mn-ea"/>
                <a:cs typeface="Arial" panose="020B0604020202020204" pitchFamily="34" charset="0"/>
              </a:rPr>
              <a:t>scientifique</a:t>
            </a:r>
            <a:r>
              <a:rPr lang="en-GB" sz="1000" b="0" kern="1200" dirty="0">
                <a:solidFill>
                  <a:schemeClr val="tx1"/>
                </a:solidFill>
                <a:latin typeface="Arial" panose="020B0604020202020204" pitchFamily="34" charset="0"/>
                <a:ea typeface="+mn-ea"/>
                <a:cs typeface="Arial" panose="020B0604020202020204" pitchFamily="34" charset="0"/>
              </a:rPr>
              <a:t> </a:t>
            </a:r>
            <a:r>
              <a:rPr lang="en-GB" sz="1000" b="0" kern="1200" dirty="0" err="1">
                <a:solidFill>
                  <a:schemeClr val="tx1"/>
                </a:solidFill>
                <a:latin typeface="Arial" panose="020B0604020202020204" pitchFamily="34" charset="0"/>
                <a:ea typeface="+mn-ea"/>
                <a:cs typeface="Arial" panose="020B0604020202020204" pitchFamily="34" charset="0"/>
              </a:rPr>
              <a:t>mondiale</a:t>
            </a:r>
            <a:r>
              <a:rPr lang="en-GB" sz="1000" b="0" kern="1200" dirty="0">
                <a:solidFill>
                  <a:schemeClr val="tx1"/>
                </a:solidFill>
                <a:latin typeface="Arial" panose="020B0604020202020204" pitchFamily="34" charset="0"/>
                <a:ea typeface="+mn-ea"/>
                <a:cs typeface="Arial" panose="020B0604020202020204" pitchFamily="34" charset="0"/>
              </a:rPr>
              <a:t> sur le </a:t>
            </a:r>
            <a:r>
              <a:rPr lang="en-GB" sz="1000" b="0" kern="1200" dirty="0" err="1">
                <a:solidFill>
                  <a:schemeClr val="tx1"/>
                </a:solidFill>
                <a:latin typeface="Arial" panose="020B0604020202020204" pitchFamily="34" charset="0"/>
                <a:ea typeface="+mn-ea"/>
                <a:cs typeface="Arial" panose="020B0604020202020204" pitchFamily="34" charset="0"/>
              </a:rPr>
              <a:t>sujet</a:t>
            </a:r>
            <a:r>
              <a:rPr lang="en-GB" sz="1000" b="0" kern="1200" dirty="0">
                <a:solidFill>
                  <a:schemeClr val="tx1"/>
                </a:solidFill>
                <a:latin typeface="Arial" panose="020B0604020202020204" pitchFamily="34" charset="0"/>
                <a:ea typeface="+mn-ea"/>
                <a:cs typeface="Arial" panose="020B0604020202020204" pitchFamily="34" charset="0"/>
              </a:rPr>
              <a:t> du </a:t>
            </a:r>
            <a:r>
              <a:rPr lang="en-GB" sz="1000" b="0" kern="1200" dirty="0" err="1">
                <a:solidFill>
                  <a:schemeClr val="tx1"/>
                </a:solidFill>
                <a:latin typeface="Arial" panose="020B0604020202020204" pitchFamily="34" charset="0"/>
                <a:ea typeface="+mn-ea"/>
                <a:cs typeface="Arial" panose="020B0604020202020204" pitchFamily="34" charset="0"/>
              </a:rPr>
              <a:t>changement</a:t>
            </a:r>
            <a:r>
              <a:rPr lang="en-GB" sz="1000" b="0" kern="1200" dirty="0">
                <a:solidFill>
                  <a:schemeClr val="tx1"/>
                </a:solidFill>
                <a:latin typeface="Arial" panose="020B0604020202020204" pitchFamily="34" charset="0"/>
                <a:ea typeface="+mn-ea"/>
                <a:cs typeface="Arial" panose="020B0604020202020204" pitchFamily="34" charset="0"/>
              </a:rPr>
              <a:t> </a:t>
            </a:r>
            <a:r>
              <a:rPr lang="en-GB" sz="1000" b="0" kern="1200" dirty="0" err="1">
                <a:solidFill>
                  <a:schemeClr val="tx1"/>
                </a:solidFill>
                <a:latin typeface="Arial" panose="020B0604020202020204" pitchFamily="34" charset="0"/>
                <a:ea typeface="+mn-ea"/>
                <a:cs typeface="Arial" panose="020B0604020202020204" pitchFamily="34" charset="0"/>
              </a:rPr>
              <a:t>climatique</a:t>
            </a:r>
            <a:r>
              <a:rPr lang="en-GB" sz="1000" b="0" kern="1200" dirty="0">
                <a:solidFill>
                  <a:schemeClr val="tx1"/>
                </a:solidFill>
                <a:latin typeface="Arial" panose="020B0604020202020204" pitchFamily="34" charset="0"/>
                <a:ea typeface="+mn-ea"/>
                <a:cs typeface="Arial" panose="020B0604020202020204" pitchFamily="34" charset="0"/>
              </a:rPr>
              <a:t>.</a:t>
            </a:r>
            <a:endParaRPr lang="fr-FR" sz="1000" b="0" dirty="0">
              <a:latin typeface="Arial" panose="020B0604020202020204" pitchFamily="34" charset="0"/>
              <a:cs typeface="Arial" panose="020B0604020202020204" pitchFamily="34" charset="0"/>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000" b="0" baseline="0" dirty="0">
                <a:latin typeface="Arial" panose="020B0604020202020204" pitchFamily="34" charset="0"/>
                <a:cs typeface="Arial" panose="020B0604020202020204" pitchFamily="34" charset="0"/>
              </a:rPr>
              <a:t>C’est une énorme machine d’analyse et de synthèse. Il rend </a:t>
            </a:r>
            <a:r>
              <a:rPr lang="fr-FR" sz="1000" b="0" dirty="0">
                <a:latin typeface="Arial" panose="020B0604020202020204" pitchFamily="34" charset="0"/>
                <a:cs typeface="Arial" panose="020B0604020202020204" pitchFamily="34" charset="0"/>
              </a:rPr>
              <a:t>des rapports tous</a:t>
            </a:r>
            <a:r>
              <a:rPr lang="fr-FR" sz="1000" b="0" baseline="0" dirty="0">
                <a:latin typeface="Arial" panose="020B0604020202020204" pitchFamily="34" charset="0"/>
                <a:cs typeface="Arial" panose="020B0604020202020204" pitchFamily="34" charset="0"/>
              </a:rPr>
              <a:t> les 5 ans à peu près, depuis 25 ans.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000" b="0" dirty="0">
                <a:latin typeface="Arial" panose="020B0604020202020204" pitchFamily="34" charset="0"/>
                <a:cs typeface="Arial" panose="020B0604020202020204" pitchFamily="34" charset="0"/>
              </a:rPr>
              <a:t>Tous les signaux scientifiques montrent </a:t>
            </a:r>
            <a:r>
              <a:rPr lang="fr-FR" sz="1000" b="0" dirty="0" err="1">
                <a:latin typeface="Arial" panose="020B0604020202020204" pitchFamily="34" charset="0"/>
                <a:cs typeface="Arial" panose="020B0604020202020204" pitchFamily="34" charset="0"/>
              </a:rPr>
              <a:t>queLes</a:t>
            </a:r>
            <a:r>
              <a:rPr lang="fr-FR" sz="1000" b="0" dirty="0">
                <a:latin typeface="Arial" panose="020B0604020202020204" pitchFamily="34" charset="0"/>
                <a:cs typeface="Arial" panose="020B0604020202020204" pitchFamily="34" charset="0"/>
              </a:rPr>
              <a:t> activités humaines sont responsables de l'accélération du changement climatique</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fr-FR" sz="1000" b="0" dirty="0">
                <a:latin typeface="Arial" panose="020B0604020202020204" pitchFamily="34" charset="0"/>
                <a:cs typeface="Arial" panose="020B0604020202020204" pitchFamily="34" charset="0"/>
              </a:rPr>
              <a:t>Il est indispensable de rester sous la barre des 2°C de réchauffement avant</a:t>
            </a:r>
            <a:r>
              <a:rPr lang="fr-FR" sz="1000" b="0" baseline="0" dirty="0">
                <a:latin typeface="Arial" panose="020B0604020202020204" pitchFamily="34" charset="0"/>
                <a:cs typeface="Arial" panose="020B0604020202020204" pitchFamily="34" charset="0"/>
              </a:rPr>
              <a:t> la fin du siècle si on veut éviter le pire. </a:t>
            </a:r>
            <a:endParaRPr lang="fr-FR" sz="1000" b="0" u="sng" dirty="0">
              <a:latin typeface="Arial" panose="020B0604020202020204" pitchFamily="34" charset="0"/>
              <a:cs typeface="Arial" panose="020B0604020202020204" pitchFamily="34" charset="0"/>
            </a:endParaRPr>
          </a:p>
          <a:p>
            <a:pPr algn="just"/>
            <a:endParaRPr lang="fr-FR" sz="1000" dirty="0">
              <a:latin typeface="Arial" panose="020B0604020202020204" pitchFamily="34" charset="0"/>
              <a:cs typeface="Arial" panose="020B0604020202020204" pitchFamily="34" charset="0"/>
            </a:endParaRPr>
          </a:p>
          <a:p>
            <a:pPr algn="just"/>
            <a:endParaRPr lang="fr-FR" sz="1000" dirty="0">
              <a:latin typeface="Arial" panose="020B0604020202020204" pitchFamily="34" charset="0"/>
              <a:cs typeface="Arial" panose="020B0604020202020204" pitchFamily="34" charset="0"/>
            </a:endParaRPr>
          </a:p>
          <a:p>
            <a:pPr algn="just"/>
            <a:r>
              <a:rPr lang="fr-FR" sz="1000" b="1" u="sng" dirty="0">
                <a:latin typeface="Arial" panose="020B0604020202020204" pitchFamily="34" charset="0"/>
                <a:cs typeface="Arial" panose="020B0604020202020204" pitchFamily="34" charset="0"/>
              </a:rPr>
              <a:t>Précisions pour les curieux : </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fr-FR" sz="1000" b="0" kern="1200" dirty="0">
                <a:solidFill>
                  <a:schemeClr val="tx1"/>
                </a:solidFill>
                <a:effectLst/>
                <a:latin typeface="Arial" panose="020B0604020202020204" pitchFamily="34" charset="0"/>
                <a:ea typeface="+mn-ea"/>
                <a:cs typeface="Arial" panose="020B0604020202020204" pitchFamily="34" charset="0"/>
              </a:rPr>
              <a:t>La</a:t>
            </a:r>
            <a:r>
              <a:rPr lang="fr-FR" sz="1000" b="0" kern="1200" baseline="0" dirty="0">
                <a:solidFill>
                  <a:schemeClr val="tx1"/>
                </a:solidFill>
                <a:effectLst/>
                <a:latin typeface="Arial" panose="020B0604020202020204" pitchFamily="34" charset="0"/>
                <a:ea typeface="+mn-ea"/>
                <a:cs typeface="Arial" panose="020B0604020202020204" pitchFamily="34" charset="0"/>
              </a:rPr>
              <a:t> probabilité</a:t>
            </a:r>
            <a:r>
              <a:rPr lang="fr-FR" sz="1000" b="0" kern="1200" dirty="0">
                <a:solidFill>
                  <a:schemeClr val="tx1"/>
                </a:solidFill>
                <a:effectLst/>
                <a:latin typeface="Arial" panose="020B0604020202020204" pitchFamily="34" charset="0"/>
                <a:ea typeface="+mn-ea"/>
                <a:cs typeface="Arial" panose="020B0604020202020204" pitchFamily="34" charset="0"/>
              </a:rPr>
              <a:t> de confiance dans le lien entre activités humaines et changement climatique</a:t>
            </a:r>
            <a:r>
              <a:rPr lang="fr-FR" sz="1000" b="0" kern="1200" baseline="0" dirty="0">
                <a:solidFill>
                  <a:schemeClr val="tx1"/>
                </a:solidFill>
                <a:effectLst/>
                <a:latin typeface="Arial" panose="020B0604020202020204" pitchFamily="34" charset="0"/>
                <a:ea typeface="+mn-ea"/>
                <a:cs typeface="Arial" panose="020B0604020202020204" pitchFamily="34" charset="0"/>
              </a:rPr>
              <a:t> </a:t>
            </a:r>
            <a:r>
              <a:rPr lang="fr-FR" sz="1000" b="0" kern="1200" dirty="0">
                <a:solidFill>
                  <a:schemeClr val="tx1"/>
                </a:solidFill>
                <a:effectLst/>
                <a:latin typeface="Arial" panose="020B0604020202020204" pitchFamily="34" charset="0"/>
                <a:ea typeface="+mn-ea"/>
                <a:cs typeface="Arial" panose="020B0604020202020204" pitchFamily="34" charset="0"/>
              </a:rPr>
              <a:t>a évolué</a:t>
            </a:r>
            <a:r>
              <a:rPr lang="fr-FR" sz="1000" b="0" kern="1200" baseline="0" dirty="0">
                <a:solidFill>
                  <a:schemeClr val="tx1"/>
                </a:solidFill>
                <a:effectLst/>
                <a:latin typeface="Arial" panose="020B0604020202020204" pitchFamily="34" charset="0"/>
                <a:ea typeface="+mn-ea"/>
                <a:cs typeface="Arial" panose="020B0604020202020204" pitchFamily="34" charset="0"/>
              </a:rPr>
              <a:t> comme suit : 66% lors du Rapport n°3 en 2001, 90% lors du rapport n°4 de 2007, et maintenant </a:t>
            </a:r>
            <a:r>
              <a:rPr lang="fr-FR" sz="1000" b="0" kern="1200" dirty="0">
                <a:solidFill>
                  <a:schemeClr val="tx1"/>
                </a:solidFill>
                <a:effectLst/>
                <a:latin typeface="Arial" panose="020B0604020202020204" pitchFamily="34" charset="0"/>
                <a:ea typeface="+mn-ea"/>
                <a:cs typeface="Arial" panose="020B0604020202020204" pitchFamily="34" charset="0"/>
              </a:rPr>
              <a:t> 95% lors</a:t>
            </a:r>
            <a:r>
              <a:rPr lang="fr-FR" sz="1000" b="0" kern="1200" baseline="0" dirty="0">
                <a:solidFill>
                  <a:schemeClr val="tx1"/>
                </a:solidFill>
                <a:effectLst/>
                <a:latin typeface="Arial" panose="020B0604020202020204" pitchFamily="34" charset="0"/>
                <a:ea typeface="+mn-ea"/>
                <a:cs typeface="Arial" panose="020B0604020202020204" pitchFamily="34" charset="0"/>
              </a:rPr>
              <a:t> du dernier rapport de 2014. Un rapport n°6 est en cours (pour 2020 environ)</a:t>
            </a:r>
            <a:endParaRPr lang="fr-FR" sz="1000" b="0" kern="1200" dirty="0">
              <a:solidFill>
                <a:schemeClr val="tx1"/>
              </a:solidFill>
              <a:effectLst/>
              <a:latin typeface="Arial" panose="020B0604020202020204" pitchFamily="34" charset="0"/>
              <a:ea typeface="+mn-ea"/>
              <a:cs typeface="Arial" panose="020B0604020202020204" pitchFamily="34" charset="0"/>
            </a:endParaRPr>
          </a:p>
          <a:p>
            <a:pPr algn="just"/>
            <a:endParaRPr lang="fr-FR" sz="1000" u="sng" baseline="0" dirty="0">
              <a:latin typeface="Arial" panose="020B0604020202020204" pitchFamily="34" charset="0"/>
              <a:cs typeface="Arial" panose="020B0604020202020204" pitchFamily="34" charset="0"/>
            </a:endParaRPr>
          </a:p>
          <a:p>
            <a:r>
              <a:rPr lang="fr-FR" sz="1000" b="0" kern="1200" dirty="0">
                <a:solidFill>
                  <a:schemeClr val="tx1"/>
                </a:solidFill>
                <a:effectLst/>
                <a:latin typeface="Arial" panose="020B0604020202020204" pitchFamily="34" charset="0"/>
                <a:ea typeface="+mn-ea"/>
                <a:cs typeface="Arial" panose="020B0604020202020204" pitchFamily="34" charset="0"/>
              </a:rPr>
              <a:t>Les différents groupes de travail s’intéressent à des sujets particuliers :</a:t>
            </a:r>
          </a:p>
          <a:p>
            <a:pPr marL="171450" indent="-171450">
              <a:buFont typeface="Arial" panose="020B0604020202020204" pitchFamily="34" charset="0"/>
              <a:buChar char="•"/>
            </a:pPr>
            <a:r>
              <a:rPr lang="fr-FR" sz="1000" b="0" kern="1200" dirty="0">
                <a:solidFill>
                  <a:schemeClr val="tx1"/>
                </a:solidFill>
                <a:effectLst/>
                <a:latin typeface="Arial" panose="020B0604020202020204" pitchFamily="34" charset="0"/>
                <a:ea typeface="+mn-ea"/>
                <a:cs typeface="Arial" panose="020B0604020202020204" pitchFamily="34" charset="0"/>
              </a:rPr>
              <a:t>Un groupe sur</a:t>
            </a:r>
            <a:r>
              <a:rPr lang="fr-FR" sz="1000" b="0" kern="1200" baseline="0" dirty="0">
                <a:solidFill>
                  <a:schemeClr val="tx1"/>
                </a:solidFill>
                <a:effectLst/>
                <a:latin typeface="Arial" panose="020B0604020202020204" pitchFamily="34" charset="0"/>
                <a:ea typeface="+mn-ea"/>
                <a:cs typeface="Arial" panose="020B0604020202020204" pitchFamily="34" charset="0"/>
              </a:rPr>
              <a:t> les changements climatiques</a:t>
            </a:r>
          </a:p>
          <a:p>
            <a:pPr marL="171450" indent="-171450">
              <a:buFont typeface="Arial" panose="020B0604020202020204" pitchFamily="34" charset="0"/>
              <a:buChar char="•"/>
            </a:pPr>
            <a:r>
              <a:rPr lang="fr-FR" sz="1000" b="0" kern="1200" baseline="0" dirty="0">
                <a:solidFill>
                  <a:schemeClr val="tx1"/>
                </a:solidFill>
                <a:effectLst/>
                <a:latin typeface="Arial" panose="020B0604020202020204" pitchFamily="34" charset="0"/>
                <a:ea typeface="+mn-ea"/>
                <a:cs typeface="Arial" panose="020B0604020202020204" pitchFamily="34" charset="0"/>
              </a:rPr>
              <a:t>Un groupe sur </a:t>
            </a:r>
            <a:r>
              <a:rPr lang="fr-FR" sz="1000" kern="1200" dirty="0">
                <a:solidFill>
                  <a:schemeClr val="tx1"/>
                </a:solidFill>
                <a:effectLst/>
                <a:latin typeface="Arial" panose="020B0604020202020204" pitchFamily="34" charset="0"/>
                <a:ea typeface="+mn-ea"/>
                <a:cs typeface="Arial" panose="020B0604020202020204" pitchFamily="34" charset="0"/>
              </a:rPr>
              <a:t>leurs incidences et les risques futurs </a:t>
            </a:r>
          </a:p>
          <a:p>
            <a:pPr marL="171450" indent="-171450">
              <a:buFont typeface="Arial" panose="020B0604020202020204" pitchFamily="34" charset="0"/>
              <a:buChar char="•"/>
            </a:pPr>
            <a:r>
              <a:rPr lang="fr-FR" sz="1000" b="0" kern="1200" dirty="0">
                <a:solidFill>
                  <a:schemeClr val="tx1"/>
                </a:solidFill>
                <a:effectLst/>
                <a:latin typeface="Arial" panose="020B0604020202020204" pitchFamily="34" charset="0"/>
                <a:ea typeface="+mn-ea"/>
                <a:cs typeface="Arial" panose="020B0604020202020204" pitchFamily="34" charset="0"/>
              </a:rPr>
              <a:t>Un</a:t>
            </a:r>
            <a:r>
              <a:rPr lang="fr-FR" sz="1000" b="0" kern="1200" baseline="0" dirty="0">
                <a:solidFill>
                  <a:schemeClr val="tx1"/>
                </a:solidFill>
                <a:effectLst/>
                <a:latin typeface="Arial" panose="020B0604020202020204" pitchFamily="34" charset="0"/>
                <a:ea typeface="+mn-ea"/>
                <a:cs typeface="Arial" panose="020B0604020202020204" pitchFamily="34" charset="0"/>
              </a:rPr>
              <a:t> groupe sur l</a:t>
            </a:r>
            <a:r>
              <a:rPr lang="fr-FR" sz="1000" kern="1200" dirty="0">
                <a:solidFill>
                  <a:schemeClr val="tx1"/>
                </a:solidFill>
                <a:effectLst/>
                <a:latin typeface="Arial" panose="020B0604020202020204" pitchFamily="34" charset="0"/>
                <a:ea typeface="+mn-ea"/>
                <a:cs typeface="Arial" panose="020B0604020202020204" pitchFamily="34" charset="0"/>
              </a:rPr>
              <a:t>es stratégies d’adaptation et d’atténuation</a:t>
            </a:r>
          </a:p>
          <a:p>
            <a:pPr algn="l"/>
            <a:endParaRPr lang="fr-FR" sz="1000" i="1" baseline="0" dirty="0">
              <a:latin typeface="Arial" panose="020B0604020202020204" pitchFamily="34" charset="0"/>
              <a:cs typeface="Arial" panose="020B0604020202020204" pitchFamily="34" charset="0"/>
            </a:endParaRPr>
          </a:p>
          <a:p>
            <a:pPr algn="just"/>
            <a:r>
              <a:rPr lang="fr-FR" sz="1000" i="1" dirty="0">
                <a:latin typeface="Arial" panose="020B0604020202020204" pitchFamily="34" charset="0"/>
                <a:cs typeface="Arial" panose="020B0604020202020204" pitchFamily="34" charset="0"/>
              </a:rPr>
              <a:t>Qu’est ce que le GIEC :</a:t>
            </a:r>
            <a:r>
              <a:rPr lang="fr-FR" sz="1000" i="1" baseline="0" dirty="0">
                <a:latin typeface="Arial" panose="020B0604020202020204" pitchFamily="34" charset="0"/>
                <a:cs typeface="Arial" panose="020B0604020202020204" pitchFamily="34" charset="0"/>
              </a:rPr>
              <a:t> </a:t>
            </a:r>
            <a:r>
              <a:rPr lang="fr-FR" sz="1000" i="1" dirty="0">
                <a:latin typeface="Arial" panose="020B0604020202020204" pitchFamily="34" charset="0"/>
                <a:cs typeface="Arial" panose="020B0604020202020204" pitchFamily="34" charset="0"/>
              </a:rPr>
              <a:t> </a:t>
            </a:r>
            <a:r>
              <a:rPr lang="fr-FR" sz="1000" dirty="0">
                <a:latin typeface="Arial" panose="020B0604020202020204" pitchFamily="34" charset="0"/>
                <a:cs typeface="Arial" panose="020B0604020202020204" pitchFamily="34" charset="0"/>
              </a:rPr>
              <a:t>https://www.ipcc.ch/news_and_events/docs/factsheets/FS_what_ipcc_fr.pdf</a:t>
            </a:r>
          </a:p>
          <a:p>
            <a:pPr algn="just"/>
            <a:endParaRPr lang="fr-FR" sz="1000" i="1" dirty="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fr-FR" sz="1000" i="1" baseline="0" dirty="0">
                <a:latin typeface="Arial" panose="020B0604020202020204" pitchFamily="34" charset="0"/>
                <a:cs typeface="Arial" panose="020B0604020202020204" pitchFamily="34" charset="0"/>
              </a:rPr>
              <a:t>Le 5</a:t>
            </a:r>
            <a:r>
              <a:rPr lang="fr-FR" sz="1000" i="1" baseline="30000" dirty="0">
                <a:latin typeface="Arial" panose="020B0604020202020204" pitchFamily="34" charset="0"/>
                <a:cs typeface="Arial" panose="020B0604020202020204" pitchFamily="34" charset="0"/>
              </a:rPr>
              <a:t>ème</a:t>
            </a:r>
            <a:r>
              <a:rPr lang="fr-FR" sz="1000" i="1" baseline="0" dirty="0">
                <a:latin typeface="Arial" panose="020B0604020202020204" pitchFamily="34" charset="0"/>
                <a:cs typeface="Arial" panose="020B0604020202020204" pitchFamily="34" charset="0"/>
              </a:rPr>
              <a:t> rapport du GIEC en français :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FR" sz="1000" i="1" baseline="0" dirty="0">
                <a:latin typeface="Arial" panose="020B0604020202020204" pitchFamily="34" charset="0"/>
                <a:cs typeface="Arial" panose="020B0604020202020204" pitchFamily="34" charset="0"/>
              </a:rPr>
              <a:t>Rapport complet</a:t>
            </a:r>
            <a:r>
              <a:rPr lang="fr-FR" sz="1000" baseline="0" dirty="0">
                <a:latin typeface="Arial" panose="020B0604020202020204" pitchFamily="34" charset="0"/>
                <a:cs typeface="Arial" panose="020B0604020202020204" pitchFamily="34" charset="0"/>
              </a:rPr>
              <a:t> : https://www.ipcc.ch/report/ar5/index_fr.shtml Ou ici https://www.ipcc.ch/home_languages_main_french.shtml  Ou encore dans le détails https://www.ipcc.ch/report/ar5/wg1/index_fr.shtml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FR" sz="1000" i="1" baseline="0" dirty="0">
                <a:latin typeface="Arial" panose="020B0604020202020204" pitchFamily="34" charset="0"/>
                <a:cs typeface="Arial" panose="020B0604020202020204" pitchFamily="34" charset="0"/>
              </a:rPr>
              <a:t>Le résumé pour décideurs : </a:t>
            </a:r>
            <a:r>
              <a:rPr lang="fr-FR" sz="1000" baseline="0" dirty="0">
                <a:latin typeface="Arial" panose="020B0604020202020204" pitchFamily="34" charset="0"/>
                <a:cs typeface="Arial" panose="020B0604020202020204" pitchFamily="34" charset="0"/>
              </a:rPr>
              <a:t>https://www.ipcc.ch/pdf/assessment-report/ar5/syr/AR5_SYR_FINAL_SPM_fr.pdf</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fr-FR" sz="1000" i="1" baseline="0" dirty="0">
                <a:latin typeface="Arial" panose="020B0604020202020204" pitchFamily="34" charset="0"/>
                <a:cs typeface="Arial" panose="020B0604020202020204" pitchFamily="34" charset="0"/>
              </a:rPr>
              <a:t>Résumé interactif du Réseau Action Climat (RAC) : </a:t>
            </a:r>
            <a:r>
              <a:rPr lang="fr-FR" sz="1000" kern="1200" dirty="0">
                <a:solidFill>
                  <a:schemeClr val="tx1"/>
                </a:solidFill>
                <a:effectLst/>
                <a:latin typeface="Arial" panose="020B0604020202020204" pitchFamily="34" charset="0"/>
                <a:ea typeface="+mn-ea"/>
                <a:cs typeface="Arial" panose="020B0604020202020204" pitchFamily="34" charset="0"/>
              </a:rPr>
              <a:t>http://leclimatchange.fr/</a:t>
            </a:r>
          </a:p>
          <a:p>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58</a:t>
            </a:fld>
            <a:endParaRPr lang="fr-FR"/>
          </a:p>
        </p:txBody>
      </p:sp>
    </p:spTree>
    <p:extLst>
      <p:ext uri="{BB962C8B-B14F-4D97-AF65-F5344CB8AC3E}">
        <p14:creationId xmlns:p14="http://schemas.microsoft.com/office/powerpoint/2010/main" val="1006709409"/>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pPr algn="just"/>
            <a:r>
              <a:rPr lang="fr-FR" sz="1000" b="1" u="sng" baseline="0" dirty="0">
                <a:latin typeface="Arial" panose="020B0604020202020204" pitchFamily="34" charset="0"/>
                <a:cs typeface="Arial" panose="020B0604020202020204" pitchFamily="34" charset="0"/>
              </a:rPr>
              <a:t>Explications :</a:t>
            </a:r>
          </a:p>
          <a:p>
            <a:pPr algn="l">
              <a:lnSpc>
                <a:spcPct val="100000"/>
              </a:lnSpc>
            </a:pPr>
            <a:r>
              <a:rPr lang="fr-FR" sz="1000" b="0" dirty="0">
                <a:solidFill>
                  <a:srgbClr val="FF9E00"/>
                </a:solidFill>
                <a:latin typeface="Arial"/>
                <a:ea typeface="ＭＳ Ｐゴシック"/>
              </a:rPr>
              <a:t>Quel est % de consensus scientifique autour du GIEC ?</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FR" sz="1000" b="0" i="1" dirty="0">
                <a:latin typeface="Arial" panose="020B0604020202020204" pitchFamily="34" charset="0"/>
                <a:cs typeface="Arial" panose="020B0604020202020204" pitchFamily="34" charset="0"/>
              </a:rPr>
              <a:t>Réponse :</a:t>
            </a:r>
            <a:r>
              <a:rPr lang="fr-FR" sz="1000" b="0" dirty="0">
                <a:latin typeface="Arial" panose="020B0604020202020204" pitchFamily="34" charset="0"/>
                <a:cs typeface="Arial" panose="020B0604020202020204" pitchFamily="34" charset="0"/>
              </a:rPr>
              <a:t> </a:t>
            </a:r>
            <a:r>
              <a:rPr lang="fr-FR" sz="1000" b="0" baseline="0" dirty="0">
                <a:latin typeface="Arial" panose="020B0604020202020204" pitchFamily="34" charset="0"/>
                <a:cs typeface="Arial" panose="020B0604020202020204" pitchFamily="34" charset="0"/>
              </a:rPr>
              <a:t>97%, soit la réponse D.</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Les travaux font consensus à 97% dans la communauté scientifique (climatique), seulement 60% dans le grand public !</a:t>
            </a:r>
            <a:endParaRPr lang="fr-FR" sz="1000" b="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000" b="0" baseline="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000" b="0" baseline="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Les scenarii du GIEC prévoient d’ici 2100 une augmentation de : </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FR" sz="1000" b="0" i="1" baseline="0" dirty="0">
                <a:latin typeface="Arial" panose="020B0604020202020204" pitchFamily="34" charset="0"/>
                <a:cs typeface="Arial" panose="020B0604020202020204" pitchFamily="34" charset="0"/>
              </a:rPr>
              <a:t>Réponse : </a:t>
            </a:r>
            <a:r>
              <a:rPr lang="fr-FR" sz="1000" b="0" i="0" baseline="0" dirty="0">
                <a:latin typeface="Arial" panose="020B0604020202020204" pitchFamily="34" charset="0"/>
                <a:cs typeface="Arial" panose="020B0604020202020204" pitchFamily="34" charset="0"/>
              </a:rPr>
              <a:t>Plusieurs trajectoires, soit la réponse D.</a:t>
            </a:r>
            <a:endParaRPr lang="fr-FR" sz="1000" b="0" i="1" baseline="0" dirty="0">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30000"/>
              </a:spcBef>
              <a:spcAft>
                <a:spcPct val="0"/>
              </a:spcAft>
              <a:buClrTx/>
              <a:buSzTx/>
              <a:buFontTx/>
              <a:buNone/>
              <a:tabLst/>
              <a:defRPr/>
            </a:pPr>
            <a:r>
              <a:rPr lang="fr-FR" sz="1000" b="0" dirty="0">
                <a:latin typeface="Arial" panose="020B0604020202020204" pitchFamily="34" charset="0"/>
                <a:cs typeface="Arial" panose="020B0604020202020204" pitchFamily="34" charset="0"/>
              </a:rPr>
              <a:t>Ils ont fait plusieurs scénarios d’émissions de GES et donc de réchauffement qu’on va aborder. </a:t>
            </a:r>
          </a:p>
          <a:p>
            <a:pPr algn="just"/>
            <a:endParaRPr lang="fr-FR" sz="1000" b="1" u="sng" dirty="0">
              <a:latin typeface="Arial" panose="020B0604020202020204" pitchFamily="34" charset="0"/>
              <a:cs typeface="Arial" panose="020B0604020202020204" pitchFamily="34" charset="0"/>
            </a:endParaRPr>
          </a:p>
          <a:p>
            <a:pPr algn="just"/>
            <a:endParaRPr lang="fr-FR" sz="1000" b="1" u="sng" dirty="0">
              <a:latin typeface="Arial" panose="020B0604020202020204" pitchFamily="34" charset="0"/>
              <a:cs typeface="Arial" panose="020B0604020202020204" pitchFamily="34" charset="0"/>
            </a:endParaRPr>
          </a:p>
          <a:p>
            <a:pPr algn="just"/>
            <a:r>
              <a:rPr lang="fr-FR" sz="1000" b="1" u="sng" dirty="0">
                <a:latin typeface="Arial" panose="020B0604020202020204" pitchFamily="34" charset="0"/>
                <a:cs typeface="Arial" panose="020B0604020202020204" pitchFamily="34" charset="0"/>
              </a:rPr>
              <a:t>Précisions pour les curieux : </a:t>
            </a:r>
            <a:endParaRPr lang="fr-FR" sz="1000" u="sng" baseline="0" dirty="0">
              <a:latin typeface="Arial" panose="020B0604020202020204" pitchFamily="34" charset="0"/>
              <a:cs typeface="Arial" panose="020B0604020202020204" pitchFamily="34" charset="0"/>
            </a:endParaRPr>
          </a:p>
          <a:p>
            <a:pPr algn="l"/>
            <a:r>
              <a:rPr lang="fr-FR" sz="1000" i="1" baseline="0" dirty="0">
                <a:latin typeface="Arial" panose="020B0604020202020204" pitchFamily="34" charset="0"/>
                <a:cs typeface="Arial" panose="020B0604020202020204" pitchFamily="34" charset="0"/>
              </a:rPr>
              <a:t>Pour les 97% de consensus : </a:t>
            </a:r>
            <a:r>
              <a:rPr lang="fr-FR" sz="1000" baseline="0" dirty="0">
                <a:latin typeface="Arial" panose="020B0604020202020204" pitchFamily="34" charset="0"/>
                <a:cs typeface="Arial" panose="020B0604020202020204" pitchFamily="34" charset="0"/>
              </a:rPr>
              <a:t>https://fr.wikipedia.org/wiki/Positionnement_de_la_communaut%C3%A9_scientifique_envers_le_r%C3%A9chauffement_climatique</a:t>
            </a:r>
            <a:br>
              <a:rPr lang="fr-FR" sz="1000" baseline="0" dirty="0">
                <a:latin typeface="Arial" panose="020B0604020202020204" pitchFamily="34" charset="0"/>
                <a:cs typeface="Arial" panose="020B0604020202020204" pitchFamily="34" charset="0"/>
              </a:rPr>
            </a:br>
            <a:r>
              <a:rPr lang="fr-FR" sz="1000" dirty="0">
                <a:latin typeface="Arial" panose="020B0604020202020204" pitchFamily="34" charset="0"/>
                <a:cs typeface="Arial" panose="020B0604020202020204" pitchFamily="34" charset="0"/>
              </a:rPr>
              <a:t>https://skepticalscience.com/news.php?n=734</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fr-FR" sz="10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59</a:t>
            </a:fld>
            <a:endParaRPr lang="fr-FR"/>
          </a:p>
        </p:txBody>
      </p:sp>
    </p:spTree>
    <p:extLst>
      <p:ext uri="{BB962C8B-B14F-4D97-AF65-F5344CB8AC3E}">
        <p14:creationId xmlns:p14="http://schemas.microsoft.com/office/powerpoint/2010/main" val="42351018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pPr algn="just"/>
            <a:r>
              <a:rPr lang="fr-FR" sz="1000" b="1" u="sng" baseline="0" dirty="0">
                <a:latin typeface="Arial" panose="020B0604020202020204" pitchFamily="34" charset="0"/>
                <a:cs typeface="Arial" panose="020B0604020202020204" pitchFamily="34" charset="0"/>
              </a:rPr>
              <a:t>Explications :</a:t>
            </a:r>
          </a:p>
          <a:p>
            <a:pPr algn="l">
              <a:lnSpc>
                <a:spcPct val="100000"/>
              </a:lnSpc>
            </a:pPr>
            <a:r>
              <a:rPr lang="fr-FR" sz="1000" b="0" dirty="0">
                <a:solidFill>
                  <a:srgbClr val="FF9E00"/>
                </a:solidFill>
                <a:latin typeface="Arial"/>
                <a:ea typeface="ＭＳ Ｐゴシック"/>
              </a:rPr>
              <a:t>Quel est % de consensus scientifique autour du GIEC ?</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FR" sz="1000" b="0" i="1" dirty="0">
                <a:latin typeface="Arial" panose="020B0604020202020204" pitchFamily="34" charset="0"/>
                <a:cs typeface="Arial" panose="020B0604020202020204" pitchFamily="34" charset="0"/>
              </a:rPr>
              <a:t>Réponse :</a:t>
            </a:r>
            <a:r>
              <a:rPr lang="fr-FR" sz="1000" b="0" dirty="0">
                <a:latin typeface="Arial" panose="020B0604020202020204" pitchFamily="34" charset="0"/>
                <a:cs typeface="Arial" panose="020B0604020202020204" pitchFamily="34" charset="0"/>
              </a:rPr>
              <a:t> </a:t>
            </a:r>
            <a:r>
              <a:rPr lang="fr-FR" sz="1000" b="0" baseline="0" dirty="0">
                <a:latin typeface="Arial" panose="020B0604020202020204" pitchFamily="34" charset="0"/>
                <a:cs typeface="Arial" panose="020B0604020202020204" pitchFamily="34" charset="0"/>
              </a:rPr>
              <a:t>97%, soit la réponse D.</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Les travaux font consensus à 97% dans la communauté scientifique (climatique), seulement 60% dans le grand public !</a:t>
            </a:r>
            <a:endParaRPr lang="fr-FR" sz="1000" b="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000" b="0" baseline="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000" b="0" baseline="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FR" sz="1000" b="0" baseline="0" dirty="0">
                <a:latin typeface="Arial" panose="020B0604020202020204" pitchFamily="34" charset="0"/>
                <a:cs typeface="Arial" panose="020B0604020202020204" pitchFamily="34" charset="0"/>
              </a:rPr>
              <a:t>Les scenarii du GIEC prévoient d’ici 2100 une augmentation de : </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FR" sz="1000" b="0" i="1" baseline="0" dirty="0">
                <a:latin typeface="Arial" panose="020B0604020202020204" pitchFamily="34" charset="0"/>
                <a:cs typeface="Arial" panose="020B0604020202020204" pitchFamily="34" charset="0"/>
              </a:rPr>
              <a:t>Réponse : </a:t>
            </a:r>
            <a:r>
              <a:rPr lang="fr-FR" sz="1000" b="0" i="0" baseline="0" dirty="0">
                <a:latin typeface="Arial" panose="020B0604020202020204" pitchFamily="34" charset="0"/>
                <a:cs typeface="Arial" panose="020B0604020202020204" pitchFamily="34" charset="0"/>
              </a:rPr>
              <a:t>Plusieurs trajectoires, soit la réponse D.</a:t>
            </a:r>
            <a:endParaRPr lang="fr-FR" sz="1000" b="0" i="1" baseline="0" dirty="0">
              <a:latin typeface="Arial" panose="020B0604020202020204" pitchFamily="34" charset="0"/>
              <a:cs typeface="Arial" panose="020B0604020202020204" pitchFamily="34" charset="0"/>
            </a:endParaRPr>
          </a:p>
          <a:p>
            <a:pPr marL="0" marR="0" lvl="0" indent="0" algn="just" defTabSz="914400" rtl="0" eaLnBrk="1" fontAlgn="base" latinLnBrk="0" hangingPunct="1">
              <a:lnSpc>
                <a:spcPct val="100000"/>
              </a:lnSpc>
              <a:spcBef>
                <a:spcPct val="30000"/>
              </a:spcBef>
              <a:spcAft>
                <a:spcPct val="0"/>
              </a:spcAft>
              <a:buClrTx/>
              <a:buSzTx/>
              <a:buFontTx/>
              <a:buNone/>
              <a:tabLst/>
              <a:defRPr/>
            </a:pPr>
            <a:r>
              <a:rPr lang="fr-FR" sz="1000" b="0" dirty="0">
                <a:latin typeface="Arial" panose="020B0604020202020204" pitchFamily="34" charset="0"/>
                <a:cs typeface="Arial" panose="020B0604020202020204" pitchFamily="34" charset="0"/>
              </a:rPr>
              <a:t>Ils ont fait plusieurs scénarios d’émissions de GES et donc de réchauffement qu’on va aborder. </a:t>
            </a:r>
          </a:p>
          <a:p>
            <a:pPr algn="just"/>
            <a:endParaRPr lang="fr-FR" sz="1000" b="1" u="sng" dirty="0">
              <a:latin typeface="Arial" panose="020B0604020202020204" pitchFamily="34" charset="0"/>
              <a:cs typeface="Arial" panose="020B0604020202020204" pitchFamily="34" charset="0"/>
            </a:endParaRPr>
          </a:p>
          <a:p>
            <a:pPr algn="just"/>
            <a:endParaRPr lang="fr-FR" sz="1000" b="1" u="sng" dirty="0">
              <a:latin typeface="Arial" panose="020B0604020202020204" pitchFamily="34" charset="0"/>
              <a:cs typeface="Arial" panose="020B0604020202020204" pitchFamily="34" charset="0"/>
            </a:endParaRPr>
          </a:p>
          <a:p>
            <a:pPr algn="just"/>
            <a:r>
              <a:rPr lang="fr-FR" sz="1000" b="1" u="sng" dirty="0">
                <a:latin typeface="Arial" panose="020B0604020202020204" pitchFamily="34" charset="0"/>
                <a:cs typeface="Arial" panose="020B0604020202020204" pitchFamily="34" charset="0"/>
              </a:rPr>
              <a:t>Précisions pour les curieux : </a:t>
            </a:r>
            <a:endParaRPr lang="fr-FR" sz="1000" u="sng" baseline="0" dirty="0">
              <a:latin typeface="Arial" panose="020B0604020202020204" pitchFamily="34" charset="0"/>
              <a:cs typeface="Arial" panose="020B0604020202020204" pitchFamily="34" charset="0"/>
            </a:endParaRPr>
          </a:p>
          <a:p>
            <a:pPr algn="l"/>
            <a:r>
              <a:rPr lang="fr-FR" sz="1000" i="1" baseline="0" dirty="0">
                <a:latin typeface="Arial" panose="020B0604020202020204" pitchFamily="34" charset="0"/>
                <a:cs typeface="Arial" panose="020B0604020202020204" pitchFamily="34" charset="0"/>
              </a:rPr>
              <a:t>Pour les 97% de consensus : </a:t>
            </a:r>
            <a:r>
              <a:rPr lang="fr-FR" sz="1000" baseline="0" dirty="0">
                <a:latin typeface="Arial" panose="020B0604020202020204" pitchFamily="34" charset="0"/>
                <a:cs typeface="Arial" panose="020B0604020202020204" pitchFamily="34" charset="0"/>
              </a:rPr>
              <a:t>https://fr.wikipedia.org/wiki/Positionnement_de_la_communaut%C3%A9_scientifique_envers_le_r%C3%A9chauffement_climatique</a:t>
            </a:r>
            <a:br>
              <a:rPr lang="fr-FR" sz="1000" baseline="0" dirty="0">
                <a:latin typeface="Arial" panose="020B0604020202020204" pitchFamily="34" charset="0"/>
                <a:cs typeface="Arial" panose="020B0604020202020204" pitchFamily="34" charset="0"/>
              </a:rPr>
            </a:br>
            <a:r>
              <a:rPr lang="fr-FR" sz="1000" dirty="0">
                <a:latin typeface="Arial" panose="020B0604020202020204" pitchFamily="34" charset="0"/>
                <a:cs typeface="Arial" panose="020B0604020202020204" pitchFamily="34" charset="0"/>
              </a:rPr>
              <a:t>https://skepticalscience.com/news.php?n=734</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fr-FR" sz="10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60</a:t>
            </a:fld>
            <a:endParaRPr lang="fr-FR"/>
          </a:p>
        </p:txBody>
      </p:sp>
    </p:spTree>
    <p:extLst>
      <p:ext uri="{BB962C8B-B14F-4D97-AF65-F5344CB8AC3E}">
        <p14:creationId xmlns:p14="http://schemas.microsoft.com/office/powerpoint/2010/main" val="41641788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10000"/>
          </a:bodyPr>
          <a:lstStyle/>
          <a:p>
            <a:r>
              <a:rPr lang="fr-FR" sz="1000" b="1" u="sng" dirty="0">
                <a:latin typeface="Arial" panose="020B0604020202020204" pitchFamily="34" charset="0"/>
                <a:cs typeface="Arial" panose="020B0604020202020204" pitchFamily="34" charset="0"/>
              </a:rPr>
              <a:t>Explications</a:t>
            </a:r>
            <a:r>
              <a:rPr lang="fr-FR" sz="1000" b="1" u="sng" baseline="0" dirty="0">
                <a:latin typeface="Arial" panose="020B0604020202020204" pitchFamily="34" charset="0"/>
                <a:cs typeface="Arial" panose="020B0604020202020204" pitchFamily="34" charset="0"/>
              </a:rPr>
              <a:t> : </a:t>
            </a:r>
          </a:p>
          <a:p>
            <a:r>
              <a:rPr lang="fr-FR" sz="1000" kern="1200" dirty="0">
                <a:solidFill>
                  <a:schemeClr val="tx1"/>
                </a:solidFill>
                <a:effectLst/>
                <a:latin typeface="Arial" panose="020B0604020202020204" pitchFamily="34" charset="0"/>
                <a:ea typeface="+mn-ea"/>
                <a:cs typeface="Arial" panose="020B0604020202020204" pitchFamily="34" charset="0"/>
              </a:rPr>
              <a:t>Avant d’aborder dans le détail l’impact des activités humaines sur le changement climatique, intéressons nous au cycle naturel du carbone. Comme l’eau, qui s’évapore des océans et retombe sur terre sous forme de pluie ou de neige, le carbone suit un cycle naturel. Au cours d’une année, les différents engrenages du système climatique échangent du carbone. Sans les activités humaines ce cycle serait à l’équilibre.</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On a vu qu’actuellement, nous consommions énormément d’énergie fossile. Cette énergie est un stock de carbone enfoui dans le sous-sol. Ce stock a été accumulé il y a plusieurs millions d’années lors de la fossilisation d’être vivants. Ce processus est très lent. A notre échelle, les énergies fossiles ne sont donc pas du tout renouvelables mais elle le sont d’une certaine manière à l’échelle géologique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utilisant cette énergie, stocké dans le sous-sol, les sociétés humaines libèrent très rapidement ce stock de carbone dans l’atmosphère et déséquilibrent le cycle naturel du carbone. Ce qu’on appelle des puits de carbone, comme l’atmosphère, les océans ou la biosphère, augmentent leur stock de carbone.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Voyons maintenant l’ordre de grandeur de l’impact des activités humaines.</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b="1" u="sng"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Messages clés : </a:t>
            </a:r>
          </a:p>
          <a:p>
            <a:pPr marL="228600" indent="-228600">
              <a:buFont typeface="+mj-lt"/>
              <a:buAutoNum type="arabicPeriod"/>
            </a:pPr>
            <a:r>
              <a:rPr lang="fr-FR" sz="1000" b="0" baseline="0" dirty="0">
                <a:latin typeface="Arial" panose="020B0604020202020204" pitchFamily="34" charset="0"/>
                <a:cs typeface="Arial" panose="020B0604020202020204" pitchFamily="34" charset="0"/>
              </a:rPr>
              <a:t>Comme l’eau, le carbone suit un cycle naturel.</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fr-FR" altLang="fr-FR" sz="1000" b="0" dirty="0">
                <a:solidFill>
                  <a:srgbClr val="FFFFFF"/>
                </a:solidFill>
                <a:latin typeface="Arial" panose="020B0604020202020204" pitchFamily="34" charset="0"/>
                <a:cs typeface="Arial" panose="020B0604020202020204" pitchFamily="34" charset="0"/>
              </a:rPr>
              <a:t>Sans les activités humaines, ce cycle serait à l’équilibre</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fr-FR" altLang="fr-FR" sz="1000" b="0" dirty="0">
                <a:solidFill>
                  <a:srgbClr val="FFFFFF"/>
                </a:solidFill>
                <a:latin typeface="Arial" panose="020B0604020202020204" pitchFamily="34" charset="0"/>
                <a:cs typeface="Arial" panose="020B0604020202020204" pitchFamily="34" charset="0"/>
              </a:rPr>
              <a:t>Les émissions de GES liées aux activités humaines perturbent cet équilibre</a:t>
            </a:r>
          </a:p>
          <a:p>
            <a:endParaRPr lang="fr-FR" sz="1000" b="1" u="sng" baseline="0" dirty="0">
              <a:latin typeface="Arial" panose="020B0604020202020204" pitchFamily="34" charset="0"/>
              <a:cs typeface="Arial" panose="020B0604020202020204" pitchFamily="34" charset="0"/>
            </a:endParaRPr>
          </a:p>
          <a:p>
            <a:r>
              <a:rPr lang="fr-FR" sz="1000" b="1" u="sng" baseline="0" dirty="0">
                <a:latin typeface="Arial" panose="020B0604020202020204" pitchFamily="34" charset="0"/>
                <a:cs typeface="Arial" panose="020B0604020202020204" pitchFamily="34" charset="0"/>
              </a:rPr>
              <a:t>Précisions pour les curieux : </a:t>
            </a:r>
          </a:p>
          <a:p>
            <a:r>
              <a:rPr lang="fr-FR" sz="1000" baseline="0" dirty="0">
                <a:latin typeface="Arial" panose="020B0604020202020204" pitchFamily="34" charset="0"/>
                <a:cs typeface="Arial" panose="020B0604020202020204" pitchFamily="34" charset="0"/>
              </a:rPr>
              <a:t>Sur ce schéma, on remarque que les flux échangés naturellement par les différents stock de carbone naturels sont nettement supérieurs au flux de Carbone induit par la combustion des énergies fossiles. 6,4 </a:t>
            </a:r>
            <a:r>
              <a:rPr lang="fr-FR" sz="1000" baseline="0" dirty="0" err="1">
                <a:latin typeface="Arial" panose="020B0604020202020204" pitchFamily="34" charset="0"/>
                <a:cs typeface="Arial" panose="020B0604020202020204" pitchFamily="34" charset="0"/>
              </a:rPr>
              <a:t>GtC</a:t>
            </a:r>
            <a:r>
              <a:rPr lang="fr-FR" sz="1000" baseline="0" dirty="0">
                <a:latin typeface="Arial" panose="020B0604020202020204" pitchFamily="34" charset="0"/>
                <a:cs typeface="Arial" panose="020B0604020202020204" pitchFamily="34" charset="0"/>
              </a:rPr>
              <a:t> contre 119,6+70,6 </a:t>
            </a:r>
            <a:r>
              <a:rPr lang="fr-FR" sz="1000" baseline="0" dirty="0" err="1">
                <a:latin typeface="Arial" panose="020B0604020202020204" pitchFamily="34" charset="0"/>
                <a:cs typeface="Arial" panose="020B0604020202020204" pitchFamily="34" charset="0"/>
              </a:rPr>
              <a:t>GtC</a:t>
            </a:r>
            <a:r>
              <a:rPr lang="fr-FR" sz="1000" baseline="0" dirty="0">
                <a:latin typeface="Arial" panose="020B0604020202020204" pitchFamily="34" charset="0"/>
                <a:cs typeface="Arial" panose="020B0604020202020204" pitchFamily="34" charset="0"/>
              </a:rPr>
              <a:t> dans le cycle naturel. Sauf que dans le cycle naturel, toutes les émissions naturelles (flèches vers le haut) sont compensées par des puits naturels (flèches vers le bas).</a:t>
            </a:r>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61</a:t>
            </a:fld>
            <a:endParaRPr lang="fr-FR"/>
          </a:p>
        </p:txBody>
      </p:sp>
    </p:spTree>
    <p:extLst>
      <p:ext uri="{BB962C8B-B14F-4D97-AF65-F5344CB8AC3E}">
        <p14:creationId xmlns:p14="http://schemas.microsoft.com/office/powerpoint/2010/main" val="30934138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fr-FR" sz="1000" b="1" u="sng" dirty="0">
                <a:latin typeface="Arial" pitchFamily="34" charset="0"/>
                <a:cs typeface="Arial" panose="020B0604020202020204" pitchFamily="34" charset="0"/>
              </a:rPr>
              <a:t>Explications</a:t>
            </a:r>
            <a:r>
              <a:rPr lang="fr-FR" altLang="fr-FR" sz="1000" b="1" u="sng" baseline="0" dirty="0">
                <a:latin typeface="Arial" pitchFamily="34" charset="0"/>
                <a:cs typeface="Arial" panose="020B0604020202020204" pitchFamily="34" charset="0"/>
              </a:rPr>
              <a:t> :</a:t>
            </a:r>
            <a:endParaRPr lang="fr-FR" altLang="fr-FR" sz="1000" b="1" u="sng" dirty="0">
              <a:latin typeface="Arial"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Nous allons commencer par aborder les enjeux de l’énergie</a:t>
            </a: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7</a:t>
            </a:fld>
            <a:endParaRPr lang="fr-FR" dirty="0"/>
          </a:p>
        </p:txBody>
      </p:sp>
    </p:spTree>
    <p:extLst>
      <p:ext uri="{BB962C8B-B14F-4D97-AF65-F5344CB8AC3E}">
        <p14:creationId xmlns:p14="http://schemas.microsoft.com/office/powerpoint/2010/main" val="12964904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fontScale="62500" lnSpcReduction="20000"/>
          </a:bodyPr>
          <a:lstStyle/>
          <a:p>
            <a:r>
              <a:rPr lang="en-GB" sz="1000" b="1" u="sng" kern="1200" dirty="0">
                <a:solidFill>
                  <a:schemeClr val="tx1"/>
                </a:solidFill>
                <a:latin typeface="Arial" panose="020B0604020202020204" pitchFamily="34" charset="0"/>
                <a:ea typeface="+mn-ea"/>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Ce graphique présente l’augmentation des émissions de GES d’origine humaine depuis 1970. Chaque couleur représente un gaz différent. En jaune, on a le CO2 ou dioxyde de carbone. On parle souvent uniquement du CO2 car il s’agit du principal gaz à effet de serre d’origine humaine en volume et en impact, mais il en existe d’autres ! Par exemple, on peut citer le méthane, en bleu clair sur ce graphe, qui a un impact plus important sur le changement climatique à volume égal, mais dont le volume émis est beaucoup moins important.</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rouge, on voit les émissions liées à la déforestation et le changement d’usage des sols. Ici ce ne sont pas des gaz qui sont directement émis par l’homme mais une modification de la capacité de la biosphère à capter du carbone. Comme la biosphère capte moins de CO2, tout se passe comme-ci des émissions supplémentaires étaient libérées dans l'atmosphère.</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en-GB" sz="1000" b="1" u="sng" kern="1200" dirty="0">
              <a:solidFill>
                <a:schemeClr val="tx1"/>
              </a:solidFill>
              <a:latin typeface="Arial" panose="020B0604020202020204" pitchFamily="34" charset="0"/>
              <a:ea typeface="+mn-ea"/>
              <a:cs typeface="Arial" panose="020B0604020202020204" pitchFamily="34" charset="0"/>
            </a:endParaRPr>
          </a:p>
          <a:p>
            <a:r>
              <a:rPr lang="en-GB" sz="1000" b="1" u="sng" kern="1200" dirty="0">
                <a:solidFill>
                  <a:schemeClr val="tx1"/>
                </a:solidFill>
                <a:latin typeface="Arial" panose="020B0604020202020204" pitchFamily="34" charset="0"/>
                <a:ea typeface="+mn-ea"/>
                <a:cs typeface="Arial" panose="020B0604020202020204" pitchFamily="34" charset="0"/>
              </a:rPr>
              <a:t>Messages </a:t>
            </a:r>
            <a:r>
              <a:rPr lang="en-GB" sz="1000" b="1" u="sng" kern="1200" dirty="0" err="1">
                <a:solidFill>
                  <a:schemeClr val="tx1"/>
                </a:solidFill>
                <a:latin typeface="Arial" panose="020B0604020202020204" pitchFamily="34" charset="0"/>
                <a:ea typeface="+mn-ea"/>
                <a:cs typeface="Arial" panose="020B0604020202020204" pitchFamily="34" charset="0"/>
              </a:rPr>
              <a:t>clés</a:t>
            </a:r>
            <a:r>
              <a:rPr lang="en-GB" sz="1000" b="1" u="sng" kern="1200" baseline="0" dirty="0">
                <a:solidFill>
                  <a:schemeClr val="tx1"/>
                </a:solidFill>
                <a:latin typeface="Arial" panose="020B0604020202020204" pitchFamily="34" charset="0"/>
                <a:ea typeface="+mn-ea"/>
                <a:cs typeface="Arial" panose="020B0604020202020204" pitchFamily="34" charset="0"/>
              </a:rPr>
              <a:t> : </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fr-FR" altLang="fr-FR" sz="1000" b="0" dirty="0">
                <a:solidFill>
                  <a:srgbClr val="FFFFFF"/>
                </a:solidFill>
                <a:latin typeface="Arial" panose="020B0604020202020204" pitchFamily="34" charset="0"/>
                <a:cs typeface="Arial" panose="020B0604020202020204" pitchFamily="34" charset="0"/>
              </a:rPr>
              <a:t>Les émissions de CO2 augmentent depuis le début du siècle</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fr-FR" altLang="fr-FR" sz="1000" b="0" dirty="0">
                <a:solidFill>
                  <a:srgbClr val="FFFFFF"/>
                </a:solidFill>
                <a:latin typeface="Arial" panose="020B0604020202020204" pitchFamily="34" charset="0"/>
                <a:cs typeface="Arial" panose="020B0604020202020204" pitchFamily="34" charset="0"/>
              </a:rPr>
              <a:t>Le CO2 est le principal gaz à effet de serre</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fr-FR" altLang="fr-FR" sz="1000" b="0" dirty="0">
                <a:solidFill>
                  <a:srgbClr val="FFFFFF"/>
                </a:solidFill>
                <a:latin typeface="Arial" panose="020B0604020202020204" pitchFamily="34" charset="0"/>
                <a:cs typeface="Arial" panose="020B0604020202020204" pitchFamily="34" charset="0"/>
              </a:rPr>
              <a:t>Mais il y en a d’autres ! (CH4, N2O…)</a:t>
            </a:r>
          </a:p>
          <a:p>
            <a:endParaRPr lang="en-GB" sz="1000" b="1" u="sng" kern="1200" dirty="0">
              <a:solidFill>
                <a:schemeClr val="tx1"/>
              </a:solidFill>
              <a:latin typeface="Arial" panose="020B0604020202020204" pitchFamily="34" charset="0"/>
              <a:ea typeface="+mn-ea"/>
              <a:cs typeface="Arial" panose="020B0604020202020204" pitchFamily="34" charset="0"/>
            </a:endParaRPr>
          </a:p>
          <a:p>
            <a:r>
              <a:rPr lang="en-GB" sz="1000" b="1" u="sng" kern="1200" dirty="0" err="1">
                <a:solidFill>
                  <a:schemeClr val="tx1"/>
                </a:solidFill>
                <a:latin typeface="Arial" panose="020B0604020202020204" pitchFamily="34" charset="0"/>
                <a:ea typeface="+mn-ea"/>
                <a:cs typeface="Arial" panose="020B0604020202020204" pitchFamily="34" charset="0"/>
              </a:rPr>
              <a:t>Précisions</a:t>
            </a:r>
            <a:r>
              <a:rPr lang="en-GB" sz="1000" b="1" u="sng" kern="1200" dirty="0">
                <a:solidFill>
                  <a:schemeClr val="tx1"/>
                </a:solidFill>
                <a:latin typeface="Arial" panose="020B0604020202020204" pitchFamily="34" charset="0"/>
                <a:ea typeface="+mn-ea"/>
                <a:cs typeface="Arial" panose="020B0604020202020204" pitchFamily="34" charset="0"/>
              </a:rPr>
              <a:t> pour les </a:t>
            </a:r>
            <a:r>
              <a:rPr lang="en-GB" sz="1000" b="1" u="sng" kern="1200" dirty="0" err="1">
                <a:solidFill>
                  <a:schemeClr val="tx1"/>
                </a:solidFill>
                <a:latin typeface="Arial" panose="020B0604020202020204" pitchFamily="34" charset="0"/>
                <a:ea typeface="+mn-ea"/>
                <a:cs typeface="Arial" panose="020B0604020202020204" pitchFamily="34" charset="0"/>
              </a:rPr>
              <a:t>curieux</a:t>
            </a:r>
            <a:r>
              <a:rPr lang="en-GB" sz="1000" b="1" u="sng" kern="1200" dirty="0">
                <a:solidFill>
                  <a:schemeClr val="tx1"/>
                </a:solidFill>
                <a:latin typeface="Arial" panose="020B0604020202020204" pitchFamily="34" charset="0"/>
                <a:ea typeface="+mn-ea"/>
                <a:cs typeface="Arial" panose="020B0604020202020204" pitchFamily="34" charset="0"/>
              </a:rPr>
              <a:t> : </a:t>
            </a:r>
          </a:p>
          <a:p>
            <a:r>
              <a:rPr lang="en-GB" sz="1000" kern="1200" dirty="0">
                <a:solidFill>
                  <a:schemeClr val="tx1"/>
                </a:solidFill>
                <a:latin typeface="Arial" panose="020B0604020202020204" pitchFamily="34" charset="0"/>
                <a:ea typeface="+mn-ea"/>
                <a:cs typeface="Arial" panose="020B0604020202020204" pitchFamily="34" charset="0"/>
              </a:rPr>
              <a:t>Les barres à</a:t>
            </a:r>
            <a:r>
              <a:rPr lang="en-GB" sz="1000" kern="1200" baseline="0" dirty="0">
                <a:solidFill>
                  <a:schemeClr val="tx1"/>
                </a:solidFill>
                <a:latin typeface="Arial" panose="020B0604020202020204" pitchFamily="34" charset="0"/>
                <a:ea typeface="+mn-ea"/>
                <a:cs typeface="Arial" panose="020B0604020202020204" pitchFamily="34" charset="0"/>
              </a:rPr>
              <a:t> </a:t>
            </a:r>
            <a:r>
              <a:rPr lang="en-GB" sz="1000" kern="1200" baseline="0" dirty="0" err="1">
                <a:solidFill>
                  <a:schemeClr val="tx1"/>
                </a:solidFill>
                <a:latin typeface="Arial" panose="020B0604020202020204" pitchFamily="34" charset="0"/>
                <a:ea typeface="+mn-ea"/>
                <a:cs typeface="Arial" panose="020B0604020202020204" pitchFamily="34" charset="0"/>
              </a:rPr>
              <a:t>droite</a:t>
            </a:r>
            <a:r>
              <a:rPr lang="en-GB" sz="1000" kern="1200" baseline="0" dirty="0">
                <a:solidFill>
                  <a:schemeClr val="tx1"/>
                </a:solidFill>
                <a:latin typeface="Arial" panose="020B0604020202020204" pitchFamily="34" charset="0"/>
                <a:ea typeface="+mn-ea"/>
                <a:cs typeface="Arial" panose="020B0604020202020204" pitchFamily="34" charset="0"/>
              </a:rPr>
              <a:t> du </a:t>
            </a:r>
            <a:r>
              <a:rPr lang="en-GB" sz="1000" kern="1200" baseline="0" dirty="0" err="1">
                <a:solidFill>
                  <a:schemeClr val="tx1"/>
                </a:solidFill>
                <a:latin typeface="Arial" panose="020B0604020202020204" pitchFamily="34" charset="0"/>
                <a:ea typeface="+mn-ea"/>
                <a:cs typeface="Arial" panose="020B0604020202020204" pitchFamily="34" charset="0"/>
              </a:rPr>
              <a:t>graphique</a:t>
            </a:r>
            <a:r>
              <a:rPr lang="en-GB" sz="1000" kern="1200" baseline="0" dirty="0">
                <a:solidFill>
                  <a:schemeClr val="tx1"/>
                </a:solidFill>
                <a:latin typeface="Arial" panose="020B0604020202020204" pitchFamily="34" charset="0"/>
                <a:ea typeface="+mn-ea"/>
                <a:cs typeface="Arial" panose="020B0604020202020204" pitchFamily="34" charset="0"/>
              </a:rPr>
              <a:t> </a:t>
            </a:r>
            <a:r>
              <a:rPr lang="en-GB" sz="1000" kern="1200" baseline="0" dirty="0" err="1">
                <a:solidFill>
                  <a:schemeClr val="tx1"/>
                </a:solidFill>
                <a:latin typeface="Arial" panose="020B0604020202020204" pitchFamily="34" charset="0"/>
                <a:ea typeface="+mn-ea"/>
                <a:cs typeface="Arial" panose="020B0604020202020204" pitchFamily="34" charset="0"/>
              </a:rPr>
              <a:t>représentent</a:t>
            </a:r>
            <a:r>
              <a:rPr lang="en-GB" sz="1000" kern="1200" baseline="0" dirty="0">
                <a:solidFill>
                  <a:schemeClr val="tx1"/>
                </a:solidFill>
                <a:latin typeface="Arial" panose="020B0604020202020204" pitchFamily="34" charset="0"/>
                <a:ea typeface="+mn-ea"/>
                <a:cs typeface="Arial" panose="020B0604020202020204" pitchFamily="34" charset="0"/>
              </a:rPr>
              <a:t> les </a:t>
            </a:r>
            <a:r>
              <a:rPr lang="en-GB" sz="1000" kern="1200" baseline="0" dirty="0" err="1">
                <a:solidFill>
                  <a:schemeClr val="tx1"/>
                </a:solidFill>
                <a:latin typeface="Arial" panose="020B0604020202020204" pitchFamily="34" charset="0"/>
                <a:ea typeface="+mn-ea"/>
                <a:cs typeface="Arial" panose="020B0604020202020204" pitchFamily="34" charset="0"/>
              </a:rPr>
              <a:t>incertitudes</a:t>
            </a:r>
            <a:r>
              <a:rPr lang="en-GB" sz="1000" kern="1200" baseline="0" dirty="0">
                <a:solidFill>
                  <a:schemeClr val="tx1"/>
                </a:solidFill>
                <a:latin typeface="Arial" panose="020B0604020202020204" pitchFamily="34" charset="0"/>
                <a:ea typeface="+mn-ea"/>
                <a:cs typeface="Arial" panose="020B0604020202020204" pitchFamily="34" charset="0"/>
              </a:rPr>
              <a:t> sur </a:t>
            </a:r>
            <a:r>
              <a:rPr lang="en-GB" sz="1000" kern="1200" baseline="0" dirty="0" err="1">
                <a:solidFill>
                  <a:schemeClr val="tx1"/>
                </a:solidFill>
                <a:latin typeface="Arial" panose="020B0604020202020204" pitchFamily="34" charset="0"/>
                <a:ea typeface="+mn-ea"/>
                <a:cs typeface="Arial" panose="020B0604020202020204" pitchFamily="34" charset="0"/>
              </a:rPr>
              <a:t>chaque</a:t>
            </a:r>
            <a:r>
              <a:rPr lang="en-GB" sz="1000" kern="1200" baseline="0" dirty="0">
                <a:solidFill>
                  <a:schemeClr val="tx1"/>
                </a:solidFill>
                <a:latin typeface="Arial" panose="020B0604020202020204" pitchFamily="34" charset="0"/>
                <a:ea typeface="+mn-ea"/>
                <a:cs typeface="Arial" panose="020B0604020202020204" pitchFamily="34" charset="0"/>
              </a:rPr>
              <a:t> </a:t>
            </a:r>
            <a:r>
              <a:rPr lang="en-GB" sz="1000" kern="1200" baseline="0" dirty="0" err="1">
                <a:solidFill>
                  <a:schemeClr val="tx1"/>
                </a:solidFill>
                <a:latin typeface="Arial" panose="020B0604020202020204" pitchFamily="34" charset="0"/>
                <a:ea typeface="+mn-ea"/>
                <a:cs typeface="Arial" panose="020B0604020202020204" pitchFamily="34" charset="0"/>
              </a:rPr>
              <a:t>valeur</a:t>
            </a:r>
            <a:r>
              <a:rPr lang="en-GB" sz="1000" kern="1200" baseline="0" dirty="0">
                <a:solidFill>
                  <a:schemeClr val="tx1"/>
                </a:solidFill>
                <a:latin typeface="Arial" panose="020B0604020202020204" pitchFamily="34" charset="0"/>
                <a:ea typeface="+mn-ea"/>
                <a:cs typeface="Arial" panose="020B0604020202020204" pitchFamily="34" charset="0"/>
              </a:rPr>
              <a:t>. </a:t>
            </a:r>
          </a:p>
          <a:p>
            <a:endParaRPr lang="en-GB" sz="1000" kern="1200" baseline="0" dirty="0">
              <a:solidFill>
                <a:schemeClr val="tx1"/>
              </a:solidFill>
              <a:latin typeface="Arial" panose="020B0604020202020204" pitchFamily="34" charset="0"/>
              <a:ea typeface="+mn-ea"/>
              <a:cs typeface="Arial" panose="020B0604020202020204" pitchFamily="34" charset="0"/>
            </a:endParaRPr>
          </a:p>
          <a:p>
            <a:r>
              <a:rPr lang="en-GB" sz="1000" i="1" kern="1200" baseline="0" dirty="0">
                <a:solidFill>
                  <a:schemeClr val="tx1"/>
                </a:solidFill>
                <a:latin typeface="Arial" panose="020B0604020202020204" pitchFamily="34" charset="0"/>
                <a:ea typeface="+mn-ea"/>
                <a:cs typeface="Arial" panose="020B0604020202020204" pitchFamily="34" charset="0"/>
              </a:rPr>
              <a:t>Description des </a:t>
            </a:r>
            <a:r>
              <a:rPr lang="en-GB" sz="1000" i="1" kern="1200" baseline="0" dirty="0" err="1">
                <a:solidFill>
                  <a:schemeClr val="tx1"/>
                </a:solidFill>
                <a:latin typeface="Arial" panose="020B0604020202020204" pitchFamily="34" charset="0"/>
                <a:ea typeface="+mn-ea"/>
                <a:cs typeface="Arial" panose="020B0604020202020204" pitchFamily="34" charset="0"/>
              </a:rPr>
              <a:t>incertitudes</a:t>
            </a:r>
            <a:r>
              <a:rPr lang="en-GB" sz="1000" i="1" kern="1200" baseline="0" dirty="0">
                <a:solidFill>
                  <a:schemeClr val="tx1"/>
                </a:solidFill>
                <a:latin typeface="Arial" panose="020B0604020202020204" pitchFamily="34" charset="0"/>
                <a:ea typeface="+mn-ea"/>
                <a:cs typeface="Arial" panose="020B0604020202020204" pitchFamily="34" charset="0"/>
              </a:rPr>
              <a:t> issue du 5e rapport du GIEC : </a:t>
            </a:r>
            <a:endParaRPr lang="en-GB" sz="1000" i="1" kern="1200" dirty="0">
              <a:solidFill>
                <a:schemeClr val="tx1"/>
              </a:solidFill>
              <a:latin typeface="Arial" panose="020B0604020202020204" pitchFamily="34" charset="0"/>
              <a:ea typeface="+mn-ea"/>
              <a:cs typeface="Arial" panose="020B0604020202020204" pitchFamily="34" charset="0"/>
            </a:endParaRPr>
          </a:p>
          <a:p>
            <a:r>
              <a:rPr lang="en-GB" sz="1000" kern="1200" dirty="0">
                <a:solidFill>
                  <a:schemeClr val="tx1"/>
                </a:solidFill>
                <a:latin typeface="Arial" panose="020B0604020202020204" pitchFamily="34" charset="0"/>
                <a:ea typeface="+mn-ea"/>
                <a:cs typeface="Arial" panose="020B0604020202020204" pitchFamily="34" charset="0"/>
              </a:rPr>
              <a:t>Total annual anthropogenic GHG emissions (GtCO2eq/</a:t>
            </a:r>
            <a:r>
              <a:rPr lang="en-GB" sz="1000" kern="1200" dirty="0" err="1">
                <a:solidFill>
                  <a:schemeClr val="tx1"/>
                </a:solidFill>
                <a:latin typeface="Arial" panose="020B0604020202020204" pitchFamily="34" charset="0"/>
                <a:ea typeface="+mn-ea"/>
                <a:cs typeface="Arial" panose="020B0604020202020204" pitchFamily="34" charset="0"/>
              </a:rPr>
              <a:t>yr</a:t>
            </a:r>
            <a:r>
              <a:rPr lang="en-GB" sz="1000" kern="1200" dirty="0">
                <a:solidFill>
                  <a:schemeClr val="tx1"/>
                </a:solidFill>
                <a:latin typeface="Arial" panose="020B0604020202020204" pitchFamily="34" charset="0"/>
                <a:ea typeface="+mn-ea"/>
                <a:cs typeface="Arial" panose="020B0604020202020204" pitchFamily="34" charset="0"/>
              </a:rPr>
              <a:t>) by groups of gases 1970-2010:</a:t>
            </a:r>
          </a:p>
          <a:p>
            <a:pPr marL="171450" indent="-171450">
              <a:buFont typeface="Arial"/>
              <a:buChar char="•"/>
            </a:pPr>
            <a:r>
              <a:rPr lang="en-GB" sz="1000" kern="1200" dirty="0">
                <a:solidFill>
                  <a:schemeClr val="tx1"/>
                </a:solidFill>
                <a:latin typeface="Arial" panose="020B0604020202020204" pitchFamily="34" charset="0"/>
                <a:ea typeface="+mn-ea"/>
                <a:cs typeface="Arial" panose="020B0604020202020204" pitchFamily="34" charset="0"/>
              </a:rPr>
              <a:t>CO2 from fossil fuel combustion and industrial processes;</a:t>
            </a:r>
          </a:p>
          <a:p>
            <a:pPr marL="171450" indent="-171450">
              <a:buFont typeface="Arial"/>
              <a:buChar char="•"/>
            </a:pPr>
            <a:r>
              <a:rPr lang="en-GB" sz="1000" kern="1200" dirty="0">
                <a:solidFill>
                  <a:schemeClr val="tx1"/>
                </a:solidFill>
                <a:latin typeface="Arial" panose="020B0604020202020204" pitchFamily="34" charset="0"/>
                <a:ea typeface="+mn-ea"/>
                <a:cs typeface="Arial" panose="020B0604020202020204" pitchFamily="34" charset="0"/>
              </a:rPr>
              <a:t>CO2 from Forestry and Other Land Use (FOLU);</a:t>
            </a:r>
          </a:p>
          <a:p>
            <a:pPr marL="171450" indent="-171450">
              <a:buFont typeface="Arial"/>
              <a:buChar char="•"/>
            </a:pPr>
            <a:r>
              <a:rPr lang="en-GB" sz="1000" kern="1200" dirty="0">
                <a:solidFill>
                  <a:schemeClr val="tx1"/>
                </a:solidFill>
                <a:latin typeface="Arial" panose="020B0604020202020204" pitchFamily="34" charset="0"/>
                <a:ea typeface="+mn-ea"/>
                <a:cs typeface="Arial" panose="020B0604020202020204" pitchFamily="34" charset="0"/>
              </a:rPr>
              <a:t>methane (CH4);</a:t>
            </a:r>
          </a:p>
          <a:p>
            <a:pPr marL="171450" indent="-171450">
              <a:buFont typeface="Arial"/>
              <a:buChar char="•"/>
            </a:pPr>
            <a:r>
              <a:rPr lang="en-GB" sz="1000" kern="1200" dirty="0">
                <a:solidFill>
                  <a:schemeClr val="tx1"/>
                </a:solidFill>
                <a:latin typeface="Arial" panose="020B0604020202020204" pitchFamily="34" charset="0"/>
                <a:ea typeface="+mn-ea"/>
                <a:cs typeface="Arial" panose="020B0604020202020204" pitchFamily="34" charset="0"/>
              </a:rPr>
              <a:t>nitrous oxide (N2O);</a:t>
            </a:r>
          </a:p>
          <a:p>
            <a:pPr marL="171450" indent="-171450">
              <a:buFont typeface="Arial"/>
              <a:buChar char="•"/>
            </a:pPr>
            <a:r>
              <a:rPr lang="en-GB" sz="1000" kern="1200" dirty="0">
                <a:solidFill>
                  <a:schemeClr val="tx1"/>
                </a:solidFill>
                <a:latin typeface="Arial" panose="020B0604020202020204" pitchFamily="34" charset="0"/>
                <a:ea typeface="+mn-ea"/>
                <a:cs typeface="Arial" panose="020B0604020202020204" pitchFamily="34" charset="0"/>
              </a:rPr>
              <a:t>fluorinated gases8 covered under the Kyoto Protocol (F-gases).</a:t>
            </a:r>
          </a:p>
          <a:p>
            <a:endParaRPr lang="en-GB" sz="1000" kern="1200" dirty="0">
              <a:solidFill>
                <a:schemeClr val="tx1"/>
              </a:solidFill>
              <a:latin typeface="Arial" panose="020B0604020202020204" pitchFamily="34" charset="0"/>
              <a:ea typeface="+mn-ea"/>
              <a:cs typeface="Arial" panose="020B0604020202020204" pitchFamily="34" charset="0"/>
            </a:endParaRPr>
          </a:p>
          <a:p>
            <a:r>
              <a:rPr lang="en-GB" sz="1000" kern="1200" dirty="0">
                <a:solidFill>
                  <a:schemeClr val="tx1"/>
                </a:solidFill>
                <a:latin typeface="Arial" panose="020B0604020202020204" pitchFamily="34" charset="0"/>
                <a:ea typeface="+mn-ea"/>
                <a:cs typeface="Arial" panose="020B0604020202020204" pitchFamily="34" charset="0"/>
              </a:rPr>
              <a:t>At the right side of the figure GHG emissions in 2010 are shown again broken down into these components with the associated uncertainties (90% confidence interval) indicated by the error bars. </a:t>
            </a:r>
          </a:p>
          <a:p>
            <a:pPr marL="171450" indent="-171450">
              <a:buFont typeface="Arial"/>
              <a:buChar char="•"/>
            </a:pPr>
            <a:r>
              <a:rPr lang="en-GB" sz="1000" kern="1200" dirty="0">
                <a:solidFill>
                  <a:schemeClr val="tx1"/>
                </a:solidFill>
                <a:latin typeface="Arial" panose="020B0604020202020204" pitchFamily="34" charset="0"/>
                <a:ea typeface="+mn-ea"/>
                <a:cs typeface="Arial" panose="020B0604020202020204" pitchFamily="34" charset="0"/>
              </a:rPr>
              <a:t>Total anthropogenic GHG emissions uncertainties are derived from the individual gas estimates as described in Chapter 5 [5.2.3.6].</a:t>
            </a:r>
          </a:p>
          <a:p>
            <a:pPr marL="171450" indent="-171450">
              <a:buFont typeface="Arial"/>
              <a:buChar char="•"/>
            </a:pPr>
            <a:r>
              <a:rPr lang="en-GB" sz="1000" kern="1200" dirty="0">
                <a:solidFill>
                  <a:schemeClr val="tx1"/>
                </a:solidFill>
                <a:latin typeface="Arial" panose="020B0604020202020204" pitchFamily="34" charset="0"/>
                <a:ea typeface="+mn-ea"/>
                <a:cs typeface="Arial" panose="020B0604020202020204" pitchFamily="34" charset="0"/>
              </a:rPr>
              <a:t>Global CO2 emissions from fossil fuel combustion are known within 8% uncertainty (90% confidence interval).</a:t>
            </a:r>
          </a:p>
          <a:p>
            <a:pPr marL="171450" indent="-171450">
              <a:buFont typeface="Arial"/>
              <a:buChar char="•"/>
            </a:pPr>
            <a:r>
              <a:rPr lang="en-GB" sz="1000" kern="1200" dirty="0">
                <a:solidFill>
                  <a:schemeClr val="tx1"/>
                </a:solidFill>
                <a:latin typeface="Arial" panose="020B0604020202020204" pitchFamily="34" charset="0"/>
                <a:ea typeface="+mn-ea"/>
                <a:cs typeface="Arial" panose="020B0604020202020204" pitchFamily="34" charset="0"/>
              </a:rPr>
              <a:t>CO2 emissions from FOLU have very large uncertainties attached in the order of ±50%.</a:t>
            </a:r>
          </a:p>
          <a:p>
            <a:pPr marL="171450" indent="-171450">
              <a:buFont typeface="Arial"/>
              <a:buChar char="•"/>
            </a:pPr>
            <a:r>
              <a:rPr lang="en-GB" sz="1000" kern="1200" dirty="0">
                <a:solidFill>
                  <a:schemeClr val="tx1"/>
                </a:solidFill>
                <a:latin typeface="Arial" panose="020B0604020202020204" pitchFamily="34" charset="0"/>
                <a:ea typeface="+mn-ea"/>
                <a:cs typeface="Arial" panose="020B0604020202020204" pitchFamily="34" charset="0"/>
              </a:rPr>
              <a:t>Uncertainty for global emissions of CH4, N2O and the </a:t>
            </a:r>
            <a:r>
              <a:rPr lang="en-GB" sz="1000" kern="1200" dirty="0" err="1">
                <a:solidFill>
                  <a:schemeClr val="tx1"/>
                </a:solidFill>
                <a:latin typeface="Arial" panose="020B0604020202020204" pitchFamily="34" charset="0"/>
                <a:ea typeface="+mn-ea"/>
                <a:cs typeface="Arial" panose="020B0604020202020204" pitchFamily="34" charset="0"/>
              </a:rPr>
              <a:t>Fgases</a:t>
            </a:r>
            <a:r>
              <a:rPr lang="en-GB" sz="1000" kern="1200" dirty="0">
                <a:solidFill>
                  <a:schemeClr val="tx1"/>
                </a:solidFill>
                <a:latin typeface="Arial" panose="020B0604020202020204" pitchFamily="34" charset="0"/>
                <a:ea typeface="+mn-ea"/>
                <a:cs typeface="Arial" panose="020B0604020202020204" pitchFamily="34" charset="0"/>
              </a:rPr>
              <a:t> has been estimated as 20%, 60% and 20%, respectively.</a:t>
            </a:r>
          </a:p>
          <a:p>
            <a:pPr marL="171450" indent="-171450">
              <a:buFont typeface="Arial"/>
              <a:buChar char="•"/>
            </a:pPr>
            <a:r>
              <a:rPr lang="en-GB" sz="1000" kern="1200" dirty="0">
                <a:solidFill>
                  <a:schemeClr val="tx1"/>
                </a:solidFill>
                <a:latin typeface="Arial" panose="020B0604020202020204" pitchFamily="34" charset="0"/>
                <a:ea typeface="+mn-ea"/>
                <a:cs typeface="Arial" panose="020B0604020202020204" pitchFamily="34" charset="0"/>
              </a:rPr>
              <a:t>2010 was the most recent year for which emission statistics on all gases as well as assessment of uncertainties were essentially complete at the time of data cut off for this report.</a:t>
            </a:r>
          </a:p>
          <a:p>
            <a:pPr marL="171450" indent="-171450">
              <a:buFont typeface="Arial"/>
              <a:buChar char="•"/>
            </a:pPr>
            <a:r>
              <a:rPr lang="en-GB" sz="1000" kern="1200" dirty="0">
                <a:solidFill>
                  <a:schemeClr val="tx1"/>
                </a:solidFill>
                <a:latin typeface="Arial" panose="020B0604020202020204" pitchFamily="34" charset="0"/>
                <a:ea typeface="+mn-ea"/>
                <a:cs typeface="Arial" panose="020B0604020202020204" pitchFamily="34" charset="0"/>
              </a:rPr>
              <a:t>Emissions are converted into CO2-equivalents based on GWP100 from the IPCC Second Assessment Report.</a:t>
            </a:r>
          </a:p>
          <a:p>
            <a:pPr marL="171450" indent="-171450">
              <a:buFont typeface="Arial"/>
              <a:buChar char="•"/>
            </a:pPr>
            <a:r>
              <a:rPr lang="en-GB" sz="1000" kern="1200" dirty="0">
                <a:solidFill>
                  <a:schemeClr val="tx1"/>
                </a:solidFill>
                <a:latin typeface="Arial" panose="020B0604020202020204" pitchFamily="34" charset="0"/>
                <a:ea typeface="+mn-ea"/>
                <a:cs typeface="Arial" panose="020B0604020202020204" pitchFamily="34" charset="0"/>
              </a:rPr>
              <a:t>The emission data from FOLU represents land-based CO2 emissions from forest fires, peat (</a:t>
            </a:r>
            <a:r>
              <a:rPr lang="en-GB" sz="1000" kern="1200" dirty="0" err="1">
                <a:solidFill>
                  <a:schemeClr val="tx1"/>
                </a:solidFill>
                <a:latin typeface="Arial" panose="020B0604020202020204" pitchFamily="34" charset="0"/>
                <a:ea typeface="+mn-ea"/>
                <a:cs typeface="Arial" panose="020B0604020202020204" pitchFamily="34" charset="0"/>
              </a:rPr>
              <a:t>tourbe</a:t>
            </a:r>
            <a:r>
              <a:rPr lang="en-GB" sz="1000" kern="1200" dirty="0">
                <a:solidFill>
                  <a:schemeClr val="tx1"/>
                </a:solidFill>
                <a:latin typeface="Arial" panose="020B0604020202020204" pitchFamily="34" charset="0"/>
                <a:ea typeface="+mn-ea"/>
                <a:cs typeface="Arial" panose="020B0604020202020204" pitchFamily="34" charset="0"/>
              </a:rPr>
              <a:t>) fires and peat decay that approximate to net CO2 flux from the FOLU as described in chapter 11 of this report.</a:t>
            </a:r>
          </a:p>
          <a:p>
            <a:pPr marL="171450" indent="-171450">
              <a:buFont typeface="Arial"/>
              <a:buChar char="•"/>
            </a:pPr>
            <a:r>
              <a:rPr lang="en-GB" sz="1000" kern="1200" dirty="0">
                <a:solidFill>
                  <a:schemeClr val="tx1"/>
                </a:solidFill>
                <a:latin typeface="Arial" panose="020B0604020202020204" pitchFamily="34" charset="0"/>
                <a:ea typeface="+mn-ea"/>
                <a:cs typeface="Arial" panose="020B0604020202020204" pitchFamily="34" charset="0"/>
              </a:rPr>
              <a:t>Average annual growth rate over different periods is highlighted with the brackets. [Figure 1.3, Figure TS.1] [Subject to final quality check and copy edit.] [source IPCC AR5 WG 3 SPM]</a:t>
            </a:r>
            <a:endParaRPr lang="en-GB"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62</a:t>
            </a:fld>
            <a:endParaRPr lang="fr-FR"/>
          </a:p>
        </p:txBody>
      </p:sp>
    </p:spTree>
    <p:extLst>
      <p:ext uri="{BB962C8B-B14F-4D97-AF65-F5344CB8AC3E}">
        <p14:creationId xmlns:p14="http://schemas.microsoft.com/office/powerpoint/2010/main" val="130024174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E0A0B45-6CA4-454A-953C-2ACE09C576DE}" type="slidenum">
              <a:rPr lang="fr-FR"/>
              <a:pPr/>
              <a:t>63</a:t>
            </a:fld>
            <a:endParaRPr lang="fr-FR"/>
          </a:p>
        </p:txBody>
      </p:sp>
      <p:sp>
        <p:nvSpPr>
          <p:cNvPr id="265218" name="Rectangle 2"/>
          <p:cNvSpPr txBox="1">
            <a:spLocks noGrp="1" noRot="1" noChangeAspect="1" noChangeArrowheads="1" noTextEdit="1"/>
          </p:cNvSpPr>
          <p:nvPr>
            <p:ph type="sldImg"/>
          </p:nvPr>
        </p:nvSpPr>
        <p:spPr>
          <a:xfrm>
            <a:off x="381000" y="685800"/>
            <a:ext cx="6096000" cy="3429000"/>
          </a:xfrm>
          <a:ln/>
        </p:spPr>
      </p:sp>
      <p:sp>
        <p:nvSpPr>
          <p:cNvPr id="265219" name="Rectangle 3"/>
          <p:cNvSpPr txBox="1">
            <a:spLocks noGrp="1" noChangeArrowheads="1"/>
          </p:cNvSpPr>
          <p:nvPr>
            <p:ph type="body" idx="1"/>
          </p:nvPr>
        </p:nvSpPr>
        <p:spPr>
          <a:xfrm>
            <a:off x="685494" y="4342939"/>
            <a:ext cx="5487013" cy="4114587"/>
          </a:xfrm>
          <a:ln/>
        </p:spPr>
        <p:txBody>
          <a:bodyPr wrap="none" anchor="ctr"/>
          <a:lstStyle/>
          <a:p>
            <a:r>
              <a:rPr lang="fr-FR" sz="1000" b="1" i="0"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Depuis la révolution industrielles, nos émissions de GES sont dues à 78% à des émissions directes (agriculture, consommations d’énergie…</a:t>
            </a:r>
            <a:r>
              <a:rPr lang="fr-FR" sz="1000" kern="1200" dirty="0" err="1">
                <a:solidFill>
                  <a:schemeClr val="tx1"/>
                </a:solidFill>
                <a:effectLst/>
                <a:latin typeface="Arial" panose="020B0604020202020204" pitchFamily="34" charset="0"/>
                <a:ea typeface="+mn-ea"/>
                <a:cs typeface="Arial" panose="020B0604020202020204" pitchFamily="34" charset="0"/>
              </a:rPr>
              <a:t>etc</a:t>
            </a:r>
            <a:r>
              <a:rPr lang="fr-FR" sz="1000" kern="1200" dirty="0">
                <a:solidFill>
                  <a:schemeClr val="tx1"/>
                </a:solidFill>
                <a:effectLst/>
                <a:latin typeface="Arial" panose="020B0604020202020204" pitchFamily="34" charset="0"/>
                <a:ea typeface="+mn-ea"/>
                <a:cs typeface="Arial" panose="020B0604020202020204" pitchFamily="34" charset="0"/>
              </a:rPr>
              <a:t>). Et à 22% à des émissions indirectes, principalement la déforestation.</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Après avoir envoyé tout ça dans l’atmosphère, le cycle naturel du carbone fait que 29% des émissions sont absorbées par la biosphère (les forêts, les prairies mais aussi les algues !) et 26% se dissolvent dans l’océan. Pour l’instant, ces puits de carbone naturels empêche que la majorité de nos émissions finissent dans l’atmosphère et contribue au réchauffement global. Seulement 44% des gaz à effet de serres se retrouvent ainsi dans l’atmosphère et favorisent le changement climatique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Jusqu’à maintenant, plus nous émettons de GES, plus ces puits de carbone naturels stockent rapidement du carbone. Au bout d’un certain seuil, certains scientifiques prévoient que ces puits vont se mettre à saturer et à relâcher le carbone stocké depuis le départ. Il s’agit là d’un des effets d’emballement dangereux du changement climatique. C’est en partie pour ça qu’on a fixé la limite de 2°C à ne pas dépasser mais on en reparlera plus tard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Pour bien comprendre l’impact Humain, intéressons nous aux différentes concentrations atmosphériques en gaz à effet de serre. On évalue cette concentration en ppm, partie par million, ou en </a:t>
            </a:r>
            <a:r>
              <a:rPr lang="fr-FR" sz="1000" kern="1200" dirty="0" err="1">
                <a:solidFill>
                  <a:schemeClr val="tx1"/>
                </a:solidFill>
                <a:effectLst/>
                <a:latin typeface="Arial" panose="020B0604020202020204" pitchFamily="34" charset="0"/>
                <a:ea typeface="+mn-ea"/>
                <a:cs typeface="Arial" panose="020B0604020202020204" pitchFamily="34" charset="0"/>
              </a:rPr>
              <a:t>ppb</a:t>
            </a:r>
            <a:r>
              <a:rPr lang="fr-FR" sz="1000" kern="1200" dirty="0">
                <a:solidFill>
                  <a:schemeClr val="tx1"/>
                </a:solidFill>
                <a:effectLst/>
                <a:latin typeface="Arial" panose="020B0604020202020204" pitchFamily="34" charset="0"/>
                <a:ea typeface="+mn-ea"/>
                <a:cs typeface="Arial" panose="020B0604020202020204" pitchFamily="34" charset="0"/>
              </a:rPr>
              <a:t>, partie par milliard. 1 ppm signifie que le gaz étudié représente une molécule sur un million dans l’atmosphère.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Messages clés :</a:t>
            </a:r>
          </a:p>
          <a:p>
            <a:pPr marL="228600" indent="-228600">
              <a:buFont typeface="+mj-lt"/>
              <a:buAutoNum type="arabicPeriod"/>
            </a:pPr>
            <a:r>
              <a:rPr lang="fr-FR" sz="1000" b="0" dirty="0">
                <a:latin typeface="Arial" panose="020B0604020202020204" pitchFamily="34" charset="0"/>
                <a:cs typeface="Arial" panose="020B0604020202020204" pitchFamily="34" charset="0"/>
              </a:rPr>
              <a:t>Nos émissions de GES sont dues à 78% à des</a:t>
            </a:r>
            <a:r>
              <a:rPr lang="fr-FR" sz="1000" b="0" baseline="0" dirty="0">
                <a:latin typeface="Arial" panose="020B0604020202020204" pitchFamily="34" charset="0"/>
                <a:cs typeface="Arial" panose="020B0604020202020204" pitchFamily="34" charset="0"/>
              </a:rPr>
              <a:t> émissions directes (agriculture, consommations d’énergie…</a:t>
            </a:r>
            <a:r>
              <a:rPr lang="fr-FR" sz="1000" b="0" baseline="0" dirty="0" err="1">
                <a:latin typeface="Arial" panose="020B0604020202020204" pitchFamily="34" charset="0"/>
                <a:cs typeface="Arial" panose="020B0604020202020204" pitchFamily="34" charset="0"/>
              </a:rPr>
              <a:t>etc</a:t>
            </a:r>
            <a:r>
              <a:rPr lang="fr-FR" sz="1000" b="0" baseline="0" dirty="0">
                <a:latin typeface="Arial" panose="020B0604020202020204" pitchFamily="34" charset="0"/>
                <a:cs typeface="Arial" panose="020B0604020202020204" pitchFamily="34" charset="0"/>
              </a:rPr>
              <a:t>). 22% des émissions sont liées à la déforestation. </a:t>
            </a:r>
            <a:endParaRPr lang="fr-FR" sz="1000" b="0" dirty="0">
              <a:latin typeface="Arial" panose="020B0604020202020204" pitchFamily="34" charset="0"/>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fr-FR" altLang="fr-FR" sz="1000" b="0" dirty="0">
                <a:solidFill>
                  <a:srgbClr val="FFFFFF"/>
                </a:solidFill>
                <a:latin typeface="Arial" panose="020B0604020202020204" pitchFamily="34" charset="0"/>
                <a:cs typeface="Arial" panose="020B0604020202020204" pitchFamily="34" charset="0"/>
              </a:rPr>
              <a:t>Seulement 44% des gaz à effet de serres se retrouvent dans l’atmosphère et favorisent</a:t>
            </a:r>
            <a:r>
              <a:rPr lang="fr-FR" altLang="fr-FR" sz="1000" b="0" baseline="0" dirty="0">
                <a:solidFill>
                  <a:srgbClr val="FFFFFF"/>
                </a:solidFill>
                <a:latin typeface="Arial" panose="020B0604020202020204" pitchFamily="34" charset="0"/>
                <a:cs typeface="Arial" panose="020B0604020202020204" pitchFamily="34" charset="0"/>
              </a:rPr>
              <a:t> le changement climatique. </a:t>
            </a:r>
            <a:endParaRPr lang="fr-FR" altLang="fr-FR" sz="1000" b="0" dirty="0">
              <a:solidFill>
                <a:srgbClr val="FFFFFF"/>
              </a:solidFill>
              <a:latin typeface="Arial" panose="020B0604020202020204" pitchFamily="34" charset="0"/>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fr-FR" altLang="fr-FR" sz="1000" b="0" dirty="0">
                <a:solidFill>
                  <a:srgbClr val="FFFFFF"/>
                </a:solidFill>
                <a:latin typeface="Arial" panose="020B0604020202020204" pitchFamily="34" charset="0"/>
                <a:cs typeface="Arial" panose="020B0604020202020204" pitchFamily="34" charset="0"/>
              </a:rPr>
              <a:t>Le reste des émissions humaines est capté par les forêts et l’océan et heureusement !</a:t>
            </a:r>
          </a:p>
          <a:p>
            <a:pPr marL="228600" indent="-228600">
              <a:buFont typeface="+mj-lt"/>
              <a:buAutoNum type="arabicPeriod"/>
            </a:pPr>
            <a:r>
              <a:rPr lang="fr-FR" sz="1000" b="0" baseline="0" dirty="0">
                <a:latin typeface="Arial" panose="020B0604020202020204" pitchFamily="34" charset="0"/>
                <a:cs typeface="Arial" panose="020B0604020202020204" pitchFamily="34" charset="0"/>
              </a:rPr>
              <a:t>Actuellement, on se demande jusqu’à quand la terre va être capable de limiter l’impact de nos émissions. </a:t>
            </a:r>
            <a:endParaRPr lang="fr-FR" sz="1000" b="0"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770134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fontScale="62500" lnSpcReduction="20000"/>
          </a:bodyPr>
          <a:lstStyle/>
          <a:p>
            <a:r>
              <a:rPr lang="fr-FR" sz="1000" b="1" u="sng" dirty="0">
                <a:latin typeface="Arial" panose="020B0604020202020204" pitchFamily="34" charset="0"/>
                <a:cs typeface="Arial" panose="020B0604020202020204" pitchFamily="34" charset="0"/>
              </a:rPr>
              <a:t>Explications :</a:t>
            </a:r>
            <a:endParaRPr lang="fr-FR" sz="1000" u="sng" dirty="0">
              <a:latin typeface="Arial" panose="020B0604020202020204" pitchFamily="34" charset="0"/>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La concentration en CO2 est passée d’une moyenne d’environ 280 ppm sur les 800’000 dernières années à plus de 400ppm officiellement en 2016, soit +40% par rapport aux niveaux </a:t>
            </a:r>
            <a:r>
              <a:rPr lang="fr-FR" sz="1000" kern="1200" dirty="0" err="1">
                <a:solidFill>
                  <a:schemeClr val="tx1"/>
                </a:solidFill>
                <a:effectLst/>
                <a:latin typeface="Arial" panose="020B0604020202020204" pitchFamily="34" charset="0"/>
                <a:ea typeface="+mn-ea"/>
                <a:cs typeface="Arial" panose="020B0604020202020204" pitchFamily="34" charset="0"/>
              </a:rPr>
              <a:t>pré-industriels</a:t>
            </a:r>
            <a:r>
              <a:rPr lang="fr-FR" sz="1000" kern="1200" dirty="0">
                <a:solidFill>
                  <a:schemeClr val="tx1"/>
                </a:solidFill>
                <a:effectLst/>
                <a:latin typeface="Arial" panose="020B0604020202020204" pitchFamily="34" charset="0"/>
                <a:ea typeface="+mn-ea"/>
                <a:cs typeface="Arial" panose="020B0604020202020204" pitchFamily="34" charset="0"/>
              </a:rPr>
              <a:t>. Donc environ 1/3 de la teneur actuelle de CO2 dans l’atmosphère est d’origine humaine.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La concentration en méthane (CH4) est passée d’une moyenne d’environ 650 </a:t>
            </a:r>
            <a:r>
              <a:rPr lang="fr-FR" sz="1000" kern="1200" dirty="0" err="1">
                <a:solidFill>
                  <a:schemeClr val="tx1"/>
                </a:solidFill>
                <a:effectLst/>
                <a:latin typeface="Arial" panose="020B0604020202020204" pitchFamily="34" charset="0"/>
                <a:ea typeface="+mn-ea"/>
                <a:cs typeface="Arial" panose="020B0604020202020204" pitchFamily="34" charset="0"/>
              </a:rPr>
              <a:t>ppb</a:t>
            </a:r>
            <a:r>
              <a:rPr lang="fr-FR" sz="1000" kern="1200" dirty="0">
                <a:solidFill>
                  <a:schemeClr val="tx1"/>
                </a:solidFill>
                <a:effectLst/>
                <a:latin typeface="Arial" panose="020B0604020202020204" pitchFamily="34" charset="0"/>
                <a:ea typeface="+mn-ea"/>
                <a:cs typeface="Arial" panose="020B0604020202020204" pitchFamily="34" charset="0"/>
              </a:rPr>
              <a:t> (partie par milliard) sur les 2000 dernières années à plus de 1840 </a:t>
            </a:r>
            <a:r>
              <a:rPr lang="fr-FR" sz="1000" kern="1200" dirty="0" err="1">
                <a:solidFill>
                  <a:schemeClr val="tx1"/>
                </a:solidFill>
                <a:effectLst/>
                <a:latin typeface="Arial" panose="020B0604020202020204" pitchFamily="34" charset="0"/>
                <a:ea typeface="+mn-ea"/>
                <a:cs typeface="Arial" panose="020B0604020202020204" pitchFamily="34" charset="0"/>
              </a:rPr>
              <a:t>ppb</a:t>
            </a:r>
            <a:r>
              <a:rPr lang="fr-FR" sz="1000" kern="1200" dirty="0">
                <a:solidFill>
                  <a:schemeClr val="tx1"/>
                </a:solidFill>
                <a:effectLst/>
                <a:latin typeface="Arial" panose="020B0604020202020204" pitchFamily="34" charset="0"/>
                <a:ea typeface="+mn-ea"/>
                <a:cs typeface="Arial" panose="020B0604020202020204" pitchFamily="34" charset="0"/>
              </a:rPr>
              <a:t> en 2016. Soit environ +280% par rapport aux niveaux préindustriels. Le méthane d’origine humaine représente donc 2/3 de la teneur actuelle de l’atmosphère.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Cette augmentation de la concentration en GES entraine une augmentation des températures moyennes à la surface de la Terre à cause de l’effet de serre additionnel induit par les émissions humaines.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endParaRPr lang="fr-FR" sz="1000" baseline="0"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Messages clés</a:t>
            </a:r>
            <a:r>
              <a:rPr lang="fr-FR" sz="1000" b="1" u="sng" baseline="0" dirty="0">
                <a:latin typeface="Arial" panose="020B0604020202020204" pitchFamily="34" charset="0"/>
                <a:cs typeface="Arial" panose="020B0604020202020204" pitchFamily="34" charset="0"/>
              </a:rPr>
              <a:t> </a:t>
            </a:r>
            <a:r>
              <a:rPr lang="fr-FR" sz="1000" b="1" u="sng" dirty="0">
                <a:latin typeface="Arial" panose="020B0604020202020204" pitchFamily="34" charset="0"/>
                <a:cs typeface="Arial" panose="020B0604020202020204" pitchFamily="34" charset="0"/>
              </a:rPr>
              <a:t>:</a:t>
            </a:r>
          </a:p>
          <a:p>
            <a:pPr marL="228600" indent="-228600">
              <a:buFont typeface="+mj-lt"/>
              <a:buAutoNum type="arabicPeriod"/>
            </a:pPr>
            <a:r>
              <a:rPr lang="fr-FR" sz="1000" b="0" dirty="0">
                <a:latin typeface="Arial" panose="020B0604020202020204" pitchFamily="34" charset="0"/>
                <a:cs typeface="Arial" panose="020B0604020202020204" pitchFamily="34" charset="0"/>
              </a:rPr>
              <a:t>L’Homme ajoute chaque seconde</a:t>
            </a:r>
            <a:r>
              <a:rPr lang="fr-FR" sz="1000" b="0" baseline="0" dirty="0">
                <a:latin typeface="Arial" panose="020B0604020202020204" pitchFamily="34" charset="0"/>
                <a:cs typeface="Arial" panose="020B0604020202020204" pitchFamily="34" charset="0"/>
              </a:rPr>
              <a:t> des GES dans la grande baignoire atmosphérique. Il est responsable d’un surplus d’1/3 du CO2 présent actuellement dans l’atmosphère, 2/3 pour le méthane ! </a:t>
            </a:r>
          </a:p>
          <a:p>
            <a:pPr marL="228600" indent="-228600">
              <a:buFont typeface="+mj-lt"/>
              <a:buAutoNum type="arabicPeriod"/>
            </a:pPr>
            <a:r>
              <a:rPr lang="fr-FR" sz="1000" b="0" baseline="0" dirty="0">
                <a:latin typeface="Arial" panose="020B0604020202020204" pitchFamily="34" charset="0"/>
                <a:cs typeface="Arial" panose="020B0604020202020204" pitchFamily="34" charset="0"/>
              </a:rPr>
              <a:t>La concentration observée des différents gaz à </a:t>
            </a:r>
            <a:r>
              <a:rPr lang="fr-FR" sz="1000" b="0" baseline="0" dirty="0" err="1">
                <a:latin typeface="Arial" panose="020B0604020202020204" pitchFamily="34" charset="0"/>
                <a:cs typeface="Arial" panose="020B0604020202020204" pitchFamily="34" charset="0"/>
              </a:rPr>
              <a:t>etffet</a:t>
            </a:r>
            <a:r>
              <a:rPr lang="fr-FR" sz="1000" b="0" baseline="0" dirty="0">
                <a:latin typeface="Arial" panose="020B0604020202020204" pitchFamily="34" charset="0"/>
                <a:cs typeface="Arial" panose="020B0604020202020204" pitchFamily="34" charset="0"/>
              </a:rPr>
              <a:t> de serre a explosé en quelques siècles. </a:t>
            </a:r>
          </a:p>
          <a:p>
            <a:pPr marL="228600" indent="-228600">
              <a:buFont typeface="+mj-lt"/>
              <a:buAutoNum type="arabicPeriod"/>
            </a:pPr>
            <a:r>
              <a:rPr lang="fr-FR" sz="1000" b="0" baseline="0" dirty="0">
                <a:latin typeface="Arial" panose="020B0604020202020204" pitchFamily="34" charset="0"/>
                <a:cs typeface="Arial" panose="020B0604020202020204" pitchFamily="34" charset="0"/>
              </a:rPr>
              <a:t>Optionnel: Il est grand temps d’arrêter de respirer… et de péter ! </a:t>
            </a:r>
          </a:p>
          <a:p>
            <a:endParaRPr lang="fr-FR" sz="1000"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Précisions pour les curieux : </a:t>
            </a:r>
          </a:p>
          <a:p>
            <a:r>
              <a:rPr lang="fr-FR" sz="1000" b="0" dirty="0">
                <a:latin typeface="Arial" panose="020B0604020202020204" pitchFamily="34" charset="0"/>
                <a:cs typeface="Arial" panose="020B0604020202020204" pitchFamily="34" charset="0"/>
              </a:rPr>
              <a:t>Page sur les causes</a:t>
            </a:r>
            <a:r>
              <a:rPr lang="fr-FR" sz="1000" b="0" baseline="0" dirty="0">
                <a:latin typeface="Arial" panose="020B0604020202020204" pitchFamily="34" charset="0"/>
                <a:cs typeface="Arial" panose="020B0604020202020204" pitchFamily="34" charset="0"/>
              </a:rPr>
              <a:t> du CC par l’US </a:t>
            </a:r>
            <a:r>
              <a:rPr lang="fr-FR" sz="1000" b="0" baseline="0" dirty="0" err="1">
                <a:latin typeface="Arial" panose="020B0604020202020204" pitchFamily="34" charset="0"/>
                <a:cs typeface="Arial" panose="020B0604020202020204" pitchFamily="34" charset="0"/>
              </a:rPr>
              <a:t>Environmental</a:t>
            </a:r>
            <a:r>
              <a:rPr lang="fr-FR" sz="1000" b="0" baseline="0" dirty="0">
                <a:latin typeface="Arial" panose="020B0604020202020204" pitchFamily="34" charset="0"/>
                <a:cs typeface="Arial" panose="020B0604020202020204" pitchFamily="34" charset="0"/>
              </a:rPr>
              <a:t> Protection Agency</a:t>
            </a:r>
            <a:endParaRPr lang="fr-FR" sz="1000" b="0" dirty="0">
              <a:latin typeface="Arial" panose="020B0604020202020204" pitchFamily="34" charset="0"/>
              <a:cs typeface="Arial" panose="020B0604020202020204" pitchFamily="34" charset="0"/>
            </a:endParaRPr>
          </a:p>
          <a:p>
            <a:r>
              <a:rPr lang="fr-FR" sz="1000" b="0" dirty="0" err="1">
                <a:latin typeface="Arial" panose="020B0604020202020204" pitchFamily="34" charset="0"/>
                <a:cs typeface="Arial" panose="020B0604020202020204" pitchFamily="34" charset="0"/>
              </a:rPr>
              <a:t>https</a:t>
            </a:r>
            <a:r>
              <a:rPr lang="fr-FR" sz="1000" b="0" dirty="0">
                <a:latin typeface="Arial" panose="020B0604020202020204" pitchFamily="34" charset="0"/>
                <a:cs typeface="Arial" panose="020B0604020202020204" pitchFamily="34" charset="0"/>
              </a:rPr>
              <a:t>://</a:t>
            </a:r>
            <a:r>
              <a:rPr lang="fr-FR" sz="1000" b="0" dirty="0" err="1">
                <a:latin typeface="Arial" panose="020B0604020202020204" pitchFamily="34" charset="0"/>
                <a:cs typeface="Arial" panose="020B0604020202020204" pitchFamily="34" charset="0"/>
              </a:rPr>
              <a:t>www.epa.gov</a:t>
            </a:r>
            <a:r>
              <a:rPr lang="fr-FR" sz="1000" b="0" dirty="0">
                <a:latin typeface="Arial" panose="020B0604020202020204" pitchFamily="34" charset="0"/>
                <a:cs typeface="Arial" panose="020B0604020202020204" pitchFamily="34" charset="0"/>
              </a:rPr>
              <a:t>/</a:t>
            </a:r>
            <a:r>
              <a:rPr lang="fr-FR" sz="1000" b="0" dirty="0" err="1">
                <a:latin typeface="Arial" panose="020B0604020202020204" pitchFamily="34" charset="0"/>
                <a:cs typeface="Arial" panose="020B0604020202020204" pitchFamily="34" charset="0"/>
              </a:rPr>
              <a:t>climate</a:t>
            </a:r>
            <a:r>
              <a:rPr lang="fr-FR" sz="1000" b="0" dirty="0">
                <a:latin typeface="Arial" panose="020B0604020202020204" pitchFamily="34" charset="0"/>
                <a:cs typeface="Arial" panose="020B0604020202020204" pitchFamily="34" charset="0"/>
              </a:rPr>
              <a:t>-change-science/causes-</a:t>
            </a:r>
            <a:r>
              <a:rPr lang="fr-FR" sz="1000" b="0" dirty="0" err="1">
                <a:latin typeface="Arial" panose="020B0604020202020204" pitchFamily="34" charset="0"/>
                <a:cs typeface="Arial" panose="020B0604020202020204" pitchFamily="34" charset="0"/>
              </a:rPr>
              <a:t>climate</a:t>
            </a:r>
            <a:r>
              <a:rPr lang="fr-FR" sz="1000" b="0" dirty="0">
                <a:latin typeface="Arial" panose="020B0604020202020204" pitchFamily="34" charset="0"/>
                <a:cs typeface="Arial" panose="020B0604020202020204" pitchFamily="34" charset="0"/>
              </a:rPr>
              <a:t>-change</a:t>
            </a:r>
          </a:p>
          <a:p>
            <a:endParaRPr lang="fr-FR" sz="1000" b="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Magnifique</a:t>
            </a:r>
            <a:r>
              <a:rPr lang="fr-FR" sz="1000" b="0" baseline="0" dirty="0">
                <a:latin typeface="Arial" panose="020B0604020202020204" pitchFamily="34" charset="0"/>
                <a:cs typeface="Arial" panose="020B0604020202020204" pitchFamily="34" charset="0"/>
              </a:rPr>
              <a:t> page web ‘Our </a:t>
            </a:r>
            <a:r>
              <a:rPr lang="fr-FR" sz="1000" b="0" baseline="0" dirty="0" err="1">
                <a:latin typeface="Arial" panose="020B0604020202020204" pitchFamily="34" charset="0"/>
                <a:cs typeface="Arial" panose="020B0604020202020204" pitchFamily="34" charset="0"/>
              </a:rPr>
              <a:t>Changing</a:t>
            </a:r>
            <a:r>
              <a:rPr lang="fr-FR" sz="1000" b="0" baseline="0" dirty="0">
                <a:latin typeface="Arial" panose="020B0604020202020204" pitchFamily="34" charset="0"/>
                <a:cs typeface="Arial" panose="020B0604020202020204" pitchFamily="34" charset="0"/>
              </a:rPr>
              <a:t> </a:t>
            </a:r>
            <a:r>
              <a:rPr lang="fr-FR" sz="1000" b="0" baseline="0" dirty="0" err="1">
                <a:latin typeface="Arial" panose="020B0604020202020204" pitchFamily="34" charset="0"/>
                <a:cs typeface="Arial" panose="020B0604020202020204" pitchFamily="34" charset="0"/>
              </a:rPr>
              <a:t>Climate</a:t>
            </a:r>
            <a:r>
              <a:rPr lang="fr-FR" sz="1000" b="0" baseline="0" dirty="0">
                <a:latin typeface="Arial" panose="020B0604020202020204" pitchFamily="34" charset="0"/>
                <a:cs typeface="Arial" panose="020B0604020202020204" pitchFamily="34" charset="0"/>
              </a:rPr>
              <a:t>’ et rapport National </a:t>
            </a:r>
            <a:r>
              <a:rPr lang="fr-FR" sz="1000" b="0" baseline="0" dirty="0" err="1">
                <a:latin typeface="Arial" panose="020B0604020202020204" pitchFamily="34" charset="0"/>
                <a:cs typeface="Arial" panose="020B0604020202020204" pitchFamily="34" charset="0"/>
              </a:rPr>
              <a:t>Climate</a:t>
            </a:r>
            <a:r>
              <a:rPr lang="fr-FR" sz="1000" b="0" baseline="0" dirty="0">
                <a:latin typeface="Arial" panose="020B0604020202020204" pitchFamily="34" charset="0"/>
                <a:cs typeface="Arial" panose="020B0604020202020204" pitchFamily="34" charset="0"/>
              </a:rPr>
              <a:t> </a:t>
            </a:r>
            <a:r>
              <a:rPr lang="fr-FR" sz="1000" b="0" baseline="0" dirty="0" err="1">
                <a:latin typeface="Arial" panose="020B0604020202020204" pitchFamily="34" charset="0"/>
                <a:cs typeface="Arial" panose="020B0604020202020204" pitchFamily="34" charset="0"/>
              </a:rPr>
              <a:t>Assessment</a:t>
            </a:r>
            <a:r>
              <a:rPr lang="fr-FR" sz="1000" b="0" baseline="0" dirty="0">
                <a:latin typeface="Arial" panose="020B0604020202020204" pitchFamily="34" charset="0"/>
                <a:cs typeface="Arial" panose="020B0604020202020204" pitchFamily="34" charset="0"/>
              </a:rPr>
              <a:t> par le US Global Change </a:t>
            </a:r>
            <a:r>
              <a:rPr lang="fr-FR" sz="1000" b="0" baseline="0" dirty="0" err="1">
                <a:latin typeface="Arial" panose="020B0604020202020204" pitchFamily="34" charset="0"/>
                <a:cs typeface="Arial" panose="020B0604020202020204" pitchFamily="34" charset="0"/>
              </a:rPr>
              <a:t>Research</a:t>
            </a:r>
            <a:r>
              <a:rPr lang="fr-FR" sz="1000" b="0" baseline="0" dirty="0">
                <a:latin typeface="Arial" panose="020B0604020202020204" pitchFamily="34" charset="0"/>
                <a:cs typeface="Arial" panose="020B0604020202020204" pitchFamily="34" charset="0"/>
              </a:rPr>
              <a:t> Program</a:t>
            </a:r>
            <a:endParaRPr lang="fr-FR" sz="1000" b="0" dirty="0">
              <a:latin typeface="Arial" panose="020B0604020202020204" pitchFamily="34" charset="0"/>
              <a:cs typeface="Arial" panose="020B0604020202020204" pitchFamily="34" charset="0"/>
            </a:endParaRPr>
          </a:p>
          <a:p>
            <a:r>
              <a:rPr lang="fr-FR" sz="1000" b="0" dirty="0">
                <a:latin typeface="Arial" panose="020B0604020202020204" pitchFamily="34" charset="0"/>
                <a:cs typeface="Arial" panose="020B0604020202020204" pitchFamily="34" charset="0"/>
              </a:rPr>
              <a:t>http://nca2014.globalchange.gov/</a:t>
            </a:r>
            <a:r>
              <a:rPr lang="fr-FR" sz="1000" b="0" dirty="0" err="1">
                <a:latin typeface="Arial" panose="020B0604020202020204" pitchFamily="34" charset="0"/>
                <a:cs typeface="Arial" panose="020B0604020202020204" pitchFamily="34" charset="0"/>
              </a:rPr>
              <a:t>highlights</a:t>
            </a:r>
            <a:r>
              <a:rPr lang="fr-FR" sz="1000" b="0" dirty="0">
                <a:latin typeface="Arial" panose="020B0604020202020204" pitchFamily="34" charset="0"/>
                <a:cs typeface="Arial" panose="020B0604020202020204" pitchFamily="34" charset="0"/>
              </a:rPr>
              <a:t>/report-</a:t>
            </a:r>
            <a:r>
              <a:rPr lang="fr-FR" sz="1000" b="0" dirty="0" err="1">
                <a:latin typeface="Arial" panose="020B0604020202020204" pitchFamily="34" charset="0"/>
                <a:cs typeface="Arial" panose="020B0604020202020204" pitchFamily="34" charset="0"/>
              </a:rPr>
              <a:t>findings</a:t>
            </a:r>
            <a:r>
              <a:rPr lang="fr-FR" sz="1000" b="0" dirty="0">
                <a:latin typeface="Arial" panose="020B0604020202020204" pitchFamily="34" charset="0"/>
                <a:cs typeface="Arial" panose="020B0604020202020204" pitchFamily="34" charset="0"/>
              </a:rPr>
              <a:t>/our-changing-climate#graphic-20974</a:t>
            </a:r>
          </a:p>
          <a:p>
            <a:endParaRPr lang="fr-FR" sz="1000" dirty="0">
              <a:latin typeface="Arial" panose="020B0604020202020204" pitchFamily="34" charset="0"/>
              <a:cs typeface="Arial" panose="020B0604020202020204" pitchFamily="34" charset="0"/>
            </a:endParaRPr>
          </a:p>
          <a:p>
            <a:r>
              <a:rPr lang="fr-FR" sz="1000" dirty="0">
                <a:latin typeface="Arial" panose="020B0604020202020204" pitchFamily="34" charset="0"/>
                <a:cs typeface="Arial" panose="020B0604020202020204" pitchFamily="34" charset="0"/>
              </a:rPr>
              <a:t>Superbe </a:t>
            </a:r>
            <a:r>
              <a:rPr lang="fr-FR" sz="1000" dirty="0" err="1">
                <a:latin typeface="Arial" panose="020B0604020202020204" pitchFamily="34" charset="0"/>
                <a:cs typeface="Arial" panose="020B0604020202020204" pitchFamily="34" charset="0"/>
              </a:rPr>
              <a:t>video</a:t>
            </a:r>
            <a:r>
              <a:rPr lang="fr-FR" sz="1000" baseline="0" dirty="0">
                <a:latin typeface="Arial" panose="020B0604020202020204" pitchFamily="34" charset="0"/>
                <a:cs typeface="Arial" panose="020B0604020202020204" pitchFamily="34" charset="0"/>
              </a:rPr>
              <a:t> explicitant la concentration en CO2 sur les 50 dernières années, puis sur 2000 ans, puis sur 800’000 ans  ! </a:t>
            </a:r>
          </a:p>
          <a:p>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YouTube</a:t>
            </a:r>
            <a:r>
              <a:rPr lang="fr-FR" sz="1000" baseline="0" dirty="0">
                <a:latin typeface="Arial" panose="020B0604020202020204" pitchFamily="34" charset="0"/>
                <a:cs typeface="Arial" panose="020B0604020202020204" pitchFamily="34" charset="0"/>
              </a:rPr>
              <a:t> 4’16] </a:t>
            </a:r>
            <a:r>
              <a:rPr lang="fr-FR" sz="1000" dirty="0" err="1">
                <a:latin typeface="Arial" panose="020B0604020202020204" pitchFamily="34" charset="0"/>
                <a:cs typeface="Arial" panose="020B0604020202020204" pitchFamily="34" charset="0"/>
              </a:rPr>
              <a:t>https</a:t>
            </a:r>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www.youtube.com</a:t>
            </a:r>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watch?v</a:t>
            </a:r>
            <a:r>
              <a:rPr lang="fr-FR" sz="1000" dirty="0">
                <a:latin typeface="Arial" panose="020B0604020202020204" pitchFamily="34" charset="0"/>
                <a:cs typeface="Arial" panose="020B0604020202020204" pitchFamily="34" charset="0"/>
              </a:rPr>
              <a:t>=gH6fQh9eAQE&amp;feature=</a:t>
            </a:r>
            <a:r>
              <a:rPr lang="fr-FR" sz="1000" dirty="0" err="1">
                <a:latin typeface="Arial" panose="020B0604020202020204" pitchFamily="34" charset="0"/>
                <a:cs typeface="Arial" panose="020B0604020202020204" pitchFamily="34" charset="0"/>
              </a:rPr>
              <a:t>youtu.be</a:t>
            </a:r>
            <a:endParaRPr lang="fr-FR" sz="1000"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a:p>
            <a:r>
              <a:rPr lang="fr-FR" sz="1000" dirty="0">
                <a:latin typeface="Arial" panose="020B0604020202020204" pitchFamily="34" charset="0"/>
                <a:cs typeface="Arial" panose="020B0604020202020204" pitchFamily="34" charset="0"/>
              </a:rPr>
              <a:t>Suivi en temps réel des concentrations mondiale moyenne</a:t>
            </a:r>
            <a:r>
              <a:rPr lang="fr-FR" sz="1000" baseline="0" dirty="0">
                <a:latin typeface="Arial" panose="020B0604020202020204" pitchFamily="34" charset="0"/>
                <a:cs typeface="Arial" panose="020B0604020202020204" pitchFamily="34" charset="0"/>
              </a:rPr>
              <a:t> </a:t>
            </a:r>
            <a:r>
              <a:rPr lang="fr-FR" sz="1000" dirty="0">
                <a:latin typeface="Arial" panose="020B0604020202020204" pitchFamily="34" charset="0"/>
                <a:cs typeface="Arial" panose="020B0604020202020204" pitchFamily="34" charset="0"/>
              </a:rPr>
              <a:t>:</a:t>
            </a:r>
            <a:br>
              <a:rPr lang="fr-FR" sz="1000" dirty="0">
                <a:latin typeface="Arial" panose="020B0604020202020204" pitchFamily="34" charset="0"/>
                <a:cs typeface="Arial" panose="020B0604020202020204" pitchFamily="34" charset="0"/>
              </a:rPr>
            </a:br>
            <a:r>
              <a:rPr lang="fr-FR" sz="1000" dirty="0">
                <a:latin typeface="Arial" panose="020B0604020202020204" pitchFamily="34" charset="0"/>
                <a:cs typeface="Arial" panose="020B0604020202020204" pitchFamily="34" charset="0"/>
              </a:rPr>
              <a:t>-  </a:t>
            </a:r>
            <a:r>
              <a:rPr lang="fr-FR" sz="1000" baseline="0" dirty="0">
                <a:latin typeface="Arial" panose="020B0604020202020204" pitchFamily="34" charset="0"/>
                <a:cs typeface="Arial" panose="020B0604020202020204" pitchFamily="34" charset="0"/>
              </a:rPr>
              <a:t>en dioxyde de carbone-CO2 dans l’atmosphère http://</a:t>
            </a:r>
            <a:r>
              <a:rPr lang="fr-FR" sz="1000" baseline="0" dirty="0" err="1">
                <a:latin typeface="Arial" panose="020B0604020202020204" pitchFamily="34" charset="0"/>
                <a:cs typeface="Arial" panose="020B0604020202020204" pitchFamily="34" charset="0"/>
              </a:rPr>
              <a:t>www.esrl.noaa.gov</a:t>
            </a:r>
            <a:r>
              <a:rPr lang="fr-FR" sz="1000" baseline="0" dirty="0">
                <a:latin typeface="Arial" panose="020B0604020202020204" pitchFamily="34" charset="0"/>
                <a:cs typeface="Arial" panose="020B0604020202020204" pitchFamily="34" charset="0"/>
              </a:rPr>
              <a:t>/</a:t>
            </a:r>
            <a:r>
              <a:rPr lang="fr-FR" sz="1000" baseline="0" dirty="0" err="1">
                <a:latin typeface="Arial" panose="020B0604020202020204" pitchFamily="34" charset="0"/>
                <a:cs typeface="Arial" panose="020B0604020202020204" pitchFamily="34" charset="0"/>
              </a:rPr>
              <a:t>gmd</a:t>
            </a:r>
            <a:r>
              <a:rPr lang="fr-FR" sz="1000" baseline="0" dirty="0">
                <a:latin typeface="Arial" panose="020B0604020202020204" pitchFamily="34" charset="0"/>
                <a:cs typeface="Arial" panose="020B0604020202020204" pitchFamily="34" charset="0"/>
              </a:rPr>
              <a:t>/</a:t>
            </a:r>
            <a:r>
              <a:rPr lang="fr-FR" sz="1000" baseline="0" dirty="0" err="1">
                <a:latin typeface="Arial" panose="020B0604020202020204" pitchFamily="34" charset="0"/>
                <a:cs typeface="Arial" panose="020B0604020202020204" pitchFamily="34" charset="0"/>
              </a:rPr>
              <a:t>ccgg</a:t>
            </a:r>
            <a:r>
              <a:rPr lang="fr-FR" sz="1000" baseline="0" dirty="0">
                <a:latin typeface="Arial" panose="020B0604020202020204" pitchFamily="34" charset="0"/>
                <a:cs typeface="Arial" panose="020B0604020202020204" pitchFamily="34" charset="0"/>
              </a:rPr>
              <a:t>/trends/</a:t>
            </a:r>
            <a:r>
              <a:rPr lang="fr-FR" sz="1000" baseline="0" dirty="0" err="1">
                <a:latin typeface="Arial" panose="020B0604020202020204" pitchFamily="34" charset="0"/>
                <a:cs typeface="Arial" panose="020B0604020202020204" pitchFamily="34" charset="0"/>
              </a:rPr>
              <a:t>global.html</a:t>
            </a:r>
            <a:endParaRPr lang="fr-FR" sz="1000" baseline="0" dirty="0">
              <a:latin typeface="Arial" panose="020B0604020202020204" pitchFamily="34" charset="0"/>
              <a:cs typeface="Arial" panose="020B0604020202020204" pitchFamily="34" charset="0"/>
            </a:endParaRPr>
          </a:p>
          <a:p>
            <a:pPr marL="171450" indent="-171450">
              <a:buFontTx/>
              <a:buChar char="-"/>
            </a:pPr>
            <a:r>
              <a:rPr lang="fr-FR" sz="1000" dirty="0">
                <a:latin typeface="Arial" panose="020B0604020202020204" pitchFamily="34" charset="0"/>
                <a:cs typeface="Arial" panose="020B0604020202020204" pitchFamily="34" charset="0"/>
              </a:rPr>
              <a:t>en méthane-CH4 : http://</a:t>
            </a:r>
            <a:r>
              <a:rPr lang="fr-FR" sz="1000" dirty="0" err="1">
                <a:latin typeface="Arial" panose="020B0604020202020204" pitchFamily="34" charset="0"/>
                <a:cs typeface="Arial" panose="020B0604020202020204" pitchFamily="34" charset="0"/>
              </a:rPr>
              <a:t>www.esrl.noaa.gov</a:t>
            </a:r>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gmd</a:t>
            </a:r>
            <a:r>
              <a:rPr lang="fr-FR" sz="1000" dirty="0">
                <a:latin typeface="Arial" panose="020B0604020202020204" pitchFamily="34" charset="0"/>
                <a:cs typeface="Arial" panose="020B0604020202020204" pitchFamily="34" charset="0"/>
              </a:rPr>
              <a:t>/</a:t>
            </a:r>
            <a:r>
              <a:rPr lang="fr-FR" sz="1000" dirty="0" err="1">
                <a:latin typeface="Arial" panose="020B0604020202020204" pitchFamily="34" charset="0"/>
                <a:cs typeface="Arial" panose="020B0604020202020204" pitchFamily="34" charset="0"/>
              </a:rPr>
              <a:t>ccgg</a:t>
            </a:r>
            <a:r>
              <a:rPr lang="fr-FR" sz="1000" dirty="0">
                <a:latin typeface="Arial" panose="020B0604020202020204" pitchFamily="34" charset="0"/>
                <a:cs typeface="Arial" panose="020B0604020202020204" pitchFamily="34" charset="0"/>
              </a:rPr>
              <a:t>/trends_ch4/</a:t>
            </a:r>
            <a:r>
              <a:rPr lang="fr-FR" sz="1000" dirty="0" err="1">
                <a:latin typeface="Arial" panose="020B0604020202020204" pitchFamily="34" charset="0"/>
                <a:cs typeface="Arial" panose="020B0604020202020204" pitchFamily="34" charset="0"/>
              </a:rPr>
              <a:t>index.html</a:t>
            </a:r>
            <a:endParaRPr lang="fr-FR" sz="1000" dirty="0">
              <a:latin typeface="Arial" panose="020B0604020202020204" pitchFamily="34" charset="0"/>
              <a:cs typeface="Arial" panose="020B0604020202020204" pitchFamily="34" charset="0"/>
            </a:endParaRPr>
          </a:p>
          <a:p>
            <a:pPr marL="171450" indent="-171450">
              <a:buFontTx/>
              <a:buChar char="-"/>
            </a:pPr>
            <a:endParaRPr lang="fr-FR" sz="1000" dirty="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fr-FR" sz="1000" i="1" dirty="0" err="1">
                <a:latin typeface="Arial" panose="020B0604020202020204" pitchFamily="34" charset="0"/>
                <a:cs typeface="Arial" panose="020B0604020202020204" pitchFamily="34" charset="0"/>
              </a:rPr>
              <a:t>Anthopocène</a:t>
            </a:r>
            <a:r>
              <a:rPr lang="fr-FR" sz="1000" i="1" dirty="0">
                <a:latin typeface="Arial" panose="020B0604020202020204" pitchFamily="34" charset="0"/>
                <a:cs typeface="Arial" panose="020B0604020202020204" pitchFamily="34" charset="0"/>
              </a:rPr>
              <a:t>:</a:t>
            </a:r>
          </a:p>
          <a:p>
            <a:pPr marL="0" marR="0" indent="0" algn="l" defTabSz="914400" rtl="0" eaLnBrk="1" fontAlgn="base" latinLnBrk="0" hangingPunct="1">
              <a:lnSpc>
                <a:spcPct val="100000"/>
              </a:lnSpc>
              <a:spcBef>
                <a:spcPct val="30000"/>
              </a:spcBef>
              <a:spcAft>
                <a:spcPct val="0"/>
              </a:spcAft>
              <a:buClrTx/>
              <a:buSzTx/>
              <a:buFontTx/>
              <a:buNone/>
              <a:tabLst/>
              <a:defRPr/>
            </a:pPr>
            <a:endParaRPr lang="fr-FR" sz="1000" baseline="0" dirty="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fr-FR" sz="1000" baseline="0" dirty="0">
                <a:latin typeface="Arial" panose="020B0604020202020204" pitchFamily="34" charset="0"/>
                <a:cs typeface="Arial" panose="020B0604020202020204" pitchFamily="34" charset="0"/>
              </a:rPr>
              <a:t>L’Anthropocène est un néologisme datant des années 90, qui identifierait une nouvelle ère durant laquelle l’influence de l’être humain sur la biosphère aurait atteint un tel niveau qu’elle serait devenu  «une force géologique » à part entière, capable de marquer la lithosphère. Bien qu’en débat dans les congrès internationaux, la période n’est pas encore officiellement reconnu à l’échelle des temps géologiques comme succédant à l’Holocène. </a:t>
            </a:r>
          </a:p>
          <a:p>
            <a:pPr marL="0" marR="0" indent="0" algn="l" defTabSz="914400" rtl="0" eaLnBrk="1" fontAlgn="base" latinLnBrk="0" hangingPunct="1">
              <a:lnSpc>
                <a:spcPct val="100000"/>
              </a:lnSpc>
              <a:spcBef>
                <a:spcPct val="30000"/>
              </a:spcBef>
              <a:spcAft>
                <a:spcPct val="0"/>
              </a:spcAft>
              <a:buClrTx/>
              <a:buSzTx/>
              <a:buFontTx/>
              <a:buNone/>
              <a:tabLst/>
              <a:defRPr/>
            </a:pPr>
            <a:endParaRPr lang="fr-FR" sz="1000" dirty="0">
              <a:latin typeface="Arial" panose="020B0604020202020204" pitchFamily="34" charset="0"/>
              <a:cs typeface="Arial" panose="020B0604020202020204" pitchFamily="34" charset="0"/>
            </a:endParaRPr>
          </a:p>
          <a:p>
            <a:pPr marL="0" marR="0" indent="0" algn="l" defTabSz="914400" rtl="0" eaLnBrk="1" fontAlgn="base" latinLnBrk="0" hangingPunct="1">
              <a:lnSpc>
                <a:spcPct val="100000"/>
              </a:lnSpc>
              <a:spcBef>
                <a:spcPct val="30000"/>
              </a:spcBef>
              <a:spcAft>
                <a:spcPct val="0"/>
              </a:spcAft>
              <a:buClrTx/>
              <a:buSzTx/>
              <a:buFontTx/>
              <a:buNone/>
              <a:tabLst/>
              <a:defRPr/>
            </a:pPr>
            <a:r>
              <a:rPr lang="fr-FR" sz="1000" dirty="0">
                <a:latin typeface="Arial" panose="020B0604020202020204" pitchFamily="34" charset="0"/>
                <a:cs typeface="Arial" panose="020B0604020202020204" pitchFamily="34" charset="0"/>
              </a:rPr>
              <a:t> </a:t>
            </a:r>
            <a:r>
              <a:rPr lang="fr-FR" sz="1000" baseline="0" dirty="0">
                <a:latin typeface="Arial" panose="020B0604020202020204" pitchFamily="34" charset="0"/>
                <a:cs typeface="Arial" panose="020B0604020202020204" pitchFamily="34" charset="0"/>
              </a:rPr>
              <a:t>Voir page </a:t>
            </a:r>
            <a:r>
              <a:rPr lang="fr-FR" sz="1000" baseline="0" dirty="0" err="1">
                <a:latin typeface="Arial" panose="020B0604020202020204" pitchFamily="34" charset="0"/>
                <a:cs typeface="Arial" panose="020B0604020202020204" pitchFamily="34" charset="0"/>
              </a:rPr>
              <a:t>Wikipedia</a:t>
            </a:r>
            <a:r>
              <a:rPr lang="fr-FR" sz="1000" baseline="0" dirty="0">
                <a:latin typeface="Arial" panose="020B0604020202020204" pitchFamily="34" charset="0"/>
                <a:cs typeface="Arial" panose="020B0604020202020204" pitchFamily="34" charset="0"/>
              </a:rPr>
              <a:t> et Blog ‘Chronique de l’</a:t>
            </a:r>
            <a:r>
              <a:rPr lang="fr-FR" sz="1000" baseline="0" dirty="0" err="1">
                <a:latin typeface="Arial" panose="020B0604020202020204" pitchFamily="34" charset="0"/>
                <a:cs typeface="Arial" panose="020B0604020202020204" pitchFamily="34" charset="0"/>
              </a:rPr>
              <a:t>Anthopocène</a:t>
            </a:r>
            <a:r>
              <a:rPr lang="fr-FR" sz="1000" baseline="0" dirty="0">
                <a:latin typeface="Arial" panose="020B0604020202020204" pitchFamily="34" charset="0"/>
                <a:cs typeface="Arial" panose="020B0604020202020204" pitchFamily="34" charset="0"/>
              </a:rPr>
              <a:t>’ d’Alain Grandjean.</a:t>
            </a:r>
            <a:endParaRPr lang="fr-FR" sz="1000" dirty="0">
              <a:latin typeface="Arial" panose="020B0604020202020204" pitchFamily="34" charset="0"/>
              <a:cs typeface="Arial" panose="020B0604020202020204" pitchFamily="34" charset="0"/>
            </a:endParaRPr>
          </a:p>
          <a:p>
            <a:pPr marL="0" indent="0">
              <a:buFontTx/>
              <a:buNone/>
            </a:pPr>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64</a:t>
            </a:fld>
            <a:endParaRPr lang="fr-FR"/>
          </a:p>
        </p:txBody>
      </p:sp>
    </p:spTree>
    <p:extLst>
      <p:ext uri="{BB962C8B-B14F-4D97-AF65-F5344CB8AC3E}">
        <p14:creationId xmlns:p14="http://schemas.microsoft.com/office/powerpoint/2010/main" val="245962845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7CFF5F4-220A-49F0-ABE4-FD0703CEC255}" type="slidenum">
              <a:rPr lang="fr-FR"/>
              <a:pPr/>
              <a:t>65</a:t>
            </a:fld>
            <a:endParaRPr lang="fr-FR"/>
          </a:p>
        </p:txBody>
      </p:sp>
      <p:sp>
        <p:nvSpPr>
          <p:cNvPr id="163842" name="Rectangle 2"/>
          <p:cNvSpPr>
            <a:spLocks noGrp="1" noRot="1" noChangeAspect="1" noChangeArrowheads="1" noTextEdit="1"/>
          </p:cNvSpPr>
          <p:nvPr>
            <p:ph type="sldImg"/>
          </p:nvPr>
        </p:nvSpPr>
        <p:spPr>
          <a:ln/>
        </p:spPr>
      </p:sp>
      <p:sp>
        <p:nvSpPr>
          <p:cNvPr id="163843" name="Rectangle 3"/>
          <p:cNvSpPr>
            <a:spLocks noGrp="1" noChangeArrowheads="1"/>
          </p:cNvSpPr>
          <p:nvPr>
            <p:ph type="body" idx="1"/>
          </p:nvPr>
        </p:nvSpPr>
        <p:spPr>
          <a:xfrm>
            <a:off x="685494" y="4344357"/>
            <a:ext cx="5487013" cy="4113169"/>
          </a:xfrm>
        </p:spPr>
        <p:txBody>
          <a:bodyPr>
            <a:normAutofit fontScale="77500" lnSpcReduction="20000"/>
          </a:bodyPr>
          <a:lstStyle/>
          <a:p>
            <a:pPr algn="just"/>
            <a:r>
              <a:rPr lang="fr-FR" sz="1000" b="1" u="sng" dirty="0">
                <a:latin typeface="Arial" panose="020B0604020202020204" pitchFamily="34" charset="0"/>
                <a:cs typeface="Arial" panose="020B0604020202020204" pitchFamily="34" charset="0"/>
              </a:rPr>
              <a:t>Explications :</a:t>
            </a:r>
          </a:p>
          <a:p>
            <a:r>
              <a:rPr lang="fr-FR" sz="1000" kern="1200" dirty="0">
                <a:solidFill>
                  <a:schemeClr val="tx1"/>
                </a:solidFill>
                <a:effectLst/>
                <a:latin typeface="Arial" panose="020B0604020202020204" pitchFamily="34" charset="0"/>
                <a:ea typeface="+mn-ea"/>
                <a:cs typeface="Arial" panose="020B0604020202020204" pitchFamily="34" charset="0"/>
              </a:rPr>
              <a:t>Pour l’avenir, le GIEC a simulé plusieurs scénarii ou trajectoires qui dépendent de la quantité de GES que nous émettrons dans le futur. Le graphique de droite présente ces différentes trajectoires. Comme vous pouvez le constater, en fonction de la trajectoire suivi, l’impact sera très différent. Si nous adoptons la trajectoire bleue, nous ajouterons au +1°C déjà émis que quelques dixièmes de degrés supplémentaires et avons de bonnes chance de rester sous les 2°C. Si nous adoptons la pire des trajectoires, la rouge, nous aurons un réchauffement moyen de +4° à +12°C d’ici 2300. Autant dire que là, on arrive directement dans un futur à la </a:t>
            </a:r>
            <a:r>
              <a:rPr lang="fr-FR" sz="1000" kern="1200" dirty="0" err="1">
                <a:solidFill>
                  <a:schemeClr val="tx1"/>
                </a:solidFill>
                <a:effectLst/>
                <a:latin typeface="Arial" panose="020B0604020202020204" pitchFamily="34" charset="0"/>
                <a:ea typeface="+mn-ea"/>
                <a:cs typeface="Arial" panose="020B0604020202020204" pitchFamily="34" charset="0"/>
              </a:rPr>
              <a:t>MadMax</a:t>
            </a:r>
            <a:r>
              <a:rPr lang="fr-FR" sz="1000" kern="1200" dirty="0">
                <a:solidFill>
                  <a:schemeClr val="tx1"/>
                </a:solidFill>
                <a:effectLst/>
                <a:latin typeface="Arial" panose="020B0604020202020204" pitchFamily="34" charset="0"/>
                <a:ea typeface="+mn-ea"/>
                <a:cs typeface="Arial" panose="020B0604020202020204" pitchFamily="34" charset="0"/>
              </a:rPr>
              <a:t>.</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Malheureusement, cette modélisation date de 2012. Depuis les émissions de gaz à effet de serre ont continué d’augmenter et pour le moment, on est plutôt pilule rouge que pilule bleue.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Regardons maintenant ce qu’on observe au niveau de la température.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just"/>
            <a:endParaRPr lang="fr-FR" sz="1000" baseline="0" dirty="0">
              <a:latin typeface="Arial" panose="020B0604020202020204" pitchFamily="34" charset="0"/>
              <a:cs typeface="Arial" panose="020B0604020202020204" pitchFamily="34" charset="0"/>
            </a:endParaRPr>
          </a:p>
          <a:p>
            <a:pPr algn="just"/>
            <a:r>
              <a:rPr lang="fr-FR" sz="1000" b="1" u="sng" dirty="0">
                <a:latin typeface="Arial" panose="020B0604020202020204" pitchFamily="34" charset="0"/>
                <a:cs typeface="Arial" panose="020B0604020202020204" pitchFamily="34" charset="0"/>
              </a:rPr>
              <a:t>Messages clés : </a:t>
            </a:r>
          </a:p>
          <a:p>
            <a:pPr marL="228600" marR="0" lvl="0" indent="-228600" algn="just" defTabSz="914400" rtl="0" eaLnBrk="1" fontAlgn="base" latinLnBrk="0" hangingPunct="1">
              <a:lnSpc>
                <a:spcPct val="100000"/>
              </a:lnSpc>
              <a:spcBef>
                <a:spcPct val="30000"/>
              </a:spcBef>
              <a:spcAft>
                <a:spcPct val="0"/>
              </a:spcAft>
              <a:buClrTx/>
              <a:buSzTx/>
              <a:buFont typeface="+mj-lt"/>
              <a:buAutoNum type="arabicPeriod"/>
              <a:tabLst/>
              <a:defRPr/>
            </a:pPr>
            <a:r>
              <a:rPr lang="fr-FR" sz="1000" b="0" baseline="0" dirty="0">
                <a:latin typeface="Arial" panose="020B0604020202020204" pitchFamily="34" charset="0"/>
                <a:cs typeface="Arial" panose="020B0604020202020204" pitchFamily="34" charset="0"/>
              </a:rPr>
              <a:t>Cette augmentation de la concentration en GES entraine une augmentation des températures moyennes à la surface de la Terre. </a:t>
            </a:r>
          </a:p>
          <a:p>
            <a:pPr marL="228600" marR="0" lvl="0" indent="-228600" algn="just" defTabSz="914400" rtl="0" eaLnBrk="1" fontAlgn="base" latinLnBrk="0" hangingPunct="1">
              <a:lnSpc>
                <a:spcPct val="100000"/>
              </a:lnSpc>
              <a:spcBef>
                <a:spcPct val="30000"/>
              </a:spcBef>
              <a:spcAft>
                <a:spcPct val="0"/>
              </a:spcAft>
              <a:buClrTx/>
              <a:buSzTx/>
              <a:buFont typeface="+mj-lt"/>
              <a:buAutoNum type="arabicPeriod"/>
              <a:tabLst/>
              <a:defRPr/>
            </a:pPr>
            <a:r>
              <a:rPr lang="fr-FR" sz="1000" b="0" baseline="0" dirty="0">
                <a:latin typeface="Arial" panose="020B0604020202020204" pitchFamily="34" charset="0"/>
                <a:cs typeface="Arial" panose="020B0604020202020204" pitchFamily="34" charset="0"/>
              </a:rPr>
              <a:t>Le GIEC a simulé plusieurs scénarii ou trajectoires qui dépendent de la quantité de GES que nous émettrons dans le futur. </a:t>
            </a:r>
          </a:p>
          <a:p>
            <a:pPr algn="just"/>
            <a:endParaRPr lang="fr-FR" sz="1000" b="1" u="sng" dirty="0">
              <a:latin typeface="Arial" panose="020B0604020202020204" pitchFamily="34" charset="0"/>
              <a:cs typeface="Arial" panose="020B0604020202020204" pitchFamily="34" charset="0"/>
            </a:endParaRPr>
          </a:p>
          <a:p>
            <a:pPr algn="just"/>
            <a:r>
              <a:rPr lang="fr-FR" sz="1000" b="1" u="sng" baseline="0" dirty="0">
                <a:latin typeface="Arial" panose="020B0604020202020204" pitchFamily="34" charset="0"/>
                <a:cs typeface="Arial" panose="020B0604020202020204" pitchFamily="34" charset="0"/>
              </a:rPr>
              <a:t>Précisions pour les curieux : </a:t>
            </a:r>
          </a:p>
          <a:p>
            <a:r>
              <a:rPr lang="fr-FR" sz="1000" baseline="0" dirty="0" err="1">
                <a:latin typeface="Arial" panose="020B0604020202020204" pitchFamily="34" charset="0"/>
                <a:cs typeface="Arial" panose="020B0604020202020204" pitchFamily="34" charset="0"/>
              </a:rPr>
              <a:t>Mapmonde</a:t>
            </a:r>
            <a:r>
              <a:rPr lang="fr-FR" sz="1000" baseline="0" dirty="0">
                <a:latin typeface="Arial" panose="020B0604020202020204" pitchFamily="34" charset="0"/>
                <a:cs typeface="Arial" panose="020B0604020202020204" pitchFamily="34" charset="0"/>
              </a:rPr>
              <a:t> : (</a:t>
            </a:r>
            <a:r>
              <a:rPr lang="fr-FR" sz="1000" b="0" i="0" u="none" strike="noStrike" kern="1200" baseline="0" dirty="0">
                <a:solidFill>
                  <a:schemeClr val="tx1"/>
                </a:solidFill>
                <a:latin typeface="Arial" panose="020B0604020202020204" pitchFamily="34" charset="0"/>
                <a:ea typeface="+mn-ea"/>
                <a:cs typeface="Arial" panose="020B0604020202020204" pitchFamily="34" charset="0"/>
              </a:rPr>
              <a:t>anomalies calculées par rapport à la période 1986–2005. À l’aide de l’ensemble HadCRUT4 et de son estimation de l’incertitude (intervalle</a:t>
            </a:r>
          </a:p>
          <a:p>
            <a:r>
              <a:rPr lang="fr-FR" sz="1000" b="0" i="0" u="none" strike="noStrike" kern="1200" baseline="0" dirty="0">
                <a:solidFill>
                  <a:schemeClr val="tx1"/>
                </a:solidFill>
                <a:latin typeface="Arial" panose="020B0604020202020204" pitchFamily="34" charset="0"/>
                <a:ea typeface="+mn-ea"/>
                <a:cs typeface="Arial" panose="020B0604020202020204" pitchFamily="34" charset="0"/>
              </a:rPr>
              <a:t>de confiance de 5−95 %), le réchauffement observé pour la période de référence 1986−2005 utilisée pour les projections est de 0,61 [0,55 à 0,67] °C par rapport à 1850−1900 et de 0,11 [0,09 à 0,13] °C par rapport à 1980−1999,</a:t>
            </a:r>
            <a:r>
              <a:rPr lang="fr-FR" sz="1000" baseline="0" dirty="0">
                <a:latin typeface="Arial" panose="020B0604020202020204" pitchFamily="34" charset="0"/>
                <a:cs typeface="Arial" panose="020B0604020202020204" pitchFamily="34" charset="0"/>
              </a:rPr>
              <a:t>)</a:t>
            </a:r>
            <a:endParaRPr lang="fr-FR" sz="1000"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a:p>
            <a:r>
              <a:rPr lang="en-GB" sz="1000" b="1" kern="1200" dirty="0">
                <a:solidFill>
                  <a:schemeClr val="tx1"/>
                </a:solidFill>
                <a:latin typeface="Arial" panose="020B0604020202020204" pitchFamily="34" charset="0"/>
                <a:ea typeface="+mn-ea"/>
                <a:cs typeface="Arial" panose="020B0604020202020204" pitchFamily="34" charset="0"/>
              </a:rPr>
              <a:t>IPCC Fig 12.5</a:t>
            </a:r>
            <a:r>
              <a:rPr lang="en-GB" sz="1000" b="1" kern="1200" baseline="0" dirty="0">
                <a:solidFill>
                  <a:schemeClr val="tx1"/>
                </a:solidFill>
                <a:latin typeface="Arial" panose="020B0604020202020204" pitchFamily="34" charset="0"/>
                <a:ea typeface="+mn-ea"/>
                <a:cs typeface="Arial" panose="020B0604020202020204" pitchFamily="34" charset="0"/>
              </a:rPr>
              <a:t> T</a:t>
            </a:r>
            <a:r>
              <a:rPr lang="en-GB" sz="1000" b="1" kern="1200" dirty="0">
                <a:solidFill>
                  <a:schemeClr val="tx1"/>
                </a:solidFill>
                <a:latin typeface="Arial" panose="020B0604020202020204" pitchFamily="34" charset="0"/>
                <a:ea typeface="+mn-ea"/>
                <a:cs typeface="Arial" panose="020B0604020202020204" pitchFamily="34" charset="0"/>
              </a:rPr>
              <a:t>ime series of global annual mean surface air temperature anomalies (relative to 1986–2005) from CMIP5 concentration-driven experiments.</a:t>
            </a:r>
          </a:p>
          <a:p>
            <a:r>
              <a:rPr lang="en-GB" sz="1000" b="1" kern="1200" dirty="0">
                <a:solidFill>
                  <a:schemeClr val="tx1"/>
                </a:solidFill>
                <a:latin typeface="Arial" panose="020B0604020202020204" pitchFamily="34" charset="0"/>
                <a:ea typeface="+mn-ea"/>
                <a:cs typeface="Arial" panose="020B0604020202020204" pitchFamily="34" charset="0"/>
              </a:rPr>
              <a:t>Projections are shown for each RCP for the multi model mean (solid lines) and the 5–95% range (±1.64 standard deviation) across the distribution of individual models (shading).</a:t>
            </a:r>
          </a:p>
          <a:p>
            <a:r>
              <a:rPr lang="en-GB" sz="1000" b="1" kern="1200" dirty="0">
                <a:solidFill>
                  <a:schemeClr val="tx1"/>
                </a:solidFill>
                <a:latin typeface="Arial" panose="020B0604020202020204" pitchFamily="34" charset="0"/>
                <a:ea typeface="+mn-ea"/>
                <a:cs typeface="Arial" panose="020B0604020202020204" pitchFamily="34" charset="0"/>
              </a:rPr>
              <a:t>Discontinuities at 2100 are due to different numbers of models performing the extension runs beyond the 21st century and have no physical meaning.</a:t>
            </a:r>
          </a:p>
          <a:p>
            <a:r>
              <a:rPr lang="en-GB" sz="1000" b="1" kern="1200" dirty="0">
                <a:solidFill>
                  <a:schemeClr val="tx1"/>
                </a:solidFill>
                <a:latin typeface="Arial" panose="020B0604020202020204" pitchFamily="34" charset="0"/>
                <a:ea typeface="+mn-ea"/>
                <a:cs typeface="Arial" panose="020B0604020202020204" pitchFamily="34" charset="0"/>
              </a:rPr>
              <a:t>Only one ensemble member is used from each model and numbers in the figure indicate the number of different models contributing to the different time periods.</a:t>
            </a:r>
          </a:p>
          <a:p>
            <a:r>
              <a:rPr lang="en-GB" sz="1000" b="1" kern="1200" dirty="0">
                <a:solidFill>
                  <a:schemeClr val="tx1"/>
                </a:solidFill>
                <a:latin typeface="Arial" panose="020B0604020202020204" pitchFamily="34" charset="0"/>
                <a:ea typeface="+mn-ea"/>
                <a:cs typeface="Arial" panose="020B0604020202020204" pitchFamily="34" charset="0"/>
              </a:rPr>
              <a:t>No ranges are given for the RCP6.0 projections beyond 2100 as only two models are available. </a:t>
            </a:r>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8114424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normAutofit fontScale="32500" lnSpcReduction="20000"/>
          </a:bodyPr>
          <a:lstStyle/>
          <a:p>
            <a:r>
              <a:rPr lang="fr-FR" b="1" i="0" u="sng" dirty="0"/>
              <a:t>Explications :</a:t>
            </a:r>
          </a:p>
          <a:p>
            <a:pPr marL="0" indent="0">
              <a:buFont typeface="Arial" panose="020B0604020202020204" pitchFamily="34" charset="0"/>
              <a:buNone/>
            </a:pPr>
            <a:r>
              <a:rPr lang="fr-FR" b="1" i="0" dirty="0"/>
              <a:t>En Octobre 2018, le GIEC a publié un rapport spécial portant sur une limitation du réchauffement climatique à 1,5°C.</a:t>
            </a:r>
          </a:p>
          <a:p>
            <a:pPr marL="0" indent="0">
              <a:buFont typeface="Arial" panose="020B0604020202020204" pitchFamily="34" charset="0"/>
              <a:buNone/>
            </a:pPr>
            <a:r>
              <a:rPr lang="fr-FR" sz="1200" b="0" i="0" kern="1200" dirty="0">
                <a:solidFill>
                  <a:schemeClr val="tx1"/>
                </a:solidFill>
                <a:effectLst/>
                <a:latin typeface="+mn-lt"/>
                <a:ea typeface="+mn-ea"/>
                <a:cs typeface="+mn-cs"/>
              </a:rPr>
              <a:t>L’Accord de Paris signé lors de la COP21 avait engagé tous les états à limiter le réchauffement climatique à +2°C en visant 1,5°C comme guide de l’action politique. A l’époque, les pays en voie de développement avaient réussi in extremis à rajouter ce dernier objectif dans l’accord en échange de leur signature. </a:t>
            </a:r>
            <a:r>
              <a:rPr lang="fr-FR" b="0" i="0" dirty="0"/>
              <a:t>Ce rapport est issu d’une commande spéciale des pays en voie de développement lors de la COP21. Le rapport doit répondre à la question suivante :</a:t>
            </a:r>
            <a:r>
              <a:rPr lang="fr-FR" sz="1200" b="0" i="0" kern="1200" dirty="0">
                <a:solidFill>
                  <a:schemeClr val="tx1"/>
                </a:solidFill>
                <a:effectLst/>
                <a:latin typeface="+mn-lt"/>
                <a:ea typeface="+mn-ea"/>
                <a:cs typeface="+mn-cs"/>
              </a:rPr>
              <a:t> Que signifie un monde à 1,5°C ?</a:t>
            </a:r>
          </a:p>
          <a:p>
            <a:pPr marL="171450" indent="-171450">
              <a:buFont typeface="Arial" panose="020B0604020202020204" pitchFamily="34" charset="0"/>
              <a:buChar char="•"/>
            </a:pPr>
            <a:endParaRPr lang="fr-FR" b="0" i="0" dirty="0"/>
          </a:p>
          <a:p>
            <a:pPr marL="0" indent="0">
              <a:buFont typeface="Arial" panose="020B0604020202020204" pitchFamily="34" charset="0"/>
              <a:buNone/>
            </a:pPr>
            <a:r>
              <a:rPr lang="fr-FR" b="1" i="0" dirty="0"/>
              <a:t>Au-delà de 1,5°C, les conséquences sont beaucoup plus importantes (et dramatiques) pour les écosystèmes et les sociétés humaines.</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le niveau de la mer devrait monter de 10cm de moins à 1.5°C que 2°C d’ici à 2100, 10 millions de personnes en moins seraient ainsi touchées par la hausse du niveau des mers. Le rapport précise aussi qu’au delà de 1,5°C, des seuils critiques seront dépassés au niveau des calottes glaciaires, ce qui pourrait déclencher une hausse des mers bien plus forte, avec toutefois une incertitude sur l’échéance, et le fait que ça arrive.</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L’impact pour la biodiversité est plus fort à 2°C que 1,5°C. Par exemple, un réchauffement de 2°C reviendrait à quasiment annihiler les coraux et la biodiversité associée</a:t>
            </a:r>
            <a:r>
              <a:rPr lang="fr-FR" sz="1200" b="0" i="1" kern="1200" dirty="0">
                <a:solidFill>
                  <a:schemeClr val="tx1"/>
                </a:solidFill>
                <a:effectLst/>
                <a:latin typeface="+mn-lt"/>
                <a:ea typeface="+mn-ea"/>
                <a:cs typeface="+mn-cs"/>
              </a:rPr>
              <a:t>.</a:t>
            </a:r>
            <a:r>
              <a:rPr lang="fr-FR" sz="1200" b="0" i="0" kern="1200" dirty="0">
                <a:solidFill>
                  <a:schemeClr val="tx1"/>
                </a:solidFill>
                <a:effectLst/>
                <a:latin typeface="+mn-lt"/>
                <a:ea typeface="+mn-ea"/>
                <a:cs typeface="+mn-cs"/>
              </a:rPr>
              <a:t> Dommage pour les plongeurs ou surtout pour les millions de personnes qui vivent de la pêche.</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limiter le réchauffement à 1.5°C permettrait à des centaines de millions de personnes en moins d’être exposées à la fois à des risques climatiques et à la pauvreté d’ici à 2050.</a:t>
            </a:r>
          </a:p>
          <a:p>
            <a:pPr marL="171450" indent="-171450">
              <a:buFont typeface="Arial" panose="020B0604020202020204" pitchFamily="34" charset="0"/>
              <a:buChar char="•"/>
            </a:pPr>
            <a:r>
              <a:rPr lang="fr-FR" sz="1200" b="0" i="0" kern="1200" dirty="0">
                <a:solidFill>
                  <a:schemeClr val="tx1"/>
                </a:solidFill>
                <a:effectLst/>
                <a:latin typeface="+mn-lt"/>
                <a:ea typeface="+mn-ea"/>
                <a:cs typeface="+mn-cs"/>
              </a:rPr>
              <a:t>l’écart entre 1,5°C et 2°C représente des impacts importants en termes de santé, d’adaptation des modes de vies, de sécurité alimentaire, d’accès aux ressources en eau, de sécurité internationale et de croissance.</a:t>
            </a:r>
          </a:p>
          <a:p>
            <a:pPr marL="0" indent="0">
              <a:buFont typeface="Arial" panose="020B0604020202020204" pitchFamily="34" charset="0"/>
              <a:buNone/>
            </a:pPr>
            <a:endParaRPr lang="fr-FR" b="0" i="0" dirty="0"/>
          </a:p>
          <a:p>
            <a:pPr marL="0" indent="0">
              <a:buFont typeface="Arial" panose="020B0604020202020204" pitchFamily="34" charset="0"/>
              <a:buNone/>
            </a:pPr>
            <a:r>
              <a:rPr lang="fr-FR" b="1" i="0" dirty="0"/>
              <a:t>Le rapport présente plusieurs scénario présentant comment limiter le réchauffement climatique à 1,5°C serait encore physiquement possible.</a:t>
            </a:r>
          </a:p>
          <a:p>
            <a:pPr marL="0" indent="0">
              <a:buFont typeface="Arial" panose="020B0604020202020204" pitchFamily="34" charset="0"/>
              <a:buNone/>
            </a:pPr>
            <a:r>
              <a:rPr lang="fr-FR" b="0" i="0" dirty="0"/>
              <a:t>Dans le scénario le plus ambitieux, il faut faire baisser les émissions de GES de 58% d’ici à 2030 (par rapport à 2010). Si cela n’est pas possible, il faudra recourir à des solutions de séquestration carbone. Il s’agit de technologies biologiques (plantations d’arbres, algues…) ou géologique (fixation du CO2 dans des roches) permettant de retirer le CO2 de l’atmosphère. Dans le scénario où la réduction des émissions est la plus tardive, les quantités de CO2 à séquestrer sont pharamineuses (jusqu’à 20 milliards de tonnes de CO2 par an soit presque la moitié des émissions actuelles). </a:t>
            </a:r>
          </a:p>
          <a:p>
            <a:pPr marL="0" indent="0">
              <a:buFont typeface="Arial" panose="020B0604020202020204" pitchFamily="34" charset="0"/>
              <a:buNone/>
            </a:pPr>
            <a:endParaRPr lang="fr-FR" b="0" i="0" dirty="0"/>
          </a:p>
          <a:p>
            <a:pPr marL="0" indent="0">
              <a:buFont typeface="Arial" panose="020B0604020202020204" pitchFamily="34" charset="0"/>
              <a:buNone/>
            </a:pPr>
            <a:r>
              <a:rPr lang="fr-FR" b="1" i="0" dirty="0"/>
              <a:t>Au delà de cette faisabilité physique, le GIEC ne dit pas si cela est encore économiquement ou physiquement possible. </a:t>
            </a:r>
          </a:p>
          <a:p>
            <a:pPr marL="0" indent="0">
              <a:buFont typeface="Arial" panose="020B0604020202020204" pitchFamily="34" charset="0"/>
              <a:buNone/>
            </a:pPr>
            <a:r>
              <a:rPr lang="fr-FR" b="0" i="0" dirty="0"/>
              <a:t>Les efforts à réaliser en terme de réduction des émissions de GES sont encore plus ambitieux que les trajectoires les plus optimistes qui sont aujourd’hui sur la table des négociations.</a:t>
            </a:r>
          </a:p>
          <a:p>
            <a:pPr marL="0" indent="0">
              <a:buFont typeface="Arial" panose="020B0604020202020204" pitchFamily="34" charset="0"/>
              <a:buNone/>
            </a:pPr>
            <a:endParaRPr lang="fr-FR" b="1" i="0" dirty="0"/>
          </a:p>
          <a:p>
            <a:r>
              <a:rPr lang="fr-FR" b="0" i="0" u="none" dirty="0"/>
              <a:t>Le stockage biologique est limité par les surfaces disponibles pour planter des arbres (voir calculs ci-dessous). </a:t>
            </a:r>
            <a:r>
              <a:rPr lang="fr-FR" dirty="0"/>
              <a:t>Il faudrait planter chaque année 133 milliards d'arbres soit 2,7 millions de km² soit 5 fois la France chaque année soit la surface de l'argentine.</a:t>
            </a:r>
          </a:p>
          <a:p>
            <a:r>
              <a:rPr lang="fr-FR" dirty="0"/>
              <a:t>Le travail de reforestation dans le monde représente actuellement environ 1 milliard d'arbres plantés chaque année. Donc il faut </a:t>
            </a:r>
            <a:r>
              <a:rPr lang="fr-FR" b="0" dirty="0"/>
              <a:t>aller 130 fois plus vite. </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FR" b="0" dirty="0"/>
              <a:t>Il est aussi intéressant de se demander </a:t>
            </a:r>
            <a:r>
              <a:rPr lang="fr-FR" b="1" dirty="0"/>
              <a:t>combien de temps on peut planter 133 milliards d’arbres par an</a:t>
            </a:r>
            <a:r>
              <a:rPr lang="fr-FR" b="0" dirty="0"/>
              <a:t>. Les surfaces disponibles </a:t>
            </a:r>
            <a:r>
              <a:rPr lang="fr-FR" b="0" dirty="0" err="1"/>
              <a:t>reprsentent</a:t>
            </a:r>
            <a:r>
              <a:rPr lang="fr-FR" b="0" dirty="0"/>
              <a:t> environ 2 </a:t>
            </a:r>
            <a:r>
              <a:rPr lang="fr-FR" b="0" dirty="0" err="1"/>
              <a:t>Gha</a:t>
            </a:r>
            <a:r>
              <a:rPr lang="fr-FR" b="0" dirty="0"/>
              <a:t>. </a:t>
            </a:r>
            <a:r>
              <a:rPr lang="fr-FR" dirty="0"/>
              <a:t>Donc en 7,5 ans, on a recouvert l’ensemble de la surface disponible de terres par des arbres. </a:t>
            </a:r>
            <a:endParaRPr lang="fr-FR" b="1" dirty="0"/>
          </a:p>
          <a:p>
            <a:pPr marL="0" indent="0">
              <a:buFont typeface="Arial" panose="020B0604020202020204" pitchFamily="34" charset="0"/>
              <a:buNone/>
            </a:pPr>
            <a:endParaRPr lang="fr-FR" b="0" i="0" u="none" dirty="0"/>
          </a:p>
          <a:p>
            <a:pPr marL="0" indent="0">
              <a:buFont typeface="Arial" panose="020B0604020202020204" pitchFamily="34" charset="0"/>
              <a:buNone/>
            </a:pPr>
            <a:r>
              <a:rPr lang="fr-FR" b="0" i="0" u="none" dirty="0"/>
              <a:t>Le stockage géologique n’est aujourd’hui pas une technologie mature ou économiquement rentable pour être déployée à une telle échelle. </a:t>
            </a:r>
          </a:p>
          <a:p>
            <a:endParaRPr lang="fr-FR" b="1" i="0" dirty="0"/>
          </a:p>
          <a:p>
            <a:r>
              <a:rPr lang="fr-FR" b="1" i="0" u="sng" dirty="0"/>
              <a:t>Messages clefs :</a:t>
            </a:r>
          </a:p>
          <a:p>
            <a:pPr marL="171450" indent="-171450">
              <a:buFont typeface="Arial" panose="020B0604020202020204" pitchFamily="34" charset="0"/>
              <a:buChar char="•"/>
            </a:pPr>
            <a:r>
              <a:rPr lang="fr-FR" b="0" i="0" dirty="0"/>
              <a:t>En Octobre 2018, le GIEC a publié un rapport spécial portant sur une limitation du réchauffement climatique à 1,5°C</a:t>
            </a:r>
          </a:p>
          <a:p>
            <a:pPr marL="171450" indent="-171450">
              <a:buFont typeface="Arial" panose="020B0604020202020204" pitchFamily="34" charset="0"/>
              <a:buChar char="•"/>
            </a:pPr>
            <a:r>
              <a:rPr lang="fr-FR" b="0" i="0" dirty="0"/>
              <a:t>Au-delà de 1,5°C, les conséquences sont beaucoup plus importantes (et dramatiques) pour les écosystèmes et les sociétés humaines</a:t>
            </a:r>
          </a:p>
          <a:p>
            <a:pPr marL="171450" indent="-171450">
              <a:buFont typeface="Arial" panose="020B0604020202020204" pitchFamily="34" charset="0"/>
              <a:buChar char="•"/>
            </a:pPr>
            <a:r>
              <a:rPr lang="fr-FR" b="0" i="0" dirty="0"/>
              <a:t>Limiter le réchauffement climatique à 1,5°C est encore physiquement possible : il faut faire baisser les émissions de GES de 58% d’ici à 2030 (par rapport à 2010) ou mettre en œuvre d’importantes solutions de séquestration du carbone (jusqu’à 20 milliards de tonnes de CO2 par an soit presque la moitié des émissions actuelles). </a:t>
            </a:r>
          </a:p>
          <a:p>
            <a:pPr marL="171450" indent="-171450">
              <a:buFont typeface="Arial" panose="020B0604020202020204" pitchFamily="34" charset="0"/>
              <a:buChar char="•"/>
            </a:pPr>
            <a:r>
              <a:rPr lang="fr-FR" b="0" i="0" dirty="0"/>
              <a:t>Au </a:t>
            </a:r>
            <a:r>
              <a:rPr lang="fr-FR" b="0" i="0" dirty="0" err="1"/>
              <a:t>dela</a:t>
            </a:r>
            <a:r>
              <a:rPr lang="fr-FR" b="0" i="0" dirty="0"/>
              <a:t> de cette faisabilité physique, le GIEC ne dit pas si cela est encore économiquement ou physiquement possible. </a:t>
            </a:r>
          </a:p>
          <a:p>
            <a:endParaRPr lang="fr-FR" b="1" i="1"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fr-FR" b="1" dirty="0"/>
              <a:t>Pour aller plus loin :</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FR" b="0" dirty="0"/>
              <a:t>Le rapport spécial 1,5°C du GIEC</a:t>
            </a:r>
            <a:r>
              <a:rPr lang="fr-FR" b="1" dirty="0"/>
              <a:t> </a:t>
            </a:r>
            <a:r>
              <a:rPr lang="fr-FR" dirty="0"/>
              <a:t>http://www.ipcc.ch/report/sr15/</a:t>
            </a:r>
          </a:p>
          <a:p>
            <a:endParaRPr lang="fr-FR" b="1" i="1" dirty="0"/>
          </a:p>
          <a:p>
            <a:endParaRPr lang="fr-FR" b="1" i="1" dirty="0"/>
          </a:p>
          <a:p>
            <a:r>
              <a:rPr lang="fr-FR" b="1" i="1" dirty="0"/>
              <a:t>[Quelques chiffres intéressants sur le besoin en séquestration]</a:t>
            </a:r>
          </a:p>
          <a:p>
            <a:endParaRPr lang="fr-FR" dirty="0"/>
          </a:p>
          <a:p>
            <a:pPr marL="171450" indent="-171450">
              <a:buFont typeface="Arial" panose="020B0604020202020204" pitchFamily="34" charset="0"/>
              <a:buChar char="•"/>
            </a:pPr>
            <a:r>
              <a:rPr lang="fr-FR" dirty="0"/>
              <a:t>Besoin en Séquestration du scénario P4 (tCO2)  :  20 000 000 000 tCO2 = 20 GtCO2</a:t>
            </a:r>
          </a:p>
          <a:p>
            <a:pPr marL="171450" indent="-171450">
              <a:buFont typeface="Arial" panose="020B0604020202020204" pitchFamily="34" charset="0"/>
              <a:buChar char="•"/>
            </a:pPr>
            <a:r>
              <a:rPr lang="fr-FR" dirty="0"/>
              <a:t>1 arbre (tCO2) =   0,15 tCO2</a:t>
            </a:r>
          </a:p>
          <a:p>
            <a:pPr marL="171450" indent="-171450">
              <a:buFont typeface="Arial" panose="020B0604020202020204" pitchFamily="34" charset="0"/>
              <a:buChar char="•"/>
            </a:pPr>
            <a:r>
              <a:rPr lang="fr-FR" dirty="0"/>
              <a:t>Densité forestière (arbres/ha)    500 arbres / ha</a:t>
            </a:r>
          </a:p>
          <a:p>
            <a:pPr marL="171450" indent="-171450">
              <a:buFont typeface="Arial" panose="020B0604020202020204" pitchFamily="34" charset="0"/>
              <a:buChar char="•"/>
            </a:pPr>
            <a:r>
              <a:rPr lang="fr-FR" dirty="0"/>
              <a:t>Surface française (km²)   550 000 km²</a:t>
            </a:r>
          </a:p>
          <a:p>
            <a:pPr marL="171450" indent="-171450">
              <a:buFont typeface="Arial" panose="020B0604020202020204" pitchFamily="34" charset="0"/>
              <a:buChar char="•"/>
            </a:pPr>
            <a:r>
              <a:rPr lang="fr-FR" dirty="0"/>
              <a:t>Surface forêts française (km²) 170 000 km²    </a:t>
            </a:r>
          </a:p>
          <a:p>
            <a:pPr marL="171450" indent="-171450">
              <a:buFont typeface="Arial" panose="020B0604020202020204" pitchFamily="34" charset="0"/>
              <a:buChar char="•"/>
            </a:pPr>
            <a:r>
              <a:rPr lang="fr-FR" dirty="0"/>
              <a:t>Nombre d'arbres/an  à planter  1,33E+11 arbres à planter par an</a:t>
            </a:r>
          </a:p>
          <a:p>
            <a:pPr marL="171450" indent="-171450">
              <a:buFont typeface="Arial" panose="020B0604020202020204" pitchFamily="34" charset="0"/>
              <a:buChar char="•"/>
            </a:pPr>
            <a:r>
              <a:rPr lang="fr-FR" dirty="0"/>
              <a:t>Surface à planter/an (km²)    2 666 667 km²</a:t>
            </a:r>
          </a:p>
          <a:p>
            <a:pPr marL="0" indent="0">
              <a:buFont typeface="Arial" panose="020B0604020202020204" pitchFamily="34" charset="0"/>
              <a:buNone/>
            </a:pPr>
            <a:r>
              <a:rPr lang="fr-FR" dirty="0"/>
              <a:t>Soit 4,85 fois la France ou 15,69 fois la forêt française… chaque année !</a:t>
            </a:r>
          </a:p>
          <a:p>
            <a:endParaRPr lang="fr-FR" dirty="0"/>
          </a:p>
          <a:p>
            <a:r>
              <a:rPr lang="fr-FR" dirty="0"/>
              <a:t>Donc, 133 milliards d'arbres par an = 2,7 millions de km² = 5 fois la France chaque année = surface de l'argentine</a:t>
            </a:r>
          </a:p>
          <a:p>
            <a:r>
              <a:rPr lang="fr-FR" dirty="0"/>
              <a:t>Le travail de reforestation dans le monde représente environ 1 milliard d'arbres plantés chaque année. Donc il faut aller </a:t>
            </a:r>
            <a:r>
              <a:rPr lang="fr-FR" b="1" dirty="0"/>
              <a:t>130 fois plus vite. </a:t>
            </a:r>
          </a:p>
          <a:p>
            <a:r>
              <a:rPr lang="fr-FR" b="0" dirty="0"/>
              <a:t>Il est aussi intéressant de se demander </a:t>
            </a:r>
            <a:r>
              <a:rPr lang="fr-FR" b="1" dirty="0"/>
              <a:t>combien de temps on peut planter 133 milliards d’arbres par an</a:t>
            </a:r>
            <a:r>
              <a:rPr lang="fr-FR" b="0" dirty="0"/>
              <a:t>.</a:t>
            </a:r>
          </a:p>
          <a:p>
            <a:pPr marL="171450" indent="-171450">
              <a:buFont typeface="Arial" panose="020B0604020202020204" pitchFamily="34" charset="0"/>
              <a:buChar char="•"/>
            </a:pPr>
            <a:r>
              <a:rPr lang="fr-FR" dirty="0"/>
              <a:t>Surface terrestre : 51 </a:t>
            </a:r>
            <a:r>
              <a:rPr lang="fr-FR" dirty="0" err="1"/>
              <a:t>Gha</a:t>
            </a:r>
            <a:endParaRPr lang="fr-FR" dirty="0"/>
          </a:p>
          <a:p>
            <a:pPr marL="171450" indent="-171450">
              <a:buFont typeface="Arial" panose="020B0604020202020204" pitchFamily="34" charset="0"/>
              <a:buChar char="•"/>
            </a:pPr>
            <a:r>
              <a:rPr lang="fr-FR" dirty="0"/>
              <a:t>Surface émergée : 15 </a:t>
            </a:r>
            <a:r>
              <a:rPr lang="fr-FR" dirty="0" err="1"/>
              <a:t>Gha</a:t>
            </a:r>
            <a:endParaRPr lang="fr-FR" dirty="0"/>
          </a:p>
          <a:p>
            <a:pPr marL="628650" lvl="1" indent="-171450">
              <a:buFont typeface="Arial" panose="020B0604020202020204" pitchFamily="34" charset="0"/>
              <a:buChar char="•"/>
            </a:pPr>
            <a:r>
              <a:rPr lang="fr-FR" dirty="0"/>
              <a:t>Dont Roche / Eaux / Déserts : 2,4 </a:t>
            </a:r>
            <a:r>
              <a:rPr lang="fr-FR" dirty="0" err="1"/>
              <a:t>Gha</a:t>
            </a:r>
            <a:endParaRPr lang="fr-FR" dirty="0"/>
          </a:p>
          <a:p>
            <a:pPr marL="628650" lvl="1" indent="-171450">
              <a:buFont typeface="Arial" panose="020B0604020202020204" pitchFamily="34" charset="0"/>
              <a:buChar char="•"/>
            </a:pPr>
            <a:r>
              <a:rPr lang="fr-FR" dirty="0"/>
              <a:t>Dont Zones urbanisées : 0,3 </a:t>
            </a:r>
            <a:r>
              <a:rPr lang="fr-FR" dirty="0" err="1"/>
              <a:t>Gha</a:t>
            </a:r>
            <a:endParaRPr lang="fr-FR" dirty="0"/>
          </a:p>
          <a:p>
            <a:pPr marL="628650" lvl="1" indent="-171450">
              <a:buFont typeface="Arial" panose="020B0604020202020204" pitchFamily="34" charset="0"/>
              <a:buChar char="•"/>
            </a:pPr>
            <a:r>
              <a:rPr lang="fr-FR" dirty="0"/>
              <a:t>Dont Surface agricole : 5 </a:t>
            </a:r>
            <a:r>
              <a:rPr lang="fr-FR" dirty="0" err="1"/>
              <a:t>Gha</a:t>
            </a:r>
            <a:r>
              <a:rPr lang="fr-FR" dirty="0"/>
              <a:t> dont 70% pour l'élevage	</a:t>
            </a:r>
          </a:p>
          <a:p>
            <a:pPr marL="628650" lvl="1" indent="-171450">
              <a:buFont typeface="Arial" panose="020B0604020202020204" pitchFamily="34" charset="0"/>
              <a:buChar char="•"/>
            </a:pPr>
            <a:r>
              <a:rPr lang="fr-FR" dirty="0"/>
              <a:t>Dont Surface forestière : 5 </a:t>
            </a:r>
            <a:r>
              <a:rPr lang="fr-FR" dirty="0" err="1"/>
              <a:t>Gha</a:t>
            </a:r>
            <a:endParaRPr lang="fr-FR" dirty="0"/>
          </a:p>
          <a:p>
            <a:pPr marL="171450" indent="-171450">
              <a:buFont typeface="Arial" panose="020B0604020202020204" pitchFamily="34" charset="0"/>
              <a:buChar char="•"/>
            </a:pPr>
            <a:r>
              <a:rPr lang="fr-FR" dirty="0"/>
              <a:t>Reste :  Espace naturels non cultivés = 2 </a:t>
            </a:r>
            <a:r>
              <a:rPr lang="fr-FR" dirty="0" err="1"/>
              <a:t>Gha</a:t>
            </a:r>
            <a:endParaRPr lang="fr-FR" dirty="0"/>
          </a:p>
          <a:p>
            <a:pPr marL="171450" indent="-171450">
              <a:buFont typeface="Arial" panose="020B0604020202020204" pitchFamily="34" charset="0"/>
              <a:buChar char="•"/>
            </a:pPr>
            <a:endParaRPr lang="fr-FR" dirty="0"/>
          </a:p>
          <a:p>
            <a:pPr marL="0" indent="0">
              <a:buFont typeface="Arial" panose="020B0604020202020204" pitchFamily="34" charset="0"/>
              <a:buNone/>
            </a:pPr>
            <a:r>
              <a:rPr lang="fr-FR" dirty="0"/>
              <a:t>Donc en 7,5 ans, on a recouvert l’ensemble de la surface disponible de terres par des arbres. Le passage de l’ensemble des surfaces agricoles en </a:t>
            </a:r>
            <a:r>
              <a:rPr lang="fr-FR" dirty="0" err="1"/>
              <a:t>agro-écologie</a:t>
            </a:r>
            <a:r>
              <a:rPr lang="fr-FR" dirty="0"/>
              <a:t> (50 arbres / ha) permet de gagner 0,5 année. </a:t>
            </a:r>
          </a:p>
          <a:p>
            <a:endParaRPr lang="fr-FR" dirty="0"/>
          </a:p>
          <a:p>
            <a:endParaRPr lang="fr-FR" dirty="0"/>
          </a:p>
        </p:txBody>
      </p:sp>
      <p:sp>
        <p:nvSpPr>
          <p:cNvPr id="4" name="Espace réservé du numéro de diapositive 3"/>
          <p:cNvSpPr>
            <a:spLocks noGrp="1"/>
          </p:cNvSpPr>
          <p:nvPr>
            <p:ph type="sldNum" sz="quarter" idx="5"/>
          </p:nvPr>
        </p:nvSpPr>
        <p:spPr/>
        <p:txBody>
          <a:bodyPr/>
          <a:lstStyle/>
          <a:p>
            <a:pPr>
              <a:defRPr/>
            </a:pPr>
            <a:fld id="{ED242561-DBBF-43EE-9B2C-D143BE6C6370}" type="slidenum">
              <a:rPr lang="fr-FR" smtClean="0"/>
              <a:pPr>
                <a:defRPr/>
              </a:pPr>
              <a:t>66</a:t>
            </a:fld>
            <a:endParaRPr lang="fr-FR"/>
          </a:p>
        </p:txBody>
      </p:sp>
    </p:spTree>
    <p:extLst>
      <p:ext uri="{BB962C8B-B14F-4D97-AF65-F5344CB8AC3E}">
        <p14:creationId xmlns:p14="http://schemas.microsoft.com/office/powerpoint/2010/main" val="42735377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fontScale="92500" lnSpcReduction="20000"/>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sz="1000" b="1" u="sng" baseline="0" dirty="0">
                <a:latin typeface="Arial" panose="020B0604020202020204" pitchFamily="34" charset="0"/>
                <a:cs typeface="Arial" panose="020B0604020202020204" pitchFamily="34" charset="0"/>
              </a:rPr>
              <a:t>Explications :</a:t>
            </a:r>
          </a:p>
          <a:p>
            <a:r>
              <a:rPr lang="fr-FR" sz="1000" kern="1200" dirty="0">
                <a:solidFill>
                  <a:schemeClr val="tx1"/>
                </a:solidFill>
                <a:effectLst/>
                <a:latin typeface="Arial" panose="020B0604020202020204" pitchFamily="34" charset="0"/>
                <a:ea typeface="+mn-ea"/>
                <a:cs typeface="Arial" panose="020B0604020202020204" pitchFamily="34" charset="0"/>
              </a:rPr>
              <a:t>Cette animation présente l’évolution de l’anomalie de température globale moyenne entre 1850 et 2016 par rapport à la température moyenne de 1850-1900 dite ‘préindustrielle’. Chaque point représente un mois de l’année qui s’affiche au centre. Plus le point s’éloigne du centre, plus le réchauffement est important. Les cercles rouges représentent une anomalie de 1,5°C et 2°C.</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Après l’animation : On observe déjà un réchauffement de 0,85°C jusqu’en 2015 puis de 1,2°C pour 2016. Je ne sais pas pour vous mais moi j’ai l’impression que la machine est un peu en train de s’emballer….</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Bon, ne nous emballons pas pour autant. Ce qu’il s’est passé en 2016, c’est qu’en plus de l’activité humaine, un phénomène naturel, El </a:t>
            </a:r>
            <a:r>
              <a:rPr lang="fr-FR" sz="1000" kern="1200" dirty="0" err="1">
                <a:solidFill>
                  <a:schemeClr val="tx1"/>
                </a:solidFill>
                <a:effectLst/>
                <a:latin typeface="Arial" panose="020B0604020202020204" pitchFamily="34" charset="0"/>
                <a:ea typeface="+mn-ea"/>
                <a:cs typeface="Arial" panose="020B0604020202020204" pitchFamily="34" charset="0"/>
              </a:rPr>
              <a:t>nino</a:t>
            </a:r>
            <a:r>
              <a:rPr lang="fr-FR" sz="1000" kern="1200" dirty="0">
                <a:solidFill>
                  <a:schemeClr val="tx1"/>
                </a:solidFill>
                <a:effectLst/>
                <a:latin typeface="Arial" panose="020B0604020202020204" pitchFamily="34" charset="0"/>
                <a:ea typeface="+mn-ea"/>
                <a:cs typeface="Arial" panose="020B0604020202020204" pitchFamily="34" charset="0"/>
              </a:rPr>
              <a:t>, de grande ampleur à eu lieu. C’est là toute la complexité du changement climatique, c’est qu’il allie des phénomènes naturelles à l’action de l’Homme et que l’action de l’Homme modifie, souvent intensifie, ces phénomènes naturels. Pour l’heure, ce qu’il faut retenir, c’est qu’on se rapproche de plus en plus vite des limites qu’on s’est fixées.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Si on parle toujours d’un seuil de 2°C à ne pas dépasser c’est en partie parce qu’au-delà de ce seuil, les conséquences physiques pourraient s’avérer irréversibles et catastrophiques.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fait, plus les changements sont importants et rapide, plus les scientifiques ont du mal à prévoir les conséquences du changement climatique. Ca, c’est essentiellement à cause des boucles de rétroaction positives. On va maintenant voir ce qui se cache derrière ce terme.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000" b="1" baseline="0" dirty="0">
              <a:latin typeface="Arial" panose="020B0604020202020204" pitchFamily="34" charset="0"/>
              <a:cs typeface="Arial" panose="020B0604020202020204" pitchFamily="34" charset="0"/>
            </a:endParaRPr>
          </a:p>
          <a:p>
            <a:r>
              <a:rPr lang="fr-FR" altLang="fr-FR" sz="1000" b="1" u="sng" dirty="0">
                <a:latin typeface="Arial" panose="020B0604020202020204" pitchFamily="34" charset="0"/>
                <a:cs typeface="Arial" panose="020B0604020202020204" pitchFamily="34" charset="0"/>
              </a:rPr>
              <a:t>Messages clés</a:t>
            </a:r>
            <a:r>
              <a:rPr lang="fr-FR" altLang="fr-FR" sz="1000" b="1" u="sng" baseline="0" dirty="0">
                <a:latin typeface="Arial" panose="020B0604020202020204" pitchFamily="34" charset="0"/>
                <a:cs typeface="Arial" panose="020B0604020202020204" pitchFamily="34" charset="0"/>
              </a:rPr>
              <a:t> : </a:t>
            </a:r>
            <a:endParaRPr lang="fr-FR" sz="1000" baseline="0" dirty="0">
              <a:latin typeface="Arial" panose="020B0604020202020204" pitchFamily="34" charset="0"/>
              <a:cs typeface="Arial" panose="020B0604020202020204" pitchFamily="34" charset="0"/>
            </a:endParaRPr>
          </a:p>
          <a:p>
            <a:pPr marL="228600" marR="0" indent="-228600" algn="just" defTabSz="914400" rtl="0" eaLnBrk="1" fontAlgn="auto" latinLnBrk="0" hangingPunct="1">
              <a:lnSpc>
                <a:spcPct val="100000"/>
              </a:lnSpc>
              <a:spcBef>
                <a:spcPts val="0"/>
              </a:spcBef>
              <a:spcAft>
                <a:spcPts val="0"/>
              </a:spcAft>
              <a:buClrTx/>
              <a:buSzTx/>
              <a:buFont typeface="+mj-lt"/>
              <a:buAutoNum type="arabicPeriod"/>
              <a:tabLst/>
              <a:defRPr/>
            </a:pPr>
            <a:r>
              <a:rPr lang="fr-FR" sz="1000" b="0" dirty="0">
                <a:latin typeface="Arial" panose="020B0604020202020204" pitchFamily="34" charset="0"/>
                <a:cs typeface="Arial" panose="020B0604020202020204" pitchFamily="34" charset="0"/>
              </a:rPr>
              <a:t>0,85°C de réchauffement</a:t>
            </a:r>
            <a:r>
              <a:rPr lang="fr-FR" sz="1000" b="0" baseline="0" dirty="0">
                <a:latin typeface="Arial" panose="020B0604020202020204" pitchFamily="34" charset="0"/>
                <a:cs typeface="Arial" panose="020B0604020202020204" pitchFamily="34" charset="0"/>
              </a:rPr>
              <a:t> jusqu’à 2015. 1,2°C pour 2016 ! </a:t>
            </a:r>
            <a:endParaRPr lang="fr-FR" sz="1000" b="0" dirty="0">
              <a:latin typeface="Arial" panose="020B0604020202020204" pitchFamily="34" charset="0"/>
              <a:cs typeface="Arial" panose="020B0604020202020204" pitchFamily="34" charset="0"/>
            </a:endParaRPr>
          </a:p>
          <a:p>
            <a:pPr marL="228600" marR="0" indent="-228600" algn="just" defTabSz="914400" rtl="0" eaLnBrk="1" fontAlgn="auto" latinLnBrk="0" hangingPunct="1">
              <a:lnSpc>
                <a:spcPct val="100000"/>
              </a:lnSpc>
              <a:spcBef>
                <a:spcPts val="0"/>
              </a:spcBef>
              <a:spcAft>
                <a:spcPts val="0"/>
              </a:spcAft>
              <a:buClrTx/>
              <a:buSzTx/>
              <a:buFont typeface="+mj-lt"/>
              <a:buAutoNum type="arabicPeriod"/>
              <a:tabLst/>
              <a:defRPr/>
            </a:pPr>
            <a:r>
              <a:rPr lang="fr-FR" sz="1000" b="0" dirty="0">
                <a:latin typeface="Arial" panose="020B0604020202020204" pitchFamily="34" charset="0"/>
                <a:cs typeface="Arial" panose="020B0604020202020204" pitchFamily="34" charset="0"/>
              </a:rPr>
              <a:t>N’y aurait-il pas comme un parfum</a:t>
            </a:r>
            <a:r>
              <a:rPr lang="fr-FR" sz="1000" b="0" baseline="0" dirty="0">
                <a:latin typeface="Arial" panose="020B0604020202020204" pitchFamily="34" charset="0"/>
                <a:cs typeface="Arial" panose="020B0604020202020204" pitchFamily="34" charset="0"/>
              </a:rPr>
              <a:t> d’emballement quelque part ? </a:t>
            </a: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000" b="1"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1" u="sng" baseline="0" dirty="0">
                <a:latin typeface="Arial" panose="020B0604020202020204" pitchFamily="34" charset="0"/>
                <a:cs typeface="Arial" panose="020B0604020202020204" pitchFamily="34" charset="0"/>
              </a:rPr>
              <a:t>Déroulé conférencier : </a:t>
            </a:r>
            <a:br>
              <a:rPr lang="fr-FR" sz="1000" b="1" u="none" baseline="0" dirty="0">
                <a:latin typeface="Arial" panose="020B0604020202020204" pitchFamily="34" charset="0"/>
                <a:cs typeface="Arial" panose="020B0604020202020204" pitchFamily="34" charset="0"/>
              </a:rPr>
            </a:br>
            <a:r>
              <a:rPr lang="fr-FR" sz="1000" b="0" i="1" u="none" baseline="0" dirty="0">
                <a:latin typeface="Arial" panose="020B0604020202020204" pitchFamily="34" charset="0"/>
                <a:cs typeface="Arial" panose="020B0604020202020204" pitchFamily="34" charset="0"/>
              </a:rPr>
              <a:t>Le </a:t>
            </a:r>
            <a:r>
              <a:rPr lang="fr-FR" sz="1000" b="0" i="1" u="none" baseline="0" dirty="0" err="1">
                <a:latin typeface="Arial" panose="020B0604020202020204" pitchFamily="34" charset="0"/>
                <a:cs typeface="Arial" panose="020B0604020202020204" pitchFamily="34" charset="0"/>
              </a:rPr>
              <a:t>Gif</a:t>
            </a:r>
            <a:r>
              <a:rPr lang="fr-FR" sz="1000" b="0" i="1" u="none" baseline="0" dirty="0">
                <a:latin typeface="Arial" panose="020B0604020202020204" pitchFamily="34" charset="0"/>
                <a:cs typeface="Arial" panose="020B0604020202020204" pitchFamily="34" charset="0"/>
              </a:rPr>
              <a:t> dure 20 secondes à compter de lancement de la slide. L’image de fin a été dupliquée et apparaît en superposition de manière automatique afin de figer le </a:t>
            </a:r>
            <a:r>
              <a:rPr lang="fr-FR" sz="1000" b="0" i="1" u="none" baseline="0" dirty="0" err="1">
                <a:latin typeface="Arial" panose="020B0604020202020204" pitchFamily="34" charset="0"/>
                <a:cs typeface="Arial" panose="020B0604020202020204" pitchFamily="34" charset="0"/>
              </a:rPr>
              <a:t>Gif</a:t>
            </a:r>
            <a:r>
              <a:rPr lang="fr-FR" sz="1000" b="0" i="1" u="none" baseline="0" dirty="0">
                <a:latin typeface="Arial" panose="020B0604020202020204" pitchFamily="34" charset="0"/>
                <a:cs typeface="Arial" panose="020B0604020202020204" pitchFamily="34" charset="0"/>
              </a:rPr>
              <a:t> et pouvoir discuter par dessus dès lors.</a:t>
            </a: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000" b="0" u="non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1" u="sng" baseline="0" dirty="0">
                <a:latin typeface="Arial" panose="020B0604020202020204" pitchFamily="34" charset="0"/>
                <a:cs typeface="Arial" panose="020B0604020202020204" pitchFamily="34" charset="0"/>
              </a:rPr>
              <a:t>Pour aller plus loin: </a:t>
            </a:r>
            <a:br>
              <a:rPr lang="fr-FR" sz="1000" b="1" u="none" baseline="0" dirty="0">
                <a:latin typeface="Arial" panose="020B0604020202020204" pitchFamily="34" charset="0"/>
                <a:cs typeface="Arial" panose="020B0604020202020204" pitchFamily="34" charset="0"/>
              </a:rPr>
            </a:br>
            <a:r>
              <a:rPr lang="fr-FR" sz="1000" b="0" u="none" baseline="0" dirty="0">
                <a:latin typeface="Arial" panose="020B0604020202020204" pitchFamily="34" charset="0"/>
                <a:cs typeface="Arial" panose="020B0604020202020204" pitchFamily="34" charset="0"/>
              </a:rPr>
              <a:t>Les données de températures sont disponibles à cette adresse http://</a:t>
            </a:r>
            <a:r>
              <a:rPr lang="fr-FR" sz="1000" b="0" u="none" baseline="0" dirty="0" err="1">
                <a:latin typeface="Arial" panose="020B0604020202020204" pitchFamily="34" charset="0"/>
                <a:cs typeface="Arial" panose="020B0604020202020204" pitchFamily="34" charset="0"/>
              </a:rPr>
              <a:t>www.metoffice.gov.uk</a:t>
            </a:r>
            <a:r>
              <a:rPr lang="fr-FR" sz="1000" b="0" u="none" baseline="0" dirty="0">
                <a:latin typeface="Arial" panose="020B0604020202020204" pitchFamily="34" charset="0"/>
                <a:cs typeface="Arial" panose="020B0604020202020204" pitchFamily="34" charset="0"/>
              </a:rPr>
              <a:t>/</a:t>
            </a:r>
            <a:r>
              <a:rPr lang="fr-FR" sz="1000" b="0" u="none" baseline="0" dirty="0" err="1">
                <a:latin typeface="Arial" panose="020B0604020202020204" pitchFamily="34" charset="0"/>
                <a:cs typeface="Arial" panose="020B0604020202020204" pitchFamily="34" charset="0"/>
              </a:rPr>
              <a:t>hadobs</a:t>
            </a:r>
            <a:r>
              <a:rPr lang="fr-FR" sz="1000" b="0" u="none" baseline="0" dirty="0">
                <a:latin typeface="Arial" panose="020B0604020202020204" pitchFamily="34" charset="0"/>
                <a:cs typeface="Arial" panose="020B0604020202020204" pitchFamily="34" charset="0"/>
              </a:rPr>
              <a:t>/hadcrut4/</a:t>
            </a:r>
            <a:br>
              <a:rPr lang="fr-FR" sz="1000" b="0" u="none" baseline="0" dirty="0">
                <a:latin typeface="Arial" panose="020B0604020202020204" pitchFamily="34" charset="0"/>
                <a:cs typeface="Arial" panose="020B0604020202020204" pitchFamily="34" charset="0"/>
              </a:rPr>
            </a:br>
            <a:r>
              <a:rPr lang="fr-FR" sz="1000" b="0" u="none" baseline="0" dirty="0">
                <a:latin typeface="Arial" panose="020B0604020202020204" pitchFamily="34" charset="0"/>
                <a:cs typeface="Arial" panose="020B0604020202020204" pitchFamily="34" charset="0"/>
              </a:rPr>
              <a:t>D’autres représentations comme celle ci sont disponible à cette adresse : http://</a:t>
            </a:r>
            <a:r>
              <a:rPr lang="fr-FR" sz="1000" b="0" u="none" baseline="0" dirty="0" err="1">
                <a:latin typeface="Arial" panose="020B0604020202020204" pitchFamily="34" charset="0"/>
                <a:cs typeface="Arial" panose="020B0604020202020204" pitchFamily="34" charset="0"/>
              </a:rPr>
              <a:t>www.climate-lab-book.ac.uk</a:t>
            </a:r>
            <a:r>
              <a:rPr lang="fr-FR" sz="1000" b="0" u="none" baseline="0" dirty="0">
                <a:latin typeface="Arial" panose="020B0604020202020204" pitchFamily="34" charset="0"/>
                <a:cs typeface="Arial" panose="020B0604020202020204" pitchFamily="34" charset="0"/>
              </a:rPr>
              <a:t>/</a:t>
            </a:r>
            <a:r>
              <a:rPr lang="fr-FR" sz="1000" b="0" u="none" baseline="0" dirty="0" err="1">
                <a:latin typeface="Arial" panose="020B0604020202020204" pitchFamily="34" charset="0"/>
                <a:cs typeface="Arial" panose="020B0604020202020204" pitchFamily="34" charset="0"/>
              </a:rPr>
              <a:t>spirals</a:t>
            </a:r>
            <a:r>
              <a:rPr lang="fr-FR" sz="1000" b="0" u="none" baseline="0" dirty="0">
                <a:latin typeface="Arial" panose="020B0604020202020204" pitchFamily="34" charset="0"/>
                <a:cs typeface="Arial" panose="020B0604020202020204" pitchFamily="34" charset="0"/>
              </a:rPr>
              <a:t>/</a:t>
            </a:r>
            <a:endParaRPr lang="fr-FR" sz="1000" u="none"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67</a:t>
            </a:fld>
            <a:endParaRPr lang="fr-FR"/>
          </a:p>
        </p:txBody>
      </p:sp>
    </p:spTree>
    <p:extLst>
      <p:ext uri="{BB962C8B-B14F-4D97-AF65-F5344CB8AC3E}">
        <p14:creationId xmlns:p14="http://schemas.microsoft.com/office/powerpoint/2010/main" val="48099249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fr-FR" sz="1000" b="1" u="sng" baseline="0" dirty="0">
                <a:latin typeface="Arial" panose="020B0604020202020204" pitchFamily="34" charset="0"/>
                <a:cs typeface="Arial" panose="020B0604020202020204" pitchFamily="34" charset="0"/>
              </a:rPr>
              <a:t>Explications :</a:t>
            </a:r>
          </a:p>
          <a:p>
            <a:pPr marL="0" marR="0" indent="0" algn="just" defTabSz="914400" rtl="0" eaLnBrk="1" fontAlgn="auto" latinLnBrk="0" hangingPunct="1">
              <a:lnSpc>
                <a:spcPct val="100000"/>
              </a:lnSpc>
              <a:spcBef>
                <a:spcPts val="0"/>
              </a:spcBef>
              <a:spcAft>
                <a:spcPts val="0"/>
              </a:spcAft>
              <a:buClrTx/>
              <a:buSzTx/>
              <a:buFontTx/>
              <a:buNone/>
              <a:tabLst/>
              <a:defRPr/>
            </a:pPr>
            <a:r>
              <a:rPr lang="fr-FR" sz="1000" b="0" u="none" baseline="0" dirty="0">
                <a:latin typeface="Arial" panose="020B0604020202020204" pitchFamily="34" charset="0"/>
                <a:cs typeface="Arial" panose="020B0604020202020204" pitchFamily="34" charset="0"/>
              </a:rPr>
              <a:t>Même animation avec la fonte des glaces. </a:t>
            </a:r>
            <a:endParaRPr lang="fr-FR" sz="1000" b="0" baseline="0" dirty="0">
              <a:latin typeface="Arial" panose="020B0604020202020204" pitchFamily="34" charset="0"/>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000" b="1" baseline="0" dirty="0">
              <a:latin typeface="Arial" panose="020B0604020202020204" pitchFamily="34" charset="0"/>
              <a:cs typeface="Arial" panose="020B0604020202020204" pitchFamily="34" charset="0"/>
            </a:endParaRPr>
          </a:p>
          <a:p>
            <a:r>
              <a:rPr lang="fr-FR" altLang="fr-FR" sz="1000" b="1" u="sng" dirty="0">
                <a:latin typeface="Arial" panose="020B0604020202020204" pitchFamily="34" charset="0"/>
                <a:cs typeface="Arial" panose="020B0604020202020204" pitchFamily="34" charset="0"/>
              </a:rPr>
              <a:t>Messages clés</a:t>
            </a:r>
            <a:r>
              <a:rPr lang="fr-FR" altLang="fr-FR" sz="1000" b="1" u="sng" baseline="0" dirty="0">
                <a:latin typeface="Arial" panose="020B0604020202020204" pitchFamily="34" charset="0"/>
                <a:cs typeface="Arial" panose="020B0604020202020204" pitchFamily="34" charset="0"/>
              </a:rPr>
              <a:t> : </a:t>
            </a:r>
            <a:endParaRPr lang="fr-FR" sz="1000" baseline="0" dirty="0">
              <a:latin typeface="Arial" panose="020B0604020202020204" pitchFamily="34" charset="0"/>
              <a:cs typeface="Arial" panose="020B0604020202020204" pitchFamily="34" charset="0"/>
            </a:endParaRPr>
          </a:p>
          <a:p>
            <a:pPr marL="228600" marR="0" indent="-228600" algn="just" defTabSz="914400" rtl="0" eaLnBrk="1" fontAlgn="auto" latinLnBrk="0" hangingPunct="1">
              <a:lnSpc>
                <a:spcPct val="100000"/>
              </a:lnSpc>
              <a:spcBef>
                <a:spcPts val="0"/>
              </a:spcBef>
              <a:spcAft>
                <a:spcPts val="0"/>
              </a:spcAft>
              <a:buClrTx/>
              <a:buSzTx/>
              <a:buFont typeface="+mj-lt"/>
              <a:buAutoNum type="arabicPeriod"/>
              <a:tabLst/>
              <a:defRPr/>
            </a:pPr>
            <a:r>
              <a:rPr lang="fr-FR" sz="1000" b="0" dirty="0">
                <a:latin typeface="Arial" panose="020B0604020202020204" pitchFamily="34" charset="0"/>
                <a:cs typeface="Arial" panose="020B0604020202020204" pitchFamily="34" charset="0"/>
              </a:rPr>
              <a:t>0,85°C de réchauffement</a:t>
            </a:r>
            <a:r>
              <a:rPr lang="fr-FR" sz="1000" b="0" baseline="0" dirty="0">
                <a:latin typeface="Arial" panose="020B0604020202020204" pitchFamily="34" charset="0"/>
                <a:cs typeface="Arial" panose="020B0604020202020204" pitchFamily="34" charset="0"/>
              </a:rPr>
              <a:t> jusqu’à 2015. 1,2°C pour 2016 ! </a:t>
            </a:r>
            <a:endParaRPr lang="fr-FR" sz="1000" b="0" dirty="0">
              <a:latin typeface="Arial" panose="020B0604020202020204" pitchFamily="34" charset="0"/>
              <a:cs typeface="Arial" panose="020B0604020202020204" pitchFamily="34" charset="0"/>
            </a:endParaRPr>
          </a:p>
          <a:p>
            <a:pPr marL="228600" marR="0" indent="-228600" algn="just" defTabSz="914400" rtl="0" eaLnBrk="1" fontAlgn="auto" latinLnBrk="0" hangingPunct="1">
              <a:lnSpc>
                <a:spcPct val="100000"/>
              </a:lnSpc>
              <a:spcBef>
                <a:spcPts val="0"/>
              </a:spcBef>
              <a:spcAft>
                <a:spcPts val="0"/>
              </a:spcAft>
              <a:buClrTx/>
              <a:buSzTx/>
              <a:buFont typeface="+mj-lt"/>
              <a:buAutoNum type="arabicPeriod"/>
              <a:tabLst/>
              <a:defRPr/>
            </a:pPr>
            <a:r>
              <a:rPr lang="fr-FR" sz="1000" b="0" dirty="0">
                <a:latin typeface="Arial" panose="020B0604020202020204" pitchFamily="34" charset="0"/>
                <a:cs typeface="Arial" panose="020B0604020202020204" pitchFamily="34" charset="0"/>
              </a:rPr>
              <a:t>N’y aurait-il pas comme un parfum</a:t>
            </a:r>
            <a:r>
              <a:rPr lang="fr-FR" sz="1000" b="0" baseline="0" dirty="0">
                <a:latin typeface="Arial" panose="020B0604020202020204" pitchFamily="34" charset="0"/>
                <a:cs typeface="Arial" panose="020B0604020202020204" pitchFamily="34" charset="0"/>
              </a:rPr>
              <a:t> d’emballement quelque part ? </a:t>
            </a: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000" b="1"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1" u="sng" baseline="0" dirty="0">
                <a:latin typeface="Arial" panose="020B0604020202020204" pitchFamily="34" charset="0"/>
                <a:cs typeface="Arial" panose="020B0604020202020204" pitchFamily="34" charset="0"/>
              </a:rPr>
              <a:t>Déroulé conférencier : </a:t>
            </a:r>
            <a:br>
              <a:rPr lang="fr-FR" sz="1000" b="1" u="none" baseline="0" dirty="0">
                <a:latin typeface="Arial" panose="020B0604020202020204" pitchFamily="34" charset="0"/>
                <a:cs typeface="Arial" panose="020B0604020202020204" pitchFamily="34" charset="0"/>
              </a:rPr>
            </a:br>
            <a:r>
              <a:rPr lang="fr-FR" sz="1000" b="0" i="1" u="none" baseline="0" dirty="0">
                <a:latin typeface="Arial" panose="020B0604020202020204" pitchFamily="34" charset="0"/>
                <a:cs typeface="Arial" panose="020B0604020202020204" pitchFamily="34" charset="0"/>
              </a:rPr>
              <a:t>Le </a:t>
            </a:r>
            <a:r>
              <a:rPr lang="fr-FR" sz="1000" b="0" i="1" u="none" baseline="0" dirty="0" err="1">
                <a:latin typeface="Arial" panose="020B0604020202020204" pitchFamily="34" charset="0"/>
                <a:cs typeface="Arial" panose="020B0604020202020204" pitchFamily="34" charset="0"/>
              </a:rPr>
              <a:t>Gif</a:t>
            </a:r>
            <a:r>
              <a:rPr lang="fr-FR" sz="1000" b="0" i="1" u="none" baseline="0" dirty="0">
                <a:latin typeface="Arial" panose="020B0604020202020204" pitchFamily="34" charset="0"/>
                <a:cs typeface="Arial" panose="020B0604020202020204" pitchFamily="34" charset="0"/>
              </a:rPr>
              <a:t> dure 20 secondes à compter de lancement de la slide. L’image de fin a été dupliquée et apparaît en superposition de manière automatique afin de figer le </a:t>
            </a:r>
            <a:r>
              <a:rPr lang="fr-FR" sz="1000" b="0" i="1" u="none" baseline="0" dirty="0" err="1">
                <a:latin typeface="Arial" panose="020B0604020202020204" pitchFamily="34" charset="0"/>
                <a:cs typeface="Arial" panose="020B0604020202020204" pitchFamily="34" charset="0"/>
              </a:rPr>
              <a:t>Gif</a:t>
            </a:r>
            <a:r>
              <a:rPr lang="fr-FR" sz="1000" b="0" i="1" u="none" baseline="0" dirty="0">
                <a:latin typeface="Arial" panose="020B0604020202020204" pitchFamily="34" charset="0"/>
                <a:cs typeface="Arial" panose="020B0604020202020204" pitchFamily="34" charset="0"/>
              </a:rPr>
              <a:t> et pouvoir discuter par dessus dès lors.</a:t>
            </a: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000" b="0" u="none" baseline="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fr-FR" sz="1000" b="1" u="sng" baseline="0" dirty="0">
                <a:latin typeface="Arial" panose="020B0604020202020204" pitchFamily="34" charset="0"/>
                <a:cs typeface="Arial" panose="020B0604020202020204" pitchFamily="34" charset="0"/>
              </a:rPr>
              <a:t>Pour aller plus loin: </a:t>
            </a:r>
            <a:br>
              <a:rPr lang="fr-FR" sz="1000" b="1" u="none" baseline="0" dirty="0">
                <a:latin typeface="Arial" panose="020B0604020202020204" pitchFamily="34" charset="0"/>
                <a:cs typeface="Arial" panose="020B0604020202020204" pitchFamily="34" charset="0"/>
              </a:rPr>
            </a:br>
            <a:r>
              <a:rPr lang="fr-FR" sz="1000" b="0" u="none" baseline="0" dirty="0">
                <a:latin typeface="Arial" panose="020B0604020202020204" pitchFamily="34" charset="0"/>
                <a:cs typeface="Arial" panose="020B0604020202020204" pitchFamily="34" charset="0"/>
              </a:rPr>
              <a:t>Les données de températures sont disponibles à cette adresse http://</a:t>
            </a:r>
            <a:r>
              <a:rPr lang="fr-FR" sz="1000" b="0" u="none" baseline="0" dirty="0" err="1">
                <a:latin typeface="Arial" panose="020B0604020202020204" pitchFamily="34" charset="0"/>
                <a:cs typeface="Arial" panose="020B0604020202020204" pitchFamily="34" charset="0"/>
              </a:rPr>
              <a:t>www.metoffice.gov.uk</a:t>
            </a:r>
            <a:r>
              <a:rPr lang="fr-FR" sz="1000" b="0" u="none" baseline="0" dirty="0">
                <a:latin typeface="Arial" panose="020B0604020202020204" pitchFamily="34" charset="0"/>
                <a:cs typeface="Arial" panose="020B0604020202020204" pitchFamily="34" charset="0"/>
              </a:rPr>
              <a:t>/</a:t>
            </a:r>
            <a:r>
              <a:rPr lang="fr-FR" sz="1000" b="0" u="none" baseline="0" dirty="0" err="1">
                <a:latin typeface="Arial" panose="020B0604020202020204" pitchFamily="34" charset="0"/>
                <a:cs typeface="Arial" panose="020B0604020202020204" pitchFamily="34" charset="0"/>
              </a:rPr>
              <a:t>hadobs</a:t>
            </a:r>
            <a:r>
              <a:rPr lang="fr-FR" sz="1000" b="0" u="none" baseline="0" dirty="0">
                <a:latin typeface="Arial" panose="020B0604020202020204" pitchFamily="34" charset="0"/>
                <a:cs typeface="Arial" panose="020B0604020202020204" pitchFamily="34" charset="0"/>
              </a:rPr>
              <a:t>/hadcrut4/</a:t>
            </a:r>
            <a:br>
              <a:rPr lang="fr-FR" sz="1000" b="0" u="none" baseline="0" dirty="0">
                <a:latin typeface="Arial" panose="020B0604020202020204" pitchFamily="34" charset="0"/>
                <a:cs typeface="Arial" panose="020B0604020202020204" pitchFamily="34" charset="0"/>
              </a:rPr>
            </a:br>
            <a:r>
              <a:rPr lang="fr-FR" sz="1000" b="0" u="none" baseline="0" dirty="0">
                <a:latin typeface="Arial" panose="020B0604020202020204" pitchFamily="34" charset="0"/>
                <a:cs typeface="Arial" panose="020B0604020202020204" pitchFamily="34" charset="0"/>
              </a:rPr>
              <a:t>D’autres représentations comme celle ci sont disponible à cette adresse : http://</a:t>
            </a:r>
            <a:r>
              <a:rPr lang="fr-FR" sz="1000" b="0" u="none" baseline="0" dirty="0" err="1">
                <a:latin typeface="Arial" panose="020B0604020202020204" pitchFamily="34" charset="0"/>
                <a:cs typeface="Arial" panose="020B0604020202020204" pitchFamily="34" charset="0"/>
              </a:rPr>
              <a:t>www.climate-lab-book.ac.uk</a:t>
            </a:r>
            <a:r>
              <a:rPr lang="fr-FR" sz="1000" b="0" u="none" baseline="0" dirty="0">
                <a:latin typeface="Arial" panose="020B0604020202020204" pitchFamily="34" charset="0"/>
                <a:cs typeface="Arial" panose="020B0604020202020204" pitchFamily="34" charset="0"/>
              </a:rPr>
              <a:t>/</a:t>
            </a:r>
            <a:r>
              <a:rPr lang="fr-FR" sz="1000" b="0" u="none" baseline="0" dirty="0" err="1">
                <a:latin typeface="Arial" panose="020B0604020202020204" pitchFamily="34" charset="0"/>
                <a:cs typeface="Arial" panose="020B0604020202020204" pitchFamily="34" charset="0"/>
              </a:rPr>
              <a:t>spirals</a:t>
            </a:r>
            <a:r>
              <a:rPr lang="fr-FR" sz="1000" b="0" u="none" baseline="0" dirty="0">
                <a:latin typeface="Arial" panose="020B0604020202020204" pitchFamily="34" charset="0"/>
                <a:cs typeface="Arial" panose="020B0604020202020204" pitchFamily="34" charset="0"/>
              </a:rPr>
              <a:t>/</a:t>
            </a:r>
            <a:endParaRPr lang="fr-FR" sz="1000" u="none"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68</a:t>
            </a:fld>
            <a:endParaRPr lang="fr-FR"/>
          </a:p>
        </p:txBody>
      </p:sp>
    </p:spTree>
    <p:extLst>
      <p:ext uri="{BB962C8B-B14F-4D97-AF65-F5344CB8AC3E}">
        <p14:creationId xmlns:p14="http://schemas.microsoft.com/office/powerpoint/2010/main" val="6597633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lnSpcReduction="10000"/>
          </a:bodyPr>
          <a:lstStyle/>
          <a:p>
            <a:r>
              <a:rPr 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Si on parle toujours d’un seuil de 2°C à ne pas dépasser c’est en partie parce qu’au-delà de ce seuil, les conséquences physiques pourraient s’avérer irréversibles et catastrophiques.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fait, plus les changements sont importants et rapide, plus les scientifiques ont du mal à prévoir les conséquences du changement climatique. Ca, c’est essentiellement à cause des boucles de rétroaction positives. On va maintenant voir ce qui se cache derrière ce terme.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On parle de rétroaction positive lorsque le réchauffement climatique peut entraîner son propre renforcement. En augmentant, les températures changent le système climatique. Ce changement peut accélérer lui même le réchauffement. Dans ce cas, il y a un risque fort d’emballement du système. Plus il fait chaud, plus le réchauffement est renforcé, plus il fait chaud…etc. Il est alors difficile de prévoir à quelle température aura lieu le nouvel équilibre.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Prenons deux exemples pour y voir plus clair.</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Les deux exemples les plus connus de rétroactions positives sont l’</a:t>
            </a:r>
            <a:r>
              <a:rPr lang="fr-FR" sz="1000" kern="1200" dirty="0" err="1">
                <a:solidFill>
                  <a:schemeClr val="tx1"/>
                </a:solidFill>
                <a:effectLst/>
                <a:latin typeface="Arial" panose="020B0604020202020204" pitchFamily="34" charset="0"/>
                <a:ea typeface="+mn-ea"/>
                <a:cs typeface="Arial" panose="020B0604020202020204" pitchFamily="34" charset="0"/>
              </a:rPr>
              <a:t>albedo</a:t>
            </a:r>
            <a:r>
              <a:rPr lang="fr-FR" sz="1000" kern="1200" dirty="0">
                <a:solidFill>
                  <a:schemeClr val="tx1"/>
                </a:solidFill>
                <a:effectLst/>
                <a:latin typeface="Arial" panose="020B0604020202020204" pitchFamily="34" charset="0"/>
                <a:ea typeface="+mn-ea"/>
                <a:cs typeface="Arial" panose="020B0604020202020204" pitchFamily="34" charset="0"/>
              </a:rPr>
              <a:t> et le permafrost. Commençons par l’</a:t>
            </a:r>
            <a:r>
              <a:rPr lang="fr-FR" sz="1000" kern="1200" dirty="0" err="1">
                <a:solidFill>
                  <a:schemeClr val="tx1"/>
                </a:solidFill>
                <a:effectLst/>
                <a:latin typeface="Arial" panose="020B0604020202020204" pitchFamily="34" charset="0"/>
                <a:ea typeface="+mn-ea"/>
                <a:cs typeface="Arial" panose="020B0604020202020204" pitchFamily="34" charset="0"/>
              </a:rPr>
              <a:t>albedo</a:t>
            </a:r>
            <a:r>
              <a:rPr lang="fr-FR" sz="1000" kern="1200" dirty="0">
                <a:solidFill>
                  <a:schemeClr val="tx1"/>
                </a:solidFill>
                <a:effectLst/>
                <a:latin typeface="Arial" panose="020B0604020202020204" pitchFamily="34" charset="0"/>
                <a:ea typeface="+mn-ea"/>
                <a:cs typeface="Arial" panose="020B0604020202020204" pitchFamily="34" charset="0"/>
              </a:rPr>
              <a:t>.</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dirty="0">
              <a:latin typeface="Arial" panose="020B0604020202020204" pitchFamily="34" charset="0"/>
              <a:cs typeface="Arial" panose="020B0604020202020204" pitchFamily="34" charset="0"/>
            </a:endParaRPr>
          </a:p>
          <a:p>
            <a:pPr marL="0" indent="0">
              <a:buFont typeface="+mj-lt"/>
              <a:buNone/>
            </a:pPr>
            <a:endParaRPr lang="fr-FR" sz="1000" b="0" u="none" baseline="0"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Messages</a:t>
            </a:r>
            <a:r>
              <a:rPr lang="fr-FR" sz="1000" b="1" u="sng" baseline="0" dirty="0">
                <a:latin typeface="Arial" panose="020B0604020202020204" pitchFamily="34" charset="0"/>
                <a:cs typeface="Arial" panose="020B0604020202020204" pitchFamily="34" charset="0"/>
              </a:rPr>
              <a:t> clés : </a:t>
            </a:r>
          </a:p>
          <a:p>
            <a:pPr marL="228600" indent="-228600">
              <a:buFont typeface="+mj-lt"/>
              <a:buAutoNum type="arabicPeriod"/>
            </a:pPr>
            <a:r>
              <a:rPr lang="fr-FR" sz="1000" b="0" u="none" baseline="0" dirty="0">
                <a:latin typeface="Arial" panose="020B0604020202020204" pitchFamily="34" charset="0"/>
                <a:cs typeface="Arial" panose="020B0604020202020204" pitchFamily="34" charset="0"/>
              </a:rPr>
              <a:t>Le réchauffement climatique peut entrainer son propre renforcement via des boucles de rétroaction positives.</a:t>
            </a:r>
            <a:endParaRPr lang="fr-FR" sz="1000" b="0" u="none" dirty="0">
              <a:latin typeface="Arial" panose="020B0604020202020204" pitchFamily="34" charset="0"/>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fr-FR" sz="1000" b="0" baseline="0" dirty="0">
                <a:latin typeface="Arial" panose="020B0604020202020204" pitchFamily="34" charset="0"/>
                <a:cs typeface="Arial" panose="020B0604020202020204" pitchFamily="34" charset="0"/>
              </a:rPr>
              <a:t>Au-delà de 2°C, il y a des effets de franchissement de seuils irréversibles qui conduisent à un basculement dangereux pour la condition humaine.</a:t>
            </a:r>
          </a:p>
          <a:p>
            <a:endParaRPr lang="fr-FR" sz="1000" b="1" u="sng"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69</a:t>
            </a:fld>
            <a:endParaRPr lang="fr-FR"/>
          </a:p>
        </p:txBody>
      </p:sp>
    </p:spTree>
    <p:extLst>
      <p:ext uri="{BB962C8B-B14F-4D97-AF65-F5344CB8AC3E}">
        <p14:creationId xmlns:p14="http://schemas.microsoft.com/office/powerpoint/2010/main" val="312392507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L’</a:t>
            </a:r>
            <a:r>
              <a:rPr lang="fr-FR" sz="1000" kern="1200" dirty="0" err="1">
                <a:solidFill>
                  <a:schemeClr val="tx1"/>
                </a:solidFill>
                <a:effectLst/>
                <a:latin typeface="Arial" panose="020B0604020202020204" pitchFamily="34" charset="0"/>
                <a:ea typeface="+mn-ea"/>
                <a:cs typeface="Arial" panose="020B0604020202020204" pitchFamily="34" charset="0"/>
              </a:rPr>
              <a:t>albedo</a:t>
            </a:r>
            <a:r>
              <a:rPr lang="fr-FR" sz="1000" kern="1200" dirty="0">
                <a:solidFill>
                  <a:schemeClr val="tx1"/>
                </a:solidFill>
                <a:effectLst/>
                <a:latin typeface="Arial" panose="020B0604020202020204" pitchFamily="34" charset="0"/>
                <a:ea typeface="+mn-ea"/>
                <a:cs typeface="Arial" panose="020B0604020202020204" pitchFamily="34" charset="0"/>
              </a:rPr>
              <a:t> est le pouvoir réfléchissant d’une surface. La banquise est de couleur blanche et réfléchi une partie du rayonnement solaire directement. Vous avez sans doute constaté par vous-même que quand il y a du soleil, il vaut mieux mettre un </a:t>
            </a:r>
            <a:r>
              <a:rPr lang="fr-FR" sz="1000" kern="1200" dirty="0" err="1">
                <a:solidFill>
                  <a:schemeClr val="tx1"/>
                </a:solidFill>
                <a:effectLst/>
                <a:latin typeface="Arial" panose="020B0604020202020204" pitchFamily="34" charset="0"/>
                <a:ea typeface="+mn-ea"/>
                <a:cs typeface="Arial" panose="020B0604020202020204" pitchFamily="34" charset="0"/>
              </a:rPr>
              <a:t>tshirt</a:t>
            </a:r>
            <a:r>
              <a:rPr lang="fr-FR" sz="1000" kern="1200" dirty="0">
                <a:solidFill>
                  <a:schemeClr val="tx1"/>
                </a:solidFill>
                <a:effectLst/>
                <a:latin typeface="Arial" panose="020B0604020202020204" pitchFamily="34" charset="0"/>
                <a:ea typeface="+mn-ea"/>
                <a:cs typeface="Arial" panose="020B0604020202020204" pitchFamily="34" charset="0"/>
              </a:rPr>
              <a:t> blanc qu’un t </a:t>
            </a:r>
            <a:r>
              <a:rPr lang="fr-FR" sz="1000" kern="1200" dirty="0" err="1">
                <a:solidFill>
                  <a:schemeClr val="tx1"/>
                </a:solidFill>
                <a:effectLst/>
                <a:latin typeface="Arial" panose="020B0604020202020204" pitchFamily="34" charset="0"/>
                <a:ea typeface="+mn-ea"/>
                <a:cs typeface="Arial" panose="020B0604020202020204" pitchFamily="34" charset="0"/>
              </a:rPr>
              <a:t>shirt</a:t>
            </a:r>
            <a:r>
              <a:rPr lang="fr-FR" sz="1000" kern="1200" dirty="0">
                <a:solidFill>
                  <a:schemeClr val="tx1"/>
                </a:solidFill>
                <a:effectLst/>
                <a:latin typeface="Arial" panose="020B0604020202020204" pitchFamily="34" charset="0"/>
                <a:ea typeface="+mn-ea"/>
                <a:cs typeface="Arial" panose="020B0604020202020204" pitchFamily="34" charset="0"/>
              </a:rPr>
              <a:t> noir pour éviter d’avoir trop chaud ? Et bien c’est pareil, la banquise, c’est un peu le t-shirt blanc de la Terre.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Lorsque la banquise fond un peu ce rayonnement n’est plus réfléchi mais absorbé par la Terre ou par l’océan. C’est comme si on avait remplacé, sur cette partie qui a fondu, le t-shirt blanc par un t-shirt noir. Les températures augmentent ce qui entraine l’accélération de la fonte de la banquise …etc. On voit là une première boucle de rétroaction. Plus ça fond, plus la température augmente, plus ça fond, plus la température augmente, plus ça fond.</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457200" fontAlgn="base">
              <a:lnSpc>
                <a:spcPct val="107000"/>
              </a:lnSpc>
              <a:spcBef>
                <a:spcPts val="400"/>
              </a:spcBef>
              <a:spcAft>
                <a:spcPts val="0"/>
              </a:spcAft>
            </a:pPr>
            <a:r>
              <a:rPr lang="fr-FR" sz="1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endParaRPr lang="en-US" sz="10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000" b="1" baseline="0"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Messages</a:t>
            </a:r>
            <a:r>
              <a:rPr lang="fr-FR" sz="1000" b="1" u="sng" baseline="0" dirty="0">
                <a:latin typeface="Arial" panose="020B0604020202020204" pitchFamily="34" charset="0"/>
                <a:cs typeface="Arial" panose="020B0604020202020204" pitchFamily="34" charset="0"/>
              </a:rPr>
              <a:t> clés : </a:t>
            </a:r>
            <a:endParaRPr lang="fr-FR" sz="1000" b="1" u="sng" dirty="0">
              <a:latin typeface="Arial" panose="020B0604020202020204" pitchFamily="34" charset="0"/>
              <a:cs typeface="Arial" panose="020B0604020202020204" pitchFamily="34" charset="0"/>
            </a:endParaRPr>
          </a:p>
          <a:p>
            <a:pPr marL="228600" indent="-228600">
              <a:buFont typeface="+mj-lt"/>
              <a:buAutoNum type="arabicPeriod"/>
            </a:pPr>
            <a:r>
              <a:rPr lang="fr-FR" sz="1000" b="0" u="none" dirty="0" err="1">
                <a:latin typeface="Arial" panose="020B0604020202020204" pitchFamily="34" charset="0"/>
                <a:cs typeface="Arial" panose="020B0604020202020204" pitchFamily="34" charset="0"/>
              </a:rPr>
              <a:t>Albedo</a:t>
            </a:r>
            <a:r>
              <a:rPr lang="fr-FR" sz="1000" b="0" u="none" dirty="0">
                <a:latin typeface="Arial" panose="020B0604020202020204" pitchFamily="34" charset="0"/>
                <a:cs typeface="Arial" panose="020B0604020202020204" pitchFamily="34" charset="0"/>
              </a:rPr>
              <a:t> : la banquise reflète</a:t>
            </a:r>
            <a:r>
              <a:rPr lang="fr-FR" sz="1000" b="0" u="none" baseline="0" dirty="0">
                <a:latin typeface="Arial" panose="020B0604020202020204" pitchFamily="34" charset="0"/>
                <a:cs typeface="Arial" panose="020B0604020202020204" pitchFamily="34" charset="0"/>
              </a:rPr>
              <a:t> une partie du rayonnement solaire. </a:t>
            </a:r>
            <a:r>
              <a:rPr lang="fr-FR" sz="1000" b="0" u="none" dirty="0">
                <a:latin typeface="Arial" panose="020B0604020202020204" pitchFamily="34" charset="0"/>
                <a:cs typeface="Arial" panose="020B0604020202020204" pitchFamily="34" charset="0"/>
              </a:rPr>
              <a:t>Lorsque la banquise fond ce rayonnement n’est plus réfléchi</a:t>
            </a:r>
            <a:r>
              <a:rPr lang="fr-FR" sz="1000" b="0" u="none" baseline="0" dirty="0">
                <a:latin typeface="Arial" panose="020B0604020202020204" pitchFamily="34" charset="0"/>
                <a:cs typeface="Arial" panose="020B0604020202020204" pitchFamily="34" charset="0"/>
              </a:rPr>
              <a:t> et est absorbé, augmentant la température globale</a:t>
            </a:r>
            <a:endParaRPr lang="fr-FR" sz="1000" b="0" u="none" dirty="0">
              <a:latin typeface="Arial" panose="020B0604020202020204" pitchFamily="34" charset="0"/>
              <a:cs typeface="Arial" panose="020B0604020202020204" pitchFamily="34" charset="0"/>
            </a:endParaRPr>
          </a:p>
          <a:p>
            <a:endParaRPr lang="fr-FR" sz="1000" b="0" u="none"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000" b="1"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70</a:t>
            </a:fld>
            <a:endParaRPr lang="fr-FR"/>
          </a:p>
        </p:txBody>
      </p:sp>
    </p:spTree>
    <p:extLst>
      <p:ext uri="{BB962C8B-B14F-4D97-AF65-F5344CB8AC3E}">
        <p14:creationId xmlns:p14="http://schemas.microsoft.com/office/powerpoint/2010/main" val="124406546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r>
              <a:rPr 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Etudions maintenant une deuxième boucle de rétroaction positive : le permafrost.</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 permafrost, ou pergélisol en français, correspond à certains sols qui sont normalement gelés toute l’année. On en trouve notamment en Sibérie ou en Alaska. L’augmentation des températures entraine le dégel de ce permafrost. Or ces sols contiennent de nombreux gaz à effet de serre, et en particulier du méthane, qui sont emprisonnés, puisque le sol est gelé. Ces gaz risquent d’être libérés massivement dans l’atmosphère augmentant l’effet de serre global et entrainant une accélération du dégel du permafrost…etc.</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Sur cette photo vous pouvez voir un trou. C’est ce qui arrive quand une poche de gaz enterré fond sous l’effet de la hausse des températures. En </a:t>
            </a:r>
            <a:r>
              <a:rPr lang="fr-FR" sz="1000" kern="1200" dirty="0" err="1">
                <a:solidFill>
                  <a:schemeClr val="tx1"/>
                </a:solidFill>
                <a:effectLst/>
                <a:latin typeface="Arial" panose="020B0604020202020204" pitchFamily="34" charset="0"/>
                <a:ea typeface="+mn-ea"/>
                <a:cs typeface="Arial" panose="020B0604020202020204" pitchFamily="34" charset="0"/>
              </a:rPr>
              <a:t>dé-gelant</a:t>
            </a:r>
            <a:r>
              <a:rPr lang="fr-FR" sz="1000" kern="1200" dirty="0">
                <a:solidFill>
                  <a:schemeClr val="tx1"/>
                </a:solidFill>
                <a:effectLst/>
                <a:latin typeface="Arial" panose="020B0604020202020204" pitchFamily="34" charset="0"/>
                <a:ea typeface="+mn-ea"/>
                <a:cs typeface="Arial" panose="020B0604020202020204" pitchFamily="34" charset="0"/>
              </a:rPr>
              <a:t>, le sol émet moins de résistance et le gaz fini par sortir en </a:t>
            </a:r>
            <a:r>
              <a:rPr lang="fr-FR" sz="1000" kern="1200" dirty="0" err="1">
                <a:solidFill>
                  <a:schemeClr val="tx1"/>
                </a:solidFill>
                <a:effectLst/>
                <a:latin typeface="Arial" panose="020B0604020202020204" pitchFamily="34" charset="0"/>
                <a:ea typeface="+mn-ea"/>
                <a:cs typeface="Arial" panose="020B0604020202020204" pitchFamily="34" charset="0"/>
              </a:rPr>
              <a:t>ejectant</a:t>
            </a:r>
            <a:r>
              <a:rPr lang="fr-FR" sz="1000" kern="1200" dirty="0">
                <a:solidFill>
                  <a:schemeClr val="tx1"/>
                </a:solidFill>
                <a:effectLst/>
                <a:latin typeface="Arial" panose="020B0604020202020204" pitchFamily="34" charset="0"/>
                <a:ea typeface="+mn-ea"/>
                <a:cs typeface="Arial" panose="020B0604020202020204" pitchFamily="34" charset="0"/>
              </a:rPr>
              <a:t> toute la terre qui le </a:t>
            </a:r>
            <a:r>
              <a:rPr lang="fr-FR" sz="1000" kern="1200" dirty="0" err="1">
                <a:solidFill>
                  <a:schemeClr val="tx1"/>
                </a:solidFill>
                <a:effectLst/>
                <a:latin typeface="Arial" panose="020B0604020202020204" pitchFamily="34" charset="0"/>
                <a:ea typeface="+mn-ea"/>
                <a:cs typeface="Arial" panose="020B0604020202020204" pitchFamily="34" charset="0"/>
              </a:rPr>
              <a:t>génaît</a:t>
            </a:r>
            <a:r>
              <a:rPr lang="fr-FR" sz="1000" kern="1200" dirty="0">
                <a:solidFill>
                  <a:schemeClr val="tx1"/>
                </a:solidFill>
                <a:effectLst/>
                <a:latin typeface="Arial" panose="020B0604020202020204" pitchFamily="34" charset="0"/>
                <a:ea typeface="+mn-ea"/>
                <a:cs typeface="Arial" panose="020B0604020202020204" pitchFamily="34" charset="0"/>
              </a:rPr>
              <a:t>. Certains de ces trous peuvent faire près  de 100 m de diamètre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Ces 2 boucles d’accélération sont les plus connues mais il y en a d’autres. L’homme a encore beaucoup de chose à apprendre sur le fonctionnement du système climatique, mais ce qui est sur, c’est qu’on a quand même pas trop intérêt à jouer avec ces boucles de rétroaction. C’est pour ça qu’on cherche à limiter le réchauffement à +2°C !</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b="1" u="sng"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Messages</a:t>
            </a:r>
            <a:r>
              <a:rPr lang="fr-FR" sz="1000" b="1" u="sng" baseline="0" dirty="0">
                <a:latin typeface="Arial" panose="020B0604020202020204" pitchFamily="34" charset="0"/>
                <a:cs typeface="Arial" panose="020B0604020202020204" pitchFamily="34" charset="0"/>
              </a:rPr>
              <a:t> clés : </a:t>
            </a:r>
            <a:endParaRPr lang="fr-FR" sz="1000" b="1" u="sng" dirty="0">
              <a:latin typeface="Arial" panose="020B0604020202020204" pitchFamily="34" charset="0"/>
              <a:cs typeface="Arial" panose="020B0604020202020204" pitchFamily="34" charset="0"/>
            </a:endParaRPr>
          </a:p>
          <a:p>
            <a:pPr marL="228600" indent="-228600">
              <a:buFont typeface="+mj-lt"/>
              <a:buAutoNum type="arabicPeriod"/>
            </a:pPr>
            <a:r>
              <a:rPr lang="fr-FR" sz="1000" b="0" u="none" dirty="0">
                <a:latin typeface="Arial" panose="020B0604020202020204" pitchFamily="34" charset="0"/>
                <a:cs typeface="Arial" panose="020B0604020202020204" pitchFamily="34" charset="0"/>
              </a:rPr>
              <a:t>Permafrost : L’augmentation des température entraine le dégel du permafrost ou </a:t>
            </a:r>
            <a:r>
              <a:rPr lang="fr-FR" sz="1000" b="0" u="none" dirty="0" err="1">
                <a:latin typeface="Arial" panose="020B0604020202020204" pitchFamily="34" charset="0"/>
                <a:cs typeface="Arial" panose="020B0604020202020204" pitchFamily="34" charset="0"/>
              </a:rPr>
              <a:t>pergilisol</a:t>
            </a:r>
            <a:r>
              <a:rPr lang="fr-FR" sz="1000" b="0" u="none" dirty="0">
                <a:latin typeface="Arial" panose="020B0604020202020204" pitchFamily="34" charset="0"/>
                <a:cs typeface="Arial" panose="020B0604020202020204" pitchFamily="34" charset="0"/>
              </a:rPr>
              <a:t>. Il s’agit de</a:t>
            </a:r>
            <a:r>
              <a:rPr lang="fr-FR" sz="1000" b="0" u="none" baseline="0" dirty="0">
                <a:latin typeface="Arial" panose="020B0604020202020204" pitchFamily="34" charset="0"/>
                <a:cs typeface="Arial" panose="020B0604020202020204" pitchFamily="34" charset="0"/>
              </a:rPr>
              <a:t> sols qui sont normalement gelés toute l’année. Or ces sols </a:t>
            </a:r>
            <a:r>
              <a:rPr lang="fr-FR" sz="1000" b="0" u="none" baseline="0" dirty="0" err="1">
                <a:latin typeface="Arial" panose="020B0604020202020204" pitchFamily="34" charset="0"/>
                <a:cs typeface="Arial" panose="020B0604020202020204" pitchFamily="34" charset="0"/>
              </a:rPr>
              <a:t>contienent</a:t>
            </a:r>
            <a:r>
              <a:rPr lang="fr-FR" sz="1000" b="0" u="none" baseline="0" dirty="0">
                <a:latin typeface="Arial" panose="020B0604020202020204" pitchFamily="34" charset="0"/>
                <a:cs typeface="Arial" panose="020B0604020202020204" pitchFamily="34" charset="0"/>
              </a:rPr>
              <a:t> de nombreux gaz à effet de serre (méthane notamment) qui risque d’être libérés massivement dans l’atmosphère augmentant l’effet de serre global</a:t>
            </a:r>
            <a:endParaRPr lang="fr-FR" sz="1000" b="0" u="none" dirty="0">
              <a:latin typeface="Arial" panose="020B0604020202020204" pitchFamily="34" charset="0"/>
              <a:cs typeface="Arial" panose="020B0604020202020204" pitchFamily="34" charset="0"/>
            </a:endParaRPr>
          </a:p>
          <a:p>
            <a:endParaRPr lang="fr-FR" sz="1000" b="0" u="none"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000" b="1"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71</a:t>
            </a:fld>
            <a:endParaRPr lang="fr-FR"/>
          </a:p>
        </p:txBody>
      </p:sp>
    </p:spTree>
    <p:extLst>
      <p:ext uri="{BB962C8B-B14F-4D97-AF65-F5344CB8AC3E}">
        <p14:creationId xmlns:p14="http://schemas.microsoft.com/office/powerpoint/2010/main" val="5412066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cs typeface="Arial" panose="020B0604020202020204" pitchFamily="34" charset="0"/>
              </a:rPr>
              <a:t>Explications : </a:t>
            </a:r>
          </a:p>
          <a:p>
            <a:pPr marL="0" marR="0" lvl="0" indent="0" algn="l" defTabSz="914400" rtl="0" eaLnBrk="1" fontAlgn="auto" latinLnBrk="0" hangingPunct="1">
              <a:lnSpc>
                <a:spcPct val="100000"/>
              </a:lnSpc>
              <a:spcBef>
                <a:spcPts val="488"/>
              </a:spcBef>
              <a:spcAft>
                <a:spcPts val="0"/>
              </a:spcAft>
              <a:buClrTx/>
              <a:buSzTx/>
              <a:buFontTx/>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a:pPr>
            <a:r>
              <a:rPr lang="fr-FR" sz="1000" kern="1200" dirty="0">
                <a:solidFill>
                  <a:schemeClr val="tx1"/>
                </a:solidFill>
                <a:effectLst/>
                <a:latin typeface="Arial" panose="020B0604020202020204" pitchFamily="34" charset="0"/>
                <a:ea typeface="+mn-ea"/>
                <a:cs typeface="Arial" panose="020B0604020202020204" pitchFamily="34" charset="0"/>
              </a:rPr>
              <a:t>Nous allons essayer de comprendre ce qu’est l’énergie. Et si on commençait par une définition toute simple ?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marR="0" indent="0" algn="l" defTabSz="914400" rtl="0" eaLnBrk="1" fontAlgn="auto" latinLnBrk="0" hangingPunct="1">
              <a:lnSpc>
                <a:spcPct val="100000"/>
              </a:lnSpc>
              <a:spcBef>
                <a:spcPts val="488"/>
              </a:spcBef>
              <a:spcAft>
                <a:spcPts val="0"/>
              </a:spcAft>
              <a:buClrTx/>
              <a:buSzTx/>
              <a:buFontTx/>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a:pPr>
            <a:endParaRPr lang="fr-FR" altLang="fr-FR" sz="1000" dirty="0">
              <a:latin typeface="Arial" panose="020B0604020202020204" pitchFamily="34" charset="0"/>
              <a:cs typeface="Arial" panose="020B0604020202020204" pitchFamily="34" charset="0"/>
            </a:endParaRPr>
          </a:p>
          <a:p>
            <a:pPr marL="0" marR="0" indent="0" algn="l" defTabSz="914400" rtl="0" eaLnBrk="1" fontAlgn="auto" latinLnBrk="0" hangingPunct="1">
              <a:lnSpc>
                <a:spcPct val="100000"/>
              </a:lnSpc>
              <a:spcBef>
                <a:spcPts val="488"/>
              </a:spcBef>
              <a:spcAft>
                <a:spcPts val="0"/>
              </a:spcAft>
              <a:buClrTx/>
              <a:buSzTx/>
              <a:buFontTx/>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a:pPr>
            <a:r>
              <a:rPr lang="fr-FR" altLang="fr-FR" sz="1000" dirty="0">
                <a:latin typeface="Arial" panose="020B0604020202020204" pitchFamily="34" charset="0"/>
                <a:cs typeface="Arial" panose="020B0604020202020204" pitchFamily="34" charset="0"/>
              </a:rPr>
              <a:t>D’après le Petit Larousse, l’é</a:t>
            </a:r>
            <a:r>
              <a:rPr lang="fr-FR" altLang="fr-FR" sz="1000" dirty="0">
                <a:solidFill>
                  <a:srgbClr val="3366CC"/>
                </a:solidFill>
                <a:latin typeface="Arial" panose="020B0604020202020204" pitchFamily="34" charset="0"/>
                <a:cs typeface="Arial" panose="020B0604020202020204" pitchFamily="34" charset="0"/>
              </a:rPr>
              <a:t>nergie est « </a:t>
            </a:r>
            <a:r>
              <a:rPr lang="fr-FR" altLang="fr-FR" sz="1000" i="1" dirty="0">
                <a:solidFill>
                  <a:srgbClr val="3366CC"/>
                </a:solidFill>
                <a:latin typeface="Arial" panose="020B0604020202020204" pitchFamily="34" charset="0"/>
                <a:cs typeface="Arial" panose="020B0604020202020204" pitchFamily="34" charset="0"/>
              </a:rPr>
              <a:t>une grandeur caractérisant un système physique, gardant la même valeur au cours de toutes les transformations internes du système (loi de conservation) et exprimant sa capacité à modifier l'état d'autres systèmes avec lesquels il entre en interaction.</a:t>
            </a:r>
            <a:r>
              <a:rPr lang="fr-FR" altLang="fr-FR" sz="1000" dirty="0">
                <a:solidFill>
                  <a:srgbClr val="3366CC"/>
                </a:solidFill>
                <a:latin typeface="Arial" panose="020B0604020202020204" pitchFamily="34" charset="0"/>
                <a:cs typeface="Arial" panose="020B0604020202020204" pitchFamily="34" charset="0"/>
              </a:rPr>
              <a:t> » … Evidemment, personne ne comprend rien à cette définition</a:t>
            </a:r>
            <a:r>
              <a:rPr lang="fr-FR" altLang="fr-FR" sz="1000" baseline="0" dirty="0">
                <a:solidFill>
                  <a:srgbClr val="3366CC"/>
                </a:solidFill>
                <a:latin typeface="Arial" panose="020B0604020202020204" pitchFamily="34" charset="0"/>
                <a:cs typeface="Arial" panose="020B0604020202020204" pitchFamily="34" charset="0"/>
              </a:rPr>
              <a:t> donc je vous en propose une plus simplifiée.</a:t>
            </a:r>
            <a:endParaRPr lang="fr-FR" altLang="fr-FR" sz="1000" dirty="0">
              <a:solidFill>
                <a:srgbClr val="3366CC"/>
              </a:solidFill>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fr-FR" sz="1000" b="1" u="sng" dirty="0">
                <a:latin typeface="Arial" panose="020B0604020202020204" pitchFamily="34" charset="0"/>
                <a:cs typeface="Arial" panose="020B0604020202020204" pitchFamily="34" charset="0"/>
              </a:rPr>
              <a:t>Déroulé conférencier : </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fr-FR" sz="1000" i="1" dirty="0">
                <a:latin typeface="Arial" panose="020B0604020202020204" pitchFamily="34" charset="0"/>
                <a:cs typeface="Arial" panose="020B0604020202020204" pitchFamily="34" charset="0"/>
              </a:rPr>
              <a:t>Posez la question de la définition de l’énergie à la salle. </a:t>
            </a:r>
            <a:r>
              <a:rPr lang="fr-FR" sz="1000" i="1" dirty="0">
                <a:latin typeface="Arial" panose="020B0604020202020204" pitchFamily="34" charset="0"/>
                <a:cs typeface="Arial" panose="020B0604020202020204" pitchFamily="34" charset="0"/>
              </a:rPr>
              <a:t>Cette</a:t>
            </a:r>
            <a:r>
              <a:rPr lang="fr-FR" sz="1000" i="1" baseline="0" dirty="0">
                <a:latin typeface="Arial" panose="020B0604020202020204" pitchFamily="34" charset="0"/>
                <a:cs typeface="Arial" panose="020B0604020202020204" pitchFamily="34" charset="0"/>
              </a:rPr>
              <a:t> slide va avec la suivante, inutile de s’y attarder</a:t>
            </a:r>
          </a:p>
          <a:p>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8</a:t>
            </a:fld>
            <a:endParaRPr lang="fr-FR" dirty="0"/>
          </a:p>
        </p:txBody>
      </p:sp>
    </p:spTree>
    <p:extLst>
      <p:ext uri="{BB962C8B-B14F-4D97-AF65-F5344CB8AC3E}">
        <p14:creationId xmlns:p14="http://schemas.microsoft.com/office/powerpoint/2010/main" val="365379751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000" b="1" u="sng" dirty="0">
                <a:latin typeface="Arial" panose="020B0604020202020204" pitchFamily="34" charset="0"/>
                <a:cs typeface="Arial" panose="020B0604020202020204" pitchFamily="34" charset="0"/>
              </a:rPr>
              <a:t>Explications :</a:t>
            </a:r>
            <a:br>
              <a:rPr lang="fr-FR" sz="1000" b="1" dirty="0">
                <a:latin typeface="Arial" panose="020B0604020202020204" pitchFamily="34" charset="0"/>
                <a:cs typeface="Arial" panose="020B0604020202020204" pitchFamily="34" charset="0"/>
              </a:rPr>
            </a:br>
            <a:r>
              <a:rPr lang="fr-FR" sz="1000" b="0" dirty="0">
                <a:latin typeface="Arial" panose="020B0604020202020204" pitchFamily="34" charset="0"/>
                <a:cs typeface="Arial" panose="020B0604020202020204" pitchFamily="34" charset="0"/>
              </a:rPr>
              <a:t>Récapitulons : </a:t>
            </a:r>
          </a:p>
          <a:p>
            <a:pPr marL="228600" marR="0" indent="-228600" algn="just" defTabSz="914400" rtl="0" eaLnBrk="1" fontAlgn="auto" latinLnBrk="0" hangingPunct="1">
              <a:lnSpc>
                <a:spcPct val="100000"/>
              </a:lnSpc>
              <a:spcBef>
                <a:spcPts val="0"/>
              </a:spcBef>
              <a:spcAft>
                <a:spcPts val="0"/>
              </a:spcAft>
              <a:buClrTx/>
              <a:buSzTx/>
              <a:buFontTx/>
              <a:buAutoNum type="arabicPeriod"/>
              <a:tabLst/>
              <a:defRPr/>
            </a:pPr>
            <a:r>
              <a:rPr lang="fr-FR" sz="1000" b="0" dirty="0">
                <a:latin typeface="Arial" panose="020B0604020202020204" pitchFamily="34" charset="0"/>
                <a:cs typeface="Arial" panose="020B0604020202020204" pitchFamily="34" charset="0"/>
              </a:rPr>
              <a:t>Plus les</a:t>
            </a:r>
            <a:r>
              <a:rPr lang="fr-FR" sz="1000" b="0" baseline="0" dirty="0">
                <a:latin typeface="Arial" panose="020B0604020202020204" pitchFamily="34" charset="0"/>
                <a:cs typeface="Arial" panose="020B0604020202020204" pitchFamily="34" charset="0"/>
              </a:rPr>
              <a:t> activités humaines émettent de GES, plus la concentration en GES dans l’atmosphère augmente;</a:t>
            </a:r>
          </a:p>
          <a:p>
            <a:pPr marL="228600" marR="0" indent="-228600" algn="just" defTabSz="914400" rtl="0" eaLnBrk="1" fontAlgn="auto" latinLnBrk="0" hangingPunct="1">
              <a:lnSpc>
                <a:spcPct val="100000"/>
              </a:lnSpc>
              <a:spcBef>
                <a:spcPts val="0"/>
              </a:spcBef>
              <a:spcAft>
                <a:spcPts val="0"/>
              </a:spcAft>
              <a:buClrTx/>
              <a:buSzTx/>
              <a:buFontTx/>
              <a:buAutoNum type="arabicPeriod"/>
              <a:tabLst/>
              <a:defRPr/>
            </a:pPr>
            <a:r>
              <a:rPr lang="fr-FR" sz="1000" b="0" baseline="0" dirty="0">
                <a:latin typeface="Arial" panose="020B0604020202020204" pitchFamily="34" charset="0"/>
                <a:cs typeface="Arial" panose="020B0604020202020204" pitchFamily="34" charset="0"/>
              </a:rPr>
              <a:t>Plus la concentration en GES augmente, plus l’Effet de Serre est important ;</a:t>
            </a:r>
          </a:p>
          <a:p>
            <a:pPr marL="228600" marR="0" indent="-228600" algn="just" defTabSz="914400" rtl="0" eaLnBrk="1" fontAlgn="auto" latinLnBrk="0" hangingPunct="1">
              <a:lnSpc>
                <a:spcPct val="100000"/>
              </a:lnSpc>
              <a:spcBef>
                <a:spcPts val="0"/>
              </a:spcBef>
              <a:spcAft>
                <a:spcPts val="0"/>
              </a:spcAft>
              <a:buClrTx/>
              <a:buSzTx/>
              <a:buFontTx/>
              <a:buAutoNum type="arabicPeriod"/>
              <a:tabLst/>
              <a:defRPr/>
            </a:pPr>
            <a:r>
              <a:rPr lang="fr-FR" sz="1000" b="0" baseline="0" dirty="0">
                <a:latin typeface="Arial" panose="020B0604020202020204" pitchFamily="34" charset="0"/>
                <a:cs typeface="Arial" panose="020B0604020202020204" pitchFamily="34" charset="0"/>
              </a:rPr>
              <a:t>Plus l’Effet de Serre est important, plus la température moyenne globale augmente ;</a:t>
            </a:r>
          </a:p>
          <a:p>
            <a:pPr marL="228600" marR="0" indent="-228600" algn="just" defTabSz="914400" rtl="0" eaLnBrk="1" fontAlgn="auto" latinLnBrk="0" hangingPunct="1">
              <a:lnSpc>
                <a:spcPct val="100000"/>
              </a:lnSpc>
              <a:spcBef>
                <a:spcPts val="0"/>
              </a:spcBef>
              <a:spcAft>
                <a:spcPts val="0"/>
              </a:spcAft>
              <a:buClrTx/>
              <a:buSzTx/>
              <a:buFontTx/>
              <a:buAutoNum type="arabicPeriod"/>
              <a:tabLst/>
              <a:defRPr/>
            </a:pPr>
            <a:r>
              <a:rPr lang="fr-FR" sz="1000" b="0" baseline="0" dirty="0">
                <a:latin typeface="Arial" panose="020B0604020202020204" pitchFamily="34" charset="0"/>
                <a:cs typeface="Arial" panose="020B0604020202020204" pitchFamily="34" charset="0"/>
              </a:rPr>
              <a:t>Ces phénomènes induisent un certain nombres d’effets que nous allons voir ensemble.</a:t>
            </a:r>
          </a:p>
          <a:p>
            <a:pPr marL="0" marR="0" indent="0" algn="l" defTabSz="914400" rtl="0" eaLnBrk="1" fontAlgn="auto" latinLnBrk="0" hangingPunct="1">
              <a:lnSpc>
                <a:spcPct val="100000"/>
              </a:lnSpc>
              <a:spcBef>
                <a:spcPts val="0"/>
              </a:spcBef>
              <a:spcAft>
                <a:spcPts val="0"/>
              </a:spcAft>
              <a:buClrTx/>
              <a:buSzTx/>
              <a:buFontTx/>
              <a:buNone/>
              <a:tabLst/>
              <a:defRPr/>
            </a:pPr>
            <a:endParaRPr lang="fr-FR" sz="1000" b="0" dirty="0">
              <a:latin typeface="Arial" panose="020B0604020202020204" pitchFamily="34" charset="0"/>
              <a:cs typeface="Arial" panose="020B0604020202020204" pitchFamily="34" charset="0"/>
            </a:endParaRPr>
          </a:p>
          <a:p>
            <a:r>
              <a:rPr lang="fr-FR" altLang="fr-FR" sz="1000" b="1" u="sng" dirty="0">
                <a:latin typeface="Arial" panose="020B0604020202020204" pitchFamily="34" charset="0"/>
                <a:cs typeface="Arial" panose="020B0604020202020204" pitchFamily="34" charset="0"/>
              </a:rPr>
              <a:t>Messages clés :</a:t>
            </a:r>
          </a:p>
          <a:p>
            <a:pPr marL="228600" marR="0" indent="-228600" algn="just" defTabSz="914400" rtl="0" eaLnBrk="1" fontAlgn="auto" latinLnBrk="0" hangingPunct="1">
              <a:lnSpc>
                <a:spcPct val="100000"/>
              </a:lnSpc>
              <a:spcBef>
                <a:spcPts val="0"/>
              </a:spcBef>
              <a:spcAft>
                <a:spcPts val="0"/>
              </a:spcAft>
              <a:buClrTx/>
              <a:buSzTx/>
              <a:buFontTx/>
              <a:buAutoNum type="arabicPeriod"/>
              <a:tabLst/>
              <a:defRPr/>
            </a:pPr>
            <a:r>
              <a:rPr lang="fr-FR" sz="1000" b="0" dirty="0">
                <a:latin typeface="Arial" panose="020B0604020202020204" pitchFamily="34" charset="0"/>
                <a:cs typeface="Arial" panose="020B0604020202020204" pitchFamily="34" charset="0"/>
              </a:rPr>
              <a:t>Plus les</a:t>
            </a:r>
            <a:r>
              <a:rPr lang="fr-FR" sz="1000" b="0" baseline="0" dirty="0">
                <a:latin typeface="Arial" panose="020B0604020202020204" pitchFamily="34" charset="0"/>
                <a:cs typeface="Arial" panose="020B0604020202020204" pitchFamily="34" charset="0"/>
              </a:rPr>
              <a:t> activités humaines émettent de GES, plus on modifie la concentration en GES de l’atmosphère ;</a:t>
            </a:r>
          </a:p>
          <a:p>
            <a:pPr marL="228600" marR="0" indent="-228600" algn="just" defTabSz="914400" rtl="0" eaLnBrk="1" fontAlgn="auto" latinLnBrk="0" hangingPunct="1">
              <a:lnSpc>
                <a:spcPct val="100000"/>
              </a:lnSpc>
              <a:spcBef>
                <a:spcPts val="0"/>
              </a:spcBef>
              <a:spcAft>
                <a:spcPts val="0"/>
              </a:spcAft>
              <a:buClrTx/>
              <a:buSzTx/>
              <a:buFontTx/>
              <a:buAutoNum type="arabicPeriod"/>
              <a:tabLst/>
              <a:defRPr/>
            </a:pPr>
            <a:r>
              <a:rPr lang="fr-FR" sz="1000" b="0" baseline="0" dirty="0">
                <a:latin typeface="Arial" panose="020B0604020202020204" pitchFamily="34" charset="0"/>
                <a:cs typeface="Arial" panose="020B0604020202020204" pitchFamily="34" charset="0"/>
              </a:rPr>
              <a:t>Plus la concentration en GES augmente, plus l’Effet de Serre est important ;</a:t>
            </a:r>
          </a:p>
          <a:p>
            <a:pPr marL="228600" marR="0" indent="-228600" algn="just" defTabSz="914400" rtl="0" eaLnBrk="1" fontAlgn="auto" latinLnBrk="0" hangingPunct="1">
              <a:lnSpc>
                <a:spcPct val="100000"/>
              </a:lnSpc>
              <a:spcBef>
                <a:spcPts val="0"/>
              </a:spcBef>
              <a:spcAft>
                <a:spcPts val="0"/>
              </a:spcAft>
              <a:buClrTx/>
              <a:buSzTx/>
              <a:buFontTx/>
              <a:buAutoNum type="arabicPeriod"/>
              <a:tabLst/>
              <a:defRPr/>
            </a:pPr>
            <a:r>
              <a:rPr lang="fr-FR" sz="1000" b="0" baseline="0" dirty="0">
                <a:latin typeface="Arial" panose="020B0604020202020204" pitchFamily="34" charset="0"/>
                <a:cs typeface="Arial" panose="020B0604020202020204" pitchFamily="34" charset="0"/>
              </a:rPr>
              <a:t>Plus l’Effet de Serre est important, plus la température moyenne globale augmente ;</a:t>
            </a:r>
          </a:p>
          <a:p>
            <a:pPr marL="228600" marR="0" indent="-228600" algn="just" defTabSz="914400" rtl="0" eaLnBrk="1" fontAlgn="auto" latinLnBrk="0" hangingPunct="1">
              <a:lnSpc>
                <a:spcPct val="100000"/>
              </a:lnSpc>
              <a:spcBef>
                <a:spcPts val="0"/>
              </a:spcBef>
              <a:spcAft>
                <a:spcPts val="0"/>
              </a:spcAft>
              <a:buClrTx/>
              <a:buSzTx/>
              <a:buFontTx/>
              <a:buAutoNum type="arabicPeriod"/>
              <a:tabLst/>
              <a:defRPr/>
            </a:pPr>
            <a:r>
              <a:rPr lang="fr-FR" sz="1000" b="0" baseline="0" dirty="0">
                <a:latin typeface="Arial" panose="020B0604020202020204" pitchFamily="34" charset="0"/>
                <a:cs typeface="Arial" panose="020B0604020202020204" pitchFamily="34" charset="0"/>
              </a:rPr>
              <a:t>Ce qui induit un certain nombres d’impacts que nous allons voir ensemble</a:t>
            </a:r>
          </a:p>
          <a:p>
            <a:pPr marL="228600" marR="0" indent="-228600" algn="just" defTabSz="914400" rtl="0" eaLnBrk="1" fontAlgn="auto" latinLnBrk="0" hangingPunct="1">
              <a:lnSpc>
                <a:spcPct val="100000"/>
              </a:lnSpc>
              <a:spcBef>
                <a:spcPts val="0"/>
              </a:spcBef>
              <a:spcAft>
                <a:spcPts val="0"/>
              </a:spcAft>
              <a:buClrTx/>
              <a:buSzTx/>
              <a:buFontTx/>
              <a:buAutoNum type="arabicPeriod"/>
              <a:tabLst/>
              <a:defRPr/>
            </a:pPr>
            <a:endParaRPr lang="fr-FR" sz="1000" b="0" dirty="0">
              <a:latin typeface="Arial" panose="020B0604020202020204" pitchFamily="34" charset="0"/>
              <a:cs typeface="Arial" panose="020B0604020202020204" pitchFamily="34" charset="0"/>
            </a:endParaRPr>
          </a:p>
          <a:p>
            <a:pPr marL="0" marR="0" indent="0" algn="just" defTabSz="914400" rtl="0" eaLnBrk="1" fontAlgn="auto" latinLnBrk="0" hangingPunct="1">
              <a:lnSpc>
                <a:spcPct val="100000"/>
              </a:lnSpc>
              <a:spcBef>
                <a:spcPts val="0"/>
              </a:spcBef>
              <a:spcAft>
                <a:spcPts val="0"/>
              </a:spcAft>
              <a:buClrTx/>
              <a:buSzTx/>
              <a:buFontTx/>
              <a:buNone/>
              <a:tabLst/>
              <a:defRPr/>
            </a:pPr>
            <a:endParaRPr lang="fr-FR" sz="1000" b="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72</a:t>
            </a:fld>
            <a:endParaRPr lang="fr-FR"/>
          </a:p>
        </p:txBody>
      </p:sp>
    </p:spTree>
    <p:extLst>
      <p:ext uri="{BB962C8B-B14F-4D97-AF65-F5344CB8AC3E}">
        <p14:creationId xmlns:p14="http://schemas.microsoft.com/office/powerpoint/2010/main" val="112801850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sz="1000" b="1" u="sng"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73</a:t>
            </a:fld>
            <a:endParaRPr lang="fr-FR"/>
          </a:p>
        </p:txBody>
      </p:sp>
    </p:spTree>
    <p:extLst>
      <p:ext uri="{BB962C8B-B14F-4D97-AF65-F5344CB8AC3E}">
        <p14:creationId xmlns:p14="http://schemas.microsoft.com/office/powerpoint/2010/main" val="97041780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r>
              <a:rPr lang="fr-FR" sz="1000" b="1" u="sng" dirty="0">
                <a:latin typeface="Arial" panose="020B0604020202020204" pitchFamily="34" charset="0"/>
                <a:cs typeface="Arial" panose="020B0604020202020204" pitchFamily="34" charset="0"/>
              </a:rPr>
              <a:t>Transition :</a:t>
            </a:r>
            <a:r>
              <a:rPr lang="fr-FR" sz="1000" b="1" u="none" dirty="0">
                <a:latin typeface="Arial" panose="020B0604020202020204" pitchFamily="34" charset="0"/>
                <a:cs typeface="Arial" panose="020B0604020202020204" pitchFamily="34" charset="0"/>
              </a:rPr>
              <a:t> </a:t>
            </a:r>
            <a:r>
              <a:rPr lang="fr-FR" sz="1000" kern="1200" dirty="0">
                <a:solidFill>
                  <a:schemeClr val="tx1"/>
                </a:solidFill>
                <a:effectLst/>
                <a:latin typeface="Arial" panose="020B0604020202020204" pitchFamily="34" charset="0"/>
                <a:ea typeface="+mn-ea"/>
                <a:cs typeface="Arial" panose="020B0604020202020204" pitchFamily="34" charset="0"/>
              </a:rPr>
              <a:t>Après avoir vu comment le climat était en train de changer, nous allons nous intéresser aux conséquences ce changement.</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algn="l"/>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74</a:t>
            </a:fld>
            <a:endParaRPr lang="fr-FR"/>
          </a:p>
        </p:txBody>
      </p:sp>
    </p:spTree>
    <p:extLst>
      <p:ext uri="{BB962C8B-B14F-4D97-AF65-F5344CB8AC3E}">
        <p14:creationId xmlns:p14="http://schemas.microsoft.com/office/powerpoint/2010/main" val="180559115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r>
              <a:rPr 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Le changement climatique est perceptible au niveau de tous les éléments du système Terre.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Au niveau atmosphérique, l’augmentation des températures dérègle le cycle de l’eau entraînant une perturbation des précipitations qui diminuent à certains endroits pour augmenter à d’autres. D’autre part, la fréquence et l’amplitude des événements extrêmes comme les sécheresses, les inondations ou les cyclones augmentent.</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Au niveau de la cryosphère c’est-à-dire l’ensemble des glaces sur Terre, l’augmentation des températures entraîne progressivement la fonte de l’arctique et des glaciers.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Cette fonte des glaces se traduit directement par une élévation du niveau des océans. Cette élévation est aussi accentuée car en se réchauffant l’eau se dilate et occupe un volume plus important. Toujours au niveau océanique, la circulation des courants marins est perturbée. D’autre part, la hausse des concentrations en gaz à effet de serre dans l’atmosphère entraîne une acidification des océans qui menace la survie de nombreux écosystèmes marins.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Enfin, la biosphère dont nous faisons partis est aussi largement impactée. Le réchauffement climatique menace de nombreux écosystèmes. Pour s’adapter à tous ces changements, de nombreuses migrations de population sont à prévoir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Tous ces changements physiques entraînent d’importantes conséquences pour les sociétés humaines.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endParaRPr lang="fr-FR" sz="1000" baseline="0"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Messages</a:t>
            </a:r>
            <a:r>
              <a:rPr lang="fr-FR" sz="1000" b="1" u="sng" baseline="0" dirty="0">
                <a:latin typeface="Arial" panose="020B0604020202020204" pitchFamily="34" charset="0"/>
                <a:cs typeface="Arial" panose="020B0604020202020204" pitchFamily="34" charset="0"/>
              </a:rPr>
              <a:t> clés : </a:t>
            </a:r>
          </a:p>
          <a:p>
            <a:pPr marL="228600" marR="0" lvl="0" indent="-228600" algn="l" defTabSz="914400" rtl="0" eaLnBrk="1" fontAlgn="base" latinLnBrk="0" hangingPunct="1">
              <a:lnSpc>
                <a:spcPct val="100000"/>
              </a:lnSpc>
              <a:spcBef>
                <a:spcPct val="30000"/>
              </a:spcBef>
              <a:spcAft>
                <a:spcPct val="0"/>
              </a:spcAft>
              <a:buClrTx/>
              <a:buSzTx/>
              <a:buFont typeface="+mj-lt"/>
              <a:buAutoNum type="arabicPeriod"/>
              <a:tabLst/>
              <a:defRPr/>
            </a:pPr>
            <a:r>
              <a:rPr lang="fr-FR" sz="1000" dirty="0">
                <a:latin typeface="Arial" panose="020B0604020202020204" pitchFamily="34" charset="0"/>
                <a:cs typeface="Arial" panose="020B0604020202020204" pitchFamily="34" charset="0"/>
              </a:rPr>
              <a:t>Le changement climatique influe sur tous les éléments du système climatique. L’augmentation des températures globales a plusieurs conséquences</a:t>
            </a:r>
            <a:r>
              <a:rPr lang="fr-FR" sz="1000" baseline="0" dirty="0">
                <a:latin typeface="Arial" panose="020B0604020202020204" pitchFamily="34" charset="0"/>
                <a:cs typeface="Arial" panose="020B0604020202020204" pitchFamily="34" charset="0"/>
              </a:rPr>
              <a:t> graves.</a:t>
            </a:r>
          </a:p>
          <a:p>
            <a:pPr marL="228600" indent="-228600">
              <a:buFont typeface="+mj-lt"/>
              <a:buAutoNum type="arabicPeriod"/>
            </a:pPr>
            <a:endParaRPr lang="fr-FR" sz="1000" baseline="0" dirty="0">
              <a:latin typeface="Arial" panose="020B0604020202020204" pitchFamily="34" charset="0"/>
              <a:cs typeface="Arial" panose="020B0604020202020204" pitchFamily="34" charset="0"/>
            </a:endParaRPr>
          </a:p>
          <a:p>
            <a:pPr marL="0" indent="0">
              <a:buFont typeface="+mj-lt"/>
              <a:buNone/>
            </a:pPr>
            <a:r>
              <a:rPr lang="fr-FR" sz="1000" b="1" u="sng" baseline="0" dirty="0">
                <a:latin typeface="Arial" panose="020B0604020202020204" pitchFamily="34" charset="0"/>
                <a:cs typeface="Arial" panose="020B0604020202020204" pitchFamily="34" charset="0"/>
              </a:rPr>
              <a:t>Précisions pour les curieux : </a:t>
            </a:r>
          </a:p>
          <a:p>
            <a:pPr marL="0" indent="0">
              <a:buFont typeface="+mj-lt"/>
              <a:buNone/>
            </a:pPr>
            <a:r>
              <a:rPr lang="fr-FR" sz="1000" b="0" u="none" baseline="0" dirty="0">
                <a:latin typeface="Arial" panose="020B0604020202020204" pitchFamily="34" charset="0"/>
                <a:cs typeface="Arial" panose="020B0604020202020204" pitchFamily="34" charset="0"/>
              </a:rPr>
              <a:t>La circulation thermo-haline représente l’équilibre des flux de température et de concentration en sel dans l’océan. Encore mal compris par les scientifiques, ce phénomène évolue très lentement. On dit qu’il a beaucoup d’inertie. Certains scientifiques prévoient que d’important changements sont déjà en cours sans qu’ils soient perceptibles à cause de cette inertie. </a:t>
            </a: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75</a:t>
            </a:fld>
            <a:endParaRPr lang="fr-FR"/>
          </a:p>
        </p:txBody>
      </p:sp>
    </p:spTree>
    <p:extLst>
      <p:ext uri="{BB962C8B-B14F-4D97-AF65-F5344CB8AC3E}">
        <p14:creationId xmlns:p14="http://schemas.microsoft.com/office/powerpoint/2010/main" val="31428341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Pour te donner une idée, imagine une casserole d’eau sur le feu dans laquelle se trouverait une grenouille. Au début la température monte doucement et la grenouille ne s’en aperçoit pas. Puis, plus on chauffe, plus on ajoute de l’énergie dans le système. Dans la première partie on a vu que l’énergie mesurait la transformation du monde. Notre petite grenouille risque donc se transformer… et malheureusement pour elle, ça ne sera pas en princesse!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 climat c’est pareil. Et je pense que tu as compris qui joue le rôle de la grenouille dans la vraie vie.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sz="1000" b="1" u="sng"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76</a:t>
            </a:fld>
            <a:endParaRPr lang="fr-FR"/>
          </a:p>
        </p:txBody>
      </p:sp>
    </p:spTree>
    <p:extLst>
      <p:ext uri="{BB962C8B-B14F-4D97-AF65-F5344CB8AC3E}">
        <p14:creationId xmlns:p14="http://schemas.microsoft.com/office/powerpoint/2010/main" val="342704173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77500" lnSpcReduction="20000"/>
          </a:bodyPr>
          <a:lstStyle/>
          <a:p>
            <a:r>
              <a:rPr lang="fr-FR" sz="1000" b="1" u="sng" baseline="0"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Regardons un peu comment tout cela vous nous impacter </a:t>
            </a:r>
            <a:r>
              <a:rPr lang="fr-FR" sz="1000" kern="1200" dirty="0" err="1">
                <a:solidFill>
                  <a:schemeClr val="tx1"/>
                </a:solidFill>
                <a:effectLst/>
                <a:latin typeface="Arial" panose="020B0604020202020204" pitchFamily="34" charset="0"/>
                <a:ea typeface="+mn-ea"/>
                <a:cs typeface="Arial" panose="020B0604020202020204" pitchFamily="34" charset="0"/>
              </a:rPr>
              <a:t>concretement</a:t>
            </a:r>
            <a:r>
              <a:rPr lang="fr-FR" sz="1000" kern="1200" dirty="0">
                <a:solidFill>
                  <a:schemeClr val="tx1"/>
                </a:solidFill>
                <a:effectLst/>
                <a:latin typeface="Arial" panose="020B0604020202020204" pitchFamily="34" charset="0"/>
                <a:ea typeface="+mn-ea"/>
                <a:cs typeface="Arial" panose="020B0604020202020204" pitchFamily="34" charset="0"/>
              </a:rPr>
              <a:t>. Tous ces effets sont déjà perceptibles et risquent de s’intensifier dans les années à venir si rien n’est fait pour limiter le changement climatique.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1.    Tout d’abord, les phénomènes météo extrêmes ont déjà des conséquences humaines, sociales et économiques dramatiques. On pense notamment aux ouragans ou aux inondations qui dévastent des villes entières. Ou encore aux sécheresses qui menacent régulièrement l’agriculture. Il y a par exemple moins d’eau disponible dans certaines régions. Alors que dans d’autres régions, cette eau est de moins bonne qualité ou en trop grande quantité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1. 	Justement, notre dépendance aux écosystèmes naturels pour tous nos besoins fondamentaux comme l’accès à l’eau mais aussi la pêche ou l’agriculture, lie notre destin aux autres espèces de la biosphère. Une trop grande perturbation de ces écosystèmes pourrait menacer notre accès à toutes ces ressources de base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Par exemple, ces dernières années, on a constaté de nombreuses périodes d’augmentation très rapide du prix des produits alimentaires notamment les céréales, suite à des évènements climatiques extrêmes. Cela a eu un impact très fort sur les populations les plus pauvres, pour qui l’achat de denrées alimentaires est alors devenu très difficile. Mais ça peut aussi avoir des conséquences politiques. Certains experts affirment que c’est en partie ce qui expliquerait le début des printemps arabes.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De même, il faut s’attendre à une prolifération de maladies tropicales y compris dans les pays tempérés exposant des populations peu adaptées génétiquement à ces maladies. Par exemple, le changement des conditions climatiques dans le sud de l’Europe pourrait favoriser l’arrivée de moustiques porteurs de la dengue ou du </a:t>
            </a:r>
            <a:r>
              <a:rPr lang="fr-FR" sz="1000" kern="1200" dirty="0" err="1">
                <a:solidFill>
                  <a:schemeClr val="tx1"/>
                </a:solidFill>
                <a:effectLst/>
                <a:latin typeface="Arial" panose="020B0604020202020204" pitchFamily="34" charset="0"/>
                <a:ea typeface="+mn-ea"/>
                <a:cs typeface="Arial" panose="020B0604020202020204" pitchFamily="34" charset="0"/>
              </a:rPr>
              <a:t>Chikungunya</a:t>
            </a:r>
            <a:r>
              <a:rPr lang="fr-FR" sz="1000" kern="1200" dirty="0">
                <a:solidFill>
                  <a:schemeClr val="tx1"/>
                </a:solidFill>
                <a:effectLst/>
                <a:latin typeface="Arial" panose="020B0604020202020204" pitchFamily="34" charset="0"/>
                <a:ea typeface="+mn-ea"/>
                <a:cs typeface="Arial" panose="020B0604020202020204" pitchFamily="34" charset="0"/>
              </a:rPr>
              <a:t>.</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Dans les zones côtières ou insulaires, l’eau monte. Et pas qu’un peu. Certaines îles seront tout simplement rayées de la carte quand des grandes villes comme Pékin ou Miami risquent de se retrouver sous plusieurs de mètres d’eau.</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Il y a aussi un risque important de dégradation des infrastructures et des services comme les routes, l’électricité, la santé, qui seront impactés par la montée des eaux, les vagues de chaleur ou les évènements extrêmes.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Enfin, toutes ces perturbations forceront beaucoup  de personnes à s’adapter notamment en cherchant une terre d’accueil ailleurs. Ces mouvements migratoires sont un risque majeur de déstabilisation politique et de conflits dans les années à venir ! On estime que d’ici à 2050, il y aura plus de 500 millions de réfugiés climatiques dans le monde. Quand on voit les difficultés observées en France pour gérer quelques dizaines de milliers de réfugiés aujourd’hui, ça peut faire réfléchir.</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28600" indent="-228600">
              <a:buFont typeface="+mj-lt"/>
              <a:buAutoNum type="arabicPeriod"/>
            </a:pPr>
            <a:endParaRPr lang="fr-FR" sz="1000"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Message</a:t>
            </a:r>
            <a:r>
              <a:rPr lang="fr-FR" sz="1000" b="1" u="sng" baseline="0" dirty="0">
                <a:latin typeface="Arial" panose="020B0604020202020204" pitchFamily="34" charset="0"/>
                <a:cs typeface="Arial" panose="020B0604020202020204" pitchFamily="34" charset="0"/>
              </a:rPr>
              <a:t> clés : </a:t>
            </a:r>
          </a:p>
          <a:p>
            <a:pPr marL="228600" indent="-228600">
              <a:buFont typeface="+mj-lt"/>
              <a:buAutoNum type="arabicPeriod"/>
            </a:pPr>
            <a:r>
              <a:rPr lang="fr-FR" sz="1000" dirty="0">
                <a:latin typeface="Arial" panose="020B0604020202020204" pitchFamily="34" charset="0"/>
                <a:cs typeface="Arial" panose="020B0604020202020204" pitchFamily="34" charset="0"/>
              </a:rPr>
              <a:t>Ces conséquences</a:t>
            </a:r>
            <a:r>
              <a:rPr lang="fr-FR" sz="1000" baseline="0" dirty="0">
                <a:latin typeface="Arial" panose="020B0604020202020204" pitchFamily="34" charset="0"/>
                <a:cs typeface="Arial" panose="020B0604020202020204" pitchFamily="34" charset="0"/>
              </a:rPr>
              <a:t> physiques ont déjà des impacts très concrets sur les sociétés humaines. </a:t>
            </a:r>
          </a:p>
          <a:p>
            <a:endParaRPr lang="fr-FR" sz="1000" baseline="0" dirty="0">
              <a:latin typeface="Arial" panose="020B0604020202020204" pitchFamily="34" charset="0"/>
              <a:cs typeface="Arial" panose="020B0604020202020204" pitchFamily="34" charset="0"/>
            </a:endParaRPr>
          </a:p>
          <a:p>
            <a:pPr marL="0" indent="0">
              <a:buFont typeface="+mj-lt"/>
              <a:buNone/>
            </a:pPr>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77</a:t>
            </a:fld>
            <a:endParaRPr lang="fr-FR"/>
          </a:p>
        </p:txBody>
      </p:sp>
    </p:spTree>
    <p:extLst>
      <p:ext uri="{BB962C8B-B14F-4D97-AF65-F5344CB8AC3E}">
        <p14:creationId xmlns:p14="http://schemas.microsoft.com/office/powerpoint/2010/main" val="13741425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b="1" u="sng" baseline="0"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Pour te montrer l’ampleur des changements à l’œuvre, ces schéma représentent la différence de végétation entre l’ère glaciaire d’il y a 20 000 ans et aujourd’hui. A l’époque, des glaciers de plusieurs km d’épaisseur s’arrêtaient au Nord de la France et le reste de l’Europe n’était qu’une steppe glaciale quasi-désertique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 passage de ce monde de glace à l’univers accueillant que nous connaissons aujourd’hui s’est passé en 10 000 ans mais représente le même écart de température que les prévisions du changement climatique sur les 100 prochaines années... Est-ce que les écosystèmes pourront s’adapter en si peu de temps et 100 fois plus vite ? C’est la grande question. Et personnellement, j’espère qu’on n’aura pas à se la poser et qu’on se bougera un peu avant.</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Pour l’homme, de toute façon on pourrait se dire que ce n’est pas très grave, après tout, nous sommes assez malins pour nous déplacer dans des zones plus accueillantes quand ça tourne mal. Mais en fait, il y a 3 principaux problèmes à ce raisonnement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28600" indent="-228600">
              <a:buFont typeface="+mj-lt"/>
              <a:buAutoNum type="arabicPeriod"/>
            </a:pPr>
            <a:endParaRPr lang="fr-FR" sz="1000" baseline="0"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Messages clés : </a:t>
            </a:r>
          </a:p>
          <a:p>
            <a:pPr marL="228600" indent="-228600">
              <a:buAutoNum type="arabicParenR"/>
            </a:pPr>
            <a:r>
              <a:rPr lang="fr-FR" sz="1000" dirty="0">
                <a:latin typeface="Arial" panose="020B0604020202020204" pitchFamily="34" charset="0"/>
                <a:cs typeface="Arial" panose="020B0604020202020204" pitchFamily="34" charset="0"/>
              </a:rPr>
              <a:t>Le changement que</a:t>
            </a:r>
            <a:r>
              <a:rPr lang="fr-FR" sz="1000" baseline="0" dirty="0">
                <a:latin typeface="Arial" panose="020B0604020202020204" pitchFamily="34" charset="0"/>
                <a:cs typeface="Arial" panose="020B0604020202020204" pitchFamily="34" charset="0"/>
              </a:rPr>
              <a:t> le monde connait aujourd’hui est de la même ampleur (5°C) que celui de la transition entre le climat d’ère glacière et celui d’aujourd’hui. </a:t>
            </a:r>
          </a:p>
          <a:p>
            <a:pPr marL="228600" indent="-228600">
              <a:buAutoNum type="arabicParenR"/>
            </a:pPr>
            <a:r>
              <a:rPr lang="fr-FR" sz="1000" baseline="0" dirty="0">
                <a:latin typeface="Arial" panose="020B0604020202020204" pitchFamily="34" charset="0"/>
                <a:cs typeface="Arial" panose="020B0604020202020204" pitchFamily="34" charset="0"/>
              </a:rPr>
              <a:t>Sauf que ça arrive  100 fois plus vite. </a:t>
            </a:r>
          </a:p>
          <a:p>
            <a:pPr marL="228600" indent="-228600">
              <a:buAutoNum type="arabicParenR"/>
            </a:pPr>
            <a:r>
              <a:rPr lang="fr-FR" sz="1000" baseline="0" dirty="0">
                <a:latin typeface="Arial" panose="020B0604020202020204" pitchFamily="34" charset="0"/>
                <a:cs typeface="Arial" panose="020B0604020202020204" pitchFamily="34" charset="0"/>
              </a:rPr>
              <a:t>Les sociétés humaines sont beaucoup moins adaptables qu’il y a 20 000 ans</a:t>
            </a:r>
          </a:p>
          <a:p>
            <a:pPr marL="228600" indent="-228600">
              <a:buAutoNum type="arabicParenR"/>
            </a:pPr>
            <a:r>
              <a:rPr lang="fr-FR" sz="1000" baseline="0" dirty="0">
                <a:latin typeface="Arial" panose="020B0604020202020204" pitchFamily="34" charset="0"/>
                <a:cs typeface="Arial" panose="020B0604020202020204" pitchFamily="34" charset="0"/>
              </a:rPr>
              <a:t>Les écosystèmes naturels dont nous dépendons ne sont pas plus adaptables qu’il y a 20 000 ans</a:t>
            </a:r>
          </a:p>
          <a:p>
            <a:pPr marL="228600" indent="-228600">
              <a:buAutoNum type="arabicParenR"/>
            </a:pPr>
            <a:endParaRPr lang="fr-FR" sz="1000" baseline="0" dirty="0">
              <a:latin typeface="Arial" panose="020B0604020202020204" pitchFamily="34" charset="0"/>
              <a:cs typeface="Arial" panose="020B0604020202020204" pitchFamily="34" charset="0"/>
            </a:endParaRPr>
          </a:p>
          <a:p>
            <a:pPr marL="0" indent="0">
              <a:buFont typeface="+mj-lt"/>
              <a:buNone/>
            </a:pPr>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78</a:t>
            </a:fld>
            <a:endParaRPr lang="fr-FR"/>
          </a:p>
        </p:txBody>
      </p:sp>
    </p:spTree>
    <p:extLst>
      <p:ext uri="{BB962C8B-B14F-4D97-AF65-F5344CB8AC3E}">
        <p14:creationId xmlns:p14="http://schemas.microsoft.com/office/powerpoint/2010/main" val="139699600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fontScale="92500" lnSpcReduction="20000"/>
          </a:bodyPr>
          <a:lstStyle/>
          <a:p>
            <a:r>
              <a:rPr lang="fr-FR" sz="1000" b="1" u="sng" baseline="0"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1. 	Le premier problème c’est que l’homme est beaucoup plus sédentaire qu’avant. Aujourd’hui 50% de la population mondiale vit dans les villes. La plupart de ces villes sont d’ailleurs situées près de la mer et sont menacées par la montée des eaux et les événements </a:t>
            </a:r>
            <a:r>
              <a:rPr lang="fr-FR" sz="1000" kern="1200" dirty="0" err="1">
                <a:solidFill>
                  <a:schemeClr val="tx1"/>
                </a:solidFill>
                <a:effectLst/>
                <a:latin typeface="Arial" panose="020B0604020202020204" pitchFamily="34" charset="0"/>
                <a:ea typeface="+mn-ea"/>
                <a:cs typeface="Arial" panose="020B0604020202020204" pitchFamily="34" charset="0"/>
              </a:rPr>
              <a:t>extremes</a:t>
            </a:r>
            <a:r>
              <a:rPr lang="fr-FR" sz="1000" kern="1200" dirty="0">
                <a:solidFill>
                  <a:schemeClr val="tx1"/>
                </a:solidFill>
                <a:effectLst/>
                <a:latin typeface="Arial" panose="020B0604020202020204" pitchFamily="34" charset="0"/>
                <a:ea typeface="+mn-ea"/>
                <a:cs typeface="Arial" panose="020B0604020202020204" pitchFamily="34" charset="0"/>
              </a:rPr>
              <a:t>.</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2. 	Deuxième problème, nos modes d’organisation en société sont beaucoup plus complexes qu’hier. En tant qu’individu, notre rôle est beaucoup plus spécialisé qu’avant. Les chaines d’approvisionnement alimentaires sont beaucoup plus longues et nous dépendons tous d’autres ressources distribuées sur toute la planète. Comment garantir la continuité de l’accès à ces ressources dans un monde qui change si vite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Je sais pas toi, mais moi j’aurais du mal à subvenir tout seul à mes besoins si je ne pouvais pas faire mes courses en bas de chez moi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3.     Enfin troisième problème c’est que nous dépendons également fortement de tous les écosystèmes pour nos besoins de base comme la nourriture, l’accès à l’eau…etc. Et si l’homme peut se déplacer, un arbre à coté, ça ne se déplace pas tout seul… S’il commence à faire trop chaud, ou si il n’a pas assez d’eau, l’arbre meurt. Et toutes les espèces qui en dépendaient comme les insectes, les rongeurs, les oiseaux, aussi.</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20 000 ans pour sortir de l’ère glaciaire, la nature a eu le temps de s’adapter aux variations de température via l’évolution, la sélection naturelle et les cycles de reproduction des espèces. Aujourd’hui, nous n’avons aucune garantie que cela soit possible 100 fois plus rapidement, en seulement 200 ans.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28600" indent="-228600">
              <a:buFont typeface="+mj-lt"/>
              <a:buAutoNum type="arabicPeriod"/>
            </a:pPr>
            <a:endParaRPr lang="fr-FR" sz="1000" baseline="0" dirty="0">
              <a:latin typeface="Arial" panose="020B0604020202020204" pitchFamily="34" charset="0"/>
              <a:cs typeface="Arial" panose="020B0604020202020204" pitchFamily="34" charset="0"/>
            </a:endParaRPr>
          </a:p>
          <a:p>
            <a:r>
              <a:rPr lang="fr-FR" sz="1000" b="1" u="sng" dirty="0">
                <a:latin typeface="Arial" panose="020B0604020202020204" pitchFamily="34" charset="0"/>
                <a:cs typeface="Arial" panose="020B0604020202020204" pitchFamily="34" charset="0"/>
              </a:rPr>
              <a:t>Messages clés : </a:t>
            </a:r>
          </a:p>
          <a:p>
            <a:pPr marL="228600" indent="-228600">
              <a:buAutoNum type="arabicParenR"/>
            </a:pPr>
            <a:r>
              <a:rPr lang="fr-FR" sz="1000" dirty="0">
                <a:latin typeface="Arial" panose="020B0604020202020204" pitchFamily="34" charset="0"/>
                <a:cs typeface="Arial" panose="020B0604020202020204" pitchFamily="34" charset="0"/>
              </a:rPr>
              <a:t>Le changement que</a:t>
            </a:r>
            <a:r>
              <a:rPr lang="fr-FR" sz="1000" baseline="0" dirty="0">
                <a:latin typeface="Arial" panose="020B0604020202020204" pitchFamily="34" charset="0"/>
                <a:cs typeface="Arial" panose="020B0604020202020204" pitchFamily="34" charset="0"/>
              </a:rPr>
              <a:t> le monde connait aujourd’hui est de la même ampleur (5°C) que celui de la transition entre le climat d’ère glacière et celui d’aujourd’hui. </a:t>
            </a:r>
          </a:p>
          <a:p>
            <a:pPr marL="228600" indent="-228600">
              <a:buAutoNum type="arabicParenR"/>
            </a:pPr>
            <a:r>
              <a:rPr lang="fr-FR" sz="1000" baseline="0" dirty="0">
                <a:latin typeface="Arial" panose="020B0604020202020204" pitchFamily="34" charset="0"/>
                <a:cs typeface="Arial" panose="020B0604020202020204" pitchFamily="34" charset="0"/>
              </a:rPr>
              <a:t>Sauf que ça arrive  100 fois plus vite. </a:t>
            </a:r>
          </a:p>
          <a:p>
            <a:pPr marL="228600" indent="-228600">
              <a:buAutoNum type="arabicParenR"/>
            </a:pPr>
            <a:r>
              <a:rPr lang="fr-FR" sz="1000" baseline="0" dirty="0">
                <a:latin typeface="Arial" panose="020B0604020202020204" pitchFamily="34" charset="0"/>
                <a:cs typeface="Arial" panose="020B0604020202020204" pitchFamily="34" charset="0"/>
              </a:rPr>
              <a:t>Les sociétés humaines sont beaucoup moins adaptables qu’il y a 20 000 ans</a:t>
            </a:r>
          </a:p>
          <a:p>
            <a:pPr marL="228600" indent="-228600">
              <a:buAutoNum type="arabicParenR"/>
            </a:pPr>
            <a:r>
              <a:rPr lang="fr-FR" sz="1000" baseline="0" dirty="0">
                <a:latin typeface="Arial" panose="020B0604020202020204" pitchFamily="34" charset="0"/>
                <a:cs typeface="Arial" panose="020B0604020202020204" pitchFamily="34" charset="0"/>
              </a:rPr>
              <a:t>Les écosystèmes naturels dont nous dépendons ne sont pas plus adaptables qu’il y a 20 000 ans</a:t>
            </a:r>
          </a:p>
          <a:p>
            <a:pPr marL="228600" indent="-228600">
              <a:buAutoNum type="arabicParenR"/>
            </a:pPr>
            <a:endParaRPr lang="fr-FR" sz="1000" baseline="0" dirty="0">
              <a:latin typeface="Arial" panose="020B0604020202020204" pitchFamily="34" charset="0"/>
              <a:cs typeface="Arial" panose="020B0604020202020204" pitchFamily="34" charset="0"/>
            </a:endParaRPr>
          </a:p>
          <a:p>
            <a:pPr marL="0" indent="0">
              <a:buFont typeface="+mj-lt"/>
              <a:buNone/>
            </a:pPr>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79</a:t>
            </a:fld>
            <a:endParaRPr lang="fr-FR"/>
          </a:p>
        </p:txBody>
      </p:sp>
    </p:spTree>
    <p:extLst>
      <p:ext uri="{BB962C8B-B14F-4D97-AF65-F5344CB8AC3E}">
        <p14:creationId xmlns:p14="http://schemas.microsoft.com/office/powerpoint/2010/main" val="193067887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4"/>
          <p:cNvSpPr>
            <a:spLocks noGrp="1" noChangeArrowheads="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9pPr>
          </a:lstStyle>
          <a:p>
            <a:fld id="{48434DB7-DC5C-4679-AA31-5474036DD4E0}" type="slidenum">
              <a:rPr lang="fr-FR" altLang="fr-FR" sz="1300">
                <a:solidFill>
                  <a:srgbClr val="000000"/>
                </a:solidFill>
                <a:latin typeface="Times New Roman" panose="02020603050405020304" pitchFamily="18" charset="0"/>
              </a:rPr>
              <a:pPr/>
              <a:t>80</a:t>
            </a:fld>
            <a:endParaRPr lang="fr-FR" altLang="fr-FR" sz="1300">
              <a:solidFill>
                <a:srgbClr val="000000"/>
              </a:solidFill>
              <a:latin typeface="Times New Roman" panose="02020603050405020304" pitchFamily="18" charset="0"/>
            </a:endParaRPr>
          </a:p>
        </p:txBody>
      </p:sp>
      <p:sp>
        <p:nvSpPr>
          <p:cNvPr id="64515" name="Text Box 1"/>
          <p:cNvSpPr txBox="1">
            <a:spLocks noChangeArrowheads="1"/>
          </p:cNvSpPr>
          <p:nvPr/>
        </p:nvSpPr>
        <p:spPr bwMode="auto">
          <a:xfrm>
            <a:off x="4021138" y="9720263"/>
            <a:ext cx="3073400" cy="50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7560" tIns="50760" rIns="97560" bIns="507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0F87E23D-0A36-43B2-9D61-DA8849F43CB3}" type="slidenum">
              <a:rPr lang="fr-FR" altLang="fr-FR" sz="1300">
                <a:solidFill>
                  <a:srgbClr val="000000"/>
                </a:solidFill>
                <a:latin typeface="Times New Roman" panose="02020603050405020304" pitchFamily="18" charset="0"/>
              </a:rPr>
              <a:pPr algn="r" eaLnBrk="1" hangingPunct="1">
                <a:buSzPct val="100000"/>
              </a:pPr>
              <a:t>80</a:t>
            </a:fld>
            <a:endParaRPr lang="fr-FR" altLang="fr-FR" sz="1300">
              <a:solidFill>
                <a:srgbClr val="000000"/>
              </a:solidFill>
              <a:latin typeface="Times New Roman" panose="02020603050405020304" pitchFamily="18" charset="0"/>
            </a:endParaRPr>
          </a:p>
        </p:txBody>
      </p:sp>
      <p:sp>
        <p:nvSpPr>
          <p:cNvPr id="110596" name="Rectangle 2"/>
          <p:cNvSpPr>
            <a:spLocks noGrp="1" noRot="1" noChangeAspect="1" noChangeArrowheads="1" noTextEdit="1"/>
          </p:cNvSpPr>
          <p:nvPr>
            <p:ph type="sldImg"/>
          </p:nvPr>
        </p:nvSpPr>
        <p:spPr>
          <a:xfrm>
            <a:off x="138113" y="766763"/>
            <a:ext cx="6819900" cy="38369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Text Box 3"/>
          <p:cNvSpPr txBox="1">
            <a:spLocks noChangeArrowheads="1"/>
          </p:cNvSpPr>
          <p:nvPr/>
        </p:nvSpPr>
        <p:spPr bwMode="auto">
          <a:xfrm>
            <a:off x="0" y="4860925"/>
            <a:ext cx="7099300" cy="4605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7560" tIns="50760" rIns="97560" bIns="5076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spcBef>
                <a:spcPts val="488"/>
              </a:spcBef>
              <a:buSzPct val="100000"/>
            </a:pPr>
            <a:r>
              <a:rPr lang="fr-FR" altLang="fr-FR" sz="1300" b="1" u="sng">
                <a:solidFill>
                  <a:srgbClr val="000000"/>
                </a:solidFill>
              </a:rPr>
              <a:t>Messages clés</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 Les espèces se déplacent pour retrouver des conditions locales favorables modifiées géographiquement par le réchauffement climatique</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Plus le réchauffement climatique est rapide, plus les espèces doivent se déplacer vite pour avoir toujours des conditions favorables à leur survie, sinon elles disparaissent localement7</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 Un réchauffement climatique de +2°C/siècle fait disparaître toutes les espèces d'arbre localement sur terrain plat : début de déforestation massive localement sur terrain plat</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Un réchauffement climatique de +4°C/siècle fait disparaître toutes les espèces d'arbre localement sur tout type de terrain : début de déforestation massive localement partout</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Un réchauffement climatique de +4°C/siècle fait disparaître toutes les espèces d'arbre et toutes les espèces d'herbes localement sur terrain plat : début de désertification massive localement sur terrain plat</a:t>
            </a:r>
          </a:p>
          <a:p>
            <a:pPr>
              <a:spcBef>
                <a:spcPts val="488"/>
              </a:spcBef>
              <a:buSzPct val="100000"/>
            </a:pPr>
            <a:endParaRPr lang="fr-FR" altLang="fr-FR" sz="1300" b="1">
              <a:solidFill>
                <a:srgbClr val="000000"/>
              </a:solidFill>
            </a:endParaRPr>
          </a:p>
          <a:p>
            <a:pPr>
              <a:spcBef>
                <a:spcPts val="488"/>
              </a:spcBef>
              <a:buSzPct val="100000"/>
            </a:pPr>
            <a:r>
              <a:rPr lang="fr-FR" altLang="fr-FR" sz="1300" b="1" u="sng">
                <a:solidFill>
                  <a:srgbClr val="000000"/>
                </a:solidFill>
              </a:rPr>
              <a:t>Explications</a:t>
            </a:r>
          </a:p>
          <a:p>
            <a:pPr>
              <a:spcBef>
                <a:spcPts val="488"/>
              </a:spcBef>
              <a:buClr>
                <a:srgbClr val="000000"/>
              </a:buClr>
              <a:buSzPct val="100000"/>
              <a:buFont typeface="Times New Roman" panose="02020603050405020304" pitchFamily="18" charset="0"/>
              <a:buAutoNum type="arabicPeriod"/>
            </a:pPr>
            <a:r>
              <a:rPr lang="fr-FR" altLang="fr-FR" sz="1300">
                <a:solidFill>
                  <a:srgbClr val="000000"/>
                </a:solidFill>
              </a:rPr>
              <a:t>Les espèces présentes dans un milieu dépendent en grande partie du climat local. Or le réchauffement de la planète implique des changements de climats régionaux de plus en plus rapides, auxquels les espèces n'auront pas toujours le temps de s'adapter. Certaines d'entre elles auront tendance à se déplacer, pour retrouver un climat favorable à leur survie. Ce déplacement se fera vers les pôles ou en altitude. Il y fait plus froid ce qui contrebalance les effets du réchauffement climatique. 1°C représente 170km vers les pôles ou 150m en altitude (très approximatif). Il sera donc plus facile pour une espèce de suivre un changement climatique rapide en zone de montagne que sur terrain plat</a:t>
            </a:r>
          </a:p>
          <a:p>
            <a:pPr>
              <a:spcBef>
                <a:spcPts val="488"/>
              </a:spcBef>
              <a:buClr>
                <a:srgbClr val="000000"/>
              </a:buClr>
              <a:buSzPct val="100000"/>
              <a:buFont typeface="Times New Roman" panose="02020603050405020304" pitchFamily="18" charset="0"/>
              <a:buAutoNum type="arabicPeriod"/>
            </a:pPr>
            <a:r>
              <a:rPr lang="fr-FR" altLang="fr-FR" sz="1300">
                <a:solidFill>
                  <a:srgbClr val="000000"/>
                </a:solidFill>
              </a:rPr>
              <a:t>Les espèces végétales sont celles qui se déplacent le plus lentement, car les individus ne peuvent se déplacer, seules les graines le peuvent</a:t>
            </a:r>
          </a:p>
        </p:txBody>
      </p:sp>
      <p:sp>
        <p:nvSpPr>
          <p:cNvPr id="64518" name="Text Box 4"/>
          <p:cNvSpPr txBox="1">
            <a:spLocks noChangeArrowheads="1"/>
          </p:cNvSpPr>
          <p:nvPr/>
        </p:nvSpPr>
        <p:spPr bwMode="auto">
          <a:xfrm>
            <a:off x="4021138" y="9721850"/>
            <a:ext cx="3076575" cy="511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7560" tIns="50760" rIns="97560" bIns="507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9D80098A-0FD5-486D-BE3A-AF91D1E7D7C2}" type="slidenum">
              <a:rPr lang="fr-FR" altLang="fr-FR" sz="1300">
                <a:solidFill>
                  <a:srgbClr val="000000"/>
                </a:solidFill>
              </a:rPr>
              <a:pPr algn="r" eaLnBrk="1" hangingPunct="1">
                <a:buSzPct val="100000"/>
              </a:pPr>
              <a:t>80</a:t>
            </a:fld>
            <a:endParaRPr lang="fr-FR" altLang="fr-FR" sz="1300">
              <a:solidFill>
                <a:srgbClr val="000000"/>
              </a:solidFill>
            </a:endParaRPr>
          </a:p>
        </p:txBody>
      </p:sp>
      <p:sp>
        <p:nvSpPr>
          <p:cNvPr id="2" name="Espace réservé des commentaires 1"/>
          <p:cNvSpPr>
            <a:spLocks noGrp="1"/>
          </p:cNvSpPr>
          <p:nvPr>
            <p:ph type="body" idx="1"/>
          </p:nvPr>
        </p:nvSpPr>
        <p:spPr/>
        <p:txBody>
          <a:bodyPr>
            <a:normAutofit lnSpcReduction="10000"/>
          </a:bodyPr>
          <a:lstStyle/>
          <a:p>
            <a:pPr>
              <a:spcBef>
                <a:spcPts val="488"/>
              </a:spcBef>
              <a:buClrTx/>
              <a:buFontTx/>
              <a:buNone/>
            </a:pPr>
            <a:r>
              <a:rPr lang="fr-FR" altLang="fr-FR" sz="1000" b="1" u="sng" dirty="0">
                <a:latin typeface="Arial" panose="020B0604020202020204" pitchFamily="34" charset="0"/>
                <a:ea typeface="WenQuanYi Micro Hei" charset="0"/>
                <a:cs typeface="WenQuanYi Micro Hei" charset="0"/>
              </a:rPr>
              <a:t>Contenu supplémentaire : </a:t>
            </a:r>
          </a:p>
          <a:p>
            <a:pPr>
              <a:spcBef>
                <a:spcPts val="488"/>
              </a:spcBef>
              <a:buClrTx/>
              <a:buFontTx/>
              <a:buNone/>
            </a:pPr>
            <a:r>
              <a:rPr lang="fr-FR" altLang="fr-FR" sz="1000" dirty="0">
                <a:latin typeface="Arial" panose="020B0604020202020204" pitchFamily="34" charset="0"/>
                <a:ea typeface="WenQuanYi Micro Hei" charset="0"/>
                <a:cs typeface="WenQuanYi Micro Hei" charset="0"/>
              </a:rPr>
              <a:t>Graphique représentant la vitesse de déplacements de différentes espèces en fonction de la vitesse du réchauffement climatique.</a:t>
            </a:r>
          </a:p>
          <a:p>
            <a:pPr>
              <a:spcBef>
                <a:spcPts val="488"/>
              </a:spcBef>
              <a:buClrTx/>
              <a:buFontTx/>
              <a:buNone/>
            </a:pPr>
            <a:r>
              <a:rPr lang="fr-FR" altLang="fr-FR" sz="1000" dirty="0">
                <a:latin typeface="Arial" panose="020B0604020202020204" pitchFamily="34" charset="0"/>
                <a:ea typeface="WenQuanYi Micro Hei" charset="0"/>
                <a:cs typeface="WenQuanYi Micro Hei" charset="0"/>
              </a:rPr>
              <a:t>Pour le lire :</a:t>
            </a:r>
            <a:r>
              <a:rPr lang="fr-FR" altLang="fr-FR" sz="1000" baseline="0" dirty="0">
                <a:latin typeface="Arial" panose="020B0604020202020204" pitchFamily="34" charset="0"/>
                <a:ea typeface="WenQuanYi Micro Hei" charset="0"/>
                <a:cs typeface="WenQuanYi Micro Hei" charset="0"/>
              </a:rPr>
              <a:t> on se place dans l’axe de droite sur un scenario de réchauffement climatique </a:t>
            </a:r>
            <a:r>
              <a:rPr lang="fr-FR" altLang="fr-FR" sz="1000" b="1" u="sng" baseline="0" dirty="0">
                <a:latin typeface="Arial" panose="020B0604020202020204" pitchFamily="34" charset="0"/>
                <a:ea typeface="WenQuanYi Micro Hei" charset="0"/>
                <a:cs typeface="WenQuanYi Micro Hei" charset="0"/>
              </a:rPr>
              <a:t>global</a:t>
            </a:r>
            <a:r>
              <a:rPr lang="fr-FR" altLang="fr-FR" sz="1000" baseline="0" dirty="0">
                <a:latin typeface="Arial" panose="020B0604020202020204" pitchFamily="34" charset="0"/>
                <a:ea typeface="WenQuanYi Micro Hei" charset="0"/>
                <a:cs typeface="WenQuanYi Micro Hei" charset="0"/>
              </a:rPr>
              <a:t>(par ex +0,25°C/10 ans), et on choisit sur quel type de terrain on veut savoir la vitesse de déplacement du « climat (=</a:t>
            </a:r>
            <a:r>
              <a:rPr lang="fr-FR" altLang="fr-FR" sz="1000" baseline="0" dirty="0" err="1">
                <a:latin typeface="Arial" panose="020B0604020202020204" pitchFamily="34" charset="0"/>
                <a:ea typeface="WenQuanYi Micro Hei" charset="0"/>
                <a:cs typeface="WenQuanYi Micro Hei" charset="0"/>
              </a:rPr>
              <a:t>isotempératures</a:t>
            </a:r>
            <a:r>
              <a:rPr lang="fr-FR" altLang="fr-FR" sz="1000" baseline="0" dirty="0">
                <a:latin typeface="Arial" panose="020B0604020202020204" pitchFamily="34" charset="0"/>
                <a:ea typeface="WenQuanYi Micro Hei" charset="0"/>
                <a:cs typeface="WenQuanYi Micro Hei" charset="0"/>
              </a:rPr>
              <a:t> ). On lit sur l’axe de gauche à quelle vitesse il se déplace (ici 40 km/10 ans). On regarde tout ce qui est en dessous de la ligne (pointillé jaune) : ces espèces doivent s’adapter morphologiquement ou disparaitre, car trop lentes.</a:t>
            </a:r>
          </a:p>
          <a:p>
            <a:pPr>
              <a:spcBef>
                <a:spcPts val="488"/>
              </a:spcBef>
              <a:buClrTx/>
              <a:buFontTx/>
              <a:buNone/>
            </a:pPr>
            <a:endParaRPr lang="fr-FR" altLang="fr-FR" sz="1000" dirty="0">
              <a:latin typeface="Arial" panose="020B0604020202020204" pitchFamily="34" charset="0"/>
              <a:ea typeface="WenQuanYi Micro Hei" charset="0"/>
              <a:cs typeface="WenQuanYi Micro Hei" charset="0"/>
            </a:endParaRPr>
          </a:p>
          <a:p>
            <a:pPr>
              <a:spcBef>
                <a:spcPts val="488"/>
              </a:spcBef>
              <a:buClrTx/>
              <a:buFontTx/>
              <a:buNone/>
            </a:pPr>
            <a:r>
              <a:rPr lang="fr-FR" altLang="fr-FR" sz="1000" dirty="0">
                <a:latin typeface="Arial" panose="020B0604020202020204" pitchFamily="34" charset="0"/>
                <a:ea typeface="WenQuanYi Micro Hei" charset="0"/>
                <a:cs typeface="WenQuanYi Micro Hei" charset="0"/>
              </a:rPr>
              <a:t>Les rectangles blancs montrent l’espèce la plus lente à l’espèce la plus rapide pour un groupe du vivant. Le trait noir épais représente la médiane, soit 50% des espèces en-dessous et 50% au-dessus. « si le trait noir est bas dans le rectangle, il y</a:t>
            </a:r>
            <a:r>
              <a:rPr lang="fr-FR" altLang="fr-FR" sz="1000" baseline="0" dirty="0">
                <a:latin typeface="Arial" panose="020B0604020202020204" pitchFamily="34" charset="0"/>
                <a:ea typeface="WenQuanYi Micro Hei" charset="0"/>
                <a:cs typeface="WenQuanYi Micro Hei" charset="0"/>
              </a:rPr>
              <a:t> a </a:t>
            </a:r>
            <a:r>
              <a:rPr lang="fr-FR" altLang="fr-FR" sz="1000" baseline="0" dirty="0" err="1">
                <a:latin typeface="Arial" panose="020B0604020202020204" pitchFamily="34" charset="0"/>
                <a:ea typeface="WenQuanYi Micro Hei" charset="0"/>
                <a:cs typeface="WenQuanYi Micro Hei" charset="0"/>
              </a:rPr>
              <a:t>bcp</a:t>
            </a:r>
            <a:r>
              <a:rPr lang="fr-FR" altLang="fr-FR" sz="1000" baseline="0" dirty="0">
                <a:latin typeface="Arial" panose="020B0604020202020204" pitchFamily="34" charset="0"/>
                <a:ea typeface="WenQuanYi Micro Hei" charset="0"/>
                <a:cs typeface="WenQuanYi Micro Hei" charset="0"/>
              </a:rPr>
              <a:t> (la moitié) d’espèces qui sont plus lentes que le traits noir »</a:t>
            </a:r>
            <a:endParaRPr lang="fr-FR" altLang="fr-FR" sz="1000" dirty="0">
              <a:latin typeface="Arial" panose="020B0604020202020204" pitchFamily="34" charset="0"/>
              <a:ea typeface="WenQuanYi Micro Hei" charset="0"/>
              <a:cs typeface="WenQuanYi Micro Hei" charset="0"/>
            </a:endParaRPr>
          </a:p>
          <a:p>
            <a:pPr>
              <a:spcBef>
                <a:spcPts val="488"/>
              </a:spcBef>
              <a:buClrTx/>
              <a:buFontTx/>
              <a:buNone/>
            </a:pPr>
            <a:r>
              <a:rPr lang="fr-FR" altLang="fr-FR" sz="1000" dirty="0">
                <a:latin typeface="Arial" panose="020B0604020202020204" pitchFamily="34" charset="0"/>
                <a:ea typeface="WenQuanYi Micro Hei" charset="0"/>
                <a:cs typeface="WenQuanYi Micro Hei" charset="0"/>
              </a:rPr>
              <a:t>Le réchauffement climatique oblige les espèces à se déplacer,</a:t>
            </a:r>
            <a:r>
              <a:rPr lang="fr-FR" altLang="fr-FR" sz="1000" baseline="0" dirty="0">
                <a:latin typeface="Arial" panose="020B0604020202020204" pitchFamily="34" charset="0"/>
                <a:ea typeface="WenQuanYi Micro Hei" charset="0"/>
                <a:cs typeface="WenQuanYi Micro Hei" charset="0"/>
              </a:rPr>
              <a:t> ce qui n’est pas toujours possible</a:t>
            </a:r>
            <a:endParaRPr lang="fr-FR" altLang="fr-FR" sz="1000" dirty="0">
              <a:latin typeface="Arial" panose="020B0604020202020204" pitchFamily="34" charset="0"/>
              <a:ea typeface="WenQuanYi Micro Hei" charset="0"/>
              <a:cs typeface="WenQuanYi Micro Hei" charset="0"/>
            </a:endParaRPr>
          </a:p>
          <a:p>
            <a:pPr>
              <a:spcBef>
                <a:spcPts val="488"/>
              </a:spcBef>
              <a:buClrTx/>
            </a:pPr>
            <a:endParaRPr lang="fr-FR" altLang="fr-FR" sz="1000" u="sng" dirty="0">
              <a:latin typeface="Arial" panose="020B0604020202020204" pitchFamily="34" charset="0"/>
              <a:ea typeface="WenQuanYi Micro Hei" charset="0"/>
              <a:cs typeface="WenQuanYi Micro Hei" charset="0"/>
            </a:endParaRPr>
          </a:p>
          <a:p>
            <a:pPr>
              <a:spcBef>
                <a:spcPts val="488"/>
              </a:spcBef>
              <a:buClrTx/>
            </a:pPr>
            <a:r>
              <a:rPr lang="fr-FR" altLang="fr-FR" sz="1000" u="sng" dirty="0">
                <a:latin typeface="Arial" panose="020B0604020202020204" pitchFamily="34" charset="0"/>
                <a:ea typeface="WenQuanYi Micro Hei" charset="0"/>
                <a:cs typeface="WenQuanYi Micro Hei" charset="0"/>
              </a:rPr>
              <a:t>On peut donc voir ici les différents phénomènes :</a:t>
            </a:r>
          </a:p>
          <a:p>
            <a:pPr marL="0" marR="0" indent="0" algn="l" defTabSz="914400" rtl="0" eaLnBrk="1" fontAlgn="auto" latinLnBrk="0" hangingPunct="1">
              <a:lnSpc>
                <a:spcPct val="100000"/>
              </a:lnSpc>
              <a:spcBef>
                <a:spcPts val="488"/>
              </a:spcBef>
              <a:spcAft>
                <a:spcPts val="0"/>
              </a:spcAft>
              <a:buClrTx/>
              <a:buSzTx/>
              <a:buFontTx/>
              <a:buNone/>
              <a:tabLst/>
              <a:defRPr/>
            </a:pPr>
            <a:r>
              <a:rPr lang="fr-FR" altLang="fr-FR" sz="1000" dirty="0">
                <a:latin typeface="Arial" panose="020B0604020202020204" pitchFamily="34" charset="0"/>
                <a:ea typeface="WenQuanYi Micro Hei" charset="0"/>
                <a:cs typeface="WenQuanYi Micro Hei" charset="0"/>
              </a:rPr>
              <a:t>Un réchauffement climatique de +0.2°C/décennie fait disparaître toutes les espèces d'arbre localement sur terrain plat </a:t>
            </a:r>
            <a:r>
              <a:rPr lang="fr-FR" altLang="fr-FR" sz="1000" dirty="0">
                <a:latin typeface="Arial" panose="020B0604020202020204" pitchFamily="34" charset="0"/>
                <a:ea typeface="WenQuanYi Micro Hei" charset="0"/>
                <a:cs typeface="WenQuanYi Micro Hei" charset="0"/>
                <a:sym typeface="Wingdings" panose="05000000000000000000" pitchFamily="2" charset="2"/>
              </a:rPr>
              <a:t> </a:t>
            </a:r>
            <a:r>
              <a:rPr lang="fr-FR" altLang="fr-FR" sz="1000" dirty="0">
                <a:latin typeface="Arial" panose="020B0604020202020204" pitchFamily="34" charset="0"/>
                <a:ea typeface="WenQuanYi Micro Hei" charset="0"/>
                <a:cs typeface="WenQuanYi Micro Hei" charset="0"/>
              </a:rPr>
              <a:t>Début de </a:t>
            </a:r>
            <a:r>
              <a:rPr lang="fr-FR" altLang="fr-FR" sz="1000" b="1" dirty="0">
                <a:latin typeface="Arial" panose="020B0604020202020204" pitchFamily="34" charset="0"/>
                <a:ea typeface="WenQuanYi Micro Hei" charset="0"/>
                <a:cs typeface="WenQuanYi Micro Hei" charset="0"/>
              </a:rPr>
              <a:t>déforestation</a:t>
            </a:r>
            <a:r>
              <a:rPr lang="fr-FR" altLang="fr-FR" sz="1000" dirty="0">
                <a:latin typeface="Arial" panose="020B0604020202020204" pitchFamily="34" charset="0"/>
                <a:ea typeface="WenQuanYi Micro Hei" charset="0"/>
                <a:cs typeface="WenQuanYi Micro Hei" charset="0"/>
              </a:rPr>
              <a:t> massive localement </a:t>
            </a:r>
            <a:r>
              <a:rPr lang="fr-FR" altLang="fr-FR" sz="1000" b="1" dirty="0">
                <a:latin typeface="Arial" panose="020B0604020202020204" pitchFamily="34" charset="0"/>
                <a:ea typeface="WenQuanYi Micro Hei" charset="0"/>
                <a:cs typeface="WenQuanYi Micro Hei" charset="0"/>
              </a:rPr>
              <a:t>sur terrain plat</a:t>
            </a:r>
          </a:p>
          <a:p>
            <a:pPr marL="0" marR="0" indent="0" algn="l" defTabSz="914400" rtl="0" eaLnBrk="1" fontAlgn="auto" latinLnBrk="0" hangingPunct="1">
              <a:lnSpc>
                <a:spcPct val="100000"/>
              </a:lnSpc>
              <a:spcBef>
                <a:spcPts val="488"/>
              </a:spcBef>
              <a:spcAft>
                <a:spcPts val="0"/>
              </a:spcAft>
              <a:buClrTx/>
              <a:buSzTx/>
              <a:buFontTx/>
              <a:buNone/>
              <a:tabLst/>
              <a:defRPr/>
            </a:pPr>
            <a:r>
              <a:rPr lang="fr-FR" altLang="fr-FR" sz="1000" dirty="0">
                <a:latin typeface="Arial" panose="020B0604020202020204" pitchFamily="34" charset="0"/>
                <a:ea typeface="WenQuanYi Micro Hei" charset="0"/>
                <a:cs typeface="WenQuanYi Micro Hei" charset="0"/>
              </a:rPr>
              <a:t>Un réchauffement climatique de +0.4°C/décennie fait disparaître toutes les espèces d'arbre localement sur tout type de terrain </a:t>
            </a:r>
            <a:r>
              <a:rPr lang="fr-FR" altLang="fr-FR" sz="1000" dirty="0">
                <a:latin typeface="Arial" panose="020B0604020202020204" pitchFamily="34" charset="0"/>
                <a:ea typeface="WenQuanYi Micro Hei" charset="0"/>
                <a:cs typeface="WenQuanYi Micro Hei" charset="0"/>
                <a:sym typeface="Wingdings" panose="05000000000000000000" pitchFamily="2" charset="2"/>
              </a:rPr>
              <a:t> </a:t>
            </a:r>
            <a:r>
              <a:rPr lang="fr-FR" altLang="fr-FR" sz="1000" dirty="0">
                <a:latin typeface="Arial" panose="020B0604020202020204" pitchFamily="34" charset="0"/>
                <a:ea typeface="WenQuanYi Micro Hei" charset="0"/>
                <a:cs typeface="WenQuanYi Micro Hei" charset="0"/>
              </a:rPr>
              <a:t>Début de </a:t>
            </a:r>
            <a:r>
              <a:rPr lang="fr-FR" altLang="fr-FR" sz="1000" b="1" dirty="0">
                <a:latin typeface="Arial" panose="020B0604020202020204" pitchFamily="34" charset="0"/>
                <a:ea typeface="WenQuanYi Micro Hei" charset="0"/>
                <a:cs typeface="WenQuanYi Micro Hei" charset="0"/>
              </a:rPr>
              <a:t>déforestation</a:t>
            </a:r>
            <a:r>
              <a:rPr lang="fr-FR" altLang="fr-FR" sz="1000" dirty="0">
                <a:latin typeface="Arial" panose="020B0604020202020204" pitchFamily="34" charset="0"/>
                <a:ea typeface="WenQuanYi Micro Hei" charset="0"/>
                <a:cs typeface="WenQuanYi Micro Hei" charset="0"/>
              </a:rPr>
              <a:t> massive localement </a:t>
            </a:r>
            <a:r>
              <a:rPr lang="fr-FR" altLang="fr-FR" sz="1000" b="1" dirty="0">
                <a:latin typeface="Arial" panose="020B0604020202020204" pitchFamily="34" charset="0"/>
                <a:ea typeface="WenQuanYi Micro Hei" charset="0"/>
                <a:cs typeface="WenQuanYi Micro Hei" charset="0"/>
              </a:rPr>
              <a:t>partout</a:t>
            </a:r>
          </a:p>
          <a:p>
            <a:pPr>
              <a:spcBef>
                <a:spcPts val="488"/>
              </a:spcBef>
            </a:pPr>
            <a:r>
              <a:rPr lang="fr-FR" altLang="fr-FR" sz="1000" dirty="0">
                <a:latin typeface="Arial" panose="020B0604020202020204" pitchFamily="34" charset="0"/>
                <a:ea typeface="WenQuanYi Micro Hei" charset="0"/>
                <a:cs typeface="WenQuanYi Micro Hei" charset="0"/>
              </a:rPr>
              <a:t>Un réchauffement climatique de +0.4°C/décennie fait disparaître toutes les espèces d'arbre et toutes les espèces d'herbes localement sur terrain plat </a:t>
            </a:r>
            <a:r>
              <a:rPr lang="fr-FR" altLang="fr-FR" sz="1000" dirty="0">
                <a:latin typeface="Arial" panose="020B0604020202020204" pitchFamily="34" charset="0"/>
                <a:ea typeface="WenQuanYi Micro Hei" charset="0"/>
                <a:cs typeface="WenQuanYi Micro Hei" charset="0"/>
                <a:sym typeface="Wingdings" panose="05000000000000000000" pitchFamily="2" charset="2"/>
              </a:rPr>
              <a:t> </a:t>
            </a:r>
            <a:r>
              <a:rPr lang="fr-FR" altLang="fr-FR" sz="1000" dirty="0">
                <a:latin typeface="Arial" panose="020B0604020202020204" pitchFamily="34" charset="0"/>
                <a:ea typeface="WenQuanYi Micro Hei" charset="0"/>
                <a:cs typeface="WenQuanYi Micro Hei" charset="0"/>
              </a:rPr>
              <a:t>début de </a:t>
            </a:r>
            <a:r>
              <a:rPr lang="fr-FR" altLang="fr-FR" sz="1000" b="1" dirty="0">
                <a:latin typeface="Arial" panose="020B0604020202020204" pitchFamily="34" charset="0"/>
                <a:ea typeface="WenQuanYi Micro Hei" charset="0"/>
                <a:cs typeface="WenQuanYi Micro Hei" charset="0"/>
              </a:rPr>
              <a:t>désertification</a:t>
            </a:r>
            <a:r>
              <a:rPr lang="fr-FR" altLang="fr-FR" sz="1000" dirty="0">
                <a:latin typeface="Arial" panose="020B0604020202020204" pitchFamily="34" charset="0"/>
                <a:ea typeface="WenQuanYi Micro Hei" charset="0"/>
                <a:cs typeface="WenQuanYi Micro Hei" charset="0"/>
              </a:rPr>
              <a:t> massive localement sur </a:t>
            </a:r>
            <a:r>
              <a:rPr lang="fr-FR" altLang="fr-FR" sz="1000" b="1" dirty="0">
                <a:latin typeface="Arial" panose="020B0604020202020204" pitchFamily="34" charset="0"/>
                <a:ea typeface="WenQuanYi Micro Hei" charset="0"/>
                <a:cs typeface="WenQuanYi Micro Hei" charset="0"/>
              </a:rPr>
              <a:t>terrain plat</a:t>
            </a:r>
          </a:p>
          <a:p>
            <a:pPr algn="just"/>
            <a:endParaRPr lang="fr-FR" sz="1000" dirty="0">
              <a:latin typeface="Arial" panose="020B0604020202020204" pitchFamily="34" charset="0"/>
              <a:cs typeface="Arial" panose="020B0604020202020204" pitchFamily="34" charset="0"/>
            </a:endParaRPr>
          </a:p>
          <a:p>
            <a:endParaRPr lang="fr-FR" sz="1000" dirty="0"/>
          </a:p>
        </p:txBody>
      </p:sp>
    </p:spTree>
    <p:extLst>
      <p:ext uri="{BB962C8B-B14F-4D97-AF65-F5344CB8AC3E}">
        <p14:creationId xmlns:p14="http://schemas.microsoft.com/office/powerpoint/2010/main" val="338073341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4"/>
          <p:cNvSpPr>
            <a:spLocks noGrp="1" noChangeArrowheads="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9pPr>
          </a:lstStyle>
          <a:p>
            <a:fld id="{48434DB7-DC5C-4679-AA31-5474036DD4E0}" type="slidenum">
              <a:rPr lang="fr-FR" altLang="fr-FR" sz="1300">
                <a:solidFill>
                  <a:srgbClr val="000000"/>
                </a:solidFill>
                <a:latin typeface="Times New Roman" panose="02020603050405020304" pitchFamily="18" charset="0"/>
              </a:rPr>
              <a:pPr/>
              <a:t>81</a:t>
            </a:fld>
            <a:endParaRPr lang="fr-FR" altLang="fr-FR" sz="1300">
              <a:solidFill>
                <a:srgbClr val="000000"/>
              </a:solidFill>
              <a:latin typeface="Times New Roman" panose="02020603050405020304" pitchFamily="18" charset="0"/>
            </a:endParaRPr>
          </a:p>
        </p:txBody>
      </p:sp>
      <p:sp>
        <p:nvSpPr>
          <p:cNvPr id="64515" name="Text Box 1"/>
          <p:cNvSpPr txBox="1">
            <a:spLocks noChangeArrowheads="1"/>
          </p:cNvSpPr>
          <p:nvPr/>
        </p:nvSpPr>
        <p:spPr bwMode="auto">
          <a:xfrm>
            <a:off x="4021138" y="9720263"/>
            <a:ext cx="3073400" cy="50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7560" tIns="50760" rIns="97560" bIns="507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0F87E23D-0A36-43B2-9D61-DA8849F43CB3}" type="slidenum">
              <a:rPr lang="fr-FR" altLang="fr-FR" sz="1300">
                <a:solidFill>
                  <a:srgbClr val="000000"/>
                </a:solidFill>
                <a:latin typeface="Times New Roman" panose="02020603050405020304" pitchFamily="18" charset="0"/>
              </a:rPr>
              <a:pPr algn="r" eaLnBrk="1" hangingPunct="1">
                <a:buSzPct val="100000"/>
              </a:pPr>
              <a:t>81</a:t>
            </a:fld>
            <a:endParaRPr lang="fr-FR" altLang="fr-FR" sz="1300">
              <a:solidFill>
                <a:srgbClr val="000000"/>
              </a:solidFill>
              <a:latin typeface="Times New Roman" panose="02020603050405020304" pitchFamily="18" charset="0"/>
            </a:endParaRPr>
          </a:p>
        </p:txBody>
      </p:sp>
      <p:sp>
        <p:nvSpPr>
          <p:cNvPr id="110596" name="Rectangle 2"/>
          <p:cNvSpPr>
            <a:spLocks noGrp="1" noRot="1" noChangeAspect="1" noChangeArrowheads="1" noTextEdit="1"/>
          </p:cNvSpPr>
          <p:nvPr>
            <p:ph type="sldImg"/>
          </p:nvPr>
        </p:nvSpPr>
        <p:spPr>
          <a:xfrm>
            <a:off x="138113" y="766763"/>
            <a:ext cx="6819900" cy="38369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Text Box 3"/>
          <p:cNvSpPr txBox="1">
            <a:spLocks noChangeArrowheads="1"/>
          </p:cNvSpPr>
          <p:nvPr/>
        </p:nvSpPr>
        <p:spPr bwMode="auto">
          <a:xfrm>
            <a:off x="0" y="4860925"/>
            <a:ext cx="7099300" cy="4605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7560" tIns="50760" rIns="97560" bIns="5076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spcBef>
                <a:spcPts val="488"/>
              </a:spcBef>
              <a:buSzPct val="100000"/>
            </a:pPr>
            <a:r>
              <a:rPr lang="fr-FR" altLang="fr-FR" sz="1300" b="1" u="sng">
                <a:solidFill>
                  <a:srgbClr val="000000"/>
                </a:solidFill>
              </a:rPr>
              <a:t>Messages clés</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 Les espèces se déplacent pour retrouver des conditions locales favorables modifiées géographiquement par le réchauffement climatique</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Plus le réchauffement climatique est rapide, plus les espèces doivent se déplacer vite pour avoir toujours des conditions favorables à leur survie, sinon elles disparaissent localement7</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 Un réchauffement climatique de +2°C/siècle fait disparaître toutes les espèces d'arbre localement sur terrain plat : début de déforestation massive localement sur terrain plat</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Un réchauffement climatique de +4°C/siècle fait disparaître toutes les espèces d'arbre localement sur tout type de terrain : début de déforestation massive localement partout</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Un réchauffement climatique de +4°C/siècle fait disparaître toutes les espèces d'arbre et toutes les espèces d'herbes localement sur terrain plat : début de désertification massive localement sur terrain plat</a:t>
            </a:r>
          </a:p>
          <a:p>
            <a:pPr>
              <a:spcBef>
                <a:spcPts val="488"/>
              </a:spcBef>
              <a:buSzPct val="100000"/>
            </a:pPr>
            <a:endParaRPr lang="fr-FR" altLang="fr-FR" sz="1300" b="1">
              <a:solidFill>
                <a:srgbClr val="000000"/>
              </a:solidFill>
            </a:endParaRPr>
          </a:p>
          <a:p>
            <a:pPr>
              <a:spcBef>
                <a:spcPts val="488"/>
              </a:spcBef>
              <a:buSzPct val="100000"/>
            </a:pPr>
            <a:r>
              <a:rPr lang="fr-FR" altLang="fr-FR" sz="1300" b="1" u="sng">
                <a:solidFill>
                  <a:srgbClr val="000000"/>
                </a:solidFill>
              </a:rPr>
              <a:t>Explications</a:t>
            </a:r>
          </a:p>
          <a:p>
            <a:pPr>
              <a:spcBef>
                <a:spcPts val="488"/>
              </a:spcBef>
              <a:buClr>
                <a:srgbClr val="000000"/>
              </a:buClr>
              <a:buSzPct val="100000"/>
              <a:buFont typeface="Times New Roman" panose="02020603050405020304" pitchFamily="18" charset="0"/>
              <a:buAutoNum type="arabicPeriod"/>
            </a:pPr>
            <a:r>
              <a:rPr lang="fr-FR" altLang="fr-FR" sz="1300">
                <a:solidFill>
                  <a:srgbClr val="000000"/>
                </a:solidFill>
              </a:rPr>
              <a:t>Les espèces présentes dans un milieu dépendent en grande partie du climat local. Or le réchauffement de la planète implique des changements de climats régionaux de plus en plus rapides, auxquels les espèces n'auront pas toujours le temps de s'adapter. Certaines d'entre elles auront tendance à se déplacer, pour retrouver un climat favorable à leur survie. Ce déplacement se fera vers les pôles ou en altitude. Il y fait plus froid ce qui contrebalance les effets du réchauffement climatique. 1°C représente 170km vers les pôles ou 150m en altitude (très approximatif). Il sera donc plus facile pour une espèce de suivre un changement climatique rapide en zone de montagne que sur terrain plat</a:t>
            </a:r>
          </a:p>
          <a:p>
            <a:pPr>
              <a:spcBef>
                <a:spcPts val="488"/>
              </a:spcBef>
              <a:buClr>
                <a:srgbClr val="000000"/>
              </a:buClr>
              <a:buSzPct val="100000"/>
              <a:buFont typeface="Times New Roman" panose="02020603050405020304" pitchFamily="18" charset="0"/>
              <a:buAutoNum type="arabicPeriod"/>
            </a:pPr>
            <a:r>
              <a:rPr lang="fr-FR" altLang="fr-FR" sz="1300">
                <a:solidFill>
                  <a:srgbClr val="000000"/>
                </a:solidFill>
              </a:rPr>
              <a:t>Les espèces végétales sont celles qui se déplacent le plus lentement, car les individus ne peuvent se déplacer, seules les graines le peuvent</a:t>
            </a:r>
          </a:p>
        </p:txBody>
      </p:sp>
      <p:sp>
        <p:nvSpPr>
          <p:cNvPr id="64518" name="Text Box 4"/>
          <p:cNvSpPr txBox="1">
            <a:spLocks noChangeArrowheads="1"/>
          </p:cNvSpPr>
          <p:nvPr/>
        </p:nvSpPr>
        <p:spPr bwMode="auto">
          <a:xfrm>
            <a:off x="4021138" y="9721850"/>
            <a:ext cx="3076575" cy="511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7560" tIns="50760" rIns="97560" bIns="507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9D80098A-0FD5-486D-BE3A-AF91D1E7D7C2}" type="slidenum">
              <a:rPr lang="fr-FR" altLang="fr-FR" sz="1300">
                <a:solidFill>
                  <a:srgbClr val="000000"/>
                </a:solidFill>
              </a:rPr>
              <a:pPr algn="r" eaLnBrk="1" hangingPunct="1">
                <a:buSzPct val="100000"/>
              </a:pPr>
              <a:t>81</a:t>
            </a:fld>
            <a:endParaRPr lang="fr-FR" altLang="fr-FR" sz="1300">
              <a:solidFill>
                <a:srgbClr val="000000"/>
              </a:solidFill>
            </a:endParaRPr>
          </a:p>
        </p:txBody>
      </p:sp>
      <p:sp>
        <p:nvSpPr>
          <p:cNvPr id="2" name="Espace réservé des commentaires 1"/>
          <p:cNvSpPr>
            <a:spLocks noGrp="1"/>
          </p:cNvSpPr>
          <p:nvPr>
            <p:ph type="body" idx="1"/>
          </p:nvPr>
        </p:nvSpPr>
        <p:spPr/>
        <p:txBody>
          <a:bodyPr>
            <a:normAutofit lnSpcReduction="10000"/>
          </a:bodyPr>
          <a:lstStyle/>
          <a:p>
            <a:pPr>
              <a:spcBef>
                <a:spcPts val="488"/>
              </a:spcBef>
              <a:buClrTx/>
              <a:buFontTx/>
              <a:buNone/>
            </a:pPr>
            <a:r>
              <a:rPr lang="fr-FR" altLang="fr-FR" sz="1000" b="1" u="sng" dirty="0">
                <a:latin typeface="Arial" panose="020B0604020202020204" pitchFamily="34" charset="0"/>
                <a:ea typeface="WenQuanYi Micro Hei" charset="0"/>
                <a:cs typeface="Arial" panose="020B0604020202020204" pitchFamily="34" charset="0"/>
              </a:rPr>
              <a:t>Contenu supplémentaire : </a:t>
            </a:r>
          </a:p>
          <a:p>
            <a:pPr>
              <a:spcBef>
                <a:spcPts val="488"/>
              </a:spcBef>
              <a:buClrTx/>
              <a:buFontTx/>
              <a:buNone/>
            </a:pPr>
            <a:r>
              <a:rPr lang="fr-FR" altLang="fr-FR" sz="1000" dirty="0">
                <a:latin typeface="Arial" panose="020B0604020202020204" pitchFamily="34" charset="0"/>
                <a:ea typeface="WenQuanYi Micro Hei" charset="0"/>
                <a:cs typeface="Arial" panose="020B0604020202020204" pitchFamily="34" charset="0"/>
              </a:rPr>
              <a:t>Graphique représentant la vitesse de déplacements de différentes espèces en fonction de la vitesse du réchauffement climatique.</a:t>
            </a:r>
          </a:p>
          <a:p>
            <a:pPr>
              <a:spcBef>
                <a:spcPts val="488"/>
              </a:spcBef>
              <a:buClrTx/>
              <a:buFontTx/>
              <a:buNone/>
            </a:pPr>
            <a:r>
              <a:rPr lang="fr-FR" altLang="fr-FR" sz="1000" dirty="0">
                <a:latin typeface="Arial" panose="020B0604020202020204" pitchFamily="34" charset="0"/>
                <a:ea typeface="WenQuanYi Micro Hei" charset="0"/>
                <a:cs typeface="Arial" panose="020B0604020202020204" pitchFamily="34" charset="0"/>
              </a:rPr>
              <a:t>Pour le lire :</a:t>
            </a:r>
            <a:r>
              <a:rPr lang="fr-FR" altLang="fr-FR" sz="1000" baseline="0" dirty="0">
                <a:latin typeface="Arial" panose="020B0604020202020204" pitchFamily="34" charset="0"/>
                <a:ea typeface="WenQuanYi Micro Hei" charset="0"/>
                <a:cs typeface="Arial" panose="020B0604020202020204" pitchFamily="34" charset="0"/>
              </a:rPr>
              <a:t> on se place dans l’axe de droite sur un scenario de réchauffement climatique </a:t>
            </a:r>
            <a:r>
              <a:rPr lang="fr-FR" altLang="fr-FR" sz="1000" b="1" u="sng" baseline="0" dirty="0">
                <a:latin typeface="Arial" panose="020B0604020202020204" pitchFamily="34" charset="0"/>
                <a:ea typeface="WenQuanYi Micro Hei" charset="0"/>
                <a:cs typeface="Arial" panose="020B0604020202020204" pitchFamily="34" charset="0"/>
              </a:rPr>
              <a:t>global</a:t>
            </a:r>
            <a:r>
              <a:rPr lang="fr-FR" altLang="fr-FR" sz="1000" baseline="0" dirty="0">
                <a:latin typeface="Arial" panose="020B0604020202020204" pitchFamily="34" charset="0"/>
                <a:ea typeface="WenQuanYi Micro Hei" charset="0"/>
                <a:cs typeface="Arial" panose="020B0604020202020204" pitchFamily="34" charset="0"/>
              </a:rPr>
              <a:t>(par ex +0,25°C/10 ans), et on choisit sur quel type de terrain on veut savoir la vitesse de déplacement du « climat (=</a:t>
            </a:r>
            <a:r>
              <a:rPr lang="fr-FR" altLang="fr-FR" sz="1000" baseline="0" dirty="0" err="1">
                <a:latin typeface="Arial" panose="020B0604020202020204" pitchFamily="34" charset="0"/>
                <a:ea typeface="WenQuanYi Micro Hei" charset="0"/>
                <a:cs typeface="Arial" panose="020B0604020202020204" pitchFamily="34" charset="0"/>
              </a:rPr>
              <a:t>isotempératures</a:t>
            </a:r>
            <a:r>
              <a:rPr lang="fr-FR" altLang="fr-FR" sz="1000" baseline="0" dirty="0">
                <a:latin typeface="Arial" panose="020B0604020202020204" pitchFamily="34" charset="0"/>
                <a:ea typeface="WenQuanYi Micro Hei" charset="0"/>
                <a:cs typeface="Arial" panose="020B0604020202020204" pitchFamily="34" charset="0"/>
              </a:rPr>
              <a:t> ). On lit sur l’axe de gauche à quelle vitesse il se déplace (ici 40 km/10 ans). On regarde tout ce qui est en dessous de la ligne (pointillé jaune) : ces espèces doivent s’adapter morphologiquement ou disparaitre, car trop lentes.</a:t>
            </a:r>
          </a:p>
          <a:p>
            <a:pPr>
              <a:spcBef>
                <a:spcPts val="488"/>
              </a:spcBef>
              <a:buClrTx/>
              <a:buFontTx/>
              <a:buNone/>
            </a:pPr>
            <a:endParaRPr lang="fr-FR" altLang="fr-FR" sz="1000" dirty="0">
              <a:latin typeface="Arial" panose="020B0604020202020204" pitchFamily="34" charset="0"/>
              <a:ea typeface="WenQuanYi Micro Hei" charset="0"/>
              <a:cs typeface="Arial" panose="020B0604020202020204" pitchFamily="34" charset="0"/>
            </a:endParaRPr>
          </a:p>
          <a:p>
            <a:pPr>
              <a:spcBef>
                <a:spcPts val="488"/>
              </a:spcBef>
              <a:buClrTx/>
              <a:buFontTx/>
              <a:buNone/>
            </a:pPr>
            <a:r>
              <a:rPr lang="fr-FR" altLang="fr-FR" sz="1000" dirty="0">
                <a:latin typeface="Arial" panose="020B0604020202020204" pitchFamily="34" charset="0"/>
                <a:ea typeface="WenQuanYi Micro Hei" charset="0"/>
                <a:cs typeface="Arial" panose="020B0604020202020204" pitchFamily="34" charset="0"/>
              </a:rPr>
              <a:t>Les rectangles blancs montrent l’espèce la plus lente à l’espèce la plus rapide pour un groupe du vivant. Le trait noir épais représente la médiane, soit 50% des espèces en-dessous et 50% au-dessus. « si le trait noir est bas dans le rectangle, il y</a:t>
            </a:r>
            <a:r>
              <a:rPr lang="fr-FR" altLang="fr-FR" sz="1000" baseline="0" dirty="0">
                <a:latin typeface="Arial" panose="020B0604020202020204" pitchFamily="34" charset="0"/>
                <a:ea typeface="WenQuanYi Micro Hei" charset="0"/>
                <a:cs typeface="Arial" panose="020B0604020202020204" pitchFamily="34" charset="0"/>
              </a:rPr>
              <a:t> a </a:t>
            </a:r>
            <a:r>
              <a:rPr lang="fr-FR" altLang="fr-FR" sz="1000" baseline="0" dirty="0" err="1">
                <a:latin typeface="Arial" panose="020B0604020202020204" pitchFamily="34" charset="0"/>
                <a:ea typeface="WenQuanYi Micro Hei" charset="0"/>
                <a:cs typeface="Arial" panose="020B0604020202020204" pitchFamily="34" charset="0"/>
              </a:rPr>
              <a:t>bcp</a:t>
            </a:r>
            <a:r>
              <a:rPr lang="fr-FR" altLang="fr-FR" sz="1000" baseline="0" dirty="0">
                <a:latin typeface="Arial" panose="020B0604020202020204" pitchFamily="34" charset="0"/>
                <a:ea typeface="WenQuanYi Micro Hei" charset="0"/>
                <a:cs typeface="Arial" panose="020B0604020202020204" pitchFamily="34" charset="0"/>
              </a:rPr>
              <a:t> (la moitié) d’espèces qui sont plus lentes que le traits noir »</a:t>
            </a:r>
            <a:endParaRPr lang="fr-FR" altLang="fr-FR" sz="1000" dirty="0">
              <a:latin typeface="Arial" panose="020B0604020202020204" pitchFamily="34" charset="0"/>
              <a:ea typeface="WenQuanYi Micro Hei" charset="0"/>
              <a:cs typeface="Arial" panose="020B0604020202020204" pitchFamily="34" charset="0"/>
            </a:endParaRPr>
          </a:p>
          <a:p>
            <a:pPr>
              <a:spcBef>
                <a:spcPts val="488"/>
              </a:spcBef>
              <a:buClrTx/>
              <a:buFontTx/>
              <a:buNone/>
            </a:pPr>
            <a:r>
              <a:rPr lang="fr-FR" altLang="fr-FR" sz="1000" dirty="0">
                <a:latin typeface="Arial" panose="020B0604020202020204" pitchFamily="34" charset="0"/>
                <a:ea typeface="WenQuanYi Micro Hei" charset="0"/>
                <a:cs typeface="Arial" panose="020B0604020202020204" pitchFamily="34" charset="0"/>
              </a:rPr>
              <a:t>Le réchauffement climatique oblige les espèces à se déplacer,</a:t>
            </a:r>
            <a:r>
              <a:rPr lang="fr-FR" altLang="fr-FR" sz="1000" baseline="0" dirty="0">
                <a:latin typeface="Arial" panose="020B0604020202020204" pitchFamily="34" charset="0"/>
                <a:ea typeface="WenQuanYi Micro Hei" charset="0"/>
                <a:cs typeface="Arial" panose="020B0604020202020204" pitchFamily="34" charset="0"/>
              </a:rPr>
              <a:t> ce qui n’est pas toujours possible</a:t>
            </a:r>
            <a:endParaRPr lang="fr-FR" altLang="fr-FR" sz="1000" dirty="0">
              <a:latin typeface="Arial" panose="020B0604020202020204" pitchFamily="34" charset="0"/>
              <a:ea typeface="WenQuanYi Micro Hei" charset="0"/>
              <a:cs typeface="Arial" panose="020B0604020202020204" pitchFamily="34" charset="0"/>
            </a:endParaRPr>
          </a:p>
          <a:p>
            <a:pPr>
              <a:spcBef>
                <a:spcPts val="488"/>
              </a:spcBef>
              <a:buClrTx/>
            </a:pPr>
            <a:endParaRPr lang="fr-FR" altLang="fr-FR" sz="1000" u="sng" dirty="0">
              <a:latin typeface="Arial" panose="020B0604020202020204" pitchFamily="34" charset="0"/>
              <a:ea typeface="WenQuanYi Micro Hei" charset="0"/>
              <a:cs typeface="Arial" panose="020B0604020202020204" pitchFamily="34" charset="0"/>
            </a:endParaRPr>
          </a:p>
          <a:p>
            <a:pPr>
              <a:spcBef>
                <a:spcPts val="488"/>
              </a:spcBef>
              <a:buClrTx/>
            </a:pPr>
            <a:r>
              <a:rPr lang="fr-FR" altLang="fr-FR" sz="1000" u="sng" dirty="0">
                <a:latin typeface="Arial" panose="020B0604020202020204" pitchFamily="34" charset="0"/>
                <a:ea typeface="WenQuanYi Micro Hei" charset="0"/>
                <a:cs typeface="Arial" panose="020B0604020202020204" pitchFamily="34" charset="0"/>
              </a:rPr>
              <a:t>On peut donc voir ici les différents phénomènes :</a:t>
            </a:r>
          </a:p>
          <a:p>
            <a:pPr marL="0" marR="0" indent="0" algn="l" defTabSz="914400" rtl="0" eaLnBrk="1" fontAlgn="auto" latinLnBrk="0" hangingPunct="1">
              <a:lnSpc>
                <a:spcPct val="100000"/>
              </a:lnSpc>
              <a:spcBef>
                <a:spcPts val="488"/>
              </a:spcBef>
              <a:spcAft>
                <a:spcPts val="0"/>
              </a:spcAft>
              <a:buClrTx/>
              <a:buSzTx/>
              <a:buFontTx/>
              <a:buNone/>
              <a:tabLst/>
              <a:defRPr/>
            </a:pPr>
            <a:r>
              <a:rPr lang="fr-FR" altLang="fr-FR" sz="1000" dirty="0">
                <a:latin typeface="Arial" panose="020B0604020202020204" pitchFamily="34" charset="0"/>
                <a:ea typeface="WenQuanYi Micro Hei" charset="0"/>
                <a:cs typeface="Arial" panose="020B0604020202020204" pitchFamily="34" charset="0"/>
              </a:rPr>
              <a:t>Un réchauffement climatique de +0.2°C/décennie fait disparaître toutes les espèces d'arbre localement sur terrain plat </a:t>
            </a:r>
            <a:r>
              <a:rPr lang="fr-FR" altLang="fr-FR" sz="1000" dirty="0">
                <a:latin typeface="Arial" panose="020B0604020202020204" pitchFamily="34" charset="0"/>
                <a:ea typeface="WenQuanYi Micro Hei" charset="0"/>
                <a:cs typeface="Arial" panose="020B0604020202020204" pitchFamily="34" charset="0"/>
                <a:sym typeface="Wingdings" panose="05000000000000000000" pitchFamily="2" charset="2"/>
              </a:rPr>
              <a:t> </a:t>
            </a:r>
            <a:r>
              <a:rPr lang="fr-FR" altLang="fr-FR" sz="1000" dirty="0">
                <a:latin typeface="Arial" panose="020B0604020202020204" pitchFamily="34" charset="0"/>
                <a:ea typeface="WenQuanYi Micro Hei" charset="0"/>
                <a:cs typeface="Arial" panose="020B0604020202020204" pitchFamily="34" charset="0"/>
              </a:rPr>
              <a:t>Début de </a:t>
            </a:r>
            <a:r>
              <a:rPr lang="fr-FR" altLang="fr-FR" sz="1000" b="1" dirty="0">
                <a:latin typeface="Arial" panose="020B0604020202020204" pitchFamily="34" charset="0"/>
                <a:ea typeface="WenQuanYi Micro Hei" charset="0"/>
                <a:cs typeface="Arial" panose="020B0604020202020204" pitchFamily="34" charset="0"/>
              </a:rPr>
              <a:t>déforestation</a:t>
            </a:r>
            <a:r>
              <a:rPr lang="fr-FR" altLang="fr-FR" sz="1000" dirty="0">
                <a:latin typeface="Arial" panose="020B0604020202020204" pitchFamily="34" charset="0"/>
                <a:ea typeface="WenQuanYi Micro Hei" charset="0"/>
                <a:cs typeface="Arial" panose="020B0604020202020204" pitchFamily="34" charset="0"/>
              </a:rPr>
              <a:t> massive localement </a:t>
            </a:r>
            <a:r>
              <a:rPr lang="fr-FR" altLang="fr-FR" sz="1000" b="1" dirty="0">
                <a:latin typeface="Arial" panose="020B0604020202020204" pitchFamily="34" charset="0"/>
                <a:ea typeface="WenQuanYi Micro Hei" charset="0"/>
                <a:cs typeface="Arial" panose="020B0604020202020204" pitchFamily="34" charset="0"/>
              </a:rPr>
              <a:t>sur terrain plat</a:t>
            </a:r>
          </a:p>
          <a:p>
            <a:pPr marL="0" marR="0" indent="0" algn="l" defTabSz="914400" rtl="0" eaLnBrk="1" fontAlgn="auto" latinLnBrk="0" hangingPunct="1">
              <a:lnSpc>
                <a:spcPct val="100000"/>
              </a:lnSpc>
              <a:spcBef>
                <a:spcPts val="488"/>
              </a:spcBef>
              <a:spcAft>
                <a:spcPts val="0"/>
              </a:spcAft>
              <a:buClrTx/>
              <a:buSzTx/>
              <a:buFontTx/>
              <a:buNone/>
              <a:tabLst/>
              <a:defRPr/>
            </a:pPr>
            <a:r>
              <a:rPr lang="fr-FR" altLang="fr-FR" sz="1000" dirty="0">
                <a:latin typeface="Arial" panose="020B0604020202020204" pitchFamily="34" charset="0"/>
                <a:ea typeface="WenQuanYi Micro Hei" charset="0"/>
                <a:cs typeface="Arial" panose="020B0604020202020204" pitchFamily="34" charset="0"/>
              </a:rPr>
              <a:t>Un réchauffement climatique de +0.4°C/décennie fait disparaître toutes les espèces d'arbre localement sur tout type de terrain </a:t>
            </a:r>
            <a:r>
              <a:rPr lang="fr-FR" altLang="fr-FR" sz="1000" dirty="0">
                <a:latin typeface="Arial" panose="020B0604020202020204" pitchFamily="34" charset="0"/>
                <a:ea typeface="WenQuanYi Micro Hei" charset="0"/>
                <a:cs typeface="Arial" panose="020B0604020202020204" pitchFamily="34" charset="0"/>
                <a:sym typeface="Wingdings" panose="05000000000000000000" pitchFamily="2" charset="2"/>
              </a:rPr>
              <a:t> </a:t>
            </a:r>
            <a:r>
              <a:rPr lang="fr-FR" altLang="fr-FR" sz="1000" dirty="0">
                <a:latin typeface="Arial" panose="020B0604020202020204" pitchFamily="34" charset="0"/>
                <a:ea typeface="WenQuanYi Micro Hei" charset="0"/>
                <a:cs typeface="Arial" panose="020B0604020202020204" pitchFamily="34" charset="0"/>
              </a:rPr>
              <a:t>Début de </a:t>
            </a:r>
            <a:r>
              <a:rPr lang="fr-FR" altLang="fr-FR" sz="1000" b="1" dirty="0">
                <a:latin typeface="Arial" panose="020B0604020202020204" pitchFamily="34" charset="0"/>
                <a:ea typeface="WenQuanYi Micro Hei" charset="0"/>
                <a:cs typeface="Arial" panose="020B0604020202020204" pitchFamily="34" charset="0"/>
              </a:rPr>
              <a:t>déforestation</a:t>
            </a:r>
            <a:r>
              <a:rPr lang="fr-FR" altLang="fr-FR" sz="1000" dirty="0">
                <a:latin typeface="Arial" panose="020B0604020202020204" pitchFamily="34" charset="0"/>
                <a:ea typeface="WenQuanYi Micro Hei" charset="0"/>
                <a:cs typeface="Arial" panose="020B0604020202020204" pitchFamily="34" charset="0"/>
              </a:rPr>
              <a:t> massive localement </a:t>
            </a:r>
            <a:r>
              <a:rPr lang="fr-FR" altLang="fr-FR" sz="1000" b="1" dirty="0">
                <a:latin typeface="Arial" panose="020B0604020202020204" pitchFamily="34" charset="0"/>
                <a:ea typeface="WenQuanYi Micro Hei" charset="0"/>
                <a:cs typeface="Arial" panose="020B0604020202020204" pitchFamily="34" charset="0"/>
              </a:rPr>
              <a:t>partout</a:t>
            </a:r>
          </a:p>
          <a:p>
            <a:pPr>
              <a:spcBef>
                <a:spcPts val="488"/>
              </a:spcBef>
            </a:pPr>
            <a:r>
              <a:rPr lang="fr-FR" altLang="fr-FR" sz="1000" dirty="0">
                <a:latin typeface="Arial" panose="020B0604020202020204" pitchFamily="34" charset="0"/>
                <a:ea typeface="WenQuanYi Micro Hei" charset="0"/>
                <a:cs typeface="Arial" panose="020B0604020202020204" pitchFamily="34" charset="0"/>
              </a:rPr>
              <a:t>Un réchauffement climatique de +0.4°C/décennie fait disparaître toutes les espèces d'arbre et toutes les espèces d'herbes localement sur terrain plat </a:t>
            </a:r>
            <a:r>
              <a:rPr lang="fr-FR" altLang="fr-FR" sz="1000" dirty="0">
                <a:latin typeface="Arial" panose="020B0604020202020204" pitchFamily="34" charset="0"/>
                <a:ea typeface="WenQuanYi Micro Hei" charset="0"/>
                <a:cs typeface="Arial" panose="020B0604020202020204" pitchFamily="34" charset="0"/>
                <a:sym typeface="Wingdings" panose="05000000000000000000" pitchFamily="2" charset="2"/>
              </a:rPr>
              <a:t> </a:t>
            </a:r>
            <a:r>
              <a:rPr lang="fr-FR" altLang="fr-FR" sz="1000" dirty="0">
                <a:latin typeface="Arial" panose="020B0604020202020204" pitchFamily="34" charset="0"/>
                <a:ea typeface="WenQuanYi Micro Hei" charset="0"/>
                <a:cs typeface="Arial" panose="020B0604020202020204" pitchFamily="34" charset="0"/>
              </a:rPr>
              <a:t>début de </a:t>
            </a:r>
            <a:r>
              <a:rPr lang="fr-FR" altLang="fr-FR" sz="1000" b="1" dirty="0">
                <a:latin typeface="Arial" panose="020B0604020202020204" pitchFamily="34" charset="0"/>
                <a:ea typeface="WenQuanYi Micro Hei" charset="0"/>
                <a:cs typeface="Arial" panose="020B0604020202020204" pitchFamily="34" charset="0"/>
              </a:rPr>
              <a:t>désertification</a:t>
            </a:r>
            <a:r>
              <a:rPr lang="fr-FR" altLang="fr-FR" sz="1000" dirty="0">
                <a:latin typeface="Arial" panose="020B0604020202020204" pitchFamily="34" charset="0"/>
                <a:ea typeface="WenQuanYi Micro Hei" charset="0"/>
                <a:cs typeface="Arial" panose="020B0604020202020204" pitchFamily="34" charset="0"/>
              </a:rPr>
              <a:t> massive localement sur </a:t>
            </a:r>
            <a:r>
              <a:rPr lang="fr-FR" altLang="fr-FR" sz="1000" b="1" dirty="0">
                <a:latin typeface="Arial" panose="020B0604020202020204" pitchFamily="34" charset="0"/>
                <a:ea typeface="WenQuanYi Micro Hei" charset="0"/>
                <a:cs typeface="Arial" panose="020B0604020202020204" pitchFamily="34" charset="0"/>
              </a:rPr>
              <a:t>terrain plat</a:t>
            </a:r>
          </a:p>
          <a:p>
            <a:pPr algn="just"/>
            <a:endParaRPr lang="fr-FR" sz="1000"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7957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normAutofit/>
          </a:bodyPr>
          <a:lstStyle/>
          <a:p>
            <a:pPr marL="0" marR="0" lvl="0" indent="0" algn="l" defTabSz="914400" rtl="0" eaLnBrk="1" fontAlgn="base" latinLnBrk="0" hangingPunct="1">
              <a:lnSpc>
                <a:spcPct val="100000"/>
              </a:lnSpc>
              <a:spcBef>
                <a:spcPts val="488"/>
              </a:spcBef>
              <a:spcAft>
                <a:spcPct val="0"/>
              </a:spcAft>
              <a:buClrTx/>
              <a:buSzTx/>
              <a:buFontTx/>
              <a:buNone/>
              <a:tabLst>
                <a:tab pos="0" algn="l"/>
                <a:tab pos="989013" algn="l"/>
                <a:tab pos="1979613" algn="l"/>
                <a:tab pos="2970213" algn="l"/>
                <a:tab pos="3960813" algn="l"/>
                <a:tab pos="4951413" algn="l"/>
                <a:tab pos="5942013" algn="l"/>
                <a:tab pos="6932613" algn="l"/>
                <a:tab pos="7923213" algn="l"/>
                <a:tab pos="8913813" algn="l"/>
                <a:tab pos="9904413" algn="l"/>
                <a:tab pos="10895013" algn="l"/>
              </a:tabLst>
              <a:defRPr/>
            </a:pPr>
            <a:r>
              <a:rPr lang="fr-FR" altLang="fr-FR" sz="1000" b="1" u="sng" dirty="0">
                <a:latin typeface="Arial" panose="020B0604020202020204" pitchFamily="34" charset="0"/>
                <a:cs typeface="Arial" panose="020B0604020202020204" pitchFamily="34" charset="0"/>
              </a:rPr>
              <a:t>Explications : </a:t>
            </a:r>
          </a:p>
          <a:p>
            <a:pPr eaLnBrk="1" hangingPunct="1">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solidFill>
                  <a:srgbClr val="3366CC"/>
                </a:solidFill>
                <a:latin typeface="Arial" panose="020B0604020202020204" pitchFamily="34" charset="0"/>
                <a:cs typeface="Arial" panose="020B0604020202020204" pitchFamily="34" charset="0"/>
              </a:rPr>
              <a:t>L’énergie caractérise le changement</a:t>
            </a:r>
            <a:r>
              <a:rPr lang="fr-FR" altLang="fr-FR" sz="1000" baseline="0" dirty="0">
                <a:solidFill>
                  <a:srgbClr val="3366CC"/>
                </a:solidFill>
                <a:latin typeface="Arial" panose="020B0604020202020204" pitchFamily="34" charset="0"/>
                <a:cs typeface="Arial" panose="020B0604020202020204" pitchFamily="34" charset="0"/>
              </a:rPr>
              <a:t> d’état d’un système. On consomme de l’énergie lorsqu’on …</a:t>
            </a:r>
            <a:endParaRPr lang="fr-FR" altLang="fr-FR" sz="1000" dirty="0">
              <a:latin typeface="Arial" panose="020B0604020202020204" pitchFamily="34" charset="0"/>
              <a:cs typeface="Arial" panose="020B0604020202020204" pitchFamily="34" charset="0"/>
            </a:endParaRPr>
          </a:p>
          <a:p>
            <a:pPr eaLnBrk="1" hangingPunct="1">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 change la vitesse (énergie cinétique)</a:t>
            </a:r>
          </a:p>
          <a:p>
            <a:pPr eaLnBrk="1" hangingPunct="1">
              <a:spcBef>
                <a:spcPts val="488"/>
              </a:spcBef>
              <a:buFont typeface="Arial" panose="020B0604020202020204" pitchFamily="34" charset="0"/>
              <a:buChar char="-"/>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 chauffe (ou refroidit) quelque chose (énergie thermique)</a:t>
            </a:r>
          </a:p>
          <a:p>
            <a:pPr eaLnBrk="1" hangingPunct="1">
              <a:spcBef>
                <a:spcPts val="488"/>
              </a:spcBef>
              <a:buFont typeface="Arial" panose="020B0604020202020204" pitchFamily="34" charset="0"/>
              <a:buChar char="-"/>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 déforme quelque chose (énergie de déformation)</a:t>
            </a:r>
          </a:p>
          <a:p>
            <a:pPr eaLnBrk="1" hangingPunct="1">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 fait une réaction chimique (énergie chimique)</a:t>
            </a:r>
          </a:p>
          <a:p>
            <a:pPr eaLnBrk="1" hangingPunct="1">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 fait monter ou descendre quelque chose (énergie potentielle de pesanteur)</a:t>
            </a:r>
          </a:p>
          <a:p>
            <a:pPr eaLnBrk="1" hangingPunct="1">
              <a:spcBef>
                <a:spcPts val="488"/>
              </a:spcBef>
              <a:buFont typeface="Arial" panose="020B0604020202020204" pitchFamily="34" charset="0"/>
              <a:buChar char="-"/>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 émet de la lumière (énergie électromagnétique)</a:t>
            </a:r>
          </a:p>
          <a:p>
            <a:pPr eaLnBrk="1" hangingPunct="1">
              <a:spcBef>
                <a:spcPts val="488"/>
              </a:spcBef>
              <a:buFont typeface="Arial" panose="020B0604020202020204" pitchFamily="34" charset="0"/>
              <a:buChar char="-"/>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 </a:t>
            </a:r>
            <a:r>
              <a:rPr lang="fr-FR" altLang="fr-FR" sz="1000" dirty="0" err="1">
                <a:latin typeface="Arial" panose="020B0604020202020204" pitchFamily="34" charset="0"/>
                <a:cs typeface="Arial" panose="020B0604020202020204" pitchFamily="34" charset="0"/>
              </a:rPr>
              <a:t>etc</a:t>
            </a:r>
            <a:endParaRPr lang="fr-FR" altLang="fr-FR" sz="1000" dirty="0">
              <a:latin typeface="Arial" panose="020B0604020202020204" pitchFamily="34" charset="0"/>
              <a:cs typeface="Arial" panose="020B0604020202020204" pitchFamily="34" charset="0"/>
            </a:endParaRP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i="1" dirty="0">
              <a:latin typeface="Arial" panose="020B0604020202020204" pitchFamily="34" charset="0"/>
              <a:cs typeface="Arial" panose="020B0604020202020204" pitchFamily="34" charset="0"/>
            </a:endParaRP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dirty="0">
                <a:latin typeface="Arial" panose="020B0604020202020204" pitchFamily="34" charset="0"/>
                <a:cs typeface="Arial" panose="020B0604020202020204" pitchFamily="34" charset="0"/>
              </a:rPr>
              <a:t>Dès que quelque chose change, une énergie est mise en jeu. L’énergie mesure en quelque sorte l’ampleur du changement</a:t>
            </a:r>
            <a:r>
              <a:rPr lang="fr-FR" altLang="fr-FR" sz="1000" dirty="0">
                <a:solidFill>
                  <a:srgbClr val="FF0000"/>
                </a:solidFill>
                <a:latin typeface="Arial" panose="020B0604020202020204" pitchFamily="34" charset="0"/>
                <a:cs typeface="Arial" panose="020B0604020202020204" pitchFamily="34" charset="0"/>
              </a:rPr>
              <a:t> </a:t>
            </a:r>
            <a:r>
              <a:rPr lang="fr-FR" altLang="fr-FR" sz="1000" dirty="0">
                <a:latin typeface="Arial" panose="020B0604020202020204" pitchFamily="34" charset="0"/>
                <a:cs typeface="Arial" panose="020B0604020202020204" pitchFamily="34" charset="0"/>
              </a:rPr>
              <a:t>: notre consommation d’énergie correspond simplement à la vitesse à laquelle nous transformons</a:t>
            </a:r>
            <a:r>
              <a:rPr lang="fr-FR" altLang="fr-FR" sz="1000" baseline="0" dirty="0">
                <a:latin typeface="Arial" panose="020B0604020202020204" pitchFamily="34" charset="0"/>
                <a:cs typeface="Arial" panose="020B0604020202020204" pitchFamily="34" charset="0"/>
              </a:rPr>
              <a:t> notre monde </a:t>
            </a:r>
            <a:r>
              <a:rPr lang="fr-FR" altLang="fr-FR" sz="1000" dirty="0">
                <a:latin typeface="Arial" panose="020B0604020202020204" pitchFamily="34" charset="0"/>
                <a:cs typeface="Arial" panose="020B0604020202020204" pitchFamily="34" charset="0"/>
              </a:rPr>
              <a:t>!</a:t>
            </a: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cs typeface="Arial" panose="020B0604020202020204" pitchFamily="34" charset="0"/>
            </a:endParaRPr>
          </a:p>
          <a:p>
            <a:pPr eaLnBrk="1" hangingPunct="1">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1" u="sng" dirty="0">
                <a:latin typeface="Arial" panose="020B0604020202020204" pitchFamily="34" charset="0"/>
                <a:cs typeface="Arial" panose="020B0604020202020204" pitchFamily="34" charset="0"/>
              </a:rPr>
              <a:t>Messages clés :</a:t>
            </a:r>
          </a:p>
          <a:p>
            <a:pPr eaLnBrk="1" hangingPunct="1">
              <a:spcBef>
                <a:spcPts val="488"/>
              </a:spcBef>
              <a:buFont typeface="Times New Roman" panose="02020603050405020304" pitchFamily="18"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L'énergie mesure les transformations du monde</a:t>
            </a:r>
          </a:p>
          <a:p>
            <a:pPr eaLnBrk="1" hangingPunct="1">
              <a:spcBef>
                <a:spcPts val="488"/>
              </a:spcBef>
              <a:buFont typeface="Times New Roman" panose="02020603050405020304" pitchFamily="18" charset="0"/>
              <a:buAutoNum type="arabicPeriod"/>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r>
              <a:rPr lang="fr-FR" altLang="fr-FR" sz="1000" b="0" dirty="0">
                <a:latin typeface="Arial" panose="020B0604020202020204" pitchFamily="34" charset="0"/>
                <a:cs typeface="Arial" panose="020B0604020202020204" pitchFamily="34" charset="0"/>
              </a:rPr>
              <a:t>La consommation d’énergie de l’humanité peut être perçue comme la vitesse à laquelle nous transformons la planète,</a:t>
            </a:r>
            <a:r>
              <a:rPr lang="fr-FR" altLang="fr-FR" sz="1000" b="0" baseline="0" dirty="0">
                <a:latin typeface="Arial" panose="020B0604020202020204" pitchFamily="34" charset="0"/>
                <a:cs typeface="Arial" panose="020B0604020202020204" pitchFamily="34" charset="0"/>
              </a:rPr>
              <a:t> </a:t>
            </a:r>
            <a:r>
              <a:rPr lang="fr-FR" sz="1000" b="0" kern="1200" dirty="0">
                <a:solidFill>
                  <a:schemeClr val="tx1"/>
                </a:solidFill>
                <a:effectLst/>
                <a:latin typeface="Arial" panose="020B0604020202020204" pitchFamily="34" charset="0"/>
                <a:ea typeface="+mn-ea"/>
                <a:cs typeface="Arial" panose="020B0604020202020204" pitchFamily="34" charset="0"/>
              </a:rPr>
              <a:t>nous donnant de la richesse matérielle, mais ce n'est pas anodin, car trop de transformation fait de la pollution</a:t>
            </a:r>
            <a:endParaRPr lang="fr-FR" altLang="fr-FR" sz="1000" b="0" dirty="0">
              <a:latin typeface="Arial" panose="020B0604020202020204" pitchFamily="34" charset="0"/>
              <a:cs typeface="Arial" panose="020B0604020202020204" pitchFamily="34" charset="0"/>
            </a:endParaRPr>
          </a:p>
          <a:p>
            <a:pPr>
              <a:spcBef>
                <a:spcPts val="488"/>
              </a:spcBef>
              <a:buClrTx/>
              <a:tabLst>
                <a:tab pos="0" algn="l"/>
                <a:tab pos="989013" algn="l"/>
                <a:tab pos="1979613" algn="l"/>
                <a:tab pos="2970213" algn="l"/>
                <a:tab pos="3960813" algn="l"/>
                <a:tab pos="4951413" algn="l"/>
                <a:tab pos="5942013" algn="l"/>
                <a:tab pos="6932613" algn="l"/>
                <a:tab pos="7923213" algn="l"/>
                <a:tab pos="8913813" algn="l"/>
                <a:tab pos="9904413" algn="l"/>
                <a:tab pos="10895013" algn="l"/>
              </a:tabLst>
            </a:pPr>
            <a:endParaRPr lang="fr-FR" altLang="fr-FR" sz="1000"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9</a:t>
            </a:fld>
            <a:endParaRPr lang="fr-FR"/>
          </a:p>
        </p:txBody>
      </p:sp>
    </p:spTree>
    <p:extLst>
      <p:ext uri="{BB962C8B-B14F-4D97-AF65-F5344CB8AC3E}">
        <p14:creationId xmlns:p14="http://schemas.microsoft.com/office/powerpoint/2010/main" val="7354581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4"/>
          <p:cNvSpPr>
            <a:spLocks noGrp="1" noChangeArrowheads="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9pPr>
          </a:lstStyle>
          <a:p>
            <a:fld id="{48434DB7-DC5C-4679-AA31-5474036DD4E0}" type="slidenum">
              <a:rPr lang="fr-FR" altLang="fr-FR" sz="1300">
                <a:solidFill>
                  <a:srgbClr val="000000"/>
                </a:solidFill>
                <a:latin typeface="Times New Roman" panose="02020603050405020304" pitchFamily="18" charset="0"/>
              </a:rPr>
              <a:pPr/>
              <a:t>82</a:t>
            </a:fld>
            <a:endParaRPr lang="fr-FR" altLang="fr-FR" sz="1300">
              <a:solidFill>
                <a:srgbClr val="000000"/>
              </a:solidFill>
              <a:latin typeface="Times New Roman" panose="02020603050405020304" pitchFamily="18" charset="0"/>
            </a:endParaRPr>
          </a:p>
        </p:txBody>
      </p:sp>
      <p:sp>
        <p:nvSpPr>
          <p:cNvPr id="64515" name="Text Box 1"/>
          <p:cNvSpPr txBox="1">
            <a:spLocks noChangeArrowheads="1"/>
          </p:cNvSpPr>
          <p:nvPr/>
        </p:nvSpPr>
        <p:spPr bwMode="auto">
          <a:xfrm>
            <a:off x="4021138" y="9720263"/>
            <a:ext cx="3073400" cy="50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7560" tIns="50760" rIns="97560" bIns="507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0F87E23D-0A36-43B2-9D61-DA8849F43CB3}" type="slidenum">
              <a:rPr lang="fr-FR" altLang="fr-FR" sz="1300">
                <a:solidFill>
                  <a:srgbClr val="000000"/>
                </a:solidFill>
                <a:latin typeface="Times New Roman" panose="02020603050405020304" pitchFamily="18" charset="0"/>
              </a:rPr>
              <a:pPr algn="r" eaLnBrk="1" hangingPunct="1">
                <a:buSzPct val="100000"/>
              </a:pPr>
              <a:t>82</a:t>
            </a:fld>
            <a:endParaRPr lang="fr-FR" altLang="fr-FR" sz="1300">
              <a:solidFill>
                <a:srgbClr val="000000"/>
              </a:solidFill>
              <a:latin typeface="Times New Roman" panose="02020603050405020304" pitchFamily="18" charset="0"/>
            </a:endParaRPr>
          </a:p>
        </p:txBody>
      </p:sp>
      <p:sp>
        <p:nvSpPr>
          <p:cNvPr id="110596" name="Rectangle 2"/>
          <p:cNvSpPr>
            <a:spLocks noGrp="1" noRot="1" noChangeAspect="1" noChangeArrowheads="1" noTextEdit="1"/>
          </p:cNvSpPr>
          <p:nvPr>
            <p:ph type="sldImg"/>
          </p:nvPr>
        </p:nvSpPr>
        <p:spPr>
          <a:xfrm>
            <a:off x="138113" y="766763"/>
            <a:ext cx="6819900" cy="38369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Text Box 3"/>
          <p:cNvSpPr txBox="1">
            <a:spLocks noChangeArrowheads="1"/>
          </p:cNvSpPr>
          <p:nvPr/>
        </p:nvSpPr>
        <p:spPr bwMode="auto">
          <a:xfrm>
            <a:off x="0" y="4860925"/>
            <a:ext cx="7099300" cy="4605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7560" tIns="50760" rIns="97560" bIns="5076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spcBef>
                <a:spcPts val="488"/>
              </a:spcBef>
              <a:buSzPct val="100000"/>
            </a:pPr>
            <a:r>
              <a:rPr lang="fr-FR" altLang="fr-FR" sz="1300" b="1" u="sng">
                <a:solidFill>
                  <a:srgbClr val="000000"/>
                </a:solidFill>
              </a:rPr>
              <a:t>Messages clés</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 Les espèces se déplacent pour retrouver des conditions locales favorables modifiées géographiquement par le réchauffement climatique</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Plus le réchauffement climatique est rapide, plus les espèces doivent se déplacer vite pour avoir toujours des conditions favorables à leur survie, sinon elles disparaissent localement7</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 Un réchauffement climatique de +2°C/siècle fait disparaître toutes les espèces d'arbre localement sur terrain plat : début de déforestation massive localement sur terrain plat</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Un réchauffement climatique de +4°C/siècle fait disparaître toutes les espèces d'arbre localement sur tout type de terrain : début de déforestation massive localement partout</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Un réchauffement climatique de +4°C/siècle fait disparaître toutes les espèces d'arbre et toutes les espèces d'herbes localement sur terrain plat : début de désertification massive localement sur terrain plat</a:t>
            </a:r>
          </a:p>
          <a:p>
            <a:pPr>
              <a:spcBef>
                <a:spcPts val="488"/>
              </a:spcBef>
              <a:buSzPct val="100000"/>
            </a:pPr>
            <a:endParaRPr lang="fr-FR" altLang="fr-FR" sz="1300" b="1">
              <a:solidFill>
                <a:srgbClr val="000000"/>
              </a:solidFill>
            </a:endParaRPr>
          </a:p>
          <a:p>
            <a:pPr>
              <a:spcBef>
                <a:spcPts val="488"/>
              </a:spcBef>
              <a:buSzPct val="100000"/>
            </a:pPr>
            <a:r>
              <a:rPr lang="fr-FR" altLang="fr-FR" sz="1300" b="1" u="sng">
                <a:solidFill>
                  <a:srgbClr val="000000"/>
                </a:solidFill>
              </a:rPr>
              <a:t>Explications</a:t>
            </a:r>
          </a:p>
          <a:p>
            <a:pPr>
              <a:spcBef>
                <a:spcPts val="488"/>
              </a:spcBef>
              <a:buClr>
                <a:srgbClr val="000000"/>
              </a:buClr>
              <a:buSzPct val="100000"/>
              <a:buFont typeface="Times New Roman" panose="02020603050405020304" pitchFamily="18" charset="0"/>
              <a:buAutoNum type="arabicPeriod"/>
            </a:pPr>
            <a:r>
              <a:rPr lang="fr-FR" altLang="fr-FR" sz="1300">
                <a:solidFill>
                  <a:srgbClr val="000000"/>
                </a:solidFill>
              </a:rPr>
              <a:t>Les espèces présentes dans un milieu dépendent en grande partie du climat local. Or le réchauffement de la planète implique des changements de climats régionaux de plus en plus rapides, auxquels les espèces n'auront pas toujours le temps de s'adapter. Certaines d'entre elles auront tendance à se déplacer, pour retrouver un climat favorable à leur survie. Ce déplacement se fera vers les pôles ou en altitude. Il y fait plus froid ce qui contrebalance les effets du réchauffement climatique. 1°C représente 170km vers les pôles ou 150m en altitude (très approximatif). Il sera donc plus facile pour une espèce de suivre un changement climatique rapide en zone de montagne que sur terrain plat</a:t>
            </a:r>
          </a:p>
          <a:p>
            <a:pPr>
              <a:spcBef>
                <a:spcPts val="488"/>
              </a:spcBef>
              <a:buClr>
                <a:srgbClr val="000000"/>
              </a:buClr>
              <a:buSzPct val="100000"/>
              <a:buFont typeface="Times New Roman" panose="02020603050405020304" pitchFamily="18" charset="0"/>
              <a:buAutoNum type="arabicPeriod"/>
            </a:pPr>
            <a:r>
              <a:rPr lang="fr-FR" altLang="fr-FR" sz="1300">
                <a:solidFill>
                  <a:srgbClr val="000000"/>
                </a:solidFill>
              </a:rPr>
              <a:t>Les espèces végétales sont celles qui se déplacent le plus lentement, car les individus ne peuvent se déplacer, seules les graines le peuvent</a:t>
            </a:r>
          </a:p>
        </p:txBody>
      </p:sp>
      <p:sp>
        <p:nvSpPr>
          <p:cNvPr id="64518" name="Text Box 4"/>
          <p:cNvSpPr txBox="1">
            <a:spLocks noChangeArrowheads="1"/>
          </p:cNvSpPr>
          <p:nvPr/>
        </p:nvSpPr>
        <p:spPr bwMode="auto">
          <a:xfrm>
            <a:off x="4021138" y="9721850"/>
            <a:ext cx="3076575" cy="511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7560" tIns="50760" rIns="97560" bIns="507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9D80098A-0FD5-486D-BE3A-AF91D1E7D7C2}" type="slidenum">
              <a:rPr lang="fr-FR" altLang="fr-FR" sz="1300">
                <a:solidFill>
                  <a:srgbClr val="000000"/>
                </a:solidFill>
              </a:rPr>
              <a:pPr algn="r" eaLnBrk="1" hangingPunct="1">
                <a:buSzPct val="100000"/>
              </a:pPr>
              <a:t>82</a:t>
            </a:fld>
            <a:endParaRPr lang="fr-FR" altLang="fr-FR" sz="1300">
              <a:solidFill>
                <a:srgbClr val="000000"/>
              </a:solidFill>
            </a:endParaRPr>
          </a:p>
        </p:txBody>
      </p:sp>
      <p:sp>
        <p:nvSpPr>
          <p:cNvPr id="2" name="Espace réservé des commentaires 1"/>
          <p:cNvSpPr>
            <a:spLocks noGrp="1"/>
          </p:cNvSpPr>
          <p:nvPr>
            <p:ph type="body" idx="1"/>
          </p:nvPr>
        </p:nvSpPr>
        <p:spPr/>
        <p:txBody>
          <a:bodyPr>
            <a:normAutofit lnSpcReduction="10000"/>
          </a:bodyPr>
          <a:lstStyle/>
          <a:p>
            <a:pPr>
              <a:spcBef>
                <a:spcPts val="488"/>
              </a:spcBef>
              <a:buClrTx/>
              <a:buFontTx/>
              <a:buNone/>
            </a:pPr>
            <a:r>
              <a:rPr lang="fr-FR" altLang="fr-FR" sz="1000" b="1" u="sng" dirty="0">
                <a:latin typeface="Arial" panose="020B0604020202020204" pitchFamily="34" charset="0"/>
                <a:ea typeface="WenQuanYi Micro Hei" charset="0"/>
                <a:cs typeface="Arial" panose="020B0604020202020204" pitchFamily="34" charset="0"/>
              </a:rPr>
              <a:t>Contenu supplémentaire : </a:t>
            </a:r>
          </a:p>
          <a:p>
            <a:pPr>
              <a:spcBef>
                <a:spcPts val="488"/>
              </a:spcBef>
              <a:buClrTx/>
              <a:buFontTx/>
              <a:buNone/>
            </a:pPr>
            <a:r>
              <a:rPr lang="fr-FR" altLang="fr-FR" sz="1000" dirty="0">
                <a:latin typeface="Arial" panose="020B0604020202020204" pitchFamily="34" charset="0"/>
                <a:ea typeface="WenQuanYi Micro Hei" charset="0"/>
                <a:cs typeface="Arial" panose="020B0604020202020204" pitchFamily="34" charset="0"/>
              </a:rPr>
              <a:t>Graphique représentant la vitesse de déplacements de différentes espèces en fonction de la vitesse du réchauffement climatique.</a:t>
            </a:r>
          </a:p>
          <a:p>
            <a:pPr>
              <a:spcBef>
                <a:spcPts val="488"/>
              </a:spcBef>
              <a:buClrTx/>
              <a:buFontTx/>
              <a:buNone/>
            </a:pPr>
            <a:r>
              <a:rPr lang="fr-FR" altLang="fr-FR" sz="1000" dirty="0">
                <a:latin typeface="Arial" panose="020B0604020202020204" pitchFamily="34" charset="0"/>
                <a:ea typeface="WenQuanYi Micro Hei" charset="0"/>
                <a:cs typeface="Arial" panose="020B0604020202020204" pitchFamily="34" charset="0"/>
              </a:rPr>
              <a:t>Pour le lire :</a:t>
            </a:r>
            <a:r>
              <a:rPr lang="fr-FR" altLang="fr-FR" sz="1000" baseline="0" dirty="0">
                <a:latin typeface="Arial" panose="020B0604020202020204" pitchFamily="34" charset="0"/>
                <a:ea typeface="WenQuanYi Micro Hei" charset="0"/>
                <a:cs typeface="Arial" panose="020B0604020202020204" pitchFamily="34" charset="0"/>
              </a:rPr>
              <a:t> on se place dans l’axe de droite sur un scenario de réchauffement climatique </a:t>
            </a:r>
            <a:r>
              <a:rPr lang="fr-FR" altLang="fr-FR" sz="1000" b="1" u="sng" baseline="0" dirty="0">
                <a:latin typeface="Arial" panose="020B0604020202020204" pitchFamily="34" charset="0"/>
                <a:ea typeface="WenQuanYi Micro Hei" charset="0"/>
                <a:cs typeface="Arial" panose="020B0604020202020204" pitchFamily="34" charset="0"/>
              </a:rPr>
              <a:t>global</a:t>
            </a:r>
            <a:r>
              <a:rPr lang="fr-FR" altLang="fr-FR" sz="1000" baseline="0" dirty="0">
                <a:latin typeface="Arial" panose="020B0604020202020204" pitchFamily="34" charset="0"/>
                <a:ea typeface="WenQuanYi Micro Hei" charset="0"/>
                <a:cs typeface="Arial" panose="020B0604020202020204" pitchFamily="34" charset="0"/>
              </a:rPr>
              <a:t>(par ex +0,25°C/10 ans), et on choisit sur quel type de terrain on veut savoir la vitesse de déplacement du « climat (=</a:t>
            </a:r>
            <a:r>
              <a:rPr lang="fr-FR" altLang="fr-FR" sz="1000" baseline="0" dirty="0" err="1">
                <a:latin typeface="Arial" panose="020B0604020202020204" pitchFamily="34" charset="0"/>
                <a:ea typeface="WenQuanYi Micro Hei" charset="0"/>
                <a:cs typeface="Arial" panose="020B0604020202020204" pitchFamily="34" charset="0"/>
              </a:rPr>
              <a:t>isotempératures</a:t>
            </a:r>
            <a:r>
              <a:rPr lang="fr-FR" altLang="fr-FR" sz="1000" baseline="0" dirty="0">
                <a:latin typeface="Arial" panose="020B0604020202020204" pitchFamily="34" charset="0"/>
                <a:ea typeface="WenQuanYi Micro Hei" charset="0"/>
                <a:cs typeface="Arial" panose="020B0604020202020204" pitchFamily="34" charset="0"/>
              </a:rPr>
              <a:t> ). On lit sur l’axe de gauche à quelle vitesse il se déplace (ici 40 km/10 ans). On regarde tout ce qui est en dessous de la ligne (pointillé jaune) : ces espèces doivent s’adapter morphologiquement ou disparaitre, car trop lentes.</a:t>
            </a:r>
          </a:p>
          <a:p>
            <a:pPr>
              <a:spcBef>
                <a:spcPts val="488"/>
              </a:spcBef>
              <a:buClrTx/>
              <a:buFontTx/>
              <a:buNone/>
            </a:pPr>
            <a:endParaRPr lang="fr-FR" altLang="fr-FR" sz="1000" dirty="0">
              <a:latin typeface="Arial" panose="020B0604020202020204" pitchFamily="34" charset="0"/>
              <a:ea typeface="WenQuanYi Micro Hei" charset="0"/>
              <a:cs typeface="Arial" panose="020B0604020202020204" pitchFamily="34" charset="0"/>
            </a:endParaRPr>
          </a:p>
          <a:p>
            <a:pPr>
              <a:spcBef>
                <a:spcPts val="488"/>
              </a:spcBef>
              <a:buClrTx/>
              <a:buFontTx/>
              <a:buNone/>
            </a:pPr>
            <a:r>
              <a:rPr lang="fr-FR" altLang="fr-FR" sz="1000" dirty="0">
                <a:latin typeface="Arial" panose="020B0604020202020204" pitchFamily="34" charset="0"/>
                <a:ea typeface="WenQuanYi Micro Hei" charset="0"/>
                <a:cs typeface="Arial" panose="020B0604020202020204" pitchFamily="34" charset="0"/>
              </a:rPr>
              <a:t>Les rectangles blancs montrent l’espèce la plus lente à l’espèce la plus rapide pour un groupe du vivant. Le trait noir épais représente la médiane, soit 50% des espèces en-dessous et 50% au-dessus. « si le trait noir est bas dans le rectangle, il y</a:t>
            </a:r>
            <a:r>
              <a:rPr lang="fr-FR" altLang="fr-FR" sz="1000" baseline="0" dirty="0">
                <a:latin typeface="Arial" panose="020B0604020202020204" pitchFamily="34" charset="0"/>
                <a:ea typeface="WenQuanYi Micro Hei" charset="0"/>
                <a:cs typeface="Arial" panose="020B0604020202020204" pitchFamily="34" charset="0"/>
              </a:rPr>
              <a:t> a </a:t>
            </a:r>
            <a:r>
              <a:rPr lang="fr-FR" altLang="fr-FR" sz="1000" baseline="0" dirty="0" err="1">
                <a:latin typeface="Arial" panose="020B0604020202020204" pitchFamily="34" charset="0"/>
                <a:ea typeface="WenQuanYi Micro Hei" charset="0"/>
                <a:cs typeface="Arial" panose="020B0604020202020204" pitchFamily="34" charset="0"/>
              </a:rPr>
              <a:t>bcp</a:t>
            </a:r>
            <a:r>
              <a:rPr lang="fr-FR" altLang="fr-FR" sz="1000" baseline="0" dirty="0">
                <a:latin typeface="Arial" panose="020B0604020202020204" pitchFamily="34" charset="0"/>
                <a:ea typeface="WenQuanYi Micro Hei" charset="0"/>
                <a:cs typeface="Arial" panose="020B0604020202020204" pitchFamily="34" charset="0"/>
              </a:rPr>
              <a:t> (la moitié) d’espèces qui sont plus lentes que le traits noir »</a:t>
            </a:r>
            <a:endParaRPr lang="fr-FR" altLang="fr-FR" sz="1000" dirty="0">
              <a:latin typeface="Arial" panose="020B0604020202020204" pitchFamily="34" charset="0"/>
              <a:ea typeface="WenQuanYi Micro Hei" charset="0"/>
              <a:cs typeface="Arial" panose="020B0604020202020204" pitchFamily="34" charset="0"/>
            </a:endParaRPr>
          </a:p>
          <a:p>
            <a:pPr>
              <a:spcBef>
                <a:spcPts val="488"/>
              </a:spcBef>
              <a:buClrTx/>
              <a:buFontTx/>
              <a:buNone/>
            </a:pPr>
            <a:r>
              <a:rPr lang="fr-FR" altLang="fr-FR" sz="1000" dirty="0">
                <a:latin typeface="Arial" panose="020B0604020202020204" pitchFamily="34" charset="0"/>
                <a:ea typeface="WenQuanYi Micro Hei" charset="0"/>
                <a:cs typeface="Arial" panose="020B0604020202020204" pitchFamily="34" charset="0"/>
              </a:rPr>
              <a:t>Le réchauffement climatique oblige les espèces à se déplacer,</a:t>
            </a:r>
            <a:r>
              <a:rPr lang="fr-FR" altLang="fr-FR" sz="1000" baseline="0" dirty="0">
                <a:latin typeface="Arial" panose="020B0604020202020204" pitchFamily="34" charset="0"/>
                <a:ea typeface="WenQuanYi Micro Hei" charset="0"/>
                <a:cs typeface="Arial" panose="020B0604020202020204" pitchFamily="34" charset="0"/>
              </a:rPr>
              <a:t> ce qui n’est pas toujours possible</a:t>
            </a:r>
            <a:endParaRPr lang="fr-FR" altLang="fr-FR" sz="1000" dirty="0">
              <a:latin typeface="Arial" panose="020B0604020202020204" pitchFamily="34" charset="0"/>
              <a:ea typeface="WenQuanYi Micro Hei" charset="0"/>
              <a:cs typeface="Arial" panose="020B0604020202020204" pitchFamily="34" charset="0"/>
            </a:endParaRPr>
          </a:p>
          <a:p>
            <a:pPr>
              <a:spcBef>
                <a:spcPts val="488"/>
              </a:spcBef>
              <a:buClrTx/>
            </a:pPr>
            <a:endParaRPr lang="fr-FR" altLang="fr-FR" sz="1000" u="sng" dirty="0">
              <a:latin typeface="Arial" panose="020B0604020202020204" pitchFamily="34" charset="0"/>
              <a:ea typeface="WenQuanYi Micro Hei" charset="0"/>
              <a:cs typeface="Arial" panose="020B0604020202020204" pitchFamily="34" charset="0"/>
            </a:endParaRPr>
          </a:p>
          <a:p>
            <a:pPr>
              <a:spcBef>
                <a:spcPts val="488"/>
              </a:spcBef>
              <a:buClrTx/>
            </a:pPr>
            <a:r>
              <a:rPr lang="fr-FR" altLang="fr-FR" sz="1000" u="sng" dirty="0">
                <a:latin typeface="Arial" panose="020B0604020202020204" pitchFamily="34" charset="0"/>
                <a:ea typeface="WenQuanYi Micro Hei" charset="0"/>
                <a:cs typeface="Arial" panose="020B0604020202020204" pitchFamily="34" charset="0"/>
              </a:rPr>
              <a:t>On peut donc voir ici les différents phénomènes :</a:t>
            </a:r>
          </a:p>
          <a:p>
            <a:pPr marL="0" marR="0" indent="0" algn="l" defTabSz="914400" rtl="0" eaLnBrk="1" fontAlgn="auto" latinLnBrk="0" hangingPunct="1">
              <a:lnSpc>
                <a:spcPct val="100000"/>
              </a:lnSpc>
              <a:spcBef>
                <a:spcPts val="488"/>
              </a:spcBef>
              <a:spcAft>
                <a:spcPts val="0"/>
              </a:spcAft>
              <a:buClrTx/>
              <a:buSzTx/>
              <a:buFontTx/>
              <a:buNone/>
              <a:tabLst/>
              <a:defRPr/>
            </a:pPr>
            <a:r>
              <a:rPr lang="fr-FR" altLang="fr-FR" sz="1000" dirty="0">
                <a:latin typeface="Arial" panose="020B0604020202020204" pitchFamily="34" charset="0"/>
                <a:ea typeface="WenQuanYi Micro Hei" charset="0"/>
                <a:cs typeface="Arial" panose="020B0604020202020204" pitchFamily="34" charset="0"/>
              </a:rPr>
              <a:t>Un réchauffement climatique de +0.2°C/décennie fait disparaître toutes les espèces d'arbre localement sur terrain plat </a:t>
            </a:r>
            <a:r>
              <a:rPr lang="fr-FR" altLang="fr-FR" sz="1000" dirty="0">
                <a:latin typeface="Arial" panose="020B0604020202020204" pitchFamily="34" charset="0"/>
                <a:ea typeface="WenQuanYi Micro Hei" charset="0"/>
                <a:cs typeface="Arial" panose="020B0604020202020204" pitchFamily="34" charset="0"/>
                <a:sym typeface="Wingdings" panose="05000000000000000000" pitchFamily="2" charset="2"/>
              </a:rPr>
              <a:t> </a:t>
            </a:r>
            <a:r>
              <a:rPr lang="fr-FR" altLang="fr-FR" sz="1000" dirty="0">
                <a:latin typeface="Arial" panose="020B0604020202020204" pitchFamily="34" charset="0"/>
                <a:ea typeface="WenQuanYi Micro Hei" charset="0"/>
                <a:cs typeface="Arial" panose="020B0604020202020204" pitchFamily="34" charset="0"/>
              </a:rPr>
              <a:t>Début de </a:t>
            </a:r>
            <a:r>
              <a:rPr lang="fr-FR" altLang="fr-FR" sz="1000" b="1" dirty="0">
                <a:latin typeface="Arial" panose="020B0604020202020204" pitchFamily="34" charset="0"/>
                <a:ea typeface="WenQuanYi Micro Hei" charset="0"/>
                <a:cs typeface="Arial" panose="020B0604020202020204" pitchFamily="34" charset="0"/>
              </a:rPr>
              <a:t>déforestation</a:t>
            </a:r>
            <a:r>
              <a:rPr lang="fr-FR" altLang="fr-FR" sz="1000" dirty="0">
                <a:latin typeface="Arial" panose="020B0604020202020204" pitchFamily="34" charset="0"/>
                <a:ea typeface="WenQuanYi Micro Hei" charset="0"/>
                <a:cs typeface="Arial" panose="020B0604020202020204" pitchFamily="34" charset="0"/>
              </a:rPr>
              <a:t> massive localement </a:t>
            </a:r>
            <a:r>
              <a:rPr lang="fr-FR" altLang="fr-FR" sz="1000" b="1" dirty="0">
                <a:latin typeface="Arial" panose="020B0604020202020204" pitchFamily="34" charset="0"/>
                <a:ea typeface="WenQuanYi Micro Hei" charset="0"/>
                <a:cs typeface="Arial" panose="020B0604020202020204" pitchFamily="34" charset="0"/>
              </a:rPr>
              <a:t>sur terrain plat</a:t>
            </a:r>
          </a:p>
          <a:p>
            <a:pPr marL="0" marR="0" indent="0" algn="l" defTabSz="914400" rtl="0" eaLnBrk="1" fontAlgn="auto" latinLnBrk="0" hangingPunct="1">
              <a:lnSpc>
                <a:spcPct val="100000"/>
              </a:lnSpc>
              <a:spcBef>
                <a:spcPts val="488"/>
              </a:spcBef>
              <a:spcAft>
                <a:spcPts val="0"/>
              </a:spcAft>
              <a:buClrTx/>
              <a:buSzTx/>
              <a:buFontTx/>
              <a:buNone/>
              <a:tabLst/>
              <a:defRPr/>
            </a:pPr>
            <a:r>
              <a:rPr lang="fr-FR" altLang="fr-FR" sz="1000" dirty="0">
                <a:latin typeface="Arial" panose="020B0604020202020204" pitchFamily="34" charset="0"/>
                <a:ea typeface="WenQuanYi Micro Hei" charset="0"/>
                <a:cs typeface="Arial" panose="020B0604020202020204" pitchFamily="34" charset="0"/>
              </a:rPr>
              <a:t>Un réchauffement climatique de +0.4°C/décennie fait disparaître toutes les espèces d'arbre localement sur tout type de terrain </a:t>
            </a:r>
            <a:r>
              <a:rPr lang="fr-FR" altLang="fr-FR" sz="1000" dirty="0">
                <a:latin typeface="Arial" panose="020B0604020202020204" pitchFamily="34" charset="0"/>
                <a:ea typeface="WenQuanYi Micro Hei" charset="0"/>
                <a:cs typeface="Arial" panose="020B0604020202020204" pitchFamily="34" charset="0"/>
                <a:sym typeface="Wingdings" panose="05000000000000000000" pitchFamily="2" charset="2"/>
              </a:rPr>
              <a:t> </a:t>
            </a:r>
            <a:r>
              <a:rPr lang="fr-FR" altLang="fr-FR" sz="1000" dirty="0">
                <a:latin typeface="Arial" panose="020B0604020202020204" pitchFamily="34" charset="0"/>
                <a:ea typeface="WenQuanYi Micro Hei" charset="0"/>
                <a:cs typeface="Arial" panose="020B0604020202020204" pitchFamily="34" charset="0"/>
              </a:rPr>
              <a:t>Début de </a:t>
            </a:r>
            <a:r>
              <a:rPr lang="fr-FR" altLang="fr-FR" sz="1000" b="1" dirty="0">
                <a:latin typeface="Arial" panose="020B0604020202020204" pitchFamily="34" charset="0"/>
                <a:ea typeface="WenQuanYi Micro Hei" charset="0"/>
                <a:cs typeface="Arial" panose="020B0604020202020204" pitchFamily="34" charset="0"/>
              </a:rPr>
              <a:t>déforestation</a:t>
            </a:r>
            <a:r>
              <a:rPr lang="fr-FR" altLang="fr-FR" sz="1000" dirty="0">
                <a:latin typeface="Arial" panose="020B0604020202020204" pitchFamily="34" charset="0"/>
                <a:ea typeface="WenQuanYi Micro Hei" charset="0"/>
                <a:cs typeface="Arial" panose="020B0604020202020204" pitchFamily="34" charset="0"/>
              </a:rPr>
              <a:t> massive localement </a:t>
            </a:r>
            <a:r>
              <a:rPr lang="fr-FR" altLang="fr-FR" sz="1000" b="1" dirty="0">
                <a:latin typeface="Arial" panose="020B0604020202020204" pitchFamily="34" charset="0"/>
                <a:ea typeface="WenQuanYi Micro Hei" charset="0"/>
                <a:cs typeface="Arial" panose="020B0604020202020204" pitchFamily="34" charset="0"/>
              </a:rPr>
              <a:t>partout</a:t>
            </a:r>
          </a:p>
          <a:p>
            <a:pPr>
              <a:spcBef>
                <a:spcPts val="488"/>
              </a:spcBef>
            </a:pPr>
            <a:r>
              <a:rPr lang="fr-FR" altLang="fr-FR" sz="1000" dirty="0">
                <a:latin typeface="Arial" panose="020B0604020202020204" pitchFamily="34" charset="0"/>
                <a:ea typeface="WenQuanYi Micro Hei" charset="0"/>
                <a:cs typeface="Arial" panose="020B0604020202020204" pitchFamily="34" charset="0"/>
              </a:rPr>
              <a:t>Un réchauffement climatique de +0.4°C/décennie fait disparaître toutes les espèces d'arbre et toutes les espèces d'herbes localement sur terrain plat </a:t>
            </a:r>
            <a:r>
              <a:rPr lang="fr-FR" altLang="fr-FR" sz="1000" dirty="0">
                <a:latin typeface="Arial" panose="020B0604020202020204" pitchFamily="34" charset="0"/>
                <a:ea typeface="WenQuanYi Micro Hei" charset="0"/>
                <a:cs typeface="Arial" panose="020B0604020202020204" pitchFamily="34" charset="0"/>
                <a:sym typeface="Wingdings" panose="05000000000000000000" pitchFamily="2" charset="2"/>
              </a:rPr>
              <a:t> </a:t>
            </a:r>
            <a:r>
              <a:rPr lang="fr-FR" altLang="fr-FR" sz="1000" dirty="0">
                <a:latin typeface="Arial" panose="020B0604020202020204" pitchFamily="34" charset="0"/>
                <a:ea typeface="WenQuanYi Micro Hei" charset="0"/>
                <a:cs typeface="Arial" panose="020B0604020202020204" pitchFamily="34" charset="0"/>
              </a:rPr>
              <a:t>début de </a:t>
            </a:r>
            <a:r>
              <a:rPr lang="fr-FR" altLang="fr-FR" sz="1000" b="1" dirty="0">
                <a:latin typeface="Arial" panose="020B0604020202020204" pitchFamily="34" charset="0"/>
                <a:ea typeface="WenQuanYi Micro Hei" charset="0"/>
                <a:cs typeface="Arial" panose="020B0604020202020204" pitchFamily="34" charset="0"/>
              </a:rPr>
              <a:t>désertification</a:t>
            </a:r>
            <a:r>
              <a:rPr lang="fr-FR" altLang="fr-FR" sz="1000" dirty="0">
                <a:latin typeface="Arial" panose="020B0604020202020204" pitchFamily="34" charset="0"/>
                <a:ea typeface="WenQuanYi Micro Hei" charset="0"/>
                <a:cs typeface="Arial" panose="020B0604020202020204" pitchFamily="34" charset="0"/>
              </a:rPr>
              <a:t> massive localement sur </a:t>
            </a:r>
            <a:r>
              <a:rPr lang="fr-FR" altLang="fr-FR" sz="1000" b="1" dirty="0">
                <a:latin typeface="Arial" panose="020B0604020202020204" pitchFamily="34" charset="0"/>
                <a:ea typeface="WenQuanYi Micro Hei" charset="0"/>
                <a:cs typeface="Arial" panose="020B0604020202020204" pitchFamily="34" charset="0"/>
              </a:rPr>
              <a:t>terrain plat</a:t>
            </a:r>
          </a:p>
          <a:p>
            <a:pPr algn="just"/>
            <a:endParaRPr lang="fr-FR" sz="1000"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064080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4514" name="Rectangle 14"/>
          <p:cNvSpPr>
            <a:spLocks noGrp="1" noChangeArrowheads="1"/>
          </p:cNvSpPr>
          <p:nvPr>
            <p:ph type="sldNum" sz="quarter"/>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1pPr>
            <a:lvl2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2pPr>
            <a:lvl3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3pPr>
            <a:lvl4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4pPr>
            <a:lvl5pPr>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449263" algn="l"/>
                <a:tab pos="898525" algn="l"/>
                <a:tab pos="1347788" algn="l"/>
                <a:tab pos="1797050" algn="l"/>
                <a:tab pos="2246313" algn="l"/>
                <a:tab pos="2695575" algn="l"/>
              </a:tabLst>
              <a:defRPr sz="2400">
                <a:solidFill>
                  <a:schemeClr val="bg1"/>
                </a:solidFill>
                <a:latin typeface="Arial" panose="020B0604020202020204" pitchFamily="34" charset="0"/>
                <a:ea typeface="ＭＳ Ｐゴシック" panose="020B0600070205080204" pitchFamily="34" charset="-128"/>
              </a:defRPr>
            </a:lvl9pPr>
          </a:lstStyle>
          <a:p>
            <a:fld id="{48434DB7-DC5C-4679-AA31-5474036DD4E0}" type="slidenum">
              <a:rPr lang="fr-FR" altLang="fr-FR" sz="1300">
                <a:solidFill>
                  <a:srgbClr val="000000"/>
                </a:solidFill>
                <a:latin typeface="Times New Roman" panose="02020603050405020304" pitchFamily="18" charset="0"/>
              </a:rPr>
              <a:pPr/>
              <a:t>83</a:t>
            </a:fld>
            <a:endParaRPr lang="fr-FR" altLang="fr-FR" sz="1300">
              <a:solidFill>
                <a:srgbClr val="000000"/>
              </a:solidFill>
              <a:latin typeface="Times New Roman" panose="02020603050405020304" pitchFamily="18" charset="0"/>
            </a:endParaRPr>
          </a:p>
        </p:txBody>
      </p:sp>
      <p:sp>
        <p:nvSpPr>
          <p:cNvPr id="64515" name="Text Box 1"/>
          <p:cNvSpPr txBox="1">
            <a:spLocks noChangeArrowheads="1"/>
          </p:cNvSpPr>
          <p:nvPr/>
        </p:nvSpPr>
        <p:spPr bwMode="auto">
          <a:xfrm>
            <a:off x="4021138" y="9720263"/>
            <a:ext cx="3073400" cy="509587"/>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7560" tIns="50760" rIns="97560" bIns="507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0F87E23D-0A36-43B2-9D61-DA8849F43CB3}" type="slidenum">
              <a:rPr lang="fr-FR" altLang="fr-FR" sz="1300">
                <a:solidFill>
                  <a:srgbClr val="000000"/>
                </a:solidFill>
                <a:latin typeface="Times New Roman" panose="02020603050405020304" pitchFamily="18" charset="0"/>
              </a:rPr>
              <a:pPr algn="r" eaLnBrk="1" hangingPunct="1">
                <a:buSzPct val="100000"/>
              </a:pPr>
              <a:t>83</a:t>
            </a:fld>
            <a:endParaRPr lang="fr-FR" altLang="fr-FR" sz="1300">
              <a:solidFill>
                <a:srgbClr val="000000"/>
              </a:solidFill>
              <a:latin typeface="Times New Roman" panose="02020603050405020304" pitchFamily="18" charset="0"/>
            </a:endParaRPr>
          </a:p>
        </p:txBody>
      </p:sp>
      <p:sp>
        <p:nvSpPr>
          <p:cNvPr id="110596" name="Rectangle 2"/>
          <p:cNvSpPr>
            <a:spLocks noGrp="1" noRot="1" noChangeAspect="1" noChangeArrowheads="1" noTextEdit="1"/>
          </p:cNvSpPr>
          <p:nvPr>
            <p:ph type="sldImg"/>
          </p:nvPr>
        </p:nvSpPr>
        <p:spPr>
          <a:xfrm>
            <a:off x="138113" y="766763"/>
            <a:ext cx="6819900" cy="3836987"/>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4517" name="Text Box 3"/>
          <p:cNvSpPr txBox="1">
            <a:spLocks noChangeArrowheads="1"/>
          </p:cNvSpPr>
          <p:nvPr/>
        </p:nvSpPr>
        <p:spPr bwMode="auto">
          <a:xfrm>
            <a:off x="0" y="4860925"/>
            <a:ext cx="7099300" cy="4605338"/>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7560" tIns="50760" rIns="97560" bIns="5076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spcBef>
                <a:spcPts val="488"/>
              </a:spcBef>
              <a:buSzPct val="100000"/>
            </a:pPr>
            <a:r>
              <a:rPr lang="fr-FR" altLang="fr-FR" sz="1300" b="1" u="sng">
                <a:solidFill>
                  <a:srgbClr val="000000"/>
                </a:solidFill>
              </a:rPr>
              <a:t>Messages clés</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 Les espèces se déplacent pour retrouver des conditions locales favorables modifiées géographiquement par le réchauffement climatique</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Plus le réchauffement climatique est rapide, plus les espèces doivent se déplacer vite pour avoir toujours des conditions favorables à leur survie, sinon elles disparaissent localement7</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 Un réchauffement climatique de +2°C/siècle fait disparaître toutes les espèces d'arbre localement sur terrain plat : début de déforestation massive localement sur terrain plat</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Un réchauffement climatique de +4°C/siècle fait disparaître toutes les espèces d'arbre localement sur tout type de terrain : début de déforestation massive localement partout</a:t>
            </a:r>
          </a:p>
          <a:p>
            <a:pPr>
              <a:spcBef>
                <a:spcPts val="488"/>
              </a:spcBef>
              <a:buClr>
                <a:srgbClr val="000000"/>
              </a:buClr>
              <a:buSzPct val="100000"/>
              <a:buFont typeface="Times New Roman" panose="02020603050405020304" pitchFamily="18" charset="0"/>
              <a:buAutoNum type="arabicPeriod"/>
            </a:pPr>
            <a:r>
              <a:rPr lang="fr-FR" altLang="fr-FR" sz="1300" b="1">
                <a:solidFill>
                  <a:srgbClr val="000000"/>
                </a:solidFill>
              </a:rPr>
              <a:t>Un réchauffement climatique de +4°C/siècle fait disparaître toutes les espèces d'arbre et toutes les espèces d'herbes localement sur terrain plat : début de désertification massive localement sur terrain plat</a:t>
            </a:r>
          </a:p>
          <a:p>
            <a:pPr>
              <a:spcBef>
                <a:spcPts val="488"/>
              </a:spcBef>
              <a:buSzPct val="100000"/>
            </a:pPr>
            <a:endParaRPr lang="fr-FR" altLang="fr-FR" sz="1300" b="1">
              <a:solidFill>
                <a:srgbClr val="000000"/>
              </a:solidFill>
            </a:endParaRPr>
          </a:p>
          <a:p>
            <a:pPr>
              <a:spcBef>
                <a:spcPts val="488"/>
              </a:spcBef>
              <a:buSzPct val="100000"/>
            </a:pPr>
            <a:r>
              <a:rPr lang="fr-FR" altLang="fr-FR" sz="1300" b="1" u="sng">
                <a:solidFill>
                  <a:srgbClr val="000000"/>
                </a:solidFill>
              </a:rPr>
              <a:t>Explications</a:t>
            </a:r>
          </a:p>
          <a:p>
            <a:pPr>
              <a:spcBef>
                <a:spcPts val="488"/>
              </a:spcBef>
              <a:buClr>
                <a:srgbClr val="000000"/>
              </a:buClr>
              <a:buSzPct val="100000"/>
              <a:buFont typeface="Times New Roman" panose="02020603050405020304" pitchFamily="18" charset="0"/>
              <a:buAutoNum type="arabicPeriod"/>
            </a:pPr>
            <a:r>
              <a:rPr lang="fr-FR" altLang="fr-FR" sz="1300">
                <a:solidFill>
                  <a:srgbClr val="000000"/>
                </a:solidFill>
              </a:rPr>
              <a:t>Les espèces présentes dans un milieu dépendent en grande partie du climat local. Or le réchauffement de la planète implique des changements de climats régionaux de plus en plus rapides, auxquels les espèces n'auront pas toujours le temps de s'adapter. Certaines d'entre elles auront tendance à se déplacer, pour retrouver un climat favorable à leur survie. Ce déplacement se fera vers les pôles ou en altitude. Il y fait plus froid ce qui contrebalance les effets du réchauffement climatique. 1°C représente 170km vers les pôles ou 150m en altitude (très approximatif). Il sera donc plus facile pour une espèce de suivre un changement climatique rapide en zone de montagne que sur terrain plat</a:t>
            </a:r>
          </a:p>
          <a:p>
            <a:pPr>
              <a:spcBef>
                <a:spcPts val="488"/>
              </a:spcBef>
              <a:buClr>
                <a:srgbClr val="000000"/>
              </a:buClr>
              <a:buSzPct val="100000"/>
              <a:buFont typeface="Times New Roman" panose="02020603050405020304" pitchFamily="18" charset="0"/>
              <a:buAutoNum type="arabicPeriod"/>
            </a:pPr>
            <a:r>
              <a:rPr lang="fr-FR" altLang="fr-FR" sz="1300">
                <a:solidFill>
                  <a:srgbClr val="000000"/>
                </a:solidFill>
              </a:rPr>
              <a:t>Les espèces végétales sont celles qui se déplacent le plus lentement, car les individus ne peuvent se déplacer, seules les graines le peuvent</a:t>
            </a:r>
          </a:p>
        </p:txBody>
      </p:sp>
      <p:sp>
        <p:nvSpPr>
          <p:cNvPr id="64518" name="Text Box 4"/>
          <p:cNvSpPr txBox="1">
            <a:spLocks noChangeArrowheads="1"/>
          </p:cNvSpPr>
          <p:nvPr/>
        </p:nvSpPr>
        <p:spPr bwMode="auto">
          <a:xfrm>
            <a:off x="4021138" y="9721850"/>
            <a:ext cx="3076575" cy="51117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7560" tIns="50760" rIns="97560" bIns="50760" anchor="b"/>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r" eaLnBrk="1" hangingPunct="1">
              <a:buSzPct val="100000"/>
            </a:pPr>
            <a:fld id="{9D80098A-0FD5-486D-BE3A-AF91D1E7D7C2}" type="slidenum">
              <a:rPr lang="fr-FR" altLang="fr-FR" sz="1300">
                <a:solidFill>
                  <a:srgbClr val="000000"/>
                </a:solidFill>
              </a:rPr>
              <a:pPr algn="r" eaLnBrk="1" hangingPunct="1">
                <a:buSzPct val="100000"/>
              </a:pPr>
              <a:t>83</a:t>
            </a:fld>
            <a:endParaRPr lang="fr-FR" altLang="fr-FR" sz="1300">
              <a:solidFill>
                <a:srgbClr val="000000"/>
              </a:solidFill>
            </a:endParaRPr>
          </a:p>
        </p:txBody>
      </p:sp>
      <p:sp>
        <p:nvSpPr>
          <p:cNvPr id="2" name="Espace réservé des commentaires 1"/>
          <p:cNvSpPr>
            <a:spLocks noGrp="1"/>
          </p:cNvSpPr>
          <p:nvPr>
            <p:ph type="body" idx="1"/>
          </p:nvPr>
        </p:nvSpPr>
        <p:spPr/>
        <p:txBody>
          <a:bodyPr>
            <a:normAutofit lnSpcReduction="10000"/>
          </a:bodyPr>
          <a:lstStyle/>
          <a:p>
            <a:pPr>
              <a:spcBef>
                <a:spcPts val="488"/>
              </a:spcBef>
              <a:buClrTx/>
              <a:buFontTx/>
              <a:buNone/>
            </a:pPr>
            <a:r>
              <a:rPr lang="fr-FR" altLang="fr-FR" sz="1000" b="1" u="sng" dirty="0">
                <a:latin typeface="Arial" panose="020B0604020202020204" pitchFamily="34" charset="0"/>
                <a:ea typeface="WenQuanYi Micro Hei" charset="0"/>
                <a:cs typeface="Arial" panose="020B0604020202020204" pitchFamily="34" charset="0"/>
              </a:rPr>
              <a:t>Contenu supplémentaire : </a:t>
            </a:r>
          </a:p>
          <a:p>
            <a:pPr>
              <a:spcBef>
                <a:spcPts val="488"/>
              </a:spcBef>
              <a:buClrTx/>
              <a:buFontTx/>
              <a:buNone/>
            </a:pPr>
            <a:r>
              <a:rPr lang="fr-FR" altLang="fr-FR" sz="1000" dirty="0">
                <a:latin typeface="Arial" panose="020B0604020202020204" pitchFamily="34" charset="0"/>
                <a:ea typeface="WenQuanYi Micro Hei" charset="0"/>
                <a:cs typeface="Arial" panose="020B0604020202020204" pitchFamily="34" charset="0"/>
              </a:rPr>
              <a:t>Graphique représentant la vitesse de déplacements de différentes espèces en fonction de la vitesse du réchauffement climatique.</a:t>
            </a:r>
          </a:p>
          <a:p>
            <a:pPr>
              <a:spcBef>
                <a:spcPts val="488"/>
              </a:spcBef>
              <a:buClrTx/>
              <a:buFontTx/>
              <a:buNone/>
            </a:pPr>
            <a:r>
              <a:rPr lang="fr-FR" altLang="fr-FR" sz="1000" dirty="0">
                <a:latin typeface="Arial" panose="020B0604020202020204" pitchFamily="34" charset="0"/>
                <a:ea typeface="WenQuanYi Micro Hei" charset="0"/>
                <a:cs typeface="Arial" panose="020B0604020202020204" pitchFamily="34" charset="0"/>
              </a:rPr>
              <a:t>Pour le lire :</a:t>
            </a:r>
            <a:r>
              <a:rPr lang="fr-FR" altLang="fr-FR" sz="1000" baseline="0" dirty="0">
                <a:latin typeface="Arial" panose="020B0604020202020204" pitchFamily="34" charset="0"/>
                <a:ea typeface="WenQuanYi Micro Hei" charset="0"/>
                <a:cs typeface="Arial" panose="020B0604020202020204" pitchFamily="34" charset="0"/>
              </a:rPr>
              <a:t> on se place dans l’axe de droite sur un scenario de réchauffement climatique </a:t>
            </a:r>
            <a:r>
              <a:rPr lang="fr-FR" altLang="fr-FR" sz="1000" b="1" u="sng" baseline="0" dirty="0">
                <a:latin typeface="Arial" panose="020B0604020202020204" pitchFamily="34" charset="0"/>
                <a:ea typeface="WenQuanYi Micro Hei" charset="0"/>
                <a:cs typeface="Arial" panose="020B0604020202020204" pitchFamily="34" charset="0"/>
              </a:rPr>
              <a:t>global</a:t>
            </a:r>
            <a:r>
              <a:rPr lang="fr-FR" altLang="fr-FR" sz="1000" baseline="0" dirty="0">
                <a:latin typeface="Arial" panose="020B0604020202020204" pitchFamily="34" charset="0"/>
                <a:ea typeface="WenQuanYi Micro Hei" charset="0"/>
                <a:cs typeface="Arial" panose="020B0604020202020204" pitchFamily="34" charset="0"/>
              </a:rPr>
              <a:t>(par ex +0,25°C/10 ans), et on choisit sur quel type de terrain on veut savoir la vitesse de déplacement du « climat (=</a:t>
            </a:r>
            <a:r>
              <a:rPr lang="fr-FR" altLang="fr-FR" sz="1000" baseline="0" dirty="0" err="1">
                <a:latin typeface="Arial" panose="020B0604020202020204" pitchFamily="34" charset="0"/>
                <a:ea typeface="WenQuanYi Micro Hei" charset="0"/>
                <a:cs typeface="Arial" panose="020B0604020202020204" pitchFamily="34" charset="0"/>
              </a:rPr>
              <a:t>isotempératures</a:t>
            </a:r>
            <a:r>
              <a:rPr lang="fr-FR" altLang="fr-FR" sz="1000" baseline="0" dirty="0">
                <a:latin typeface="Arial" panose="020B0604020202020204" pitchFamily="34" charset="0"/>
                <a:ea typeface="WenQuanYi Micro Hei" charset="0"/>
                <a:cs typeface="Arial" panose="020B0604020202020204" pitchFamily="34" charset="0"/>
              </a:rPr>
              <a:t> ). On lit sur l’axe de gauche à quelle vitesse il se déplace (ici 40 km/10 ans). On regarde tout ce qui est en dessous de la ligne (pointillé jaune) : ces espèces doivent s’adapter morphologiquement ou disparaitre, car trop lentes.</a:t>
            </a:r>
          </a:p>
          <a:p>
            <a:pPr>
              <a:spcBef>
                <a:spcPts val="488"/>
              </a:spcBef>
              <a:buClrTx/>
              <a:buFontTx/>
              <a:buNone/>
            </a:pPr>
            <a:endParaRPr lang="fr-FR" altLang="fr-FR" sz="1000" dirty="0">
              <a:latin typeface="Arial" panose="020B0604020202020204" pitchFamily="34" charset="0"/>
              <a:ea typeface="WenQuanYi Micro Hei" charset="0"/>
              <a:cs typeface="Arial" panose="020B0604020202020204" pitchFamily="34" charset="0"/>
            </a:endParaRPr>
          </a:p>
          <a:p>
            <a:pPr>
              <a:spcBef>
                <a:spcPts val="488"/>
              </a:spcBef>
              <a:buClrTx/>
              <a:buFontTx/>
              <a:buNone/>
            </a:pPr>
            <a:r>
              <a:rPr lang="fr-FR" altLang="fr-FR" sz="1000" dirty="0">
                <a:latin typeface="Arial" panose="020B0604020202020204" pitchFamily="34" charset="0"/>
                <a:ea typeface="WenQuanYi Micro Hei" charset="0"/>
                <a:cs typeface="Arial" panose="020B0604020202020204" pitchFamily="34" charset="0"/>
              </a:rPr>
              <a:t>Les rectangles blancs montrent l’espèce la plus lente à l’espèce la plus rapide pour un groupe du vivant. Le trait noir épais représente la médiane, soit 50% des espèces en-dessous et 50% au-dessus. « si le trait noir est bas dans le rectangle, il y</a:t>
            </a:r>
            <a:r>
              <a:rPr lang="fr-FR" altLang="fr-FR" sz="1000" baseline="0" dirty="0">
                <a:latin typeface="Arial" panose="020B0604020202020204" pitchFamily="34" charset="0"/>
                <a:ea typeface="WenQuanYi Micro Hei" charset="0"/>
                <a:cs typeface="Arial" panose="020B0604020202020204" pitchFamily="34" charset="0"/>
              </a:rPr>
              <a:t> a </a:t>
            </a:r>
            <a:r>
              <a:rPr lang="fr-FR" altLang="fr-FR" sz="1000" baseline="0" dirty="0" err="1">
                <a:latin typeface="Arial" panose="020B0604020202020204" pitchFamily="34" charset="0"/>
                <a:ea typeface="WenQuanYi Micro Hei" charset="0"/>
                <a:cs typeface="Arial" panose="020B0604020202020204" pitchFamily="34" charset="0"/>
              </a:rPr>
              <a:t>bcp</a:t>
            </a:r>
            <a:r>
              <a:rPr lang="fr-FR" altLang="fr-FR" sz="1000" baseline="0" dirty="0">
                <a:latin typeface="Arial" panose="020B0604020202020204" pitchFamily="34" charset="0"/>
                <a:ea typeface="WenQuanYi Micro Hei" charset="0"/>
                <a:cs typeface="Arial" panose="020B0604020202020204" pitchFamily="34" charset="0"/>
              </a:rPr>
              <a:t> (la moitié) d’espèces qui sont plus lentes que le traits noir »</a:t>
            </a:r>
            <a:endParaRPr lang="fr-FR" altLang="fr-FR" sz="1000" dirty="0">
              <a:latin typeface="Arial" panose="020B0604020202020204" pitchFamily="34" charset="0"/>
              <a:ea typeface="WenQuanYi Micro Hei" charset="0"/>
              <a:cs typeface="Arial" panose="020B0604020202020204" pitchFamily="34" charset="0"/>
            </a:endParaRPr>
          </a:p>
          <a:p>
            <a:pPr>
              <a:spcBef>
                <a:spcPts val="488"/>
              </a:spcBef>
              <a:buClrTx/>
              <a:buFontTx/>
              <a:buNone/>
            </a:pPr>
            <a:r>
              <a:rPr lang="fr-FR" altLang="fr-FR" sz="1000" dirty="0">
                <a:latin typeface="Arial" panose="020B0604020202020204" pitchFamily="34" charset="0"/>
                <a:ea typeface="WenQuanYi Micro Hei" charset="0"/>
                <a:cs typeface="Arial" panose="020B0604020202020204" pitchFamily="34" charset="0"/>
              </a:rPr>
              <a:t>Le réchauffement climatique oblige les espèces à se déplacer,</a:t>
            </a:r>
            <a:r>
              <a:rPr lang="fr-FR" altLang="fr-FR" sz="1000" baseline="0" dirty="0">
                <a:latin typeface="Arial" panose="020B0604020202020204" pitchFamily="34" charset="0"/>
                <a:ea typeface="WenQuanYi Micro Hei" charset="0"/>
                <a:cs typeface="Arial" panose="020B0604020202020204" pitchFamily="34" charset="0"/>
              </a:rPr>
              <a:t> ce qui n’est pas toujours possible</a:t>
            </a:r>
            <a:endParaRPr lang="fr-FR" altLang="fr-FR" sz="1000" dirty="0">
              <a:latin typeface="Arial" panose="020B0604020202020204" pitchFamily="34" charset="0"/>
              <a:ea typeface="WenQuanYi Micro Hei" charset="0"/>
              <a:cs typeface="Arial" panose="020B0604020202020204" pitchFamily="34" charset="0"/>
            </a:endParaRPr>
          </a:p>
          <a:p>
            <a:pPr>
              <a:spcBef>
                <a:spcPts val="488"/>
              </a:spcBef>
              <a:buClrTx/>
            </a:pPr>
            <a:endParaRPr lang="fr-FR" altLang="fr-FR" sz="1000" u="sng" dirty="0">
              <a:latin typeface="Arial" panose="020B0604020202020204" pitchFamily="34" charset="0"/>
              <a:ea typeface="WenQuanYi Micro Hei" charset="0"/>
              <a:cs typeface="Arial" panose="020B0604020202020204" pitchFamily="34" charset="0"/>
            </a:endParaRPr>
          </a:p>
          <a:p>
            <a:pPr>
              <a:spcBef>
                <a:spcPts val="488"/>
              </a:spcBef>
              <a:buClrTx/>
            </a:pPr>
            <a:r>
              <a:rPr lang="fr-FR" altLang="fr-FR" sz="1000" u="sng" dirty="0">
                <a:latin typeface="Arial" panose="020B0604020202020204" pitchFamily="34" charset="0"/>
                <a:ea typeface="WenQuanYi Micro Hei" charset="0"/>
                <a:cs typeface="Arial" panose="020B0604020202020204" pitchFamily="34" charset="0"/>
              </a:rPr>
              <a:t>On peut donc voir ici les différents phénomènes :</a:t>
            </a:r>
          </a:p>
          <a:p>
            <a:pPr marL="0" marR="0" indent="0" algn="l" defTabSz="914400" rtl="0" eaLnBrk="1" fontAlgn="auto" latinLnBrk="0" hangingPunct="1">
              <a:lnSpc>
                <a:spcPct val="100000"/>
              </a:lnSpc>
              <a:spcBef>
                <a:spcPts val="488"/>
              </a:spcBef>
              <a:spcAft>
                <a:spcPts val="0"/>
              </a:spcAft>
              <a:buClrTx/>
              <a:buSzTx/>
              <a:buFontTx/>
              <a:buNone/>
              <a:tabLst/>
              <a:defRPr/>
            </a:pPr>
            <a:r>
              <a:rPr lang="fr-FR" altLang="fr-FR" sz="1000" dirty="0">
                <a:latin typeface="Arial" panose="020B0604020202020204" pitchFamily="34" charset="0"/>
                <a:ea typeface="WenQuanYi Micro Hei" charset="0"/>
                <a:cs typeface="Arial" panose="020B0604020202020204" pitchFamily="34" charset="0"/>
              </a:rPr>
              <a:t>Un réchauffement climatique de +0.2°C/décennie fait disparaître toutes les espèces d'arbre localement sur terrain plat </a:t>
            </a:r>
            <a:r>
              <a:rPr lang="fr-FR" altLang="fr-FR" sz="1000" dirty="0">
                <a:latin typeface="Arial" panose="020B0604020202020204" pitchFamily="34" charset="0"/>
                <a:ea typeface="WenQuanYi Micro Hei" charset="0"/>
                <a:cs typeface="Arial" panose="020B0604020202020204" pitchFamily="34" charset="0"/>
                <a:sym typeface="Wingdings" panose="05000000000000000000" pitchFamily="2" charset="2"/>
              </a:rPr>
              <a:t> </a:t>
            </a:r>
            <a:r>
              <a:rPr lang="fr-FR" altLang="fr-FR" sz="1000" dirty="0">
                <a:latin typeface="Arial" panose="020B0604020202020204" pitchFamily="34" charset="0"/>
                <a:ea typeface="WenQuanYi Micro Hei" charset="0"/>
                <a:cs typeface="Arial" panose="020B0604020202020204" pitchFamily="34" charset="0"/>
              </a:rPr>
              <a:t>Début de </a:t>
            </a:r>
            <a:r>
              <a:rPr lang="fr-FR" altLang="fr-FR" sz="1000" b="1" dirty="0">
                <a:latin typeface="Arial" panose="020B0604020202020204" pitchFamily="34" charset="0"/>
                <a:ea typeface="WenQuanYi Micro Hei" charset="0"/>
                <a:cs typeface="Arial" panose="020B0604020202020204" pitchFamily="34" charset="0"/>
              </a:rPr>
              <a:t>déforestation</a:t>
            </a:r>
            <a:r>
              <a:rPr lang="fr-FR" altLang="fr-FR" sz="1000" dirty="0">
                <a:latin typeface="Arial" panose="020B0604020202020204" pitchFamily="34" charset="0"/>
                <a:ea typeface="WenQuanYi Micro Hei" charset="0"/>
                <a:cs typeface="Arial" panose="020B0604020202020204" pitchFamily="34" charset="0"/>
              </a:rPr>
              <a:t> massive localement </a:t>
            </a:r>
            <a:r>
              <a:rPr lang="fr-FR" altLang="fr-FR" sz="1000" b="1" dirty="0">
                <a:latin typeface="Arial" panose="020B0604020202020204" pitchFamily="34" charset="0"/>
                <a:ea typeface="WenQuanYi Micro Hei" charset="0"/>
                <a:cs typeface="Arial" panose="020B0604020202020204" pitchFamily="34" charset="0"/>
              </a:rPr>
              <a:t>sur terrain plat</a:t>
            </a:r>
          </a:p>
          <a:p>
            <a:pPr marL="0" marR="0" indent="0" algn="l" defTabSz="914400" rtl="0" eaLnBrk="1" fontAlgn="auto" latinLnBrk="0" hangingPunct="1">
              <a:lnSpc>
                <a:spcPct val="100000"/>
              </a:lnSpc>
              <a:spcBef>
                <a:spcPts val="488"/>
              </a:spcBef>
              <a:spcAft>
                <a:spcPts val="0"/>
              </a:spcAft>
              <a:buClrTx/>
              <a:buSzTx/>
              <a:buFontTx/>
              <a:buNone/>
              <a:tabLst/>
              <a:defRPr/>
            </a:pPr>
            <a:r>
              <a:rPr lang="fr-FR" altLang="fr-FR" sz="1000" dirty="0">
                <a:latin typeface="Arial" panose="020B0604020202020204" pitchFamily="34" charset="0"/>
                <a:ea typeface="WenQuanYi Micro Hei" charset="0"/>
                <a:cs typeface="Arial" panose="020B0604020202020204" pitchFamily="34" charset="0"/>
              </a:rPr>
              <a:t>Un réchauffement climatique de +0.4°C/décennie fait disparaître toutes les espèces d'arbre localement sur tout type de terrain </a:t>
            </a:r>
            <a:r>
              <a:rPr lang="fr-FR" altLang="fr-FR" sz="1000" dirty="0">
                <a:latin typeface="Arial" panose="020B0604020202020204" pitchFamily="34" charset="0"/>
                <a:ea typeface="WenQuanYi Micro Hei" charset="0"/>
                <a:cs typeface="Arial" panose="020B0604020202020204" pitchFamily="34" charset="0"/>
                <a:sym typeface="Wingdings" panose="05000000000000000000" pitchFamily="2" charset="2"/>
              </a:rPr>
              <a:t> </a:t>
            </a:r>
            <a:r>
              <a:rPr lang="fr-FR" altLang="fr-FR" sz="1000" dirty="0">
                <a:latin typeface="Arial" panose="020B0604020202020204" pitchFamily="34" charset="0"/>
                <a:ea typeface="WenQuanYi Micro Hei" charset="0"/>
                <a:cs typeface="Arial" panose="020B0604020202020204" pitchFamily="34" charset="0"/>
              </a:rPr>
              <a:t>Début de </a:t>
            </a:r>
            <a:r>
              <a:rPr lang="fr-FR" altLang="fr-FR" sz="1000" b="1" dirty="0">
                <a:latin typeface="Arial" panose="020B0604020202020204" pitchFamily="34" charset="0"/>
                <a:ea typeface="WenQuanYi Micro Hei" charset="0"/>
                <a:cs typeface="Arial" panose="020B0604020202020204" pitchFamily="34" charset="0"/>
              </a:rPr>
              <a:t>déforestation</a:t>
            </a:r>
            <a:r>
              <a:rPr lang="fr-FR" altLang="fr-FR" sz="1000" dirty="0">
                <a:latin typeface="Arial" panose="020B0604020202020204" pitchFamily="34" charset="0"/>
                <a:ea typeface="WenQuanYi Micro Hei" charset="0"/>
                <a:cs typeface="Arial" panose="020B0604020202020204" pitchFamily="34" charset="0"/>
              </a:rPr>
              <a:t> massive localement </a:t>
            </a:r>
            <a:r>
              <a:rPr lang="fr-FR" altLang="fr-FR" sz="1000" b="1" dirty="0">
                <a:latin typeface="Arial" panose="020B0604020202020204" pitchFamily="34" charset="0"/>
                <a:ea typeface="WenQuanYi Micro Hei" charset="0"/>
                <a:cs typeface="Arial" panose="020B0604020202020204" pitchFamily="34" charset="0"/>
              </a:rPr>
              <a:t>partout</a:t>
            </a:r>
          </a:p>
          <a:p>
            <a:pPr>
              <a:spcBef>
                <a:spcPts val="488"/>
              </a:spcBef>
            </a:pPr>
            <a:r>
              <a:rPr lang="fr-FR" altLang="fr-FR" sz="1000" dirty="0">
                <a:latin typeface="Arial" panose="020B0604020202020204" pitchFamily="34" charset="0"/>
                <a:ea typeface="WenQuanYi Micro Hei" charset="0"/>
                <a:cs typeface="Arial" panose="020B0604020202020204" pitchFamily="34" charset="0"/>
              </a:rPr>
              <a:t>Un réchauffement climatique de +0.4°C/décennie fait disparaître toutes les espèces d'arbre et toutes les espèces d'herbes localement sur terrain plat </a:t>
            </a:r>
            <a:r>
              <a:rPr lang="fr-FR" altLang="fr-FR" sz="1000" dirty="0">
                <a:latin typeface="Arial" panose="020B0604020202020204" pitchFamily="34" charset="0"/>
                <a:ea typeface="WenQuanYi Micro Hei" charset="0"/>
                <a:cs typeface="Arial" panose="020B0604020202020204" pitchFamily="34" charset="0"/>
                <a:sym typeface="Wingdings" panose="05000000000000000000" pitchFamily="2" charset="2"/>
              </a:rPr>
              <a:t> </a:t>
            </a:r>
            <a:r>
              <a:rPr lang="fr-FR" altLang="fr-FR" sz="1000" dirty="0">
                <a:latin typeface="Arial" panose="020B0604020202020204" pitchFamily="34" charset="0"/>
                <a:ea typeface="WenQuanYi Micro Hei" charset="0"/>
                <a:cs typeface="Arial" panose="020B0604020202020204" pitchFamily="34" charset="0"/>
              </a:rPr>
              <a:t>début de </a:t>
            </a:r>
            <a:r>
              <a:rPr lang="fr-FR" altLang="fr-FR" sz="1000" b="1" dirty="0">
                <a:latin typeface="Arial" panose="020B0604020202020204" pitchFamily="34" charset="0"/>
                <a:ea typeface="WenQuanYi Micro Hei" charset="0"/>
                <a:cs typeface="Arial" panose="020B0604020202020204" pitchFamily="34" charset="0"/>
              </a:rPr>
              <a:t>désertification</a:t>
            </a:r>
            <a:r>
              <a:rPr lang="fr-FR" altLang="fr-FR" sz="1000" dirty="0">
                <a:latin typeface="Arial" panose="020B0604020202020204" pitchFamily="34" charset="0"/>
                <a:ea typeface="WenQuanYi Micro Hei" charset="0"/>
                <a:cs typeface="Arial" panose="020B0604020202020204" pitchFamily="34" charset="0"/>
              </a:rPr>
              <a:t> massive localement sur </a:t>
            </a:r>
            <a:r>
              <a:rPr lang="fr-FR" altLang="fr-FR" sz="1000" b="1" dirty="0">
                <a:latin typeface="Arial" panose="020B0604020202020204" pitchFamily="34" charset="0"/>
                <a:ea typeface="WenQuanYi Micro Hei" charset="0"/>
                <a:cs typeface="Arial" panose="020B0604020202020204" pitchFamily="34" charset="0"/>
              </a:rPr>
              <a:t>terrain plat</a:t>
            </a:r>
          </a:p>
          <a:p>
            <a:pPr algn="just"/>
            <a:endParaRPr lang="fr-FR" sz="1000"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a:p>
            <a:endParaRPr lang="fr-FR" sz="1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723652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b="1" u="sng" dirty="0"/>
              <a:t>Explications :</a:t>
            </a:r>
          </a:p>
          <a:p>
            <a:r>
              <a:rPr lang="fr-FR" b="0" u="none" dirty="0"/>
              <a:t>Cette carte montre la vitesse</a:t>
            </a:r>
            <a:r>
              <a:rPr lang="fr-FR" b="0" u="none" baseline="0" dirty="0"/>
              <a:t> de déplacement théorique de la végétation en fonction de la vitesse du réchauffement. Ici 0,2°C par </a:t>
            </a:r>
            <a:r>
              <a:rPr lang="fr-FR" b="0" u="none" baseline="0" dirty="0" err="1"/>
              <a:t>décénies</a:t>
            </a:r>
            <a:r>
              <a:rPr lang="fr-FR" b="0" u="none" baseline="0" dirty="0"/>
              <a:t> ce qui correspond à un réchauffement global de 2°C à la fin du siècle.</a:t>
            </a:r>
            <a:r>
              <a:rPr lang="fr-FR" b="1" u="sng" dirty="0"/>
              <a:t> </a:t>
            </a: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84</a:t>
            </a:fld>
            <a:endParaRPr lang="fr-FR"/>
          </a:p>
        </p:txBody>
      </p:sp>
    </p:spTree>
    <p:extLst>
      <p:ext uri="{BB962C8B-B14F-4D97-AF65-F5344CB8AC3E}">
        <p14:creationId xmlns:p14="http://schemas.microsoft.com/office/powerpoint/2010/main" val="8553695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b="1" u="sng" dirty="0"/>
              <a:t>Explications :</a:t>
            </a:r>
          </a:p>
          <a:p>
            <a:r>
              <a:rPr lang="fr-FR" sz="1000" b="0" u="none" dirty="0"/>
              <a:t>Cette carte montre la vitesse</a:t>
            </a:r>
            <a:r>
              <a:rPr lang="fr-FR" sz="1000" b="0" u="none" baseline="0" dirty="0"/>
              <a:t> de déplacement théorique de la végétation en fonction de la vitesse du réchauffement. Ici 0,4°C par </a:t>
            </a:r>
            <a:r>
              <a:rPr lang="fr-FR" sz="1000" b="0" u="none" baseline="0" dirty="0" err="1"/>
              <a:t>décénies</a:t>
            </a:r>
            <a:r>
              <a:rPr lang="fr-FR" sz="1000" b="0" u="none" baseline="0" dirty="0"/>
              <a:t> ce qui correspond à un réchauffement global de 2°C à la fin du siècle.</a:t>
            </a:r>
          </a:p>
          <a:p>
            <a:r>
              <a:rPr lang="fr-FR" sz="1000" b="0" u="none" baseline="0" dirty="0"/>
              <a:t>Ca va beaucoup plus vite ! </a:t>
            </a:r>
            <a:endParaRPr lang="fr-FR" dirty="0"/>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85</a:t>
            </a:fld>
            <a:endParaRPr lang="fr-FR"/>
          </a:p>
        </p:txBody>
      </p:sp>
    </p:spTree>
    <p:extLst>
      <p:ext uri="{BB962C8B-B14F-4D97-AF65-F5344CB8AC3E}">
        <p14:creationId xmlns:p14="http://schemas.microsoft.com/office/powerpoint/2010/main" val="187357482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10595" name="Rectangle 3"/>
          <p:cNvSpPr>
            <a:spLocks noGrp="1"/>
          </p:cNvSpPr>
          <p:nvPr>
            <p:ph type="body" idx="1"/>
          </p:nvPr>
        </p:nvSpPr>
        <p:spPr bwMode="auto">
          <a:noFill/>
        </p:spPr>
        <p:txBody>
          <a:bodyPr>
            <a:normAutofit fontScale="40000" lnSpcReduction="20000"/>
          </a:bodyPr>
          <a:lstStyle/>
          <a:p>
            <a:pPr marL="228600" indent="-228600">
              <a:spcBef>
                <a:spcPts val="488"/>
              </a:spcBef>
            </a:pPr>
            <a:r>
              <a:rPr lang="fr-FR" alt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Il va donc falloir nous adapter.  Mais tous les pays du monde ne sont pas armés pareils face à ce défi.</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 changement climatique touchera plus violemment les pays ici en rouge sur la carte. Ce sont principalement des pays en voie de développement situés en Afrique, en Amérique du Sud, en Asie du Sud Est et dans le Pacifique.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Dans ces pays, les impacts seront plus importants car ils sont plus exposés. En effet, ils sont situés sur la ceinture tropicale de la Terre là où il fait déjà plus chaud qu’ailleurs.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Ces pays sont aussi plus sensibles au changement climatique à cause notamment de la part que représente l'agriculture dans leur économie. Et on a vu que le changement climatique allait avoir beaucoup d’impact sur l’agriculture. Dans les pays développés, l’économie est relativement bien diversifiée. Il y a plein de secteurs économiques différents. Quand un secteur va mal, la société dans son ensemble dégage suffisamment de richesse via les autres secteurs pour aider les personnes dans le besoin. Dans les pays en voie de développement, la majorité des habitants sont agriculteurs. Et pour un agriculteur, quand il n’y a pas de récolte, il n’y a pas de revenu. Sans une économie diversifiée, en cas de crise, il y aura donc plus de personnes en difficulté et moins d’aide disponible.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Enfin, ces pays sont aussi plus vulnérables : Ils ont moins de ressources pour s’adapter à ces perturbations comme par exemple pour construire des protections comme des digues ou pour mettre en place des mécanismes d’alerte ou de soutiens économiques pour les populations en cas de crise.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Dans les pays développés, quand il y a un orage ou une canicule en prévision, toute la population est prévenue par les autorités et a le temps de se mettre à l’abri. Pendant la crise il y a des infrastructures de protection et des services de secours et d’intervention pour protéger les populations. Après la crise, en cas de sinistres, les assurances prennent le relai et permettent à chacun de se relever de la catastrophe. Dans les pays en voie de développement rien de tout de ça !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C’est un peu marche ou </a:t>
            </a:r>
            <a:r>
              <a:rPr lang="fr-FR" sz="1000" kern="1200" dirty="0" err="1">
                <a:solidFill>
                  <a:schemeClr val="tx1"/>
                </a:solidFill>
                <a:effectLst/>
                <a:latin typeface="Arial" panose="020B0604020202020204" pitchFamily="34" charset="0"/>
                <a:ea typeface="+mn-ea"/>
                <a:cs typeface="Arial" panose="020B0604020202020204" pitchFamily="34" charset="0"/>
              </a:rPr>
              <a:t>crève.Les</a:t>
            </a:r>
            <a:r>
              <a:rPr lang="fr-FR" sz="1000" kern="1200" dirty="0">
                <a:solidFill>
                  <a:schemeClr val="tx1"/>
                </a:solidFill>
                <a:effectLst/>
                <a:latin typeface="Arial" panose="020B0604020202020204" pitchFamily="34" charset="0"/>
                <a:ea typeface="+mn-ea"/>
                <a:cs typeface="Arial" panose="020B0604020202020204" pitchFamily="34" charset="0"/>
              </a:rPr>
              <a:t> impacts du changement climatiques ont donc toutes les chances de renforcer les inégalités qui existent déjà entre les pays développés et les autres.  Cela va retarder le développement de nombreux pays voire même aggraver de nombreuses situations qui ne sont pas joyeuses en termes de conflits armés, d’accès aux soins, d’alimentation ou de pauvreté, etc…</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Pourtant, les pays en voie de développement n’ont rien demandé. Ce sont souvent les moins responsables du changement climatique car ils consomment moins d’énergie par habitant que les pays développés. Ils émettent donc moins de gaz à effet de serre. Un chinois émet 2 fois moins de gaz à effet de serre qu’un Français. </a:t>
            </a:r>
            <a:r>
              <a:rPr lang="en-US" sz="1000" kern="1200" dirty="0">
                <a:solidFill>
                  <a:schemeClr val="tx1"/>
                </a:solidFill>
                <a:effectLst/>
                <a:latin typeface="Arial" panose="020B0604020202020204" pitchFamily="34" charset="0"/>
                <a:ea typeface="+mn-ea"/>
                <a:cs typeface="Arial" panose="020B0604020202020204" pitchFamily="34" charset="0"/>
              </a:rPr>
              <a:t>Un </a:t>
            </a:r>
            <a:r>
              <a:rPr lang="en-US" sz="1000" kern="1200" dirty="0" err="1">
                <a:solidFill>
                  <a:schemeClr val="tx1"/>
                </a:solidFill>
                <a:effectLst/>
                <a:latin typeface="Arial" panose="020B0604020202020204" pitchFamily="34" charset="0"/>
                <a:ea typeface="+mn-ea"/>
                <a:cs typeface="Arial" panose="020B0604020202020204" pitchFamily="34" charset="0"/>
              </a:rPr>
              <a:t>Cambodgien</a:t>
            </a:r>
            <a:r>
              <a:rPr lang="en-US" sz="1000" kern="1200" dirty="0">
                <a:solidFill>
                  <a:schemeClr val="tx1"/>
                </a:solidFill>
                <a:effectLst/>
                <a:latin typeface="Arial" panose="020B0604020202020204" pitchFamily="34" charset="0"/>
                <a:ea typeface="+mn-ea"/>
                <a:cs typeface="Arial" panose="020B0604020202020204" pitchFamily="34" charset="0"/>
              </a:rPr>
              <a:t>, 25 </a:t>
            </a:r>
            <a:r>
              <a:rPr lang="en-US" sz="1000" kern="1200" dirty="0" err="1">
                <a:solidFill>
                  <a:schemeClr val="tx1"/>
                </a:solidFill>
                <a:effectLst/>
                <a:latin typeface="Arial" panose="020B0604020202020204" pitchFamily="34" charset="0"/>
                <a:ea typeface="+mn-ea"/>
                <a:cs typeface="Arial" panose="020B0604020202020204" pitchFamily="34" charset="0"/>
              </a:rPr>
              <a:t>fois</a:t>
            </a:r>
            <a:r>
              <a:rPr lang="en-US" sz="1000" kern="1200" dirty="0">
                <a:solidFill>
                  <a:schemeClr val="tx1"/>
                </a:solidFill>
                <a:effectLst/>
                <a:latin typeface="Arial" panose="020B0604020202020204" pitchFamily="34" charset="0"/>
                <a:ea typeface="+mn-ea"/>
                <a:cs typeface="Arial" panose="020B0604020202020204" pitchFamily="34" charset="0"/>
              </a:rPr>
              <a:t> </a:t>
            </a:r>
            <a:r>
              <a:rPr lang="en-US" sz="1000" kern="1200" dirty="0" err="1">
                <a:solidFill>
                  <a:schemeClr val="tx1"/>
                </a:solidFill>
                <a:effectLst/>
                <a:latin typeface="Arial" panose="020B0604020202020204" pitchFamily="34" charset="0"/>
                <a:ea typeface="+mn-ea"/>
                <a:cs typeface="Arial" panose="020B0604020202020204" pitchFamily="34" charset="0"/>
              </a:rPr>
              <a:t>moins</a:t>
            </a:r>
            <a:r>
              <a:rPr lang="en-US" sz="1000" kern="1200" dirty="0">
                <a:solidFill>
                  <a:schemeClr val="tx1"/>
                </a:solidFill>
                <a:effectLst/>
                <a:latin typeface="Arial" panose="020B0604020202020204" pitchFamily="34" charset="0"/>
                <a:ea typeface="+mn-ea"/>
                <a:cs typeface="Arial" panose="020B0604020202020204" pitchFamily="34" charset="0"/>
              </a:rPr>
              <a:t> !</a:t>
            </a:r>
          </a:p>
          <a:p>
            <a:r>
              <a:rPr lang="en-US" sz="1000" kern="1200" dirty="0">
                <a:solidFill>
                  <a:schemeClr val="tx1"/>
                </a:solidFill>
                <a:effectLst/>
                <a:latin typeface="Arial" panose="020B0604020202020204" pitchFamily="34" charset="0"/>
                <a:ea typeface="+mn-ea"/>
                <a:cs typeface="Arial" panose="020B0604020202020204" pitchFamily="34" charset="0"/>
              </a:rPr>
              <a:t> </a:t>
            </a:r>
          </a:p>
          <a:p>
            <a:r>
              <a:rPr lang="fr-FR" sz="1000" kern="1200" dirty="0">
                <a:solidFill>
                  <a:schemeClr val="tx1"/>
                </a:solidFill>
                <a:effectLst/>
                <a:latin typeface="Arial" panose="020B0604020202020204" pitchFamily="34" charset="0"/>
                <a:ea typeface="+mn-ea"/>
                <a:cs typeface="Arial" panose="020B0604020202020204" pitchFamily="34" charset="0"/>
              </a:rPr>
              <a:t>Alors qu’ils ne profitent pas du confort apporté par l’utilisation des énergies fossiles, ces pays vont en subir de plein fouet les conséquences.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On voit apparaître ici la notion de justice climatique qui impliquerait un dédommagement des pays riches vers les pays pauvres pour que les uns assument leurs responsabilités dans le changement climatique et que les autres aient les moyens de s’y adapter.</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Avec tout ça, on pourrait aussi se dire que pour nous en France, nous n’avons pas de soucis à nous faire. Après tout, nous ne sommes pas un pays tropical et nous avons toutes les capacités pour nous adapter. Malheureusement, on va voir que ce n’est pas aussi facile.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28600" indent="-228600">
              <a:spcBef>
                <a:spcPts val="488"/>
              </a:spcBef>
            </a:pPr>
            <a:endParaRPr lang="fr-FR" altLang="fr-FR" sz="1000" b="1" u="sng" dirty="0">
              <a:latin typeface="Arial" panose="020B0604020202020204" pitchFamily="34" charset="0"/>
              <a:cs typeface="Arial" panose="020B0604020202020204" pitchFamily="34" charset="0"/>
            </a:endParaRPr>
          </a:p>
          <a:p>
            <a:pPr marL="228600" indent="-228600">
              <a:spcBef>
                <a:spcPts val="488"/>
              </a:spcBef>
            </a:pPr>
            <a:r>
              <a:rPr lang="fr-FR" altLang="fr-FR" sz="1000" b="1" u="sng" dirty="0">
                <a:latin typeface="Arial" panose="020B0604020202020204" pitchFamily="34" charset="0"/>
                <a:cs typeface="Arial" panose="020B0604020202020204" pitchFamily="34" charset="0"/>
              </a:rPr>
              <a:t>Messages clés</a:t>
            </a:r>
          </a:p>
          <a:p>
            <a:pPr marL="228600" indent="-228600">
              <a:spcBef>
                <a:spcPts val="488"/>
              </a:spcBef>
              <a:buFontTx/>
              <a:buAutoNum type="arabicPeriod"/>
            </a:pPr>
            <a:r>
              <a:rPr lang="fr-FR" altLang="fr-FR" sz="1000" b="0" dirty="0">
                <a:latin typeface="Arial" panose="020B0604020202020204" pitchFamily="34" charset="0"/>
                <a:cs typeface="Arial" panose="020B0604020202020204" pitchFamily="34" charset="0"/>
              </a:rPr>
              <a:t>Le changement climatique touchera principalement les pays en voie de développement (Afrique, Amérique du Sud, Asie du Sud Est) ici en rouge, mais tout le monde sera concerné</a:t>
            </a:r>
          </a:p>
          <a:p>
            <a:pPr marL="228600" indent="-228600">
              <a:spcBef>
                <a:spcPts val="488"/>
              </a:spcBef>
              <a:buFontTx/>
              <a:buAutoNum type="arabicPeriod"/>
            </a:pPr>
            <a:r>
              <a:rPr lang="fr-FR" altLang="fr-FR" sz="1000" b="0" dirty="0">
                <a:latin typeface="Arial" panose="020B0604020202020204" pitchFamily="34" charset="0"/>
                <a:cs typeface="Arial" panose="020B0604020202020204" pitchFamily="34" charset="0"/>
              </a:rPr>
              <a:t>Les impacts sont très divers et toucheront des fonctions fondamentales de notre vie dont la production alimentaire et l</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accès à l</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eau, les infrastructures, la biodiversité…</a:t>
            </a:r>
          </a:p>
          <a:p>
            <a:pPr marL="228600" indent="-228600">
              <a:spcBef>
                <a:spcPts val="488"/>
              </a:spcBef>
              <a:buFontTx/>
              <a:buAutoNum type="arabicPeriod"/>
            </a:pPr>
            <a:r>
              <a:rPr lang="fr-FR" altLang="fr-FR" sz="1000" b="0" dirty="0">
                <a:latin typeface="Arial" panose="020B0604020202020204" pitchFamily="34" charset="0"/>
                <a:cs typeface="Arial" panose="020B0604020202020204" pitchFamily="34" charset="0"/>
              </a:rPr>
              <a:t>Il faut s</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adapter dès maintenant à ces changements !</a:t>
            </a:r>
          </a:p>
          <a:p>
            <a:pPr marL="228600" indent="-228600">
              <a:spcBef>
                <a:spcPts val="488"/>
              </a:spcBef>
            </a:pPr>
            <a:endParaRPr lang="fr-FR" altLang="fr-FR" sz="1000" b="1" u="sng" dirty="0">
              <a:latin typeface="Arial" panose="020B0604020202020204" pitchFamily="34" charset="0"/>
              <a:cs typeface="Arial" panose="020B0604020202020204" pitchFamily="34" charset="0"/>
            </a:endParaRPr>
          </a:p>
          <a:p>
            <a:pPr marL="228600" indent="-228600">
              <a:spcBef>
                <a:spcPts val="488"/>
              </a:spcBef>
            </a:pPr>
            <a:r>
              <a:rPr lang="fr-FR" altLang="fr-FR" sz="1000" b="1" u="sng" dirty="0">
                <a:latin typeface="Arial" panose="020B0604020202020204" pitchFamily="34" charset="0"/>
                <a:cs typeface="Arial" panose="020B0604020202020204" pitchFamily="34" charset="0"/>
              </a:rPr>
              <a:t>Précisions pour les curieux : </a:t>
            </a:r>
          </a:p>
          <a:p>
            <a:pPr marL="228600" indent="-228600">
              <a:spcBef>
                <a:spcPts val="488"/>
              </a:spcBef>
            </a:pPr>
            <a:r>
              <a:rPr lang="fr-FR" altLang="fr-FR" sz="1000" i="1" u="none" dirty="0">
                <a:latin typeface="Arial" panose="020B0604020202020204" pitchFamily="34" charset="0"/>
                <a:cs typeface="Arial" panose="020B0604020202020204" pitchFamily="34" charset="0"/>
              </a:rPr>
              <a:t>Infographie</a:t>
            </a:r>
            <a:r>
              <a:rPr lang="fr-FR" altLang="fr-FR" sz="1000" u="none" dirty="0">
                <a:latin typeface="Arial" panose="020B0604020202020204" pitchFamily="34" charset="0"/>
                <a:cs typeface="Arial" panose="020B0604020202020204" pitchFamily="34" charset="0"/>
              </a:rPr>
              <a:t> : LeMonde.fr, </a:t>
            </a:r>
          </a:p>
          <a:p>
            <a:pPr marL="228600" indent="-228600">
              <a:spcBef>
                <a:spcPts val="488"/>
              </a:spcBef>
            </a:pPr>
            <a:r>
              <a:rPr lang="fr-FR" altLang="fr-FR" sz="1000" i="1" u="none" dirty="0">
                <a:latin typeface="Arial" panose="020B0604020202020204" pitchFamily="34" charset="0"/>
                <a:cs typeface="Arial" panose="020B0604020202020204" pitchFamily="34" charset="0"/>
              </a:rPr>
              <a:t>Exemples avec les photos :</a:t>
            </a:r>
          </a:p>
          <a:p>
            <a:pPr marL="228600" indent="-228600">
              <a:spcBef>
                <a:spcPts val="488"/>
              </a:spcBef>
            </a:pPr>
            <a:r>
              <a:rPr lang="fr-FR" altLang="fr-FR" sz="1000" dirty="0">
                <a:latin typeface="Arial" panose="020B0604020202020204" pitchFamily="34" charset="0"/>
                <a:cs typeface="Arial" panose="020B0604020202020204" pitchFamily="34" charset="0"/>
              </a:rPr>
              <a:t>Impact sur les précipitations : http://www.lemonde.fr/planete/article/2014/03/31/il-est-encore-temps-de-s-adapter-au-rechauffement-climatique_4392925_3244.html</a:t>
            </a:r>
          </a:p>
          <a:p>
            <a:pPr marL="228600" indent="-228600">
              <a:spcBef>
                <a:spcPts val="488"/>
              </a:spcBef>
            </a:pPr>
            <a:r>
              <a:rPr lang="fr-FR" altLang="fr-FR" sz="1000" dirty="0">
                <a:latin typeface="Arial" panose="020B0604020202020204" pitchFamily="34" charset="0"/>
                <a:cs typeface="Arial" panose="020B0604020202020204" pitchFamily="34" charset="0"/>
              </a:rPr>
              <a:t>Activité cyclonique et niveau de la mer : http://www.20minutes.fr/monde/1032418-ouragan-sandy-abattu-cote-etats-unis</a:t>
            </a:r>
          </a:p>
          <a:p>
            <a:pPr marL="228600" indent="-228600">
              <a:spcBef>
                <a:spcPts val="488"/>
              </a:spcBef>
            </a:pPr>
            <a:r>
              <a:rPr lang="fr-FR" altLang="fr-FR" sz="1000" dirty="0">
                <a:latin typeface="Arial" panose="020B0604020202020204" pitchFamily="34" charset="0"/>
                <a:cs typeface="Arial" panose="020B0604020202020204" pitchFamily="34" charset="0"/>
              </a:rPr>
              <a:t>Fonte du pergélisol et des glaciers : en Patagonie : http://www.lemonde.fr/planete/article/2014/04/14/rechauffement-les-dix-points-marquants-du-rapport-du-giec_4399907_3244.html</a:t>
            </a:r>
          </a:p>
          <a:p>
            <a:pPr marL="228600" indent="-228600">
              <a:spcBef>
                <a:spcPts val="488"/>
              </a:spcBef>
            </a:pPr>
            <a:r>
              <a:rPr lang="fr-FR" altLang="fr-FR" sz="1000" dirty="0">
                <a:latin typeface="Arial" panose="020B0604020202020204" pitchFamily="34" charset="0"/>
                <a:cs typeface="Arial" panose="020B0604020202020204" pitchFamily="34" charset="0"/>
              </a:rPr>
              <a:t>Systèmes agricoles : http://www.lemonde.fr/planete/article/2014/03/31/dans-certaines-regions-d-europe-la-production-de-ble-pourrait-baisser-de-20-d-ici-a-2030_4392700_3244.html</a:t>
            </a:r>
          </a:p>
          <a:p>
            <a:pPr marL="228600" indent="-228600">
              <a:spcBef>
                <a:spcPts val="488"/>
              </a:spcBef>
            </a:pPr>
            <a:r>
              <a:rPr lang="fr-FR" altLang="fr-FR" sz="1000" dirty="0">
                <a:latin typeface="Arial" panose="020B0604020202020204" pitchFamily="34" charset="0"/>
                <a:cs typeface="Arial" panose="020B0604020202020204" pitchFamily="34" charset="0"/>
              </a:rPr>
              <a:t>Ressources halieutiques : ftp://ftp.fao.org/FI/brochure/climate_change/policy_brief_fr.pdf</a:t>
            </a:r>
          </a:p>
        </p:txBody>
      </p:sp>
    </p:spTree>
    <p:extLst>
      <p:ext uri="{BB962C8B-B14F-4D97-AF65-F5344CB8AC3E}">
        <p14:creationId xmlns:p14="http://schemas.microsoft.com/office/powerpoint/2010/main" val="188616566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11619" name="Rectangle 3"/>
          <p:cNvSpPr>
            <a:spLocks noGrp="1" noChangeArrowheads="1"/>
          </p:cNvSpPr>
          <p:nvPr>
            <p:ph type="body" idx="1"/>
          </p:nvPr>
        </p:nvSpPr>
        <p:spPr bwMode="auto">
          <a:noFill/>
        </p:spPr>
        <p:txBody>
          <a:bodyPr>
            <a:normAutofit fontScale="77500" lnSpcReduction="20000"/>
          </a:bodyPr>
          <a:lstStyle/>
          <a:p>
            <a:pPr marL="0" indent="0">
              <a:lnSpc>
                <a:spcPct val="80000"/>
              </a:lnSpc>
              <a:spcBef>
                <a:spcPts val="488"/>
              </a:spcBef>
              <a:buFontTx/>
              <a:buNone/>
            </a:pPr>
            <a:r>
              <a:rPr lang="fr-FR" alt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Ces articles d’actualités montrent que la France n’est pas épargnée. Si t’as suivi la conférence, tu me diras qu’il ne faut pas confondre climat et météo. Pris individuellement, les événements que je vais présenter ne sont pas à prendre comme une preuve formelle du changement climatique. C’est l’intensification et la multiplication de ce genre événements qui sont inquiétants.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Surtout, à voir tous les dégâts que ça implique déjà, ça devrait nous inciter à nous nous occuper plus sérieusement de la question climatique avant que ça dégénère.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Pour commencer, en France comme ailleurs, on observe une intensification des événements extrêmes : comme des inondations, des feux de forêts, des vagues de chaleur ou des tempêtes.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28600" indent="-228600">
              <a:lnSpc>
                <a:spcPct val="80000"/>
              </a:lnSpc>
              <a:spcBef>
                <a:spcPts val="488"/>
              </a:spcBef>
              <a:buFontTx/>
              <a:buAutoNum type="arabicPeriod"/>
            </a:pPr>
            <a:endParaRPr lang="fr-FR" altLang="fr-FR" sz="1000" dirty="0">
              <a:latin typeface="Arial" panose="020B0604020202020204" pitchFamily="34" charset="0"/>
              <a:cs typeface="Arial" panose="020B0604020202020204" pitchFamily="34" charset="0"/>
            </a:endParaRPr>
          </a:p>
          <a:p>
            <a:pPr marL="228600" indent="-228600">
              <a:lnSpc>
                <a:spcPct val="80000"/>
              </a:lnSpc>
              <a:spcBef>
                <a:spcPts val="488"/>
              </a:spcBef>
            </a:pPr>
            <a:r>
              <a:rPr lang="fr-FR" altLang="fr-FR" sz="1000" b="1" u="sng" dirty="0">
                <a:latin typeface="Arial" panose="020B0604020202020204" pitchFamily="34" charset="0"/>
                <a:cs typeface="Arial" panose="020B0604020202020204" pitchFamily="34" charset="0"/>
              </a:rPr>
              <a:t>Messages clés</a:t>
            </a:r>
          </a:p>
          <a:p>
            <a:pPr marL="228600" indent="-228600">
              <a:lnSpc>
                <a:spcPct val="80000"/>
              </a:lnSpc>
              <a:spcBef>
                <a:spcPts val="488"/>
              </a:spcBef>
              <a:buFontTx/>
              <a:buAutoNum type="arabicPeriod"/>
            </a:pPr>
            <a:r>
              <a:rPr lang="fr-FR" altLang="fr-FR" sz="1000" b="0" dirty="0">
                <a:latin typeface="Arial" panose="020B0604020202020204" pitchFamily="34" charset="0"/>
                <a:cs typeface="Arial" panose="020B0604020202020204" pitchFamily="34" charset="0"/>
              </a:rPr>
              <a:t> La France n</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est pas épargnée (c</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est dès maintenant comme le montrent ces articles… d</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actualités !) et ne sera pas épargnée</a:t>
            </a:r>
          </a:p>
          <a:p>
            <a:pPr marL="228600" indent="-228600">
              <a:lnSpc>
                <a:spcPct val="80000"/>
              </a:lnSpc>
              <a:spcBef>
                <a:spcPts val="488"/>
              </a:spcBef>
              <a:buFontTx/>
              <a:buAutoNum type="arabicPeriod"/>
            </a:pPr>
            <a:r>
              <a:rPr lang="fr-FR" altLang="fr-FR" sz="1000" b="0" dirty="0">
                <a:latin typeface="Arial" panose="020B0604020202020204" pitchFamily="34" charset="0"/>
                <a:cs typeface="Arial" panose="020B0604020202020204" pitchFamily="34" charset="0"/>
              </a:rPr>
              <a:t> Les conséquences sont</a:t>
            </a:r>
            <a:r>
              <a:rPr lang="fr-FR" altLang="fr-FR" sz="1000" b="0" baseline="0" dirty="0">
                <a:latin typeface="Arial" panose="020B0604020202020204" pitchFamily="34" charset="0"/>
                <a:cs typeface="Arial" panose="020B0604020202020204" pitchFamily="34" charset="0"/>
              </a:rPr>
              <a:t> déjà importantes et touchent tous les secteurs !</a:t>
            </a:r>
          </a:p>
          <a:p>
            <a:pPr marL="0" indent="0">
              <a:lnSpc>
                <a:spcPct val="80000"/>
              </a:lnSpc>
              <a:spcBef>
                <a:spcPts val="488"/>
              </a:spcBef>
              <a:buFontTx/>
              <a:buNone/>
            </a:pPr>
            <a:endParaRPr lang="fr-FR" altLang="fr-FR" sz="1000" dirty="0">
              <a:latin typeface="Arial" panose="020B0604020202020204" pitchFamily="34" charset="0"/>
              <a:cs typeface="Arial" panose="020B0604020202020204" pitchFamily="34" charset="0"/>
            </a:endParaRPr>
          </a:p>
          <a:p>
            <a:pPr marL="0" indent="0">
              <a:lnSpc>
                <a:spcPct val="80000"/>
              </a:lnSpc>
              <a:spcBef>
                <a:spcPts val="488"/>
              </a:spcBef>
              <a:buFontTx/>
              <a:buNone/>
            </a:pPr>
            <a:r>
              <a:rPr lang="fr-FR" altLang="fr-FR" sz="1000" b="1" u="sng" dirty="0">
                <a:latin typeface="Arial" panose="020B0604020202020204" pitchFamily="34" charset="0"/>
                <a:cs typeface="Arial" panose="020B0604020202020204" pitchFamily="34" charset="0"/>
              </a:rPr>
              <a:t>Précisions pour les curieux : </a:t>
            </a:r>
          </a:p>
          <a:p>
            <a:pPr marL="228600" marR="0" lvl="0" indent="-228600" algn="l" defTabSz="914400" rtl="0" eaLnBrk="1" fontAlgn="base" latinLnBrk="0" hangingPunct="1">
              <a:lnSpc>
                <a:spcPct val="80000"/>
              </a:lnSpc>
              <a:spcBef>
                <a:spcPts val="488"/>
              </a:spcBef>
              <a:spcAft>
                <a:spcPct val="0"/>
              </a:spcAft>
              <a:buClrTx/>
              <a:buSzTx/>
              <a:buFontTx/>
              <a:buNone/>
              <a:tabLst/>
              <a:defRPr/>
            </a:pPr>
            <a:r>
              <a:rPr lang="fr-FR" altLang="fr-FR" sz="1000" baseline="0" dirty="0">
                <a:latin typeface="Arial" panose="020B0604020202020204" pitchFamily="34" charset="0"/>
                <a:cs typeface="Arial" panose="020B0604020202020204" pitchFamily="34" charset="0"/>
              </a:rPr>
              <a:t>Source : https://www.ffa-assurance.fr/content/etude-changement-climatique-et-assurance-horizon-2040 </a:t>
            </a:r>
          </a:p>
          <a:p>
            <a:pPr marL="228600" indent="-228600">
              <a:lnSpc>
                <a:spcPct val="80000"/>
              </a:lnSpc>
              <a:spcBef>
                <a:spcPts val="488"/>
              </a:spcBef>
            </a:pPr>
            <a:endParaRPr lang="fr-FR" altLang="fr-FR" sz="1000" dirty="0">
              <a:latin typeface="Arial" panose="020B0604020202020204" pitchFamily="34" charset="0"/>
              <a:cs typeface="Arial" panose="020B0604020202020204" pitchFamily="34" charset="0"/>
            </a:endParaRPr>
          </a:p>
          <a:p>
            <a:pPr marL="228600" indent="-228600">
              <a:lnSpc>
                <a:spcPct val="80000"/>
              </a:lnSpc>
              <a:spcBef>
                <a:spcPts val="488"/>
              </a:spcBef>
            </a:pPr>
            <a:endParaRPr lang="fr-FR" altLang="fr-FR" sz="1000" dirty="0">
              <a:latin typeface="Arial" panose="020B0604020202020204" pitchFamily="34" charset="0"/>
              <a:cs typeface="Arial" panose="020B0604020202020204" pitchFamily="34" charset="0"/>
            </a:endParaRP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Événements</a:t>
            </a:r>
            <a:r>
              <a:rPr lang="fr-FR" altLang="fr-FR" sz="1000" baseline="0" dirty="0">
                <a:latin typeface="Arial" panose="020B0604020202020204" pitchFamily="34" charset="0"/>
                <a:cs typeface="Arial" panose="020B0604020202020204" pitchFamily="34" charset="0"/>
              </a:rPr>
              <a:t> </a:t>
            </a:r>
            <a:r>
              <a:rPr lang="fr-FR" altLang="fr-FR" sz="1000" dirty="0">
                <a:latin typeface="Arial" panose="020B0604020202020204" pitchFamily="34" charset="0"/>
                <a:cs typeface="Arial" panose="020B0604020202020204" pitchFamily="34" charset="0"/>
              </a:rPr>
              <a:t>extrêmes - inondations dans le Var en janvier 2014. http://france3-regions.francetvinfo.fr/cote-d-azur/2014/01/29/inondations-sud-est-les-arretes-de-catastrophe-naturelle-au-jo-dans-48h-404999.html</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Eau - sécheresse : près d'Ancenis en Loire Atlantique, le 22 mai 2011. http://www.20minutes.fr/</a:t>
            </a:r>
            <a:r>
              <a:rPr lang="fr-FR" altLang="fr-FR" sz="1000" dirty="0" err="1">
                <a:latin typeface="Arial" panose="020B0604020202020204" pitchFamily="34" charset="0"/>
                <a:cs typeface="Arial" panose="020B0604020202020204" pitchFamily="34" charset="0"/>
              </a:rPr>
              <a:t>planete</a:t>
            </a:r>
            <a:r>
              <a:rPr lang="fr-FR" altLang="fr-FR" sz="1000" dirty="0">
                <a:latin typeface="Arial" panose="020B0604020202020204" pitchFamily="34" charset="0"/>
                <a:cs typeface="Arial" panose="020B0604020202020204" pitchFamily="34" charset="0"/>
              </a:rPr>
              <a:t>/750257-episodes-secheresse-vont-repeter-xxie-siecle</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Agriculture – vignes à St-</a:t>
            </a:r>
            <a:r>
              <a:rPr lang="fr-FR" altLang="fr-FR" sz="1000" dirty="0" err="1">
                <a:latin typeface="Arial" panose="020B0604020202020204" pitchFamily="34" charset="0"/>
                <a:cs typeface="Arial" panose="020B0604020202020204" pitchFamily="34" charset="0"/>
              </a:rPr>
              <a:t>Emilion</a:t>
            </a:r>
            <a:r>
              <a:rPr lang="fr-FR" altLang="fr-FR" sz="1000" dirty="0">
                <a:latin typeface="Arial" panose="020B0604020202020204" pitchFamily="34" charset="0"/>
                <a:cs typeface="Arial" panose="020B0604020202020204" pitchFamily="34" charset="0"/>
              </a:rPr>
              <a:t> (Gironde). http://</a:t>
            </a:r>
            <a:r>
              <a:rPr lang="fr-FR" altLang="fr-FR" sz="1000" dirty="0" err="1">
                <a:latin typeface="Arial" panose="020B0604020202020204" pitchFamily="34" charset="0"/>
                <a:cs typeface="Arial" panose="020B0604020202020204" pitchFamily="34" charset="0"/>
              </a:rPr>
              <a:t>www.francetvinfo.fr</a:t>
            </a:r>
            <a:r>
              <a:rPr lang="fr-FR" altLang="fr-FR" sz="1000" dirty="0">
                <a:latin typeface="Arial" panose="020B0604020202020204" pitchFamily="34" charset="0"/>
                <a:cs typeface="Arial" panose="020B0604020202020204" pitchFamily="34" charset="0"/>
              </a:rPr>
              <a:t>/monde/environnement/sera-t-il-bientot-impossible-de-produire-du-vin-en-france_299175.html</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Biodiversité – chevreuil. http://</a:t>
            </a:r>
            <a:r>
              <a:rPr lang="fr-FR" altLang="fr-FR" sz="1000" dirty="0" err="1">
                <a:latin typeface="Arial" panose="020B0604020202020204" pitchFamily="34" charset="0"/>
                <a:cs typeface="Arial" panose="020B0604020202020204" pitchFamily="34" charset="0"/>
              </a:rPr>
              <a:t>www.futura-sciences.com</a:t>
            </a:r>
            <a:r>
              <a:rPr lang="fr-FR" altLang="fr-FR" sz="1000" dirty="0">
                <a:latin typeface="Arial" panose="020B0604020202020204" pitchFamily="34" charset="0"/>
                <a:cs typeface="Arial" panose="020B0604020202020204" pitchFamily="34" charset="0"/>
              </a:rPr>
              <a:t>/magazines/environnement/infos/actu/d/climatologie-changement-climatique-chevreuils-adaptent-mal-53147/</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Santé – canicule. http://</a:t>
            </a:r>
            <a:r>
              <a:rPr lang="fr-FR" altLang="fr-FR" sz="1000" dirty="0" err="1">
                <a:latin typeface="Arial" panose="020B0604020202020204" pitchFamily="34" charset="0"/>
                <a:cs typeface="Arial" panose="020B0604020202020204" pitchFamily="34" charset="0"/>
              </a:rPr>
              <a:t>www.lepoint.fr</a:t>
            </a:r>
            <a:r>
              <a:rPr lang="fr-FR" altLang="fr-FR" sz="1000" dirty="0">
                <a:latin typeface="Arial" panose="020B0604020202020204" pitchFamily="34" charset="0"/>
                <a:cs typeface="Arial" panose="020B0604020202020204" pitchFamily="34" charset="0"/>
              </a:rPr>
              <a:t>/science/la-canicule-ne-prouve-pas-le-rechauffement-climatique-21-08-2012-1497740_25.php</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Tourisme – ski. http://</a:t>
            </a:r>
            <a:r>
              <a:rPr lang="fr-FR" altLang="fr-FR" sz="1000" dirty="0" err="1">
                <a:latin typeface="Arial" panose="020B0604020202020204" pitchFamily="34" charset="0"/>
                <a:cs typeface="Arial" panose="020B0604020202020204" pitchFamily="34" charset="0"/>
              </a:rPr>
              <a:t>www.lefigaro.fr</a:t>
            </a:r>
            <a:r>
              <a:rPr lang="fr-FR" altLang="fr-FR" sz="1000" dirty="0">
                <a:latin typeface="Arial" panose="020B0604020202020204" pitchFamily="34" charset="0"/>
                <a:cs typeface="Arial" panose="020B0604020202020204" pitchFamily="34" charset="0"/>
              </a:rPr>
              <a:t>/voyage/2007/02/27/03007-20070227ARTWWW91024-le_rechauffement_climatique_menace_le_ski.php</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Infrastructures – tempête </a:t>
            </a:r>
            <a:r>
              <a:rPr lang="fr-FR" altLang="fr-FR" sz="1000" dirty="0" err="1">
                <a:latin typeface="Arial" panose="020B0604020202020204" pitchFamily="34" charset="0"/>
                <a:cs typeface="Arial" panose="020B0604020202020204" pitchFamily="34" charset="0"/>
              </a:rPr>
              <a:t>Xynthia</a:t>
            </a:r>
            <a:r>
              <a:rPr lang="fr-FR" altLang="fr-FR" sz="1000" dirty="0">
                <a:latin typeface="Arial" panose="020B0604020202020204" pitchFamily="34" charset="0"/>
                <a:cs typeface="Arial" panose="020B0604020202020204" pitchFamily="34" charset="0"/>
              </a:rPr>
              <a:t> 2010. http://www.20minutes.fr/</a:t>
            </a:r>
            <a:r>
              <a:rPr lang="fr-FR" altLang="fr-FR" sz="1000" dirty="0" err="1">
                <a:latin typeface="Arial" panose="020B0604020202020204" pitchFamily="34" charset="0"/>
                <a:cs typeface="Arial" panose="020B0604020202020204" pitchFamily="34" charset="0"/>
              </a:rPr>
              <a:t>societe</a:t>
            </a:r>
            <a:r>
              <a:rPr lang="fr-FR" altLang="fr-FR" sz="1000" dirty="0">
                <a:latin typeface="Arial" panose="020B0604020202020204" pitchFamily="34" charset="0"/>
                <a:cs typeface="Arial" panose="020B0604020202020204" pitchFamily="34" charset="0"/>
              </a:rPr>
              <a:t>/677617-societe-xynthia-an-tempete-faisait-47-morts-ouest-france</a:t>
            </a:r>
          </a:p>
        </p:txBody>
      </p:sp>
    </p:spTree>
    <p:extLst>
      <p:ext uri="{BB962C8B-B14F-4D97-AF65-F5344CB8AC3E}">
        <p14:creationId xmlns:p14="http://schemas.microsoft.com/office/powerpoint/2010/main" val="20540169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11619" name="Rectangle 3"/>
          <p:cNvSpPr>
            <a:spLocks noGrp="1" noChangeArrowheads="1"/>
          </p:cNvSpPr>
          <p:nvPr>
            <p:ph type="body" idx="1"/>
          </p:nvPr>
        </p:nvSpPr>
        <p:spPr bwMode="auto">
          <a:noFill/>
        </p:spPr>
        <p:txBody>
          <a:bodyPr>
            <a:normAutofit fontScale="92500" lnSpcReduction="10000"/>
          </a:bodyPr>
          <a:lstStyle/>
          <a:p>
            <a:pPr marL="0" indent="0">
              <a:lnSpc>
                <a:spcPct val="80000"/>
              </a:lnSpc>
              <a:spcBef>
                <a:spcPts val="488"/>
              </a:spcBef>
              <a:buFontTx/>
              <a:buNone/>
            </a:pPr>
            <a:r>
              <a:rPr lang="fr-FR" alt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On observe également des sécheresses à répétition qui menacent l’accès à l’eau pour l’agriculture et les besoins humains. Durant l’été 2017, 85 département ont été placés en alerte sécheresse et une quarantaine de départements ont été soumis à des restrictions d’eau. C’est presque du jamais vu et surtout ça arrive de plus en plus souvent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28600" indent="-228600">
              <a:lnSpc>
                <a:spcPct val="80000"/>
              </a:lnSpc>
              <a:spcBef>
                <a:spcPts val="488"/>
              </a:spcBef>
              <a:buFontTx/>
              <a:buAutoNum type="arabicPeriod"/>
            </a:pPr>
            <a:endParaRPr lang="fr-FR" altLang="fr-FR" sz="1000" dirty="0">
              <a:latin typeface="Arial" panose="020B0604020202020204" pitchFamily="34" charset="0"/>
              <a:cs typeface="Arial" panose="020B0604020202020204" pitchFamily="34" charset="0"/>
            </a:endParaRPr>
          </a:p>
          <a:p>
            <a:pPr marL="228600" indent="-228600">
              <a:lnSpc>
                <a:spcPct val="80000"/>
              </a:lnSpc>
              <a:spcBef>
                <a:spcPts val="488"/>
              </a:spcBef>
            </a:pPr>
            <a:r>
              <a:rPr lang="fr-FR" altLang="fr-FR" sz="1000" b="1" u="sng" dirty="0">
                <a:latin typeface="Arial" panose="020B0604020202020204" pitchFamily="34" charset="0"/>
                <a:cs typeface="Arial" panose="020B0604020202020204" pitchFamily="34" charset="0"/>
              </a:rPr>
              <a:t>Messages clés</a:t>
            </a:r>
          </a:p>
          <a:p>
            <a:pPr marL="228600" indent="-228600">
              <a:lnSpc>
                <a:spcPct val="80000"/>
              </a:lnSpc>
              <a:spcBef>
                <a:spcPts val="488"/>
              </a:spcBef>
              <a:buFontTx/>
              <a:buAutoNum type="arabicPeriod"/>
            </a:pPr>
            <a:r>
              <a:rPr lang="fr-FR" altLang="fr-FR" sz="1000" b="0" dirty="0">
                <a:latin typeface="Arial" panose="020B0604020202020204" pitchFamily="34" charset="0"/>
                <a:cs typeface="Arial" panose="020B0604020202020204" pitchFamily="34" charset="0"/>
              </a:rPr>
              <a:t> La France n</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est pas épargnée (c</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est dès maintenant comme le montrent ces articles… d</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actualités !) et ne sera pas épargnée</a:t>
            </a:r>
          </a:p>
          <a:p>
            <a:pPr marL="228600" indent="-228600">
              <a:lnSpc>
                <a:spcPct val="80000"/>
              </a:lnSpc>
              <a:spcBef>
                <a:spcPts val="488"/>
              </a:spcBef>
              <a:buFontTx/>
              <a:buAutoNum type="arabicPeriod"/>
            </a:pPr>
            <a:r>
              <a:rPr lang="fr-FR" altLang="fr-FR" sz="1000" b="0" dirty="0">
                <a:latin typeface="Arial" panose="020B0604020202020204" pitchFamily="34" charset="0"/>
                <a:cs typeface="Arial" panose="020B0604020202020204" pitchFamily="34" charset="0"/>
              </a:rPr>
              <a:t> Les conséquences sont</a:t>
            </a:r>
            <a:r>
              <a:rPr lang="fr-FR" altLang="fr-FR" sz="1000" b="0" baseline="0" dirty="0">
                <a:latin typeface="Arial" panose="020B0604020202020204" pitchFamily="34" charset="0"/>
                <a:cs typeface="Arial" panose="020B0604020202020204" pitchFamily="34" charset="0"/>
              </a:rPr>
              <a:t> déjà importantes et touchent tous les secteurs !</a:t>
            </a:r>
          </a:p>
          <a:p>
            <a:pPr marL="228600" indent="-228600">
              <a:lnSpc>
                <a:spcPct val="80000"/>
              </a:lnSpc>
              <a:spcBef>
                <a:spcPts val="488"/>
              </a:spcBef>
              <a:buFontTx/>
              <a:buAutoNum type="arabicPeriod"/>
            </a:pPr>
            <a:endParaRPr lang="fr-FR" altLang="fr-FR" sz="1000" b="0" u="sng" dirty="0">
              <a:latin typeface="Arial" panose="020B0604020202020204" pitchFamily="34" charset="0"/>
              <a:cs typeface="Arial" panose="020B0604020202020204" pitchFamily="34" charset="0"/>
            </a:endParaRPr>
          </a:p>
          <a:p>
            <a:pPr marL="0" indent="0">
              <a:lnSpc>
                <a:spcPct val="80000"/>
              </a:lnSpc>
              <a:spcBef>
                <a:spcPts val="488"/>
              </a:spcBef>
              <a:buFontTx/>
              <a:buNone/>
            </a:pPr>
            <a:endParaRPr lang="fr-FR" altLang="fr-FR" sz="1000" dirty="0">
              <a:latin typeface="Arial" panose="020B0604020202020204" pitchFamily="34" charset="0"/>
              <a:cs typeface="Arial" panose="020B0604020202020204" pitchFamily="34" charset="0"/>
            </a:endParaRPr>
          </a:p>
          <a:p>
            <a:pPr marL="0" indent="0">
              <a:lnSpc>
                <a:spcPct val="80000"/>
              </a:lnSpc>
              <a:spcBef>
                <a:spcPts val="488"/>
              </a:spcBef>
              <a:buFontTx/>
              <a:buNone/>
            </a:pPr>
            <a:r>
              <a:rPr lang="fr-FR" altLang="fr-FR" sz="1000" b="1" u="sng" dirty="0">
                <a:latin typeface="Arial" panose="020B0604020202020204" pitchFamily="34" charset="0"/>
                <a:cs typeface="Arial" panose="020B0604020202020204" pitchFamily="34" charset="0"/>
              </a:rPr>
              <a:t>Précisions pour les curieux : </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Événements</a:t>
            </a:r>
            <a:r>
              <a:rPr lang="fr-FR" altLang="fr-FR" sz="1000" baseline="0" dirty="0">
                <a:latin typeface="Arial" panose="020B0604020202020204" pitchFamily="34" charset="0"/>
                <a:cs typeface="Arial" panose="020B0604020202020204" pitchFamily="34" charset="0"/>
              </a:rPr>
              <a:t> </a:t>
            </a:r>
            <a:r>
              <a:rPr lang="fr-FR" altLang="fr-FR" sz="1000" dirty="0">
                <a:latin typeface="Arial" panose="020B0604020202020204" pitchFamily="34" charset="0"/>
                <a:cs typeface="Arial" panose="020B0604020202020204" pitchFamily="34" charset="0"/>
              </a:rPr>
              <a:t>extrêmes - inondations dans le Var en janvier 2014. http://france3-regions.francetvinfo.fr/cote-d-azur/2014/01/29/inondations-sud-est-les-arretes-de-catastrophe-naturelle-au-jo-dans-48h-404999.html</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Eau - sécheresse : http://www.lemonde.fr/climat/portfolio/2017/08/22/vers-une-secheresse-record-en-2017_5175094_1652612.htmlAgriculture – vignes à St-</a:t>
            </a:r>
            <a:r>
              <a:rPr lang="fr-FR" altLang="fr-FR" sz="1000" dirty="0" err="1">
                <a:latin typeface="Arial" panose="020B0604020202020204" pitchFamily="34" charset="0"/>
                <a:cs typeface="Arial" panose="020B0604020202020204" pitchFamily="34" charset="0"/>
              </a:rPr>
              <a:t>Emilion</a:t>
            </a:r>
            <a:r>
              <a:rPr lang="fr-FR" altLang="fr-FR" sz="1000" dirty="0">
                <a:latin typeface="Arial" panose="020B0604020202020204" pitchFamily="34" charset="0"/>
                <a:cs typeface="Arial" panose="020B0604020202020204" pitchFamily="34" charset="0"/>
              </a:rPr>
              <a:t> (Gironde). http://</a:t>
            </a:r>
            <a:r>
              <a:rPr lang="fr-FR" altLang="fr-FR" sz="1000" dirty="0" err="1">
                <a:latin typeface="Arial" panose="020B0604020202020204" pitchFamily="34" charset="0"/>
                <a:cs typeface="Arial" panose="020B0604020202020204" pitchFamily="34" charset="0"/>
              </a:rPr>
              <a:t>www.francetvinfo.fr</a:t>
            </a:r>
            <a:r>
              <a:rPr lang="fr-FR" altLang="fr-FR" sz="1000" dirty="0">
                <a:latin typeface="Arial" panose="020B0604020202020204" pitchFamily="34" charset="0"/>
                <a:cs typeface="Arial" panose="020B0604020202020204" pitchFamily="34" charset="0"/>
              </a:rPr>
              <a:t>/monde/environnement/sera-t-il-bientot-impossible-de-produire-du-vin-en-france_299175.html</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Biodiversité – chevreuil. http://</a:t>
            </a:r>
            <a:r>
              <a:rPr lang="fr-FR" altLang="fr-FR" sz="1000" dirty="0" err="1">
                <a:latin typeface="Arial" panose="020B0604020202020204" pitchFamily="34" charset="0"/>
                <a:cs typeface="Arial" panose="020B0604020202020204" pitchFamily="34" charset="0"/>
              </a:rPr>
              <a:t>www.futura-sciences.com</a:t>
            </a:r>
            <a:r>
              <a:rPr lang="fr-FR" altLang="fr-FR" sz="1000" dirty="0">
                <a:latin typeface="Arial" panose="020B0604020202020204" pitchFamily="34" charset="0"/>
                <a:cs typeface="Arial" panose="020B0604020202020204" pitchFamily="34" charset="0"/>
              </a:rPr>
              <a:t>/magazines/environnement/infos/actu/d/climatologie-changement-climatique-chevreuils-adaptent-mal-53147/</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Santé – canicule. http://</a:t>
            </a:r>
            <a:r>
              <a:rPr lang="fr-FR" altLang="fr-FR" sz="1000" dirty="0" err="1">
                <a:latin typeface="Arial" panose="020B0604020202020204" pitchFamily="34" charset="0"/>
                <a:cs typeface="Arial" panose="020B0604020202020204" pitchFamily="34" charset="0"/>
              </a:rPr>
              <a:t>www.lepoint.fr</a:t>
            </a:r>
            <a:r>
              <a:rPr lang="fr-FR" altLang="fr-FR" sz="1000" dirty="0">
                <a:latin typeface="Arial" panose="020B0604020202020204" pitchFamily="34" charset="0"/>
                <a:cs typeface="Arial" panose="020B0604020202020204" pitchFamily="34" charset="0"/>
              </a:rPr>
              <a:t>/science/la-canicule-ne-prouve-pas-le-rechauffement-climatique-21-08-2012-1497740_25.php</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Tourisme – ski. http://</a:t>
            </a:r>
            <a:r>
              <a:rPr lang="fr-FR" altLang="fr-FR" sz="1000" dirty="0" err="1">
                <a:latin typeface="Arial" panose="020B0604020202020204" pitchFamily="34" charset="0"/>
                <a:cs typeface="Arial" panose="020B0604020202020204" pitchFamily="34" charset="0"/>
              </a:rPr>
              <a:t>www.lefigaro.fr</a:t>
            </a:r>
            <a:r>
              <a:rPr lang="fr-FR" altLang="fr-FR" sz="1000" dirty="0">
                <a:latin typeface="Arial" panose="020B0604020202020204" pitchFamily="34" charset="0"/>
                <a:cs typeface="Arial" panose="020B0604020202020204" pitchFamily="34" charset="0"/>
              </a:rPr>
              <a:t>/voyage/2007/02/27/03007-20070227ARTWWW91024-le_rechauffement_climatique_menace_le_ski.php</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Infrastructures – tempête </a:t>
            </a:r>
            <a:r>
              <a:rPr lang="fr-FR" altLang="fr-FR" sz="1000" dirty="0" err="1">
                <a:latin typeface="Arial" panose="020B0604020202020204" pitchFamily="34" charset="0"/>
                <a:cs typeface="Arial" panose="020B0604020202020204" pitchFamily="34" charset="0"/>
              </a:rPr>
              <a:t>Xynthia</a:t>
            </a:r>
            <a:r>
              <a:rPr lang="fr-FR" altLang="fr-FR" sz="1000" dirty="0">
                <a:latin typeface="Arial" panose="020B0604020202020204" pitchFamily="34" charset="0"/>
                <a:cs typeface="Arial" panose="020B0604020202020204" pitchFamily="34" charset="0"/>
              </a:rPr>
              <a:t> 2010. http://www.20minutes.fr/</a:t>
            </a:r>
            <a:r>
              <a:rPr lang="fr-FR" altLang="fr-FR" sz="1000" dirty="0" err="1">
                <a:latin typeface="Arial" panose="020B0604020202020204" pitchFamily="34" charset="0"/>
                <a:cs typeface="Arial" panose="020B0604020202020204" pitchFamily="34" charset="0"/>
              </a:rPr>
              <a:t>societe</a:t>
            </a:r>
            <a:r>
              <a:rPr lang="fr-FR" altLang="fr-FR" sz="1000" dirty="0">
                <a:latin typeface="Arial" panose="020B0604020202020204" pitchFamily="34" charset="0"/>
                <a:cs typeface="Arial" panose="020B0604020202020204" pitchFamily="34" charset="0"/>
              </a:rPr>
              <a:t>/677617-societe-xynthia-an-tempete-faisait-47-morts-ouest-france</a:t>
            </a:r>
          </a:p>
        </p:txBody>
      </p:sp>
    </p:spTree>
    <p:extLst>
      <p:ext uri="{BB962C8B-B14F-4D97-AF65-F5344CB8AC3E}">
        <p14:creationId xmlns:p14="http://schemas.microsoft.com/office/powerpoint/2010/main" val="318747185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11619" name="Rectangle 3"/>
          <p:cNvSpPr>
            <a:spLocks noGrp="1" noChangeArrowheads="1"/>
          </p:cNvSpPr>
          <p:nvPr>
            <p:ph type="body" idx="1"/>
          </p:nvPr>
        </p:nvSpPr>
        <p:spPr bwMode="auto">
          <a:noFill/>
        </p:spPr>
        <p:txBody>
          <a:bodyPr>
            <a:normAutofit fontScale="92500" lnSpcReduction="10000"/>
          </a:bodyPr>
          <a:lstStyle/>
          <a:p>
            <a:pPr marL="0" indent="0">
              <a:lnSpc>
                <a:spcPct val="80000"/>
              </a:lnSpc>
              <a:spcBef>
                <a:spcPts val="488"/>
              </a:spcBef>
              <a:buFontTx/>
              <a:buNone/>
            </a:pPr>
            <a:r>
              <a:rPr lang="fr-FR" alt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Concernant l’agriculture, nous risquons une perte de patrimoine important comme pour le vin, cette fierté nationale qui risque de devenir incultivable en France. Certaines grandes maisons viticoles ont déjà pris les devant et commencent à cultiver des vignes dans le Sud de l’Angleterre.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Plus inquiétant encore, de grosses baisses épisodiques de rendements sont déjà observées sur des denrées de base comme pour les céréales en 2015.</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80000"/>
              </a:lnSpc>
              <a:spcBef>
                <a:spcPts val="488"/>
              </a:spcBef>
              <a:buFontTx/>
              <a:buNone/>
            </a:pPr>
            <a:endParaRPr lang="fr-FR" altLang="fr-FR" sz="1000" dirty="0">
              <a:latin typeface="Arial" panose="020B0604020202020204" pitchFamily="34" charset="0"/>
              <a:cs typeface="Arial" panose="020B0604020202020204" pitchFamily="34" charset="0"/>
            </a:endParaRPr>
          </a:p>
          <a:p>
            <a:pPr marL="228600" indent="-228600">
              <a:lnSpc>
                <a:spcPct val="80000"/>
              </a:lnSpc>
              <a:spcBef>
                <a:spcPts val="488"/>
              </a:spcBef>
            </a:pPr>
            <a:r>
              <a:rPr lang="fr-FR" altLang="fr-FR" sz="1000" b="1" u="sng" dirty="0">
                <a:latin typeface="Arial" panose="020B0604020202020204" pitchFamily="34" charset="0"/>
                <a:cs typeface="Arial" panose="020B0604020202020204" pitchFamily="34" charset="0"/>
              </a:rPr>
              <a:t>Messages clés</a:t>
            </a:r>
          </a:p>
          <a:p>
            <a:pPr marL="228600" indent="-228600">
              <a:lnSpc>
                <a:spcPct val="80000"/>
              </a:lnSpc>
              <a:spcBef>
                <a:spcPts val="488"/>
              </a:spcBef>
              <a:buFontTx/>
              <a:buAutoNum type="arabicPeriod"/>
            </a:pPr>
            <a:r>
              <a:rPr lang="fr-FR" altLang="fr-FR" sz="1000" b="0" dirty="0">
                <a:latin typeface="Arial" panose="020B0604020202020204" pitchFamily="34" charset="0"/>
                <a:cs typeface="Arial" panose="020B0604020202020204" pitchFamily="34" charset="0"/>
              </a:rPr>
              <a:t> La France n</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est pas épargnée (c</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est dès maintenant comme le montrent ces articles… d</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actualités !) et ne sera pas épargnée</a:t>
            </a:r>
          </a:p>
          <a:p>
            <a:pPr marL="228600" indent="-228600">
              <a:lnSpc>
                <a:spcPct val="80000"/>
              </a:lnSpc>
              <a:spcBef>
                <a:spcPts val="488"/>
              </a:spcBef>
              <a:buFontTx/>
              <a:buAutoNum type="arabicPeriod"/>
            </a:pPr>
            <a:r>
              <a:rPr lang="fr-FR" altLang="fr-FR" sz="1000" b="0" dirty="0">
                <a:latin typeface="Arial" panose="020B0604020202020204" pitchFamily="34" charset="0"/>
                <a:cs typeface="Arial" panose="020B0604020202020204" pitchFamily="34" charset="0"/>
              </a:rPr>
              <a:t> Les conséquences sont</a:t>
            </a:r>
            <a:r>
              <a:rPr lang="fr-FR" altLang="fr-FR" sz="1000" b="0" baseline="0" dirty="0">
                <a:latin typeface="Arial" panose="020B0604020202020204" pitchFamily="34" charset="0"/>
                <a:cs typeface="Arial" panose="020B0604020202020204" pitchFamily="34" charset="0"/>
              </a:rPr>
              <a:t> déjà importantes et touchent tous les secteurs !</a:t>
            </a:r>
          </a:p>
          <a:p>
            <a:pPr marL="228600" indent="-228600">
              <a:lnSpc>
                <a:spcPct val="80000"/>
              </a:lnSpc>
              <a:spcBef>
                <a:spcPts val="488"/>
              </a:spcBef>
              <a:buFontTx/>
              <a:buAutoNum type="arabicPeriod"/>
            </a:pPr>
            <a:endParaRPr lang="fr-FR" altLang="fr-FR" sz="1000" b="0" u="sng" dirty="0">
              <a:latin typeface="Arial" panose="020B0604020202020204" pitchFamily="34" charset="0"/>
              <a:cs typeface="Arial" panose="020B0604020202020204" pitchFamily="34" charset="0"/>
            </a:endParaRPr>
          </a:p>
          <a:p>
            <a:pPr marL="0" indent="0">
              <a:lnSpc>
                <a:spcPct val="80000"/>
              </a:lnSpc>
              <a:spcBef>
                <a:spcPts val="488"/>
              </a:spcBef>
              <a:buFontTx/>
              <a:buNone/>
            </a:pPr>
            <a:endParaRPr lang="fr-FR" altLang="fr-FR" sz="1000" dirty="0">
              <a:latin typeface="Arial" panose="020B0604020202020204" pitchFamily="34" charset="0"/>
              <a:cs typeface="Arial" panose="020B0604020202020204" pitchFamily="34" charset="0"/>
            </a:endParaRPr>
          </a:p>
          <a:p>
            <a:pPr marL="0" indent="0">
              <a:lnSpc>
                <a:spcPct val="80000"/>
              </a:lnSpc>
              <a:spcBef>
                <a:spcPts val="488"/>
              </a:spcBef>
              <a:buFontTx/>
              <a:buNone/>
            </a:pPr>
            <a:r>
              <a:rPr lang="fr-FR" altLang="fr-FR" sz="1000" b="1" u="sng" dirty="0">
                <a:latin typeface="Arial" panose="020B0604020202020204" pitchFamily="34" charset="0"/>
                <a:cs typeface="Arial" panose="020B0604020202020204" pitchFamily="34" charset="0"/>
              </a:rPr>
              <a:t>Précisions pour les curieux : </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Événements</a:t>
            </a:r>
            <a:r>
              <a:rPr lang="fr-FR" altLang="fr-FR" sz="1000" baseline="0" dirty="0">
                <a:latin typeface="Arial" panose="020B0604020202020204" pitchFamily="34" charset="0"/>
                <a:cs typeface="Arial" panose="020B0604020202020204" pitchFamily="34" charset="0"/>
              </a:rPr>
              <a:t> </a:t>
            </a:r>
            <a:r>
              <a:rPr lang="fr-FR" altLang="fr-FR" sz="1000" dirty="0">
                <a:latin typeface="Arial" panose="020B0604020202020204" pitchFamily="34" charset="0"/>
                <a:cs typeface="Arial" panose="020B0604020202020204" pitchFamily="34" charset="0"/>
              </a:rPr>
              <a:t>extrêmes - inondations dans le Var en janvier 2014. http://france3-regions.francetvinfo.fr/cote-d-azur/2014/01/29/inondations-sud-est-les-arretes-de-catastrophe-naturelle-au-jo-dans-48h-404999.html</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Eau - sécheresse : près d'Ancenis en Loire Atlantique, le 22 mai 2011. http://www.20minutes.fr/</a:t>
            </a:r>
            <a:r>
              <a:rPr lang="fr-FR" altLang="fr-FR" sz="1000" dirty="0" err="1">
                <a:latin typeface="Arial" panose="020B0604020202020204" pitchFamily="34" charset="0"/>
                <a:cs typeface="Arial" panose="020B0604020202020204" pitchFamily="34" charset="0"/>
              </a:rPr>
              <a:t>planete</a:t>
            </a:r>
            <a:r>
              <a:rPr lang="fr-FR" altLang="fr-FR" sz="1000" dirty="0">
                <a:latin typeface="Arial" panose="020B0604020202020204" pitchFamily="34" charset="0"/>
                <a:cs typeface="Arial" panose="020B0604020202020204" pitchFamily="34" charset="0"/>
              </a:rPr>
              <a:t>/750257-episodes-secheresse-vont-repeter-xxie-siecle</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Agriculture – vignes à St-</a:t>
            </a:r>
            <a:r>
              <a:rPr lang="fr-FR" altLang="fr-FR" sz="1000" dirty="0" err="1">
                <a:latin typeface="Arial" panose="020B0604020202020204" pitchFamily="34" charset="0"/>
                <a:cs typeface="Arial" panose="020B0604020202020204" pitchFamily="34" charset="0"/>
              </a:rPr>
              <a:t>Emilion</a:t>
            </a:r>
            <a:r>
              <a:rPr lang="fr-FR" altLang="fr-FR" sz="1000" dirty="0">
                <a:latin typeface="Arial" panose="020B0604020202020204" pitchFamily="34" charset="0"/>
                <a:cs typeface="Arial" panose="020B0604020202020204" pitchFamily="34" charset="0"/>
              </a:rPr>
              <a:t> (Gironde). http://</a:t>
            </a:r>
            <a:r>
              <a:rPr lang="fr-FR" altLang="fr-FR" sz="1000" dirty="0" err="1">
                <a:latin typeface="Arial" panose="020B0604020202020204" pitchFamily="34" charset="0"/>
                <a:cs typeface="Arial" panose="020B0604020202020204" pitchFamily="34" charset="0"/>
              </a:rPr>
              <a:t>www.francetvinfo.fr</a:t>
            </a:r>
            <a:r>
              <a:rPr lang="fr-FR" altLang="fr-FR" sz="1000" dirty="0">
                <a:latin typeface="Arial" panose="020B0604020202020204" pitchFamily="34" charset="0"/>
                <a:cs typeface="Arial" panose="020B0604020202020204" pitchFamily="34" charset="0"/>
              </a:rPr>
              <a:t>/monde/environnement/sera-t-il-bientot-impossible-de-produire-du-vin-en-france_299175.html</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Biodiversité – chevreuil. http://</a:t>
            </a:r>
            <a:r>
              <a:rPr lang="fr-FR" altLang="fr-FR" sz="1000" dirty="0" err="1">
                <a:latin typeface="Arial" panose="020B0604020202020204" pitchFamily="34" charset="0"/>
                <a:cs typeface="Arial" panose="020B0604020202020204" pitchFamily="34" charset="0"/>
              </a:rPr>
              <a:t>www.futura-sciences.com</a:t>
            </a:r>
            <a:r>
              <a:rPr lang="fr-FR" altLang="fr-FR" sz="1000" dirty="0">
                <a:latin typeface="Arial" panose="020B0604020202020204" pitchFamily="34" charset="0"/>
                <a:cs typeface="Arial" panose="020B0604020202020204" pitchFamily="34" charset="0"/>
              </a:rPr>
              <a:t>/magazines/environnement/infos/actu/d/climatologie-changement-climatique-chevreuils-adaptent-mal-53147/</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Santé – canicule. http://</a:t>
            </a:r>
            <a:r>
              <a:rPr lang="fr-FR" altLang="fr-FR" sz="1000" dirty="0" err="1">
                <a:latin typeface="Arial" panose="020B0604020202020204" pitchFamily="34" charset="0"/>
                <a:cs typeface="Arial" panose="020B0604020202020204" pitchFamily="34" charset="0"/>
              </a:rPr>
              <a:t>www.lepoint.fr</a:t>
            </a:r>
            <a:r>
              <a:rPr lang="fr-FR" altLang="fr-FR" sz="1000" dirty="0">
                <a:latin typeface="Arial" panose="020B0604020202020204" pitchFamily="34" charset="0"/>
                <a:cs typeface="Arial" panose="020B0604020202020204" pitchFamily="34" charset="0"/>
              </a:rPr>
              <a:t>/science/la-canicule-ne-prouve-pas-le-rechauffement-climatique-21-08-2012-1497740_25.php</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Tourisme – ski. http://</a:t>
            </a:r>
            <a:r>
              <a:rPr lang="fr-FR" altLang="fr-FR" sz="1000" dirty="0" err="1">
                <a:latin typeface="Arial" panose="020B0604020202020204" pitchFamily="34" charset="0"/>
                <a:cs typeface="Arial" panose="020B0604020202020204" pitchFamily="34" charset="0"/>
              </a:rPr>
              <a:t>www.lefigaro.fr</a:t>
            </a:r>
            <a:r>
              <a:rPr lang="fr-FR" altLang="fr-FR" sz="1000" dirty="0">
                <a:latin typeface="Arial" panose="020B0604020202020204" pitchFamily="34" charset="0"/>
                <a:cs typeface="Arial" panose="020B0604020202020204" pitchFamily="34" charset="0"/>
              </a:rPr>
              <a:t>/voyage/2007/02/27/03007-20070227ARTWWW91024-le_rechauffement_climatique_menace_le_ski.php</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Infrastructures – tempête </a:t>
            </a:r>
            <a:r>
              <a:rPr lang="fr-FR" altLang="fr-FR" sz="1000" dirty="0" err="1">
                <a:latin typeface="Arial" panose="020B0604020202020204" pitchFamily="34" charset="0"/>
                <a:cs typeface="Arial" panose="020B0604020202020204" pitchFamily="34" charset="0"/>
              </a:rPr>
              <a:t>Xynthia</a:t>
            </a:r>
            <a:r>
              <a:rPr lang="fr-FR" altLang="fr-FR" sz="1000" dirty="0">
                <a:latin typeface="Arial" panose="020B0604020202020204" pitchFamily="34" charset="0"/>
                <a:cs typeface="Arial" panose="020B0604020202020204" pitchFamily="34" charset="0"/>
              </a:rPr>
              <a:t> 2010. http://www.20minutes.fr/</a:t>
            </a:r>
            <a:r>
              <a:rPr lang="fr-FR" altLang="fr-FR" sz="1000" dirty="0" err="1">
                <a:latin typeface="Arial" panose="020B0604020202020204" pitchFamily="34" charset="0"/>
                <a:cs typeface="Arial" panose="020B0604020202020204" pitchFamily="34" charset="0"/>
              </a:rPr>
              <a:t>societe</a:t>
            </a:r>
            <a:r>
              <a:rPr lang="fr-FR" altLang="fr-FR" sz="1000" dirty="0">
                <a:latin typeface="Arial" panose="020B0604020202020204" pitchFamily="34" charset="0"/>
                <a:cs typeface="Arial" panose="020B0604020202020204" pitchFamily="34" charset="0"/>
              </a:rPr>
              <a:t>/677617-societe-xynthia-an-tempete-faisait-47-morts-ouest-france</a:t>
            </a:r>
          </a:p>
        </p:txBody>
      </p:sp>
    </p:spTree>
    <p:extLst>
      <p:ext uri="{BB962C8B-B14F-4D97-AF65-F5344CB8AC3E}">
        <p14:creationId xmlns:p14="http://schemas.microsoft.com/office/powerpoint/2010/main" val="137372928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11619" name="Rectangle 3"/>
          <p:cNvSpPr>
            <a:spLocks noGrp="1" noChangeArrowheads="1"/>
          </p:cNvSpPr>
          <p:nvPr>
            <p:ph type="body" idx="1"/>
          </p:nvPr>
        </p:nvSpPr>
        <p:spPr bwMode="auto">
          <a:noFill/>
        </p:spPr>
        <p:txBody>
          <a:bodyPr>
            <a:normAutofit fontScale="92500" lnSpcReduction="20000"/>
          </a:bodyPr>
          <a:lstStyle/>
          <a:p>
            <a:pPr marL="0" indent="0">
              <a:lnSpc>
                <a:spcPct val="80000"/>
              </a:lnSpc>
              <a:spcBef>
                <a:spcPts val="488"/>
              </a:spcBef>
              <a:buFontTx/>
              <a:buNone/>
            </a:pPr>
            <a:r>
              <a:rPr lang="fr-FR" altLang="fr-FR" sz="1000" b="1" u="sng" dirty="0">
                <a:latin typeface="Arial" panose="020B0604020202020204" pitchFamily="34" charset="0"/>
                <a:cs typeface="Arial" panose="020B0604020202020204" pitchFamily="34" charset="0"/>
              </a:rPr>
              <a:t>Explications : </a:t>
            </a: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En termes de biodiversité et d’écosystèmes, un changement rapide dans les aires de répartition des espèces est déjà à l’œuvre. Par exemple, en 2015, le moustique tigre s’était installé dans 51 départements en France.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Certaines espèces s’adaptent beaucoup plus mal. On peut citer les mammifères comme les biches mais aussi les oiseaux ou certains insectes qui ont du mal à se reproduire dans ce nouvel environnement.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On observe à de nombreux endroits un dépérissement des forêts, de hêtres notamment, sans parler des incendies qui sont catastrophiques pour la biodiversité et qui ravagent nos paysages tous les étés.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80000"/>
              </a:lnSpc>
              <a:spcBef>
                <a:spcPts val="488"/>
              </a:spcBef>
              <a:buFontTx/>
              <a:buNone/>
            </a:pPr>
            <a:endParaRPr lang="fr-FR" altLang="fr-FR" sz="1000" dirty="0">
              <a:latin typeface="Arial" panose="020B0604020202020204" pitchFamily="34" charset="0"/>
              <a:cs typeface="Arial" panose="020B0604020202020204" pitchFamily="34" charset="0"/>
            </a:endParaRPr>
          </a:p>
          <a:p>
            <a:pPr marL="228600" indent="-228600">
              <a:lnSpc>
                <a:spcPct val="80000"/>
              </a:lnSpc>
              <a:spcBef>
                <a:spcPts val="488"/>
              </a:spcBef>
            </a:pPr>
            <a:r>
              <a:rPr lang="fr-FR" altLang="fr-FR" sz="1000" b="1" u="sng" dirty="0">
                <a:latin typeface="Arial" panose="020B0604020202020204" pitchFamily="34" charset="0"/>
                <a:cs typeface="Arial" panose="020B0604020202020204" pitchFamily="34" charset="0"/>
              </a:rPr>
              <a:t>Messages clés</a:t>
            </a:r>
          </a:p>
          <a:p>
            <a:pPr marL="228600" indent="-228600">
              <a:lnSpc>
                <a:spcPct val="80000"/>
              </a:lnSpc>
              <a:spcBef>
                <a:spcPts val="488"/>
              </a:spcBef>
              <a:buFontTx/>
              <a:buAutoNum type="arabicPeriod"/>
            </a:pPr>
            <a:r>
              <a:rPr lang="fr-FR" altLang="fr-FR" sz="1000" b="0" dirty="0">
                <a:latin typeface="Arial" panose="020B0604020202020204" pitchFamily="34" charset="0"/>
                <a:cs typeface="Arial" panose="020B0604020202020204" pitchFamily="34" charset="0"/>
              </a:rPr>
              <a:t> La France n</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est pas épargnée (c</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est dès maintenant comme le montrent ces articles… d</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actualités !) et ne sera pas épargnée</a:t>
            </a:r>
          </a:p>
          <a:p>
            <a:pPr marL="228600" indent="-228600">
              <a:lnSpc>
                <a:spcPct val="80000"/>
              </a:lnSpc>
              <a:spcBef>
                <a:spcPts val="488"/>
              </a:spcBef>
              <a:buFontTx/>
              <a:buAutoNum type="arabicPeriod"/>
            </a:pPr>
            <a:r>
              <a:rPr lang="fr-FR" altLang="fr-FR" sz="1000" b="0" dirty="0">
                <a:latin typeface="Arial" panose="020B0604020202020204" pitchFamily="34" charset="0"/>
                <a:cs typeface="Arial" panose="020B0604020202020204" pitchFamily="34" charset="0"/>
              </a:rPr>
              <a:t> Les conséquences sont</a:t>
            </a:r>
            <a:r>
              <a:rPr lang="fr-FR" altLang="fr-FR" sz="1000" b="0" baseline="0" dirty="0">
                <a:latin typeface="Arial" panose="020B0604020202020204" pitchFamily="34" charset="0"/>
                <a:cs typeface="Arial" panose="020B0604020202020204" pitchFamily="34" charset="0"/>
              </a:rPr>
              <a:t> déjà importantes et touchent tous les secteurs !</a:t>
            </a:r>
          </a:p>
          <a:p>
            <a:pPr marL="228600" indent="-228600">
              <a:lnSpc>
                <a:spcPct val="80000"/>
              </a:lnSpc>
              <a:spcBef>
                <a:spcPts val="488"/>
              </a:spcBef>
              <a:buFontTx/>
              <a:buAutoNum type="arabicPeriod"/>
            </a:pPr>
            <a:endParaRPr lang="fr-FR" altLang="fr-FR" sz="1000" b="0" u="sng" dirty="0">
              <a:latin typeface="Arial" panose="020B0604020202020204" pitchFamily="34" charset="0"/>
              <a:cs typeface="Arial" panose="020B0604020202020204" pitchFamily="34" charset="0"/>
            </a:endParaRPr>
          </a:p>
          <a:p>
            <a:pPr marL="0" indent="0">
              <a:lnSpc>
                <a:spcPct val="80000"/>
              </a:lnSpc>
              <a:spcBef>
                <a:spcPts val="488"/>
              </a:spcBef>
              <a:buFontTx/>
              <a:buNone/>
            </a:pPr>
            <a:endParaRPr lang="fr-FR" altLang="fr-FR" sz="1000" dirty="0">
              <a:latin typeface="Arial" panose="020B0604020202020204" pitchFamily="34" charset="0"/>
              <a:cs typeface="Arial" panose="020B0604020202020204" pitchFamily="34" charset="0"/>
            </a:endParaRPr>
          </a:p>
          <a:p>
            <a:pPr marL="0" indent="0">
              <a:lnSpc>
                <a:spcPct val="80000"/>
              </a:lnSpc>
              <a:spcBef>
                <a:spcPts val="488"/>
              </a:spcBef>
              <a:buFontTx/>
              <a:buNone/>
            </a:pPr>
            <a:r>
              <a:rPr lang="fr-FR" altLang="fr-FR" sz="1000" b="1" u="sng" dirty="0">
                <a:latin typeface="Arial" panose="020B0604020202020204" pitchFamily="34" charset="0"/>
                <a:cs typeface="Arial" panose="020B0604020202020204" pitchFamily="34" charset="0"/>
              </a:rPr>
              <a:t>Précisions pour les curieux : </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Événements</a:t>
            </a:r>
            <a:r>
              <a:rPr lang="fr-FR" altLang="fr-FR" sz="1000" baseline="0" dirty="0">
                <a:latin typeface="Arial" panose="020B0604020202020204" pitchFamily="34" charset="0"/>
                <a:cs typeface="Arial" panose="020B0604020202020204" pitchFamily="34" charset="0"/>
              </a:rPr>
              <a:t> </a:t>
            </a:r>
            <a:r>
              <a:rPr lang="fr-FR" altLang="fr-FR" sz="1000" dirty="0">
                <a:latin typeface="Arial" panose="020B0604020202020204" pitchFamily="34" charset="0"/>
                <a:cs typeface="Arial" panose="020B0604020202020204" pitchFamily="34" charset="0"/>
              </a:rPr>
              <a:t>extrêmes - inondations dans le Var en janvier 2014. http://france3-regions.francetvinfo.fr/cote-d-azur/2014/01/29/inondations-sud-est-les-arretes-de-catastrophe-naturelle-au-jo-dans-48h-404999.html</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Eau - sécheresse : près d'Ancenis en Loire Atlantique, le 22 mai 2011. http://www.20minutes.fr/</a:t>
            </a:r>
            <a:r>
              <a:rPr lang="fr-FR" altLang="fr-FR" sz="1000" dirty="0" err="1">
                <a:latin typeface="Arial" panose="020B0604020202020204" pitchFamily="34" charset="0"/>
                <a:cs typeface="Arial" panose="020B0604020202020204" pitchFamily="34" charset="0"/>
              </a:rPr>
              <a:t>planete</a:t>
            </a:r>
            <a:r>
              <a:rPr lang="fr-FR" altLang="fr-FR" sz="1000" dirty="0">
                <a:latin typeface="Arial" panose="020B0604020202020204" pitchFamily="34" charset="0"/>
                <a:cs typeface="Arial" panose="020B0604020202020204" pitchFamily="34" charset="0"/>
              </a:rPr>
              <a:t>/750257-episodes-secheresse-vont-repeter-xxie-siecle</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Agriculture – vignes à St-</a:t>
            </a:r>
            <a:r>
              <a:rPr lang="fr-FR" altLang="fr-FR" sz="1000" dirty="0" err="1">
                <a:latin typeface="Arial" panose="020B0604020202020204" pitchFamily="34" charset="0"/>
                <a:cs typeface="Arial" panose="020B0604020202020204" pitchFamily="34" charset="0"/>
              </a:rPr>
              <a:t>Emilion</a:t>
            </a:r>
            <a:r>
              <a:rPr lang="fr-FR" altLang="fr-FR" sz="1000" dirty="0">
                <a:latin typeface="Arial" panose="020B0604020202020204" pitchFamily="34" charset="0"/>
                <a:cs typeface="Arial" panose="020B0604020202020204" pitchFamily="34" charset="0"/>
              </a:rPr>
              <a:t> (Gironde). http://</a:t>
            </a:r>
            <a:r>
              <a:rPr lang="fr-FR" altLang="fr-FR" sz="1000" dirty="0" err="1">
                <a:latin typeface="Arial" panose="020B0604020202020204" pitchFamily="34" charset="0"/>
                <a:cs typeface="Arial" panose="020B0604020202020204" pitchFamily="34" charset="0"/>
              </a:rPr>
              <a:t>www.francetvinfo.fr</a:t>
            </a:r>
            <a:r>
              <a:rPr lang="fr-FR" altLang="fr-FR" sz="1000" dirty="0">
                <a:latin typeface="Arial" panose="020B0604020202020204" pitchFamily="34" charset="0"/>
                <a:cs typeface="Arial" panose="020B0604020202020204" pitchFamily="34" charset="0"/>
              </a:rPr>
              <a:t>/monde/environnement/sera-t-il-bientot-impossible-de-produire-du-vin-en-france_299175.html</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Biodiversité – chevreuil. http://</a:t>
            </a:r>
            <a:r>
              <a:rPr lang="fr-FR" altLang="fr-FR" sz="1000" dirty="0" err="1">
                <a:latin typeface="Arial" panose="020B0604020202020204" pitchFamily="34" charset="0"/>
                <a:cs typeface="Arial" panose="020B0604020202020204" pitchFamily="34" charset="0"/>
              </a:rPr>
              <a:t>www.futura-sciences.com</a:t>
            </a:r>
            <a:r>
              <a:rPr lang="fr-FR" altLang="fr-FR" sz="1000" dirty="0">
                <a:latin typeface="Arial" panose="020B0604020202020204" pitchFamily="34" charset="0"/>
                <a:cs typeface="Arial" panose="020B0604020202020204" pitchFamily="34" charset="0"/>
              </a:rPr>
              <a:t>/magazines/environnement/infos/actu/d/climatologie-changement-climatique-chevreuils-adaptent-mal-53147/</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Santé – canicule. http://</a:t>
            </a:r>
            <a:r>
              <a:rPr lang="fr-FR" altLang="fr-FR" sz="1000" dirty="0" err="1">
                <a:latin typeface="Arial" panose="020B0604020202020204" pitchFamily="34" charset="0"/>
                <a:cs typeface="Arial" panose="020B0604020202020204" pitchFamily="34" charset="0"/>
              </a:rPr>
              <a:t>www.lepoint.fr</a:t>
            </a:r>
            <a:r>
              <a:rPr lang="fr-FR" altLang="fr-FR" sz="1000" dirty="0">
                <a:latin typeface="Arial" panose="020B0604020202020204" pitchFamily="34" charset="0"/>
                <a:cs typeface="Arial" panose="020B0604020202020204" pitchFamily="34" charset="0"/>
              </a:rPr>
              <a:t>/science/la-canicule-ne-prouve-pas-le-rechauffement-climatique-21-08-2012-1497740_25.php</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Tourisme – ski. http://</a:t>
            </a:r>
            <a:r>
              <a:rPr lang="fr-FR" altLang="fr-FR" sz="1000" dirty="0" err="1">
                <a:latin typeface="Arial" panose="020B0604020202020204" pitchFamily="34" charset="0"/>
                <a:cs typeface="Arial" panose="020B0604020202020204" pitchFamily="34" charset="0"/>
              </a:rPr>
              <a:t>www.lefigaro.fr</a:t>
            </a:r>
            <a:r>
              <a:rPr lang="fr-FR" altLang="fr-FR" sz="1000" dirty="0">
                <a:latin typeface="Arial" panose="020B0604020202020204" pitchFamily="34" charset="0"/>
                <a:cs typeface="Arial" panose="020B0604020202020204" pitchFamily="34" charset="0"/>
              </a:rPr>
              <a:t>/voyage/2007/02/27/03007-20070227ARTWWW91024-le_rechauffement_climatique_menace_le_ski.php</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Infrastructures – tempête </a:t>
            </a:r>
            <a:r>
              <a:rPr lang="fr-FR" altLang="fr-FR" sz="1000" dirty="0" err="1">
                <a:latin typeface="Arial" panose="020B0604020202020204" pitchFamily="34" charset="0"/>
                <a:cs typeface="Arial" panose="020B0604020202020204" pitchFamily="34" charset="0"/>
              </a:rPr>
              <a:t>Xynthia</a:t>
            </a:r>
            <a:r>
              <a:rPr lang="fr-FR" altLang="fr-FR" sz="1000" dirty="0">
                <a:latin typeface="Arial" panose="020B0604020202020204" pitchFamily="34" charset="0"/>
                <a:cs typeface="Arial" panose="020B0604020202020204" pitchFamily="34" charset="0"/>
              </a:rPr>
              <a:t> 2010. http://www.20minutes.fr/</a:t>
            </a:r>
            <a:r>
              <a:rPr lang="fr-FR" altLang="fr-FR" sz="1000" dirty="0" err="1">
                <a:latin typeface="Arial" panose="020B0604020202020204" pitchFamily="34" charset="0"/>
                <a:cs typeface="Arial" panose="020B0604020202020204" pitchFamily="34" charset="0"/>
              </a:rPr>
              <a:t>societe</a:t>
            </a:r>
            <a:r>
              <a:rPr lang="fr-FR" altLang="fr-FR" sz="1000" dirty="0">
                <a:latin typeface="Arial" panose="020B0604020202020204" pitchFamily="34" charset="0"/>
                <a:cs typeface="Arial" panose="020B0604020202020204" pitchFamily="34" charset="0"/>
              </a:rPr>
              <a:t>/677617-societe-xynthia-an-tempete-faisait-47-morts-ouest-france</a:t>
            </a:r>
          </a:p>
        </p:txBody>
      </p:sp>
    </p:spTree>
    <p:extLst>
      <p:ext uri="{BB962C8B-B14F-4D97-AF65-F5344CB8AC3E}">
        <p14:creationId xmlns:p14="http://schemas.microsoft.com/office/powerpoint/2010/main" val="360520719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11619" name="Rectangle 3"/>
          <p:cNvSpPr>
            <a:spLocks noGrp="1" noChangeArrowheads="1"/>
          </p:cNvSpPr>
          <p:nvPr>
            <p:ph type="body" idx="1"/>
          </p:nvPr>
        </p:nvSpPr>
        <p:spPr bwMode="auto">
          <a:noFill/>
        </p:spPr>
        <p:txBody>
          <a:bodyPr>
            <a:normAutofit fontScale="92500" lnSpcReduction="20000"/>
          </a:bodyPr>
          <a:lstStyle/>
          <a:p>
            <a:pPr marL="0" indent="0">
              <a:lnSpc>
                <a:spcPct val="80000"/>
              </a:lnSpc>
              <a:spcBef>
                <a:spcPts val="488"/>
              </a:spcBef>
              <a:buFontTx/>
              <a:buNone/>
            </a:pPr>
            <a:r>
              <a:rPr lang="fr-FR" alt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Concernant la santé : On observe une remontée de maladies venant du Sud car les agents pathogènes apprécient quand il fait bien chaud. On pense aussi évidemment aux canicules  qui ont fait 15 000 morts en 2003 et qui se multiplient et s’intensifient. D’ailleurs, </a:t>
            </a:r>
            <a:r>
              <a:rPr lang="fr-FR" sz="1000" kern="1200" dirty="0" err="1">
                <a:solidFill>
                  <a:schemeClr val="tx1"/>
                </a:solidFill>
                <a:effectLst/>
                <a:latin typeface="Arial" panose="020B0604020202020204" pitchFamily="34" charset="0"/>
                <a:ea typeface="+mn-ea"/>
                <a:cs typeface="Arial" panose="020B0604020202020204" pitchFamily="34" charset="0"/>
              </a:rPr>
              <a:t>Méteo</a:t>
            </a:r>
            <a:r>
              <a:rPr lang="fr-FR" sz="1000" kern="1200" dirty="0">
                <a:solidFill>
                  <a:schemeClr val="tx1"/>
                </a:solidFill>
                <a:effectLst/>
                <a:latin typeface="Arial" panose="020B0604020202020204" pitchFamily="34" charset="0"/>
                <a:ea typeface="+mn-ea"/>
                <a:cs typeface="Arial" panose="020B0604020202020204" pitchFamily="34" charset="0"/>
              </a:rPr>
              <a:t> France prévoit qu’en 2050 l’été de 2003 sera devenu la norme et non plus l’exception et qu’en période de canicule, la température pourra s’élever jusqu’à 50°C.</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0" indent="0">
              <a:lnSpc>
                <a:spcPct val="80000"/>
              </a:lnSpc>
              <a:spcBef>
                <a:spcPts val="488"/>
              </a:spcBef>
              <a:buFontTx/>
              <a:buNone/>
            </a:pPr>
            <a:endParaRPr lang="fr-FR" altLang="fr-FR" sz="1000" dirty="0">
              <a:latin typeface="Arial" panose="020B0604020202020204" pitchFamily="34" charset="0"/>
              <a:cs typeface="Arial" panose="020B0604020202020204" pitchFamily="34" charset="0"/>
            </a:endParaRPr>
          </a:p>
          <a:p>
            <a:pPr marL="0" indent="0">
              <a:lnSpc>
                <a:spcPct val="80000"/>
              </a:lnSpc>
              <a:spcBef>
                <a:spcPts val="488"/>
              </a:spcBef>
              <a:buFontTx/>
              <a:buNone/>
            </a:pPr>
            <a:endParaRPr lang="fr-FR" altLang="fr-FR" sz="1000" dirty="0">
              <a:latin typeface="Arial" panose="020B0604020202020204" pitchFamily="34" charset="0"/>
              <a:cs typeface="Arial" panose="020B0604020202020204" pitchFamily="34" charset="0"/>
            </a:endParaRPr>
          </a:p>
          <a:p>
            <a:pPr marL="228600" indent="-228600">
              <a:lnSpc>
                <a:spcPct val="80000"/>
              </a:lnSpc>
              <a:spcBef>
                <a:spcPts val="488"/>
              </a:spcBef>
            </a:pPr>
            <a:r>
              <a:rPr lang="fr-FR" altLang="fr-FR" sz="1000" b="1" u="sng" dirty="0">
                <a:latin typeface="Arial" panose="020B0604020202020204" pitchFamily="34" charset="0"/>
                <a:cs typeface="Arial" panose="020B0604020202020204" pitchFamily="34" charset="0"/>
              </a:rPr>
              <a:t>Messages clés</a:t>
            </a:r>
          </a:p>
          <a:p>
            <a:pPr marL="228600" indent="-228600">
              <a:lnSpc>
                <a:spcPct val="80000"/>
              </a:lnSpc>
              <a:spcBef>
                <a:spcPts val="488"/>
              </a:spcBef>
              <a:buFontTx/>
              <a:buAutoNum type="arabicPeriod"/>
            </a:pPr>
            <a:r>
              <a:rPr lang="fr-FR" altLang="fr-FR" sz="1000" b="0" dirty="0">
                <a:latin typeface="Arial" panose="020B0604020202020204" pitchFamily="34" charset="0"/>
                <a:cs typeface="Arial" panose="020B0604020202020204" pitchFamily="34" charset="0"/>
              </a:rPr>
              <a:t> La France n</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est pas épargnée (c</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est dès maintenant comme le montrent ces articles… d</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actualités !) et ne sera pas épargnée</a:t>
            </a:r>
          </a:p>
          <a:p>
            <a:pPr marL="228600" indent="-228600">
              <a:lnSpc>
                <a:spcPct val="80000"/>
              </a:lnSpc>
              <a:spcBef>
                <a:spcPts val="488"/>
              </a:spcBef>
              <a:buFontTx/>
              <a:buAutoNum type="arabicPeriod"/>
            </a:pPr>
            <a:r>
              <a:rPr lang="fr-FR" altLang="fr-FR" sz="1000" b="0" dirty="0">
                <a:latin typeface="Arial" panose="020B0604020202020204" pitchFamily="34" charset="0"/>
                <a:cs typeface="Arial" panose="020B0604020202020204" pitchFamily="34" charset="0"/>
              </a:rPr>
              <a:t> Les conséquences sont</a:t>
            </a:r>
            <a:r>
              <a:rPr lang="fr-FR" altLang="fr-FR" sz="1000" b="0" baseline="0" dirty="0">
                <a:latin typeface="Arial" panose="020B0604020202020204" pitchFamily="34" charset="0"/>
                <a:cs typeface="Arial" panose="020B0604020202020204" pitchFamily="34" charset="0"/>
              </a:rPr>
              <a:t> déjà importantes et touchent tous les secteurs !</a:t>
            </a:r>
          </a:p>
          <a:p>
            <a:pPr marL="228600" indent="-228600">
              <a:lnSpc>
                <a:spcPct val="80000"/>
              </a:lnSpc>
              <a:spcBef>
                <a:spcPts val="488"/>
              </a:spcBef>
              <a:buFontTx/>
              <a:buAutoNum type="arabicPeriod"/>
            </a:pPr>
            <a:endParaRPr lang="fr-FR" altLang="fr-FR" sz="1000" b="0" u="sng" dirty="0">
              <a:latin typeface="Arial" panose="020B0604020202020204" pitchFamily="34" charset="0"/>
              <a:cs typeface="Arial" panose="020B0604020202020204" pitchFamily="34" charset="0"/>
            </a:endParaRPr>
          </a:p>
          <a:p>
            <a:pPr marL="0" indent="0">
              <a:lnSpc>
                <a:spcPct val="80000"/>
              </a:lnSpc>
              <a:spcBef>
                <a:spcPts val="488"/>
              </a:spcBef>
              <a:buFontTx/>
              <a:buNone/>
            </a:pPr>
            <a:r>
              <a:rPr lang="fr-FR" altLang="fr-FR" sz="1000" b="1" u="sng" dirty="0">
                <a:latin typeface="Arial" panose="020B0604020202020204" pitchFamily="34" charset="0"/>
                <a:cs typeface="Arial" panose="020B0604020202020204" pitchFamily="34" charset="0"/>
              </a:rPr>
              <a:t>Précisions pour les curieux : </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Événements</a:t>
            </a:r>
            <a:r>
              <a:rPr lang="fr-FR" altLang="fr-FR" sz="1000" baseline="0" dirty="0">
                <a:latin typeface="Arial" panose="020B0604020202020204" pitchFamily="34" charset="0"/>
                <a:cs typeface="Arial" panose="020B0604020202020204" pitchFamily="34" charset="0"/>
              </a:rPr>
              <a:t> </a:t>
            </a:r>
            <a:r>
              <a:rPr lang="fr-FR" altLang="fr-FR" sz="1000" dirty="0">
                <a:latin typeface="Arial" panose="020B0604020202020204" pitchFamily="34" charset="0"/>
                <a:cs typeface="Arial" panose="020B0604020202020204" pitchFamily="34" charset="0"/>
              </a:rPr>
              <a:t>extrêmes - inondations dans le Var en janvier 2014. http://france3-regions.francetvinfo.fr/cote-d-azur/2014/01/29/inondations-sud-est-les-arretes-de-catastrophe-naturelle-au-jo-dans-48h-404999.html</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Eau - sécheresse : près d'Ancenis en Loire Atlantique, le 22 mai 2011. http://www.20minutes.fr/</a:t>
            </a:r>
            <a:r>
              <a:rPr lang="fr-FR" altLang="fr-FR" sz="1000" dirty="0" err="1">
                <a:latin typeface="Arial" panose="020B0604020202020204" pitchFamily="34" charset="0"/>
                <a:cs typeface="Arial" panose="020B0604020202020204" pitchFamily="34" charset="0"/>
              </a:rPr>
              <a:t>planete</a:t>
            </a:r>
            <a:r>
              <a:rPr lang="fr-FR" altLang="fr-FR" sz="1000" dirty="0">
                <a:latin typeface="Arial" panose="020B0604020202020204" pitchFamily="34" charset="0"/>
                <a:cs typeface="Arial" panose="020B0604020202020204" pitchFamily="34" charset="0"/>
              </a:rPr>
              <a:t>/750257-episodes-secheresse-vont-repeter-xxie-siecle</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Agriculture – vignes à St-</a:t>
            </a:r>
            <a:r>
              <a:rPr lang="fr-FR" altLang="fr-FR" sz="1000" dirty="0" err="1">
                <a:latin typeface="Arial" panose="020B0604020202020204" pitchFamily="34" charset="0"/>
                <a:cs typeface="Arial" panose="020B0604020202020204" pitchFamily="34" charset="0"/>
              </a:rPr>
              <a:t>Emilion</a:t>
            </a:r>
            <a:r>
              <a:rPr lang="fr-FR" altLang="fr-FR" sz="1000" dirty="0">
                <a:latin typeface="Arial" panose="020B0604020202020204" pitchFamily="34" charset="0"/>
                <a:cs typeface="Arial" panose="020B0604020202020204" pitchFamily="34" charset="0"/>
              </a:rPr>
              <a:t> (Gironde). http://</a:t>
            </a:r>
            <a:r>
              <a:rPr lang="fr-FR" altLang="fr-FR" sz="1000" dirty="0" err="1">
                <a:latin typeface="Arial" panose="020B0604020202020204" pitchFamily="34" charset="0"/>
                <a:cs typeface="Arial" panose="020B0604020202020204" pitchFamily="34" charset="0"/>
              </a:rPr>
              <a:t>www.francetvinfo.fr</a:t>
            </a:r>
            <a:r>
              <a:rPr lang="fr-FR" altLang="fr-FR" sz="1000" dirty="0">
                <a:latin typeface="Arial" panose="020B0604020202020204" pitchFamily="34" charset="0"/>
                <a:cs typeface="Arial" panose="020B0604020202020204" pitchFamily="34" charset="0"/>
              </a:rPr>
              <a:t>/monde/environnement/sera-t-il-bientot-impossible-de-produire-du-vin-en-france_299175.html</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Biodiversité – chevreuil. http://</a:t>
            </a:r>
            <a:r>
              <a:rPr lang="fr-FR" altLang="fr-FR" sz="1000" dirty="0" err="1">
                <a:latin typeface="Arial" panose="020B0604020202020204" pitchFamily="34" charset="0"/>
                <a:cs typeface="Arial" panose="020B0604020202020204" pitchFamily="34" charset="0"/>
              </a:rPr>
              <a:t>www.futura-sciences.com</a:t>
            </a:r>
            <a:r>
              <a:rPr lang="fr-FR" altLang="fr-FR" sz="1000" dirty="0">
                <a:latin typeface="Arial" panose="020B0604020202020204" pitchFamily="34" charset="0"/>
                <a:cs typeface="Arial" panose="020B0604020202020204" pitchFamily="34" charset="0"/>
              </a:rPr>
              <a:t>/magazines/environnement/infos/actu/d/climatologie-changement-climatique-chevreuils-adaptent-mal-53147/</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Santé – canicule. http://</a:t>
            </a:r>
            <a:r>
              <a:rPr lang="fr-FR" altLang="fr-FR" sz="1000" dirty="0" err="1">
                <a:latin typeface="Arial" panose="020B0604020202020204" pitchFamily="34" charset="0"/>
                <a:cs typeface="Arial" panose="020B0604020202020204" pitchFamily="34" charset="0"/>
              </a:rPr>
              <a:t>www.lepoint.fr</a:t>
            </a:r>
            <a:r>
              <a:rPr lang="fr-FR" altLang="fr-FR" sz="1000" dirty="0">
                <a:latin typeface="Arial" panose="020B0604020202020204" pitchFamily="34" charset="0"/>
                <a:cs typeface="Arial" panose="020B0604020202020204" pitchFamily="34" charset="0"/>
              </a:rPr>
              <a:t>/science/la-canicule-ne-prouve-pas-le-rechauffement-climatique-21-08-2012-1497740_25.php</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Tourisme – ski. http://</a:t>
            </a:r>
            <a:r>
              <a:rPr lang="fr-FR" altLang="fr-FR" sz="1000" dirty="0" err="1">
                <a:latin typeface="Arial" panose="020B0604020202020204" pitchFamily="34" charset="0"/>
                <a:cs typeface="Arial" panose="020B0604020202020204" pitchFamily="34" charset="0"/>
              </a:rPr>
              <a:t>www.lefigaro.fr</a:t>
            </a:r>
            <a:r>
              <a:rPr lang="fr-FR" altLang="fr-FR" sz="1000" dirty="0">
                <a:latin typeface="Arial" panose="020B0604020202020204" pitchFamily="34" charset="0"/>
                <a:cs typeface="Arial" panose="020B0604020202020204" pitchFamily="34" charset="0"/>
              </a:rPr>
              <a:t>/voyage/2007/02/27/03007-20070227ARTWWW91024-le_rechauffement_climatique_menace_le_ski.php</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Infrastructures – tempête </a:t>
            </a:r>
            <a:r>
              <a:rPr lang="fr-FR" altLang="fr-FR" sz="1000" dirty="0" err="1">
                <a:latin typeface="Arial" panose="020B0604020202020204" pitchFamily="34" charset="0"/>
                <a:cs typeface="Arial" panose="020B0604020202020204" pitchFamily="34" charset="0"/>
              </a:rPr>
              <a:t>Xynthia</a:t>
            </a:r>
            <a:r>
              <a:rPr lang="fr-FR" altLang="fr-FR" sz="1000" dirty="0">
                <a:latin typeface="Arial" panose="020B0604020202020204" pitchFamily="34" charset="0"/>
                <a:cs typeface="Arial" panose="020B0604020202020204" pitchFamily="34" charset="0"/>
              </a:rPr>
              <a:t> 2010. http://www.20minutes.fr/</a:t>
            </a:r>
            <a:r>
              <a:rPr lang="fr-FR" altLang="fr-FR" sz="1000" dirty="0" err="1">
                <a:latin typeface="Arial" panose="020B0604020202020204" pitchFamily="34" charset="0"/>
                <a:cs typeface="Arial" panose="020B0604020202020204" pitchFamily="34" charset="0"/>
              </a:rPr>
              <a:t>societe</a:t>
            </a:r>
            <a:r>
              <a:rPr lang="fr-FR" altLang="fr-FR" sz="1000" dirty="0">
                <a:latin typeface="Arial" panose="020B0604020202020204" pitchFamily="34" charset="0"/>
                <a:cs typeface="Arial" panose="020B0604020202020204" pitchFamily="34" charset="0"/>
              </a:rPr>
              <a:t>/677617-societe-xynthia-an-tempete-faisait-47-morts-ouest-france</a:t>
            </a:r>
          </a:p>
        </p:txBody>
      </p:sp>
    </p:spTree>
    <p:extLst>
      <p:ext uri="{BB962C8B-B14F-4D97-AF65-F5344CB8AC3E}">
        <p14:creationId xmlns:p14="http://schemas.microsoft.com/office/powerpoint/2010/main" val="109131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notes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fr-FR" sz="1000" b="1" u="sng" baseline="0" dirty="0">
                <a:latin typeface="Arial" panose="020B0604020202020204" pitchFamily="34" charset="0"/>
                <a:cs typeface="Arial" panose="020B0604020202020204" pitchFamily="34" charset="0"/>
              </a:rPr>
              <a:t>Explications : </a:t>
            </a:r>
            <a:endParaRPr lang="fr-FR" altLang="fr-FR" sz="1000" b="1" u="sng"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fr-FR" sz="1000" b="0" dirty="0">
                <a:latin typeface="Arial" panose="020B0604020202020204" pitchFamily="34" charset="0"/>
                <a:cs typeface="Arial" panose="020B0604020202020204" pitchFamily="34" charset="0"/>
              </a:rPr>
              <a:t>On mesure l’énergie avec le (kilo-watt-heure) kWh. Plus on a</a:t>
            </a:r>
            <a:r>
              <a:rPr lang="fr-FR" altLang="fr-FR" sz="1000" b="0" baseline="0" dirty="0">
                <a:latin typeface="Arial" panose="020B0604020202020204" pitchFamily="34" charset="0"/>
                <a:cs typeface="Arial" panose="020B0604020202020204" pitchFamily="34" charset="0"/>
              </a:rPr>
              <a:t> besoin </a:t>
            </a:r>
            <a:r>
              <a:rPr lang="fr-FR" altLang="fr-FR" sz="1000" b="0" dirty="0">
                <a:latin typeface="Arial" panose="020B0604020202020204" pitchFamily="34" charset="0"/>
                <a:cs typeface="Arial" panose="020B0604020202020204" pitchFamily="34" charset="0"/>
              </a:rPr>
              <a:t>d’énergie pour faire fonctionner quelque chose, plus il faut produire </a:t>
            </a:r>
            <a:r>
              <a:rPr lang="fr-FR" altLang="fr-FR" sz="1000" b="0" baseline="0" dirty="0">
                <a:latin typeface="Arial" panose="020B0604020202020204" pitchFamily="34" charset="0"/>
                <a:cs typeface="Arial" panose="020B0604020202020204" pitchFamily="34" charset="0"/>
              </a:rPr>
              <a:t>de </a:t>
            </a:r>
            <a:r>
              <a:rPr lang="fr-FR" altLang="fr-FR" sz="1000" b="0" baseline="0" dirty="0" err="1">
                <a:latin typeface="Arial" panose="020B0604020202020204" pitchFamily="34" charset="0"/>
                <a:cs typeface="Arial" panose="020B0604020202020204" pitchFamily="34" charset="0"/>
              </a:rPr>
              <a:t>kilowateur</a:t>
            </a:r>
            <a:r>
              <a:rPr lang="fr-FR" altLang="fr-FR" sz="1000" b="0" baseline="0" dirty="0">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fr-FR" sz="1000" b="0" baseline="0" dirty="0">
                <a:latin typeface="Arial" panose="020B0604020202020204" pitchFamily="34" charset="0"/>
                <a:cs typeface="Arial" panose="020B0604020202020204" pitchFamily="34" charset="0"/>
              </a:rPr>
              <a:t>L’énergie est aussi liée à la notion de Puissance. Celle-ci est mesurée en kilowatt.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altLang="fr-FR" sz="1000" b="0" baseline="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FR" altLang="fr-FR" sz="1000" b="0" baseline="0" dirty="0">
                <a:latin typeface="Arial" panose="020B0604020202020204" pitchFamily="34" charset="0"/>
                <a:cs typeface="Arial" panose="020B0604020202020204" pitchFamily="34" charset="0"/>
              </a:rPr>
              <a:t>Quelle est la différence entre puissance et énergie ? Imaginons un cycliste. La puissance en kW représente la vitesse du cycliste à un instant donné alors que l’énergie en kWh représente la distance parcourue par le cycliste.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000"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r>
              <a:rPr lang="fr-FR" sz="1000" b="0" dirty="0">
                <a:solidFill>
                  <a:srgbClr val="FF9E00"/>
                </a:solidFill>
                <a:latin typeface="Arial" panose="020B0604020202020204" pitchFamily="34" charset="0"/>
                <a:cs typeface="Arial" panose="020B0604020202020204" pitchFamily="34" charset="0"/>
              </a:rPr>
              <a:t>On</a:t>
            </a:r>
            <a:r>
              <a:rPr lang="fr-FR" sz="1000" b="0" baseline="0" dirty="0">
                <a:solidFill>
                  <a:srgbClr val="FF9E00"/>
                </a:solidFill>
                <a:latin typeface="Arial" panose="020B0604020202020204" pitchFamily="34" charset="0"/>
                <a:cs typeface="Arial" panose="020B0604020202020204" pitchFamily="34" charset="0"/>
              </a:rPr>
              <a:t> passe de la puissance à l’énergie en multipliant la puissance par un temps. </a:t>
            </a:r>
            <a:endParaRPr lang="fr-FR" sz="1000" b="0" dirty="0">
              <a:solidFill>
                <a:srgbClr val="FF9E00"/>
              </a:solidFill>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10</a:t>
            </a:fld>
            <a:endParaRPr lang="fr-FR"/>
          </a:p>
        </p:txBody>
      </p:sp>
    </p:spTree>
    <p:extLst>
      <p:ext uri="{BB962C8B-B14F-4D97-AF65-F5344CB8AC3E}">
        <p14:creationId xmlns:p14="http://schemas.microsoft.com/office/powerpoint/2010/main" val="320404738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11619" name="Rectangle 3"/>
          <p:cNvSpPr>
            <a:spLocks noGrp="1" noChangeArrowheads="1"/>
          </p:cNvSpPr>
          <p:nvPr>
            <p:ph type="body" idx="1"/>
          </p:nvPr>
        </p:nvSpPr>
        <p:spPr bwMode="auto">
          <a:noFill/>
        </p:spPr>
        <p:txBody>
          <a:bodyPr>
            <a:normAutofit fontScale="92500" lnSpcReduction="10000"/>
          </a:bodyPr>
          <a:lstStyle/>
          <a:p>
            <a:pPr marL="0" indent="0">
              <a:lnSpc>
                <a:spcPct val="80000"/>
              </a:lnSpc>
              <a:spcBef>
                <a:spcPts val="488"/>
              </a:spcBef>
              <a:buFontTx/>
              <a:buNone/>
            </a:pPr>
            <a:r>
              <a:rPr lang="fr-FR" alt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Pour le tourisme : la plupart des stations de ski de moyenne montagne sont vouées à disparaître à cause de la couverture neigeuse qui diminue d’année en année.</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Evidemment, il y a de moins en moins d’eau à mettre dans les piscines alors que tout le long du littoral français la montée des eaux menace les activités humaines.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28600" indent="-228600">
              <a:lnSpc>
                <a:spcPct val="80000"/>
              </a:lnSpc>
              <a:spcBef>
                <a:spcPts val="488"/>
              </a:spcBef>
            </a:pPr>
            <a:r>
              <a:rPr lang="fr-FR" altLang="fr-FR" sz="1000" b="1" u="sng" dirty="0">
                <a:latin typeface="Arial" panose="020B0604020202020204" pitchFamily="34" charset="0"/>
                <a:cs typeface="Arial" panose="020B0604020202020204" pitchFamily="34" charset="0"/>
              </a:rPr>
              <a:t>Messages clés</a:t>
            </a:r>
          </a:p>
          <a:p>
            <a:pPr marL="228600" indent="-228600">
              <a:lnSpc>
                <a:spcPct val="80000"/>
              </a:lnSpc>
              <a:spcBef>
                <a:spcPts val="488"/>
              </a:spcBef>
              <a:buFontTx/>
              <a:buAutoNum type="arabicPeriod"/>
            </a:pPr>
            <a:r>
              <a:rPr lang="fr-FR" altLang="fr-FR" sz="1000" b="0" dirty="0">
                <a:latin typeface="Arial" panose="020B0604020202020204" pitchFamily="34" charset="0"/>
                <a:cs typeface="Arial" panose="020B0604020202020204" pitchFamily="34" charset="0"/>
              </a:rPr>
              <a:t> La France n</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est pas épargnée (c</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est dès maintenant comme le montrent ces articles… d</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actualités !) et ne sera pas épargnée</a:t>
            </a:r>
          </a:p>
          <a:p>
            <a:pPr marL="228600" indent="-228600">
              <a:lnSpc>
                <a:spcPct val="80000"/>
              </a:lnSpc>
              <a:spcBef>
                <a:spcPts val="488"/>
              </a:spcBef>
              <a:buFontTx/>
              <a:buAutoNum type="arabicPeriod"/>
            </a:pPr>
            <a:r>
              <a:rPr lang="fr-FR" altLang="fr-FR" sz="1000" b="0" dirty="0">
                <a:latin typeface="Arial" panose="020B0604020202020204" pitchFamily="34" charset="0"/>
                <a:cs typeface="Arial" panose="020B0604020202020204" pitchFamily="34" charset="0"/>
              </a:rPr>
              <a:t> Les conséquences sont</a:t>
            </a:r>
            <a:r>
              <a:rPr lang="fr-FR" altLang="fr-FR" sz="1000" b="0" baseline="0" dirty="0">
                <a:latin typeface="Arial" panose="020B0604020202020204" pitchFamily="34" charset="0"/>
                <a:cs typeface="Arial" panose="020B0604020202020204" pitchFamily="34" charset="0"/>
              </a:rPr>
              <a:t> déjà importantes et touchent tous les secteurs !</a:t>
            </a:r>
          </a:p>
          <a:p>
            <a:pPr marL="228600" indent="-228600">
              <a:lnSpc>
                <a:spcPct val="80000"/>
              </a:lnSpc>
              <a:spcBef>
                <a:spcPts val="488"/>
              </a:spcBef>
              <a:buFontTx/>
              <a:buAutoNum type="arabicPeriod"/>
            </a:pPr>
            <a:endParaRPr lang="fr-FR" altLang="fr-FR" sz="1000" b="0" u="sng" dirty="0">
              <a:latin typeface="Arial" panose="020B0604020202020204" pitchFamily="34" charset="0"/>
              <a:cs typeface="Arial" panose="020B0604020202020204" pitchFamily="34" charset="0"/>
            </a:endParaRPr>
          </a:p>
          <a:p>
            <a:pPr marL="0" indent="0">
              <a:lnSpc>
                <a:spcPct val="80000"/>
              </a:lnSpc>
              <a:spcBef>
                <a:spcPts val="488"/>
              </a:spcBef>
              <a:buFontTx/>
              <a:buNone/>
            </a:pPr>
            <a:endParaRPr lang="fr-FR" altLang="fr-FR" sz="1000" dirty="0">
              <a:latin typeface="Arial" panose="020B0604020202020204" pitchFamily="34" charset="0"/>
              <a:cs typeface="Arial" panose="020B0604020202020204" pitchFamily="34" charset="0"/>
            </a:endParaRPr>
          </a:p>
          <a:p>
            <a:pPr marL="0" indent="0">
              <a:lnSpc>
                <a:spcPct val="80000"/>
              </a:lnSpc>
              <a:spcBef>
                <a:spcPts val="488"/>
              </a:spcBef>
              <a:buFontTx/>
              <a:buNone/>
            </a:pPr>
            <a:r>
              <a:rPr lang="fr-FR" altLang="fr-FR" sz="1000" b="1" u="sng" dirty="0">
                <a:latin typeface="Arial" panose="020B0604020202020204" pitchFamily="34" charset="0"/>
                <a:cs typeface="Arial" panose="020B0604020202020204" pitchFamily="34" charset="0"/>
              </a:rPr>
              <a:t>Précisions pour les curieux : </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Événements</a:t>
            </a:r>
            <a:r>
              <a:rPr lang="fr-FR" altLang="fr-FR" sz="1000" baseline="0" dirty="0">
                <a:latin typeface="Arial" panose="020B0604020202020204" pitchFamily="34" charset="0"/>
                <a:cs typeface="Arial" panose="020B0604020202020204" pitchFamily="34" charset="0"/>
              </a:rPr>
              <a:t> </a:t>
            </a:r>
            <a:r>
              <a:rPr lang="fr-FR" altLang="fr-FR" sz="1000" dirty="0">
                <a:latin typeface="Arial" panose="020B0604020202020204" pitchFamily="34" charset="0"/>
                <a:cs typeface="Arial" panose="020B0604020202020204" pitchFamily="34" charset="0"/>
              </a:rPr>
              <a:t>extrêmes - inondations dans le Var en janvier 2014. http://france3-regions.francetvinfo.fr/cote-d-azur/2014/01/29/inondations-sud-est-les-arretes-de-catastrophe-naturelle-au-jo-dans-48h-404999.html</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Eau - sécheresse : près d'Ancenis en Loire Atlantique, le 22 mai 2011. http://www.20minutes.fr/</a:t>
            </a:r>
            <a:r>
              <a:rPr lang="fr-FR" altLang="fr-FR" sz="1000" dirty="0" err="1">
                <a:latin typeface="Arial" panose="020B0604020202020204" pitchFamily="34" charset="0"/>
                <a:cs typeface="Arial" panose="020B0604020202020204" pitchFamily="34" charset="0"/>
              </a:rPr>
              <a:t>planete</a:t>
            </a:r>
            <a:r>
              <a:rPr lang="fr-FR" altLang="fr-FR" sz="1000" dirty="0">
                <a:latin typeface="Arial" panose="020B0604020202020204" pitchFamily="34" charset="0"/>
                <a:cs typeface="Arial" panose="020B0604020202020204" pitchFamily="34" charset="0"/>
              </a:rPr>
              <a:t>/750257-episodes-secheresse-vont-repeter-xxie-siecle</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Agriculture – vignes à St-</a:t>
            </a:r>
            <a:r>
              <a:rPr lang="fr-FR" altLang="fr-FR" sz="1000" dirty="0" err="1">
                <a:latin typeface="Arial" panose="020B0604020202020204" pitchFamily="34" charset="0"/>
                <a:cs typeface="Arial" panose="020B0604020202020204" pitchFamily="34" charset="0"/>
              </a:rPr>
              <a:t>Emilion</a:t>
            </a:r>
            <a:r>
              <a:rPr lang="fr-FR" altLang="fr-FR" sz="1000" dirty="0">
                <a:latin typeface="Arial" panose="020B0604020202020204" pitchFamily="34" charset="0"/>
                <a:cs typeface="Arial" panose="020B0604020202020204" pitchFamily="34" charset="0"/>
              </a:rPr>
              <a:t> (Gironde). http://</a:t>
            </a:r>
            <a:r>
              <a:rPr lang="fr-FR" altLang="fr-FR" sz="1000" dirty="0" err="1">
                <a:latin typeface="Arial" panose="020B0604020202020204" pitchFamily="34" charset="0"/>
                <a:cs typeface="Arial" panose="020B0604020202020204" pitchFamily="34" charset="0"/>
              </a:rPr>
              <a:t>www.francetvinfo.fr</a:t>
            </a:r>
            <a:r>
              <a:rPr lang="fr-FR" altLang="fr-FR" sz="1000" dirty="0">
                <a:latin typeface="Arial" panose="020B0604020202020204" pitchFamily="34" charset="0"/>
                <a:cs typeface="Arial" panose="020B0604020202020204" pitchFamily="34" charset="0"/>
              </a:rPr>
              <a:t>/monde/environnement/sera-t-il-bientot-impossible-de-produire-du-vin-en-france_299175.html</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Biodiversité – chevreuil. http://</a:t>
            </a:r>
            <a:r>
              <a:rPr lang="fr-FR" altLang="fr-FR" sz="1000" dirty="0" err="1">
                <a:latin typeface="Arial" panose="020B0604020202020204" pitchFamily="34" charset="0"/>
                <a:cs typeface="Arial" panose="020B0604020202020204" pitchFamily="34" charset="0"/>
              </a:rPr>
              <a:t>www.futura-sciences.com</a:t>
            </a:r>
            <a:r>
              <a:rPr lang="fr-FR" altLang="fr-FR" sz="1000" dirty="0">
                <a:latin typeface="Arial" panose="020B0604020202020204" pitchFamily="34" charset="0"/>
                <a:cs typeface="Arial" panose="020B0604020202020204" pitchFamily="34" charset="0"/>
              </a:rPr>
              <a:t>/magazines/environnement/infos/actu/d/climatologie-changement-climatique-chevreuils-adaptent-mal-53147/</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Santé – canicule. http://</a:t>
            </a:r>
            <a:r>
              <a:rPr lang="fr-FR" altLang="fr-FR" sz="1000" dirty="0" err="1">
                <a:latin typeface="Arial" panose="020B0604020202020204" pitchFamily="34" charset="0"/>
                <a:cs typeface="Arial" panose="020B0604020202020204" pitchFamily="34" charset="0"/>
              </a:rPr>
              <a:t>www.lepoint.fr</a:t>
            </a:r>
            <a:r>
              <a:rPr lang="fr-FR" altLang="fr-FR" sz="1000" dirty="0">
                <a:latin typeface="Arial" panose="020B0604020202020204" pitchFamily="34" charset="0"/>
                <a:cs typeface="Arial" panose="020B0604020202020204" pitchFamily="34" charset="0"/>
              </a:rPr>
              <a:t>/science/la-canicule-ne-prouve-pas-le-rechauffement-climatique-21-08-2012-1497740_25.php</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Tourisme – ski. http://</a:t>
            </a:r>
            <a:r>
              <a:rPr lang="fr-FR" altLang="fr-FR" sz="1000" dirty="0" err="1">
                <a:latin typeface="Arial" panose="020B0604020202020204" pitchFamily="34" charset="0"/>
                <a:cs typeface="Arial" panose="020B0604020202020204" pitchFamily="34" charset="0"/>
              </a:rPr>
              <a:t>www.lefigaro.fr</a:t>
            </a:r>
            <a:r>
              <a:rPr lang="fr-FR" altLang="fr-FR" sz="1000" dirty="0">
                <a:latin typeface="Arial" panose="020B0604020202020204" pitchFamily="34" charset="0"/>
                <a:cs typeface="Arial" panose="020B0604020202020204" pitchFamily="34" charset="0"/>
              </a:rPr>
              <a:t>/voyage/2007/02/27/03007-20070227ARTWWW91024-le_rechauffement_climatique_menace_le_ski.php</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Infrastructures – tempête </a:t>
            </a:r>
            <a:r>
              <a:rPr lang="fr-FR" altLang="fr-FR" sz="1000" dirty="0" err="1">
                <a:latin typeface="Arial" panose="020B0604020202020204" pitchFamily="34" charset="0"/>
                <a:cs typeface="Arial" panose="020B0604020202020204" pitchFamily="34" charset="0"/>
              </a:rPr>
              <a:t>Xynthia</a:t>
            </a:r>
            <a:r>
              <a:rPr lang="fr-FR" altLang="fr-FR" sz="1000" dirty="0">
                <a:latin typeface="Arial" panose="020B0604020202020204" pitchFamily="34" charset="0"/>
                <a:cs typeface="Arial" panose="020B0604020202020204" pitchFamily="34" charset="0"/>
              </a:rPr>
              <a:t> 2010. http://www.20minutes.fr/</a:t>
            </a:r>
            <a:r>
              <a:rPr lang="fr-FR" altLang="fr-FR" sz="1000" dirty="0" err="1">
                <a:latin typeface="Arial" panose="020B0604020202020204" pitchFamily="34" charset="0"/>
                <a:cs typeface="Arial" panose="020B0604020202020204" pitchFamily="34" charset="0"/>
              </a:rPr>
              <a:t>societe</a:t>
            </a:r>
            <a:r>
              <a:rPr lang="fr-FR" altLang="fr-FR" sz="1000" dirty="0">
                <a:latin typeface="Arial" panose="020B0604020202020204" pitchFamily="34" charset="0"/>
                <a:cs typeface="Arial" panose="020B0604020202020204" pitchFamily="34" charset="0"/>
              </a:rPr>
              <a:t>/677617-societe-xynthia-an-tempete-faisait-47-morts-ouest-france</a:t>
            </a:r>
          </a:p>
        </p:txBody>
      </p:sp>
    </p:spTree>
    <p:extLst>
      <p:ext uri="{BB962C8B-B14F-4D97-AF65-F5344CB8AC3E}">
        <p14:creationId xmlns:p14="http://schemas.microsoft.com/office/powerpoint/2010/main" val="366847476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p:spPr>
      </p:sp>
      <p:sp>
        <p:nvSpPr>
          <p:cNvPr id="111619" name="Rectangle 3"/>
          <p:cNvSpPr>
            <a:spLocks noGrp="1" noChangeArrowheads="1"/>
          </p:cNvSpPr>
          <p:nvPr>
            <p:ph type="body" idx="1"/>
          </p:nvPr>
        </p:nvSpPr>
        <p:spPr bwMode="auto">
          <a:noFill/>
        </p:spPr>
        <p:txBody>
          <a:bodyPr>
            <a:normAutofit fontScale="77500" lnSpcReduction="20000"/>
          </a:bodyPr>
          <a:lstStyle/>
          <a:p>
            <a:pPr marL="0" indent="0">
              <a:lnSpc>
                <a:spcPct val="80000"/>
              </a:lnSpc>
              <a:spcBef>
                <a:spcPts val="488"/>
              </a:spcBef>
              <a:buFontTx/>
              <a:buNone/>
            </a:pPr>
            <a:r>
              <a:rPr lang="fr-FR" altLang="fr-FR" sz="1000" b="1" u="sng" dirty="0">
                <a:latin typeface="Arial" panose="020B0604020202020204" pitchFamily="34" charset="0"/>
                <a:cs typeface="Arial" panose="020B0604020202020204" pitchFamily="34" charset="0"/>
              </a:rPr>
              <a:t>Explications : </a:t>
            </a:r>
          </a:p>
          <a:p>
            <a:r>
              <a:rPr lang="fr-FR" sz="1000" kern="1200" dirty="0">
                <a:solidFill>
                  <a:schemeClr val="tx1"/>
                </a:solidFill>
                <a:effectLst/>
                <a:latin typeface="Arial" panose="020B0604020202020204" pitchFamily="34" charset="0"/>
                <a:ea typeface="+mn-ea"/>
                <a:cs typeface="Arial" panose="020B0604020202020204" pitchFamily="34" charset="0"/>
              </a:rPr>
              <a:t>Enfin, nos infrastructures sont également menacées par le changement climatique. Par exemple, la tendance actuelle à la bétonisation et à l’artificialisation des sols rend nos villes et leurs habitants beaucoup plus vulnérables aux inondations comme on a pu tragiquement le constater sur la Côte d’Azur en 2015.</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Tous ces impacts ça va couter pas mal d’argent. En France les assureurs chiffrent ces coûts à 100 milliards d’euro sur les 25 prochaines années et ce chiffre a doublé par rapport aux estimations précédentes.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marL="228600" indent="-228600">
              <a:lnSpc>
                <a:spcPct val="80000"/>
              </a:lnSpc>
              <a:spcBef>
                <a:spcPts val="488"/>
              </a:spcBef>
              <a:buFontTx/>
              <a:buAutoNum type="arabicPeriod"/>
            </a:pPr>
            <a:endParaRPr lang="fr-FR" altLang="fr-FR" sz="1000" dirty="0">
              <a:latin typeface="Arial" panose="020B0604020202020204" pitchFamily="34" charset="0"/>
              <a:cs typeface="Arial" panose="020B0604020202020204" pitchFamily="34" charset="0"/>
            </a:endParaRPr>
          </a:p>
          <a:p>
            <a:pPr marL="228600" indent="-228600">
              <a:lnSpc>
                <a:spcPct val="80000"/>
              </a:lnSpc>
              <a:spcBef>
                <a:spcPts val="488"/>
              </a:spcBef>
            </a:pPr>
            <a:r>
              <a:rPr lang="fr-FR" altLang="fr-FR" sz="1000" b="1" u="sng" dirty="0">
                <a:latin typeface="Arial" panose="020B0604020202020204" pitchFamily="34" charset="0"/>
                <a:cs typeface="Arial" panose="020B0604020202020204" pitchFamily="34" charset="0"/>
              </a:rPr>
              <a:t>Messages clés</a:t>
            </a:r>
          </a:p>
          <a:p>
            <a:pPr marL="228600" indent="-228600">
              <a:lnSpc>
                <a:spcPct val="80000"/>
              </a:lnSpc>
              <a:spcBef>
                <a:spcPts val="488"/>
              </a:spcBef>
              <a:buFontTx/>
              <a:buAutoNum type="arabicPeriod"/>
            </a:pPr>
            <a:r>
              <a:rPr lang="fr-FR" altLang="fr-FR" sz="1000" b="0" dirty="0">
                <a:latin typeface="Arial" panose="020B0604020202020204" pitchFamily="34" charset="0"/>
                <a:cs typeface="Arial" panose="020B0604020202020204" pitchFamily="34" charset="0"/>
              </a:rPr>
              <a:t> La France n</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est pas épargnée (c</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est dès maintenant comme le montrent ces articles… d</a:t>
            </a:r>
            <a:r>
              <a:rPr lang="fr-FR" altLang="en-US" sz="1000" b="0" dirty="0">
                <a:latin typeface="Arial" panose="020B0604020202020204" pitchFamily="34" charset="0"/>
                <a:cs typeface="Arial" panose="020B0604020202020204" pitchFamily="34" charset="0"/>
              </a:rPr>
              <a:t>’</a:t>
            </a:r>
            <a:r>
              <a:rPr lang="fr-FR" altLang="fr-FR" sz="1000" b="0" dirty="0">
                <a:latin typeface="Arial" panose="020B0604020202020204" pitchFamily="34" charset="0"/>
                <a:cs typeface="Arial" panose="020B0604020202020204" pitchFamily="34" charset="0"/>
              </a:rPr>
              <a:t>actualités !) et ne sera pas épargnée</a:t>
            </a:r>
          </a:p>
          <a:p>
            <a:pPr marL="228600" indent="-228600">
              <a:lnSpc>
                <a:spcPct val="80000"/>
              </a:lnSpc>
              <a:spcBef>
                <a:spcPts val="488"/>
              </a:spcBef>
              <a:buFontTx/>
              <a:buAutoNum type="arabicPeriod"/>
            </a:pPr>
            <a:r>
              <a:rPr lang="fr-FR" altLang="fr-FR" sz="1000" b="0" dirty="0">
                <a:latin typeface="Arial" panose="020B0604020202020204" pitchFamily="34" charset="0"/>
                <a:cs typeface="Arial" panose="020B0604020202020204" pitchFamily="34" charset="0"/>
              </a:rPr>
              <a:t> Les conséquences sont</a:t>
            </a:r>
            <a:r>
              <a:rPr lang="fr-FR" altLang="fr-FR" sz="1000" b="0" baseline="0" dirty="0">
                <a:latin typeface="Arial" panose="020B0604020202020204" pitchFamily="34" charset="0"/>
                <a:cs typeface="Arial" panose="020B0604020202020204" pitchFamily="34" charset="0"/>
              </a:rPr>
              <a:t> déjà importantes et touchent tous les secteurs !</a:t>
            </a:r>
          </a:p>
          <a:p>
            <a:pPr marL="228600" indent="-228600">
              <a:lnSpc>
                <a:spcPct val="80000"/>
              </a:lnSpc>
              <a:spcBef>
                <a:spcPts val="488"/>
              </a:spcBef>
              <a:buFontTx/>
              <a:buAutoNum type="arabicPeriod"/>
            </a:pPr>
            <a:endParaRPr lang="fr-FR" altLang="fr-FR" sz="1000" b="0" u="sng" dirty="0">
              <a:latin typeface="Arial" panose="020B0604020202020204" pitchFamily="34" charset="0"/>
              <a:cs typeface="Arial" panose="020B0604020202020204" pitchFamily="34" charset="0"/>
            </a:endParaRPr>
          </a:p>
          <a:p>
            <a:pPr marL="0" indent="0">
              <a:lnSpc>
                <a:spcPct val="80000"/>
              </a:lnSpc>
              <a:spcBef>
                <a:spcPts val="488"/>
              </a:spcBef>
              <a:buFontTx/>
              <a:buNone/>
            </a:pPr>
            <a:endParaRPr lang="fr-FR" altLang="fr-FR" sz="1000" dirty="0">
              <a:latin typeface="Arial" panose="020B0604020202020204" pitchFamily="34" charset="0"/>
              <a:cs typeface="Arial" panose="020B0604020202020204" pitchFamily="34" charset="0"/>
            </a:endParaRPr>
          </a:p>
          <a:p>
            <a:pPr marL="0" indent="0">
              <a:lnSpc>
                <a:spcPct val="80000"/>
              </a:lnSpc>
              <a:spcBef>
                <a:spcPts val="488"/>
              </a:spcBef>
              <a:buFontTx/>
              <a:buNone/>
            </a:pPr>
            <a:r>
              <a:rPr lang="fr-FR" altLang="fr-FR" sz="1000" b="1" u="sng" dirty="0">
                <a:latin typeface="Arial" panose="020B0604020202020204" pitchFamily="34" charset="0"/>
                <a:cs typeface="Arial" panose="020B0604020202020204" pitchFamily="34" charset="0"/>
              </a:rPr>
              <a:t>Précisions pour les curieux : </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Événements</a:t>
            </a:r>
            <a:r>
              <a:rPr lang="fr-FR" altLang="fr-FR" sz="1000" baseline="0" dirty="0">
                <a:latin typeface="Arial" panose="020B0604020202020204" pitchFamily="34" charset="0"/>
                <a:cs typeface="Arial" panose="020B0604020202020204" pitchFamily="34" charset="0"/>
              </a:rPr>
              <a:t> </a:t>
            </a:r>
            <a:r>
              <a:rPr lang="fr-FR" altLang="fr-FR" sz="1000" dirty="0">
                <a:latin typeface="Arial" panose="020B0604020202020204" pitchFamily="34" charset="0"/>
                <a:cs typeface="Arial" panose="020B0604020202020204" pitchFamily="34" charset="0"/>
              </a:rPr>
              <a:t>extrêmes - inondations dans le Var en janvier 2014. http://france3-regions.francetvinfo.fr/cote-d-azur/2014/01/29/inondations-sud-est-les-arretes-de-catastrophe-naturelle-au-jo-dans-48h-404999.html</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Eau - sécheresse : près d'Ancenis en Loire Atlantique, le 22 mai 2011. http://www.20minutes.fr/</a:t>
            </a:r>
            <a:r>
              <a:rPr lang="fr-FR" altLang="fr-FR" sz="1000" dirty="0" err="1">
                <a:latin typeface="Arial" panose="020B0604020202020204" pitchFamily="34" charset="0"/>
                <a:cs typeface="Arial" panose="020B0604020202020204" pitchFamily="34" charset="0"/>
              </a:rPr>
              <a:t>planete</a:t>
            </a:r>
            <a:r>
              <a:rPr lang="fr-FR" altLang="fr-FR" sz="1000" dirty="0">
                <a:latin typeface="Arial" panose="020B0604020202020204" pitchFamily="34" charset="0"/>
                <a:cs typeface="Arial" panose="020B0604020202020204" pitchFamily="34" charset="0"/>
              </a:rPr>
              <a:t>/750257-episodes-secheresse-vont-repeter-xxie-siecle</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Agriculture – vignes à St-</a:t>
            </a:r>
            <a:r>
              <a:rPr lang="fr-FR" altLang="fr-FR" sz="1000" dirty="0" err="1">
                <a:latin typeface="Arial" panose="020B0604020202020204" pitchFamily="34" charset="0"/>
                <a:cs typeface="Arial" panose="020B0604020202020204" pitchFamily="34" charset="0"/>
              </a:rPr>
              <a:t>Emilion</a:t>
            </a:r>
            <a:r>
              <a:rPr lang="fr-FR" altLang="fr-FR" sz="1000" dirty="0">
                <a:latin typeface="Arial" panose="020B0604020202020204" pitchFamily="34" charset="0"/>
                <a:cs typeface="Arial" panose="020B0604020202020204" pitchFamily="34" charset="0"/>
              </a:rPr>
              <a:t> (Gironde). http://</a:t>
            </a:r>
            <a:r>
              <a:rPr lang="fr-FR" altLang="fr-FR" sz="1000" dirty="0" err="1">
                <a:latin typeface="Arial" panose="020B0604020202020204" pitchFamily="34" charset="0"/>
                <a:cs typeface="Arial" panose="020B0604020202020204" pitchFamily="34" charset="0"/>
              </a:rPr>
              <a:t>www.francetvinfo.fr</a:t>
            </a:r>
            <a:r>
              <a:rPr lang="fr-FR" altLang="fr-FR" sz="1000" dirty="0">
                <a:latin typeface="Arial" panose="020B0604020202020204" pitchFamily="34" charset="0"/>
                <a:cs typeface="Arial" panose="020B0604020202020204" pitchFamily="34" charset="0"/>
              </a:rPr>
              <a:t>/monde/environnement/sera-t-il-bientot-impossible-de-produire-du-vin-en-france_299175.html</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Biodiversité – chevreuil. http://</a:t>
            </a:r>
            <a:r>
              <a:rPr lang="fr-FR" altLang="fr-FR" sz="1000" dirty="0" err="1">
                <a:latin typeface="Arial" panose="020B0604020202020204" pitchFamily="34" charset="0"/>
                <a:cs typeface="Arial" panose="020B0604020202020204" pitchFamily="34" charset="0"/>
              </a:rPr>
              <a:t>www.futura-sciences.com</a:t>
            </a:r>
            <a:r>
              <a:rPr lang="fr-FR" altLang="fr-FR" sz="1000" dirty="0">
                <a:latin typeface="Arial" panose="020B0604020202020204" pitchFamily="34" charset="0"/>
                <a:cs typeface="Arial" panose="020B0604020202020204" pitchFamily="34" charset="0"/>
              </a:rPr>
              <a:t>/magazines/environnement/infos/actu/d/climatologie-changement-climatique-chevreuils-adaptent-mal-53147/</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Santé – canicule. http://</a:t>
            </a:r>
            <a:r>
              <a:rPr lang="fr-FR" altLang="fr-FR" sz="1000" dirty="0" err="1">
                <a:latin typeface="Arial" panose="020B0604020202020204" pitchFamily="34" charset="0"/>
                <a:cs typeface="Arial" panose="020B0604020202020204" pitchFamily="34" charset="0"/>
              </a:rPr>
              <a:t>www.lepoint.fr</a:t>
            </a:r>
            <a:r>
              <a:rPr lang="fr-FR" altLang="fr-FR" sz="1000" dirty="0">
                <a:latin typeface="Arial" panose="020B0604020202020204" pitchFamily="34" charset="0"/>
                <a:cs typeface="Arial" panose="020B0604020202020204" pitchFamily="34" charset="0"/>
              </a:rPr>
              <a:t>/science/la-canicule-ne-prouve-pas-le-rechauffement-climatique-21-08-2012-1497740_25.php</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Tourisme – ski. http://</a:t>
            </a:r>
            <a:r>
              <a:rPr lang="fr-FR" altLang="fr-FR" sz="1000" dirty="0" err="1">
                <a:latin typeface="Arial" panose="020B0604020202020204" pitchFamily="34" charset="0"/>
                <a:cs typeface="Arial" panose="020B0604020202020204" pitchFamily="34" charset="0"/>
              </a:rPr>
              <a:t>www.lefigaro.fr</a:t>
            </a:r>
            <a:r>
              <a:rPr lang="fr-FR" altLang="fr-FR" sz="1000" dirty="0">
                <a:latin typeface="Arial" panose="020B0604020202020204" pitchFamily="34" charset="0"/>
                <a:cs typeface="Arial" panose="020B0604020202020204" pitchFamily="34" charset="0"/>
              </a:rPr>
              <a:t>/voyage/2007/02/27/03007-20070227ARTWWW91024-le_rechauffement_climatique_menace_le_ski.php</a:t>
            </a:r>
          </a:p>
          <a:p>
            <a:pPr marL="228600" indent="-228600">
              <a:lnSpc>
                <a:spcPct val="80000"/>
              </a:lnSpc>
              <a:spcBef>
                <a:spcPts val="488"/>
              </a:spcBef>
            </a:pPr>
            <a:r>
              <a:rPr lang="fr-FR" altLang="fr-FR" sz="1000" dirty="0">
                <a:latin typeface="Arial" panose="020B0604020202020204" pitchFamily="34" charset="0"/>
                <a:cs typeface="Arial" panose="020B0604020202020204" pitchFamily="34" charset="0"/>
              </a:rPr>
              <a:t>Infrastructures – tempête </a:t>
            </a:r>
            <a:r>
              <a:rPr lang="fr-FR" altLang="fr-FR" sz="1000" dirty="0" err="1">
                <a:latin typeface="Arial" panose="020B0604020202020204" pitchFamily="34" charset="0"/>
                <a:cs typeface="Arial" panose="020B0604020202020204" pitchFamily="34" charset="0"/>
              </a:rPr>
              <a:t>Xynthia</a:t>
            </a:r>
            <a:r>
              <a:rPr lang="fr-FR" altLang="fr-FR" sz="1000" dirty="0">
                <a:latin typeface="Arial" panose="020B0604020202020204" pitchFamily="34" charset="0"/>
                <a:cs typeface="Arial" panose="020B0604020202020204" pitchFamily="34" charset="0"/>
              </a:rPr>
              <a:t> 2010. http://www.20minutes.fr/</a:t>
            </a:r>
            <a:r>
              <a:rPr lang="fr-FR" altLang="fr-FR" sz="1000" dirty="0" err="1">
                <a:latin typeface="Arial" panose="020B0604020202020204" pitchFamily="34" charset="0"/>
                <a:cs typeface="Arial" panose="020B0604020202020204" pitchFamily="34" charset="0"/>
              </a:rPr>
              <a:t>societe</a:t>
            </a:r>
            <a:r>
              <a:rPr lang="fr-FR" altLang="fr-FR" sz="1000" dirty="0">
                <a:latin typeface="Arial" panose="020B0604020202020204" pitchFamily="34" charset="0"/>
                <a:cs typeface="Arial" panose="020B0604020202020204" pitchFamily="34" charset="0"/>
              </a:rPr>
              <a:t>/677617-societe-xynthia-an-tempete-faisait-47-morts-ouest-france</a:t>
            </a:r>
          </a:p>
        </p:txBody>
      </p:sp>
    </p:spTree>
    <p:extLst>
      <p:ext uri="{BB962C8B-B14F-4D97-AF65-F5344CB8AC3E}">
        <p14:creationId xmlns:p14="http://schemas.microsoft.com/office/powerpoint/2010/main" val="204541133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b="1" u="sng" dirty="0">
                <a:latin typeface="Arial" panose="020B0604020202020204" pitchFamily="34" charset="0"/>
                <a:cs typeface="Arial" panose="020B0604020202020204" pitchFamily="34" charset="0"/>
              </a:rPr>
              <a:t>Explications </a:t>
            </a:r>
            <a:r>
              <a:rPr lang="fr-FR" sz="1000" b="1" u="sng" baseline="0" dirty="0">
                <a:latin typeface="Arial" panose="020B0604020202020204" pitchFamily="34" charset="0"/>
                <a:cs typeface="Arial" panose="020B0604020202020204" pitchFamily="34" charset="0"/>
              </a:rPr>
              <a:t>: </a:t>
            </a:r>
            <a:endParaRPr lang="fr-FR" sz="1000" b="1" u="sng" dirty="0">
              <a:latin typeface="Arial" panose="020B0604020202020204" pitchFamily="34" charset="0"/>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On arrive presque à la fin de cette partie</a:t>
            </a:r>
            <a:r>
              <a:rPr lang="fr-FR" sz="1000" kern="1200" baseline="0" dirty="0">
                <a:solidFill>
                  <a:schemeClr val="tx1"/>
                </a:solidFill>
                <a:effectLst/>
                <a:latin typeface="Arial" panose="020B0604020202020204" pitchFamily="34" charset="0"/>
                <a:ea typeface="+mn-ea"/>
                <a:cs typeface="Arial" panose="020B0604020202020204" pitchFamily="34" charset="0"/>
              </a:rPr>
              <a:t> </a:t>
            </a:r>
            <a:r>
              <a:rPr lang="fr-FR" sz="1000" kern="1200" dirty="0">
                <a:solidFill>
                  <a:schemeClr val="tx1"/>
                </a:solidFill>
                <a:effectLst/>
                <a:latin typeface="Arial" panose="020B0604020202020204" pitchFamily="34" charset="0"/>
                <a:ea typeface="+mn-ea"/>
                <a:cs typeface="Arial" panose="020B0604020202020204" pitchFamily="34" charset="0"/>
              </a:rPr>
              <a:t>et ce que j’ai essayé de te montrer c’est qu’en résumé, la bataille contre le changement climatique se joue sur 2 fronts différents.</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Pour minimiser le danger, il faut réduire nos émissions de GES pour atténuer les causes du changement climatique et éviter l’ingérable.</a:t>
            </a:r>
            <a:endParaRPr lang="en-US" sz="1000" kern="1200" dirty="0">
              <a:solidFill>
                <a:schemeClr val="tx1"/>
              </a:solidFill>
              <a:effectLst/>
              <a:latin typeface="Arial" panose="020B0604020202020204" pitchFamily="34" charset="0"/>
              <a:ea typeface="+mn-ea"/>
              <a:cs typeface="Arial" panose="020B0604020202020204" pitchFamily="34" charset="0"/>
            </a:endParaRPr>
          </a:p>
          <a:p>
            <a:pPr lvl="0" fontAlgn="base"/>
            <a:r>
              <a:rPr lang="fr-FR" sz="1000" kern="1200" dirty="0">
                <a:solidFill>
                  <a:schemeClr val="tx1"/>
                </a:solidFill>
                <a:effectLst/>
                <a:latin typeface="Arial" panose="020B0604020202020204" pitchFamily="34" charset="0"/>
                <a:ea typeface="+mn-ea"/>
                <a:cs typeface="Arial" panose="020B0604020202020204" pitchFamily="34" charset="0"/>
              </a:rPr>
              <a:t>Mais le changement est déjà à l’</a:t>
            </a:r>
            <a:r>
              <a:rPr lang="fr-FR" sz="1000" kern="1200" dirty="0" err="1">
                <a:solidFill>
                  <a:schemeClr val="tx1"/>
                </a:solidFill>
                <a:effectLst/>
                <a:latin typeface="Arial" panose="020B0604020202020204" pitchFamily="34" charset="0"/>
                <a:ea typeface="+mn-ea"/>
                <a:cs typeface="Arial" panose="020B0604020202020204" pitchFamily="34" charset="0"/>
              </a:rPr>
              <a:t>oeuvre</a:t>
            </a:r>
            <a:r>
              <a:rPr lang="fr-FR" sz="1000" kern="1200" dirty="0">
                <a:solidFill>
                  <a:schemeClr val="tx1"/>
                </a:solidFill>
                <a:effectLst/>
                <a:latin typeface="Arial" panose="020B0604020202020204" pitchFamily="34" charset="0"/>
                <a:ea typeface="+mn-ea"/>
                <a:cs typeface="Arial" panose="020B0604020202020204" pitchFamily="34" charset="0"/>
              </a:rPr>
              <a:t> donc il est aussi urgent d’adapter nos modes de vie et d’organisation pour apprendre à gérer l’inévitable.</a:t>
            </a:r>
            <a:endParaRPr lang="en-US" sz="10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95</a:t>
            </a:fld>
            <a:endParaRPr lang="fr-FR"/>
          </a:p>
        </p:txBody>
      </p:sp>
    </p:spTree>
    <p:extLst>
      <p:ext uri="{BB962C8B-B14F-4D97-AF65-F5344CB8AC3E}">
        <p14:creationId xmlns:p14="http://schemas.microsoft.com/office/powerpoint/2010/main" val="22812668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Espace réservé de l'image des diapositives 1"/>
          <p:cNvSpPr>
            <a:spLocks noGrp="1" noRot="1" noChangeAspect="1" noTextEdit="1"/>
          </p:cNvSpPr>
          <p:nvPr>
            <p:ph type="sldImg"/>
          </p:nvPr>
        </p:nvSpPr>
        <p:spPr bwMode="auto">
          <a:xfrm>
            <a:off x="381000" y="685800"/>
            <a:ext cx="6096000" cy="3429000"/>
          </a:xfrm>
          <a:noFill/>
          <a:ln>
            <a:solidFill>
              <a:srgbClr val="000000"/>
            </a:solidFill>
            <a:miter lim="800000"/>
            <a:headEnd/>
            <a:tailEnd/>
          </a:ln>
        </p:spPr>
      </p:sp>
      <p:sp>
        <p:nvSpPr>
          <p:cNvPr id="113667" name="Espace réservé des commentaires 2"/>
          <p:cNvSpPr>
            <a:spLocks noGrp="1"/>
          </p:cNvSpPr>
          <p:nvPr>
            <p:ph type="body" idx="1"/>
          </p:nvPr>
        </p:nvSpPr>
        <p:spPr bwMode="auto">
          <a:noFill/>
        </p:spPr>
        <p:txBody>
          <a:bodyPr>
            <a:normAutofit fontScale="92500" lnSpcReduction="10000"/>
          </a:bodyPr>
          <a:lstStyle/>
          <a:p>
            <a:r>
              <a:rPr lang="fr-FR" altLang="fr-FR" sz="1000" b="1" u="sng" baseline="0" dirty="0">
                <a:latin typeface="Arial" panose="020B0604020202020204" pitchFamily="34" charset="0"/>
                <a:cs typeface="Arial" panose="020B0604020202020204" pitchFamily="34" charset="0"/>
              </a:rPr>
              <a:t>Explications : </a:t>
            </a:r>
            <a:endParaRPr lang="fr-FR" altLang="fr-FR" sz="1000" b="1" u="sng" dirty="0">
              <a:latin typeface="Arial" panose="020B0604020202020204" pitchFamily="34" charset="0"/>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Voyons un peu ce qu’il faut retenir :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Le changement climatique ce n’est pas que le problème des ours polaires. Ce n’est pas uniquement un problème environnemental. Ce n’est pas le problème des générations futures car c’est bien notre génération qui se trouve en première ligne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En fait le changement climatique c’est une situation sans précédent pour l’humanité car il aura des impacts multiples, déjà visibles et qui n'épargnent personne. Surtout, c’est un amplificateur de risques et d’injustices.</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La survie des sociétés humaines telles qu’on les connaît aujourd’hui dépend de notre capacité à traiter ce problème dès maintenant. Mais j’espère que je ne t’ai pas déprimé avec mes histoires de fin du monde. Personnellement, je ne vois pas tout ça comme une source de découragement mais plutôt comme de bonnes raisons de consacrer un bout de ma vie à la question climatique. La fenêtre d’action est serrée mais les scénario les plus pessimistes sont encore évitables. En résumé, on est encore à la croisée des chemins et c’est à nous d’écrire l’histoire et de relever ce défi sociétal.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Notre futur dépendra des choix que nous effectuerons collectivement, </a:t>
            </a:r>
            <a:r>
              <a:rPr lang="fr-FR" sz="1000" kern="1200" dirty="0" err="1">
                <a:solidFill>
                  <a:schemeClr val="tx1"/>
                </a:solidFill>
                <a:effectLst/>
                <a:latin typeface="Arial" panose="020B0604020202020204" pitchFamily="34" charset="0"/>
                <a:ea typeface="+mn-ea"/>
                <a:cs typeface="Arial" panose="020B0604020202020204" pitchFamily="34" charset="0"/>
              </a:rPr>
              <a:t>sectoriellement</a:t>
            </a:r>
            <a:r>
              <a:rPr lang="fr-FR" sz="1000" kern="1200" dirty="0">
                <a:solidFill>
                  <a:schemeClr val="tx1"/>
                </a:solidFill>
                <a:effectLst/>
                <a:latin typeface="Arial" panose="020B0604020202020204" pitchFamily="34" charset="0"/>
                <a:ea typeface="+mn-ea"/>
                <a:cs typeface="Arial" panose="020B0604020202020204" pitchFamily="34" charset="0"/>
              </a:rPr>
              <a:t> et individuellement. Et c’est ce qu’on va voir dans la dernière </a:t>
            </a:r>
            <a:r>
              <a:rPr lang="fr-FR" sz="1000" kern="1200" dirty="0" err="1">
                <a:solidFill>
                  <a:schemeClr val="tx1"/>
                </a:solidFill>
                <a:effectLst/>
                <a:latin typeface="Arial" panose="020B0604020202020204" pitchFamily="34" charset="0"/>
                <a:ea typeface="+mn-ea"/>
                <a:cs typeface="Arial" panose="020B0604020202020204" pitchFamily="34" charset="0"/>
              </a:rPr>
              <a:t>video</a:t>
            </a:r>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endParaRPr lang="fr-FR" altLang="fr-FR" sz="1000" dirty="0">
              <a:latin typeface="Arial" panose="020B0604020202020204" pitchFamily="34" charset="0"/>
              <a:cs typeface="Arial" panose="020B0604020202020204" pitchFamily="34" charset="0"/>
            </a:endParaRPr>
          </a:p>
          <a:p>
            <a:pPr marL="0" indent="0">
              <a:buFont typeface="+mj-lt"/>
              <a:buNone/>
            </a:pPr>
            <a:r>
              <a:rPr lang="fr-FR" altLang="fr-FR" sz="1000" b="1" u="sng" dirty="0">
                <a:latin typeface="Arial" panose="020B0604020202020204" pitchFamily="34" charset="0"/>
                <a:cs typeface="Arial" panose="020B0604020202020204" pitchFamily="34" charset="0"/>
              </a:rPr>
              <a:t>Messages clés :</a:t>
            </a:r>
          </a:p>
          <a:p>
            <a:pPr marL="228600" indent="-228600">
              <a:buFont typeface="+mj-lt"/>
              <a:buAutoNum type="arabicPeriod"/>
            </a:pPr>
            <a:r>
              <a:rPr lang="fr-FR" altLang="fr-FR" sz="1000" b="0" u="none" dirty="0">
                <a:latin typeface="Arial" panose="020B0604020202020204" pitchFamily="34" charset="0"/>
                <a:cs typeface="Arial" panose="020B0604020202020204" pitchFamily="34" charset="0"/>
              </a:rPr>
              <a:t>Le changement</a:t>
            </a:r>
            <a:r>
              <a:rPr lang="fr-FR" altLang="fr-FR" sz="1000" b="0" u="none" baseline="0" dirty="0">
                <a:latin typeface="Arial" panose="020B0604020202020204" pitchFamily="34" charset="0"/>
                <a:cs typeface="Arial" panose="020B0604020202020204" pitchFamily="34" charset="0"/>
              </a:rPr>
              <a:t> climatique</a:t>
            </a:r>
            <a:r>
              <a:rPr lang="fr-FR" altLang="fr-FR" sz="1000" b="0" u="none" dirty="0">
                <a:latin typeface="Arial" panose="020B0604020202020204" pitchFamily="34" charset="0"/>
                <a:cs typeface="Arial" panose="020B0604020202020204" pitchFamily="34" charset="0"/>
              </a:rPr>
              <a:t> n’est pas un sujet marginal, nous sommes tous concernés car nous n’avons pas de planète B.</a:t>
            </a:r>
          </a:p>
          <a:p>
            <a:pPr marL="228600" indent="-228600">
              <a:buFont typeface="+mj-lt"/>
              <a:buAutoNum type="arabicPeriod"/>
            </a:pPr>
            <a:r>
              <a:rPr lang="fr-FR" altLang="fr-FR" sz="1000" b="0" u="none" dirty="0">
                <a:latin typeface="Arial" panose="020B0604020202020204" pitchFamily="34" charset="0"/>
                <a:cs typeface="Arial" panose="020B0604020202020204" pitchFamily="34" charset="0"/>
              </a:rPr>
              <a:t>On parle plus de survie de l’humanité</a:t>
            </a:r>
            <a:r>
              <a:rPr lang="fr-FR" altLang="fr-FR" sz="1000" b="0" u="none" baseline="0" dirty="0">
                <a:latin typeface="Arial" panose="020B0604020202020204" pitchFamily="34" charset="0"/>
                <a:cs typeface="Arial" panose="020B0604020202020204" pitchFamily="34" charset="0"/>
              </a:rPr>
              <a:t>, que de la planète en fait …</a:t>
            </a:r>
            <a:endParaRPr lang="fr-FR" altLang="fr-FR" sz="1000" b="0" u="none" dirty="0">
              <a:latin typeface="Arial" panose="020B0604020202020204" pitchFamily="34" charset="0"/>
              <a:cs typeface="Arial" panose="020B0604020202020204" pitchFamily="34" charset="0"/>
            </a:endParaRPr>
          </a:p>
          <a:p>
            <a:pPr marL="228600" indent="-228600">
              <a:buFont typeface="+mj-lt"/>
              <a:buAutoNum type="arabicPeriod"/>
            </a:pPr>
            <a:r>
              <a:rPr lang="fr-FR" altLang="fr-FR" sz="1000" b="0" u="none" baseline="0" dirty="0">
                <a:latin typeface="Arial" panose="020B0604020202020204" pitchFamily="34" charset="0"/>
                <a:cs typeface="Arial" panose="020B0604020202020204" pitchFamily="34" charset="0"/>
              </a:rPr>
              <a:t>Tiens donc, ne chercherions nous pas, en ce moment même, un projet de société ?  Etrange coïncidence ... </a:t>
            </a:r>
          </a:p>
          <a:p>
            <a:endParaRPr lang="fr-FR" altLang="fr-FR" sz="1000" dirty="0">
              <a:latin typeface="Arial" panose="020B0604020202020204" pitchFamily="34" charset="0"/>
              <a:cs typeface="Arial" panose="020B0604020202020204" pitchFamily="34" charset="0"/>
            </a:endParaRPr>
          </a:p>
        </p:txBody>
      </p:sp>
      <p:sp>
        <p:nvSpPr>
          <p:cNvPr id="113668" name="Espace réservé du numéro de diapositive 3"/>
          <p:cNvSpPr>
            <a:spLocks noGrp="1"/>
          </p:cNvSpPr>
          <p:nvPr>
            <p:ph type="sldNum" sz="quarter" idx="5"/>
          </p:nvPr>
        </p:nvSpPr>
        <p:spPr bwMode="auto">
          <a:noFill/>
          <a:ln>
            <a:miter lim="800000"/>
            <a:headEnd/>
            <a:tailEnd/>
          </a:ln>
        </p:spPr>
        <p:txBody>
          <a:bodyPr/>
          <a:lstStyle/>
          <a:p>
            <a:fld id="{92DBAD68-0D9C-4D15-BC21-03E7E10DD4C9}" type="slidenum">
              <a:rPr lang="fr-FR" altLang="fr-FR" smtClean="0"/>
              <a:pPr/>
              <a:t>96</a:t>
            </a:fld>
            <a:endParaRPr lang="fr-FR" altLang="fr-FR"/>
          </a:p>
        </p:txBody>
      </p:sp>
    </p:spTree>
    <p:extLst>
      <p:ext uri="{BB962C8B-B14F-4D97-AF65-F5344CB8AC3E}">
        <p14:creationId xmlns:p14="http://schemas.microsoft.com/office/powerpoint/2010/main" val="238409209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sz="1000" b="1" u="sng" dirty="0">
                <a:latin typeface="Arial" panose="020B0604020202020204" pitchFamily="34" charset="0"/>
                <a:cs typeface="Arial" panose="020B0604020202020204" pitchFamily="34" charset="0"/>
              </a:rPr>
              <a:t>Explications :</a:t>
            </a:r>
          </a:p>
          <a:p>
            <a:r>
              <a:rPr lang="fr-FR" sz="1000" kern="1200" dirty="0">
                <a:solidFill>
                  <a:schemeClr val="tx1"/>
                </a:solidFill>
                <a:effectLst/>
                <a:latin typeface="Arial" panose="020B0604020202020204" pitchFamily="34" charset="0"/>
                <a:ea typeface="+mn-ea"/>
                <a:cs typeface="Arial" panose="020B0604020202020204" pitchFamily="34" charset="0"/>
              </a:rPr>
              <a:t>Maintenant, on a fini le diagnostic de la situation. La suite, c’est le passage à l’action avec « Et maintenant qu’</a:t>
            </a:r>
            <a:r>
              <a:rPr lang="fr-FR" sz="1000" kern="1200" dirty="0" err="1">
                <a:solidFill>
                  <a:schemeClr val="tx1"/>
                </a:solidFill>
                <a:effectLst/>
                <a:latin typeface="Arial" panose="020B0604020202020204" pitchFamily="34" charset="0"/>
                <a:ea typeface="+mn-ea"/>
                <a:cs typeface="Arial" panose="020B0604020202020204" pitchFamily="34" charset="0"/>
              </a:rPr>
              <a:t>est-ce-qu’on</a:t>
            </a:r>
            <a:r>
              <a:rPr lang="fr-FR" sz="1000" kern="1200" dirty="0">
                <a:solidFill>
                  <a:schemeClr val="tx1"/>
                </a:solidFill>
                <a:effectLst/>
                <a:latin typeface="Arial" panose="020B0604020202020204" pitchFamily="34" charset="0"/>
                <a:ea typeface="+mn-ea"/>
                <a:cs typeface="Arial" panose="020B0604020202020204" pitchFamily="34" charset="0"/>
              </a:rPr>
              <a:t> fait ? ». </a:t>
            </a:r>
            <a:r>
              <a:rPr lang="fr-FR" sz="1000" b="1" u="sng"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 </a:t>
            </a:r>
            <a:endParaRPr lang="en-US" sz="10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97</a:t>
            </a:fld>
            <a:endParaRPr lang="fr-FR"/>
          </a:p>
        </p:txBody>
      </p:sp>
    </p:spTree>
    <p:extLst>
      <p:ext uri="{BB962C8B-B14F-4D97-AF65-F5344CB8AC3E}">
        <p14:creationId xmlns:p14="http://schemas.microsoft.com/office/powerpoint/2010/main" val="352892610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just"/>
            <a:r>
              <a:rPr lang="fr-FR" sz="1000" b="1" u="sng" dirty="0">
                <a:latin typeface="Arial" panose="020B0604020202020204" pitchFamily="34" charset="0"/>
                <a:cs typeface="Arial" panose="020B0604020202020204" pitchFamily="34" charset="0"/>
              </a:rPr>
              <a:t>Explications :</a:t>
            </a:r>
          </a:p>
          <a:p>
            <a:pPr algn="just"/>
            <a:r>
              <a:rPr lang="fr-FR" sz="1200" b="0" i="0" kern="1200" dirty="0">
                <a:solidFill>
                  <a:schemeClr val="tx1"/>
                </a:solidFill>
                <a:effectLst/>
                <a:latin typeface="+mn-lt"/>
                <a:ea typeface="+mn-ea"/>
                <a:cs typeface="+mn-cs"/>
              </a:rPr>
              <a:t>Ce graphique issu de Météo France représente les vagues de chaleurs enregistrées dans la deuxième </a:t>
            </a:r>
            <a:r>
              <a:rPr lang="fr-FR" sz="1200" b="0" i="0" kern="1200" dirty="0" err="1">
                <a:solidFill>
                  <a:schemeClr val="tx1"/>
                </a:solidFill>
                <a:effectLst/>
                <a:latin typeface="+mn-lt"/>
                <a:ea typeface="+mn-ea"/>
                <a:cs typeface="+mn-cs"/>
              </a:rPr>
              <a:t>moitiée</a:t>
            </a:r>
            <a:r>
              <a:rPr lang="fr-FR" sz="1200" b="0" i="0" kern="1200" dirty="0">
                <a:solidFill>
                  <a:schemeClr val="tx1"/>
                </a:solidFill>
                <a:effectLst/>
                <a:latin typeface="+mn-lt"/>
                <a:ea typeface="+mn-ea"/>
                <a:cs typeface="+mn-cs"/>
              </a:rPr>
              <a:t> du XXe siècle. L'axe des abscisses représente la durée de la vague (plus on va vers la droite, plus la vague a été longue), l'axe des ordonnées donne une indication sur la température maximale de la vague (plus on va vers le haut plus la température maximale de la vague a été forte) et la taille de la bulle symbolise la sévérité de la vague (plus la bulle est grosse, plus la vague a été rude) On rappelle qu'ici il s'agit de vagues du passé qui ont été mesurées</a:t>
            </a:r>
          </a:p>
          <a:p>
            <a:pPr algn="just"/>
            <a:endParaRPr lang="fr-FR" sz="1200" b="0" i="0" kern="1200" dirty="0">
              <a:solidFill>
                <a:schemeClr val="tx1"/>
              </a:solidFill>
              <a:effectLst/>
              <a:latin typeface="+mn-lt"/>
              <a:ea typeface="+mn-ea"/>
              <a:cs typeface="+mn-cs"/>
            </a:endParaRPr>
          </a:p>
          <a:p>
            <a:pPr algn="just"/>
            <a:endParaRPr lang="fr-FR" sz="1000" dirty="0">
              <a:latin typeface="Arial" panose="020B0604020202020204" pitchFamily="34" charset="0"/>
              <a:cs typeface="Arial" panose="020B0604020202020204" pitchFamily="34" charset="0"/>
            </a:endParaRPr>
          </a:p>
          <a:p>
            <a:pPr algn="just"/>
            <a:r>
              <a:rPr lang="fr-FR" sz="1000" b="1" u="sng" dirty="0">
                <a:latin typeface="Arial" panose="020B0604020202020204" pitchFamily="34" charset="0"/>
                <a:cs typeface="Arial" panose="020B0604020202020204" pitchFamily="34" charset="0"/>
              </a:rPr>
              <a:t>Messages</a:t>
            </a:r>
            <a:r>
              <a:rPr lang="fr-FR" sz="1000" b="1" u="sng" baseline="0" dirty="0">
                <a:latin typeface="Arial" panose="020B0604020202020204" pitchFamily="34" charset="0"/>
                <a:cs typeface="Arial" panose="020B0604020202020204" pitchFamily="34" charset="0"/>
              </a:rPr>
              <a:t> clefs : </a:t>
            </a:r>
          </a:p>
          <a:p>
            <a:pPr algn="just"/>
            <a:endParaRPr lang="fr-FR" sz="1000" baseline="0" dirty="0">
              <a:latin typeface="Arial" panose="020B0604020202020204" pitchFamily="34" charset="0"/>
              <a:cs typeface="Arial" panose="020B0604020202020204" pitchFamily="34" charset="0"/>
            </a:endParaRPr>
          </a:p>
          <a:p>
            <a:pPr algn="just"/>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98</a:t>
            </a:fld>
            <a:endParaRPr lang="fr-FR"/>
          </a:p>
        </p:txBody>
      </p:sp>
    </p:spTree>
    <p:extLst>
      <p:ext uri="{BB962C8B-B14F-4D97-AF65-F5344CB8AC3E}">
        <p14:creationId xmlns:p14="http://schemas.microsoft.com/office/powerpoint/2010/main" val="21621657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pPr algn="just"/>
            <a:r>
              <a:rPr lang="fr-FR" sz="1000" b="1" u="sng" dirty="0">
                <a:latin typeface="Arial" panose="020B0604020202020204" pitchFamily="34" charset="0"/>
                <a:cs typeface="Arial" panose="020B0604020202020204" pitchFamily="34" charset="0"/>
              </a:rPr>
              <a:t>Explications :</a:t>
            </a:r>
          </a:p>
          <a:p>
            <a:r>
              <a:rPr lang="fr-FR" sz="1200" b="0" i="0" kern="1200" dirty="0">
                <a:solidFill>
                  <a:schemeClr val="tx1"/>
                </a:solidFill>
                <a:effectLst/>
                <a:latin typeface="+mn-lt"/>
                <a:ea typeface="+mn-ea"/>
                <a:cs typeface="+mn-cs"/>
              </a:rPr>
              <a:t>Petite explication sur l'obtention du graphe précédent. Si l'on prend la courbe de température de la vague de chaleur de 2003 :</a:t>
            </a:r>
          </a:p>
          <a:p>
            <a:r>
              <a:rPr lang="fr-FR" sz="1200" b="0" i="0" kern="1200" dirty="0">
                <a:solidFill>
                  <a:schemeClr val="tx1"/>
                </a:solidFill>
                <a:effectLst/>
                <a:latin typeface="+mn-lt"/>
                <a:ea typeface="+mn-ea"/>
                <a:cs typeface="+mn-cs"/>
              </a:rPr>
              <a:t>La température maximale donnera la hauteur de la bulle dans le graphe (ici 29,3°C)</a:t>
            </a:r>
          </a:p>
          <a:p>
            <a:r>
              <a:rPr lang="fr-FR" sz="1200" b="0" i="0" kern="1200" dirty="0">
                <a:solidFill>
                  <a:schemeClr val="tx1"/>
                </a:solidFill>
                <a:effectLst/>
                <a:latin typeface="+mn-lt"/>
                <a:ea typeface="+mn-ea"/>
                <a:cs typeface="+mn-cs"/>
              </a:rPr>
              <a:t>le nombre de jour au dessus de 23°C donnera la position de la bulle vers la droite (ici 18 jours)</a:t>
            </a:r>
          </a:p>
          <a:p>
            <a:r>
              <a:rPr lang="fr-FR" sz="1200" b="0" i="0" kern="1200" dirty="0">
                <a:solidFill>
                  <a:schemeClr val="tx1"/>
                </a:solidFill>
                <a:effectLst/>
                <a:latin typeface="+mn-lt"/>
                <a:ea typeface="+mn-ea"/>
                <a:cs typeface="+mn-cs"/>
              </a:rPr>
              <a:t>l'aire sous la courbe pendant cette période donnera la taille de la bulle</a:t>
            </a:r>
          </a:p>
          <a:p>
            <a:pPr algn="just"/>
            <a:endParaRPr lang="fr-FR" sz="1000" dirty="0">
              <a:latin typeface="Arial" panose="020B0604020202020204" pitchFamily="34" charset="0"/>
              <a:cs typeface="Arial" panose="020B0604020202020204" pitchFamily="34" charset="0"/>
            </a:endParaRPr>
          </a:p>
          <a:p>
            <a:pPr algn="just"/>
            <a:endParaRPr lang="fr-FR" sz="1000" dirty="0">
              <a:latin typeface="Arial" panose="020B0604020202020204" pitchFamily="34" charset="0"/>
              <a:cs typeface="Arial" panose="020B0604020202020204" pitchFamily="34" charset="0"/>
            </a:endParaRPr>
          </a:p>
          <a:p>
            <a:pPr algn="just"/>
            <a:r>
              <a:rPr lang="fr-FR" sz="1000" b="1" u="sng" dirty="0">
                <a:latin typeface="Arial" panose="020B0604020202020204" pitchFamily="34" charset="0"/>
                <a:cs typeface="Arial" panose="020B0604020202020204" pitchFamily="34" charset="0"/>
              </a:rPr>
              <a:t>Messages</a:t>
            </a:r>
            <a:r>
              <a:rPr lang="fr-FR" sz="1000" b="1" u="sng" baseline="0" dirty="0">
                <a:latin typeface="Arial" panose="020B0604020202020204" pitchFamily="34" charset="0"/>
                <a:cs typeface="Arial" panose="020B0604020202020204" pitchFamily="34" charset="0"/>
              </a:rPr>
              <a:t> clefs : </a:t>
            </a:r>
          </a:p>
          <a:p>
            <a:pPr algn="just"/>
            <a:endParaRPr lang="fr-FR" sz="1000" baseline="0" dirty="0">
              <a:latin typeface="Arial" panose="020B0604020202020204" pitchFamily="34" charset="0"/>
              <a:cs typeface="Arial" panose="020B0604020202020204" pitchFamily="34" charset="0"/>
            </a:endParaRPr>
          </a:p>
          <a:p>
            <a:pPr algn="just"/>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pPr>
              <a:defRPr/>
            </a:pPr>
            <a:fld id="{ED242561-DBBF-43EE-9B2C-D143BE6C6370}" type="slidenum">
              <a:rPr lang="fr-FR" smtClean="0"/>
              <a:pPr>
                <a:defRPr/>
              </a:pPr>
              <a:t>99</a:t>
            </a:fld>
            <a:endParaRPr lang="fr-FR"/>
          </a:p>
        </p:txBody>
      </p:sp>
    </p:spTree>
    <p:extLst>
      <p:ext uri="{BB962C8B-B14F-4D97-AF65-F5344CB8AC3E}">
        <p14:creationId xmlns:p14="http://schemas.microsoft.com/office/powerpoint/2010/main" val="189302510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pPr algn="just"/>
            <a:r>
              <a:rPr lang="fr-FR" sz="1000" b="1" u="sng" dirty="0">
                <a:latin typeface="Arial" panose="020B0604020202020204" pitchFamily="34" charset="0"/>
                <a:cs typeface="Arial" panose="020B0604020202020204" pitchFamily="34" charset="0"/>
              </a:rPr>
              <a:t>Explications :</a:t>
            </a:r>
          </a:p>
          <a:p>
            <a:r>
              <a:rPr lang="fr-FR" sz="1200" b="0" i="0" kern="1200" dirty="0">
                <a:solidFill>
                  <a:schemeClr val="tx1"/>
                </a:solidFill>
                <a:effectLst/>
                <a:latin typeface="+mn-lt"/>
                <a:ea typeface="+mn-ea"/>
                <a:cs typeface="+mn-cs"/>
              </a:rPr>
              <a:t>Dernier graphe, comme le précédent, sauf qu'on a mis les vague de chaleurs précédente dans le coin en bas à gauche (en gris). Grâce aux modèles climatiques, on est capable de déterminer statistiquement quelles sont les caractéristiques des vagues de chaleur futures (scénario RCP 8.5):</a:t>
            </a:r>
          </a:p>
          <a:p>
            <a:r>
              <a:rPr lang="fr-FR" sz="1200" b="0" i="0" kern="1200" dirty="0">
                <a:solidFill>
                  <a:schemeClr val="tx1"/>
                </a:solidFill>
                <a:effectLst/>
                <a:latin typeface="+mn-lt"/>
                <a:ea typeface="+mn-ea"/>
                <a:cs typeface="+mn-cs"/>
              </a:rPr>
              <a:t>jusqu'en 2030 (en jaune)</a:t>
            </a:r>
          </a:p>
          <a:p>
            <a:r>
              <a:rPr lang="fr-FR" sz="1200" b="0" i="0" kern="1200" dirty="0">
                <a:solidFill>
                  <a:schemeClr val="tx1"/>
                </a:solidFill>
                <a:effectLst/>
                <a:latin typeface="+mn-lt"/>
                <a:ea typeface="+mn-ea"/>
                <a:cs typeface="+mn-cs"/>
              </a:rPr>
              <a:t>de 2071 à 2100 (en rouge)</a:t>
            </a:r>
          </a:p>
          <a:p>
            <a:r>
              <a:rPr lang="fr-FR" sz="1200" b="0" i="0" kern="1200">
                <a:solidFill>
                  <a:schemeClr val="tx1"/>
                </a:solidFill>
                <a:effectLst/>
                <a:latin typeface="+mn-lt"/>
                <a:ea typeface="+mn-ea"/>
                <a:cs typeface="+mn-cs"/>
              </a:rPr>
              <a:t>Évidemment, il s'agit de prévision statistiques, il est donc impossible d'y indiquer une année. </a:t>
            </a:r>
          </a:p>
          <a:p>
            <a:pPr algn="just"/>
            <a:endParaRPr lang="fr-FR" sz="1000">
              <a:latin typeface="Arial" panose="020B0604020202020204" pitchFamily="34" charset="0"/>
              <a:cs typeface="Arial" panose="020B0604020202020204" pitchFamily="34" charset="0"/>
            </a:endParaRPr>
          </a:p>
          <a:p>
            <a:pPr algn="just"/>
            <a:endParaRPr lang="fr-FR" sz="1000" dirty="0">
              <a:latin typeface="Arial" panose="020B0604020202020204" pitchFamily="34" charset="0"/>
              <a:cs typeface="Arial" panose="020B0604020202020204" pitchFamily="34" charset="0"/>
            </a:endParaRPr>
          </a:p>
          <a:p>
            <a:pPr algn="just"/>
            <a:r>
              <a:rPr lang="fr-FR" sz="1000" b="1" u="sng" dirty="0">
                <a:latin typeface="Arial" panose="020B0604020202020204" pitchFamily="34" charset="0"/>
                <a:cs typeface="Arial" panose="020B0604020202020204" pitchFamily="34" charset="0"/>
              </a:rPr>
              <a:t>Messages</a:t>
            </a:r>
            <a:r>
              <a:rPr lang="fr-FR" sz="1000" b="1" u="sng" baseline="0" dirty="0">
                <a:latin typeface="Arial" panose="020B0604020202020204" pitchFamily="34" charset="0"/>
                <a:cs typeface="Arial" panose="020B0604020202020204" pitchFamily="34" charset="0"/>
              </a:rPr>
              <a:t> clefs : </a:t>
            </a:r>
          </a:p>
          <a:p>
            <a:pPr algn="just"/>
            <a:endParaRPr lang="fr-FR" sz="1000" baseline="0" dirty="0">
              <a:latin typeface="Arial" panose="020B0604020202020204" pitchFamily="34" charset="0"/>
              <a:cs typeface="Arial" panose="020B0604020202020204" pitchFamily="34" charset="0"/>
            </a:endParaRPr>
          </a:p>
          <a:p>
            <a:pPr algn="just"/>
            <a:endParaRPr lang="fr-FR" sz="1000" dirty="0">
              <a:latin typeface="Arial" panose="020B0604020202020204" pitchFamily="34" charset="0"/>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pPr/>
              <a:t>100</a:t>
            </a:fld>
            <a:endParaRPr lang="fr-FR"/>
          </a:p>
        </p:txBody>
      </p:sp>
    </p:spTree>
    <p:extLst>
      <p:ext uri="{BB962C8B-B14F-4D97-AF65-F5344CB8AC3E}">
        <p14:creationId xmlns:p14="http://schemas.microsoft.com/office/powerpoint/2010/main" val="273149875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381000" y="685800"/>
            <a:ext cx="6096000" cy="3429000"/>
          </a:xfrm>
        </p:spPr>
      </p:sp>
      <p:sp>
        <p:nvSpPr>
          <p:cNvPr id="3" name="Espace réservé des commentaires 2"/>
          <p:cNvSpPr>
            <a:spLocks noGrp="1"/>
          </p:cNvSpPr>
          <p:nvPr>
            <p:ph type="body" idx="1"/>
          </p:nvPr>
        </p:nvSpPr>
        <p:spPr/>
        <p:txBody>
          <a:bodyPr/>
          <a:lstStyle/>
          <a:p>
            <a:pPr algn="just"/>
            <a:r>
              <a:rPr lang="fr-FR" sz="1000" b="1" u="sng" dirty="0">
                <a:latin typeface="Arial" panose="020B0604020202020204" pitchFamily="34" charset="0"/>
                <a:cs typeface="Arial" panose="020B0604020202020204" pitchFamily="34" charset="0"/>
              </a:rPr>
              <a:t>Transition :</a:t>
            </a:r>
            <a:r>
              <a:rPr lang="fr-FR" sz="1000" b="0" u="none" dirty="0">
                <a:latin typeface="Arial" panose="020B0604020202020204" pitchFamily="34" charset="0"/>
                <a:cs typeface="Arial" panose="020B0604020202020204" pitchFamily="34" charset="0"/>
              </a:rPr>
              <a:t> </a:t>
            </a:r>
          </a:p>
          <a:p>
            <a:r>
              <a:rPr lang="fr-FR" sz="1000" kern="1200" dirty="0">
                <a:solidFill>
                  <a:schemeClr val="tx1"/>
                </a:solidFill>
                <a:effectLst/>
                <a:latin typeface="Arial" panose="020B0604020202020204" pitchFamily="34" charset="0"/>
                <a:ea typeface="+mn-ea"/>
                <a:cs typeface="Arial" panose="020B0604020202020204" pitchFamily="34" charset="0"/>
              </a:rPr>
              <a:t>Maintenant que tu as compris les enjeux et le pourquoi du comment on en est arrivé là, une conclusion évidente s'impose à toutes et à tous: il est temps de changer nos habitudes de consommation de l'énergie et de réfléchir à un mode de vie plus responsable pour limiter notre impact sur le réchauffement climatique. </a:t>
            </a:r>
            <a:endParaRPr lang="en-US" sz="1000" kern="1200" dirty="0">
              <a:solidFill>
                <a:schemeClr val="tx1"/>
              </a:solidFill>
              <a:effectLst/>
              <a:latin typeface="Arial" panose="020B0604020202020204" pitchFamily="34" charset="0"/>
              <a:ea typeface="+mn-ea"/>
              <a:cs typeface="Arial" panose="020B0604020202020204" pitchFamily="34" charset="0"/>
            </a:endParaRPr>
          </a:p>
          <a:p>
            <a:r>
              <a:rPr lang="fr-FR" sz="1000" kern="1200" dirty="0">
                <a:solidFill>
                  <a:schemeClr val="tx1"/>
                </a:solidFill>
                <a:effectLst/>
                <a:latin typeface="Arial" panose="020B0604020202020204" pitchFamily="34" charset="0"/>
                <a:ea typeface="+mn-ea"/>
                <a:cs typeface="Arial" panose="020B0604020202020204" pitchFamily="34" charset="0"/>
              </a:rPr>
              <a:t>Alors maintenant qu’est ce qu’on fait ?</a:t>
            </a:r>
            <a:endParaRPr lang="en-US" sz="1000" kern="1200" dirty="0">
              <a:solidFill>
                <a:schemeClr val="tx1"/>
              </a:solidFill>
              <a:effectLst/>
              <a:latin typeface="Arial" panose="020B0604020202020204" pitchFamily="34" charset="0"/>
              <a:ea typeface="+mn-ea"/>
              <a:cs typeface="Arial" panose="020B0604020202020204" pitchFamily="34" charset="0"/>
            </a:endParaRPr>
          </a:p>
        </p:txBody>
      </p:sp>
      <p:sp>
        <p:nvSpPr>
          <p:cNvPr id="4" name="Espace réservé du numéro de diapositive 3"/>
          <p:cNvSpPr>
            <a:spLocks noGrp="1"/>
          </p:cNvSpPr>
          <p:nvPr>
            <p:ph type="sldNum" sz="quarter" idx="10"/>
          </p:nvPr>
        </p:nvSpPr>
        <p:spPr/>
        <p:txBody>
          <a:bodyPr/>
          <a:lstStyle/>
          <a:p>
            <a:fld id="{A6F118AE-E6EF-8F41-B352-DCE215D81188}" type="slidenum">
              <a:rPr lang="fr-FR" smtClean="0"/>
              <a:t>101</a:t>
            </a:fld>
            <a:endParaRPr lang="fr-FR"/>
          </a:p>
        </p:txBody>
      </p:sp>
    </p:spTree>
    <p:extLst>
      <p:ext uri="{BB962C8B-B14F-4D97-AF65-F5344CB8AC3E}">
        <p14:creationId xmlns:p14="http://schemas.microsoft.com/office/powerpoint/2010/main" val="423150505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u="sng" dirty="0"/>
              <a:t>Explications : </a:t>
            </a:r>
          </a:p>
          <a:p>
            <a:pPr marL="0" marR="0" lvl="0" indent="0" algn="l" defTabSz="914400" rtl="0" eaLnBrk="1" fontAlgn="base" latinLnBrk="0" hangingPunct="1">
              <a:lnSpc>
                <a:spcPct val="100000"/>
              </a:lnSpc>
              <a:spcBef>
                <a:spcPct val="30000"/>
              </a:spcBef>
              <a:spcAft>
                <a:spcPct val="0"/>
              </a:spcAft>
              <a:buClrTx/>
              <a:buSzTx/>
              <a:buFontTx/>
              <a:buNone/>
              <a:tabLst/>
              <a:defRPr/>
            </a:pPr>
            <a:r>
              <a:rPr lang="fr-FR" b="0" u="none" dirty="0"/>
              <a:t>En fait, contrairement à ce que je vous ai dit en début de conférence cette partie ne va pas traiter des solutions. </a:t>
            </a:r>
            <a:r>
              <a:rPr lang="fr-FR" sz="1200" b="0" dirty="0">
                <a:solidFill>
                  <a:schemeClr val="bg1"/>
                </a:solidFill>
                <a:latin typeface="Century Gothic" panose="020B0502020202020204" pitchFamily="34" charset="0"/>
              </a:rPr>
              <a:t>Avant de répondre à un problème, il faut se mettre d’accord sur le constat.</a:t>
            </a:r>
          </a:p>
          <a:p>
            <a:pPr marL="0" marR="0" lvl="0" indent="0" algn="just" defTabSz="914400" rtl="0" eaLnBrk="1" fontAlgn="base" latinLnBrk="0" hangingPunct="1">
              <a:lnSpc>
                <a:spcPct val="100000"/>
              </a:lnSpc>
              <a:spcBef>
                <a:spcPct val="30000"/>
              </a:spcBef>
              <a:spcAft>
                <a:spcPct val="0"/>
              </a:spcAft>
              <a:buClrTx/>
              <a:buSzTx/>
              <a:buFontTx/>
              <a:buNone/>
              <a:tabLst/>
              <a:defRPr/>
            </a:pPr>
            <a:r>
              <a:rPr lang="fr-FR" sz="1200" b="0" dirty="0">
                <a:solidFill>
                  <a:schemeClr val="bg1"/>
                </a:solidFill>
                <a:latin typeface="Century Gothic" panose="020B0502020202020204" pitchFamily="34" charset="0"/>
              </a:rPr>
              <a:t>Le but du scientifique est de donner à tout le monde une photographie claire des enjeux. Le choix des solutions est du ressort du politique. Le but de cette partie est de cadrer le défi et de permettre à chacun de choisir quelles solutions il veut mettre en place ! Pour cela, il va falloir tester, expérimenter, voir ce qui marche et en débattre. Mais l’important c’est d’éviter les fausses bonnes idées et pour cela il faut avoir les bons ordres de grandeurs en tête. </a:t>
            </a:r>
          </a:p>
          <a:p>
            <a:pPr marL="0" marR="0" lvl="0" indent="0" algn="just" defTabSz="914400" rtl="0" eaLnBrk="1" fontAlgn="base" latinLnBrk="0" hangingPunct="1">
              <a:lnSpc>
                <a:spcPct val="100000"/>
              </a:lnSpc>
              <a:spcBef>
                <a:spcPct val="30000"/>
              </a:spcBef>
              <a:spcAft>
                <a:spcPct val="0"/>
              </a:spcAft>
              <a:buClrTx/>
              <a:buSzTx/>
              <a:buFontTx/>
              <a:buNone/>
              <a:tabLst/>
              <a:defRPr/>
            </a:pPr>
            <a:endParaRPr lang="fr-FR" sz="1200" b="0" dirty="0">
              <a:solidFill>
                <a:schemeClr val="bg1"/>
              </a:solidFill>
              <a:latin typeface="Century Gothic" panose="020B0502020202020204" pitchFamily="34" charset="0"/>
            </a:endParaRPr>
          </a:p>
          <a:p>
            <a:pPr marL="0" marR="0" lvl="0" indent="0" algn="just" defTabSz="914400" rtl="0" eaLnBrk="1" fontAlgn="base" latinLnBrk="0" hangingPunct="1">
              <a:lnSpc>
                <a:spcPct val="100000"/>
              </a:lnSpc>
              <a:spcBef>
                <a:spcPct val="30000"/>
              </a:spcBef>
              <a:spcAft>
                <a:spcPct val="0"/>
              </a:spcAft>
              <a:buClrTx/>
              <a:buSzTx/>
              <a:buFontTx/>
              <a:buNone/>
              <a:tabLst/>
              <a:defRPr/>
            </a:pPr>
            <a:r>
              <a:rPr lang="fr-FR" sz="1200" b="0" dirty="0">
                <a:solidFill>
                  <a:schemeClr val="bg1"/>
                </a:solidFill>
                <a:latin typeface="Century Gothic" panose="020B0502020202020204" pitchFamily="34" charset="0"/>
              </a:rPr>
              <a:t>Bref, comme disais ces 2 gars, </a:t>
            </a:r>
            <a:r>
              <a:rPr lang="fr-FR" sz="1200" b="0" dirty="0">
                <a:solidFill>
                  <a:schemeClr val="bg1"/>
                </a:solidFill>
                <a:latin typeface="Berlin Sans FB" panose="020E0602020502020306" pitchFamily="34" charset="0"/>
              </a:rPr>
              <a:t>c</a:t>
            </a:r>
            <a:r>
              <a:rPr lang="fr-FR" sz="1200" dirty="0">
                <a:solidFill>
                  <a:schemeClr val="bg1"/>
                </a:solidFill>
                <a:latin typeface="Berlin Sans FB" panose="020E0602020502020306" pitchFamily="34" charset="0"/>
              </a:rPr>
              <a:t>ommencez pas à noyer la peau de l’ours avant d’avoir vendu le poisson !</a:t>
            </a:r>
          </a:p>
          <a:p>
            <a:pPr marL="0" marR="0" lvl="0" indent="0" algn="just" defTabSz="914400" rtl="0" eaLnBrk="1" fontAlgn="base" latinLnBrk="0" hangingPunct="1">
              <a:lnSpc>
                <a:spcPct val="100000"/>
              </a:lnSpc>
              <a:spcBef>
                <a:spcPct val="30000"/>
              </a:spcBef>
              <a:spcAft>
                <a:spcPct val="0"/>
              </a:spcAft>
              <a:buClrTx/>
              <a:buSzTx/>
              <a:buFontTx/>
              <a:buNone/>
              <a:tabLst/>
              <a:defRPr/>
            </a:pPr>
            <a:endParaRPr lang="fr-FR" sz="1200" b="0" dirty="0">
              <a:solidFill>
                <a:schemeClr val="bg1"/>
              </a:solidFill>
              <a:latin typeface="Century Gothic" panose="020B0502020202020204" pitchFamily="34" charset="0"/>
            </a:endParaRPr>
          </a:p>
          <a:p>
            <a:pPr marL="0" marR="0" lvl="0" indent="0" algn="just" defTabSz="914400" rtl="0" eaLnBrk="1" fontAlgn="base" latinLnBrk="0" hangingPunct="1">
              <a:lnSpc>
                <a:spcPct val="100000"/>
              </a:lnSpc>
              <a:spcBef>
                <a:spcPct val="30000"/>
              </a:spcBef>
              <a:spcAft>
                <a:spcPct val="0"/>
              </a:spcAft>
              <a:buClrTx/>
              <a:buSzTx/>
              <a:buFontTx/>
              <a:buNone/>
              <a:tabLst/>
              <a:defRPr/>
            </a:pPr>
            <a:r>
              <a:rPr lang="fr-FR" sz="1200" b="0" dirty="0">
                <a:solidFill>
                  <a:schemeClr val="bg1"/>
                </a:solidFill>
                <a:latin typeface="Century Gothic" panose="020B0502020202020204" pitchFamily="34" charset="0"/>
              </a:rPr>
              <a:t>Allez c’est parti ! </a:t>
            </a:r>
          </a:p>
          <a:p>
            <a:pPr algn="just"/>
            <a:endParaRPr lang="fr-FR" sz="1200" b="1" dirty="0">
              <a:solidFill>
                <a:schemeClr val="bg1"/>
              </a:solidFill>
              <a:latin typeface="Century Gothic" panose="020B0502020202020204" pitchFamily="34" charset="0"/>
            </a:endParaRPr>
          </a:p>
          <a:p>
            <a:pPr algn="ctr"/>
            <a:endParaRPr lang="fr-FR" sz="1200" b="1" dirty="0">
              <a:solidFill>
                <a:schemeClr val="bg1"/>
              </a:solidFill>
              <a:latin typeface="Century Gothic" panose="020B0502020202020204" pitchFamily="34" charset="0"/>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lang="fr-FR" sz="1200" b="1" dirty="0">
              <a:solidFill>
                <a:schemeClr val="bg1"/>
              </a:solidFill>
              <a:latin typeface="Century Gothic" panose="020B0502020202020204" pitchFamily="34" charset="0"/>
            </a:endParaRPr>
          </a:p>
          <a:p>
            <a:endParaRPr lang="fr-FR" b="0" u="none" dirty="0"/>
          </a:p>
        </p:txBody>
      </p:sp>
      <p:sp>
        <p:nvSpPr>
          <p:cNvPr id="4" name="Espace réservé du numéro de diapositive 3"/>
          <p:cNvSpPr>
            <a:spLocks noGrp="1"/>
          </p:cNvSpPr>
          <p:nvPr>
            <p:ph type="sldNum" sz="quarter" idx="5"/>
          </p:nvPr>
        </p:nvSpPr>
        <p:spPr/>
        <p:txBody>
          <a:bodyPr/>
          <a:lstStyle/>
          <a:p>
            <a:pPr>
              <a:defRPr/>
            </a:pPr>
            <a:fld id="{ED242561-DBBF-43EE-9B2C-D143BE6C6370}" type="slidenum">
              <a:rPr lang="fr-FR" smtClean="0"/>
              <a:pPr>
                <a:defRPr/>
              </a:pPr>
              <a:t>102</a:t>
            </a:fld>
            <a:endParaRPr lang="fr-FR"/>
          </a:p>
        </p:txBody>
      </p:sp>
    </p:spTree>
    <p:extLst>
      <p:ext uri="{BB962C8B-B14F-4D97-AF65-F5344CB8AC3E}">
        <p14:creationId xmlns:p14="http://schemas.microsoft.com/office/powerpoint/2010/main" val="42341579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Titre">
    <p:spTree>
      <p:nvGrpSpPr>
        <p:cNvPr id="1" name=""/>
        <p:cNvGrpSpPr/>
        <p:nvPr/>
      </p:nvGrpSpPr>
      <p:grpSpPr>
        <a:xfrm>
          <a:off x="0" y="0"/>
          <a:ext cx="0" cy="0"/>
          <a:chOff x="0" y="0"/>
          <a:chExt cx="0" cy="0"/>
        </a:xfrm>
      </p:grpSpPr>
      <p:sp>
        <p:nvSpPr>
          <p:cNvPr id="5" name="Rectangle 4"/>
          <p:cNvSpPr/>
          <p:nvPr userDrawn="1"/>
        </p:nvSpPr>
        <p:spPr>
          <a:xfrm>
            <a:off x="0" y="6092826"/>
            <a:ext cx="12192000" cy="7651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fr-FR"/>
          </a:p>
        </p:txBody>
      </p:sp>
      <p:sp>
        <p:nvSpPr>
          <p:cNvPr id="6" name="Rectangle 5"/>
          <p:cNvSpPr/>
          <p:nvPr userDrawn="1"/>
        </p:nvSpPr>
        <p:spPr>
          <a:xfrm>
            <a:off x="0" y="1"/>
            <a:ext cx="12192000" cy="2003425"/>
          </a:xfrm>
          <a:prstGeom prst="rect">
            <a:avLst/>
          </a:prstGeom>
          <a:solidFill>
            <a:srgbClr val="085160"/>
          </a:solidFill>
          <a:ln>
            <a:noFill/>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a:p>
        </p:txBody>
      </p:sp>
      <p:sp>
        <p:nvSpPr>
          <p:cNvPr id="7" name="Rectangle 6"/>
          <p:cNvSpPr/>
          <p:nvPr userDrawn="1"/>
        </p:nvSpPr>
        <p:spPr>
          <a:xfrm rot="2700000">
            <a:off x="6704808" y="1577182"/>
            <a:ext cx="636587" cy="850900"/>
          </a:xfrm>
          <a:prstGeom prst="rect">
            <a:avLst/>
          </a:prstGeom>
          <a:solidFill>
            <a:srgbClr val="085160"/>
          </a:solidFill>
          <a:ln>
            <a:noFill/>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a:p>
        </p:txBody>
      </p:sp>
      <p:pic>
        <p:nvPicPr>
          <p:cNvPr id="8" name="Image 12" descr="Logo AC Blanc.png"/>
          <p:cNvPicPr>
            <a:picLocks noChangeAspect="1"/>
          </p:cNvPicPr>
          <p:nvPr userDrawn="1"/>
        </p:nvPicPr>
        <p:blipFill>
          <a:blip r:embed="rId2" cstate="print"/>
          <a:srcRect/>
          <a:stretch>
            <a:fillRect/>
          </a:stretch>
        </p:blipFill>
        <p:spPr bwMode="auto">
          <a:xfrm>
            <a:off x="328085" y="258764"/>
            <a:ext cx="3823700" cy="1393825"/>
          </a:xfrm>
          <a:prstGeom prst="rect">
            <a:avLst/>
          </a:prstGeom>
          <a:noFill/>
          <a:ln w="9525">
            <a:noFill/>
            <a:miter lim="800000"/>
            <a:headEnd/>
            <a:tailEnd/>
          </a:ln>
        </p:spPr>
      </p:pic>
      <p:sp>
        <p:nvSpPr>
          <p:cNvPr id="2" name="Titre 1"/>
          <p:cNvSpPr>
            <a:spLocks noGrp="1"/>
          </p:cNvSpPr>
          <p:nvPr>
            <p:ph type="ctrTitle"/>
          </p:nvPr>
        </p:nvSpPr>
        <p:spPr>
          <a:xfrm>
            <a:off x="431371" y="2492897"/>
            <a:ext cx="9985109" cy="1470025"/>
          </a:xfrm>
          <a:prstGeom prst="rect">
            <a:avLst/>
          </a:prstGeom>
        </p:spPr>
        <p:txBody>
          <a:bodyPr/>
          <a:lstStyle>
            <a:lvl1pPr marL="0" algn="l" defTabSz="457200" rtl="0" eaLnBrk="1" latinLnBrk="0" hangingPunct="1">
              <a:defRPr lang="fr-FR" sz="4400" b="1" kern="1200" dirty="0" smtClean="0">
                <a:solidFill>
                  <a:srgbClr val="F6AB38"/>
                </a:solidFill>
                <a:latin typeface="Century Gothic" pitchFamily="34" charset="0"/>
                <a:ea typeface="+mn-ea"/>
                <a:cs typeface="Century Gothic" pitchFamily="34" charset="0"/>
              </a:defRPr>
            </a:lvl1pPr>
          </a:lstStyle>
          <a:p>
            <a:r>
              <a:rPr lang="fr-FR" dirty="0"/>
              <a:t>Cliquez pour modifier le style du titre</a:t>
            </a:r>
          </a:p>
        </p:txBody>
      </p:sp>
      <p:sp>
        <p:nvSpPr>
          <p:cNvPr id="3" name="Sous-titre 2"/>
          <p:cNvSpPr>
            <a:spLocks noGrp="1"/>
          </p:cNvSpPr>
          <p:nvPr>
            <p:ph type="subTitle" idx="1"/>
          </p:nvPr>
        </p:nvSpPr>
        <p:spPr>
          <a:xfrm>
            <a:off x="431371" y="4005064"/>
            <a:ext cx="7200800" cy="1126976"/>
          </a:xfrm>
          <a:prstGeom prst="rect">
            <a:avLst/>
          </a:prstGeom>
        </p:spPr>
        <p:txBody>
          <a:bodyPr>
            <a:normAutofit/>
          </a:bodyPr>
          <a:lstStyle>
            <a:lvl1pPr marL="0" indent="0" algn="l" defTabSz="457200" rtl="0" eaLnBrk="1" latinLnBrk="0" hangingPunct="1">
              <a:buNone/>
              <a:defRPr lang="fr-FR" sz="3500" b="1" kern="1200" dirty="0" smtClean="0">
                <a:solidFill>
                  <a:srgbClr val="085160"/>
                </a:solidFill>
                <a:latin typeface="Century Gothic" pitchFamily="34" charset="0"/>
                <a:ea typeface="+mn-ea"/>
                <a:cs typeface="Century Gothic"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dirty="0"/>
              <a:t>Cliquez pour modifier le style des sous-titres du masque</a:t>
            </a:r>
          </a:p>
        </p:txBody>
      </p:sp>
      <p:sp>
        <p:nvSpPr>
          <p:cNvPr id="21" name="Espace réservé du texte 20"/>
          <p:cNvSpPr>
            <a:spLocks noGrp="1"/>
          </p:cNvSpPr>
          <p:nvPr>
            <p:ph type="body" sz="quarter" idx="10"/>
          </p:nvPr>
        </p:nvSpPr>
        <p:spPr>
          <a:xfrm>
            <a:off x="527382" y="5634038"/>
            <a:ext cx="6816757" cy="675283"/>
          </a:xfrm>
          <a:prstGeom prst="rect">
            <a:avLst/>
          </a:prstGeom>
        </p:spPr>
        <p:txBody>
          <a:bodyPr>
            <a:normAutofit/>
          </a:bodyPr>
          <a:lstStyle>
            <a:lvl1pPr>
              <a:buNone/>
              <a:defRPr lang="fr-FR" sz="2400" b="1" kern="1200" dirty="0" smtClean="0">
                <a:solidFill>
                  <a:schemeClr val="tx1"/>
                </a:solidFill>
                <a:latin typeface="Century Gothic" pitchFamily="34" charset="0"/>
                <a:ea typeface="+mn-ea"/>
                <a:cs typeface="Century Gothic" pitchFamily="34" charset="0"/>
              </a:defRPr>
            </a:lvl1pPr>
          </a:lstStyle>
          <a:p>
            <a:pPr lvl="0"/>
            <a:r>
              <a:rPr lang="fr-FR" dirty="0"/>
              <a:t>Cliquez pour modifier les styles du texte </a:t>
            </a:r>
          </a:p>
        </p:txBody>
      </p:sp>
      <p:sp>
        <p:nvSpPr>
          <p:cNvPr id="9" name="Espace réservé du numéro de diapositive 5">
            <a:extLst>
              <a:ext uri="{FF2B5EF4-FFF2-40B4-BE49-F238E27FC236}">
                <a16:creationId xmlns:a16="http://schemas.microsoft.com/office/drawing/2014/main" id="{6CD7F0DE-59A3-4F90-BEAC-1E9D6235A483}"/>
              </a:ext>
            </a:extLst>
          </p:cNvPr>
          <p:cNvSpPr>
            <a:spLocks noGrp="1"/>
          </p:cNvSpPr>
          <p:nvPr>
            <p:ph type="sldNum" sz="quarter" idx="4"/>
          </p:nvPr>
        </p:nvSpPr>
        <p:spPr>
          <a:xfrm>
            <a:off x="11280576" y="6381329"/>
            <a:ext cx="864096" cy="365125"/>
          </a:xfrm>
          <a:prstGeom prst="rect">
            <a:avLst/>
          </a:prstGeom>
        </p:spPr>
        <p:txBody>
          <a:bodyPr/>
          <a:lstStyle>
            <a:lvl1pPr>
              <a:defRPr b="1">
                <a:solidFill>
                  <a:schemeClr val="bg1"/>
                </a:solidFill>
              </a:defRPr>
            </a:lvl1pPr>
          </a:lstStyle>
          <a:p>
            <a:pPr>
              <a:defRPr/>
            </a:pPr>
            <a:fld id="{977A11F6-3D0F-4813-9A73-318DF2A72F01}" type="slidenum">
              <a:rPr lang="en-US" smtClean="0"/>
              <a:pPr>
                <a:defRPr/>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027548" y="0"/>
            <a:ext cx="8028892" cy="980728"/>
          </a:xfrm>
          <a:prstGeom prst="rect">
            <a:avLst/>
          </a:prstGeom>
        </p:spPr>
        <p:txBody>
          <a:bodyPr anchor="ctr">
            <a:normAutofit/>
          </a:bodyPr>
          <a:lstStyle>
            <a:lvl1pPr algn="l">
              <a:defRPr sz="2400" cap="none"/>
            </a:lvl1pPr>
          </a:lstStyle>
          <a:p>
            <a:r>
              <a:rPr lang="fr-FR" dirty="0"/>
              <a:t>Cliquez et modifiez le titre</a:t>
            </a:r>
            <a:endParaRPr lang="en-US" dirty="0"/>
          </a:p>
        </p:txBody>
      </p:sp>
      <p:sp>
        <p:nvSpPr>
          <p:cNvPr id="3" name="Content Placeholder 2"/>
          <p:cNvSpPr>
            <a:spLocks noGrp="1"/>
          </p:cNvSpPr>
          <p:nvPr>
            <p:ph idx="1"/>
          </p:nvPr>
        </p:nvSpPr>
        <p:spPr>
          <a:xfrm>
            <a:off x="609600" y="1268760"/>
            <a:ext cx="10972800" cy="4857403"/>
          </a:xfrm>
          <a:prstGeom prst="rect">
            <a:avLst/>
          </a:prstGeom>
        </p:spPr>
        <p:txBody>
          <a:bodyPr/>
          <a:lstStyle>
            <a:lvl1pPr>
              <a:defRPr>
                <a:latin typeface="Century Gothic" pitchFamily="34" charset="0"/>
              </a:defRPr>
            </a:lvl1pPr>
            <a:lvl2pPr>
              <a:defRPr lang="fr-FR" sz="2400" b="0" kern="1200" dirty="0" smtClean="0">
                <a:solidFill>
                  <a:schemeClr val="tx1"/>
                </a:solidFill>
                <a:latin typeface="Century Gothic" pitchFamily="34" charset="0"/>
                <a:ea typeface="+mn-ea"/>
                <a:cs typeface="+mn-cs"/>
              </a:defRPr>
            </a:lvl2pPr>
            <a:lvl3pPr>
              <a:defRPr>
                <a:latin typeface="Century Gothic" pitchFamily="34" charset="0"/>
              </a:defRPr>
            </a:lvl3pPr>
            <a:lvl4pPr>
              <a:defRPr>
                <a:latin typeface="Century Gothic" pitchFamily="34" charset="0"/>
              </a:defRPr>
            </a:lvl4pPr>
            <a:lvl5pPr>
              <a:defRPr>
                <a:latin typeface="Century Gothic" pitchFamily="34" charset="0"/>
              </a:defRPr>
            </a:lvl5pPr>
          </a:lstStyle>
          <a:p>
            <a:pPr lvl="0"/>
            <a:r>
              <a:rPr lang="fr-FR" dirty="0"/>
              <a:t>Cliquez pour modifier les styles du texte du masque</a:t>
            </a:r>
          </a:p>
          <a:p>
            <a:pPr marL="742950" lvl="1" indent="-285750" algn="l" defTabSz="457200" rtl="0" fontAlgn="base">
              <a:spcBef>
                <a:spcPct val="20000"/>
              </a:spcBef>
              <a:spcAft>
                <a:spcPct val="0"/>
              </a:spcAft>
              <a:buClr>
                <a:srgbClr val="F79124"/>
              </a:buClr>
              <a:buFont typeface="Arial" pitchFamily="34" charset="0"/>
              <a:buChar char="•"/>
            </a:pPr>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Espace réservé du numéro de diapositive 5">
            <a:extLst>
              <a:ext uri="{FF2B5EF4-FFF2-40B4-BE49-F238E27FC236}">
                <a16:creationId xmlns:a16="http://schemas.microsoft.com/office/drawing/2014/main" id="{64C73AF8-74AE-463E-86BE-ED6EDD09366C}"/>
              </a:ext>
            </a:extLst>
          </p:cNvPr>
          <p:cNvSpPr>
            <a:spLocks noGrp="1"/>
          </p:cNvSpPr>
          <p:nvPr>
            <p:ph type="sldNum" sz="quarter" idx="4"/>
          </p:nvPr>
        </p:nvSpPr>
        <p:spPr>
          <a:xfrm>
            <a:off x="11280576" y="6597352"/>
            <a:ext cx="864096" cy="260648"/>
          </a:xfrm>
          <a:prstGeom prst="rect">
            <a:avLst/>
          </a:prstGeom>
        </p:spPr>
        <p:txBody>
          <a:bodyPr anchor="ctr"/>
          <a:lstStyle>
            <a:lvl1pPr algn="r">
              <a:defRPr sz="1400" b="1">
                <a:solidFill>
                  <a:schemeClr val="bg1"/>
                </a:solidFill>
              </a:defRPr>
            </a:lvl1pPr>
          </a:lstStyle>
          <a:p>
            <a:pPr>
              <a:defRPr/>
            </a:pPr>
            <a:fld id="{977A11F6-3D0F-4813-9A73-318DF2A72F01}" type="slidenum">
              <a:rPr lang="en-US" smtClean="0"/>
              <a:pPr>
                <a:defRPr/>
              </a:pPr>
              <a:t>‹N°›</a:t>
            </a:fld>
            <a:endParaRPr lang="en-US" dirty="0"/>
          </a:p>
        </p:txBody>
      </p:sp>
    </p:spTree>
    <p:extLst>
      <p:ext uri="{BB962C8B-B14F-4D97-AF65-F5344CB8AC3E}">
        <p14:creationId xmlns:p14="http://schemas.microsoft.com/office/powerpoint/2010/main" val="6326011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ait à mettre en avant">
    <p:spTree>
      <p:nvGrpSpPr>
        <p:cNvPr id="1" name=""/>
        <p:cNvGrpSpPr/>
        <p:nvPr/>
      </p:nvGrpSpPr>
      <p:grpSpPr>
        <a:xfrm>
          <a:off x="0" y="0"/>
          <a:ext cx="0" cy="0"/>
          <a:chOff x="0" y="0"/>
          <a:chExt cx="0" cy="0"/>
        </a:xfrm>
      </p:grpSpPr>
      <p:sp>
        <p:nvSpPr>
          <p:cNvPr id="4" name="Rectangle 3"/>
          <p:cNvSpPr/>
          <p:nvPr userDrawn="1"/>
        </p:nvSpPr>
        <p:spPr>
          <a:xfrm>
            <a:off x="0" y="0"/>
            <a:ext cx="12192000" cy="6858000"/>
          </a:xfrm>
          <a:prstGeom prst="rect">
            <a:avLst/>
          </a:prstGeom>
          <a:solidFill>
            <a:srgbClr val="085160"/>
          </a:solidFill>
          <a:ln>
            <a:noFill/>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a:p>
        </p:txBody>
      </p:sp>
      <p:sp>
        <p:nvSpPr>
          <p:cNvPr id="3" name="Espace réservé du texte 2"/>
          <p:cNvSpPr>
            <a:spLocks noGrp="1"/>
          </p:cNvSpPr>
          <p:nvPr>
            <p:ph type="body" idx="1" hasCustomPrompt="1"/>
          </p:nvPr>
        </p:nvSpPr>
        <p:spPr>
          <a:xfrm>
            <a:off x="0" y="2492897"/>
            <a:ext cx="10363200" cy="1500187"/>
          </a:xfrm>
          <a:prstGeom prst="rect">
            <a:avLst/>
          </a:prstGeom>
          <a:solidFill>
            <a:schemeClr val="bg1"/>
          </a:solidFill>
          <a:ln>
            <a:noFill/>
          </a:ln>
        </p:spPr>
        <p:txBody>
          <a:bodyPr lIns="216000" anchor="ctr">
            <a:normAutofit/>
          </a:bodyPr>
          <a:lstStyle>
            <a:lvl1pPr marL="0" indent="0" algn="l" defTabSz="457200" rtl="0" eaLnBrk="1" latinLnBrk="0" hangingPunct="1">
              <a:buNone/>
              <a:defRPr lang="fr-FR" sz="4000" b="1" kern="1200" cap="none" baseline="0" dirty="0" smtClean="0">
                <a:solidFill>
                  <a:srgbClr val="1B687F"/>
                </a:solidFill>
                <a:latin typeface="Century Gothic" pitchFamily="34" charset="0"/>
                <a:ea typeface="+mn-ea"/>
                <a:cs typeface="Century Gothic"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dirty="0"/>
              <a:t>Cliquez pour modifier les styles du texte du masque</a:t>
            </a:r>
          </a:p>
        </p:txBody>
      </p:sp>
      <p:sp>
        <p:nvSpPr>
          <p:cNvPr id="5" name="Espace réservé du numéro de diapositive 5">
            <a:extLst>
              <a:ext uri="{FF2B5EF4-FFF2-40B4-BE49-F238E27FC236}">
                <a16:creationId xmlns:a16="http://schemas.microsoft.com/office/drawing/2014/main" id="{59AD1C63-9E00-453B-8796-AF4E55175AC6}"/>
              </a:ext>
            </a:extLst>
          </p:cNvPr>
          <p:cNvSpPr>
            <a:spLocks noGrp="1"/>
          </p:cNvSpPr>
          <p:nvPr>
            <p:ph type="sldNum" sz="quarter" idx="4"/>
          </p:nvPr>
        </p:nvSpPr>
        <p:spPr>
          <a:xfrm>
            <a:off x="11280576" y="6381329"/>
            <a:ext cx="864096" cy="365125"/>
          </a:xfrm>
          <a:prstGeom prst="rect">
            <a:avLst/>
          </a:prstGeom>
        </p:spPr>
        <p:txBody>
          <a:bodyPr/>
          <a:lstStyle>
            <a:lvl1pPr>
              <a:defRPr b="1">
                <a:solidFill>
                  <a:schemeClr val="bg1"/>
                </a:solidFill>
              </a:defRPr>
            </a:lvl1pPr>
          </a:lstStyle>
          <a:p>
            <a:pPr>
              <a:defRPr/>
            </a:pPr>
            <a:fld id="{977A11F6-3D0F-4813-9A73-318DF2A72F01}" type="slidenum">
              <a:rPr lang="en-US" smtClean="0"/>
              <a:pPr>
                <a:defRPr/>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3" name="Espace réservé du numéro de diapositive 5">
            <a:extLst>
              <a:ext uri="{FF2B5EF4-FFF2-40B4-BE49-F238E27FC236}">
                <a16:creationId xmlns:a16="http://schemas.microsoft.com/office/drawing/2014/main" id="{DE3D8DC8-4972-4ADF-ACA0-253FA05264EF}"/>
              </a:ext>
            </a:extLst>
          </p:cNvPr>
          <p:cNvSpPr>
            <a:spLocks noGrp="1"/>
          </p:cNvSpPr>
          <p:nvPr>
            <p:ph type="sldNum" sz="quarter" idx="4"/>
          </p:nvPr>
        </p:nvSpPr>
        <p:spPr>
          <a:xfrm>
            <a:off x="11280576" y="6597352"/>
            <a:ext cx="864096" cy="260648"/>
          </a:xfrm>
          <a:prstGeom prst="rect">
            <a:avLst/>
          </a:prstGeom>
        </p:spPr>
        <p:txBody>
          <a:bodyPr anchor="ctr"/>
          <a:lstStyle>
            <a:lvl1pPr algn="r">
              <a:defRPr sz="1400" b="1">
                <a:solidFill>
                  <a:schemeClr val="bg1"/>
                </a:solidFill>
              </a:defRPr>
            </a:lvl1pPr>
          </a:lstStyle>
          <a:p>
            <a:pPr>
              <a:defRPr/>
            </a:pPr>
            <a:fld id="{977A11F6-3D0F-4813-9A73-318DF2A72F01}" type="slidenum">
              <a:rPr lang="en-US" smtClean="0"/>
              <a:pPr>
                <a:defRPr/>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10"/>
        <p:cNvGrpSpPr/>
        <p:nvPr/>
      </p:nvGrpSpPr>
      <p:grpSpPr>
        <a:xfrm>
          <a:off x="0" y="0"/>
          <a:ext cx="0" cy="0"/>
          <a:chOff x="0" y="0"/>
          <a:chExt cx="0" cy="0"/>
        </a:xfrm>
      </p:grpSpPr>
      <p:sp>
        <p:nvSpPr>
          <p:cNvPr id="11" name="Shape 11"/>
          <p:cNvSpPr txBox="1">
            <a:spLocks noGrp="1"/>
          </p:cNvSpPr>
          <p:nvPr>
            <p:ph type="ctrTitle"/>
          </p:nvPr>
        </p:nvSpPr>
        <p:spPr>
          <a:xfrm>
            <a:off x="914400" y="2130425"/>
            <a:ext cx="10363200" cy="1470024"/>
          </a:xfrm>
          <a:prstGeom prst="rect">
            <a:avLst/>
          </a:prstGeom>
          <a:noFill/>
          <a:ln>
            <a:noFill/>
          </a:ln>
        </p:spPr>
        <p:txBody>
          <a:bodyPr lIns="91425" tIns="91425" rIns="91425" bIns="91425" anchor="ctr" anchorCtr="0"/>
          <a:lstStyle>
            <a:lvl1pPr marL="0" marR="0" indent="0" algn="ctr" rtl="0">
              <a:spcBef>
                <a:spcPts val="0"/>
              </a:spcBef>
              <a:buClr>
                <a:schemeClr val="dk1"/>
              </a:buClr>
              <a:buFont typeface="Calibri"/>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dirty="0"/>
          </a:p>
        </p:txBody>
      </p:sp>
      <p:sp>
        <p:nvSpPr>
          <p:cNvPr id="12" name="Shape 12"/>
          <p:cNvSpPr txBox="1">
            <a:spLocks noGrp="1"/>
          </p:cNvSpPr>
          <p:nvPr>
            <p:ph type="subTitle" idx="1"/>
          </p:nvPr>
        </p:nvSpPr>
        <p:spPr>
          <a:xfrm>
            <a:off x="1828801" y="3886200"/>
            <a:ext cx="8534399" cy="1752600"/>
          </a:xfrm>
          <a:prstGeom prst="rect">
            <a:avLst/>
          </a:prstGeom>
          <a:noFill/>
          <a:ln>
            <a:noFill/>
          </a:ln>
        </p:spPr>
        <p:txBody>
          <a:bodyPr lIns="91425" tIns="91425" rIns="91425" bIns="91425" anchor="t" anchorCtr="0"/>
          <a:lstStyle>
            <a:lvl1pPr marL="0" marR="0" indent="0" algn="ctr" rtl="0">
              <a:spcBef>
                <a:spcPts val="640"/>
              </a:spcBef>
              <a:buClr>
                <a:srgbClr val="888888"/>
              </a:buClr>
              <a:buFont typeface="Calibri"/>
              <a:buNone/>
              <a:defRPr/>
            </a:lvl1pPr>
            <a:lvl2pPr marL="457200" marR="0" indent="0" algn="ctr" rtl="0">
              <a:spcBef>
                <a:spcPts val="560"/>
              </a:spcBef>
              <a:buClr>
                <a:srgbClr val="888888"/>
              </a:buClr>
              <a:buFont typeface="Calibri"/>
              <a:buNone/>
              <a:defRPr/>
            </a:lvl2pPr>
            <a:lvl3pPr marL="914400" marR="0" indent="0" algn="ctr" rtl="0">
              <a:spcBef>
                <a:spcPts val="480"/>
              </a:spcBef>
              <a:buClr>
                <a:srgbClr val="888888"/>
              </a:buClr>
              <a:buFont typeface="Calibri"/>
              <a:buNone/>
              <a:defRPr/>
            </a:lvl3pPr>
            <a:lvl4pPr marL="1371600" marR="0" indent="0" algn="ctr" rtl="0">
              <a:spcBef>
                <a:spcPts val="400"/>
              </a:spcBef>
              <a:buClr>
                <a:srgbClr val="888888"/>
              </a:buClr>
              <a:buFont typeface="Calibri"/>
              <a:buNone/>
              <a:defRPr/>
            </a:lvl4pPr>
            <a:lvl5pPr marL="1828800" marR="0" indent="0" algn="ctr" rtl="0">
              <a:spcBef>
                <a:spcPts val="400"/>
              </a:spcBef>
              <a:buClr>
                <a:srgbClr val="888888"/>
              </a:buClr>
              <a:buFont typeface="Calibri"/>
              <a:buNone/>
              <a:defRPr/>
            </a:lvl5pPr>
            <a:lvl6pPr marL="2286000" marR="0" indent="0" algn="ctr" rtl="0">
              <a:spcBef>
                <a:spcPts val="400"/>
              </a:spcBef>
              <a:buClr>
                <a:srgbClr val="888888"/>
              </a:buClr>
              <a:buFont typeface="Calibri"/>
              <a:buNone/>
              <a:defRPr/>
            </a:lvl6pPr>
            <a:lvl7pPr marL="2743200" marR="0" indent="0" algn="ctr" rtl="0">
              <a:spcBef>
                <a:spcPts val="400"/>
              </a:spcBef>
              <a:buClr>
                <a:srgbClr val="888888"/>
              </a:buClr>
              <a:buFont typeface="Calibri"/>
              <a:buNone/>
              <a:defRPr/>
            </a:lvl7pPr>
            <a:lvl8pPr marL="3200400" marR="0" indent="0" algn="ctr" rtl="0">
              <a:spcBef>
                <a:spcPts val="400"/>
              </a:spcBef>
              <a:buClr>
                <a:srgbClr val="888888"/>
              </a:buClr>
              <a:buFont typeface="Calibri"/>
              <a:buNone/>
              <a:defRPr/>
            </a:lvl8pPr>
            <a:lvl9pPr marL="3657600" marR="0" indent="0" algn="ctr" rtl="0">
              <a:spcBef>
                <a:spcPts val="400"/>
              </a:spcBef>
              <a:buClr>
                <a:srgbClr val="888888"/>
              </a:buClr>
              <a:buFont typeface="Calibri"/>
              <a:buNone/>
              <a:defRPr/>
            </a:lvl9pPr>
          </a:lstStyle>
          <a:p>
            <a:endParaRPr/>
          </a:p>
        </p:txBody>
      </p:sp>
      <p:sp>
        <p:nvSpPr>
          <p:cNvPr id="5" name="Espace réservé du numéro de diapositive 5">
            <a:extLst>
              <a:ext uri="{FF2B5EF4-FFF2-40B4-BE49-F238E27FC236}">
                <a16:creationId xmlns:a16="http://schemas.microsoft.com/office/drawing/2014/main" id="{8723BFF4-261A-4E2D-9012-DA634010A728}"/>
              </a:ext>
            </a:extLst>
          </p:cNvPr>
          <p:cNvSpPr>
            <a:spLocks noGrp="1"/>
          </p:cNvSpPr>
          <p:nvPr>
            <p:ph type="sldNum" sz="quarter" idx="4"/>
          </p:nvPr>
        </p:nvSpPr>
        <p:spPr>
          <a:xfrm>
            <a:off x="11280576" y="6597352"/>
            <a:ext cx="864096" cy="260648"/>
          </a:xfrm>
          <a:prstGeom prst="rect">
            <a:avLst/>
          </a:prstGeom>
        </p:spPr>
        <p:txBody>
          <a:bodyPr anchor="ctr"/>
          <a:lstStyle>
            <a:lvl1pPr algn="r">
              <a:defRPr sz="1400" b="1">
                <a:solidFill>
                  <a:schemeClr val="bg1"/>
                </a:solidFill>
              </a:defRPr>
            </a:lvl1pPr>
          </a:lstStyle>
          <a:p>
            <a:pPr>
              <a:defRPr/>
            </a:pPr>
            <a:fld id="{977A11F6-3D0F-4813-9A73-318DF2A72F01}" type="slidenum">
              <a:rPr lang="en-US" smtClean="0"/>
              <a:pPr>
                <a:defRPr/>
              </a:pPr>
              <a:t>‹N°›</a:t>
            </a:fld>
            <a:endParaRPr lang="en-US" dirty="0"/>
          </a:p>
        </p:txBody>
      </p:sp>
    </p:spTree>
    <p:extLst>
      <p:ext uri="{BB962C8B-B14F-4D97-AF65-F5344CB8AC3E}">
        <p14:creationId xmlns:p14="http://schemas.microsoft.com/office/powerpoint/2010/main" val="209005727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Diapositive de titre">
    <p:spTree>
      <p:nvGrpSpPr>
        <p:cNvPr id="1" name=""/>
        <p:cNvGrpSpPr/>
        <p:nvPr/>
      </p:nvGrpSpPr>
      <p:grpSpPr>
        <a:xfrm>
          <a:off x="0" y="0"/>
          <a:ext cx="0" cy="0"/>
          <a:chOff x="0" y="0"/>
          <a:chExt cx="0" cy="0"/>
        </a:xfrm>
      </p:grpSpPr>
      <p:sp>
        <p:nvSpPr>
          <p:cNvPr id="4" name="Espace réservé du numéro de diapositive 5">
            <a:extLst>
              <a:ext uri="{FF2B5EF4-FFF2-40B4-BE49-F238E27FC236}">
                <a16:creationId xmlns:a16="http://schemas.microsoft.com/office/drawing/2014/main" id="{2A39181A-6D30-4171-B2E7-618107FFAD51}"/>
              </a:ext>
            </a:extLst>
          </p:cNvPr>
          <p:cNvSpPr>
            <a:spLocks noGrp="1"/>
          </p:cNvSpPr>
          <p:nvPr>
            <p:ph type="sldNum" sz="quarter" idx="4"/>
          </p:nvPr>
        </p:nvSpPr>
        <p:spPr>
          <a:xfrm>
            <a:off x="11280576" y="6597352"/>
            <a:ext cx="864096" cy="260648"/>
          </a:xfrm>
          <a:prstGeom prst="rect">
            <a:avLst/>
          </a:prstGeom>
        </p:spPr>
        <p:txBody>
          <a:bodyPr anchor="ctr"/>
          <a:lstStyle>
            <a:lvl1pPr algn="r">
              <a:defRPr sz="1400" b="1">
                <a:solidFill>
                  <a:schemeClr val="bg1"/>
                </a:solidFill>
              </a:defRPr>
            </a:lvl1pPr>
          </a:lstStyle>
          <a:p>
            <a:pPr>
              <a:defRPr/>
            </a:pPr>
            <a:fld id="{977A11F6-3D0F-4813-9A73-318DF2A72F01}" type="slidenum">
              <a:rPr lang="en-US" smtClean="0"/>
              <a:pPr>
                <a:defRPr/>
              </a:pPr>
              <a:t>‹N°›</a:t>
            </a:fld>
            <a:endParaRPr lang="en-US" dirty="0"/>
          </a:p>
        </p:txBody>
      </p:sp>
    </p:spTree>
    <p:extLst>
      <p:ext uri="{BB962C8B-B14F-4D97-AF65-F5344CB8AC3E}">
        <p14:creationId xmlns:p14="http://schemas.microsoft.com/office/powerpoint/2010/main" val="19670706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Contenu presenta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220" y="873737"/>
            <a:ext cx="7327534" cy="346681"/>
          </a:xfrm>
          <a:prstGeom prst="rect">
            <a:avLst/>
          </a:prstGeom>
          <a:solidFill>
            <a:schemeClr val="bg1">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vert="horz" lIns="95788" tIns="47894" rIns="95788" bIns="47894" rtlCol="0" anchor="ctr">
            <a:normAutofit/>
          </a:bodyPr>
          <a:lstStyle>
            <a:lvl1pPr>
              <a:defRPr sz="1400" b="1" dirty="0">
                <a:solidFill>
                  <a:schemeClr val="bg1"/>
                </a:solidFill>
                <a:effectLst/>
                <a:latin typeface="+mj-lt"/>
                <a:cs typeface="Century Gothic"/>
              </a:defRPr>
            </a:lvl1pPr>
          </a:lstStyle>
          <a:p>
            <a:pPr lvl="0" defTabSz="914400">
              <a:spcBef>
                <a:spcPts val="2270"/>
              </a:spcBef>
              <a:buClr>
                <a:srgbClr val="6CC600"/>
              </a:buClr>
              <a:buFont typeface="Wingdings 2" pitchFamily="18" charset="2"/>
            </a:pPr>
            <a:r>
              <a:rPr lang="fr-FR" dirty="0"/>
              <a:t>Titre 1</a:t>
            </a:r>
            <a:endParaRPr dirty="0"/>
          </a:p>
        </p:txBody>
      </p:sp>
      <p:sp>
        <p:nvSpPr>
          <p:cNvPr id="3" name="Content Placeholder 2"/>
          <p:cNvSpPr>
            <a:spLocks noGrp="1"/>
          </p:cNvSpPr>
          <p:nvPr>
            <p:ph idx="1" hasCustomPrompt="1"/>
          </p:nvPr>
        </p:nvSpPr>
        <p:spPr>
          <a:xfrm>
            <a:off x="246735" y="1406571"/>
            <a:ext cx="11769114" cy="4944118"/>
          </a:xfrm>
        </p:spPr>
        <p:txBody>
          <a:bodyPr/>
          <a:lstStyle>
            <a:lvl1pPr marL="0" indent="-216000">
              <a:spcBef>
                <a:spcPts val="1300"/>
              </a:spcBef>
              <a:defRPr sz="1400">
                <a:latin typeface="Calibri" pitchFamily="34" charset="0"/>
                <a:cs typeface="Calibri" pitchFamily="34" charset="0"/>
              </a:defRPr>
            </a:lvl1pPr>
            <a:lvl2pPr marL="648000" indent="-216000">
              <a:spcBef>
                <a:spcPts val="650"/>
              </a:spcBef>
              <a:defRPr sz="1400">
                <a:latin typeface="Calibri" pitchFamily="34" charset="0"/>
                <a:cs typeface="Calibri" pitchFamily="34" charset="0"/>
              </a:defRPr>
            </a:lvl2pPr>
            <a:lvl3pPr marL="778247" indent="0">
              <a:buNone/>
              <a:defRPr sz="1200">
                <a:latin typeface="Calibri" pitchFamily="34" charset="0"/>
                <a:cs typeface="Calibri" pitchFamily="34" charset="0"/>
              </a:defRPr>
            </a:lvl3pPr>
            <a:lvl4pPr>
              <a:defRPr sz="1200">
                <a:latin typeface="Calibri" pitchFamily="34" charset="0"/>
                <a:cs typeface="Calibri" pitchFamily="34" charset="0"/>
              </a:defRPr>
            </a:lvl4pPr>
            <a:lvl5pPr>
              <a:defRPr sz="1200">
                <a:latin typeface="Calibri" pitchFamily="34" charset="0"/>
                <a:cs typeface="Calibri" pitchFamily="34" charset="0"/>
              </a:defRPr>
            </a:lvl5pPr>
          </a:lstStyle>
          <a:p>
            <a:pPr lvl="0"/>
            <a:r>
              <a:rPr lang="fr-FR" dirty="0"/>
              <a:t>Texte 1</a:t>
            </a:r>
          </a:p>
          <a:p>
            <a:pPr lvl="1"/>
            <a:r>
              <a:rPr lang="fr-FR" dirty="0"/>
              <a:t>Texte 2</a:t>
            </a:r>
          </a:p>
        </p:txBody>
      </p:sp>
      <p:sp>
        <p:nvSpPr>
          <p:cNvPr id="13" name="Rectangle 12">
            <a:extLst>
              <a:ext uri="{FF2B5EF4-FFF2-40B4-BE49-F238E27FC236}">
                <a16:creationId xmlns:a16="http://schemas.microsoft.com/office/drawing/2014/main" id="{8AF53392-A6FE-4FE2-8844-A5A70280F149}"/>
              </a:ext>
            </a:extLst>
          </p:cNvPr>
          <p:cNvSpPr/>
          <p:nvPr userDrawn="1"/>
        </p:nvSpPr>
        <p:spPr>
          <a:xfrm>
            <a:off x="0" y="6398780"/>
            <a:ext cx="12192000" cy="45922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50">
              <a:solidFill>
                <a:srgbClr val="00819D"/>
              </a:solidFill>
            </a:endParaRPr>
          </a:p>
        </p:txBody>
      </p:sp>
      <p:sp>
        <p:nvSpPr>
          <p:cNvPr id="6" name="Slide Number Placeholder 5"/>
          <p:cNvSpPr>
            <a:spLocks noGrp="1"/>
          </p:cNvSpPr>
          <p:nvPr>
            <p:ph type="sldNum" sz="quarter" idx="12"/>
          </p:nvPr>
        </p:nvSpPr>
        <p:spPr>
          <a:xfrm>
            <a:off x="11582400" y="6478907"/>
            <a:ext cx="609600" cy="281389"/>
          </a:xfrm>
          <a:noFill/>
        </p:spPr>
        <p:txBody>
          <a:bodyPr wrap="square" rtlCol="0">
            <a:spAutoFit/>
          </a:bodyPr>
          <a:lstStyle>
            <a:lvl1pPr>
              <a:defRPr lang="fr-FR" sz="1200" smtClean="0">
                <a:solidFill>
                  <a:srgbClr val="FFFFFF"/>
                </a:solidFill>
                <a:latin typeface="+mn-lt"/>
                <a:cs typeface="+mn-cs"/>
              </a:defRPr>
            </a:lvl1pPr>
          </a:lstStyle>
          <a:p>
            <a:pPr algn="r"/>
            <a:fld id="{1BE1B45F-D530-4087-8FA2-CAC956BAC937}" type="slidenum">
              <a:rPr lang="fr-FR" smtClean="0"/>
              <a:pPr algn="r"/>
              <a:t>‹N°›</a:t>
            </a:fld>
            <a:endParaRPr lang="fr-FR" dirty="0"/>
          </a:p>
        </p:txBody>
      </p:sp>
      <p:sp>
        <p:nvSpPr>
          <p:cNvPr id="18" name="Rectangle 17">
            <a:extLst>
              <a:ext uri="{FF2B5EF4-FFF2-40B4-BE49-F238E27FC236}">
                <a16:creationId xmlns:a16="http://schemas.microsoft.com/office/drawing/2014/main" id="{85A7B3BB-31D0-48FC-A38F-1A5943756F96}"/>
              </a:ext>
            </a:extLst>
          </p:cNvPr>
          <p:cNvSpPr/>
          <p:nvPr userDrawn="1"/>
        </p:nvSpPr>
        <p:spPr>
          <a:xfrm>
            <a:off x="4" y="299441"/>
            <a:ext cx="1280244" cy="29969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950">
              <a:solidFill>
                <a:srgbClr val="00819D"/>
              </a:solidFill>
            </a:endParaRPr>
          </a:p>
        </p:txBody>
      </p:sp>
      <p:pic>
        <p:nvPicPr>
          <p:cNvPr id="19" name="Picture 8" descr="logo.png">
            <a:extLst>
              <a:ext uri="{FF2B5EF4-FFF2-40B4-BE49-F238E27FC236}">
                <a16:creationId xmlns:a16="http://schemas.microsoft.com/office/drawing/2014/main" id="{A109834E-D462-43A0-8DDB-1B4F6F74D3D1}"/>
              </a:ext>
            </a:extLst>
          </p:cNvPr>
          <p:cNvPicPr>
            <a:picLocks noChangeAspect="1"/>
          </p:cNvPicPr>
          <p:nvPr userDrawn="1"/>
        </p:nvPicPr>
        <p:blipFill>
          <a:blip r:embed="rId2" cstate="print"/>
          <a:stretch>
            <a:fillRect/>
          </a:stretch>
        </p:blipFill>
        <p:spPr>
          <a:xfrm>
            <a:off x="10881763" y="250402"/>
            <a:ext cx="1169380" cy="408106"/>
          </a:xfrm>
          <a:prstGeom prst="rect">
            <a:avLst/>
          </a:prstGeom>
        </p:spPr>
      </p:pic>
      <p:grpSp>
        <p:nvGrpSpPr>
          <p:cNvPr id="21" name="Groupe 20">
            <a:extLst>
              <a:ext uri="{FF2B5EF4-FFF2-40B4-BE49-F238E27FC236}">
                <a16:creationId xmlns:a16="http://schemas.microsoft.com/office/drawing/2014/main" id="{8DD31706-7578-4EB7-917A-54E629D4AD8D}"/>
              </a:ext>
            </a:extLst>
          </p:cNvPr>
          <p:cNvGrpSpPr/>
          <p:nvPr userDrawn="1"/>
        </p:nvGrpSpPr>
        <p:grpSpPr>
          <a:xfrm>
            <a:off x="189697" y="6413269"/>
            <a:ext cx="6974965" cy="400110"/>
            <a:chOff x="154128" y="6413269"/>
            <a:chExt cx="5667159" cy="400110"/>
          </a:xfrm>
        </p:grpSpPr>
        <p:sp>
          <p:nvSpPr>
            <p:cNvPr id="15" name="ZoneTexte 14">
              <a:extLst>
                <a:ext uri="{FF2B5EF4-FFF2-40B4-BE49-F238E27FC236}">
                  <a16:creationId xmlns:a16="http://schemas.microsoft.com/office/drawing/2014/main" id="{F57A46D3-D253-45E3-A3F1-20A4E06226CD}"/>
                </a:ext>
              </a:extLst>
            </p:cNvPr>
            <p:cNvSpPr txBox="1"/>
            <p:nvPr/>
          </p:nvSpPr>
          <p:spPr>
            <a:xfrm>
              <a:off x="1344924" y="6413269"/>
              <a:ext cx="4476363" cy="400110"/>
            </a:xfrm>
            <a:prstGeom prst="rect">
              <a:avLst/>
            </a:prstGeom>
            <a:noFill/>
          </p:spPr>
          <p:txBody>
            <a:bodyPr wrap="square" rtlCol="0">
              <a:spAutoFit/>
            </a:bodyPr>
            <a:lstStyle/>
            <a:p>
              <a:r>
                <a:rPr lang="fr-FR" sz="1000" dirty="0">
                  <a:solidFill>
                    <a:schemeClr val="bg1"/>
                  </a:solidFill>
                </a:rPr>
                <a:t>Conseil RSE – énergie – biodiversité – innovation</a:t>
              </a:r>
            </a:p>
            <a:p>
              <a:r>
                <a:rPr lang="fr-FR" sz="1000" dirty="0">
                  <a:solidFill>
                    <a:schemeClr val="bg1"/>
                  </a:solidFill>
                </a:rPr>
                <a:t>© tous droits réservés 2017 </a:t>
              </a:r>
            </a:p>
          </p:txBody>
        </p:sp>
        <p:pic>
          <p:nvPicPr>
            <p:cNvPr id="20" name="Image 19" descr="logo_HD copieblanc.png">
              <a:extLst>
                <a:ext uri="{FF2B5EF4-FFF2-40B4-BE49-F238E27FC236}">
                  <a16:creationId xmlns:a16="http://schemas.microsoft.com/office/drawing/2014/main" id="{886B28B4-ABC6-45CB-B1CA-87835F5610D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4128" y="6453298"/>
              <a:ext cx="776079" cy="332605"/>
            </a:xfrm>
            <a:prstGeom prst="rect">
              <a:avLst/>
            </a:prstGeom>
          </p:spPr>
        </p:pic>
      </p:grpSp>
      <p:sp>
        <p:nvSpPr>
          <p:cNvPr id="23" name="Espace réservé du texte 7">
            <a:extLst>
              <a:ext uri="{FF2B5EF4-FFF2-40B4-BE49-F238E27FC236}">
                <a16:creationId xmlns:a16="http://schemas.microsoft.com/office/drawing/2014/main" id="{9D00F122-7E2B-4599-B117-7671139BA04A}"/>
              </a:ext>
            </a:extLst>
          </p:cNvPr>
          <p:cNvSpPr>
            <a:spLocks noGrp="1"/>
          </p:cNvSpPr>
          <p:nvPr>
            <p:ph type="body" sz="quarter" idx="14" hasCustomPrompt="1"/>
          </p:nvPr>
        </p:nvSpPr>
        <p:spPr>
          <a:xfrm>
            <a:off x="1487489" y="250403"/>
            <a:ext cx="8153399" cy="358775"/>
          </a:xfrm>
        </p:spPr>
        <p:txBody>
          <a:bodyPr>
            <a:noAutofit/>
          </a:bodyPr>
          <a:lstStyle>
            <a:lvl1pPr marL="0" indent="0">
              <a:buNone/>
              <a:defRPr sz="2000">
                <a:solidFill>
                  <a:schemeClr val="accent1"/>
                </a:solidFill>
              </a:defRPr>
            </a:lvl1pPr>
          </a:lstStyle>
          <a:p>
            <a:pPr lvl="0"/>
            <a:r>
              <a:rPr lang="fr-FR" dirty="0"/>
              <a:t>titre</a:t>
            </a:r>
          </a:p>
        </p:txBody>
      </p:sp>
    </p:spTree>
    <p:extLst>
      <p:ext uri="{BB962C8B-B14F-4D97-AF65-F5344CB8AC3E}">
        <p14:creationId xmlns:p14="http://schemas.microsoft.com/office/powerpoint/2010/main" val="7909452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6597352"/>
            <a:ext cx="12192000" cy="260648"/>
          </a:xfrm>
          <a:prstGeom prst="rect">
            <a:avLst/>
          </a:prstGeom>
          <a:solidFill>
            <a:srgbClr val="F6AB38"/>
          </a:solidFill>
          <a:ln>
            <a:noFill/>
          </a:ln>
        </p:spPr>
        <p:style>
          <a:lnRef idx="1">
            <a:schemeClr val="accent3"/>
          </a:lnRef>
          <a:fillRef idx="2">
            <a:schemeClr val="accent3"/>
          </a:fillRef>
          <a:effectRef idx="1">
            <a:schemeClr val="accent3"/>
          </a:effectRef>
          <a:fontRef idx="minor">
            <a:schemeClr val="dk1"/>
          </a:fontRef>
        </p:style>
        <p:txBody>
          <a:bodyPr anchor="ctr"/>
          <a:lstStyle/>
          <a:p>
            <a:pPr algn="ctr" fontAlgn="auto">
              <a:spcBef>
                <a:spcPts val="0"/>
              </a:spcBef>
              <a:spcAft>
                <a:spcPts val="0"/>
              </a:spcAft>
              <a:defRPr/>
            </a:pPr>
            <a:endParaRPr lang="en-US"/>
          </a:p>
        </p:txBody>
      </p:sp>
      <p:pic>
        <p:nvPicPr>
          <p:cNvPr id="1033" name="Image 8" descr="1-Logo AC.png"/>
          <p:cNvPicPr>
            <a:picLocks noChangeAspect="1"/>
          </p:cNvPicPr>
          <p:nvPr userDrawn="1"/>
        </p:nvPicPr>
        <p:blipFill>
          <a:blip r:embed="rId9" cstate="print"/>
          <a:srcRect/>
          <a:stretch>
            <a:fillRect/>
          </a:stretch>
        </p:blipFill>
        <p:spPr bwMode="auto">
          <a:xfrm>
            <a:off x="187111" y="230973"/>
            <a:ext cx="1656183" cy="553263"/>
          </a:xfrm>
          <a:prstGeom prst="rect">
            <a:avLst/>
          </a:prstGeom>
          <a:noFill/>
          <a:ln w="9525">
            <a:noFill/>
            <a:miter lim="800000"/>
            <a:headEnd/>
            <a:tailEnd/>
          </a:ln>
        </p:spPr>
      </p:pic>
      <p:sp>
        <p:nvSpPr>
          <p:cNvPr id="10" name="Espace réservé du numéro de diapositive 5"/>
          <p:cNvSpPr>
            <a:spLocks noGrp="1"/>
          </p:cNvSpPr>
          <p:nvPr>
            <p:ph type="sldNum" sz="quarter" idx="4"/>
          </p:nvPr>
        </p:nvSpPr>
        <p:spPr>
          <a:xfrm>
            <a:off x="11280576" y="6597352"/>
            <a:ext cx="864096" cy="260648"/>
          </a:xfrm>
          <a:prstGeom prst="rect">
            <a:avLst/>
          </a:prstGeom>
        </p:spPr>
        <p:txBody>
          <a:bodyPr anchor="ctr"/>
          <a:lstStyle>
            <a:lvl1pPr algn="r">
              <a:defRPr sz="1400" b="1">
                <a:solidFill>
                  <a:schemeClr val="bg1"/>
                </a:solidFill>
              </a:defRPr>
            </a:lvl1pPr>
          </a:lstStyle>
          <a:p>
            <a:pPr>
              <a:defRPr/>
            </a:pPr>
            <a:fld id="{977A11F6-3D0F-4813-9A73-318DF2A72F01}" type="slidenum">
              <a:rPr lang="en-US" smtClean="0"/>
              <a:pPr>
                <a:defRPr/>
              </a:pPr>
              <a:t>‹N°›</a:t>
            </a:fld>
            <a:endParaRPr lang="en-US" dirty="0"/>
          </a:p>
        </p:txBody>
      </p:sp>
    </p:spTree>
  </p:cSld>
  <p:clrMap bg1="lt1" tx1="dk1" bg2="lt2" tx2="dk2" accent1="accent1" accent2="accent2" accent3="accent3" accent4="accent4" accent5="accent5" accent6="accent6" hlink="hlink" folHlink="folHlink"/>
  <p:sldLayoutIdLst>
    <p:sldLayoutId id="2147483673" r:id="rId1"/>
    <p:sldLayoutId id="2147483679" r:id="rId2"/>
    <p:sldLayoutId id="2147483675" r:id="rId3"/>
    <p:sldLayoutId id="2147483668" r:id="rId4"/>
    <p:sldLayoutId id="2147483682" r:id="rId5"/>
    <p:sldLayoutId id="2147483686" r:id="rId6"/>
    <p:sldLayoutId id="2147483687" r:id="rId7"/>
  </p:sldLayoutIdLst>
  <p:hf sldNum="0" hdr="0" ftr="0" dt="0"/>
  <p:txStyles>
    <p:titleStyle>
      <a:lvl1pPr algn="l" defTabSz="457200" rtl="0" fontAlgn="base">
        <a:spcBef>
          <a:spcPct val="0"/>
        </a:spcBef>
        <a:spcAft>
          <a:spcPct val="0"/>
        </a:spcAft>
        <a:defRPr lang="fr-FR" sz="3200" b="1" kern="1200" cap="all" dirty="0">
          <a:solidFill>
            <a:srgbClr val="085160"/>
          </a:solidFill>
          <a:latin typeface="Century Gothic" pitchFamily="34" charset="0"/>
          <a:ea typeface="+mn-ea"/>
          <a:cs typeface="+mj-cs"/>
        </a:defRPr>
      </a:lvl1pPr>
      <a:lvl2pPr algn="l" defTabSz="457200" rtl="0" fontAlgn="base">
        <a:spcBef>
          <a:spcPct val="0"/>
        </a:spcBef>
        <a:spcAft>
          <a:spcPct val="0"/>
        </a:spcAft>
        <a:defRPr sz="3200" b="1">
          <a:solidFill>
            <a:srgbClr val="085160"/>
          </a:solidFill>
          <a:latin typeface="Champagne &amp; Limousines"/>
        </a:defRPr>
      </a:lvl2pPr>
      <a:lvl3pPr algn="l" defTabSz="457200" rtl="0" fontAlgn="base">
        <a:spcBef>
          <a:spcPct val="0"/>
        </a:spcBef>
        <a:spcAft>
          <a:spcPct val="0"/>
        </a:spcAft>
        <a:defRPr sz="3200" b="1">
          <a:solidFill>
            <a:srgbClr val="085160"/>
          </a:solidFill>
          <a:latin typeface="Champagne &amp; Limousines"/>
        </a:defRPr>
      </a:lvl3pPr>
      <a:lvl4pPr algn="l" defTabSz="457200" rtl="0" fontAlgn="base">
        <a:spcBef>
          <a:spcPct val="0"/>
        </a:spcBef>
        <a:spcAft>
          <a:spcPct val="0"/>
        </a:spcAft>
        <a:defRPr sz="3200" b="1">
          <a:solidFill>
            <a:srgbClr val="085160"/>
          </a:solidFill>
          <a:latin typeface="Champagne &amp; Limousines"/>
        </a:defRPr>
      </a:lvl4pPr>
      <a:lvl5pPr algn="l" defTabSz="457200" rtl="0" fontAlgn="base">
        <a:spcBef>
          <a:spcPct val="0"/>
        </a:spcBef>
        <a:spcAft>
          <a:spcPct val="0"/>
        </a:spcAft>
        <a:defRPr sz="3200" b="1">
          <a:solidFill>
            <a:srgbClr val="085160"/>
          </a:solidFill>
          <a:latin typeface="Champagne &amp; Limousines"/>
        </a:defRPr>
      </a:lvl5pPr>
      <a:lvl6pPr marL="457200" algn="l" defTabSz="457200" rtl="0" fontAlgn="base">
        <a:spcBef>
          <a:spcPct val="0"/>
        </a:spcBef>
        <a:spcAft>
          <a:spcPct val="0"/>
        </a:spcAft>
        <a:defRPr sz="3200" b="1">
          <a:solidFill>
            <a:srgbClr val="085160"/>
          </a:solidFill>
          <a:latin typeface="Champagne &amp; Limousines"/>
        </a:defRPr>
      </a:lvl6pPr>
      <a:lvl7pPr marL="914400" algn="l" defTabSz="457200" rtl="0" fontAlgn="base">
        <a:spcBef>
          <a:spcPct val="0"/>
        </a:spcBef>
        <a:spcAft>
          <a:spcPct val="0"/>
        </a:spcAft>
        <a:defRPr sz="3200" b="1">
          <a:solidFill>
            <a:srgbClr val="085160"/>
          </a:solidFill>
          <a:latin typeface="Champagne &amp; Limousines"/>
        </a:defRPr>
      </a:lvl7pPr>
      <a:lvl8pPr marL="1371600" algn="l" defTabSz="457200" rtl="0" fontAlgn="base">
        <a:spcBef>
          <a:spcPct val="0"/>
        </a:spcBef>
        <a:spcAft>
          <a:spcPct val="0"/>
        </a:spcAft>
        <a:defRPr sz="3200" b="1">
          <a:solidFill>
            <a:srgbClr val="085160"/>
          </a:solidFill>
          <a:latin typeface="Champagne &amp; Limousines"/>
        </a:defRPr>
      </a:lvl8pPr>
      <a:lvl9pPr marL="1828800" algn="l" defTabSz="457200" rtl="0" fontAlgn="base">
        <a:spcBef>
          <a:spcPct val="0"/>
        </a:spcBef>
        <a:spcAft>
          <a:spcPct val="0"/>
        </a:spcAft>
        <a:defRPr sz="3200" b="1">
          <a:solidFill>
            <a:srgbClr val="085160"/>
          </a:solidFill>
          <a:latin typeface="Champagne &amp; Limousines"/>
        </a:defRPr>
      </a:lvl9pPr>
    </p:titleStyle>
    <p:bodyStyle>
      <a:lvl1pPr indent="-342900" algn="l" defTabSz="457200" rtl="0" fontAlgn="base">
        <a:spcBef>
          <a:spcPct val="20000"/>
        </a:spcBef>
        <a:spcAft>
          <a:spcPct val="0"/>
        </a:spcAft>
        <a:buClr>
          <a:srgbClr val="F79124"/>
        </a:buClr>
        <a:buFont typeface="Arial" pitchFamily="34" charset="0"/>
        <a:buNone/>
        <a:defRPr lang="fr-FR" sz="2400" b="1" kern="1200" cap="none" baseline="0" dirty="0" smtClean="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0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dirty="0" smtClean="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00.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97.xml"/><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10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98.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216.png"/></Relationships>
</file>

<file path=ppt/slides/_rels/slide102.xml.rels><?xml version="1.0" encoding="UTF-8" standalone="yes"?>
<Relationships xmlns="http://schemas.openxmlformats.org/package/2006/relationships"><Relationship Id="rId3" Type="http://schemas.openxmlformats.org/officeDocument/2006/relationships/image" Target="../media/image217.png"/><Relationship Id="rId7" Type="http://schemas.openxmlformats.org/officeDocument/2006/relationships/image" Target="../media/image221.png"/><Relationship Id="rId2" Type="http://schemas.openxmlformats.org/officeDocument/2006/relationships/notesSlide" Target="../notesSlides/notesSlide99.xml"/><Relationship Id="rId1" Type="http://schemas.openxmlformats.org/officeDocument/2006/relationships/slideLayout" Target="../slideLayouts/slideLayout2.xml"/><Relationship Id="rId6" Type="http://schemas.openxmlformats.org/officeDocument/2006/relationships/image" Target="../media/image220.png"/><Relationship Id="rId5" Type="http://schemas.openxmlformats.org/officeDocument/2006/relationships/image" Target="../media/image219.png"/><Relationship Id="rId4" Type="http://schemas.openxmlformats.org/officeDocument/2006/relationships/image" Target="../media/image218.png"/></Relationships>
</file>

<file path=ppt/slides/_rels/slide103.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image" Target="NULL"/><Relationship Id="rId7" Type="http://schemas.openxmlformats.org/officeDocument/2006/relationships/image" Target="../media/image126.png"/><Relationship Id="rId12" Type="http://schemas.openxmlformats.org/officeDocument/2006/relationships/image" Target="../media/image224.jpe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11.png"/><Relationship Id="rId11" Type="http://schemas.openxmlformats.org/officeDocument/2006/relationships/image" Target="NULL"/><Relationship Id="rId5" Type="http://schemas.openxmlformats.org/officeDocument/2006/relationships/image" Target="../media/image223.png"/><Relationship Id="rId10" Type="http://schemas.openxmlformats.org/officeDocument/2006/relationships/image" Target="NULL"/><Relationship Id="rId4" Type="http://schemas.openxmlformats.org/officeDocument/2006/relationships/image" Target="../media/image222.png"/><Relationship Id="rId9" Type="http://schemas.openxmlformats.org/officeDocument/2006/relationships/image" Target="NULL"/></Relationships>
</file>

<file path=ppt/slides/_rels/slide104.xml.rels><?xml version="1.0" encoding="UTF-8" standalone="yes"?>
<Relationships xmlns="http://schemas.openxmlformats.org/package/2006/relationships"><Relationship Id="rId3" Type="http://schemas.openxmlformats.org/officeDocument/2006/relationships/image" Target="../media/image225.png"/><Relationship Id="rId2" Type="http://schemas.openxmlformats.org/officeDocument/2006/relationships/notesSlide" Target="../notesSlides/notesSlide101.xml"/><Relationship Id="rId1" Type="http://schemas.openxmlformats.org/officeDocument/2006/relationships/slideLayout" Target="../slideLayouts/slideLayout2.xml"/><Relationship Id="rId6" Type="http://schemas.openxmlformats.org/officeDocument/2006/relationships/image" Target="../media/image227.png"/><Relationship Id="rId5" Type="http://schemas.openxmlformats.org/officeDocument/2006/relationships/image" Target="../media/image226.png"/><Relationship Id="rId4" Type="http://schemas.openxmlformats.org/officeDocument/2006/relationships/image" Target="../media/image222.png"/></Relationships>
</file>

<file path=ppt/slides/_rels/slide105.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02.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9.png"/></Relationships>
</file>

<file path=ppt/slides/_rels/slide10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103.xml"/><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229.png"/></Relationships>
</file>

<file path=ppt/slides/_rels/slide107.xml.rels><?xml version="1.0" encoding="UTF-8" standalone="yes"?>
<Relationships xmlns="http://schemas.openxmlformats.org/package/2006/relationships"><Relationship Id="rId3" Type="http://schemas.openxmlformats.org/officeDocument/2006/relationships/image" Target="../media/image228.png"/><Relationship Id="rId7" Type="http://schemas.openxmlformats.org/officeDocument/2006/relationships/image" Target="../media/image157.pn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231.png"/><Relationship Id="rId5" Type="http://schemas.openxmlformats.org/officeDocument/2006/relationships/image" Target="../media/image230.png"/><Relationship Id="rId4" Type="http://schemas.openxmlformats.org/officeDocument/2006/relationships/image" Target="../media/image229.png"/></Relationships>
</file>

<file path=ppt/slides/_rels/slide108.xml.rels><?xml version="1.0" encoding="UTF-8" standalone="yes"?>
<Relationships xmlns="http://schemas.openxmlformats.org/package/2006/relationships"><Relationship Id="rId8" Type="http://schemas.openxmlformats.org/officeDocument/2006/relationships/image" Target="../media/image236.png"/><Relationship Id="rId3" Type="http://schemas.openxmlformats.org/officeDocument/2006/relationships/image" Target="../media/image232.png"/><Relationship Id="rId7" Type="http://schemas.openxmlformats.org/officeDocument/2006/relationships/image" Target="../media/image235.jpeg"/><Relationship Id="rId2" Type="http://schemas.openxmlformats.org/officeDocument/2006/relationships/notesSlide" Target="../notesSlides/notesSlide105.xml"/><Relationship Id="rId1" Type="http://schemas.openxmlformats.org/officeDocument/2006/relationships/slideLayout" Target="../slideLayouts/slideLayout2.xml"/><Relationship Id="rId6" Type="http://schemas.openxmlformats.org/officeDocument/2006/relationships/image" Target="../media/image234.jpeg"/><Relationship Id="rId5" Type="http://schemas.openxmlformats.org/officeDocument/2006/relationships/image" Target="../media/image233.png"/><Relationship Id="rId4" Type="http://schemas.microsoft.com/office/2007/relationships/hdphoto" Target="../media/hdphoto8.wdp"/><Relationship Id="rId9" Type="http://schemas.openxmlformats.org/officeDocument/2006/relationships/image" Target="../media/image237.jpeg"/></Relationships>
</file>

<file path=ppt/slides/_rels/slide10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238.jpeg"/><Relationship Id="rId7" Type="http://schemas.openxmlformats.org/officeDocument/2006/relationships/image" Target="../media/image241.png"/><Relationship Id="rId2" Type="http://schemas.openxmlformats.org/officeDocument/2006/relationships/notesSlide" Target="../notesSlides/notesSlide106.xml"/><Relationship Id="rId1" Type="http://schemas.openxmlformats.org/officeDocument/2006/relationships/slideLayout" Target="../slideLayouts/slideLayout2.xml"/><Relationship Id="rId6" Type="http://schemas.openxmlformats.org/officeDocument/2006/relationships/image" Target="../media/image240.jpeg"/><Relationship Id="rId11" Type="http://schemas.openxmlformats.org/officeDocument/2006/relationships/image" Target="../media/image243.jpeg"/><Relationship Id="rId5" Type="http://schemas.microsoft.com/office/2007/relationships/hdphoto" Target="../media/hdphoto9.wdp"/><Relationship Id="rId10" Type="http://schemas.microsoft.com/office/2007/relationships/hdphoto" Target="../media/hdphoto11.wdp"/><Relationship Id="rId4" Type="http://schemas.openxmlformats.org/officeDocument/2006/relationships/image" Target="../media/image239.png"/><Relationship Id="rId9" Type="http://schemas.openxmlformats.org/officeDocument/2006/relationships/image" Target="../media/image242.pn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111.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108.xml"/><Relationship Id="rId1" Type="http://schemas.openxmlformats.org/officeDocument/2006/relationships/slideLayout" Target="../slideLayouts/slideLayout3.xml"/><Relationship Id="rId5" Type="http://schemas.openxmlformats.org/officeDocument/2006/relationships/image" Target="../media/image249.png"/><Relationship Id="rId4" Type="http://schemas.openxmlformats.org/officeDocument/2006/relationships/image" Target="../media/image27.png"/></Relationships>
</file>

<file path=ppt/slides/_rels/slide112.xml.rels><?xml version="1.0" encoding="UTF-8" standalone="yes"?>
<Relationships xmlns="http://schemas.openxmlformats.org/package/2006/relationships"><Relationship Id="rId3" Type="http://schemas.openxmlformats.org/officeDocument/2006/relationships/image" Target="../media/image223.png"/><Relationship Id="rId7" Type="http://schemas.openxmlformats.org/officeDocument/2006/relationships/image" Target="../media/image252.jpeg"/><Relationship Id="rId2" Type="http://schemas.openxmlformats.org/officeDocument/2006/relationships/notesSlide" Target="../notesSlides/notesSlide109.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251.png"/><Relationship Id="rId4" Type="http://schemas.openxmlformats.org/officeDocument/2006/relationships/image" Target="../media/image250.png"/></Relationships>
</file>

<file path=ppt/slides/_rels/slide113.xml.rels><?xml version="1.0" encoding="UTF-8" standalone="yes"?>
<Relationships xmlns="http://schemas.openxmlformats.org/package/2006/relationships"><Relationship Id="rId8" Type="http://schemas.openxmlformats.org/officeDocument/2006/relationships/image" Target="../media/image258.jpeg"/><Relationship Id="rId3" Type="http://schemas.openxmlformats.org/officeDocument/2006/relationships/image" Target="../media/image253.png"/><Relationship Id="rId7" Type="http://schemas.openxmlformats.org/officeDocument/2006/relationships/image" Target="../media/image257.jpeg"/><Relationship Id="rId2" Type="http://schemas.openxmlformats.org/officeDocument/2006/relationships/notesSlide" Target="../notesSlides/notesSlide110.xml"/><Relationship Id="rId1" Type="http://schemas.openxmlformats.org/officeDocument/2006/relationships/slideLayout" Target="../slideLayouts/slideLayout2.xml"/><Relationship Id="rId6" Type="http://schemas.openxmlformats.org/officeDocument/2006/relationships/image" Target="../media/image256.png"/><Relationship Id="rId5" Type="http://schemas.openxmlformats.org/officeDocument/2006/relationships/image" Target="../media/image255.png"/><Relationship Id="rId10" Type="http://schemas.openxmlformats.org/officeDocument/2006/relationships/hyperlink" Target="http://anv-cop21.org/" TargetMode="External"/><Relationship Id="rId4" Type="http://schemas.openxmlformats.org/officeDocument/2006/relationships/image" Target="../media/image254.png"/><Relationship Id="rId9" Type="http://schemas.openxmlformats.org/officeDocument/2006/relationships/hyperlink" Target="http://wearereadynow.net/"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60.png"/><Relationship Id="rId7" Type="http://schemas.openxmlformats.org/officeDocument/2006/relationships/image" Target="../media/image263.png"/><Relationship Id="rId2" Type="http://schemas.openxmlformats.org/officeDocument/2006/relationships/notesSlide" Target="../notesSlides/notesSlide112.xml"/><Relationship Id="rId1" Type="http://schemas.openxmlformats.org/officeDocument/2006/relationships/slideLayout" Target="../slideLayouts/slideLayout2.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80.png"/></Relationships>
</file>

<file path=ppt/slides/_rels/slide116.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265.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image" Target="../media/image267.png"/><Relationship Id="rId2" Type="http://schemas.openxmlformats.org/officeDocument/2006/relationships/notesSlide" Target="../notesSlides/notesSlide116.xml"/><Relationship Id="rId1" Type="http://schemas.openxmlformats.org/officeDocument/2006/relationships/slideLayout" Target="../slideLayouts/slideLayout3.xml"/><Relationship Id="rId5" Type="http://schemas.openxmlformats.org/officeDocument/2006/relationships/image" Target="../media/image269.png"/><Relationship Id="rId4" Type="http://schemas.openxmlformats.org/officeDocument/2006/relationships/image" Target="../media/image268.png"/></Relationships>
</file>

<file path=ppt/slides/_rels/slide1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8" Type="http://schemas.openxmlformats.org/officeDocument/2006/relationships/image" Target="../media/image275.png"/><Relationship Id="rId13" Type="http://schemas.openxmlformats.org/officeDocument/2006/relationships/image" Target="../media/image280.png"/><Relationship Id="rId3" Type="http://schemas.openxmlformats.org/officeDocument/2006/relationships/image" Target="../media/image270.jpeg"/><Relationship Id="rId7" Type="http://schemas.openxmlformats.org/officeDocument/2006/relationships/image" Target="../media/image274.jpeg"/><Relationship Id="rId12" Type="http://schemas.openxmlformats.org/officeDocument/2006/relationships/image" Target="../media/image279.png"/><Relationship Id="rId2" Type="http://schemas.openxmlformats.org/officeDocument/2006/relationships/notesSlide" Target="../notesSlides/notesSlide117.xml"/><Relationship Id="rId1" Type="http://schemas.openxmlformats.org/officeDocument/2006/relationships/slideLayout" Target="../slideLayouts/slideLayout2.xml"/><Relationship Id="rId6" Type="http://schemas.openxmlformats.org/officeDocument/2006/relationships/image" Target="../media/image273.png"/><Relationship Id="rId11" Type="http://schemas.openxmlformats.org/officeDocument/2006/relationships/image" Target="../media/image278.jpeg"/><Relationship Id="rId5" Type="http://schemas.openxmlformats.org/officeDocument/2006/relationships/image" Target="../media/image272.png"/><Relationship Id="rId10" Type="http://schemas.openxmlformats.org/officeDocument/2006/relationships/image" Target="../media/image277.jpeg"/><Relationship Id="rId4" Type="http://schemas.openxmlformats.org/officeDocument/2006/relationships/image" Target="../media/image271.png"/><Relationship Id="rId9" Type="http://schemas.openxmlformats.org/officeDocument/2006/relationships/image" Target="../media/image276.png"/></Relationships>
</file>

<file path=ppt/slides/_rels/slide121.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notesSlide" Target="../notesSlides/notesSlide118.xml"/><Relationship Id="rId1" Type="http://schemas.openxmlformats.org/officeDocument/2006/relationships/slideLayout" Target="../slideLayouts/slideLayout3.xml"/><Relationship Id="rId5" Type="http://schemas.openxmlformats.org/officeDocument/2006/relationships/image" Target="../media/image283.png"/><Relationship Id="rId4" Type="http://schemas.openxmlformats.org/officeDocument/2006/relationships/image" Target="../media/image282.png"/></Relationships>
</file>

<file path=ppt/slides/_rels/slide122.xml.rels><?xml version="1.0" encoding="UTF-8" standalone="yes"?>
<Relationships xmlns="http://schemas.openxmlformats.org/package/2006/relationships"><Relationship Id="rId3" Type="http://schemas.openxmlformats.org/officeDocument/2006/relationships/image" Target="../media/image244.png"/><Relationship Id="rId2" Type="http://schemas.openxmlformats.org/officeDocument/2006/relationships/notesSlide" Target="../notesSlides/notesSlide119.xml"/><Relationship Id="rId1" Type="http://schemas.openxmlformats.org/officeDocument/2006/relationships/slideLayout" Target="../slideLayouts/slideLayout2.xml"/><Relationship Id="rId6" Type="http://schemas.openxmlformats.org/officeDocument/2006/relationships/image" Target="../media/image247.png"/><Relationship Id="rId5" Type="http://schemas.openxmlformats.org/officeDocument/2006/relationships/image" Target="../media/image246.png"/><Relationship Id="rId4" Type="http://schemas.openxmlformats.org/officeDocument/2006/relationships/image" Target="../media/image245.png"/></Relationships>
</file>

<file path=ppt/slides/_rels/slide123.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120.xml"/><Relationship Id="rId1" Type="http://schemas.openxmlformats.org/officeDocument/2006/relationships/slideLayout" Target="../slideLayouts/slideLayout2.xml"/><Relationship Id="rId5" Type="http://schemas.openxmlformats.org/officeDocument/2006/relationships/image" Target="../media/image285.png"/><Relationship Id="rId4" Type="http://schemas.openxmlformats.org/officeDocument/2006/relationships/image" Target="../media/image131.png"/></Relationships>
</file>

<file path=ppt/slides/_rels/slide124.xml.rels><?xml version="1.0" encoding="UTF-8" standalone="yes"?>
<Relationships xmlns="http://schemas.openxmlformats.org/package/2006/relationships"><Relationship Id="rId3" Type="http://schemas.openxmlformats.org/officeDocument/2006/relationships/image" Target="../media/image286.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287.png"/></Relationships>
</file>

<file path=ppt/slides/_rels/slide12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2.xml"/><Relationship Id="rId1" Type="http://schemas.openxmlformats.org/officeDocument/2006/relationships/slideLayout" Target="../slideLayouts/slideLayout2.xml"/><Relationship Id="rId5" Type="http://schemas.microsoft.com/office/2007/relationships/hdphoto" Target="../media/hdphoto12.wdp"/><Relationship Id="rId4" Type="http://schemas.openxmlformats.org/officeDocument/2006/relationships/image" Target="../media/image288.png"/></Relationships>
</file>

<file path=ppt/slides/_rels/slide126.xml.rels><?xml version="1.0" encoding="UTF-8" standalone="yes"?>
<Relationships xmlns="http://schemas.openxmlformats.org/package/2006/relationships"><Relationship Id="rId8" Type="http://schemas.openxmlformats.org/officeDocument/2006/relationships/image" Target="../media/image292.png"/><Relationship Id="rId3" Type="http://schemas.openxmlformats.org/officeDocument/2006/relationships/image" Target="../media/image15.jpg"/><Relationship Id="rId7" Type="http://schemas.openxmlformats.org/officeDocument/2006/relationships/image" Target="../media/image291.png"/><Relationship Id="rId12" Type="http://schemas.openxmlformats.org/officeDocument/2006/relationships/image" Target="../media/image296.png"/><Relationship Id="rId2" Type="http://schemas.openxmlformats.org/officeDocument/2006/relationships/notesSlide" Target="../notesSlides/notesSlide123.xml"/><Relationship Id="rId1" Type="http://schemas.openxmlformats.org/officeDocument/2006/relationships/slideLayout" Target="../slideLayouts/slideLayout2.xml"/><Relationship Id="rId6" Type="http://schemas.openxmlformats.org/officeDocument/2006/relationships/image" Target="../media/image290.png"/><Relationship Id="rId11" Type="http://schemas.openxmlformats.org/officeDocument/2006/relationships/image" Target="../media/image295.png"/><Relationship Id="rId5" Type="http://schemas.openxmlformats.org/officeDocument/2006/relationships/image" Target="../media/image289.png"/><Relationship Id="rId10" Type="http://schemas.openxmlformats.org/officeDocument/2006/relationships/image" Target="../media/image294.png"/><Relationship Id="rId4" Type="http://schemas.openxmlformats.org/officeDocument/2006/relationships/image" Target="../media/image16.jpg"/><Relationship Id="rId9" Type="http://schemas.openxmlformats.org/officeDocument/2006/relationships/image" Target="../media/image293.png"/></Relationships>
</file>

<file path=ppt/slides/_rels/slide127.xml.rels><?xml version="1.0" encoding="UTF-8" standalone="yes"?>
<Relationships xmlns="http://schemas.openxmlformats.org/package/2006/relationships"><Relationship Id="rId3" Type="http://schemas.openxmlformats.org/officeDocument/2006/relationships/image" Target="../media/image73.png"/><Relationship Id="rId7" Type="http://schemas.openxmlformats.org/officeDocument/2006/relationships/image" Target="../media/image216.png"/><Relationship Id="rId2" Type="http://schemas.openxmlformats.org/officeDocument/2006/relationships/notesSlide" Target="../notesSlides/notesSlide124.xml"/><Relationship Id="rId1" Type="http://schemas.openxmlformats.org/officeDocument/2006/relationships/slideLayout" Target="../slideLayouts/slideLayout2.xml"/><Relationship Id="rId6" Type="http://schemas.openxmlformats.org/officeDocument/2006/relationships/image" Target="../media/image297.png"/><Relationship Id="rId5" Type="http://schemas.openxmlformats.org/officeDocument/2006/relationships/image" Target="../media/image5.png"/><Relationship Id="rId4" Type="http://schemas.openxmlformats.org/officeDocument/2006/relationships/image" Target="../media/image246.png"/></Relationships>
</file>

<file path=ppt/slides/_rels/slide1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5.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129.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notesSlide" Target="../notesSlides/notesSlide126.xml"/><Relationship Id="rId1" Type="http://schemas.openxmlformats.org/officeDocument/2006/relationships/slideLayout" Target="../slideLayouts/slideLayout2.xml"/><Relationship Id="rId6" Type="http://schemas.openxmlformats.org/officeDocument/2006/relationships/image" Target="../media/image301.png"/><Relationship Id="rId5" Type="http://schemas.openxmlformats.org/officeDocument/2006/relationships/image" Target="../media/image300.png"/><Relationship Id="rId4" Type="http://schemas.openxmlformats.org/officeDocument/2006/relationships/image" Target="../media/image299.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8" Type="http://schemas.openxmlformats.org/officeDocument/2006/relationships/image" Target="../media/image307.jpeg"/><Relationship Id="rId3" Type="http://schemas.openxmlformats.org/officeDocument/2006/relationships/image" Target="../media/image302.jpeg"/><Relationship Id="rId7" Type="http://schemas.openxmlformats.org/officeDocument/2006/relationships/image" Target="../media/image306.jpeg"/><Relationship Id="rId2" Type="http://schemas.openxmlformats.org/officeDocument/2006/relationships/notesSlide" Target="../notesSlides/notesSlide127.xml"/><Relationship Id="rId1" Type="http://schemas.openxmlformats.org/officeDocument/2006/relationships/slideLayout" Target="../slideLayouts/slideLayout2.xml"/><Relationship Id="rId6" Type="http://schemas.openxmlformats.org/officeDocument/2006/relationships/image" Target="../media/image305.jpeg"/><Relationship Id="rId5" Type="http://schemas.openxmlformats.org/officeDocument/2006/relationships/image" Target="../media/image304.jpeg"/><Relationship Id="rId4" Type="http://schemas.openxmlformats.org/officeDocument/2006/relationships/image" Target="../media/image303.jpeg"/><Relationship Id="rId9" Type="http://schemas.openxmlformats.org/officeDocument/2006/relationships/image" Target="../media/image308.jpeg"/></Relationships>
</file>

<file path=ppt/slides/_rels/slide131.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128.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32.xml.rels><?xml version="1.0" encoding="UTF-8" standalone="yes"?>
<Relationships xmlns="http://schemas.openxmlformats.org/package/2006/relationships"><Relationship Id="rId3" Type="http://schemas.openxmlformats.org/officeDocument/2006/relationships/image" Target="../media/image311.png"/><Relationship Id="rId2" Type="http://schemas.openxmlformats.org/officeDocument/2006/relationships/image" Target="../media/image310.png"/><Relationship Id="rId1" Type="http://schemas.openxmlformats.org/officeDocument/2006/relationships/slideLayout" Target="../slideLayouts/slideLayout2.xml"/><Relationship Id="rId4" Type="http://schemas.openxmlformats.org/officeDocument/2006/relationships/image" Target="../media/image312.png"/></Relationships>
</file>

<file path=ppt/slides/_rels/slide133.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314.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315.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316.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image" Target="../media/image317.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3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6.emf"/><Relationship Id="rId7" Type="http://schemas.openxmlformats.org/officeDocument/2006/relationships/image" Target="../media/image43.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0.xml.rels><?xml version="1.0" encoding="UTF-8" standalone="yes"?>
<Relationships xmlns="http://schemas.openxmlformats.org/package/2006/relationships"><Relationship Id="rId2" Type="http://schemas.openxmlformats.org/officeDocument/2006/relationships/image" Target="../media/image319.pn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320.pn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321.pn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322.pn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323.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2" Type="http://schemas.openxmlformats.org/officeDocument/2006/relationships/image" Target="../media/image32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16.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 Id="rId9" Type="http://schemas.openxmlformats.org/officeDocument/2006/relationships/image" Target="../media/image50.jpe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36.emf"/><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hyperlink" Target="http://www.helloasso.com/associations/avenir-climatique/" TargetMode="External"/><Relationship Id="rId7" Type="http://schemas.openxmlformats.org/officeDocument/2006/relationships/image" Target="../media/image11.png"/><Relationship Id="rId2" Type="http://schemas.openxmlformats.org/officeDocument/2006/relationships/hyperlink" Target="http://creativecommons.fr/licences/" TargetMode="Externa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17" Type="http://schemas.openxmlformats.org/officeDocument/2006/relationships/image" Target="../media/image69.jpeg"/><Relationship Id="rId2" Type="http://schemas.openxmlformats.org/officeDocument/2006/relationships/notesSlide" Target="../notesSlides/notesSlide21.xml"/><Relationship Id="rId16" Type="http://schemas.openxmlformats.org/officeDocument/2006/relationships/image" Target="../media/image68.jpeg"/><Relationship Id="rId1" Type="http://schemas.openxmlformats.org/officeDocument/2006/relationships/slideLayout" Target="../slideLayouts/slideLayout2.xml"/><Relationship Id="rId6" Type="http://schemas.openxmlformats.org/officeDocument/2006/relationships/image" Target="../media/image58.jpeg"/><Relationship Id="rId11" Type="http://schemas.openxmlformats.org/officeDocument/2006/relationships/image" Target="../media/image63.jpg"/><Relationship Id="rId5" Type="http://schemas.openxmlformats.org/officeDocument/2006/relationships/image" Target="../media/image57.jpeg"/><Relationship Id="rId15" Type="http://schemas.openxmlformats.org/officeDocument/2006/relationships/image" Target="../media/image6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jpe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72.jpe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31.png"/><Relationship Id="rId14" Type="http://schemas.openxmlformats.org/officeDocument/2006/relationships/image" Target="../media/image10.pn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79.png"/><Relationship Id="rId4" Type="http://schemas.openxmlformats.org/officeDocument/2006/relationships/image" Target="../media/image78.jpeg"/></Relationships>
</file>

<file path=ppt/slides/_rels/slide35.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s>
</file>

<file path=ppt/slides/_rels/slide36.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0.png"/><Relationship Id="rId7" Type="http://schemas.openxmlformats.org/officeDocument/2006/relationships/image" Target="../media/image91.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83.png"/><Relationship Id="rId9" Type="http://schemas.openxmlformats.org/officeDocument/2006/relationships/image" Target="../media/image93.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5.png"/><Relationship Id="rId7" Type="http://schemas.openxmlformats.org/officeDocument/2006/relationships/image" Target="../media/image9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jpe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png"/><Relationship Id="rId3" Type="http://schemas.openxmlformats.org/officeDocument/2006/relationships/image" Target="../media/image15.jp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jpg"/><Relationship Id="rId9" Type="http://schemas.openxmlformats.org/officeDocument/2006/relationships/image" Target="../media/image21.jpg"/></Relationships>
</file>

<file path=ppt/slides/_rels/slide40.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 Id="rId4" Type="http://schemas.openxmlformats.org/officeDocument/2006/relationships/image" Target="../media/image105.png"/></Relationships>
</file>

<file path=ppt/slides/_rels/slide41.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107.jpg"/><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0.xml"/><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31.png"/><Relationship Id="rId14" Type="http://schemas.openxmlformats.org/officeDocument/2006/relationships/image" Target="../media/image10.png"/></Relationships>
</file>

<file path=ppt/slides/_rels/slide44.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1.png"/></Relationships>
</file>

<file path=ppt/slides/_rels/slide4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10.png"/><Relationship Id="rId7" Type="http://schemas.openxmlformats.org/officeDocument/2006/relationships/image" Target="../media/image113.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87.png"/><Relationship Id="rId10" Type="http://schemas.openxmlformats.org/officeDocument/2006/relationships/image" Target="../media/image115.png"/><Relationship Id="rId4" Type="http://schemas.openxmlformats.org/officeDocument/2006/relationships/image" Target="../media/image111.png"/><Relationship Id="rId9" Type="http://schemas.openxmlformats.org/officeDocument/2006/relationships/image" Target="../media/image114.png"/></Relationships>
</file>

<file path=ppt/slides/_rels/slide48.xml.rels><?xml version="1.0" encoding="UTF-8" standalone="yes"?>
<Relationships xmlns="http://schemas.openxmlformats.org/package/2006/relationships"><Relationship Id="rId8" Type="http://schemas.openxmlformats.org/officeDocument/2006/relationships/image" Target="../media/image118.png"/><Relationship Id="rId13" Type="http://schemas.microsoft.com/office/2007/relationships/hdphoto" Target="../media/hdphoto6.wdp"/><Relationship Id="rId18" Type="http://schemas.openxmlformats.org/officeDocument/2006/relationships/image" Target="../media/image124.png"/><Relationship Id="rId3" Type="http://schemas.openxmlformats.org/officeDocument/2006/relationships/image" Target="../media/image113.png"/><Relationship Id="rId21" Type="http://schemas.openxmlformats.org/officeDocument/2006/relationships/image" Target="../media/image127.png"/><Relationship Id="rId7" Type="http://schemas.microsoft.com/office/2007/relationships/hdphoto" Target="../media/hdphoto3.wdp"/><Relationship Id="rId12" Type="http://schemas.openxmlformats.org/officeDocument/2006/relationships/image" Target="../media/image120.png"/><Relationship Id="rId17" Type="http://schemas.openxmlformats.org/officeDocument/2006/relationships/image" Target="../media/image123.png"/><Relationship Id="rId2" Type="http://schemas.openxmlformats.org/officeDocument/2006/relationships/notesSlide" Target="../notesSlides/notesSlide46.xml"/><Relationship Id="rId16" Type="http://schemas.openxmlformats.org/officeDocument/2006/relationships/image" Target="../media/image122.png"/><Relationship Id="rId20" Type="http://schemas.openxmlformats.org/officeDocument/2006/relationships/image" Target="../media/image126.png"/><Relationship Id="rId1" Type="http://schemas.openxmlformats.org/officeDocument/2006/relationships/slideLayout" Target="../slideLayouts/slideLayout2.xml"/><Relationship Id="rId6" Type="http://schemas.openxmlformats.org/officeDocument/2006/relationships/image" Target="../media/image117.png"/><Relationship Id="rId11" Type="http://schemas.microsoft.com/office/2007/relationships/hdphoto" Target="../media/hdphoto5.wdp"/><Relationship Id="rId5" Type="http://schemas.microsoft.com/office/2007/relationships/hdphoto" Target="../media/hdphoto2.wdp"/><Relationship Id="rId15" Type="http://schemas.microsoft.com/office/2007/relationships/hdphoto" Target="../media/hdphoto7.wdp"/><Relationship Id="rId23" Type="http://schemas.openxmlformats.org/officeDocument/2006/relationships/image" Target="../media/image129.png"/><Relationship Id="rId10" Type="http://schemas.openxmlformats.org/officeDocument/2006/relationships/image" Target="../media/image119.png"/><Relationship Id="rId19" Type="http://schemas.openxmlformats.org/officeDocument/2006/relationships/image" Target="../media/image125.png"/><Relationship Id="rId4" Type="http://schemas.openxmlformats.org/officeDocument/2006/relationships/image" Target="../media/image116.png"/><Relationship Id="rId9" Type="http://schemas.microsoft.com/office/2007/relationships/hdphoto" Target="../media/hdphoto4.wdp"/><Relationship Id="rId14" Type="http://schemas.openxmlformats.org/officeDocument/2006/relationships/image" Target="../media/image121.png"/><Relationship Id="rId22" Type="http://schemas.openxmlformats.org/officeDocument/2006/relationships/image" Target="../media/image128.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1.png"/><Relationship Id="rId5" Type="http://schemas.openxmlformats.org/officeDocument/2006/relationships/image" Target="../media/image6.png"/><Relationship Id="rId10" Type="http://schemas.openxmlformats.org/officeDocument/2006/relationships/image" Target="../media/image30.png"/><Relationship Id="rId4" Type="http://schemas.openxmlformats.org/officeDocument/2006/relationships/image" Target="../media/image5.png"/><Relationship Id="rId9" Type="http://schemas.openxmlformats.org/officeDocument/2006/relationships/image" Target="../media/image29.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5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4.xml"/><Relationship Id="rId1" Type="http://schemas.openxmlformats.org/officeDocument/2006/relationships/slideLayout" Target="../slideLayouts/slideLayout2.xml"/><Relationship Id="rId5" Type="http://schemas.openxmlformats.org/officeDocument/2006/relationships/image" Target="../media/image136.png"/><Relationship Id="rId4" Type="http://schemas.openxmlformats.org/officeDocument/2006/relationships/image" Target="../media/image135.png"/></Relationships>
</file>

<file path=ppt/slides/_rels/slide57.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png"/><Relationship Id="rId7" Type="http://schemas.openxmlformats.org/officeDocument/2006/relationships/image" Target="../media/image127.png"/><Relationship Id="rId2" Type="http://schemas.openxmlformats.org/officeDocument/2006/relationships/notesSlide" Target="../notesSlides/notesSlide55.xml"/><Relationship Id="rId1" Type="http://schemas.openxmlformats.org/officeDocument/2006/relationships/slideLayout" Target="../slideLayouts/slideLayout3.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 Id="rId9" Type="http://schemas.openxmlformats.org/officeDocument/2006/relationships/image" Target="../media/image129.png"/></Relationships>
</file>

<file path=ppt/slides/_rels/slide5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notesSlide" Target="../notesSlides/notesSlide56.xml"/><Relationship Id="rId1" Type="http://schemas.openxmlformats.org/officeDocument/2006/relationships/slideLayout" Target="../slideLayouts/slideLayout2.xml"/><Relationship Id="rId5" Type="http://schemas.openxmlformats.org/officeDocument/2006/relationships/image" Target="../media/image139.png"/><Relationship Id="rId4" Type="http://schemas.openxmlformats.org/officeDocument/2006/relationships/image" Target="../media/image138.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42.png"/></Relationships>
</file>

<file path=ppt/slides/_rels/slide6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43.jpeg"/><Relationship Id="rId7" Type="http://schemas.openxmlformats.org/officeDocument/2006/relationships/image" Target="../media/image147.jpe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146.jpeg"/><Relationship Id="rId5" Type="http://schemas.openxmlformats.org/officeDocument/2006/relationships/image" Target="../media/image145.jpeg"/><Relationship Id="rId4" Type="http://schemas.openxmlformats.org/officeDocument/2006/relationships/image" Target="../media/image144.jpeg"/></Relationships>
</file>

<file path=ppt/slides/_rels/slide64.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65.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66.xml.rels><?xml version="1.0" encoding="UTF-8" standalone="yes"?>
<Relationships xmlns="http://schemas.openxmlformats.org/package/2006/relationships"><Relationship Id="rId8" Type="http://schemas.openxmlformats.org/officeDocument/2006/relationships/image" Target="../media/image157.png"/><Relationship Id="rId3" Type="http://schemas.openxmlformats.org/officeDocument/2006/relationships/image" Target="../media/image153.png"/><Relationship Id="rId7" Type="http://schemas.openxmlformats.org/officeDocument/2006/relationships/image" Target="../media/image156.pn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87.png"/><Relationship Id="rId4" Type="http://schemas.openxmlformats.org/officeDocument/2006/relationships/image" Target="../media/image154.png"/></Relationships>
</file>

<file path=ppt/slides/_rels/slide67.xml.rels><?xml version="1.0" encoding="UTF-8" standalone="yes"?>
<Relationships xmlns="http://schemas.openxmlformats.org/package/2006/relationships"><Relationship Id="rId3" Type="http://schemas.openxmlformats.org/officeDocument/2006/relationships/image" Target="../media/image158.gif"/><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9.png"/></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60.png"/><Relationship Id="rId5" Type="http://schemas.openxmlformats.org/officeDocument/2006/relationships/image" Target="../media/image157.png"/><Relationship Id="rId4" Type="http://schemas.openxmlformats.org/officeDocument/2006/relationships/notesSlide" Target="../notesSlides/notesSlide66.xml"/></Relationships>
</file>

<file path=ppt/slides/_rels/slide69.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8" Type="http://schemas.openxmlformats.org/officeDocument/2006/relationships/image" Target="../media/image161.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39.png"/></Relationships>
</file>

<file path=ppt/slides/_rels/slide71.xml.rels><?xml version="1.0" encoding="UTF-8" standalone="yes"?>
<Relationships xmlns="http://schemas.openxmlformats.org/package/2006/relationships"><Relationship Id="rId8" Type="http://schemas.openxmlformats.org/officeDocument/2006/relationships/image" Target="../media/image162.jpe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9.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139.png"/></Relationships>
</file>

<file path=ppt/slides/_rels/slide72.xml.rels><?xml version="1.0" encoding="UTF-8" standalone="yes"?>
<Relationships xmlns="http://schemas.openxmlformats.org/package/2006/relationships"><Relationship Id="rId8" Type="http://schemas.openxmlformats.org/officeDocument/2006/relationships/image" Target="../media/image168.png"/><Relationship Id="rId3" Type="http://schemas.openxmlformats.org/officeDocument/2006/relationships/image" Target="../media/image163.png"/><Relationship Id="rId7" Type="http://schemas.openxmlformats.org/officeDocument/2006/relationships/image" Target="../media/image167.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166.tiff"/><Relationship Id="rId5" Type="http://schemas.openxmlformats.org/officeDocument/2006/relationships/image" Target="../media/image165.png"/><Relationship Id="rId10" Type="http://schemas.openxmlformats.org/officeDocument/2006/relationships/image" Target="../media/image73.png"/><Relationship Id="rId4" Type="http://schemas.openxmlformats.org/officeDocument/2006/relationships/image" Target="../media/image164.png"/><Relationship Id="rId9" Type="http://schemas.openxmlformats.org/officeDocument/2006/relationships/image" Target="../media/image169.jpeg"/></Relationships>
</file>

<file path=ppt/slides/_rels/slide73.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8.pn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31.png"/><Relationship Id="rId14" Type="http://schemas.openxmlformats.org/officeDocument/2006/relationships/image" Target="../media/image10.png"/></Relationships>
</file>

<file path=ppt/slides/_rels/slide74.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70.png"/><Relationship Id="rId7" Type="http://schemas.openxmlformats.org/officeDocument/2006/relationships/image" Target="../media/image6.png"/><Relationship Id="rId2" Type="http://schemas.openxmlformats.org/officeDocument/2006/relationships/notesSlide" Target="../notesSlides/notesSlide72.xml"/><Relationship Id="rId1" Type="http://schemas.openxmlformats.org/officeDocument/2006/relationships/slideLayout" Target="../slideLayouts/slideLayout3.xml"/><Relationship Id="rId6" Type="http://schemas.openxmlformats.org/officeDocument/2006/relationships/image" Target="../media/image146.jpeg"/><Relationship Id="rId5" Type="http://schemas.openxmlformats.org/officeDocument/2006/relationships/image" Target="../media/image172.png"/><Relationship Id="rId4" Type="http://schemas.openxmlformats.org/officeDocument/2006/relationships/image" Target="../media/image171.gif"/></Relationships>
</file>

<file path=ppt/slides/_rels/slide7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73.xml"/><Relationship Id="rId1" Type="http://schemas.openxmlformats.org/officeDocument/2006/relationships/slideLayout" Target="../slideLayouts/slideLayout2.xml"/><Relationship Id="rId6" Type="http://schemas.openxmlformats.org/officeDocument/2006/relationships/image" Target="../media/image112.png"/><Relationship Id="rId5" Type="http://schemas.openxmlformats.org/officeDocument/2006/relationships/image" Target="../media/image87.png"/><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77.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notesSlide" Target="../notesSlides/notesSlide75.xml"/><Relationship Id="rId1" Type="http://schemas.openxmlformats.org/officeDocument/2006/relationships/slideLayout" Target="../slideLayouts/slideLayout2.xml"/><Relationship Id="rId6" Type="http://schemas.openxmlformats.org/officeDocument/2006/relationships/image" Target="../media/image178.jpeg"/><Relationship Id="rId5" Type="http://schemas.openxmlformats.org/officeDocument/2006/relationships/image" Target="../media/image177.jpeg"/><Relationship Id="rId4" Type="http://schemas.openxmlformats.org/officeDocument/2006/relationships/image" Target="../media/image176.jpeg"/></Relationships>
</file>

<file path=ppt/slides/_rels/slide78.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182.png"/></Relationships>
</file>

<file path=ppt/slides/_rels/slide79.xml.rels><?xml version="1.0" encoding="UTF-8" standalone="yes"?>
<Relationships xmlns="http://schemas.openxmlformats.org/package/2006/relationships"><Relationship Id="rId3" Type="http://schemas.openxmlformats.org/officeDocument/2006/relationships/image" Target="../media/image183.jpe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185.jpeg"/><Relationship Id="rId4" Type="http://schemas.openxmlformats.org/officeDocument/2006/relationships/image" Target="../media/image184.jpe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87.gif"/><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88.gif"/><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84.xml"/><Relationship Id="rId1" Type="http://schemas.openxmlformats.org/officeDocument/2006/relationships/slideLayout" Target="../slideLayouts/slideLayout2.xml"/><Relationship Id="rId4" Type="http://schemas.openxmlformats.org/officeDocument/2006/relationships/image" Target="../media/image190.png"/></Relationships>
</file>

<file path=ppt/slides/_rels/slide87.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191.png"/></Relationships>
</file>

<file path=ppt/slides/_rels/slide88.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notesSlide" Target="../notesSlides/notesSlide86.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02.png"/><Relationship Id="rId4" Type="http://schemas.openxmlformats.org/officeDocument/2006/relationships/image" Target="../media/image193.png"/></Relationships>
</file>

<file path=ppt/slides/_rels/slide89.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87.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96.png"/></Relationships>
</file>

<file path=ppt/slides/_rels/slide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198.png"/></Relationships>
</file>

<file path=ppt/slides/_rels/slide9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89.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201.png"/><Relationship Id="rId4" Type="http://schemas.openxmlformats.org/officeDocument/2006/relationships/image" Target="../media/image200.png"/></Relationships>
</file>

<file path=ppt/slides/_rels/slide92.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90.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204.png"/><Relationship Id="rId4" Type="http://schemas.openxmlformats.org/officeDocument/2006/relationships/image" Target="../media/image203.png"/></Relationships>
</file>

<file path=ppt/slides/_rels/slide93.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91.xml"/><Relationship Id="rId1" Type="http://schemas.openxmlformats.org/officeDocument/2006/relationships/slideLayout" Target="../slideLayouts/slideLayout2.xml"/><Relationship Id="rId5" Type="http://schemas.openxmlformats.org/officeDocument/2006/relationships/image" Target="../media/image102.png"/><Relationship Id="rId4" Type="http://schemas.openxmlformats.org/officeDocument/2006/relationships/image" Target="../media/image206.png"/></Relationships>
</file>

<file path=ppt/slides/_rels/slide9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9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209.png"/><Relationship Id="rId5" Type="http://schemas.openxmlformats.org/officeDocument/2006/relationships/image" Target="../media/image208.png"/><Relationship Id="rId4" Type="http://schemas.openxmlformats.org/officeDocument/2006/relationships/image" Target="../media/image73.png"/></Relationships>
</file>

<file path=ppt/slides/_rels/slide9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29.png"/><Relationship Id="rId12" Type="http://schemas.openxmlformats.org/officeDocument/2006/relationships/image" Target="../media/image8.png"/><Relationship Id="rId2" Type="http://schemas.openxmlformats.org/officeDocument/2006/relationships/notesSlide" Target="../notesSlides/notesSlide94.xml"/><Relationship Id="rId1" Type="http://schemas.openxmlformats.org/officeDocument/2006/relationships/slideLayout" Target="../slideLayouts/slideLayout6.xml"/><Relationship Id="rId6" Type="http://schemas.openxmlformats.org/officeDocument/2006/relationships/image" Target="../media/image28.png"/><Relationship Id="rId11" Type="http://schemas.openxmlformats.org/officeDocument/2006/relationships/image" Target="../media/image26.png"/><Relationship Id="rId5" Type="http://schemas.openxmlformats.org/officeDocument/2006/relationships/image" Target="../media/image7.png"/><Relationship Id="rId10" Type="http://schemas.openxmlformats.org/officeDocument/2006/relationships/image" Target="../media/image27.png"/><Relationship Id="rId4" Type="http://schemas.openxmlformats.org/officeDocument/2006/relationships/image" Target="../media/image6.png"/><Relationship Id="rId9" Type="http://schemas.openxmlformats.org/officeDocument/2006/relationships/image" Target="../media/image31.png"/><Relationship Id="rId14" Type="http://schemas.openxmlformats.org/officeDocument/2006/relationships/image" Target="../media/image10.png"/></Relationships>
</file>

<file path=ppt/slides/_rels/slide98.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7"/>
          <p:cNvSpPr txBox="1">
            <a:spLocks/>
          </p:cNvSpPr>
          <p:nvPr/>
        </p:nvSpPr>
        <p:spPr>
          <a:xfrm>
            <a:off x="2351603" y="1916832"/>
            <a:ext cx="7517851" cy="1416156"/>
          </a:xfrm>
          <a:prstGeom prst="rect">
            <a:avLst/>
          </a:prstGeom>
          <a:solidFill>
            <a:srgbClr val="F6AB38"/>
          </a:solidFill>
          <a:ln>
            <a:noFill/>
          </a:ln>
        </p:spPr>
        <p:txBody>
          <a:bodyPr vert="horz" lIns="0" tIns="0" rIns="0" bIns="0" rtlCol="0" anchor="ctr">
            <a:normAutofit/>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fr-FR" dirty="0">
                <a:solidFill>
                  <a:schemeClr val="bg1"/>
                </a:solidFill>
              </a:rPr>
              <a:t>Parlons Climat avec Energie</a:t>
            </a:r>
          </a:p>
        </p:txBody>
      </p:sp>
      <p:sp>
        <p:nvSpPr>
          <p:cNvPr id="86" name="Espace réservé du texte 7"/>
          <p:cNvSpPr txBox="1">
            <a:spLocks/>
          </p:cNvSpPr>
          <p:nvPr/>
        </p:nvSpPr>
        <p:spPr>
          <a:xfrm>
            <a:off x="0" y="6654869"/>
            <a:ext cx="12192000" cy="234866"/>
          </a:xfrm>
          <a:prstGeom prst="rect">
            <a:avLst/>
          </a:prstGeom>
          <a:solidFill>
            <a:srgbClr val="F6AB38"/>
          </a:solidFill>
          <a:ln>
            <a:noFill/>
          </a:ln>
        </p:spPr>
        <p:txBody>
          <a:bodyPr vert="horz" lIns="0" tIns="0" rIns="0" bIns="0" rtlCol="0" anchor="ctr">
            <a:normAutofit fontScale="85000" lnSpcReduction="20000"/>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ctr"/>
            <a:endParaRPr lang="fr-FR" sz="2400" cap="none" dirty="0">
              <a:solidFill>
                <a:schemeClr val="bg1"/>
              </a:solidFill>
            </a:endParaRPr>
          </a:p>
        </p:txBody>
      </p:sp>
      <p:grpSp>
        <p:nvGrpSpPr>
          <p:cNvPr id="3" name="Groupe 2"/>
          <p:cNvGrpSpPr/>
          <p:nvPr/>
        </p:nvGrpSpPr>
        <p:grpSpPr>
          <a:xfrm>
            <a:off x="767408" y="3983166"/>
            <a:ext cx="10869930" cy="2539692"/>
            <a:chOff x="1133698" y="3983166"/>
            <a:chExt cx="10869930" cy="2539692"/>
          </a:xfrm>
        </p:grpSpPr>
        <p:grpSp>
          <p:nvGrpSpPr>
            <p:cNvPr id="63" name="Groupe 62"/>
            <p:cNvGrpSpPr/>
            <p:nvPr/>
          </p:nvGrpSpPr>
          <p:grpSpPr>
            <a:xfrm>
              <a:off x="1729603" y="4655665"/>
              <a:ext cx="9583511" cy="1578708"/>
              <a:chOff x="1729603" y="5070436"/>
              <a:chExt cx="9583511" cy="1578708"/>
            </a:xfrm>
          </p:grpSpPr>
          <p:sp>
            <p:nvSpPr>
              <p:cNvPr id="66" name="Forme libre 65"/>
              <p:cNvSpPr/>
              <p:nvPr/>
            </p:nvSpPr>
            <p:spPr>
              <a:xfrm>
                <a:off x="1729603" y="5143148"/>
                <a:ext cx="9583511" cy="1435869"/>
              </a:xfrm>
              <a:custGeom>
                <a:avLst/>
                <a:gdLst>
                  <a:gd name="connsiteX0" fmla="*/ 1808779 w 10611539"/>
                  <a:gd name="connsiteY0" fmla="*/ 436138 h 2133628"/>
                  <a:gd name="connsiteX1" fmla="*/ 46654 w 10611539"/>
                  <a:gd name="connsiteY1" fmla="*/ 712363 h 2133628"/>
                  <a:gd name="connsiteX2" fmla="*/ 922954 w 10611539"/>
                  <a:gd name="connsiteY2" fmla="*/ 2055388 h 2133628"/>
                  <a:gd name="connsiteX3" fmla="*/ 5113954 w 10611539"/>
                  <a:gd name="connsiteY3" fmla="*/ 1931563 h 2133628"/>
                  <a:gd name="connsiteX4" fmla="*/ 6971329 w 10611539"/>
                  <a:gd name="connsiteY4" fmla="*/ 1579138 h 2133628"/>
                  <a:gd name="connsiteX5" fmla="*/ 6628429 w 10611539"/>
                  <a:gd name="connsiteY5" fmla="*/ 950488 h 2133628"/>
                  <a:gd name="connsiteX6" fmla="*/ 6971329 w 10611539"/>
                  <a:gd name="connsiteY6" fmla="*/ 274213 h 2133628"/>
                  <a:gd name="connsiteX7" fmla="*/ 8933479 w 10611539"/>
                  <a:gd name="connsiteY7" fmla="*/ 55138 h 2133628"/>
                  <a:gd name="connsiteX8" fmla="*/ 10609879 w 10611539"/>
                  <a:gd name="connsiteY8" fmla="*/ 1245763 h 2133628"/>
                  <a:gd name="connsiteX9" fmla="*/ 9181129 w 10611539"/>
                  <a:gd name="connsiteY9" fmla="*/ 2074438 h 2133628"/>
                  <a:gd name="connsiteX0" fmla="*/ 1808779 w 10611539"/>
                  <a:gd name="connsiteY0" fmla="*/ 436138 h 2154642"/>
                  <a:gd name="connsiteX1" fmla="*/ 46654 w 10611539"/>
                  <a:gd name="connsiteY1" fmla="*/ 712363 h 2154642"/>
                  <a:gd name="connsiteX2" fmla="*/ 922954 w 10611539"/>
                  <a:gd name="connsiteY2" fmla="*/ 2055388 h 2154642"/>
                  <a:gd name="connsiteX3" fmla="*/ 5113954 w 10611539"/>
                  <a:gd name="connsiteY3" fmla="*/ 1931563 h 2154642"/>
                  <a:gd name="connsiteX4" fmla="*/ 6628429 w 10611539"/>
                  <a:gd name="connsiteY4" fmla="*/ 950488 h 2154642"/>
                  <a:gd name="connsiteX5" fmla="*/ 6971329 w 10611539"/>
                  <a:gd name="connsiteY5" fmla="*/ 274213 h 2154642"/>
                  <a:gd name="connsiteX6" fmla="*/ 8933479 w 10611539"/>
                  <a:gd name="connsiteY6" fmla="*/ 55138 h 2154642"/>
                  <a:gd name="connsiteX7" fmla="*/ 10609879 w 10611539"/>
                  <a:gd name="connsiteY7" fmla="*/ 1245763 h 2154642"/>
                  <a:gd name="connsiteX8" fmla="*/ 9181129 w 10611539"/>
                  <a:gd name="connsiteY8" fmla="*/ 2074438 h 2154642"/>
                  <a:gd name="connsiteX0" fmla="*/ 1808779 w 10611539"/>
                  <a:gd name="connsiteY0" fmla="*/ 465817 h 2215138"/>
                  <a:gd name="connsiteX1" fmla="*/ 46654 w 10611539"/>
                  <a:gd name="connsiteY1" fmla="*/ 742042 h 2215138"/>
                  <a:gd name="connsiteX2" fmla="*/ 922954 w 10611539"/>
                  <a:gd name="connsiteY2" fmla="*/ 2085067 h 2215138"/>
                  <a:gd name="connsiteX3" fmla="*/ 5113954 w 10611539"/>
                  <a:gd name="connsiteY3" fmla="*/ 1961242 h 2215138"/>
                  <a:gd name="connsiteX4" fmla="*/ 6971329 w 10611539"/>
                  <a:gd name="connsiteY4" fmla="*/ 303892 h 2215138"/>
                  <a:gd name="connsiteX5" fmla="*/ 8933479 w 10611539"/>
                  <a:gd name="connsiteY5" fmla="*/ 84817 h 2215138"/>
                  <a:gd name="connsiteX6" fmla="*/ 10609879 w 10611539"/>
                  <a:gd name="connsiteY6" fmla="*/ 1275442 h 2215138"/>
                  <a:gd name="connsiteX7" fmla="*/ 9181129 w 10611539"/>
                  <a:gd name="connsiteY7" fmla="*/ 2104117 h 2215138"/>
                  <a:gd name="connsiteX0" fmla="*/ 1808779 w 10611539"/>
                  <a:gd name="connsiteY0" fmla="*/ 395754 h 2194170"/>
                  <a:gd name="connsiteX1" fmla="*/ 46654 w 10611539"/>
                  <a:gd name="connsiteY1" fmla="*/ 671979 h 2194170"/>
                  <a:gd name="connsiteX2" fmla="*/ 922954 w 10611539"/>
                  <a:gd name="connsiteY2" fmla="*/ 2015004 h 2194170"/>
                  <a:gd name="connsiteX3" fmla="*/ 5113954 w 10611539"/>
                  <a:gd name="connsiteY3" fmla="*/ 1891179 h 2194170"/>
                  <a:gd name="connsiteX4" fmla="*/ 7019455 w 10611539"/>
                  <a:gd name="connsiteY4" fmla="*/ 2091505 h 2194170"/>
                  <a:gd name="connsiteX5" fmla="*/ 8933479 w 10611539"/>
                  <a:gd name="connsiteY5" fmla="*/ 14754 h 2194170"/>
                  <a:gd name="connsiteX6" fmla="*/ 10609879 w 10611539"/>
                  <a:gd name="connsiteY6" fmla="*/ 1205379 h 2194170"/>
                  <a:gd name="connsiteX7" fmla="*/ 9181129 w 10611539"/>
                  <a:gd name="connsiteY7" fmla="*/ 2034054 h 2194170"/>
                  <a:gd name="connsiteX0" fmla="*/ 1808779 w 10634653"/>
                  <a:gd name="connsiteY0" fmla="*/ 0 h 1840184"/>
                  <a:gd name="connsiteX1" fmla="*/ 46654 w 10634653"/>
                  <a:gd name="connsiteY1" fmla="*/ 276225 h 1840184"/>
                  <a:gd name="connsiteX2" fmla="*/ 922954 w 10634653"/>
                  <a:gd name="connsiteY2" fmla="*/ 1619250 h 1840184"/>
                  <a:gd name="connsiteX3" fmla="*/ 5113954 w 10634653"/>
                  <a:gd name="connsiteY3" fmla="*/ 1495425 h 1840184"/>
                  <a:gd name="connsiteX4" fmla="*/ 7019455 w 10634653"/>
                  <a:gd name="connsiteY4" fmla="*/ 1695751 h 1840184"/>
                  <a:gd name="connsiteX5" fmla="*/ 8076830 w 10634653"/>
                  <a:gd name="connsiteY5" fmla="*/ 1784684 h 1840184"/>
                  <a:gd name="connsiteX6" fmla="*/ 10609879 w 10634653"/>
                  <a:gd name="connsiteY6" fmla="*/ 809625 h 1840184"/>
                  <a:gd name="connsiteX7" fmla="*/ 9181129 w 10634653"/>
                  <a:gd name="connsiteY7" fmla="*/ 1638300 h 1840184"/>
                  <a:gd name="connsiteX0" fmla="*/ 1808779 w 10634653"/>
                  <a:gd name="connsiteY0" fmla="*/ 0 h 1721543"/>
                  <a:gd name="connsiteX1" fmla="*/ 46654 w 10634653"/>
                  <a:gd name="connsiteY1" fmla="*/ 276225 h 1721543"/>
                  <a:gd name="connsiteX2" fmla="*/ 922954 w 10634653"/>
                  <a:gd name="connsiteY2" fmla="*/ 1619250 h 1721543"/>
                  <a:gd name="connsiteX3" fmla="*/ 5113954 w 10634653"/>
                  <a:gd name="connsiteY3" fmla="*/ 1495425 h 1721543"/>
                  <a:gd name="connsiteX4" fmla="*/ 7019455 w 10634653"/>
                  <a:gd name="connsiteY4" fmla="*/ 1695751 h 1721543"/>
                  <a:gd name="connsiteX5" fmla="*/ 10609879 w 10634653"/>
                  <a:gd name="connsiteY5" fmla="*/ 809625 h 1721543"/>
                  <a:gd name="connsiteX6" fmla="*/ 9181129 w 10634653"/>
                  <a:gd name="connsiteY6" fmla="*/ 1638300 h 1721543"/>
                  <a:gd name="connsiteX0" fmla="*/ 1808779 w 9181129"/>
                  <a:gd name="connsiteY0" fmla="*/ 0 h 1695751"/>
                  <a:gd name="connsiteX1" fmla="*/ 46654 w 9181129"/>
                  <a:gd name="connsiteY1" fmla="*/ 276225 h 1695751"/>
                  <a:gd name="connsiteX2" fmla="*/ 922954 w 9181129"/>
                  <a:gd name="connsiteY2" fmla="*/ 1619250 h 1695751"/>
                  <a:gd name="connsiteX3" fmla="*/ 5113954 w 9181129"/>
                  <a:gd name="connsiteY3" fmla="*/ 1495425 h 1695751"/>
                  <a:gd name="connsiteX4" fmla="*/ 7019455 w 9181129"/>
                  <a:gd name="connsiteY4" fmla="*/ 1695751 h 1695751"/>
                  <a:gd name="connsiteX5" fmla="*/ 9181129 w 9181129"/>
                  <a:gd name="connsiteY5" fmla="*/ 1638300 h 1695751"/>
                  <a:gd name="connsiteX0" fmla="*/ 1808779 w 9171504"/>
                  <a:gd name="connsiteY0" fmla="*/ 0 h 1703376"/>
                  <a:gd name="connsiteX1" fmla="*/ 46654 w 9171504"/>
                  <a:gd name="connsiteY1" fmla="*/ 276225 h 1703376"/>
                  <a:gd name="connsiteX2" fmla="*/ 922954 w 9171504"/>
                  <a:gd name="connsiteY2" fmla="*/ 1619250 h 1703376"/>
                  <a:gd name="connsiteX3" fmla="*/ 5113954 w 9171504"/>
                  <a:gd name="connsiteY3" fmla="*/ 1495425 h 1703376"/>
                  <a:gd name="connsiteX4" fmla="*/ 7019455 w 9171504"/>
                  <a:gd name="connsiteY4" fmla="*/ 1695751 h 1703376"/>
                  <a:gd name="connsiteX5" fmla="*/ 9171504 w 9171504"/>
                  <a:gd name="connsiteY5" fmla="*/ 1657550 h 1703376"/>
                  <a:gd name="connsiteX0" fmla="*/ 1808779 w 9171504"/>
                  <a:gd name="connsiteY0" fmla="*/ 0 h 1696191"/>
                  <a:gd name="connsiteX1" fmla="*/ 46654 w 9171504"/>
                  <a:gd name="connsiteY1" fmla="*/ 276225 h 1696191"/>
                  <a:gd name="connsiteX2" fmla="*/ 922954 w 9171504"/>
                  <a:gd name="connsiteY2" fmla="*/ 1619250 h 1696191"/>
                  <a:gd name="connsiteX3" fmla="*/ 5113954 w 9171504"/>
                  <a:gd name="connsiteY3" fmla="*/ 1495425 h 1696191"/>
                  <a:gd name="connsiteX4" fmla="*/ 7019455 w 9171504"/>
                  <a:gd name="connsiteY4" fmla="*/ 1695751 h 1696191"/>
                  <a:gd name="connsiteX5" fmla="*/ 8863295 w 9171504"/>
                  <a:gd name="connsiteY5" fmla="*/ 1552273 h 1696191"/>
                  <a:gd name="connsiteX6" fmla="*/ 9171504 w 9171504"/>
                  <a:gd name="connsiteY6" fmla="*/ 1657550 h 1696191"/>
                  <a:gd name="connsiteX0" fmla="*/ 1808779 w 10653794"/>
                  <a:gd name="connsiteY0" fmla="*/ 0 h 1696191"/>
                  <a:gd name="connsiteX1" fmla="*/ 46654 w 10653794"/>
                  <a:gd name="connsiteY1" fmla="*/ 276225 h 1696191"/>
                  <a:gd name="connsiteX2" fmla="*/ 922954 w 10653794"/>
                  <a:gd name="connsiteY2" fmla="*/ 1619250 h 1696191"/>
                  <a:gd name="connsiteX3" fmla="*/ 5113954 w 10653794"/>
                  <a:gd name="connsiteY3" fmla="*/ 1495425 h 1696191"/>
                  <a:gd name="connsiteX4" fmla="*/ 7019455 w 10653794"/>
                  <a:gd name="connsiteY4" fmla="*/ 1695751 h 1696191"/>
                  <a:gd name="connsiteX5" fmla="*/ 8863295 w 10653794"/>
                  <a:gd name="connsiteY5" fmla="*/ 1552273 h 1696191"/>
                  <a:gd name="connsiteX6" fmla="*/ 10653794 w 10653794"/>
                  <a:gd name="connsiteY6" fmla="*/ 1108910 h 1696191"/>
                  <a:gd name="connsiteX0" fmla="*/ 1808779 w 10653794"/>
                  <a:gd name="connsiteY0" fmla="*/ 0 h 1704540"/>
                  <a:gd name="connsiteX1" fmla="*/ 46654 w 10653794"/>
                  <a:gd name="connsiteY1" fmla="*/ 276225 h 1704540"/>
                  <a:gd name="connsiteX2" fmla="*/ 922954 w 10653794"/>
                  <a:gd name="connsiteY2" fmla="*/ 1619250 h 1704540"/>
                  <a:gd name="connsiteX3" fmla="*/ 5113954 w 10653794"/>
                  <a:gd name="connsiteY3" fmla="*/ 1495425 h 1704540"/>
                  <a:gd name="connsiteX4" fmla="*/ 7019455 w 10653794"/>
                  <a:gd name="connsiteY4" fmla="*/ 1695751 h 1704540"/>
                  <a:gd name="connsiteX5" fmla="*/ 9065426 w 10653794"/>
                  <a:gd name="connsiteY5" fmla="*/ 1667776 h 1704540"/>
                  <a:gd name="connsiteX6" fmla="*/ 10653794 w 10653794"/>
                  <a:gd name="connsiteY6" fmla="*/ 1108910 h 1704540"/>
                  <a:gd name="connsiteX0" fmla="*/ 1808779 w 10567167"/>
                  <a:gd name="connsiteY0" fmla="*/ 0 h 1704540"/>
                  <a:gd name="connsiteX1" fmla="*/ 46654 w 10567167"/>
                  <a:gd name="connsiteY1" fmla="*/ 276225 h 1704540"/>
                  <a:gd name="connsiteX2" fmla="*/ 922954 w 10567167"/>
                  <a:gd name="connsiteY2" fmla="*/ 1619250 h 1704540"/>
                  <a:gd name="connsiteX3" fmla="*/ 5113954 w 10567167"/>
                  <a:gd name="connsiteY3" fmla="*/ 1495425 h 1704540"/>
                  <a:gd name="connsiteX4" fmla="*/ 7019455 w 10567167"/>
                  <a:gd name="connsiteY4" fmla="*/ 1695751 h 1704540"/>
                  <a:gd name="connsiteX5" fmla="*/ 9065426 w 10567167"/>
                  <a:gd name="connsiteY5" fmla="*/ 1667776 h 1704540"/>
                  <a:gd name="connsiteX6" fmla="*/ 10567167 w 10567167"/>
                  <a:gd name="connsiteY6" fmla="*/ 849027 h 1704540"/>
                  <a:gd name="connsiteX0" fmla="*/ 1808779 w 10567167"/>
                  <a:gd name="connsiteY0" fmla="*/ 0 h 1723762"/>
                  <a:gd name="connsiteX1" fmla="*/ 46654 w 10567167"/>
                  <a:gd name="connsiteY1" fmla="*/ 276225 h 1723762"/>
                  <a:gd name="connsiteX2" fmla="*/ 922954 w 10567167"/>
                  <a:gd name="connsiteY2" fmla="*/ 1619250 h 1723762"/>
                  <a:gd name="connsiteX3" fmla="*/ 5113954 w 10567167"/>
                  <a:gd name="connsiteY3" fmla="*/ 1495425 h 1723762"/>
                  <a:gd name="connsiteX4" fmla="*/ 7019455 w 10567167"/>
                  <a:gd name="connsiteY4" fmla="*/ 1695751 h 1723762"/>
                  <a:gd name="connsiteX5" fmla="*/ 9065426 w 10567167"/>
                  <a:gd name="connsiteY5" fmla="*/ 1667776 h 1723762"/>
                  <a:gd name="connsiteX6" fmla="*/ 10095329 w 10567167"/>
                  <a:gd name="connsiteY6" fmla="*/ 1330892 h 1723762"/>
                  <a:gd name="connsiteX7" fmla="*/ 10567167 w 10567167"/>
                  <a:gd name="connsiteY7" fmla="*/ 849027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095329"/>
                  <a:gd name="connsiteY0" fmla="*/ 0 h 1723762"/>
                  <a:gd name="connsiteX1" fmla="*/ 46654 w 10095329"/>
                  <a:gd name="connsiteY1" fmla="*/ 276225 h 1723762"/>
                  <a:gd name="connsiteX2" fmla="*/ 922954 w 10095329"/>
                  <a:gd name="connsiteY2" fmla="*/ 1619250 h 1723762"/>
                  <a:gd name="connsiteX3" fmla="*/ 5113954 w 10095329"/>
                  <a:gd name="connsiteY3" fmla="*/ 1495425 h 1723762"/>
                  <a:gd name="connsiteX4" fmla="*/ 7019455 w 10095329"/>
                  <a:gd name="connsiteY4" fmla="*/ 1695751 h 1723762"/>
                  <a:gd name="connsiteX5" fmla="*/ 9065426 w 10095329"/>
                  <a:gd name="connsiteY5" fmla="*/ 1667776 h 1723762"/>
                  <a:gd name="connsiteX6" fmla="*/ 10095329 w 10095329"/>
                  <a:gd name="connsiteY6" fmla="*/ 1330892 h 1723762"/>
                  <a:gd name="connsiteX0" fmla="*/ 1808779 w 10152479"/>
                  <a:gd name="connsiteY0" fmla="*/ 0 h 1723762"/>
                  <a:gd name="connsiteX1" fmla="*/ 46654 w 10152479"/>
                  <a:gd name="connsiteY1" fmla="*/ 276225 h 1723762"/>
                  <a:gd name="connsiteX2" fmla="*/ 922954 w 10152479"/>
                  <a:gd name="connsiteY2" fmla="*/ 1619250 h 1723762"/>
                  <a:gd name="connsiteX3" fmla="*/ 5113954 w 10152479"/>
                  <a:gd name="connsiteY3" fmla="*/ 1495425 h 1723762"/>
                  <a:gd name="connsiteX4" fmla="*/ 7019455 w 10152479"/>
                  <a:gd name="connsiteY4" fmla="*/ 1695751 h 1723762"/>
                  <a:gd name="connsiteX5" fmla="*/ 9065426 w 10152479"/>
                  <a:gd name="connsiteY5" fmla="*/ 1667776 h 1723762"/>
                  <a:gd name="connsiteX6" fmla="*/ 10152479 w 10152479"/>
                  <a:gd name="connsiteY6" fmla="*/ 1311842 h 1723762"/>
                  <a:gd name="connsiteX0" fmla="*/ 1808779 w 10152479"/>
                  <a:gd name="connsiteY0" fmla="*/ 0 h 1723762"/>
                  <a:gd name="connsiteX1" fmla="*/ 46654 w 10152479"/>
                  <a:gd name="connsiteY1" fmla="*/ 276225 h 1723762"/>
                  <a:gd name="connsiteX2" fmla="*/ 922954 w 10152479"/>
                  <a:gd name="connsiteY2" fmla="*/ 1619250 h 1723762"/>
                  <a:gd name="connsiteX3" fmla="*/ 5113954 w 10152479"/>
                  <a:gd name="connsiteY3" fmla="*/ 1495425 h 1723762"/>
                  <a:gd name="connsiteX4" fmla="*/ 7019455 w 10152479"/>
                  <a:gd name="connsiteY4" fmla="*/ 1695751 h 1723762"/>
                  <a:gd name="connsiteX5" fmla="*/ 9065426 w 10152479"/>
                  <a:gd name="connsiteY5" fmla="*/ 1667776 h 1723762"/>
                  <a:gd name="connsiteX6" fmla="*/ 10152479 w 10152479"/>
                  <a:gd name="connsiteY6" fmla="*/ 1311842 h 1723762"/>
                  <a:gd name="connsiteX0" fmla="*/ 1808779 w 10152479"/>
                  <a:gd name="connsiteY0" fmla="*/ 0 h 1696370"/>
                  <a:gd name="connsiteX1" fmla="*/ 46654 w 10152479"/>
                  <a:gd name="connsiteY1" fmla="*/ 276225 h 1696370"/>
                  <a:gd name="connsiteX2" fmla="*/ 922954 w 10152479"/>
                  <a:gd name="connsiteY2" fmla="*/ 1619250 h 1696370"/>
                  <a:gd name="connsiteX3" fmla="*/ 5113954 w 10152479"/>
                  <a:gd name="connsiteY3" fmla="*/ 1495425 h 1696370"/>
                  <a:gd name="connsiteX4" fmla="*/ 7019455 w 10152479"/>
                  <a:gd name="connsiteY4" fmla="*/ 1695751 h 1696370"/>
                  <a:gd name="connsiteX5" fmla="*/ 8963826 w 10152479"/>
                  <a:gd name="connsiteY5" fmla="*/ 1545009 h 1696370"/>
                  <a:gd name="connsiteX6" fmla="*/ 10152479 w 10152479"/>
                  <a:gd name="connsiteY6" fmla="*/ 1311842 h 1696370"/>
                  <a:gd name="connsiteX0" fmla="*/ 1808779 w 9873079"/>
                  <a:gd name="connsiteY0" fmla="*/ 0 h 1696370"/>
                  <a:gd name="connsiteX1" fmla="*/ 46654 w 9873079"/>
                  <a:gd name="connsiteY1" fmla="*/ 276225 h 1696370"/>
                  <a:gd name="connsiteX2" fmla="*/ 922954 w 9873079"/>
                  <a:gd name="connsiteY2" fmla="*/ 1619250 h 1696370"/>
                  <a:gd name="connsiteX3" fmla="*/ 5113954 w 9873079"/>
                  <a:gd name="connsiteY3" fmla="*/ 1495425 h 1696370"/>
                  <a:gd name="connsiteX4" fmla="*/ 7019455 w 9873079"/>
                  <a:gd name="connsiteY4" fmla="*/ 1695751 h 1696370"/>
                  <a:gd name="connsiteX5" fmla="*/ 8963826 w 9873079"/>
                  <a:gd name="connsiteY5" fmla="*/ 1545009 h 1696370"/>
                  <a:gd name="connsiteX6" fmla="*/ 9873079 w 9873079"/>
                  <a:gd name="connsiteY6" fmla="*/ 1307609 h 1696370"/>
                  <a:gd name="connsiteX0" fmla="*/ 1808779 w 9739729"/>
                  <a:gd name="connsiteY0" fmla="*/ 0 h 1696370"/>
                  <a:gd name="connsiteX1" fmla="*/ 46654 w 9739729"/>
                  <a:gd name="connsiteY1" fmla="*/ 276225 h 1696370"/>
                  <a:gd name="connsiteX2" fmla="*/ 922954 w 9739729"/>
                  <a:gd name="connsiteY2" fmla="*/ 1619250 h 1696370"/>
                  <a:gd name="connsiteX3" fmla="*/ 5113954 w 9739729"/>
                  <a:gd name="connsiteY3" fmla="*/ 1495425 h 1696370"/>
                  <a:gd name="connsiteX4" fmla="*/ 7019455 w 9739729"/>
                  <a:gd name="connsiteY4" fmla="*/ 1695751 h 1696370"/>
                  <a:gd name="connsiteX5" fmla="*/ 8963826 w 9739729"/>
                  <a:gd name="connsiteY5" fmla="*/ 1545009 h 1696370"/>
                  <a:gd name="connsiteX6" fmla="*/ 9739729 w 9739729"/>
                  <a:gd name="connsiteY6" fmla="*/ 1307609 h 1696370"/>
                  <a:gd name="connsiteX0" fmla="*/ 1808779 w 9739729"/>
                  <a:gd name="connsiteY0" fmla="*/ 0 h 1696370"/>
                  <a:gd name="connsiteX1" fmla="*/ 46654 w 9739729"/>
                  <a:gd name="connsiteY1" fmla="*/ 276225 h 1696370"/>
                  <a:gd name="connsiteX2" fmla="*/ 922954 w 9739729"/>
                  <a:gd name="connsiteY2" fmla="*/ 1619250 h 1696370"/>
                  <a:gd name="connsiteX3" fmla="*/ 5113954 w 9739729"/>
                  <a:gd name="connsiteY3" fmla="*/ 1495425 h 1696370"/>
                  <a:gd name="connsiteX4" fmla="*/ 7019455 w 9739729"/>
                  <a:gd name="connsiteY4" fmla="*/ 1695751 h 1696370"/>
                  <a:gd name="connsiteX5" fmla="*/ 8963826 w 9739729"/>
                  <a:gd name="connsiteY5" fmla="*/ 1545009 h 1696370"/>
                  <a:gd name="connsiteX6" fmla="*/ 9739729 w 9739729"/>
                  <a:gd name="connsiteY6" fmla="*/ 1307609 h 1696370"/>
                  <a:gd name="connsiteX0" fmla="*/ 1808779 w 9752429"/>
                  <a:gd name="connsiteY0" fmla="*/ 0 h 1696370"/>
                  <a:gd name="connsiteX1" fmla="*/ 46654 w 9752429"/>
                  <a:gd name="connsiteY1" fmla="*/ 276225 h 1696370"/>
                  <a:gd name="connsiteX2" fmla="*/ 922954 w 9752429"/>
                  <a:gd name="connsiteY2" fmla="*/ 1619250 h 1696370"/>
                  <a:gd name="connsiteX3" fmla="*/ 5113954 w 9752429"/>
                  <a:gd name="connsiteY3" fmla="*/ 1495425 h 1696370"/>
                  <a:gd name="connsiteX4" fmla="*/ 7019455 w 9752429"/>
                  <a:gd name="connsiteY4" fmla="*/ 1695751 h 1696370"/>
                  <a:gd name="connsiteX5" fmla="*/ 8963826 w 9752429"/>
                  <a:gd name="connsiteY5" fmla="*/ 1545009 h 1696370"/>
                  <a:gd name="connsiteX6" fmla="*/ 9752429 w 9752429"/>
                  <a:gd name="connsiteY6" fmla="*/ 1383809 h 1696370"/>
                  <a:gd name="connsiteX0" fmla="*/ 776653 w 9710903"/>
                  <a:gd name="connsiteY0" fmla="*/ 175028 h 1490398"/>
                  <a:gd name="connsiteX1" fmla="*/ 5128 w 9710903"/>
                  <a:gd name="connsiteY1" fmla="*/ 70253 h 1490398"/>
                  <a:gd name="connsiteX2" fmla="*/ 881428 w 9710903"/>
                  <a:gd name="connsiteY2" fmla="*/ 1413278 h 1490398"/>
                  <a:gd name="connsiteX3" fmla="*/ 5072428 w 9710903"/>
                  <a:gd name="connsiteY3" fmla="*/ 1289453 h 1490398"/>
                  <a:gd name="connsiteX4" fmla="*/ 6977929 w 9710903"/>
                  <a:gd name="connsiteY4" fmla="*/ 1489779 h 1490398"/>
                  <a:gd name="connsiteX5" fmla="*/ 8922300 w 9710903"/>
                  <a:gd name="connsiteY5" fmla="*/ 1339037 h 1490398"/>
                  <a:gd name="connsiteX6" fmla="*/ 9710903 w 9710903"/>
                  <a:gd name="connsiteY6" fmla="*/ 1177837 h 1490398"/>
                  <a:gd name="connsiteX0" fmla="*/ 133256 w 9067506"/>
                  <a:gd name="connsiteY0" fmla="*/ 301172 h 1616542"/>
                  <a:gd name="connsiteX1" fmla="*/ 2466881 w 9067506"/>
                  <a:gd name="connsiteY1" fmla="*/ 53522 h 1616542"/>
                  <a:gd name="connsiteX2" fmla="*/ 238031 w 9067506"/>
                  <a:gd name="connsiteY2" fmla="*/ 1539422 h 1616542"/>
                  <a:gd name="connsiteX3" fmla="*/ 4429031 w 9067506"/>
                  <a:gd name="connsiteY3" fmla="*/ 1415597 h 1616542"/>
                  <a:gd name="connsiteX4" fmla="*/ 6334532 w 9067506"/>
                  <a:gd name="connsiteY4" fmla="*/ 1615923 h 1616542"/>
                  <a:gd name="connsiteX5" fmla="*/ 8278903 w 9067506"/>
                  <a:gd name="connsiteY5" fmla="*/ 1465181 h 1616542"/>
                  <a:gd name="connsiteX6" fmla="*/ 9067506 w 9067506"/>
                  <a:gd name="connsiteY6" fmla="*/ 1303981 h 1616542"/>
                  <a:gd name="connsiteX0" fmla="*/ 150054 w 9084304"/>
                  <a:gd name="connsiteY0" fmla="*/ 281004 h 1596374"/>
                  <a:gd name="connsiteX1" fmla="*/ 2483679 w 9084304"/>
                  <a:gd name="connsiteY1" fmla="*/ 33354 h 1596374"/>
                  <a:gd name="connsiteX2" fmla="*/ 2845629 w 9084304"/>
                  <a:gd name="connsiteY2" fmla="*/ 1176354 h 1596374"/>
                  <a:gd name="connsiteX3" fmla="*/ 4445829 w 9084304"/>
                  <a:gd name="connsiteY3" fmla="*/ 1395429 h 1596374"/>
                  <a:gd name="connsiteX4" fmla="*/ 6351330 w 9084304"/>
                  <a:gd name="connsiteY4" fmla="*/ 1595755 h 1596374"/>
                  <a:gd name="connsiteX5" fmla="*/ 8295701 w 9084304"/>
                  <a:gd name="connsiteY5" fmla="*/ 1445013 h 1596374"/>
                  <a:gd name="connsiteX6" fmla="*/ 9084304 w 9084304"/>
                  <a:gd name="connsiteY6" fmla="*/ 1283813 h 1596374"/>
                  <a:gd name="connsiteX0" fmla="*/ 150054 w 10189204"/>
                  <a:gd name="connsiteY0" fmla="*/ 281004 h 1596374"/>
                  <a:gd name="connsiteX1" fmla="*/ 2483679 w 10189204"/>
                  <a:gd name="connsiteY1" fmla="*/ 33354 h 1596374"/>
                  <a:gd name="connsiteX2" fmla="*/ 2845629 w 10189204"/>
                  <a:gd name="connsiteY2" fmla="*/ 1176354 h 1596374"/>
                  <a:gd name="connsiteX3" fmla="*/ 4445829 w 10189204"/>
                  <a:gd name="connsiteY3" fmla="*/ 1395429 h 1596374"/>
                  <a:gd name="connsiteX4" fmla="*/ 6351330 w 10189204"/>
                  <a:gd name="connsiteY4" fmla="*/ 1595755 h 1596374"/>
                  <a:gd name="connsiteX5" fmla="*/ 8295701 w 10189204"/>
                  <a:gd name="connsiteY5" fmla="*/ 1445013 h 1596374"/>
                  <a:gd name="connsiteX6" fmla="*/ 10189204 w 10189204"/>
                  <a:gd name="connsiteY6" fmla="*/ 1236188 h 1596374"/>
                  <a:gd name="connsiteX0" fmla="*/ 150054 w 10189204"/>
                  <a:gd name="connsiteY0" fmla="*/ 281004 h 1595957"/>
                  <a:gd name="connsiteX1" fmla="*/ 2483679 w 10189204"/>
                  <a:gd name="connsiteY1" fmla="*/ 33354 h 1595957"/>
                  <a:gd name="connsiteX2" fmla="*/ 2845629 w 10189204"/>
                  <a:gd name="connsiteY2" fmla="*/ 1176354 h 1595957"/>
                  <a:gd name="connsiteX3" fmla="*/ 4445829 w 10189204"/>
                  <a:gd name="connsiteY3" fmla="*/ 1395429 h 1595957"/>
                  <a:gd name="connsiteX4" fmla="*/ 6351330 w 10189204"/>
                  <a:gd name="connsiteY4" fmla="*/ 1595755 h 1595957"/>
                  <a:gd name="connsiteX5" fmla="*/ 9172001 w 10189204"/>
                  <a:gd name="connsiteY5" fmla="*/ 1425963 h 1595957"/>
                  <a:gd name="connsiteX6" fmla="*/ 10189204 w 10189204"/>
                  <a:gd name="connsiteY6" fmla="*/ 1236188 h 1595957"/>
                  <a:gd name="connsiteX0" fmla="*/ 226330 w 10265480"/>
                  <a:gd name="connsiteY0" fmla="*/ 87640 h 1402593"/>
                  <a:gd name="connsiteX1" fmla="*/ 1445530 w 10265480"/>
                  <a:gd name="connsiteY1" fmla="*/ 59065 h 1402593"/>
                  <a:gd name="connsiteX2" fmla="*/ 2921905 w 10265480"/>
                  <a:gd name="connsiteY2" fmla="*/ 982990 h 1402593"/>
                  <a:gd name="connsiteX3" fmla="*/ 4522105 w 10265480"/>
                  <a:gd name="connsiteY3" fmla="*/ 1202065 h 1402593"/>
                  <a:gd name="connsiteX4" fmla="*/ 6427606 w 10265480"/>
                  <a:gd name="connsiteY4" fmla="*/ 1402391 h 1402593"/>
                  <a:gd name="connsiteX5" fmla="*/ 9248277 w 10265480"/>
                  <a:gd name="connsiteY5" fmla="*/ 1232599 h 1402593"/>
                  <a:gd name="connsiteX6" fmla="*/ 10265480 w 10265480"/>
                  <a:gd name="connsiteY6" fmla="*/ 1042824 h 1402593"/>
                  <a:gd name="connsiteX0" fmla="*/ 226330 w 9248277"/>
                  <a:gd name="connsiteY0" fmla="*/ 87640 h 1402593"/>
                  <a:gd name="connsiteX1" fmla="*/ 1445530 w 9248277"/>
                  <a:gd name="connsiteY1" fmla="*/ 59065 h 1402593"/>
                  <a:gd name="connsiteX2" fmla="*/ 2921905 w 9248277"/>
                  <a:gd name="connsiteY2" fmla="*/ 982990 h 1402593"/>
                  <a:gd name="connsiteX3" fmla="*/ 4522105 w 9248277"/>
                  <a:gd name="connsiteY3" fmla="*/ 1202065 h 1402593"/>
                  <a:gd name="connsiteX4" fmla="*/ 6427606 w 9248277"/>
                  <a:gd name="connsiteY4" fmla="*/ 1402391 h 1402593"/>
                  <a:gd name="connsiteX5" fmla="*/ 9248277 w 9248277"/>
                  <a:gd name="connsiteY5" fmla="*/ 1232599 h 1402593"/>
                  <a:gd name="connsiteX0" fmla="*/ 226330 w 10311533"/>
                  <a:gd name="connsiteY0" fmla="*/ 87640 h 1460296"/>
                  <a:gd name="connsiteX1" fmla="*/ 1445530 w 10311533"/>
                  <a:gd name="connsiteY1" fmla="*/ 59065 h 1460296"/>
                  <a:gd name="connsiteX2" fmla="*/ 2921905 w 10311533"/>
                  <a:gd name="connsiteY2" fmla="*/ 982990 h 1460296"/>
                  <a:gd name="connsiteX3" fmla="*/ 4522105 w 10311533"/>
                  <a:gd name="connsiteY3" fmla="*/ 1202065 h 1460296"/>
                  <a:gd name="connsiteX4" fmla="*/ 6427606 w 10311533"/>
                  <a:gd name="connsiteY4" fmla="*/ 1402391 h 1460296"/>
                  <a:gd name="connsiteX5" fmla="*/ 10311533 w 10311533"/>
                  <a:gd name="connsiteY5" fmla="*/ 84283 h 1460296"/>
                  <a:gd name="connsiteX0" fmla="*/ 226330 w 10311533"/>
                  <a:gd name="connsiteY0" fmla="*/ 87640 h 1435779"/>
                  <a:gd name="connsiteX1" fmla="*/ 1445530 w 10311533"/>
                  <a:gd name="connsiteY1" fmla="*/ 59065 h 1435779"/>
                  <a:gd name="connsiteX2" fmla="*/ 2921905 w 10311533"/>
                  <a:gd name="connsiteY2" fmla="*/ 982990 h 1435779"/>
                  <a:gd name="connsiteX3" fmla="*/ 4522105 w 10311533"/>
                  <a:gd name="connsiteY3" fmla="*/ 1202065 h 1435779"/>
                  <a:gd name="connsiteX4" fmla="*/ 6427606 w 10311533"/>
                  <a:gd name="connsiteY4" fmla="*/ 1402391 h 1435779"/>
                  <a:gd name="connsiteX5" fmla="*/ 8852839 w 10311533"/>
                  <a:gd name="connsiteY5" fmla="*/ 1292882 h 1435779"/>
                  <a:gd name="connsiteX6" fmla="*/ 10311533 w 10311533"/>
                  <a:gd name="connsiteY6" fmla="*/ 84283 h 1435779"/>
                  <a:gd name="connsiteX0" fmla="*/ 226330 w 9694844"/>
                  <a:gd name="connsiteY0" fmla="*/ 87640 h 1435779"/>
                  <a:gd name="connsiteX1" fmla="*/ 1445530 w 9694844"/>
                  <a:gd name="connsiteY1" fmla="*/ 59065 h 1435779"/>
                  <a:gd name="connsiteX2" fmla="*/ 2921905 w 9694844"/>
                  <a:gd name="connsiteY2" fmla="*/ 982990 h 1435779"/>
                  <a:gd name="connsiteX3" fmla="*/ 4522105 w 9694844"/>
                  <a:gd name="connsiteY3" fmla="*/ 1202065 h 1435779"/>
                  <a:gd name="connsiteX4" fmla="*/ 6427606 w 9694844"/>
                  <a:gd name="connsiteY4" fmla="*/ 1402391 h 1435779"/>
                  <a:gd name="connsiteX5" fmla="*/ 8852839 w 9694844"/>
                  <a:gd name="connsiteY5" fmla="*/ 1292882 h 1435779"/>
                  <a:gd name="connsiteX6" fmla="*/ 9694844 w 9694844"/>
                  <a:gd name="connsiteY6" fmla="*/ 690339 h 1435779"/>
                  <a:gd name="connsiteX0" fmla="*/ 226330 w 9694844"/>
                  <a:gd name="connsiteY0" fmla="*/ 87640 h 1435779"/>
                  <a:gd name="connsiteX1" fmla="*/ 1445530 w 9694844"/>
                  <a:gd name="connsiteY1" fmla="*/ 59065 h 1435779"/>
                  <a:gd name="connsiteX2" fmla="*/ 2921905 w 9694844"/>
                  <a:gd name="connsiteY2" fmla="*/ 982990 h 1435779"/>
                  <a:gd name="connsiteX3" fmla="*/ 4522105 w 9694844"/>
                  <a:gd name="connsiteY3" fmla="*/ 1202065 h 1435779"/>
                  <a:gd name="connsiteX4" fmla="*/ 6427606 w 9694844"/>
                  <a:gd name="connsiteY4" fmla="*/ 1402391 h 1435779"/>
                  <a:gd name="connsiteX5" fmla="*/ 8852839 w 9694844"/>
                  <a:gd name="connsiteY5" fmla="*/ 1292882 h 1435779"/>
                  <a:gd name="connsiteX6" fmla="*/ 9694844 w 9694844"/>
                  <a:gd name="connsiteY6" fmla="*/ 690339 h 1435779"/>
                  <a:gd name="connsiteX0" fmla="*/ 226330 w 9758640"/>
                  <a:gd name="connsiteY0" fmla="*/ 87640 h 1435779"/>
                  <a:gd name="connsiteX1" fmla="*/ 1445530 w 9758640"/>
                  <a:gd name="connsiteY1" fmla="*/ 59065 h 1435779"/>
                  <a:gd name="connsiteX2" fmla="*/ 2921905 w 9758640"/>
                  <a:gd name="connsiteY2" fmla="*/ 982990 h 1435779"/>
                  <a:gd name="connsiteX3" fmla="*/ 4522105 w 9758640"/>
                  <a:gd name="connsiteY3" fmla="*/ 1202065 h 1435779"/>
                  <a:gd name="connsiteX4" fmla="*/ 6427606 w 9758640"/>
                  <a:gd name="connsiteY4" fmla="*/ 1402391 h 1435779"/>
                  <a:gd name="connsiteX5" fmla="*/ 8852839 w 9758640"/>
                  <a:gd name="connsiteY5" fmla="*/ 1292882 h 1435779"/>
                  <a:gd name="connsiteX6" fmla="*/ 9758640 w 9758640"/>
                  <a:gd name="connsiteY6" fmla="*/ 413893 h 1435779"/>
                  <a:gd name="connsiteX0" fmla="*/ 166502 w 9698812"/>
                  <a:gd name="connsiteY0" fmla="*/ 16121 h 1364260"/>
                  <a:gd name="connsiteX1" fmla="*/ 2174974 w 9698812"/>
                  <a:gd name="connsiteY1" fmla="*/ 93424 h 1364260"/>
                  <a:gd name="connsiteX2" fmla="*/ 2862077 w 9698812"/>
                  <a:gd name="connsiteY2" fmla="*/ 911471 h 1364260"/>
                  <a:gd name="connsiteX3" fmla="*/ 4462277 w 9698812"/>
                  <a:gd name="connsiteY3" fmla="*/ 1130546 h 1364260"/>
                  <a:gd name="connsiteX4" fmla="*/ 6367778 w 9698812"/>
                  <a:gd name="connsiteY4" fmla="*/ 1330872 h 1364260"/>
                  <a:gd name="connsiteX5" fmla="*/ 8793011 w 9698812"/>
                  <a:gd name="connsiteY5" fmla="*/ 1221363 h 1364260"/>
                  <a:gd name="connsiteX6" fmla="*/ 9698812 w 9698812"/>
                  <a:gd name="connsiteY6" fmla="*/ 342374 h 1364260"/>
                  <a:gd name="connsiteX0" fmla="*/ 167185 w 9699495"/>
                  <a:gd name="connsiteY0" fmla="*/ 32484 h 1380623"/>
                  <a:gd name="connsiteX1" fmla="*/ 2175657 w 9699495"/>
                  <a:gd name="connsiteY1" fmla="*/ 109787 h 1380623"/>
                  <a:gd name="connsiteX2" fmla="*/ 2939762 w 9699495"/>
                  <a:gd name="connsiteY2" fmla="*/ 1178091 h 1380623"/>
                  <a:gd name="connsiteX3" fmla="*/ 4462960 w 9699495"/>
                  <a:gd name="connsiteY3" fmla="*/ 1146909 h 1380623"/>
                  <a:gd name="connsiteX4" fmla="*/ 6368461 w 9699495"/>
                  <a:gd name="connsiteY4" fmla="*/ 1347235 h 1380623"/>
                  <a:gd name="connsiteX5" fmla="*/ 8793694 w 9699495"/>
                  <a:gd name="connsiteY5" fmla="*/ 1237726 h 1380623"/>
                  <a:gd name="connsiteX6" fmla="*/ 9699495 w 9699495"/>
                  <a:gd name="connsiteY6" fmla="*/ 358737 h 1380623"/>
                  <a:gd name="connsiteX0" fmla="*/ 200317 w 9732627"/>
                  <a:gd name="connsiteY0" fmla="*/ 0 h 1348139"/>
                  <a:gd name="connsiteX1" fmla="*/ 1717901 w 9732627"/>
                  <a:gd name="connsiteY1" fmla="*/ 192806 h 1348139"/>
                  <a:gd name="connsiteX2" fmla="*/ 2972894 w 9732627"/>
                  <a:gd name="connsiteY2" fmla="*/ 1145607 h 1348139"/>
                  <a:gd name="connsiteX3" fmla="*/ 4496092 w 9732627"/>
                  <a:gd name="connsiteY3" fmla="*/ 1114425 h 1348139"/>
                  <a:gd name="connsiteX4" fmla="*/ 6401593 w 9732627"/>
                  <a:gd name="connsiteY4" fmla="*/ 1314751 h 1348139"/>
                  <a:gd name="connsiteX5" fmla="*/ 8826826 w 9732627"/>
                  <a:gd name="connsiteY5" fmla="*/ 1205242 h 1348139"/>
                  <a:gd name="connsiteX6" fmla="*/ 9732627 w 9732627"/>
                  <a:gd name="connsiteY6" fmla="*/ 326253 h 1348139"/>
                  <a:gd name="connsiteX0" fmla="*/ 221191 w 9753501"/>
                  <a:gd name="connsiteY0" fmla="*/ 0 h 1348139"/>
                  <a:gd name="connsiteX1" fmla="*/ 1738775 w 9753501"/>
                  <a:gd name="connsiteY1" fmla="*/ 192806 h 1348139"/>
                  <a:gd name="connsiteX2" fmla="*/ 4516966 w 9753501"/>
                  <a:gd name="connsiteY2" fmla="*/ 1114425 h 1348139"/>
                  <a:gd name="connsiteX3" fmla="*/ 6422467 w 9753501"/>
                  <a:gd name="connsiteY3" fmla="*/ 1314751 h 1348139"/>
                  <a:gd name="connsiteX4" fmla="*/ 8847700 w 9753501"/>
                  <a:gd name="connsiteY4" fmla="*/ 1205242 h 1348139"/>
                  <a:gd name="connsiteX5" fmla="*/ 9753501 w 9753501"/>
                  <a:gd name="connsiteY5" fmla="*/ 326253 h 1348139"/>
                  <a:gd name="connsiteX0" fmla="*/ 196789 w 9729099"/>
                  <a:gd name="connsiteY0" fmla="*/ 0 h 1348139"/>
                  <a:gd name="connsiteX1" fmla="*/ 1714373 w 9729099"/>
                  <a:gd name="connsiteY1" fmla="*/ 192806 h 1348139"/>
                  <a:gd name="connsiteX2" fmla="*/ 2683587 w 9729099"/>
                  <a:gd name="connsiteY2" fmla="*/ 167683 h 1348139"/>
                  <a:gd name="connsiteX3" fmla="*/ 4492564 w 9729099"/>
                  <a:gd name="connsiteY3" fmla="*/ 1114425 h 1348139"/>
                  <a:gd name="connsiteX4" fmla="*/ 6398065 w 9729099"/>
                  <a:gd name="connsiteY4" fmla="*/ 1314751 h 1348139"/>
                  <a:gd name="connsiteX5" fmla="*/ 8823298 w 9729099"/>
                  <a:gd name="connsiteY5" fmla="*/ 1205242 h 1348139"/>
                  <a:gd name="connsiteX6" fmla="*/ 9729099 w 9729099"/>
                  <a:gd name="connsiteY6" fmla="*/ 326253 h 1348139"/>
                  <a:gd name="connsiteX0" fmla="*/ 0 w 9532310"/>
                  <a:gd name="connsiteY0" fmla="*/ 0 h 1348139"/>
                  <a:gd name="connsiteX1" fmla="*/ 2486798 w 9532310"/>
                  <a:gd name="connsiteY1" fmla="*/ 167683 h 1348139"/>
                  <a:gd name="connsiteX2" fmla="*/ 4295775 w 9532310"/>
                  <a:gd name="connsiteY2" fmla="*/ 1114425 h 1348139"/>
                  <a:gd name="connsiteX3" fmla="*/ 6201276 w 9532310"/>
                  <a:gd name="connsiteY3" fmla="*/ 1314751 h 1348139"/>
                  <a:gd name="connsiteX4" fmla="*/ 8626509 w 9532310"/>
                  <a:gd name="connsiteY4" fmla="*/ 1205242 h 1348139"/>
                  <a:gd name="connsiteX5" fmla="*/ 9532310 w 9532310"/>
                  <a:gd name="connsiteY5" fmla="*/ 326253 h 1348139"/>
                  <a:gd name="connsiteX0" fmla="*/ 0 w 9532310"/>
                  <a:gd name="connsiteY0" fmla="*/ 0 h 1348139"/>
                  <a:gd name="connsiteX1" fmla="*/ 2118498 w 9532310"/>
                  <a:gd name="connsiteY1" fmla="*/ 167683 h 1348139"/>
                  <a:gd name="connsiteX2" fmla="*/ 4295775 w 9532310"/>
                  <a:gd name="connsiteY2" fmla="*/ 1114425 h 1348139"/>
                  <a:gd name="connsiteX3" fmla="*/ 6201276 w 9532310"/>
                  <a:gd name="connsiteY3" fmla="*/ 1314751 h 1348139"/>
                  <a:gd name="connsiteX4" fmla="*/ 8626509 w 9532310"/>
                  <a:gd name="connsiteY4" fmla="*/ 1205242 h 1348139"/>
                  <a:gd name="connsiteX5" fmla="*/ 9532310 w 9532310"/>
                  <a:gd name="connsiteY5" fmla="*/ 326253 h 1348139"/>
                  <a:gd name="connsiteX0" fmla="*/ 0 w 9532310"/>
                  <a:gd name="connsiteY0" fmla="*/ 0 h 1279902"/>
                  <a:gd name="connsiteX1" fmla="*/ 2118498 w 9532310"/>
                  <a:gd name="connsiteY1" fmla="*/ 167683 h 1279902"/>
                  <a:gd name="connsiteX2" fmla="*/ 4295775 w 9532310"/>
                  <a:gd name="connsiteY2" fmla="*/ 1114425 h 1279902"/>
                  <a:gd name="connsiteX3" fmla="*/ 8626509 w 9532310"/>
                  <a:gd name="connsiteY3" fmla="*/ 1205242 h 1279902"/>
                  <a:gd name="connsiteX4" fmla="*/ 9532310 w 9532310"/>
                  <a:gd name="connsiteY4" fmla="*/ 326253 h 1279902"/>
                  <a:gd name="connsiteX0" fmla="*/ 0 w 9532310"/>
                  <a:gd name="connsiteY0" fmla="*/ 0 h 1120820"/>
                  <a:gd name="connsiteX1" fmla="*/ 2118498 w 9532310"/>
                  <a:gd name="connsiteY1" fmla="*/ 167683 h 1120820"/>
                  <a:gd name="connsiteX2" fmla="*/ 4295775 w 9532310"/>
                  <a:gd name="connsiteY2" fmla="*/ 1114425 h 1120820"/>
                  <a:gd name="connsiteX3" fmla="*/ 8410609 w 9532310"/>
                  <a:gd name="connsiteY3" fmla="*/ 570242 h 1120820"/>
                  <a:gd name="connsiteX4" fmla="*/ 9532310 w 9532310"/>
                  <a:gd name="connsiteY4" fmla="*/ 326253 h 1120820"/>
                  <a:gd name="connsiteX0" fmla="*/ 0 w 9545010"/>
                  <a:gd name="connsiteY0" fmla="*/ 29347 h 1150167"/>
                  <a:gd name="connsiteX1" fmla="*/ 2118498 w 9545010"/>
                  <a:gd name="connsiteY1" fmla="*/ 197030 h 1150167"/>
                  <a:gd name="connsiteX2" fmla="*/ 4295775 w 9545010"/>
                  <a:gd name="connsiteY2" fmla="*/ 1143772 h 1150167"/>
                  <a:gd name="connsiteX3" fmla="*/ 8410609 w 9545010"/>
                  <a:gd name="connsiteY3" fmla="*/ 599589 h 1150167"/>
                  <a:gd name="connsiteX4" fmla="*/ 9545010 w 9545010"/>
                  <a:gd name="connsiteY4" fmla="*/ 0 h 1150167"/>
                  <a:gd name="connsiteX0" fmla="*/ 0 w 9545010"/>
                  <a:gd name="connsiteY0" fmla="*/ 29347 h 1008167"/>
                  <a:gd name="connsiteX1" fmla="*/ 2118498 w 9545010"/>
                  <a:gd name="connsiteY1" fmla="*/ 197030 h 1008167"/>
                  <a:gd name="connsiteX2" fmla="*/ 4651910 w 9545010"/>
                  <a:gd name="connsiteY2" fmla="*/ 999393 h 1008167"/>
                  <a:gd name="connsiteX3" fmla="*/ 8410609 w 9545010"/>
                  <a:gd name="connsiteY3" fmla="*/ 599589 h 1008167"/>
                  <a:gd name="connsiteX4" fmla="*/ 9545010 w 9545010"/>
                  <a:gd name="connsiteY4" fmla="*/ 0 h 1008167"/>
                  <a:gd name="connsiteX0" fmla="*/ 0 w 9545010"/>
                  <a:gd name="connsiteY0" fmla="*/ 281134 h 1278279"/>
                  <a:gd name="connsiteX1" fmla="*/ 2667138 w 9545010"/>
                  <a:gd name="connsiteY1" fmla="*/ 44556 h 1278279"/>
                  <a:gd name="connsiteX2" fmla="*/ 4651910 w 9545010"/>
                  <a:gd name="connsiteY2" fmla="*/ 1251180 h 1278279"/>
                  <a:gd name="connsiteX3" fmla="*/ 8410609 w 9545010"/>
                  <a:gd name="connsiteY3" fmla="*/ 851376 h 1278279"/>
                  <a:gd name="connsiteX4" fmla="*/ 9545010 w 9545010"/>
                  <a:gd name="connsiteY4" fmla="*/ 251787 h 1278279"/>
                  <a:gd name="connsiteX0" fmla="*/ 0 w 9545010"/>
                  <a:gd name="connsiteY0" fmla="*/ 95040 h 1081853"/>
                  <a:gd name="connsiteX1" fmla="*/ 2551634 w 9545010"/>
                  <a:gd name="connsiteY1" fmla="*/ 70217 h 1081853"/>
                  <a:gd name="connsiteX2" fmla="*/ 4651910 w 9545010"/>
                  <a:gd name="connsiteY2" fmla="*/ 1065086 h 1081853"/>
                  <a:gd name="connsiteX3" fmla="*/ 8410609 w 9545010"/>
                  <a:gd name="connsiteY3" fmla="*/ 665282 h 1081853"/>
                  <a:gd name="connsiteX4" fmla="*/ 9545010 w 9545010"/>
                  <a:gd name="connsiteY4" fmla="*/ 65693 h 1081853"/>
                  <a:gd name="connsiteX0" fmla="*/ 0 w 9545010"/>
                  <a:gd name="connsiteY0" fmla="*/ 95040 h 1398538"/>
                  <a:gd name="connsiteX1" fmla="*/ 2551634 w 9545010"/>
                  <a:gd name="connsiteY1" fmla="*/ 70217 h 1398538"/>
                  <a:gd name="connsiteX2" fmla="*/ 4651910 w 9545010"/>
                  <a:gd name="connsiteY2" fmla="*/ 1065086 h 1398538"/>
                  <a:gd name="connsiteX3" fmla="*/ 7250768 w 9545010"/>
                  <a:gd name="connsiteY3" fmla="*/ 1383666 h 1398538"/>
                  <a:gd name="connsiteX4" fmla="*/ 8410609 w 9545010"/>
                  <a:gd name="connsiteY4" fmla="*/ 665282 h 1398538"/>
                  <a:gd name="connsiteX5" fmla="*/ 9545010 w 9545010"/>
                  <a:gd name="connsiteY5" fmla="*/ 65693 h 1398538"/>
                  <a:gd name="connsiteX0" fmla="*/ 0 w 9545010"/>
                  <a:gd name="connsiteY0" fmla="*/ 95040 h 1435869"/>
                  <a:gd name="connsiteX1" fmla="*/ 2551634 w 9545010"/>
                  <a:gd name="connsiteY1" fmla="*/ 70217 h 1435869"/>
                  <a:gd name="connsiteX2" fmla="*/ 4651910 w 9545010"/>
                  <a:gd name="connsiteY2" fmla="*/ 1065086 h 1435869"/>
                  <a:gd name="connsiteX3" fmla="*/ 7250768 w 9545010"/>
                  <a:gd name="connsiteY3" fmla="*/ 1383666 h 1435869"/>
                  <a:gd name="connsiteX4" fmla="*/ 9545010 w 9545010"/>
                  <a:gd name="connsiteY4" fmla="*/ 65693 h 1435869"/>
                  <a:gd name="connsiteX0" fmla="*/ 0 w 9583511"/>
                  <a:gd name="connsiteY0" fmla="*/ 95040 h 1435869"/>
                  <a:gd name="connsiteX1" fmla="*/ 2551634 w 9583511"/>
                  <a:gd name="connsiteY1" fmla="*/ 70217 h 1435869"/>
                  <a:gd name="connsiteX2" fmla="*/ 4651910 w 9583511"/>
                  <a:gd name="connsiteY2" fmla="*/ 1065086 h 1435869"/>
                  <a:gd name="connsiteX3" fmla="*/ 7250768 w 9583511"/>
                  <a:gd name="connsiteY3" fmla="*/ 1383666 h 1435869"/>
                  <a:gd name="connsiteX4" fmla="*/ 9583511 w 9583511"/>
                  <a:gd name="connsiteY4" fmla="*/ 7942 h 1435869"/>
                  <a:gd name="connsiteX0" fmla="*/ 0 w 9583511"/>
                  <a:gd name="connsiteY0" fmla="*/ 95040 h 1435869"/>
                  <a:gd name="connsiteX1" fmla="*/ 2551634 w 9583511"/>
                  <a:gd name="connsiteY1" fmla="*/ 70217 h 1435869"/>
                  <a:gd name="connsiteX2" fmla="*/ 4651910 w 9583511"/>
                  <a:gd name="connsiteY2" fmla="*/ 1065086 h 1435869"/>
                  <a:gd name="connsiteX3" fmla="*/ 7250768 w 9583511"/>
                  <a:gd name="connsiteY3" fmla="*/ 1383666 h 1435869"/>
                  <a:gd name="connsiteX4" fmla="*/ 9583511 w 9583511"/>
                  <a:gd name="connsiteY4" fmla="*/ 7942 h 1435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83511" h="1435869">
                    <a:moveTo>
                      <a:pt x="0" y="95040"/>
                    </a:moveTo>
                    <a:cubicBezTo>
                      <a:pt x="518083" y="129974"/>
                      <a:pt x="1835672" y="-115521"/>
                      <a:pt x="2551634" y="70217"/>
                    </a:cubicBezTo>
                    <a:cubicBezTo>
                      <a:pt x="3267597" y="255955"/>
                      <a:pt x="3868721" y="846178"/>
                      <a:pt x="4651910" y="1065086"/>
                    </a:cubicBezTo>
                    <a:cubicBezTo>
                      <a:pt x="5435099" y="1283994"/>
                      <a:pt x="6435251" y="1550231"/>
                      <a:pt x="7250768" y="1383666"/>
                    </a:cubicBezTo>
                    <a:cubicBezTo>
                      <a:pt x="8066285" y="1217101"/>
                      <a:pt x="9442428" y="523152"/>
                      <a:pt x="9583511" y="7942"/>
                    </a:cubicBezTo>
                  </a:path>
                </a:pathLst>
              </a:custGeom>
              <a:noFill/>
              <a:ln w="38100">
                <a:solidFill>
                  <a:srgbClr val="2A61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4" name="Chevron 73"/>
              <p:cNvSpPr/>
              <p:nvPr/>
            </p:nvSpPr>
            <p:spPr>
              <a:xfrm>
                <a:off x="8191283" y="6503721"/>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5" name="Chevron 74"/>
              <p:cNvSpPr/>
              <p:nvPr/>
            </p:nvSpPr>
            <p:spPr>
              <a:xfrm>
                <a:off x="3657398" y="5070436"/>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81" name="Chevron 80"/>
            <p:cNvSpPr/>
            <p:nvPr/>
          </p:nvSpPr>
          <p:spPr>
            <a:xfrm rot="17665721">
              <a:off x="11238213" y="4709620"/>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83" name="Rectangle 82"/>
            <p:cNvSpPr/>
            <p:nvPr/>
          </p:nvSpPr>
          <p:spPr>
            <a:xfrm>
              <a:off x="2894505" y="4244892"/>
              <a:ext cx="1019831" cy="369332"/>
            </a:xfrm>
            <a:prstGeom prst="rect">
              <a:avLst/>
            </a:prstGeom>
          </p:spPr>
          <p:txBody>
            <a:bodyPr wrap="none">
              <a:spAutoFit/>
            </a:bodyPr>
            <a:lstStyle/>
            <a:p>
              <a:r>
                <a:rPr lang="fr-FR" b="1" dirty="0">
                  <a:solidFill>
                    <a:srgbClr val="2A6176"/>
                  </a:solidFill>
                  <a:latin typeface="Century Gothic" panose="020B0502020202020204" pitchFamily="34" charset="0"/>
                </a:rPr>
                <a:t>Énergie</a:t>
              </a:r>
            </a:p>
          </p:txBody>
        </p:sp>
        <p:sp>
          <p:nvSpPr>
            <p:cNvPr id="84" name="Rectangle 83"/>
            <p:cNvSpPr/>
            <p:nvPr/>
          </p:nvSpPr>
          <p:spPr>
            <a:xfrm>
              <a:off x="7151648" y="5502376"/>
              <a:ext cx="914033" cy="369332"/>
            </a:xfrm>
            <a:prstGeom prst="rect">
              <a:avLst/>
            </a:prstGeom>
          </p:spPr>
          <p:txBody>
            <a:bodyPr wrap="none">
              <a:spAutoFit/>
            </a:bodyPr>
            <a:lstStyle/>
            <a:p>
              <a:r>
                <a:rPr lang="fr-FR" b="1" dirty="0">
                  <a:solidFill>
                    <a:srgbClr val="2A6176"/>
                  </a:solidFill>
                  <a:latin typeface="Century Gothic" panose="020B0502020202020204" pitchFamily="34" charset="0"/>
                </a:rPr>
                <a:t>Climat</a:t>
              </a:r>
            </a:p>
          </p:txBody>
        </p:sp>
        <p:sp>
          <p:nvSpPr>
            <p:cNvPr id="85" name="Rectangle 84"/>
            <p:cNvSpPr/>
            <p:nvPr/>
          </p:nvSpPr>
          <p:spPr>
            <a:xfrm>
              <a:off x="10597474" y="3983166"/>
              <a:ext cx="1406154" cy="646331"/>
            </a:xfrm>
            <a:prstGeom prst="rect">
              <a:avLst/>
            </a:prstGeom>
          </p:spPr>
          <p:txBody>
            <a:bodyPr wrap="none">
              <a:spAutoFit/>
            </a:bodyPr>
            <a:lstStyle/>
            <a:p>
              <a:pPr algn="ctr"/>
              <a:r>
                <a:rPr lang="fr-FR" b="1" dirty="0">
                  <a:solidFill>
                    <a:srgbClr val="2A6176"/>
                  </a:solidFill>
                  <a:latin typeface="Century Gothic" panose="020B0502020202020204" pitchFamily="34" charset="0"/>
                </a:rPr>
                <a:t>Passage à </a:t>
              </a:r>
            </a:p>
            <a:p>
              <a:pPr algn="ctr"/>
              <a:r>
                <a:rPr lang="fr-FR" b="1" dirty="0">
                  <a:solidFill>
                    <a:srgbClr val="2A6176"/>
                  </a:solidFill>
                  <a:latin typeface="Century Gothic" panose="020B0502020202020204" pitchFamily="34" charset="0"/>
                </a:rPr>
                <a:t>l’action</a:t>
              </a:r>
            </a:p>
          </p:txBody>
        </p:sp>
        <p:pic>
          <p:nvPicPr>
            <p:cNvPr id="72" name="Image 7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3698" y="3995465"/>
              <a:ext cx="1800000" cy="1800000"/>
            </a:xfrm>
            <a:prstGeom prst="rect">
              <a:avLst/>
            </a:prstGeom>
          </p:spPr>
        </p:pic>
        <p:grpSp>
          <p:nvGrpSpPr>
            <p:cNvPr id="2" name="Groupe 1"/>
            <p:cNvGrpSpPr/>
            <p:nvPr/>
          </p:nvGrpSpPr>
          <p:grpSpPr>
            <a:xfrm>
              <a:off x="5331294" y="4722858"/>
              <a:ext cx="1800000" cy="1800000"/>
              <a:chOff x="2546549" y="3777359"/>
              <a:chExt cx="1080000" cy="1080000"/>
            </a:xfrm>
          </p:grpSpPr>
          <p:sp>
            <p:nvSpPr>
              <p:cNvPr id="82" name="Ellipse 81"/>
              <p:cNvSpPr/>
              <p:nvPr/>
            </p:nvSpPr>
            <p:spPr>
              <a:xfrm>
                <a:off x="2546549" y="3777359"/>
                <a:ext cx="1080000" cy="1080000"/>
              </a:xfrm>
              <a:prstGeom prst="ellipse">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7" name="Image 8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2655" y="3953704"/>
                <a:ext cx="720000" cy="720000"/>
              </a:xfrm>
              <a:prstGeom prst="rect">
                <a:avLst/>
              </a:prstGeom>
            </p:spPr>
          </p:pic>
        </p:grpSp>
        <p:pic>
          <p:nvPicPr>
            <p:cNvPr id="88" name="Image 8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75948" y="4429558"/>
              <a:ext cx="1688603" cy="1980000"/>
            </a:xfrm>
            <a:prstGeom prst="rect">
              <a:avLst/>
            </a:prstGeom>
          </p:spPr>
        </p:pic>
      </p:grpSp>
      <p:grpSp>
        <p:nvGrpSpPr>
          <p:cNvPr id="9" name="Groupe 8"/>
          <p:cNvGrpSpPr/>
          <p:nvPr/>
        </p:nvGrpSpPr>
        <p:grpSpPr>
          <a:xfrm>
            <a:off x="46333" y="5805264"/>
            <a:ext cx="1153123" cy="722873"/>
            <a:chOff x="46333" y="5980289"/>
            <a:chExt cx="1153123" cy="722873"/>
          </a:xfrm>
        </p:grpSpPr>
        <p:pic>
          <p:nvPicPr>
            <p:cNvPr id="4" name="Image 3"/>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11849" y="5980289"/>
              <a:ext cx="373464" cy="389133"/>
            </a:xfrm>
            <a:prstGeom prst="rect">
              <a:avLst/>
            </a:prstGeom>
          </p:spPr>
        </p:pic>
        <p:pic>
          <p:nvPicPr>
            <p:cNvPr id="6" name="Image 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33" y="5999624"/>
              <a:ext cx="365516" cy="450903"/>
            </a:xfrm>
            <a:prstGeom prst="rect">
              <a:avLst/>
            </a:prstGeom>
          </p:spPr>
        </p:pic>
        <p:pic>
          <p:nvPicPr>
            <p:cNvPr id="7" name="Image 6"/>
            <p:cNvPicPr>
              <a:picLocks noChangeAspect="1"/>
            </p:cNvPicPr>
            <p:nvPr/>
          </p:nvPicPr>
          <p:blipFill>
            <a:blip r:embed="rId8">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785313" y="6001441"/>
              <a:ext cx="367836" cy="360065"/>
            </a:xfrm>
            <a:prstGeom prst="rect">
              <a:avLst/>
            </a:prstGeom>
          </p:spPr>
        </p:pic>
        <p:sp>
          <p:nvSpPr>
            <p:cNvPr id="8" name="ZoneTexte 7"/>
            <p:cNvSpPr txBox="1"/>
            <p:nvPr/>
          </p:nvSpPr>
          <p:spPr>
            <a:xfrm>
              <a:off x="119336" y="6395385"/>
              <a:ext cx="1080120" cy="307777"/>
            </a:xfrm>
            <a:prstGeom prst="rect">
              <a:avLst/>
            </a:prstGeom>
            <a:noFill/>
          </p:spPr>
          <p:txBody>
            <a:bodyPr wrap="square" rtlCol="0">
              <a:spAutoFit/>
            </a:bodyPr>
            <a:lstStyle/>
            <a:p>
              <a:r>
                <a:rPr lang="fr-FR" sz="1400" dirty="0"/>
                <a:t>CC BY-SA</a:t>
              </a:r>
            </a:p>
          </p:txBody>
        </p:sp>
      </p:grpSp>
    </p:spTree>
    <p:extLst>
      <p:ext uri="{BB962C8B-B14F-4D97-AF65-F5344CB8AC3E}">
        <p14:creationId xmlns:p14="http://schemas.microsoft.com/office/powerpoint/2010/main" val="39366990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Différence entre </a:t>
            </a:r>
            <a:r>
              <a:rPr lang="fr-FR" i="1" dirty="0"/>
              <a:t>Puissance</a:t>
            </a:r>
            <a:r>
              <a:rPr lang="fr-FR" dirty="0"/>
              <a:t> et </a:t>
            </a:r>
            <a:r>
              <a:rPr lang="fr-FR" i="1" dirty="0"/>
              <a:t>Énergie</a:t>
            </a:r>
          </a:p>
        </p:txBody>
      </p:sp>
      <p:sp>
        <p:nvSpPr>
          <p:cNvPr id="23" name="ZoneTexte 22"/>
          <p:cNvSpPr txBox="1"/>
          <p:nvPr/>
        </p:nvSpPr>
        <p:spPr>
          <a:xfrm>
            <a:off x="335360" y="2423012"/>
            <a:ext cx="5184576" cy="954107"/>
          </a:xfrm>
          <a:prstGeom prst="rect">
            <a:avLst/>
          </a:prstGeom>
          <a:noFill/>
        </p:spPr>
        <p:txBody>
          <a:bodyPr wrap="square" rtlCol="0">
            <a:spAutoFit/>
          </a:bodyPr>
          <a:lstStyle/>
          <a:p>
            <a:pPr algn="ctr"/>
            <a:r>
              <a:rPr lang="fr-FR" sz="2800" b="1" dirty="0">
                <a:solidFill>
                  <a:srgbClr val="2A6176"/>
                </a:solidFill>
                <a:latin typeface="Century Gothic" panose="020B0502020202020204" pitchFamily="34" charset="0"/>
              </a:rPr>
              <a:t>La </a:t>
            </a:r>
            <a:r>
              <a:rPr lang="fr-FR" sz="2800" b="1" dirty="0">
                <a:solidFill>
                  <a:srgbClr val="F6AB38"/>
                </a:solidFill>
                <a:latin typeface="Century Gothic" panose="020B0502020202020204" pitchFamily="34" charset="0"/>
              </a:rPr>
              <a:t>Puissance</a:t>
            </a:r>
            <a:r>
              <a:rPr lang="fr-FR" sz="2800" b="1" dirty="0">
                <a:solidFill>
                  <a:srgbClr val="2A6176"/>
                </a:solidFill>
                <a:latin typeface="Century Gothic" panose="020B0502020202020204" pitchFamily="34" charset="0"/>
              </a:rPr>
              <a:t> se mesure en kilowatt (kW)</a:t>
            </a:r>
          </a:p>
        </p:txBody>
      </p:sp>
      <p:sp>
        <p:nvSpPr>
          <p:cNvPr id="47" name="ZoneTexte 46"/>
          <p:cNvSpPr txBox="1"/>
          <p:nvPr/>
        </p:nvSpPr>
        <p:spPr>
          <a:xfrm>
            <a:off x="344621" y="3836660"/>
            <a:ext cx="5184576" cy="954107"/>
          </a:xfrm>
          <a:prstGeom prst="rect">
            <a:avLst/>
          </a:prstGeom>
          <a:noFill/>
        </p:spPr>
        <p:txBody>
          <a:bodyPr wrap="square" rtlCol="0">
            <a:spAutoFit/>
          </a:bodyPr>
          <a:lstStyle/>
          <a:p>
            <a:pPr algn="ctr"/>
            <a:r>
              <a:rPr lang="fr-FR" sz="2800" b="1" dirty="0">
                <a:solidFill>
                  <a:srgbClr val="2A6176"/>
                </a:solidFill>
                <a:latin typeface="Century Gothic" panose="020B0502020202020204" pitchFamily="34" charset="0"/>
              </a:rPr>
              <a:t>L’</a:t>
            </a:r>
            <a:r>
              <a:rPr lang="fr-FR" sz="2800" b="1" dirty="0">
                <a:solidFill>
                  <a:srgbClr val="F6AB38"/>
                </a:solidFill>
                <a:latin typeface="Century Gothic" panose="020B0502020202020204" pitchFamily="34" charset="0"/>
              </a:rPr>
              <a:t>Énergie</a:t>
            </a:r>
            <a:r>
              <a:rPr lang="fr-FR" sz="2800" b="1" i="1" dirty="0">
                <a:solidFill>
                  <a:srgbClr val="2A6176"/>
                </a:solidFill>
                <a:latin typeface="Century Gothic" panose="020B0502020202020204" pitchFamily="34" charset="0"/>
              </a:rPr>
              <a:t> </a:t>
            </a:r>
            <a:r>
              <a:rPr lang="fr-FR" sz="2800" b="1" dirty="0">
                <a:solidFill>
                  <a:srgbClr val="2A6176"/>
                </a:solidFill>
                <a:latin typeface="Century Gothic" panose="020B0502020202020204" pitchFamily="34" charset="0"/>
              </a:rPr>
              <a:t>se mesure en </a:t>
            </a:r>
            <a:r>
              <a:rPr lang="fr-FR" sz="2800" b="1" dirty="0" err="1">
                <a:solidFill>
                  <a:srgbClr val="2A6176"/>
                </a:solidFill>
                <a:latin typeface="Century Gothic" panose="020B0502020202020204" pitchFamily="34" charset="0"/>
              </a:rPr>
              <a:t>kilowatt-heure</a:t>
            </a:r>
            <a:r>
              <a:rPr lang="fr-FR" sz="2800" b="1" dirty="0">
                <a:solidFill>
                  <a:srgbClr val="2A6176"/>
                </a:solidFill>
                <a:latin typeface="Century Gothic" panose="020B0502020202020204" pitchFamily="34" charset="0"/>
              </a:rPr>
              <a:t> (kWh)</a:t>
            </a:r>
          </a:p>
        </p:txBody>
      </p:sp>
      <p:sp>
        <p:nvSpPr>
          <p:cNvPr id="50" name="ZoneTexte 49"/>
          <p:cNvSpPr txBox="1"/>
          <p:nvPr/>
        </p:nvSpPr>
        <p:spPr>
          <a:xfrm>
            <a:off x="6672992" y="2650946"/>
            <a:ext cx="5184576" cy="523220"/>
          </a:xfrm>
          <a:prstGeom prst="rect">
            <a:avLst/>
          </a:prstGeom>
          <a:noFill/>
        </p:spPr>
        <p:txBody>
          <a:bodyPr wrap="square" rtlCol="0">
            <a:spAutoFit/>
          </a:bodyPr>
          <a:lstStyle/>
          <a:p>
            <a:pPr algn="ctr"/>
            <a:r>
              <a:rPr lang="fr-FR" sz="2800" b="1" dirty="0">
                <a:solidFill>
                  <a:srgbClr val="2A6176"/>
                </a:solidFill>
                <a:latin typeface="Century Gothic" panose="020B0502020202020204" pitchFamily="34" charset="0"/>
              </a:rPr>
              <a:t>La </a:t>
            </a:r>
            <a:r>
              <a:rPr lang="fr-FR" sz="2800" b="1" dirty="0">
                <a:solidFill>
                  <a:srgbClr val="F6AB38"/>
                </a:solidFill>
                <a:latin typeface="Century Gothic" panose="020B0502020202020204" pitchFamily="34" charset="0"/>
              </a:rPr>
              <a:t>vitesse</a:t>
            </a:r>
            <a:r>
              <a:rPr lang="fr-FR" sz="2800" b="1" dirty="0">
                <a:solidFill>
                  <a:srgbClr val="2A6176"/>
                </a:solidFill>
                <a:latin typeface="Century Gothic" panose="020B0502020202020204" pitchFamily="34" charset="0"/>
              </a:rPr>
              <a:t> du cycliste</a:t>
            </a:r>
          </a:p>
        </p:txBody>
      </p:sp>
      <p:sp>
        <p:nvSpPr>
          <p:cNvPr id="52" name="ZoneTexte 51"/>
          <p:cNvSpPr txBox="1"/>
          <p:nvPr/>
        </p:nvSpPr>
        <p:spPr>
          <a:xfrm>
            <a:off x="7315935" y="3836660"/>
            <a:ext cx="4264781" cy="954107"/>
          </a:xfrm>
          <a:prstGeom prst="rect">
            <a:avLst/>
          </a:prstGeom>
          <a:noFill/>
        </p:spPr>
        <p:txBody>
          <a:bodyPr wrap="square" rtlCol="0">
            <a:spAutoFit/>
          </a:bodyPr>
          <a:lstStyle/>
          <a:p>
            <a:pPr algn="ctr"/>
            <a:r>
              <a:rPr lang="fr-FR" sz="2800" b="1" dirty="0">
                <a:solidFill>
                  <a:srgbClr val="2A6176"/>
                </a:solidFill>
                <a:latin typeface="Century Gothic" panose="020B0502020202020204" pitchFamily="34" charset="0"/>
              </a:rPr>
              <a:t>La </a:t>
            </a:r>
            <a:r>
              <a:rPr lang="fr-FR" sz="2800" b="1" dirty="0">
                <a:solidFill>
                  <a:srgbClr val="F6AB38"/>
                </a:solidFill>
                <a:latin typeface="Century Gothic" panose="020B0502020202020204" pitchFamily="34" charset="0"/>
              </a:rPr>
              <a:t>distance</a:t>
            </a:r>
            <a:r>
              <a:rPr lang="fr-FR" sz="2800" b="1" dirty="0">
                <a:solidFill>
                  <a:srgbClr val="2A6176"/>
                </a:solidFill>
                <a:latin typeface="Century Gothic" panose="020B0502020202020204" pitchFamily="34" charset="0"/>
              </a:rPr>
              <a:t> parcourue par le cycliste</a:t>
            </a:r>
          </a:p>
        </p:txBody>
      </p:sp>
      <p:pic>
        <p:nvPicPr>
          <p:cNvPr id="54" name="Image 53"/>
          <p:cNvPicPr>
            <a:picLocks noChangeAspect="1"/>
          </p:cNvPicPr>
          <p:nvPr/>
        </p:nvPicPr>
        <p:blipFill rotWithShape="1">
          <a:blip r:embed="rId3" cstate="email">
            <a:extLst>
              <a:ext uri="{28A0092B-C50C-407E-A947-70E740481C1C}">
                <a14:useLocalDpi xmlns:a14="http://schemas.microsoft.com/office/drawing/2010/main"/>
              </a:ext>
            </a:extLst>
          </a:blip>
          <a:srcRect r="61260" b="70051"/>
          <a:stretch/>
        </p:blipFill>
        <p:spPr>
          <a:xfrm>
            <a:off x="8059843" y="1330730"/>
            <a:ext cx="2565722" cy="988969"/>
          </a:xfrm>
          <a:prstGeom prst="rect">
            <a:avLst/>
          </a:prstGeom>
        </p:spPr>
      </p:pic>
      <p:pic>
        <p:nvPicPr>
          <p:cNvPr id="57" name="Image 56" descr="plu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2013" y="1226851"/>
            <a:ext cx="1011270" cy="1129485"/>
          </a:xfrm>
          <a:prstGeom prst="rect">
            <a:avLst/>
          </a:prstGeom>
        </p:spPr>
      </p:pic>
      <p:sp>
        <p:nvSpPr>
          <p:cNvPr id="58" name="ZoneTexte 57"/>
          <p:cNvSpPr txBox="1"/>
          <p:nvPr/>
        </p:nvSpPr>
        <p:spPr>
          <a:xfrm>
            <a:off x="1271464" y="5504020"/>
            <a:ext cx="10225136" cy="584775"/>
          </a:xfrm>
          <a:prstGeom prst="rect">
            <a:avLst/>
          </a:prstGeom>
          <a:noFill/>
          <a:ln w="38100">
            <a:solidFill>
              <a:srgbClr val="2A6176"/>
            </a:solidFill>
          </a:ln>
        </p:spPr>
        <p:txBody>
          <a:bodyPr wrap="square" rtlCol="0">
            <a:spAutoFit/>
          </a:bodyPr>
          <a:lstStyle/>
          <a:p>
            <a:pPr algn="ctr"/>
            <a:r>
              <a:rPr lang="fr-FR" sz="3200" b="1" dirty="0">
                <a:solidFill>
                  <a:srgbClr val="F6AB38"/>
                </a:solidFill>
                <a:latin typeface="Century Gothic" panose="020B0502020202020204" pitchFamily="34" charset="0"/>
              </a:rPr>
              <a:t>Puissance (kW) </a:t>
            </a:r>
            <a:r>
              <a:rPr lang="fr-FR" sz="3200" b="1" dirty="0">
                <a:solidFill>
                  <a:srgbClr val="2A6176"/>
                </a:solidFill>
                <a:latin typeface="Century Gothic" panose="020B0502020202020204" pitchFamily="34" charset="0"/>
              </a:rPr>
              <a:t>x</a:t>
            </a:r>
            <a:r>
              <a:rPr lang="fr-FR" sz="3200" b="1" dirty="0">
                <a:solidFill>
                  <a:srgbClr val="F6AB38"/>
                </a:solidFill>
                <a:latin typeface="Century Gothic" panose="020B0502020202020204" pitchFamily="34" charset="0"/>
              </a:rPr>
              <a:t> Temps (h)       </a:t>
            </a:r>
            <a:r>
              <a:rPr lang="fr-FR" altLang="fr-FR" sz="3200" b="1" dirty="0">
                <a:solidFill>
                  <a:srgbClr val="006E97"/>
                </a:solidFill>
                <a:latin typeface="Century Gothic" panose="020B0502020202020204" pitchFamily="34" charset="0"/>
                <a:sym typeface="Wingdings" panose="05000000000000000000" pitchFamily="2" charset="2"/>
              </a:rPr>
              <a:t> </a:t>
            </a:r>
            <a:r>
              <a:rPr lang="fr-FR" altLang="fr-FR" sz="3200" b="1" dirty="0">
                <a:solidFill>
                  <a:srgbClr val="F6AB38"/>
                </a:solidFill>
                <a:latin typeface="Century Gothic" panose="020B0502020202020204" pitchFamily="34" charset="0"/>
                <a:sym typeface="Wingdings" panose="05000000000000000000" pitchFamily="2" charset="2"/>
              </a:rPr>
              <a:t>Energie (kWh)</a:t>
            </a:r>
            <a:endParaRPr lang="fr-FR" altLang="fr-FR" sz="3200" b="1" dirty="0">
              <a:solidFill>
                <a:srgbClr val="F6AB38"/>
              </a:solidFill>
              <a:latin typeface="Century Gothic" panose="020B0502020202020204" pitchFamily="34" charset="0"/>
            </a:endParaRPr>
          </a:p>
        </p:txBody>
      </p:sp>
      <p:sp>
        <p:nvSpPr>
          <p:cNvPr id="4" name="Double flèche horizontale 3"/>
          <p:cNvSpPr/>
          <p:nvPr/>
        </p:nvSpPr>
        <p:spPr>
          <a:xfrm>
            <a:off x="5682977" y="2715410"/>
            <a:ext cx="704235" cy="369310"/>
          </a:xfrm>
          <a:prstGeom prst="leftRightArrow">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9" name="Double flèche horizontale 58"/>
          <p:cNvSpPr/>
          <p:nvPr/>
        </p:nvSpPr>
        <p:spPr>
          <a:xfrm>
            <a:off x="5682977" y="4065591"/>
            <a:ext cx="704235" cy="369310"/>
          </a:xfrm>
          <a:prstGeom prst="leftRightArrow">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Double flèche horizontale 59"/>
          <p:cNvSpPr/>
          <p:nvPr/>
        </p:nvSpPr>
        <p:spPr>
          <a:xfrm>
            <a:off x="7320136" y="5611753"/>
            <a:ext cx="704235" cy="369310"/>
          </a:xfrm>
          <a:prstGeom prst="leftRightArrow">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7029788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9" name="Titre 28"/>
          <p:cNvSpPr>
            <a:spLocks noGrp="1"/>
          </p:cNvSpPr>
          <p:nvPr>
            <p:ph type="title"/>
          </p:nvPr>
        </p:nvSpPr>
        <p:spPr/>
        <p:txBody>
          <a:bodyPr/>
          <a:lstStyle/>
          <a:p>
            <a:pPr algn="r"/>
            <a:r>
              <a:rPr lang="fr-FR" dirty="0"/>
              <a:t>Vagues de chaleur 2</a:t>
            </a:r>
          </a:p>
        </p:txBody>
      </p:sp>
      <p:sp>
        <p:nvSpPr>
          <p:cNvPr id="2" name="Espace réservé du contenu 1"/>
          <p:cNvSpPr>
            <a:spLocks noGrp="1"/>
          </p:cNvSpPr>
          <p:nvPr>
            <p:ph idx="1"/>
          </p:nvPr>
        </p:nvSpPr>
        <p:spPr/>
        <p:txBody>
          <a:bodyPr/>
          <a:lstStyle/>
          <a:p>
            <a:endParaRPr lang="fr-FR"/>
          </a:p>
        </p:txBody>
      </p:sp>
      <p:pic>
        <p:nvPicPr>
          <p:cNvPr id="11" name="Image 10"/>
          <p:cNvPicPr>
            <a:picLocks noChangeAspect="1"/>
          </p:cNvPicPr>
          <p:nvPr/>
        </p:nvPicPr>
        <p:blipFill>
          <a:blip r:embed="rId3" cstate="print">
            <a:alphaModFix/>
            <a:lum/>
          </a:blip>
          <a:srcRect/>
          <a:stretch>
            <a:fillRect/>
          </a:stretch>
        </p:blipFill>
        <p:spPr>
          <a:xfrm>
            <a:off x="2174554" y="1295087"/>
            <a:ext cx="7775418" cy="4307040"/>
          </a:xfrm>
          <a:prstGeom prst="rect">
            <a:avLst/>
          </a:prstGeom>
          <a:noFill/>
          <a:ln>
            <a:noFill/>
          </a:ln>
        </p:spPr>
      </p:pic>
      <p:sp>
        <p:nvSpPr>
          <p:cNvPr id="12" name="Forme libre 11"/>
          <p:cNvSpPr/>
          <p:nvPr/>
        </p:nvSpPr>
        <p:spPr>
          <a:xfrm>
            <a:off x="1657234" y="5586364"/>
            <a:ext cx="8839318" cy="720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dirty="0">
                <a:solidFill>
                  <a:srgbClr val="000000"/>
                </a:solidFill>
                <a:latin typeface="Arial" pitchFamily="34"/>
                <a:ea typeface="Microsoft YaHei" pitchFamily="2"/>
                <a:cs typeface="Microsoft YaHei" pitchFamily="2"/>
              </a:rPr>
              <a:t>Chaque épisode est représenté par une bulle. Sa position et sa taille indiquent les caractéristiques de la vague de chaleur.</a:t>
            </a:r>
          </a:p>
        </p:txBody>
      </p:sp>
      <p:sp>
        <p:nvSpPr>
          <p:cNvPr id="13" name="Rectangle 12"/>
          <p:cNvSpPr/>
          <p:nvPr/>
        </p:nvSpPr>
        <p:spPr>
          <a:xfrm>
            <a:off x="3277808" y="1790544"/>
            <a:ext cx="1223412" cy="369332"/>
          </a:xfrm>
          <a:prstGeom prst="rect">
            <a:avLst/>
          </a:prstGeom>
        </p:spPr>
        <p:txBody>
          <a:bodyPr wrap="none">
            <a:spAutoFit/>
          </a:bodyPr>
          <a:lstStyle/>
          <a:p>
            <a:r>
              <a:rPr lang="fr-FR" dirty="0">
                <a:solidFill>
                  <a:srgbClr val="000000"/>
                </a:solidFill>
                <a:latin typeface="Arial" pitchFamily="34"/>
                <a:ea typeface="Microsoft YaHei" pitchFamily="2"/>
                <a:cs typeface="Microsoft YaHei" pitchFamily="2"/>
              </a:rPr>
              <a:t>Historique</a:t>
            </a:r>
            <a:endParaRPr lang="fr-FR" dirty="0"/>
          </a:p>
        </p:txBody>
      </p:sp>
      <p:pic>
        <p:nvPicPr>
          <p:cNvPr id="16" name="Image 15"/>
          <p:cNvPicPr>
            <a:picLocks noChangeAspect="1"/>
          </p:cNvPicPr>
          <p:nvPr/>
        </p:nvPicPr>
        <p:blipFill>
          <a:blip r:embed="rId4" cstate="print">
            <a:alphaModFix/>
            <a:lum/>
          </a:blip>
          <a:srcRect/>
          <a:stretch>
            <a:fillRect/>
          </a:stretch>
        </p:blipFill>
        <p:spPr>
          <a:xfrm>
            <a:off x="1524000" y="1263750"/>
            <a:ext cx="8903754" cy="5021279"/>
          </a:xfrm>
          <a:prstGeom prst="rect">
            <a:avLst/>
          </a:prstGeom>
          <a:noFill/>
          <a:ln>
            <a:noFill/>
          </a:ln>
        </p:spPr>
      </p:pic>
      <p:sp>
        <p:nvSpPr>
          <p:cNvPr id="18" name="Forme libre 17"/>
          <p:cNvSpPr/>
          <p:nvPr/>
        </p:nvSpPr>
        <p:spPr>
          <a:xfrm>
            <a:off x="2639961" y="1425504"/>
            <a:ext cx="4411342" cy="365040"/>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none" lIns="90000" tIns="45000" rIns="90000" bIns="45000" anchor="t"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dirty="0">
                <a:solidFill>
                  <a:srgbClr val="000000"/>
                </a:solidFill>
                <a:latin typeface="Arial" pitchFamily="34"/>
                <a:ea typeface="Microsoft YaHei" pitchFamily="2"/>
                <a:cs typeface="Microsoft YaHei" pitchFamily="2"/>
              </a:rPr>
              <a:t>21 vagues de chaleur observées (1947-2014)</a:t>
            </a:r>
          </a:p>
        </p:txBody>
      </p:sp>
      <p:pic>
        <p:nvPicPr>
          <p:cNvPr id="17" name="Image 16"/>
          <p:cNvPicPr>
            <a:picLocks noChangeAspect="1"/>
          </p:cNvPicPr>
          <p:nvPr/>
        </p:nvPicPr>
        <p:blipFill>
          <a:blip r:embed="rId5" cstate="print">
            <a:alphaModFix/>
            <a:lum/>
          </a:blip>
          <a:srcRect/>
          <a:stretch>
            <a:fillRect/>
          </a:stretch>
        </p:blipFill>
        <p:spPr>
          <a:xfrm>
            <a:off x="1524001" y="1247952"/>
            <a:ext cx="8837636" cy="4917353"/>
          </a:xfrm>
          <a:prstGeom prst="rect">
            <a:avLst/>
          </a:prstGeom>
          <a:noFill/>
          <a:ln>
            <a:noFill/>
          </a:ln>
        </p:spPr>
      </p:pic>
      <p:sp>
        <p:nvSpPr>
          <p:cNvPr id="22" name="Rectangle 21"/>
          <p:cNvSpPr/>
          <p:nvPr/>
        </p:nvSpPr>
        <p:spPr>
          <a:xfrm>
            <a:off x="2479303" y="1513546"/>
            <a:ext cx="4572000" cy="646331"/>
          </a:xfrm>
          <a:prstGeom prst="rect">
            <a:avLst/>
          </a:prstGeom>
        </p:spPr>
        <p:txBody>
          <a:bodyPr>
            <a:spAutoFit/>
          </a:bodyPr>
          <a:lstStyle/>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dirty="0">
                <a:solidFill>
                  <a:srgbClr val="000000"/>
                </a:solidFill>
                <a:latin typeface="Arial" pitchFamily="34"/>
                <a:ea typeface="Microsoft YaHei" pitchFamily="2"/>
                <a:cs typeface="Microsoft YaHei" pitchFamily="2"/>
              </a:rPr>
              <a:t>Vagues de chaleur à l'horizon 2021-2050</a:t>
            </a:r>
          </a:p>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dirty="0">
                <a:solidFill>
                  <a:srgbClr val="000000"/>
                </a:solidFill>
                <a:latin typeface="Arial" pitchFamily="34"/>
                <a:ea typeface="Microsoft YaHei" pitchFamily="2"/>
                <a:cs typeface="Microsoft YaHei" pitchFamily="2"/>
              </a:rPr>
              <a:t>Scénario RCP 8.5</a:t>
            </a:r>
          </a:p>
        </p:txBody>
      </p:sp>
      <p:pic>
        <p:nvPicPr>
          <p:cNvPr id="23" name="Image 22"/>
          <p:cNvPicPr>
            <a:picLocks noChangeAspect="1"/>
          </p:cNvPicPr>
          <p:nvPr/>
        </p:nvPicPr>
        <p:blipFill>
          <a:blip r:embed="rId6" cstate="print">
            <a:alphaModFix/>
            <a:lum/>
          </a:blip>
          <a:srcRect b="2768"/>
          <a:stretch>
            <a:fillRect/>
          </a:stretch>
        </p:blipFill>
        <p:spPr>
          <a:xfrm>
            <a:off x="1524001" y="1295280"/>
            <a:ext cx="8903754" cy="4870024"/>
          </a:xfrm>
          <a:prstGeom prst="rect">
            <a:avLst/>
          </a:prstGeom>
          <a:noFill/>
          <a:ln>
            <a:noFill/>
          </a:ln>
        </p:spPr>
      </p:pic>
      <p:sp>
        <p:nvSpPr>
          <p:cNvPr id="25" name="Rectangle 24"/>
          <p:cNvSpPr/>
          <p:nvPr/>
        </p:nvSpPr>
        <p:spPr>
          <a:xfrm>
            <a:off x="2479303" y="1425505"/>
            <a:ext cx="4572000" cy="646331"/>
          </a:xfrm>
          <a:prstGeom prst="rect">
            <a:avLst/>
          </a:prstGeom>
        </p:spPr>
        <p:txBody>
          <a:bodyPr>
            <a:spAutoFit/>
          </a:bodyPr>
          <a:lstStyle/>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dirty="0">
                <a:solidFill>
                  <a:srgbClr val="000000"/>
                </a:solidFill>
                <a:latin typeface="Arial" pitchFamily="34"/>
                <a:ea typeface="Microsoft YaHei" pitchFamily="2"/>
                <a:cs typeface="Microsoft YaHei" pitchFamily="2"/>
              </a:rPr>
              <a:t>Vagues de chaleur à l'horizon 2071-2100</a:t>
            </a:r>
          </a:p>
          <a:p>
            <a:pPr>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dirty="0">
                <a:solidFill>
                  <a:srgbClr val="000000"/>
                </a:solidFill>
                <a:latin typeface="Arial" pitchFamily="34"/>
                <a:ea typeface="Microsoft YaHei" pitchFamily="2"/>
                <a:cs typeface="Microsoft YaHei" pitchFamily="2"/>
              </a:rPr>
              <a:t>Scénario RCP 8.5</a:t>
            </a:r>
            <a:endParaRPr lang="fr-FR" dirty="0"/>
          </a:p>
        </p:txBody>
      </p:sp>
      <p:sp>
        <p:nvSpPr>
          <p:cNvPr id="19" name="Rectangle 18"/>
          <p:cNvSpPr/>
          <p:nvPr/>
        </p:nvSpPr>
        <p:spPr>
          <a:xfrm>
            <a:off x="0" y="5943695"/>
            <a:ext cx="6024563"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err="1">
                <a:solidFill>
                  <a:srgbClr val="085160"/>
                </a:solidFill>
                <a:latin typeface="Century Gothic" pitchFamily="34" charset="0"/>
                <a:cs typeface="+mn-cs"/>
              </a:rPr>
              <a:t>Météo</a:t>
            </a:r>
            <a:r>
              <a:rPr lang="en-US" sz="1400" i="1" dirty="0">
                <a:solidFill>
                  <a:srgbClr val="085160"/>
                </a:solidFill>
                <a:latin typeface="Century Gothic" pitchFamily="34" charset="0"/>
                <a:cs typeface="+mn-cs"/>
              </a:rPr>
              <a:t> France</a:t>
            </a:r>
          </a:p>
        </p:txBody>
      </p:sp>
      <p:sp>
        <p:nvSpPr>
          <p:cNvPr id="14" name="Rectangle 13"/>
          <p:cNvSpPr/>
          <p:nvPr/>
        </p:nvSpPr>
        <p:spPr>
          <a:xfrm>
            <a:off x="12648728" y="2101718"/>
            <a:ext cx="5112568" cy="2376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Contenu supplémentaire à rajouter en fonction des publics</a:t>
            </a:r>
          </a:p>
        </p:txBody>
      </p:sp>
    </p:spTree>
    <p:extLst>
      <p:ext uri="{BB962C8B-B14F-4D97-AF65-F5344CB8AC3E}">
        <p14:creationId xmlns:p14="http://schemas.microsoft.com/office/powerpoint/2010/main" val="1938756113"/>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67" y="-35222"/>
            <a:ext cx="12313368" cy="6920606"/>
          </a:xfrm>
          <a:prstGeom prst="rect">
            <a:avLst/>
          </a:prstGeom>
          <a:solidFill>
            <a:srgbClr val="F3E69A"/>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5" name="Espace réservé du texte 7"/>
          <p:cNvSpPr txBox="1">
            <a:spLocks/>
          </p:cNvSpPr>
          <p:nvPr/>
        </p:nvSpPr>
        <p:spPr>
          <a:xfrm>
            <a:off x="983432" y="4293096"/>
            <a:ext cx="11321169" cy="1500187"/>
          </a:xfrm>
          <a:prstGeom prst="rect">
            <a:avLst/>
          </a:prstGeom>
          <a:solidFill>
            <a:schemeClr val="bg1"/>
          </a:solidFill>
          <a:ln>
            <a:noFill/>
          </a:ln>
        </p:spPr>
        <p:txBody>
          <a:bodyPr vert="horz" lIns="0" tIns="0" rIns="0" bIns="0" rtlCol="0" anchor="ctr">
            <a:normAutofit/>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fr-FR" dirty="0">
                <a:solidFill>
                  <a:schemeClr val="tx1"/>
                </a:solidFill>
              </a:rPr>
              <a:t>5) </a:t>
            </a:r>
            <a:r>
              <a:rPr lang="fr-FR" cap="none" dirty="0">
                <a:solidFill>
                  <a:schemeClr val="tx1"/>
                </a:solidFill>
              </a:rPr>
              <a:t>Et maintenant, qu’est-ce qu’on fait ?</a:t>
            </a: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60296" y="1196752"/>
            <a:ext cx="2951431" cy="2951431"/>
          </a:xfrm>
          <a:prstGeom prst="rect">
            <a:avLst/>
          </a:prstGeom>
        </p:spPr>
      </p:pic>
      <p:pic>
        <p:nvPicPr>
          <p:cNvPr id="12" name="Imag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820" y="1143007"/>
            <a:ext cx="3005176" cy="3005176"/>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00963" y="967107"/>
            <a:ext cx="2959325" cy="3470005"/>
          </a:xfrm>
          <a:prstGeom prst="rect">
            <a:avLst/>
          </a:prstGeom>
        </p:spPr>
      </p:pic>
    </p:spTree>
    <p:extLst>
      <p:ext uri="{BB962C8B-B14F-4D97-AF65-F5344CB8AC3E}">
        <p14:creationId xmlns:p14="http://schemas.microsoft.com/office/powerpoint/2010/main" val="383110297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74183EB2-DF89-4817-BF96-F489AE7DDD14}"/>
              </a:ext>
            </a:extLst>
          </p:cNvPr>
          <p:cNvSpPr>
            <a:spLocks noGrp="1"/>
          </p:cNvSpPr>
          <p:nvPr>
            <p:ph type="title"/>
          </p:nvPr>
        </p:nvSpPr>
        <p:spPr/>
        <p:txBody>
          <a:bodyPr/>
          <a:lstStyle/>
          <a:p>
            <a:r>
              <a:rPr lang="fr-FR" dirty="0"/>
              <a:t>Des solutions ? </a:t>
            </a:r>
          </a:p>
        </p:txBody>
      </p:sp>
      <p:grpSp>
        <p:nvGrpSpPr>
          <p:cNvPr id="26" name="Groupe 25">
            <a:extLst>
              <a:ext uri="{FF2B5EF4-FFF2-40B4-BE49-F238E27FC236}">
                <a16:creationId xmlns:a16="http://schemas.microsoft.com/office/drawing/2014/main" id="{AF331941-810F-4B5F-99C5-553637FCFDAC}"/>
              </a:ext>
            </a:extLst>
          </p:cNvPr>
          <p:cNvGrpSpPr/>
          <p:nvPr/>
        </p:nvGrpSpPr>
        <p:grpSpPr>
          <a:xfrm>
            <a:off x="1" y="1041868"/>
            <a:ext cx="5951983" cy="3348514"/>
            <a:chOff x="1" y="1041868"/>
            <a:chExt cx="5951983" cy="3348514"/>
          </a:xfrm>
        </p:grpSpPr>
        <p:pic>
          <p:nvPicPr>
            <p:cNvPr id="6" name="Picture 4" descr="Kaamelott: Resistance :: La Révolte de Guethenoc">
              <a:extLst>
                <a:ext uri="{FF2B5EF4-FFF2-40B4-BE49-F238E27FC236}">
                  <a16:creationId xmlns:a16="http://schemas.microsoft.com/office/drawing/2014/main" id="{F6D35C64-379D-462A-958F-EF8E4AF549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041868"/>
              <a:ext cx="5951983" cy="3348514"/>
            </a:xfrm>
            <a:prstGeom prst="rect">
              <a:avLst/>
            </a:prstGeom>
            <a:noFill/>
            <a:extLst>
              <a:ext uri="{909E8E84-426E-40DD-AFC4-6F175D3DCCD1}">
                <a14:hiddenFill xmlns:a14="http://schemas.microsoft.com/office/drawing/2010/main">
                  <a:solidFill>
                    <a:srgbClr val="FFFFFF"/>
                  </a:solidFill>
                </a14:hiddenFill>
              </a:ext>
            </a:extLst>
          </p:spPr>
        </p:pic>
        <p:sp>
          <p:nvSpPr>
            <p:cNvPr id="7" name="ZoneTexte 6">
              <a:extLst>
                <a:ext uri="{FF2B5EF4-FFF2-40B4-BE49-F238E27FC236}">
                  <a16:creationId xmlns:a16="http://schemas.microsoft.com/office/drawing/2014/main" id="{BD9C78A0-C317-4D62-ABCA-EB54825A0160}"/>
                </a:ext>
              </a:extLst>
            </p:cNvPr>
            <p:cNvSpPr txBox="1"/>
            <p:nvPr/>
          </p:nvSpPr>
          <p:spPr>
            <a:xfrm>
              <a:off x="1" y="3284984"/>
              <a:ext cx="5951983" cy="954107"/>
            </a:xfrm>
            <a:prstGeom prst="rect">
              <a:avLst/>
            </a:prstGeom>
            <a:noFill/>
          </p:spPr>
          <p:txBody>
            <a:bodyPr wrap="square" rtlCol="0">
              <a:spAutoFit/>
            </a:bodyPr>
            <a:lstStyle/>
            <a:p>
              <a:pPr algn="ctr"/>
              <a:r>
                <a:rPr lang="fr-FR" sz="2800" dirty="0">
                  <a:solidFill>
                    <a:schemeClr val="bg1"/>
                  </a:solidFill>
                  <a:latin typeface="Berlin Sans FB" panose="020E0602020502020306" pitchFamily="34" charset="0"/>
                </a:rPr>
                <a:t>Commencez pas à noyer la peau de l’ours avant d’avoir vendu le poisson !</a:t>
              </a:r>
            </a:p>
          </p:txBody>
        </p:sp>
      </p:grpSp>
      <p:grpSp>
        <p:nvGrpSpPr>
          <p:cNvPr id="23" name="Groupe 22">
            <a:extLst>
              <a:ext uri="{FF2B5EF4-FFF2-40B4-BE49-F238E27FC236}">
                <a16:creationId xmlns:a16="http://schemas.microsoft.com/office/drawing/2014/main" id="{A93E20F6-94D2-4F42-B321-A441B8E0C603}"/>
              </a:ext>
            </a:extLst>
          </p:cNvPr>
          <p:cNvGrpSpPr/>
          <p:nvPr/>
        </p:nvGrpSpPr>
        <p:grpSpPr>
          <a:xfrm>
            <a:off x="0" y="4998685"/>
            <a:ext cx="9293388" cy="1232300"/>
            <a:chOff x="0" y="4998685"/>
            <a:chExt cx="9293388" cy="1232300"/>
          </a:xfrm>
        </p:grpSpPr>
        <p:sp>
          <p:nvSpPr>
            <p:cNvPr id="11" name="ZoneTexte 10">
              <a:extLst>
                <a:ext uri="{FF2B5EF4-FFF2-40B4-BE49-F238E27FC236}">
                  <a16:creationId xmlns:a16="http://schemas.microsoft.com/office/drawing/2014/main" id="{D82490DA-7FEE-46A9-A646-CAF9FFA33414}"/>
                </a:ext>
              </a:extLst>
            </p:cNvPr>
            <p:cNvSpPr txBox="1"/>
            <p:nvPr/>
          </p:nvSpPr>
          <p:spPr>
            <a:xfrm>
              <a:off x="1127448" y="5344419"/>
              <a:ext cx="8165940" cy="707886"/>
            </a:xfrm>
            <a:prstGeom prst="rect">
              <a:avLst/>
            </a:prstGeom>
            <a:solidFill>
              <a:srgbClr val="F6AB38"/>
            </a:solidFill>
            <a:ln>
              <a:noFill/>
            </a:ln>
          </p:spPr>
          <p:txBody>
            <a:bodyPr wrap="square" rtlCol="0">
              <a:spAutoFit/>
            </a:bodyPr>
            <a:lstStyle/>
            <a:p>
              <a:pPr algn="ctr"/>
              <a:r>
                <a:rPr lang="fr-FR" sz="2000" b="1" dirty="0">
                  <a:solidFill>
                    <a:schemeClr val="bg1"/>
                  </a:solidFill>
                  <a:latin typeface="Century Gothic" panose="020B0502020202020204" pitchFamily="34" charset="0"/>
                </a:rPr>
                <a:t>Le but de cette partie est de cadrer le défi et de permettre à chacun de choisir quelles solutions il veut mettre en place ! </a:t>
              </a:r>
            </a:p>
          </p:txBody>
        </p:sp>
        <p:pic>
          <p:nvPicPr>
            <p:cNvPr id="15" name="Image 14">
              <a:extLst>
                <a:ext uri="{FF2B5EF4-FFF2-40B4-BE49-F238E27FC236}">
                  <a16:creationId xmlns:a16="http://schemas.microsoft.com/office/drawing/2014/main" id="{100BFA97-AC05-48F2-B699-228AAF2B35E6}"/>
                </a:ext>
              </a:extLst>
            </p:cNvPr>
            <p:cNvPicPr>
              <a:picLocks noChangeAspect="1"/>
            </p:cNvPicPr>
            <p:nvPr/>
          </p:nvPicPr>
          <p:blipFill>
            <a:blip r:embed="rId4"/>
            <a:stretch>
              <a:fillRect/>
            </a:stretch>
          </p:blipFill>
          <p:spPr>
            <a:xfrm>
              <a:off x="0" y="4998685"/>
              <a:ext cx="1232300" cy="1232300"/>
            </a:xfrm>
            <a:prstGeom prst="rect">
              <a:avLst/>
            </a:prstGeom>
          </p:spPr>
        </p:pic>
      </p:grpSp>
      <p:sp>
        <p:nvSpPr>
          <p:cNvPr id="16" name="Rectangle 15">
            <a:extLst>
              <a:ext uri="{FF2B5EF4-FFF2-40B4-BE49-F238E27FC236}">
                <a16:creationId xmlns:a16="http://schemas.microsoft.com/office/drawing/2014/main" id="{54F0BDFE-7FD1-45E9-842B-E661B39CF95B}"/>
              </a:ext>
            </a:extLst>
          </p:cNvPr>
          <p:cNvSpPr/>
          <p:nvPr/>
        </p:nvSpPr>
        <p:spPr>
          <a:xfrm>
            <a:off x="6128770" y="6183774"/>
            <a:ext cx="6631203" cy="369332"/>
          </a:xfrm>
          <a:prstGeom prst="rect">
            <a:avLst/>
          </a:prstGeom>
          <a:ln>
            <a:noFill/>
          </a:ln>
        </p:spPr>
        <p:txBody>
          <a:bodyPr wrap="square">
            <a:spAutoFit/>
          </a:bodyPr>
          <a:lstStyle/>
          <a:p>
            <a:pPr algn="just"/>
            <a:r>
              <a:rPr lang="fr-FR" i="1" dirty="0">
                <a:solidFill>
                  <a:srgbClr val="2A6176"/>
                </a:solidFill>
                <a:latin typeface="Century Gothic" pitchFamily="34" charset="0"/>
                <a:cs typeface="+mn-cs"/>
              </a:rPr>
              <a:t>Des exemples de solutions : www.ilestencoretemps.fr</a:t>
            </a:r>
            <a:endParaRPr lang="pt-BR" i="1" dirty="0">
              <a:solidFill>
                <a:srgbClr val="2A6176"/>
              </a:solidFill>
              <a:latin typeface="Century Gothic" pitchFamily="34" charset="0"/>
              <a:cs typeface="+mn-cs"/>
            </a:endParaRPr>
          </a:p>
        </p:txBody>
      </p:sp>
      <p:grpSp>
        <p:nvGrpSpPr>
          <p:cNvPr id="25" name="Groupe 24">
            <a:extLst>
              <a:ext uri="{FF2B5EF4-FFF2-40B4-BE49-F238E27FC236}">
                <a16:creationId xmlns:a16="http://schemas.microsoft.com/office/drawing/2014/main" id="{2B14C028-01C5-44B6-B10F-0A8C732A2A9D}"/>
              </a:ext>
            </a:extLst>
          </p:cNvPr>
          <p:cNvGrpSpPr/>
          <p:nvPr/>
        </p:nvGrpSpPr>
        <p:grpSpPr>
          <a:xfrm>
            <a:off x="6456040" y="569799"/>
            <a:ext cx="5256584" cy="1107577"/>
            <a:chOff x="6456040" y="569799"/>
            <a:chExt cx="5256584" cy="1107577"/>
          </a:xfrm>
        </p:grpSpPr>
        <p:sp>
          <p:nvSpPr>
            <p:cNvPr id="8" name="ZoneTexte 7">
              <a:extLst>
                <a:ext uri="{FF2B5EF4-FFF2-40B4-BE49-F238E27FC236}">
                  <a16:creationId xmlns:a16="http://schemas.microsoft.com/office/drawing/2014/main" id="{CDB2D03E-AE0D-4EA9-BB1B-A5992EC5DCD9}"/>
                </a:ext>
              </a:extLst>
            </p:cNvPr>
            <p:cNvSpPr txBox="1"/>
            <p:nvPr/>
          </p:nvSpPr>
          <p:spPr>
            <a:xfrm>
              <a:off x="7176120" y="641132"/>
              <a:ext cx="4536504" cy="1015663"/>
            </a:xfrm>
            <a:prstGeom prst="rect">
              <a:avLst/>
            </a:prstGeom>
            <a:solidFill>
              <a:srgbClr val="F6AB38"/>
            </a:solidFill>
            <a:ln>
              <a:noFill/>
            </a:ln>
          </p:spPr>
          <p:txBody>
            <a:bodyPr wrap="square" rtlCol="0">
              <a:spAutoFit/>
            </a:bodyPr>
            <a:lstStyle/>
            <a:p>
              <a:pPr marL="358775" algn="just"/>
              <a:r>
                <a:rPr lang="fr-FR" sz="2000" b="1" dirty="0">
                  <a:solidFill>
                    <a:schemeClr val="bg1"/>
                  </a:solidFill>
                  <a:latin typeface="Century Gothic" panose="020B0502020202020204" pitchFamily="34" charset="0"/>
                </a:rPr>
                <a:t>Avant de répondre à un problème, il faut se mettre d’accord sur le constat</a:t>
              </a:r>
            </a:p>
          </p:txBody>
        </p:sp>
        <p:pic>
          <p:nvPicPr>
            <p:cNvPr id="18" name="Image 17">
              <a:extLst>
                <a:ext uri="{FF2B5EF4-FFF2-40B4-BE49-F238E27FC236}">
                  <a16:creationId xmlns:a16="http://schemas.microsoft.com/office/drawing/2014/main" id="{B20D9141-5806-4655-B877-64577DCA50BC}"/>
                </a:ext>
              </a:extLst>
            </p:cNvPr>
            <p:cNvPicPr>
              <a:picLocks noChangeAspect="1"/>
            </p:cNvPicPr>
            <p:nvPr/>
          </p:nvPicPr>
          <p:blipFill>
            <a:blip r:embed="rId5"/>
            <a:stretch>
              <a:fillRect/>
            </a:stretch>
          </p:blipFill>
          <p:spPr>
            <a:xfrm>
              <a:off x="6456040" y="569799"/>
              <a:ext cx="1107577" cy="1107577"/>
            </a:xfrm>
            <a:prstGeom prst="rect">
              <a:avLst/>
            </a:prstGeom>
          </p:spPr>
        </p:pic>
      </p:grpSp>
      <p:grpSp>
        <p:nvGrpSpPr>
          <p:cNvPr id="24" name="Groupe 23">
            <a:extLst>
              <a:ext uri="{FF2B5EF4-FFF2-40B4-BE49-F238E27FC236}">
                <a16:creationId xmlns:a16="http://schemas.microsoft.com/office/drawing/2014/main" id="{98E6D458-DD95-4859-BA49-5D9D3D8F93D0}"/>
              </a:ext>
            </a:extLst>
          </p:cNvPr>
          <p:cNvGrpSpPr/>
          <p:nvPr/>
        </p:nvGrpSpPr>
        <p:grpSpPr>
          <a:xfrm>
            <a:off x="5932295" y="2181571"/>
            <a:ext cx="5564305" cy="2565658"/>
            <a:chOff x="5932295" y="2181571"/>
            <a:chExt cx="5564305" cy="2565658"/>
          </a:xfrm>
        </p:grpSpPr>
        <p:sp>
          <p:nvSpPr>
            <p:cNvPr id="9" name="ZoneTexte 8">
              <a:extLst>
                <a:ext uri="{FF2B5EF4-FFF2-40B4-BE49-F238E27FC236}">
                  <a16:creationId xmlns:a16="http://schemas.microsoft.com/office/drawing/2014/main" id="{F3A74B0A-2A29-4BF8-9E6F-7466BAFFD4CA}"/>
                </a:ext>
              </a:extLst>
            </p:cNvPr>
            <p:cNvSpPr txBox="1"/>
            <p:nvPr/>
          </p:nvSpPr>
          <p:spPr>
            <a:xfrm>
              <a:off x="6456040" y="2181571"/>
              <a:ext cx="4754053" cy="2554545"/>
            </a:xfrm>
            <a:prstGeom prst="rect">
              <a:avLst/>
            </a:prstGeom>
            <a:solidFill>
              <a:srgbClr val="F6AB38"/>
            </a:solidFill>
            <a:ln>
              <a:noFill/>
            </a:ln>
          </p:spPr>
          <p:txBody>
            <a:bodyPr wrap="square" rtlCol="0">
              <a:spAutoFit/>
            </a:bodyPr>
            <a:lstStyle/>
            <a:p>
              <a:pPr algn="just"/>
              <a:r>
                <a:rPr lang="fr-FR" sz="2000" b="1" dirty="0">
                  <a:solidFill>
                    <a:schemeClr val="bg1"/>
                  </a:solidFill>
                  <a:latin typeface="Century Gothic" panose="020B0502020202020204" pitchFamily="34" charset="0"/>
                </a:rPr>
                <a:t>Le but du scientifique est de donner à tout le monde une photographie claire des enjeux. </a:t>
              </a:r>
            </a:p>
            <a:p>
              <a:pPr algn="just"/>
              <a:endParaRPr lang="fr-FR" sz="2000" b="1" dirty="0">
                <a:solidFill>
                  <a:schemeClr val="bg1"/>
                </a:solidFill>
                <a:latin typeface="Century Gothic" panose="020B0502020202020204" pitchFamily="34" charset="0"/>
              </a:endParaRPr>
            </a:p>
            <a:p>
              <a:pPr algn="just"/>
              <a:endParaRPr lang="fr-FR" sz="2000" b="1" dirty="0">
                <a:solidFill>
                  <a:schemeClr val="bg1"/>
                </a:solidFill>
                <a:latin typeface="Century Gothic" panose="020B0502020202020204" pitchFamily="34" charset="0"/>
              </a:endParaRPr>
            </a:p>
            <a:p>
              <a:pPr marL="358775" algn="just"/>
              <a:r>
                <a:rPr lang="fr-FR" sz="2000" b="1" dirty="0">
                  <a:solidFill>
                    <a:schemeClr val="bg1"/>
                  </a:solidFill>
                  <a:latin typeface="Century Gothic" panose="020B0502020202020204" pitchFamily="34" charset="0"/>
                </a:rPr>
                <a:t>Le choix des solutions est du ressort du politique.</a:t>
              </a:r>
            </a:p>
            <a:p>
              <a:pPr algn="ctr"/>
              <a:endParaRPr lang="fr-FR" sz="2000" b="1" dirty="0">
                <a:solidFill>
                  <a:schemeClr val="bg1"/>
                </a:solidFill>
                <a:latin typeface="Century Gothic" panose="020B0502020202020204" pitchFamily="34" charset="0"/>
              </a:endParaRPr>
            </a:p>
          </p:txBody>
        </p:sp>
        <p:pic>
          <p:nvPicPr>
            <p:cNvPr id="20" name="Image 19">
              <a:extLst>
                <a:ext uri="{FF2B5EF4-FFF2-40B4-BE49-F238E27FC236}">
                  <a16:creationId xmlns:a16="http://schemas.microsoft.com/office/drawing/2014/main" id="{0998AA00-4876-4D1B-91EA-78D01189F1A6}"/>
                </a:ext>
              </a:extLst>
            </p:cNvPr>
            <p:cNvPicPr>
              <a:picLocks noChangeAspect="1"/>
            </p:cNvPicPr>
            <p:nvPr/>
          </p:nvPicPr>
          <p:blipFill>
            <a:blip r:embed="rId6"/>
            <a:stretch>
              <a:fillRect/>
            </a:stretch>
          </p:blipFill>
          <p:spPr>
            <a:xfrm>
              <a:off x="10560496" y="2841207"/>
              <a:ext cx="936104" cy="936104"/>
            </a:xfrm>
            <a:prstGeom prst="rect">
              <a:avLst/>
            </a:prstGeom>
          </p:spPr>
        </p:pic>
        <p:pic>
          <p:nvPicPr>
            <p:cNvPr id="22" name="Image 21">
              <a:extLst>
                <a:ext uri="{FF2B5EF4-FFF2-40B4-BE49-F238E27FC236}">
                  <a16:creationId xmlns:a16="http://schemas.microsoft.com/office/drawing/2014/main" id="{2EAD1862-B1A8-4662-AC0F-3127B37BA565}"/>
                </a:ext>
              </a:extLst>
            </p:cNvPr>
            <p:cNvPicPr>
              <a:picLocks noChangeAspect="1"/>
            </p:cNvPicPr>
            <p:nvPr/>
          </p:nvPicPr>
          <p:blipFill>
            <a:blip r:embed="rId7"/>
            <a:stretch>
              <a:fillRect/>
            </a:stretch>
          </p:blipFill>
          <p:spPr>
            <a:xfrm>
              <a:off x="5932295" y="3730953"/>
              <a:ext cx="1016276" cy="1016276"/>
            </a:xfrm>
            <a:prstGeom prst="rect">
              <a:avLst/>
            </a:prstGeom>
          </p:spPr>
        </p:pic>
      </p:grpSp>
    </p:spTree>
    <p:extLst>
      <p:ext uri="{BB962C8B-B14F-4D97-AF65-F5344CB8AC3E}">
        <p14:creationId xmlns:p14="http://schemas.microsoft.com/office/powerpoint/2010/main" val="3739593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5216039" y="2407647"/>
            <a:ext cx="718142" cy="959491"/>
          </a:xfrm>
          <a:prstGeom prst="rect">
            <a:avLst/>
          </a:prstGeom>
          <a:solidFill>
            <a:srgbClr val="085160">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lstStyle/>
          <a:p>
            <a:r>
              <a:rPr lang="fr-FR" dirty="0"/>
              <a:t>L’équation de Kaya</a:t>
            </a:r>
          </a:p>
        </p:txBody>
      </p:sp>
      <mc:AlternateContent xmlns:mc="http://schemas.openxmlformats.org/markup-compatibility/2006" xmlns:a14="http://schemas.microsoft.com/office/drawing/2010/main">
        <mc:Choice Requires="a14">
          <p:sp>
            <p:nvSpPr>
              <p:cNvPr id="3" name="Espace réservé du contenu 2"/>
              <p:cNvSpPr>
                <a:spLocks noGrp="1"/>
              </p:cNvSpPr>
              <p:nvPr>
                <p:ph idx="1"/>
              </p:nvPr>
            </p:nvSpPr>
            <p:spPr>
              <a:xfrm>
                <a:off x="549740" y="1129923"/>
                <a:ext cx="10972800" cy="554339"/>
              </a:xfrm>
            </p:spPr>
            <p:txBody>
              <a:bodyPr/>
              <a:lstStyle/>
              <a:p>
                <a:pPr/>
                <a14:m>
                  <m:oMathPara xmlns:m="http://schemas.openxmlformats.org/officeDocument/2006/math">
                    <m:oMathParaPr>
                      <m:jc m:val="centerGroup"/>
                    </m:oMathParaPr>
                    <m:oMath xmlns:m="http://schemas.openxmlformats.org/officeDocument/2006/math">
                      <m:r>
                        <a:rPr lang="fr-FR" i="1">
                          <a:latin typeface="Cambria Math" panose="02040503050406030204" pitchFamily="18" charset="0"/>
                        </a:rPr>
                        <m:t>𝑪𝑶</m:t>
                      </m:r>
                      <m:r>
                        <a:rPr lang="fr-FR" i="1" baseline="-25000">
                          <a:latin typeface="Cambria Math" panose="02040503050406030204" pitchFamily="18" charset="0"/>
                        </a:rPr>
                        <m:t>𝟐</m:t>
                      </m:r>
                      <m:r>
                        <a:rPr lang="fr-FR" i="1">
                          <a:latin typeface="Cambria Math" panose="02040503050406030204" pitchFamily="18" charset="0"/>
                        </a:rPr>
                        <m:t>=</m:t>
                      </m:r>
                      <m:r>
                        <a:rPr lang="fr-FR" i="1">
                          <a:latin typeface="Cambria Math" panose="02040503050406030204" pitchFamily="18" charset="0"/>
                        </a:rPr>
                        <m:t>𝑪𝑶</m:t>
                      </m:r>
                      <m:r>
                        <a:rPr lang="fr-FR" i="1" baseline="-25000">
                          <a:latin typeface="Cambria Math" panose="02040503050406030204" pitchFamily="18" charset="0"/>
                        </a:rPr>
                        <m:t>𝟐</m:t>
                      </m:r>
                    </m:oMath>
                  </m:oMathPara>
                </a14:m>
                <a:endParaRPr lang="en-US" dirty="0"/>
              </a:p>
            </p:txBody>
          </p:sp>
        </mc:Choice>
        <mc:Fallback xmlns="">
          <p:sp>
            <p:nvSpPr>
              <p:cNvPr id="3" name="Espace réservé du contenu 2"/>
              <p:cNvSpPr>
                <a:spLocks noGrp="1" noRot="1" noChangeAspect="1" noMove="1" noResize="1" noEditPoints="1" noAdjustHandles="1" noChangeArrowheads="1" noChangeShapeType="1" noTextEdit="1"/>
              </p:cNvSpPr>
              <p:nvPr>
                <p:ph idx="1"/>
              </p:nvPr>
            </p:nvSpPr>
            <p:spPr>
              <a:xfrm>
                <a:off x="549740" y="1129923"/>
                <a:ext cx="10972800" cy="554339"/>
              </a:xfrm>
              <a:blipFill rotWithShape="0">
                <a:blip r:embed="rId3"/>
                <a:stretch>
                  <a:fillRect/>
                </a:stretch>
              </a:blipFill>
            </p:spPr>
            <p:txBody>
              <a:bodyPr/>
              <a:lstStyle/>
              <a:p>
                <a:r>
                  <a:rPr lang="fr-FR">
                    <a:noFill/>
                  </a:rPr>
                  <a:t> </a:t>
                </a:r>
              </a:p>
            </p:txBody>
          </p:sp>
        </mc:Fallback>
      </mc:AlternateContent>
      <p:sp>
        <p:nvSpPr>
          <p:cNvPr id="19" name="Rectangle 18"/>
          <p:cNvSpPr/>
          <p:nvPr/>
        </p:nvSpPr>
        <p:spPr>
          <a:xfrm>
            <a:off x="4325817" y="2407306"/>
            <a:ext cx="718142" cy="959491"/>
          </a:xfrm>
          <a:prstGeom prst="rect">
            <a:avLst/>
          </a:prstGeom>
          <a:solidFill>
            <a:srgbClr val="EC792B">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2" name="Groupe 31"/>
          <p:cNvGrpSpPr/>
          <p:nvPr/>
        </p:nvGrpSpPr>
        <p:grpSpPr>
          <a:xfrm>
            <a:off x="0" y="3454943"/>
            <a:ext cx="4647961" cy="2700347"/>
            <a:chOff x="188813" y="3115574"/>
            <a:chExt cx="4647961" cy="2700347"/>
          </a:xfrm>
        </p:grpSpPr>
        <p:grpSp>
          <p:nvGrpSpPr>
            <p:cNvPr id="9" name="Groupe 8"/>
            <p:cNvGrpSpPr/>
            <p:nvPr/>
          </p:nvGrpSpPr>
          <p:grpSpPr>
            <a:xfrm>
              <a:off x="1127448" y="3115574"/>
              <a:ext cx="3709326" cy="2482958"/>
              <a:chOff x="1127448" y="3115574"/>
              <a:chExt cx="3709326" cy="2482958"/>
            </a:xfrm>
          </p:grpSpPr>
          <p:sp>
            <p:nvSpPr>
              <p:cNvPr id="5" name="ZoneTexte 4"/>
              <p:cNvSpPr txBox="1"/>
              <p:nvPr/>
            </p:nvSpPr>
            <p:spPr>
              <a:xfrm>
                <a:off x="1127448" y="5229200"/>
                <a:ext cx="3420380" cy="369332"/>
              </a:xfrm>
              <a:prstGeom prst="rect">
                <a:avLst/>
              </a:prstGeom>
              <a:noFill/>
            </p:spPr>
            <p:txBody>
              <a:bodyPr wrap="square" rtlCol="0">
                <a:spAutoFit/>
              </a:bodyPr>
              <a:lstStyle/>
              <a:p>
                <a:r>
                  <a:rPr lang="fr-FR" b="1" dirty="0"/>
                  <a:t>Intensité carbone de l’énergie</a:t>
                </a:r>
              </a:p>
            </p:txBody>
          </p:sp>
          <p:cxnSp>
            <p:nvCxnSpPr>
              <p:cNvPr id="7" name="Connecteur droit avec flèche 6"/>
              <p:cNvCxnSpPr/>
              <p:nvPr/>
            </p:nvCxnSpPr>
            <p:spPr>
              <a:xfrm flipV="1">
                <a:off x="2405924" y="3115574"/>
                <a:ext cx="2430850" cy="206228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grpSp>
        <p:pic>
          <p:nvPicPr>
            <p:cNvPr id="26" name="Image 25"/>
            <p:cNvPicPr>
              <a:picLocks noChangeAspect="1"/>
            </p:cNvPicPr>
            <p:nvPr/>
          </p:nvPicPr>
          <p:blipFill rotWithShape="1">
            <a:blip r:embed="rId4">
              <a:extLst>
                <a:ext uri="{28A0092B-C50C-407E-A947-70E740481C1C}">
                  <a14:useLocalDpi xmlns:a14="http://schemas.microsoft.com/office/drawing/2010/main" val="0"/>
                </a:ext>
              </a:extLst>
            </a:blip>
            <a:srcRect t="1" b="6116"/>
            <a:stretch/>
          </p:blipFill>
          <p:spPr>
            <a:xfrm>
              <a:off x="188813" y="4802835"/>
              <a:ext cx="1085182" cy="1013086"/>
            </a:xfrm>
            <a:prstGeom prst="rect">
              <a:avLst/>
            </a:prstGeom>
          </p:spPr>
        </p:pic>
      </p:grpSp>
      <p:grpSp>
        <p:nvGrpSpPr>
          <p:cNvPr id="33" name="Groupe 32"/>
          <p:cNvGrpSpPr/>
          <p:nvPr/>
        </p:nvGrpSpPr>
        <p:grpSpPr>
          <a:xfrm>
            <a:off x="4658158" y="3427513"/>
            <a:ext cx="3742478" cy="2620330"/>
            <a:chOff x="5124556" y="3429001"/>
            <a:chExt cx="3742478" cy="2620330"/>
          </a:xfrm>
        </p:grpSpPr>
        <p:grpSp>
          <p:nvGrpSpPr>
            <p:cNvPr id="11" name="Groupe 10"/>
            <p:cNvGrpSpPr/>
            <p:nvPr/>
          </p:nvGrpSpPr>
          <p:grpSpPr>
            <a:xfrm>
              <a:off x="5446654" y="3429001"/>
              <a:ext cx="3420380" cy="2620330"/>
              <a:chOff x="552720" y="3429001"/>
              <a:chExt cx="3420380" cy="2620330"/>
            </a:xfrm>
          </p:grpSpPr>
          <p:sp>
            <p:nvSpPr>
              <p:cNvPr id="12" name="ZoneTexte 11"/>
              <p:cNvSpPr txBox="1"/>
              <p:nvPr/>
            </p:nvSpPr>
            <p:spPr>
              <a:xfrm>
                <a:off x="552720" y="5126001"/>
                <a:ext cx="3420380" cy="923330"/>
              </a:xfrm>
              <a:prstGeom prst="rect">
                <a:avLst/>
              </a:prstGeom>
              <a:noFill/>
            </p:spPr>
            <p:txBody>
              <a:bodyPr wrap="square" rtlCol="0">
                <a:spAutoFit/>
              </a:bodyPr>
              <a:lstStyle/>
              <a:p>
                <a:pPr algn="ctr"/>
                <a:r>
                  <a:rPr lang="fr-FR" b="1" dirty="0"/>
                  <a:t>Intensité énergétique de l’économie (=efficacité énergétique)</a:t>
                </a:r>
              </a:p>
            </p:txBody>
          </p:sp>
          <p:cxnSp>
            <p:nvCxnSpPr>
              <p:cNvPr id="13" name="Connecteur droit avec flèche 12"/>
              <p:cNvCxnSpPr/>
              <p:nvPr/>
            </p:nvCxnSpPr>
            <p:spPr>
              <a:xfrm flipH="1" flipV="1">
                <a:off x="1217116" y="3429001"/>
                <a:ext cx="847117" cy="1697000"/>
              </a:xfrm>
              <a:prstGeom prst="straightConnector1">
                <a:avLst/>
              </a:prstGeom>
              <a:ln>
                <a:solidFill>
                  <a:srgbClr val="085160"/>
                </a:solidFill>
                <a:tailEnd type="triangle"/>
              </a:ln>
            </p:spPr>
            <p:style>
              <a:lnRef idx="1">
                <a:schemeClr val="accent2"/>
              </a:lnRef>
              <a:fillRef idx="0">
                <a:schemeClr val="accent2"/>
              </a:fillRef>
              <a:effectRef idx="0">
                <a:schemeClr val="accent2"/>
              </a:effectRef>
              <a:fontRef idx="minor">
                <a:schemeClr val="tx1"/>
              </a:fontRef>
            </p:style>
          </p:cxnSp>
        </p:grpSp>
        <p:pic>
          <p:nvPicPr>
            <p:cNvPr id="27" name="Image 2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24556" y="5309766"/>
              <a:ext cx="644196" cy="644196"/>
            </a:xfrm>
            <a:prstGeom prst="rect">
              <a:avLst/>
            </a:prstGeom>
          </p:spPr>
        </p:pic>
      </p:grpSp>
      <p:sp>
        <p:nvSpPr>
          <p:cNvPr id="39" name="Rectangle 38"/>
          <p:cNvSpPr/>
          <p:nvPr/>
        </p:nvSpPr>
        <p:spPr>
          <a:xfrm>
            <a:off x="6132698" y="2407647"/>
            <a:ext cx="718142" cy="959491"/>
          </a:xfrm>
          <a:prstGeom prst="rect">
            <a:avLst/>
          </a:prstGeom>
          <a:solidFill>
            <a:srgbClr val="6E777C">
              <a:alpha val="5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4" name="Groupe 33"/>
          <p:cNvGrpSpPr/>
          <p:nvPr/>
        </p:nvGrpSpPr>
        <p:grpSpPr>
          <a:xfrm>
            <a:off x="6850840" y="3397325"/>
            <a:ext cx="5091648" cy="1887671"/>
            <a:chOff x="7066816" y="3238330"/>
            <a:chExt cx="5091648" cy="1887671"/>
          </a:xfrm>
        </p:grpSpPr>
        <p:grpSp>
          <p:nvGrpSpPr>
            <p:cNvPr id="21" name="Groupe 20"/>
            <p:cNvGrpSpPr/>
            <p:nvPr/>
          </p:nvGrpSpPr>
          <p:grpSpPr>
            <a:xfrm>
              <a:off x="7066816" y="3238330"/>
              <a:ext cx="5091648" cy="1887671"/>
              <a:chOff x="-1545402" y="3895527"/>
              <a:chExt cx="5091648" cy="1887671"/>
            </a:xfrm>
          </p:grpSpPr>
          <p:sp>
            <p:nvSpPr>
              <p:cNvPr id="22" name="ZoneTexte 21"/>
              <p:cNvSpPr txBox="1"/>
              <p:nvPr/>
            </p:nvSpPr>
            <p:spPr>
              <a:xfrm>
                <a:off x="1012174" y="5136867"/>
                <a:ext cx="2534072" cy="646331"/>
              </a:xfrm>
              <a:prstGeom prst="rect">
                <a:avLst/>
              </a:prstGeom>
              <a:noFill/>
            </p:spPr>
            <p:txBody>
              <a:bodyPr wrap="square" rtlCol="0">
                <a:spAutoFit/>
              </a:bodyPr>
              <a:lstStyle/>
              <a:p>
                <a:pPr algn="ctr"/>
                <a:r>
                  <a:rPr lang="fr-FR" b="1" dirty="0"/>
                  <a:t>Revenu moyen par habitant</a:t>
                </a:r>
              </a:p>
            </p:txBody>
          </p:sp>
          <p:cxnSp>
            <p:nvCxnSpPr>
              <p:cNvPr id="23" name="Connecteur droit avec flèche 22"/>
              <p:cNvCxnSpPr/>
              <p:nvPr/>
            </p:nvCxnSpPr>
            <p:spPr>
              <a:xfrm flipH="1" flipV="1">
                <a:off x="-1545402" y="3895527"/>
                <a:ext cx="3500527" cy="1266608"/>
              </a:xfrm>
              <a:prstGeom prst="straightConnector1">
                <a:avLst/>
              </a:prstGeom>
              <a:ln>
                <a:solidFill>
                  <a:schemeClr val="bg1">
                    <a:lumMod val="65000"/>
                  </a:schemeClr>
                </a:solidFill>
                <a:tailEnd type="triangle"/>
              </a:ln>
            </p:spPr>
            <p:style>
              <a:lnRef idx="1">
                <a:schemeClr val="accent2"/>
              </a:lnRef>
              <a:fillRef idx="0">
                <a:schemeClr val="accent2"/>
              </a:fillRef>
              <a:effectRef idx="0">
                <a:schemeClr val="accent2"/>
              </a:effectRef>
              <a:fontRef idx="minor">
                <a:schemeClr val="tx1"/>
              </a:fontRef>
            </p:style>
          </p:cxnSp>
        </p:grpSp>
        <p:pic>
          <p:nvPicPr>
            <p:cNvPr id="28" name="Image 2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20719" y="4490436"/>
              <a:ext cx="624798" cy="624798"/>
            </a:xfrm>
            <a:prstGeom prst="rect">
              <a:avLst/>
            </a:prstGeom>
          </p:spPr>
        </p:pic>
      </p:grpSp>
      <p:sp>
        <p:nvSpPr>
          <p:cNvPr id="40" name="Rectangle 39"/>
          <p:cNvSpPr/>
          <p:nvPr/>
        </p:nvSpPr>
        <p:spPr>
          <a:xfrm>
            <a:off x="7071130" y="2407306"/>
            <a:ext cx="718142" cy="959491"/>
          </a:xfrm>
          <a:prstGeom prst="rect">
            <a:avLst/>
          </a:prstGeom>
          <a:solidFill>
            <a:schemeClr val="accent6">
              <a:lumMod val="75000"/>
              <a:alpha val="5490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5" name="Groupe 34"/>
          <p:cNvGrpSpPr/>
          <p:nvPr/>
        </p:nvGrpSpPr>
        <p:grpSpPr>
          <a:xfrm>
            <a:off x="7896200" y="1173945"/>
            <a:ext cx="2880320" cy="1484716"/>
            <a:chOff x="8129936" y="1350798"/>
            <a:chExt cx="2880320" cy="1484716"/>
          </a:xfrm>
        </p:grpSpPr>
        <p:grpSp>
          <p:nvGrpSpPr>
            <p:cNvPr id="16" name="Groupe 15"/>
            <p:cNvGrpSpPr/>
            <p:nvPr/>
          </p:nvGrpSpPr>
          <p:grpSpPr>
            <a:xfrm>
              <a:off x="8129936" y="1504851"/>
              <a:ext cx="2880320" cy="1330663"/>
              <a:chOff x="641104" y="5249267"/>
              <a:chExt cx="2880320" cy="1330663"/>
            </a:xfrm>
          </p:grpSpPr>
          <p:sp>
            <p:nvSpPr>
              <p:cNvPr id="17" name="ZoneTexte 16"/>
              <p:cNvSpPr txBox="1"/>
              <p:nvPr/>
            </p:nvSpPr>
            <p:spPr>
              <a:xfrm>
                <a:off x="2009256" y="5249267"/>
                <a:ext cx="1512168" cy="369332"/>
              </a:xfrm>
              <a:prstGeom prst="rect">
                <a:avLst/>
              </a:prstGeom>
              <a:noFill/>
            </p:spPr>
            <p:txBody>
              <a:bodyPr wrap="square" rtlCol="0">
                <a:spAutoFit/>
              </a:bodyPr>
              <a:lstStyle/>
              <a:p>
                <a:r>
                  <a:rPr lang="fr-FR" b="1" dirty="0"/>
                  <a:t>Population</a:t>
                </a:r>
              </a:p>
            </p:txBody>
          </p:sp>
          <p:cxnSp>
            <p:nvCxnSpPr>
              <p:cNvPr id="18" name="Connecteur droit avec flèche 17"/>
              <p:cNvCxnSpPr/>
              <p:nvPr/>
            </p:nvCxnSpPr>
            <p:spPr>
              <a:xfrm flipH="1">
                <a:off x="641104" y="5649553"/>
                <a:ext cx="1920244" cy="930377"/>
              </a:xfrm>
              <a:prstGeom prst="straightConnector1">
                <a:avLst/>
              </a:prstGeom>
              <a:ln>
                <a:solidFill>
                  <a:schemeClr val="accent6">
                    <a:lumMod val="75000"/>
                  </a:schemeClr>
                </a:solidFill>
                <a:tailEnd type="triangle"/>
              </a:ln>
            </p:spPr>
            <p:style>
              <a:lnRef idx="1">
                <a:schemeClr val="accent2"/>
              </a:lnRef>
              <a:fillRef idx="0">
                <a:schemeClr val="accent2"/>
              </a:fillRef>
              <a:effectRef idx="0">
                <a:schemeClr val="accent2"/>
              </a:effectRef>
              <a:fontRef idx="minor">
                <a:schemeClr val="tx1"/>
              </a:fontRef>
            </p:style>
          </p:cxnSp>
        </p:grpSp>
        <p:pic>
          <p:nvPicPr>
            <p:cNvPr id="30" name="Image 2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94766" y="1350798"/>
              <a:ext cx="576100" cy="576004"/>
            </a:xfrm>
            <a:prstGeom prst="rect">
              <a:avLst/>
            </a:prstGeom>
          </p:spPr>
        </p:pic>
      </p:grpSp>
      <mc:AlternateContent xmlns:mc="http://schemas.openxmlformats.org/markup-compatibility/2006" xmlns:a14="http://schemas.microsoft.com/office/drawing/2010/main">
        <mc:Choice Requires="a14">
          <p:sp>
            <p:nvSpPr>
              <p:cNvPr id="6" name="ZoneTexte 5"/>
              <p:cNvSpPr txBox="1"/>
              <p:nvPr/>
            </p:nvSpPr>
            <p:spPr>
              <a:xfrm>
                <a:off x="3358682" y="2658661"/>
                <a:ext cx="5189004" cy="73866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FR" sz="2400" i="1" smtClean="0">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a:rPr lang="fr-FR" sz="2400" i="1">
                          <a:solidFill>
                            <a:srgbClr val="085160"/>
                          </a:solidFill>
                          <a:latin typeface="Cambria Math" panose="02040503050406030204" pitchFamily="18" charset="0"/>
                        </a:rPr>
                        <m:t>=</m:t>
                      </m:r>
                      <m:r>
                        <a:rPr lang="fr-FR" sz="2400" i="1">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oMath>
                  </m:oMathPara>
                </a14:m>
                <a:endParaRPr lang="en-US" sz="2400" dirty="0">
                  <a:solidFill>
                    <a:srgbClr val="085160"/>
                  </a:solidFill>
                </a:endParaRPr>
              </a:p>
              <a:p>
                <a:endParaRPr lang="fr-FR" dirty="0"/>
              </a:p>
            </p:txBody>
          </p:sp>
        </mc:Choice>
        <mc:Fallback xmlns="">
          <p:sp>
            <p:nvSpPr>
              <p:cNvPr id="6" name="ZoneTexte 5"/>
              <p:cNvSpPr txBox="1">
                <a:spLocks noRot="1" noChangeAspect="1" noMove="1" noResize="1" noEditPoints="1" noAdjustHandles="1" noChangeArrowheads="1" noChangeShapeType="1" noTextEdit="1"/>
              </p:cNvSpPr>
              <p:nvPr/>
            </p:nvSpPr>
            <p:spPr>
              <a:xfrm>
                <a:off x="3358682" y="2658661"/>
                <a:ext cx="5189004" cy="738664"/>
              </a:xfrm>
              <a:prstGeom prst="rect">
                <a:avLst/>
              </a:prstGeom>
              <a:blipFill rotWithShape="0">
                <a:blip r:embed="rId8"/>
                <a:stretch>
                  <a:fillRect l="-353"/>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29" name="ZoneTexte 28"/>
              <p:cNvSpPr txBox="1"/>
              <p:nvPr/>
            </p:nvSpPr>
            <p:spPr>
              <a:xfrm>
                <a:off x="3354688" y="2485617"/>
                <a:ext cx="5189004" cy="78380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FR" sz="2400" i="1" smtClean="0">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a:rPr lang="fr-FR" sz="2400" i="1">
                          <a:solidFill>
                            <a:srgbClr val="085160"/>
                          </a:solidFill>
                          <a:latin typeface="Cambria Math" panose="02040503050406030204" pitchFamily="18" charset="0"/>
                        </a:rPr>
                        <m:t>=</m:t>
                      </m:r>
                      <m:f>
                        <m:fPr>
                          <m:ctrlPr>
                            <a:rPr lang="fr-FR" sz="2400" i="1" smtClean="0">
                              <a:solidFill>
                                <a:srgbClr val="085160"/>
                              </a:solidFill>
                              <a:latin typeface="Cambria Math" panose="02040503050406030204" pitchFamily="18" charset="0"/>
                            </a:rPr>
                          </m:ctrlPr>
                        </m:fPr>
                        <m:num>
                          <m:r>
                            <a:rPr lang="fr-FR" sz="2400" i="1">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m:rPr>
                              <m:nor/>
                            </m:rPr>
                            <a:rPr lang="en-US" sz="2400" dirty="0">
                              <a:solidFill>
                                <a:srgbClr val="085160"/>
                              </a:solidFill>
                            </a:rPr>
                            <m:t> </m:t>
                          </m:r>
                        </m:num>
                        <m:den>
                          <m:r>
                            <a:rPr lang="fr-FR" sz="2400" b="1" i="1" smtClean="0">
                              <a:solidFill>
                                <a:srgbClr val="085160"/>
                              </a:solidFill>
                              <a:latin typeface="Cambria Math" panose="02040503050406030204" pitchFamily="18" charset="0"/>
                            </a:rPr>
                            <m:t>𝑻𝑬𝑷</m:t>
                          </m:r>
                        </m:den>
                      </m:f>
                      <m:r>
                        <a:rPr lang="fr-FR" sz="2400" b="0" i="1" smtClean="0">
                          <a:solidFill>
                            <a:srgbClr val="085160"/>
                          </a:solidFill>
                          <a:latin typeface="Cambria Math" panose="02040503050406030204" pitchFamily="18" charset="0"/>
                        </a:rPr>
                        <m:t>∗</m:t>
                      </m:r>
                      <m:r>
                        <a:rPr lang="fr-FR" sz="2400" b="1" i="1">
                          <a:solidFill>
                            <a:srgbClr val="085160"/>
                          </a:solidFill>
                          <a:latin typeface="Cambria Math" panose="02040503050406030204" pitchFamily="18" charset="0"/>
                        </a:rPr>
                        <m:t>𝑻𝑬𝑷</m:t>
                      </m:r>
                    </m:oMath>
                  </m:oMathPara>
                </a14:m>
                <a:endParaRPr lang="fr-FR" sz="2400" dirty="0"/>
              </a:p>
            </p:txBody>
          </p:sp>
        </mc:Choice>
        <mc:Fallback xmlns="">
          <p:sp>
            <p:nvSpPr>
              <p:cNvPr id="29" name="ZoneTexte 28"/>
              <p:cNvSpPr txBox="1">
                <a:spLocks noRot="1" noChangeAspect="1" noMove="1" noResize="1" noEditPoints="1" noAdjustHandles="1" noChangeArrowheads="1" noChangeShapeType="1" noTextEdit="1"/>
              </p:cNvSpPr>
              <p:nvPr/>
            </p:nvSpPr>
            <p:spPr>
              <a:xfrm>
                <a:off x="3354688" y="2485617"/>
                <a:ext cx="5189004" cy="783804"/>
              </a:xfrm>
              <a:prstGeom prst="rect">
                <a:avLst/>
              </a:prstGeom>
              <a:blipFill rotWithShape="0">
                <a:blip r:embed="rId9"/>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6" name="ZoneTexte 35"/>
              <p:cNvSpPr txBox="1"/>
              <p:nvPr/>
            </p:nvSpPr>
            <p:spPr>
              <a:xfrm>
                <a:off x="3350694" y="2478128"/>
                <a:ext cx="5189004" cy="78380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FR" sz="2400" i="1" smtClean="0">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a:rPr lang="fr-FR" sz="2400" i="1">
                          <a:solidFill>
                            <a:srgbClr val="085160"/>
                          </a:solidFill>
                          <a:latin typeface="Cambria Math" panose="02040503050406030204" pitchFamily="18" charset="0"/>
                        </a:rPr>
                        <m:t>=</m:t>
                      </m:r>
                      <m:f>
                        <m:fPr>
                          <m:ctrlPr>
                            <a:rPr lang="fr-FR" sz="2400" i="1" smtClean="0">
                              <a:solidFill>
                                <a:srgbClr val="085160"/>
                              </a:solidFill>
                              <a:latin typeface="Cambria Math" panose="02040503050406030204" pitchFamily="18" charset="0"/>
                            </a:rPr>
                          </m:ctrlPr>
                        </m:fPr>
                        <m:num>
                          <m:r>
                            <a:rPr lang="fr-FR" sz="2400" i="1">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m:rPr>
                              <m:nor/>
                            </m:rPr>
                            <a:rPr lang="en-US" sz="2400" dirty="0">
                              <a:solidFill>
                                <a:srgbClr val="085160"/>
                              </a:solidFill>
                            </a:rPr>
                            <m:t> </m:t>
                          </m:r>
                        </m:num>
                        <m:den>
                          <m:r>
                            <a:rPr lang="fr-FR" sz="2400" b="1" i="1" smtClean="0">
                              <a:solidFill>
                                <a:srgbClr val="085160"/>
                              </a:solidFill>
                              <a:latin typeface="Cambria Math" panose="02040503050406030204" pitchFamily="18" charset="0"/>
                            </a:rPr>
                            <m:t>𝑻𝑬𝑷</m:t>
                          </m:r>
                        </m:den>
                      </m:f>
                      <m:r>
                        <a:rPr lang="fr-FR" sz="2400" b="0" i="1" smtClean="0">
                          <a:solidFill>
                            <a:srgbClr val="085160"/>
                          </a:solidFill>
                          <a:latin typeface="Cambria Math" panose="02040503050406030204" pitchFamily="18" charset="0"/>
                        </a:rPr>
                        <m:t>∗</m:t>
                      </m:r>
                      <m:f>
                        <m:fPr>
                          <m:ctrlPr>
                            <a:rPr lang="fr-FR" sz="2400" b="0" i="1" smtClean="0">
                              <a:solidFill>
                                <a:srgbClr val="085160"/>
                              </a:solidFill>
                              <a:latin typeface="Cambria Math" panose="02040503050406030204" pitchFamily="18" charset="0"/>
                            </a:rPr>
                          </m:ctrlPr>
                        </m:fPr>
                        <m:num>
                          <m:r>
                            <a:rPr lang="fr-FR" sz="2400" b="1" i="1">
                              <a:solidFill>
                                <a:srgbClr val="085160"/>
                              </a:solidFill>
                              <a:latin typeface="Cambria Math" panose="02040503050406030204" pitchFamily="18" charset="0"/>
                            </a:rPr>
                            <m:t>𝑻𝑬𝑷</m:t>
                          </m:r>
                        </m:num>
                        <m:den>
                          <m:r>
                            <a:rPr lang="fr-FR" sz="2400" b="1" i="1" smtClean="0">
                              <a:solidFill>
                                <a:srgbClr val="085160"/>
                              </a:solidFill>
                              <a:latin typeface="Cambria Math" panose="02040503050406030204" pitchFamily="18" charset="0"/>
                            </a:rPr>
                            <m:t>𝑷𝑰𝑩</m:t>
                          </m:r>
                        </m:den>
                      </m:f>
                      <m:r>
                        <a:rPr lang="fr-FR" sz="2400" b="0" i="1" smtClean="0">
                          <a:solidFill>
                            <a:srgbClr val="085160"/>
                          </a:solidFill>
                          <a:latin typeface="Cambria Math" panose="02040503050406030204" pitchFamily="18" charset="0"/>
                        </a:rPr>
                        <m:t>∗</m:t>
                      </m:r>
                      <m:r>
                        <a:rPr lang="fr-FR" sz="2400" b="1" i="1" smtClean="0">
                          <a:solidFill>
                            <a:srgbClr val="085160"/>
                          </a:solidFill>
                          <a:latin typeface="Cambria Math" panose="02040503050406030204" pitchFamily="18" charset="0"/>
                        </a:rPr>
                        <m:t>𝑷𝑰𝑩</m:t>
                      </m:r>
                    </m:oMath>
                  </m:oMathPara>
                </a14:m>
                <a:endParaRPr lang="fr-FR" sz="2400" b="1" dirty="0"/>
              </a:p>
            </p:txBody>
          </p:sp>
        </mc:Choice>
        <mc:Fallback xmlns="">
          <p:sp>
            <p:nvSpPr>
              <p:cNvPr id="36" name="ZoneTexte 35"/>
              <p:cNvSpPr txBox="1">
                <a:spLocks noRot="1" noChangeAspect="1" noMove="1" noResize="1" noEditPoints="1" noAdjustHandles="1" noChangeArrowheads="1" noChangeShapeType="1" noTextEdit="1"/>
              </p:cNvSpPr>
              <p:nvPr/>
            </p:nvSpPr>
            <p:spPr>
              <a:xfrm>
                <a:off x="3350694" y="2478128"/>
                <a:ext cx="5189004" cy="783804"/>
              </a:xfrm>
              <a:prstGeom prst="rect">
                <a:avLst/>
              </a:prstGeom>
              <a:blipFill rotWithShape="0">
                <a:blip r:embed="rId10"/>
                <a:stretch>
                  <a:fillRect/>
                </a:stretch>
              </a:blipFill>
            </p:spPr>
            <p:txBody>
              <a:bodyPr/>
              <a:lstStyle/>
              <a:p>
                <a:r>
                  <a:rPr lang="fr-FR">
                    <a:noFill/>
                  </a:rPr>
                  <a:t> </a:t>
                </a:r>
              </a:p>
            </p:txBody>
          </p:sp>
        </mc:Fallback>
      </mc:AlternateContent>
      <mc:AlternateContent xmlns:mc="http://schemas.openxmlformats.org/markup-compatibility/2006" xmlns:a14="http://schemas.microsoft.com/office/drawing/2010/main">
        <mc:Choice Requires="a14">
          <p:sp>
            <p:nvSpPr>
              <p:cNvPr id="37" name="ZoneTexte 36"/>
              <p:cNvSpPr txBox="1"/>
              <p:nvPr/>
            </p:nvSpPr>
            <p:spPr>
              <a:xfrm>
                <a:off x="3358682" y="2491000"/>
                <a:ext cx="5189004" cy="783804"/>
              </a:xfrm>
              <a:prstGeom prst="rect">
                <a:avLst/>
              </a:prstGeom>
              <a:noFill/>
            </p:spPr>
            <p:txBody>
              <a:bodyPr wrap="square" rtlCol="0">
                <a:spAutoFit/>
              </a:bodyPr>
              <a:lstStyle/>
              <a:p>
                <a:pPr/>
                <a14:m>
                  <m:oMathPara xmlns:m="http://schemas.openxmlformats.org/officeDocument/2006/math">
                    <m:oMathParaPr>
                      <m:jc m:val="left"/>
                    </m:oMathParaPr>
                    <m:oMath xmlns:m="http://schemas.openxmlformats.org/officeDocument/2006/math">
                      <m:r>
                        <a:rPr lang="fr-FR" sz="2400" i="1" smtClean="0">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a:rPr lang="fr-FR" sz="2400" i="1">
                          <a:solidFill>
                            <a:srgbClr val="085160"/>
                          </a:solidFill>
                          <a:latin typeface="Cambria Math" panose="02040503050406030204" pitchFamily="18" charset="0"/>
                        </a:rPr>
                        <m:t>=</m:t>
                      </m:r>
                      <m:f>
                        <m:fPr>
                          <m:ctrlPr>
                            <a:rPr lang="fr-FR" sz="2400" i="1" smtClean="0">
                              <a:solidFill>
                                <a:srgbClr val="085160"/>
                              </a:solidFill>
                              <a:latin typeface="Cambria Math" panose="02040503050406030204" pitchFamily="18" charset="0"/>
                            </a:rPr>
                          </m:ctrlPr>
                        </m:fPr>
                        <m:num>
                          <m:r>
                            <a:rPr lang="fr-FR" sz="2400" i="1">
                              <a:solidFill>
                                <a:srgbClr val="085160"/>
                              </a:solidFill>
                              <a:latin typeface="Cambria Math" panose="02040503050406030204" pitchFamily="18" charset="0"/>
                            </a:rPr>
                            <m:t>𝑪𝑶</m:t>
                          </m:r>
                          <m:r>
                            <a:rPr lang="fr-FR" sz="2400" i="1" baseline="-25000">
                              <a:solidFill>
                                <a:srgbClr val="085160"/>
                              </a:solidFill>
                              <a:latin typeface="Cambria Math" panose="02040503050406030204" pitchFamily="18" charset="0"/>
                            </a:rPr>
                            <m:t>𝟐</m:t>
                          </m:r>
                          <m:r>
                            <m:rPr>
                              <m:nor/>
                            </m:rPr>
                            <a:rPr lang="en-US" sz="2400" dirty="0">
                              <a:solidFill>
                                <a:srgbClr val="085160"/>
                              </a:solidFill>
                            </a:rPr>
                            <m:t> </m:t>
                          </m:r>
                        </m:num>
                        <m:den>
                          <m:r>
                            <a:rPr lang="fr-FR" sz="2400" b="1" i="1" smtClean="0">
                              <a:solidFill>
                                <a:srgbClr val="085160"/>
                              </a:solidFill>
                              <a:latin typeface="Cambria Math" panose="02040503050406030204" pitchFamily="18" charset="0"/>
                            </a:rPr>
                            <m:t>𝑻𝑬𝑷</m:t>
                          </m:r>
                        </m:den>
                      </m:f>
                      <m:r>
                        <a:rPr lang="fr-FR" sz="2400" b="0" i="1" smtClean="0">
                          <a:solidFill>
                            <a:srgbClr val="085160"/>
                          </a:solidFill>
                          <a:latin typeface="Cambria Math" panose="02040503050406030204" pitchFamily="18" charset="0"/>
                        </a:rPr>
                        <m:t>∗</m:t>
                      </m:r>
                      <m:f>
                        <m:fPr>
                          <m:ctrlPr>
                            <a:rPr lang="fr-FR" sz="2400" b="0" i="1" smtClean="0">
                              <a:solidFill>
                                <a:srgbClr val="085160"/>
                              </a:solidFill>
                              <a:latin typeface="Cambria Math" panose="02040503050406030204" pitchFamily="18" charset="0"/>
                            </a:rPr>
                          </m:ctrlPr>
                        </m:fPr>
                        <m:num>
                          <m:r>
                            <a:rPr lang="fr-FR" sz="2400" b="1" i="1">
                              <a:solidFill>
                                <a:srgbClr val="085160"/>
                              </a:solidFill>
                              <a:latin typeface="Cambria Math" panose="02040503050406030204" pitchFamily="18" charset="0"/>
                            </a:rPr>
                            <m:t>𝑻𝑬𝑷</m:t>
                          </m:r>
                        </m:num>
                        <m:den>
                          <m:r>
                            <a:rPr lang="fr-FR" sz="2400" b="1" i="1" smtClean="0">
                              <a:solidFill>
                                <a:srgbClr val="085160"/>
                              </a:solidFill>
                              <a:latin typeface="Cambria Math" panose="02040503050406030204" pitchFamily="18" charset="0"/>
                            </a:rPr>
                            <m:t>𝑷𝑰𝑩</m:t>
                          </m:r>
                        </m:den>
                      </m:f>
                      <m:r>
                        <a:rPr lang="fr-FR" sz="2400" b="0" i="1" smtClean="0">
                          <a:solidFill>
                            <a:srgbClr val="085160"/>
                          </a:solidFill>
                          <a:latin typeface="Cambria Math" panose="02040503050406030204" pitchFamily="18" charset="0"/>
                        </a:rPr>
                        <m:t>∗</m:t>
                      </m:r>
                      <m:f>
                        <m:fPr>
                          <m:ctrlPr>
                            <a:rPr lang="fr-FR" sz="2400" b="0" i="1" smtClean="0">
                              <a:solidFill>
                                <a:srgbClr val="085160"/>
                              </a:solidFill>
                              <a:latin typeface="Cambria Math" panose="02040503050406030204" pitchFamily="18" charset="0"/>
                            </a:rPr>
                          </m:ctrlPr>
                        </m:fPr>
                        <m:num>
                          <m:r>
                            <a:rPr lang="fr-FR" sz="2400" b="1" i="1">
                              <a:solidFill>
                                <a:srgbClr val="085160"/>
                              </a:solidFill>
                              <a:latin typeface="Cambria Math" panose="02040503050406030204" pitchFamily="18" charset="0"/>
                            </a:rPr>
                            <m:t>𝑷𝑰𝑩</m:t>
                          </m:r>
                          <m:r>
                            <m:rPr>
                              <m:nor/>
                            </m:rPr>
                            <a:rPr lang="fr-FR" sz="2400" b="1" dirty="0"/>
                            <m:t> </m:t>
                          </m:r>
                        </m:num>
                        <m:den>
                          <m:r>
                            <a:rPr lang="fr-FR" sz="2400" b="1" i="1" smtClean="0">
                              <a:solidFill>
                                <a:srgbClr val="085160"/>
                              </a:solidFill>
                              <a:latin typeface="Cambria Math" panose="02040503050406030204" pitchFamily="18" charset="0"/>
                            </a:rPr>
                            <m:t>𝑷𝑶𝑷</m:t>
                          </m:r>
                        </m:den>
                      </m:f>
                      <m:r>
                        <a:rPr lang="fr-FR" sz="2400" b="0" i="1" smtClean="0">
                          <a:solidFill>
                            <a:srgbClr val="085160"/>
                          </a:solidFill>
                          <a:latin typeface="Cambria Math" panose="02040503050406030204" pitchFamily="18" charset="0"/>
                        </a:rPr>
                        <m:t>∗</m:t>
                      </m:r>
                      <m:r>
                        <a:rPr lang="fr-FR" sz="2400" b="1" i="1" smtClean="0">
                          <a:solidFill>
                            <a:srgbClr val="085160"/>
                          </a:solidFill>
                          <a:latin typeface="Cambria Math" panose="02040503050406030204" pitchFamily="18" charset="0"/>
                        </a:rPr>
                        <m:t>𝑷𝑶𝑷</m:t>
                      </m:r>
                    </m:oMath>
                  </m:oMathPara>
                </a14:m>
                <a:endParaRPr lang="fr-FR" sz="2400" b="1" dirty="0"/>
              </a:p>
            </p:txBody>
          </p:sp>
        </mc:Choice>
        <mc:Fallback xmlns="">
          <p:sp>
            <p:nvSpPr>
              <p:cNvPr id="37" name="ZoneTexte 36"/>
              <p:cNvSpPr txBox="1">
                <a:spLocks noRot="1" noChangeAspect="1" noMove="1" noResize="1" noEditPoints="1" noAdjustHandles="1" noChangeArrowheads="1" noChangeShapeType="1" noTextEdit="1"/>
              </p:cNvSpPr>
              <p:nvPr/>
            </p:nvSpPr>
            <p:spPr>
              <a:xfrm>
                <a:off x="3358682" y="2491000"/>
                <a:ext cx="5189004" cy="783804"/>
              </a:xfrm>
              <a:prstGeom prst="rect">
                <a:avLst/>
              </a:prstGeom>
              <a:blipFill rotWithShape="0">
                <a:blip r:embed="rId11"/>
                <a:stretch>
                  <a:fillRect/>
                </a:stretch>
              </a:blipFill>
            </p:spPr>
            <p:txBody>
              <a:bodyPr/>
              <a:lstStyle/>
              <a:p>
                <a:r>
                  <a:rPr lang="fr-FR">
                    <a:noFill/>
                  </a:rPr>
                  <a:t> </a:t>
                </a:r>
              </a:p>
            </p:txBody>
          </p:sp>
        </mc:Fallback>
      </mc:AlternateContent>
      <p:sp>
        <p:nvSpPr>
          <p:cNvPr id="8" name="Rectangle 7"/>
          <p:cNvSpPr/>
          <p:nvPr/>
        </p:nvSpPr>
        <p:spPr>
          <a:xfrm>
            <a:off x="158210" y="1304703"/>
            <a:ext cx="2961067" cy="369332"/>
          </a:xfrm>
          <a:prstGeom prst="rect">
            <a:avLst/>
          </a:prstGeom>
        </p:spPr>
        <p:txBody>
          <a:bodyPr wrap="none">
            <a:spAutoFit/>
          </a:bodyPr>
          <a:lstStyle/>
          <a:p>
            <a:r>
              <a:rPr lang="fr-FR" b="1" dirty="0">
                <a:solidFill>
                  <a:srgbClr val="2A6176"/>
                </a:solidFill>
                <a:latin typeface="Century Gothic" pitchFamily="34" charset="0"/>
                <a:cs typeface="+mn-cs"/>
              </a:rPr>
              <a:t>CO2 ~ Emissions de GES</a:t>
            </a:r>
          </a:p>
        </p:txBody>
      </p:sp>
      <p:sp>
        <p:nvSpPr>
          <p:cNvPr id="10" name="Rectangle 9"/>
          <p:cNvSpPr/>
          <p:nvPr/>
        </p:nvSpPr>
        <p:spPr>
          <a:xfrm>
            <a:off x="171907" y="1611509"/>
            <a:ext cx="1760418" cy="369332"/>
          </a:xfrm>
          <a:prstGeom prst="rect">
            <a:avLst/>
          </a:prstGeom>
        </p:spPr>
        <p:txBody>
          <a:bodyPr wrap="none">
            <a:spAutoFit/>
          </a:bodyPr>
          <a:lstStyle/>
          <a:p>
            <a:r>
              <a:rPr lang="fr-FR" b="1" dirty="0">
                <a:solidFill>
                  <a:srgbClr val="2A6176"/>
                </a:solidFill>
                <a:latin typeface="Century Gothic" pitchFamily="34" charset="0"/>
                <a:cs typeface="+mn-cs"/>
              </a:rPr>
              <a:t>TEP  ~  Energie</a:t>
            </a:r>
          </a:p>
        </p:txBody>
      </p:sp>
      <p:sp>
        <p:nvSpPr>
          <p:cNvPr id="14" name="Rectangle 13"/>
          <p:cNvSpPr/>
          <p:nvPr/>
        </p:nvSpPr>
        <p:spPr>
          <a:xfrm>
            <a:off x="188992" y="1919496"/>
            <a:ext cx="2028119" cy="369332"/>
          </a:xfrm>
          <a:prstGeom prst="rect">
            <a:avLst/>
          </a:prstGeom>
        </p:spPr>
        <p:txBody>
          <a:bodyPr wrap="none">
            <a:spAutoFit/>
          </a:bodyPr>
          <a:lstStyle/>
          <a:p>
            <a:r>
              <a:rPr lang="fr-FR" b="1" dirty="0">
                <a:solidFill>
                  <a:srgbClr val="2A6176"/>
                </a:solidFill>
                <a:latin typeface="Century Gothic" pitchFamily="34" charset="0"/>
                <a:cs typeface="+mn-cs"/>
              </a:rPr>
              <a:t>PIB  ~  Economie</a:t>
            </a:r>
          </a:p>
        </p:txBody>
      </p:sp>
      <p:sp>
        <p:nvSpPr>
          <p:cNvPr id="15" name="Rectangle 14"/>
          <p:cNvSpPr/>
          <p:nvPr/>
        </p:nvSpPr>
        <p:spPr>
          <a:xfrm>
            <a:off x="171907" y="2225122"/>
            <a:ext cx="2154757" cy="369332"/>
          </a:xfrm>
          <a:prstGeom prst="rect">
            <a:avLst/>
          </a:prstGeom>
        </p:spPr>
        <p:txBody>
          <a:bodyPr wrap="none">
            <a:spAutoFit/>
          </a:bodyPr>
          <a:lstStyle/>
          <a:p>
            <a:r>
              <a:rPr lang="fr-FR" b="1" dirty="0">
                <a:solidFill>
                  <a:srgbClr val="2A6176"/>
                </a:solidFill>
                <a:latin typeface="Century Gothic" pitchFamily="34" charset="0"/>
                <a:cs typeface="+mn-cs"/>
              </a:rPr>
              <a:t>POP ~ Population</a:t>
            </a:r>
          </a:p>
        </p:txBody>
      </p:sp>
      <p:sp>
        <p:nvSpPr>
          <p:cNvPr id="46" name="Rectangle 45"/>
          <p:cNvSpPr/>
          <p:nvPr/>
        </p:nvSpPr>
        <p:spPr>
          <a:xfrm>
            <a:off x="-1177" y="6566391"/>
            <a:ext cx="2941831" cy="369332"/>
          </a:xfrm>
          <a:prstGeom prst="rect">
            <a:avLst/>
          </a:prstGeom>
        </p:spPr>
        <p:txBody>
          <a:bodyPr wrap="none">
            <a:spAutoFit/>
          </a:bodyPr>
          <a:lstStyle/>
          <a:p>
            <a:r>
              <a:rPr lang="fr-FR" dirty="0">
                <a:solidFill>
                  <a:srgbClr val="FFFFFF"/>
                </a:solidFill>
              </a:rPr>
              <a:t>PIB : Produit Intérieur Brut </a:t>
            </a:r>
          </a:p>
        </p:txBody>
      </p:sp>
      <p:pic>
        <p:nvPicPr>
          <p:cNvPr id="41" name="Picture 2" descr="How Kim Jong-un is Liberating North Korea - Fair Observer">
            <a:extLst>
              <a:ext uri="{FF2B5EF4-FFF2-40B4-BE49-F238E27FC236}">
                <a16:creationId xmlns:a16="http://schemas.microsoft.com/office/drawing/2014/main" id="{F856F52F-82DC-4148-9D0E-5C3D7622099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55722" y="1901287"/>
            <a:ext cx="1931275" cy="2295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270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par>
                          <p:cTn id="16" fill="hold">
                            <p:stCondLst>
                              <p:cond delay="500"/>
                            </p:stCondLst>
                            <p:childTnLst>
                              <p:par>
                                <p:cTn id="17" presetID="10" presetClass="entr" presetSubtype="0" fill="hold" grpId="1"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1000"/>
                                        <p:tgtEl>
                                          <p:spTgt spid="29"/>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0" nodeType="clickEffect">
                                  <p:stCondLst>
                                    <p:cond delay="0"/>
                                  </p:stCondLst>
                                  <p:childTnLst>
                                    <p:animEffect transition="out" filter="fade">
                                      <p:cBhvr>
                                        <p:cTn id="27" dur="500"/>
                                        <p:tgtEl>
                                          <p:spTgt spid="29"/>
                                        </p:tgtEl>
                                      </p:cBhvr>
                                    </p:animEffect>
                                    <p:set>
                                      <p:cBhvr>
                                        <p:cTn id="28" dur="1" fill="hold">
                                          <p:stCondLst>
                                            <p:cond delay="499"/>
                                          </p:stCondLst>
                                        </p:cTn>
                                        <p:tgtEl>
                                          <p:spTgt spid="29"/>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grpId="1"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fade">
                                      <p:cBhvr>
                                        <p:cTn id="32" dur="10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0" nodeType="clickEffect">
                                  <p:stCondLst>
                                    <p:cond delay="0"/>
                                  </p:stCondLst>
                                  <p:childTnLst>
                                    <p:animEffect transition="out" filter="fade">
                                      <p:cBhvr>
                                        <p:cTn id="40" dur="500"/>
                                        <p:tgtEl>
                                          <p:spTgt spid="36"/>
                                        </p:tgtEl>
                                      </p:cBhvr>
                                    </p:animEffect>
                                    <p:set>
                                      <p:cBhvr>
                                        <p:cTn id="41" dur="1" fill="hold">
                                          <p:stCondLst>
                                            <p:cond delay="499"/>
                                          </p:stCondLst>
                                        </p:cTn>
                                        <p:tgtEl>
                                          <p:spTgt spid="36"/>
                                        </p:tgtEl>
                                        <p:attrNameLst>
                                          <p:attrName>style.visibility</p:attrName>
                                        </p:attrNameLst>
                                      </p:cBhvr>
                                      <p:to>
                                        <p:strVal val="hidden"/>
                                      </p:to>
                                    </p:se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1000"/>
                                        <p:tgtEl>
                                          <p:spTgt spid="37"/>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46"/>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childTnLst>
                                </p:cTn>
                              </p:par>
                              <p:par>
                                <p:cTn id="54" presetID="1" presetClass="entr" presetSubtype="0"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33"/>
                                        </p:tgtEl>
                                        <p:attrNameLst>
                                          <p:attrName>style.visibility</p:attrName>
                                        </p:attrNameLst>
                                      </p:cBhvr>
                                      <p:to>
                                        <p:strVal val="visible"/>
                                      </p:to>
                                    </p:set>
                                  </p:childTnLst>
                                </p:cTn>
                              </p:par>
                              <p:par>
                                <p:cTn id="60" presetID="1" presetClass="entr" presetSubtype="0" fill="hold" grpId="0" nodeType="withEffect">
                                  <p:stCondLst>
                                    <p:cond delay="0"/>
                                  </p:stCondLst>
                                  <p:childTnLst>
                                    <p:set>
                                      <p:cBhvr>
                                        <p:cTn id="61" dur="1" fill="hold">
                                          <p:stCondLst>
                                            <p:cond delay="0"/>
                                          </p:stCondLst>
                                        </p:cTn>
                                        <p:tgtEl>
                                          <p:spTgt spid="38"/>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34"/>
                                        </p:tgtEl>
                                        <p:attrNameLst>
                                          <p:attrName>style.visibility</p:attrName>
                                        </p:attrNameLst>
                                      </p:cBhvr>
                                      <p:to>
                                        <p:strVal val="visible"/>
                                      </p:to>
                                    </p:set>
                                  </p:childTnLst>
                                </p:cTn>
                              </p:par>
                              <p:par>
                                <p:cTn id="66" presetID="1" presetClass="entr" presetSubtype="0" fill="hold" grpId="0" nodeType="withEffect">
                                  <p:stCondLst>
                                    <p:cond delay="0"/>
                                  </p:stCondLst>
                                  <p:childTnLst>
                                    <p:set>
                                      <p:cBhvr>
                                        <p:cTn id="67" dur="1" fill="hold">
                                          <p:stCondLst>
                                            <p:cond delay="0"/>
                                          </p:stCondLst>
                                        </p:cTn>
                                        <p:tgtEl>
                                          <p:spTgt spid="39"/>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35"/>
                                        </p:tgtEl>
                                        <p:attrNameLst>
                                          <p:attrName>style.visibility</p:attrName>
                                        </p:attrNameLst>
                                      </p:cBhvr>
                                      <p:to>
                                        <p:strVal val="visible"/>
                                      </p:to>
                                    </p:set>
                                  </p:childTnLst>
                                </p:cTn>
                              </p:par>
                              <p:par>
                                <p:cTn id="72" presetID="1" presetClass="entr" presetSubtype="0" fill="hold" grpId="0" nodeType="withEffect">
                                  <p:stCondLst>
                                    <p:cond delay="0"/>
                                  </p:stCondLst>
                                  <p:childTnLst>
                                    <p:set>
                                      <p:cBhvr>
                                        <p:cTn id="73" dur="1" fill="hold">
                                          <p:stCondLst>
                                            <p:cond delay="0"/>
                                          </p:stCondLst>
                                        </p:cTn>
                                        <p:tgtEl>
                                          <p:spTgt spid="4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41"/>
                                        </p:tgtEl>
                                        <p:attrNameLst>
                                          <p:attrName>style.visibility</p:attrName>
                                        </p:attrNameLst>
                                      </p:cBhvr>
                                      <p:to>
                                        <p:strVal val="visible"/>
                                      </p:to>
                                    </p:set>
                                    <p:animEffect transition="in" filter="fade">
                                      <p:cBhvr>
                                        <p:cTn id="78"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animBg="1"/>
      <p:bldP spid="19" grpId="0" animBg="1"/>
      <p:bldP spid="39" grpId="0" animBg="1"/>
      <p:bldP spid="40" grpId="0" animBg="1"/>
      <p:bldP spid="6" grpId="0"/>
      <p:bldP spid="6" grpId="1"/>
      <p:bldP spid="29" grpId="0"/>
      <p:bldP spid="29" grpId="1"/>
      <p:bldP spid="36" grpId="0"/>
      <p:bldP spid="36" grpId="1"/>
      <p:bldP spid="37" grpId="0"/>
      <p:bldP spid="10" grpId="0"/>
      <p:bldP spid="14" grpId="0"/>
      <p:bldP spid="15" grpId="0"/>
      <p:bldP spid="46" grpId="0"/>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p:txBody>
          <a:bodyPr/>
          <a:lstStyle/>
          <a:p>
            <a:r>
              <a:rPr lang="fr-FR" dirty="0"/>
              <a:t>Sus au charbon ! </a:t>
            </a:r>
          </a:p>
        </p:txBody>
      </p:sp>
      <p:sp>
        <p:nvSpPr>
          <p:cNvPr id="5" name="Espace réservé du contenu 4"/>
          <p:cNvSpPr>
            <a:spLocks noGrp="1"/>
          </p:cNvSpPr>
          <p:nvPr>
            <p:ph idx="1"/>
          </p:nvPr>
        </p:nvSpPr>
        <p:spPr>
          <a:xfrm>
            <a:off x="119336" y="1641845"/>
            <a:ext cx="11911847" cy="720080"/>
          </a:xfrm>
        </p:spPr>
        <p:txBody>
          <a:bodyPr/>
          <a:lstStyle/>
          <a:p>
            <a:pPr indent="0"/>
            <a:r>
              <a:rPr lang="fr-FR" dirty="0"/>
              <a:t>1  unité d’énergie (1 tep) de                    =                                            2,37 tCO</a:t>
            </a:r>
            <a:r>
              <a:rPr lang="fr-FR" baseline="-25000" dirty="0"/>
              <a:t>2</a:t>
            </a:r>
            <a:r>
              <a:rPr lang="fr-FR" dirty="0"/>
              <a:t>eq</a:t>
            </a:r>
          </a:p>
        </p:txBody>
      </p:sp>
      <p:sp>
        <p:nvSpPr>
          <p:cNvPr id="32" name="ZoneTexte 31"/>
          <p:cNvSpPr txBox="1"/>
          <p:nvPr/>
        </p:nvSpPr>
        <p:spPr>
          <a:xfrm>
            <a:off x="5752832" y="5468794"/>
            <a:ext cx="5982987" cy="707886"/>
          </a:xfrm>
          <a:prstGeom prst="rect">
            <a:avLst/>
          </a:prstGeom>
          <a:solidFill>
            <a:srgbClr val="F6AB38"/>
          </a:solidFill>
          <a:ln>
            <a:noFill/>
          </a:ln>
        </p:spPr>
        <p:txBody>
          <a:bodyPr wrap="square" rtlCol="0">
            <a:spAutoFit/>
          </a:bodyPr>
          <a:lstStyle/>
          <a:p>
            <a:pPr algn="ctr"/>
            <a:r>
              <a:rPr lang="fr-FR" sz="2000" b="1" dirty="0">
                <a:solidFill>
                  <a:schemeClr val="bg1"/>
                </a:solidFill>
                <a:latin typeface="Century Gothic" panose="020B0502020202020204" pitchFamily="34" charset="0"/>
              </a:rPr>
              <a:t>Il faut commencer par se passer du charbon… puis du pétrole… puis du gaz ! </a:t>
            </a:r>
          </a:p>
        </p:txBody>
      </p:sp>
      <p:grpSp>
        <p:nvGrpSpPr>
          <p:cNvPr id="40" name="Groupe 39"/>
          <p:cNvGrpSpPr/>
          <p:nvPr/>
        </p:nvGrpSpPr>
        <p:grpSpPr>
          <a:xfrm>
            <a:off x="4673746" y="2600191"/>
            <a:ext cx="1079086" cy="1215665"/>
            <a:chOff x="2660123" y="1306920"/>
            <a:chExt cx="1079086" cy="1215665"/>
          </a:xfrm>
        </p:grpSpPr>
        <p:pic>
          <p:nvPicPr>
            <p:cNvPr id="36" name="Image 3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0123" y="1306920"/>
              <a:ext cx="1079086" cy="1079086"/>
            </a:xfrm>
            <a:prstGeom prst="rect">
              <a:avLst/>
            </a:prstGeom>
          </p:spPr>
        </p:pic>
        <p:sp>
          <p:nvSpPr>
            <p:cNvPr id="38" name="Rectangle 37"/>
            <p:cNvSpPr/>
            <p:nvPr/>
          </p:nvSpPr>
          <p:spPr>
            <a:xfrm>
              <a:off x="2718760" y="2153253"/>
              <a:ext cx="955711" cy="369332"/>
            </a:xfrm>
            <a:prstGeom prst="rect">
              <a:avLst/>
            </a:prstGeom>
          </p:spPr>
          <p:txBody>
            <a:bodyPr wrap="none">
              <a:spAutoFit/>
            </a:bodyPr>
            <a:lstStyle/>
            <a:p>
              <a:r>
                <a:rPr lang="en-US" b="1" dirty="0" err="1">
                  <a:solidFill>
                    <a:srgbClr val="2A6176"/>
                  </a:solidFill>
                  <a:latin typeface="Century Gothic" panose="020B0502020202020204" pitchFamily="34" charset="0"/>
                </a:rPr>
                <a:t>Pétrole</a:t>
              </a:r>
              <a:endParaRPr lang="fr-FR" b="1" dirty="0">
                <a:solidFill>
                  <a:srgbClr val="2A6176"/>
                </a:solidFill>
                <a:latin typeface="Century Gothic" panose="020B0502020202020204" pitchFamily="34" charset="0"/>
              </a:endParaRPr>
            </a:p>
          </p:txBody>
        </p:sp>
      </p:grpSp>
      <p:grpSp>
        <p:nvGrpSpPr>
          <p:cNvPr id="50" name="Groupe 49"/>
          <p:cNvGrpSpPr/>
          <p:nvPr/>
        </p:nvGrpSpPr>
        <p:grpSpPr>
          <a:xfrm>
            <a:off x="4659285" y="3962173"/>
            <a:ext cx="1165704" cy="1165188"/>
            <a:chOff x="4130908" y="3952128"/>
            <a:chExt cx="1165704" cy="1165188"/>
          </a:xfrm>
        </p:grpSpPr>
        <p:pic>
          <p:nvPicPr>
            <p:cNvPr id="34" name="Image 33"/>
            <p:cNvPicPr>
              <a:picLocks noChangeAspect="1"/>
            </p:cNvPicPr>
            <p:nvPr/>
          </p:nvPicPr>
          <p:blipFill rotWithShape="1">
            <a:blip r:embed="rId4">
              <a:extLst>
                <a:ext uri="{28A0092B-C50C-407E-A947-70E740481C1C}">
                  <a14:useLocalDpi xmlns:a14="http://schemas.microsoft.com/office/drawing/2010/main" val="0"/>
                </a:ext>
              </a:extLst>
            </a:blip>
            <a:srcRect t="1" b="6116"/>
            <a:stretch/>
          </p:blipFill>
          <p:spPr>
            <a:xfrm>
              <a:off x="4185044" y="3952128"/>
              <a:ext cx="1085182" cy="1013086"/>
            </a:xfrm>
            <a:prstGeom prst="rect">
              <a:avLst/>
            </a:prstGeom>
          </p:spPr>
        </p:pic>
        <p:sp>
          <p:nvSpPr>
            <p:cNvPr id="39" name="Rectangle 38"/>
            <p:cNvSpPr/>
            <p:nvPr/>
          </p:nvSpPr>
          <p:spPr>
            <a:xfrm>
              <a:off x="4130908" y="4747984"/>
              <a:ext cx="1165704" cy="369332"/>
            </a:xfrm>
            <a:prstGeom prst="rect">
              <a:avLst/>
            </a:prstGeom>
          </p:spPr>
          <p:txBody>
            <a:bodyPr wrap="none">
              <a:spAutoFit/>
            </a:bodyPr>
            <a:lstStyle/>
            <a:p>
              <a:r>
                <a:rPr lang="en-US" b="1" dirty="0" err="1">
                  <a:solidFill>
                    <a:srgbClr val="2A6176"/>
                  </a:solidFill>
                  <a:latin typeface="Century Gothic" panose="020B0502020202020204" pitchFamily="34" charset="0"/>
                </a:rPr>
                <a:t>Charbon</a:t>
              </a:r>
              <a:endParaRPr lang="fr-FR" b="1" dirty="0">
                <a:solidFill>
                  <a:srgbClr val="2A6176"/>
                </a:solidFill>
                <a:latin typeface="Century Gothic" panose="020B0502020202020204" pitchFamily="34" charset="0"/>
              </a:endParaRPr>
            </a:p>
          </p:txBody>
        </p:sp>
      </p:grpSp>
      <p:sp>
        <p:nvSpPr>
          <p:cNvPr id="41" name="Espace réservé du contenu 4"/>
          <p:cNvSpPr txBox="1">
            <a:spLocks/>
          </p:cNvSpPr>
          <p:nvPr/>
        </p:nvSpPr>
        <p:spPr>
          <a:xfrm>
            <a:off x="119336" y="3012408"/>
            <a:ext cx="11911847" cy="720080"/>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r>
              <a:rPr lang="fr-FR" dirty="0"/>
              <a:t>1  unité d’énergie (1 tep) de                    =                                                 3 tCO</a:t>
            </a:r>
            <a:r>
              <a:rPr lang="fr-FR" baseline="-25000" dirty="0"/>
              <a:t>2</a:t>
            </a:r>
            <a:r>
              <a:rPr lang="fr-FR" dirty="0"/>
              <a:t>eq</a:t>
            </a:r>
          </a:p>
        </p:txBody>
      </p:sp>
      <p:sp>
        <p:nvSpPr>
          <p:cNvPr id="42" name="Espace réservé du contenu 4"/>
          <p:cNvSpPr txBox="1">
            <a:spLocks/>
          </p:cNvSpPr>
          <p:nvPr/>
        </p:nvSpPr>
        <p:spPr>
          <a:xfrm>
            <a:off x="119336" y="4320943"/>
            <a:ext cx="11911847" cy="720080"/>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r>
              <a:rPr lang="fr-FR" dirty="0"/>
              <a:t>1  unité d’énergie (1 tep) de                    =                                                 4 tCO</a:t>
            </a:r>
            <a:r>
              <a:rPr lang="fr-FR" baseline="-25000" dirty="0"/>
              <a:t>2</a:t>
            </a:r>
            <a:r>
              <a:rPr lang="fr-FR" dirty="0"/>
              <a:t>eq</a:t>
            </a:r>
          </a:p>
        </p:txBody>
      </p:sp>
      <p:grpSp>
        <p:nvGrpSpPr>
          <p:cNvPr id="46" name="Groupe 45"/>
          <p:cNvGrpSpPr/>
          <p:nvPr/>
        </p:nvGrpSpPr>
        <p:grpSpPr>
          <a:xfrm>
            <a:off x="4699543" y="1162335"/>
            <a:ext cx="1079086" cy="1289740"/>
            <a:chOff x="4171171" y="2629097"/>
            <a:chExt cx="1079086" cy="1289740"/>
          </a:xfrm>
        </p:grpSpPr>
        <p:sp>
          <p:nvSpPr>
            <p:cNvPr id="43" name="Rectangle 42"/>
            <p:cNvSpPr/>
            <p:nvPr/>
          </p:nvSpPr>
          <p:spPr>
            <a:xfrm>
              <a:off x="4395403" y="3549505"/>
              <a:ext cx="636713" cy="369332"/>
            </a:xfrm>
            <a:prstGeom prst="rect">
              <a:avLst/>
            </a:prstGeom>
          </p:spPr>
          <p:txBody>
            <a:bodyPr wrap="none">
              <a:spAutoFit/>
            </a:bodyPr>
            <a:lstStyle/>
            <a:p>
              <a:r>
                <a:rPr lang="en-US" b="1" dirty="0" err="1">
                  <a:solidFill>
                    <a:srgbClr val="2A6176"/>
                  </a:solidFill>
                  <a:latin typeface="Century Gothic" panose="020B0502020202020204" pitchFamily="34" charset="0"/>
                </a:rPr>
                <a:t>Gaz</a:t>
              </a:r>
              <a:endParaRPr lang="fr-FR" dirty="0"/>
            </a:p>
          </p:txBody>
        </p:sp>
        <p:grpSp>
          <p:nvGrpSpPr>
            <p:cNvPr id="45" name="Groupe 44"/>
            <p:cNvGrpSpPr/>
            <p:nvPr/>
          </p:nvGrpSpPr>
          <p:grpSpPr>
            <a:xfrm>
              <a:off x="4171171" y="2629097"/>
              <a:ext cx="1079086" cy="1079086"/>
              <a:chOff x="4171171" y="2629097"/>
              <a:chExt cx="1079086" cy="1079086"/>
            </a:xfrm>
          </p:grpSpPr>
          <p:pic>
            <p:nvPicPr>
              <p:cNvPr id="35" name="Image 3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1171" y="2629097"/>
                <a:ext cx="1079086" cy="1079086"/>
              </a:xfrm>
              <a:prstGeom prst="rect">
                <a:avLst/>
              </a:prstGeom>
            </p:spPr>
          </p:pic>
          <p:sp>
            <p:nvSpPr>
              <p:cNvPr id="44" name="Rectangle 43"/>
              <p:cNvSpPr/>
              <p:nvPr/>
            </p:nvSpPr>
            <p:spPr>
              <a:xfrm>
                <a:off x="4566853" y="3144194"/>
                <a:ext cx="321564" cy="126230"/>
              </a:xfrm>
              <a:prstGeom prst="rect">
                <a:avLst/>
              </a:prstGeom>
              <a:solidFill>
                <a:srgbClr val="FF7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pic>
        <p:nvPicPr>
          <p:cNvPr id="52" name="Image 51"/>
          <p:cNvPicPr>
            <a:picLocks noChangeAspect="1"/>
          </p:cNvPicPr>
          <p:nvPr/>
        </p:nvPicPr>
        <p:blipFill>
          <a:blip r:embed="rId6">
            <a:biLevel thresh="50000"/>
          </a:blip>
          <a:stretch>
            <a:fillRect/>
          </a:stretch>
        </p:blipFill>
        <p:spPr>
          <a:xfrm>
            <a:off x="6416072" y="4234605"/>
            <a:ext cx="812744" cy="523076"/>
          </a:xfrm>
          <a:prstGeom prst="rect">
            <a:avLst/>
          </a:prstGeom>
        </p:spPr>
      </p:pic>
      <p:pic>
        <p:nvPicPr>
          <p:cNvPr id="53" name="Image 52"/>
          <p:cNvPicPr>
            <a:picLocks noChangeAspect="1"/>
          </p:cNvPicPr>
          <p:nvPr/>
        </p:nvPicPr>
        <p:blipFill>
          <a:blip r:embed="rId6">
            <a:biLevel thresh="50000"/>
          </a:blip>
          <a:stretch>
            <a:fillRect/>
          </a:stretch>
        </p:blipFill>
        <p:spPr>
          <a:xfrm>
            <a:off x="7437507" y="4234605"/>
            <a:ext cx="812744" cy="523076"/>
          </a:xfrm>
          <a:prstGeom prst="rect">
            <a:avLst/>
          </a:prstGeom>
        </p:spPr>
      </p:pic>
      <p:pic>
        <p:nvPicPr>
          <p:cNvPr id="54" name="Image 53"/>
          <p:cNvPicPr>
            <a:picLocks noChangeAspect="1"/>
          </p:cNvPicPr>
          <p:nvPr/>
        </p:nvPicPr>
        <p:blipFill>
          <a:blip r:embed="rId6">
            <a:biLevel thresh="50000"/>
          </a:blip>
          <a:stretch>
            <a:fillRect/>
          </a:stretch>
        </p:blipFill>
        <p:spPr>
          <a:xfrm>
            <a:off x="8458942" y="4234605"/>
            <a:ext cx="812744" cy="523076"/>
          </a:xfrm>
          <a:prstGeom prst="rect">
            <a:avLst/>
          </a:prstGeom>
        </p:spPr>
      </p:pic>
      <p:pic>
        <p:nvPicPr>
          <p:cNvPr id="55" name="Image 54"/>
          <p:cNvPicPr>
            <a:picLocks noChangeAspect="1"/>
          </p:cNvPicPr>
          <p:nvPr/>
        </p:nvPicPr>
        <p:blipFill>
          <a:blip r:embed="rId6">
            <a:biLevel thresh="50000"/>
          </a:blip>
          <a:stretch>
            <a:fillRect/>
          </a:stretch>
        </p:blipFill>
        <p:spPr>
          <a:xfrm>
            <a:off x="9480376" y="4234605"/>
            <a:ext cx="812744" cy="523076"/>
          </a:xfrm>
          <a:prstGeom prst="rect">
            <a:avLst/>
          </a:prstGeom>
        </p:spPr>
      </p:pic>
      <p:pic>
        <p:nvPicPr>
          <p:cNvPr id="56" name="Image 55"/>
          <p:cNvPicPr>
            <a:picLocks noChangeAspect="1"/>
          </p:cNvPicPr>
          <p:nvPr/>
        </p:nvPicPr>
        <p:blipFill>
          <a:blip r:embed="rId6">
            <a:biLevel thresh="50000"/>
          </a:blip>
          <a:stretch>
            <a:fillRect/>
          </a:stretch>
        </p:blipFill>
        <p:spPr>
          <a:xfrm>
            <a:off x="6437880" y="2906709"/>
            <a:ext cx="812744" cy="523076"/>
          </a:xfrm>
          <a:prstGeom prst="rect">
            <a:avLst/>
          </a:prstGeom>
        </p:spPr>
      </p:pic>
      <p:pic>
        <p:nvPicPr>
          <p:cNvPr id="57" name="Image 56"/>
          <p:cNvPicPr>
            <a:picLocks noChangeAspect="1"/>
          </p:cNvPicPr>
          <p:nvPr/>
        </p:nvPicPr>
        <p:blipFill>
          <a:blip r:embed="rId6">
            <a:biLevel thresh="50000"/>
          </a:blip>
          <a:stretch>
            <a:fillRect/>
          </a:stretch>
        </p:blipFill>
        <p:spPr>
          <a:xfrm>
            <a:off x="7459315" y="2906709"/>
            <a:ext cx="812744" cy="523076"/>
          </a:xfrm>
          <a:prstGeom prst="rect">
            <a:avLst/>
          </a:prstGeom>
        </p:spPr>
      </p:pic>
      <p:pic>
        <p:nvPicPr>
          <p:cNvPr id="58" name="Image 57"/>
          <p:cNvPicPr>
            <a:picLocks noChangeAspect="1"/>
          </p:cNvPicPr>
          <p:nvPr/>
        </p:nvPicPr>
        <p:blipFill>
          <a:blip r:embed="rId6">
            <a:biLevel thresh="50000"/>
          </a:blip>
          <a:stretch>
            <a:fillRect/>
          </a:stretch>
        </p:blipFill>
        <p:spPr>
          <a:xfrm>
            <a:off x="8480750" y="2906709"/>
            <a:ext cx="812744" cy="523076"/>
          </a:xfrm>
          <a:prstGeom prst="rect">
            <a:avLst/>
          </a:prstGeom>
        </p:spPr>
      </p:pic>
      <p:pic>
        <p:nvPicPr>
          <p:cNvPr id="60" name="Image 59"/>
          <p:cNvPicPr>
            <a:picLocks noChangeAspect="1"/>
          </p:cNvPicPr>
          <p:nvPr/>
        </p:nvPicPr>
        <p:blipFill>
          <a:blip r:embed="rId6">
            <a:biLevel thresh="50000"/>
          </a:blip>
          <a:stretch>
            <a:fillRect/>
          </a:stretch>
        </p:blipFill>
        <p:spPr>
          <a:xfrm>
            <a:off x="6353520" y="1525512"/>
            <a:ext cx="812744" cy="523076"/>
          </a:xfrm>
          <a:prstGeom prst="rect">
            <a:avLst/>
          </a:prstGeom>
        </p:spPr>
      </p:pic>
      <p:pic>
        <p:nvPicPr>
          <p:cNvPr id="61" name="Image 60"/>
          <p:cNvPicPr>
            <a:picLocks noChangeAspect="1"/>
          </p:cNvPicPr>
          <p:nvPr/>
        </p:nvPicPr>
        <p:blipFill>
          <a:blip r:embed="rId6">
            <a:biLevel thresh="50000"/>
          </a:blip>
          <a:stretch>
            <a:fillRect/>
          </a:stretch>
        </p:blipFill>
        <p:spPr>
          <a:xfrm>
            <a:off x="7374955" y="1525512"/>
            <a:ext cx="812744" cy="523076"/>
          </a:xfrm>
          <a:prstGeom prst="rect">
            <a:avLst/>
          </a:prstGeom>
        </p:spPr>
      </p:pic>
      <p:pic>
        <p:nvPicPr>
          <p:cNvPr id="62" name="Image 61"/>
          <p:cNvPicPr>
            <a:picLocks noChangeAspect="1"/>
          </p:cNvPicPr>
          <p:nvPr/>
        </p:nvPicPr>
        <p:blipFill rotWithShape="1">
          <a:blip r:embed="rId6">
            <a:biLevel thresh="50000"/>
          </a:blip>
          <a:srcRect r="64085"/>
          <a:stretch/>
        </p:blipFill>
        <p:spPr>
          <a:xfrm>
            <a:off x="8396390" y="1525512"/>
            <a:ext cx="291898" cy="523076"/>
          </a:xfrm>
          <a:prstGeom prst="rect">
            <a:avLst/>
          </a:prstGeom>
        </p:spPr>
      </p:pic>
    </p:spTree>
    <p:extLst>
      <p:ext uri="{BB962C8B-B14F-4D97-AF65-F5344CB8AC3E}">
        <p14:creationId xmlns:p14="http://schemas.microsoft.com/office/powerpoint/2010/main" val="417188929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Budgétisons le carbone</a:t>
            </a:r>
            <a:br>
              <a:rPr lang="fr-FR" dirty="0"/>
            </a:br>
            <a:r>
              <a:rPr lang="fr-FR" sz="2000" i="1" dirty="0">
                <a:solidFill>
                  <a:srgbClr val="F6AB38"/>
                </a:solidFill>
              </a:rPr>
              <a:t>Tic, Tac…</a:t>
            </a:r>
          </a:p>
        </p:txBody>
      </p:sp>
      <p:grpSp>
        <p:nvGrpSpPr>
          <p:cNvPr id="332" name="Groupe 331"/>
          <p:cNvGrpSpPr/>
          <p:nvPr/>
        </p:nvGrpSpPr>
        <p:grpSpPr>
          <a:xfrm>
            <a:off x="335438" y="4834897"/>
            <a:ext cx="6896157" cy="738664"/>
            <a:chOff x="254671" y="4601536"/>
            <a:chExt cx="6896157" cy="738664"/>
          </a:xfrm>
        </p:grpSpPr>
        <p:pic>
          <p:nvPicPr>
            <p:cNvPr id="333" name="Image 3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820" y="5018145"/>
              <a:ext cx="225702" cy="225702"/>
            </a:xfrm>
            <a:prstGeom prst="rect">
              <a:avLst/>
            </a:prstGeom>
          </p:spPr>
        </p:pic>
        <p:pic>
          <p:nvPicPr>
            <p:cNvPr id="334" name="Image 3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71" y="4674799"/>
              <a:ext cx="288000" cy="288000"/>
            </a:xfrm>
            <a:prstGeom prst="rect">
              <a:avLst/>
            </a:prstGeom>
          </p:spPr>
        </p:pic>
        <p:sp>
          <p:nvSpPr>
            <p:cNvPr id="335" name="Rectangle 334"/>
            <p:cNvSpPr/>
            <p:nvPr/>
          </p:nvSpPr>
          <p:spPr>
            <a:xfrm>
              <a:off x="584150" y="4601536"/>
              <a:ext cx="6566678" cy="738664"/>
            </a:xfrm>
            <a:prstGeom prst="rect">
              <a:avLst/>
            </a:prstGeom>
            <a:ln>
              <a:noFill/>
            </a:ln>
          </p:spPr>
          <p:txBody>
            <a:bodyPr wrap="square">
              <a:spAutoFit/>
            </a:bodyPr>
            <a:lstStyle/>
            <a:p>
              <a:pPr algn="just">
                <a:lnSpc>
                  <a:spcPct val="150000"/>
                </a:lnSpc>
              </a:pPr>
              <a:r>
                <a:rPr lang="fr-FR" sz="1400" i="1" dirty="0">
                  <a:latin typeface="Century Gothic" pitchFamily="34" charset="0"/>
                  <a:cs typeface="+mn-cs"/>
                </a:rPr>
                <a:t>Gaz à effet de serre équivalents (100 GtCO</a:t>
              </a:r>
              <a:r>
                <a:rPr lang="fr-FR" sz="1400" i="1" baseline="-25000" dirty="0">
                  <a:latin typeface="Century Gothic" pitchFamily="34" charset="0"/>
                  <a:cs typeface="+mn-cs"/>
                </a:rPr>
                <a:t>2</a:t>
              </a:r>
              <a:r>
                <a:rPr lang="fr-FR" sz="1400" i="1" dirty="0">
                  <a:latin typeface="Century Gothic" pitchFamily="34" charset="0"/>
                  <a:cs typeface="+mn-cs"/>
                </a:rPr>
                <a:t>eq)</a:t>
              </a:r>
            </a:p>
            <a:p>
              <a:pPr algn="just">
                <a:lnSpc>
                  <a:spcPct val="150000"/>
                </a:lnSpc>
              </a:pPr>
              <a:r>
                <a:rPr lang="fr-FR" sz="1400" i="1" dirty="0">
                  <a:latin typeface="Century Gothic" pitchFamily="34" charset="0"/>
                  <a:cs typeface="+mn-cs"/>
                </a:rPr>
                <a:t>Energie équivalente (100 </a:t>
              </a:r>
              <a:r>
                <a:rPr lang="fr-FR" sz="1400" i="1" dirty="0" err="1">
                  <a:latin typeface="Century Gothic" pitchFamily="34" charset="0"/>
                  <a:cs typeface="+mn-cs"/>
                </a:rPr>
                <a:t>Gtep</a:t>
              </a:r>
              <a:r>
                <a:rPr lang="fr-FR" sz="1400" i="1" dirty="0">
                  <a:latin typeface="Century Gothic" pitchFamily="34" charset="0"/>
                  <a:cs typeface="+mn-cs"/>
                </a:rPr>
                <a:t>)</a:t>
              </a:r>
              <a:endParaRPr lang="pt-BR" sz="1400" i="1" dirty="0">
                <a:latin typeface="Century Gothic" pitchFamily="34" charset="0"/>
                <a:cs typeface="+mn-cs"/>
              </a:endParaRPr>
            </a:p>
          </p:txBody>
        </p:sp>
      </p:grpSp>
      <p:grpSp>
        <p:nvGrpSpPr>
          <p:cNvPr id="337" name="Groupe 336"/>
          <p:cNvGrpSpPr/>
          <p:nvPr/>
        </p:nvGrpSpPr>
        <p:grpSpPr>
          <a:xfrm>
            <a:off x="271002" y="1334856"/>
            <a:ext cx="5753180" cy="3480676"/>
            <a:chOff x="150200" y="1072968"/>
            <a:chExt cx="5753180" cy="3480676"/>
          </a:xfrm>
        </p:grpSpPr>
        <p:sp>
          <p:nvSpPr>
            <p:cNvPr id="338" name="ZoneTexte 337"/>
            <p:cNvSpPr txBox="1"/>
            <p:nvPr/>
          </p:nvSpPr>
          <p:spPr>
            <a:xfrm>
              <a:off x="1919314" y="3793500"/>
              <a:ext cx="1548032"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fr-FR" sz="1400" b="1" dirty="0">
                  <a:solidFill>
                    <a:schemeClr val="bg1"/>
                  </a:solidFill>
                  <a:latin typeface="Century Gothic" panose="020B0502020202020204" pitchFamily="34" charset="0"/>
                </a:rPr>
                <a:t>PETROLE</a:t>
              </a:r>
              <a:endParaRPr lang="fr-FR" b="1" dirty="0">
                <a:solidFill>
                  <a:schemeClr val="bg1"/>
                </a:solidFill>
                <a:latin typeface="Century Gothic" panose="020B0502020202020204" pitchFamily="34" charset="0"/>
              </a:endParaRPr>
            </a:p>
          </p:txBody>
        </p:sp>
        <p:sp>
          <p:nvSpPr>
            <p:cNvPr id="339" name="ZoneTexte 338"/>
            <p:cNvSpPr txBox="1"/>
            <p:nvPr/>
          </p:nvSpPr>
          <p:spPr>
            <a:xfrm>
              <a:off x="3671623" y="3800370"/>
              <a:ext cx="2231757"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nchor="ctr">
              <a:spAutoFit/>
            </a:bodyPr>
            <a:lstStyle/>
            <a:p>
              <a:pPr algn="ctr"/>
              <a:r>
                <a:rPr lang="fr-FR" sz="1400" b="1" dirty="0">
                  <a:solidFill>
                    <a:schemeClr val="bg1"/>
                  </a:solidFill>
                  <a:latin typeface="Century Gothic" panose="020B0502020202020204" pitchFamily="34" charset="0"/>
                </a:rPr>
                <a:t>CHARBON</a:t>
              </a:r>
            </a:p>
          </p:txBody>
        </p:sp>
        <p:sp>
          <p:nvSpPr>
            <p:cNvPr id="340" name="ZoneTexte 339"/>
            <p:cNvSpPr txBox="1"/>
            <p:nvPr/>
          </p:nvSpPr>
          <p:spPr>
            <a:xfrm>
              <a:off x="188105" y="3800370"/>
              <a:ext cx="1548032"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nchor="ctr">
              <a:spAutoFit/>
            </a:bodyPr>
            <a:lstStyle/>
            <a:p>
              <a:pPr algn="ctr"/>
              <a:r>
                <a:rPr lang="fr-FR" sz="1400" b="1" dirty="0">
                  <a:solidFill>
                    <a:schemeClr val="bg1"/>
                  </a:solidFill>
                  <a:latin typeface="Century Gothic" panose="020B0502020202020204" pitchFamily="34" charset="0"/>
                </a:rPr>
                <a:t>GAZ</a:t>
              </a:r>
            </a:p>
          </p:txBody>
        </p:sp>
        <p:sp>
          <p:nvSpPr>
            <p:cNvPr id="341" name="ZoneTexte 340"/>
            <p:cNvSpPr txBox="1"/>
            <p:nvPr/>
          </p:nvSpPr>
          <p:spPr>
            <a:xfrm>
              <a:off x="156162" y="1072968"/>
              <a:ext cx="5693137" cy="400110"/>
            </a:xfrm>
            <a:prstGeom prst="rect">
              <a:avLst/>
            </a:prstGeom>
            <a:solidFill>
              <a:srgbClr val="F6AB38"/>
            </a:solidFill>
            <a:ln>
              <a:noFill/>
            </a:ln>
          </p:spPr>
          <p:txBody>
            <a:bodyPr wrap="square" rtlCol="0">
              <a:spAutoFit/>
            </a:bodyPr>
            <a:lstStyle/>
            <a:p>
              <a:pPr algn="ctr"/>
              <a:r>
                <a:rPr lang="fr-FR" sz="2000" b="1" dirty="0">
                  <a:solidFill>
                    <a:schemeClr val="bg1"/>
                  </a:solidFill>
                  <a:latin typeface="Century Gothic" panose="020B0502020202020204" pitchFamily="34" charset="0"/>
                </a:rPr>
                <a:t>Ce qu’il nous reste (réserves prouvées) : </a:t>
              </a:r>
            </a:p>
          </p:txBody>
        </p:sp>
        <p:sp>
          <p:nvSpPr>
            <p:cNvPr id="342" name="ZoneTexte 341"/>
            <p:cNvSpPr txBox="1"/>
            <p:nvPr/>
          </p:nvSpPr>
          <p:spPr>
            <a:xfrm>
              <a:off x="188105" y="4186549"/>
              <a:ext cx="5685511" cy="367095"/>
            </a:xfrm>
            <a:prstGeom prst="rect">
              <a:avLst/>
            </a:prstGeom>
            <a:solidFill>
              <a:schemeClr val="tx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fr-FR"/>
              </a:defPPr>
              <a:lvl1pPr algn="ctr">
                <a:defRPr b="1">
                  <a:solidFill>
                    <a:schemeClr val="bg1"/>
                  </a:solidFill>
                </a:defRPr>
              </a:lvl1pPr>
            </a:lstStyle>
            <a:p>
              <a:r>
                <a:rPr lang="fr-FR" dirty="0">
                  <a:latin typeface="Century Gothic" panose="020B0502020202020204" pitchFamily="34" charset="0"/>
                </a:rPr>
                <a:t>TOTAL : ≈ 4000 GtCO2 </a:t>
              </a:r>
            </a:p>
          </p:txBody>
        </p:sp>
        <p:grpSp>
          <p:nvGrpSpPr>
            <p:cNvPr id="343" name="Groupe 342"/>
            <p:cNvGrpSpPr/>
            <p:nvPr/>
          </p:nvGrpSpPr>
          <p:grpSpPr>
            <a:xfrm>
              <a:off x="1091568" y="3234953"/>
              <a:ext cx="596237" cy="542517"/>
              <a:chOff x="-811331" y="2688952"/>
              <a:chExt cx="596237" cy="542517"/>
            </a:xfrm>
          </p:grpSpPr>
          <p:pic>
            <p:nvPicPr>
              <p:cNvPr id="433" name="Image 4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34" name="Image 4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35" name="Image 4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36" name="Image 4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44" name="Groupe 343"/>
            <p:cNvGrpSpPr/>
            <p:nvPr/>
          </p:nvGrpSpPr>
          <p:grpSpPr>
            <a:xfrm>
              <a:off x="2863739" y="2970985"/>
              <a:ext cx="596237" cy="797038"/>
              <a:chOff x="1616620" y="2469537"/>
              <a:chExt cx="596237" cy="797038"/>
            </a:xfrm>
          </p:grpSpPr>
          <p:grpSp>
            <p:nvGrpSpPr>
              <p:cNvPr id="425" name="Groupe 424"/>
              <p:cNvGrpSpPr/>
              <p:nvPr/>
            </p:nvGrpSpPr>
            <p:grpSpPr>
              <a:xfrm>
                <a:off x="1616620" y="2724058"/>
                <a:ext cx="596237" cy="542517"/>
                <a:chOff x="-811331" y="2688952"/>
                <a:chExt cx="596237" cy="542517"/>
              </a:xfrm>
            </p:grpSpPr>
            <p:pic>
              <p:nvPicPr>
                <p:cNvPr id="429" name="Image 4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30" name="Image 4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31" name="Image 4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32" name="Image 4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426" name="Groupe 425"/>
              <p:cNvGrpSpPr/>
              <p:nvPr/>
            </p:nvGrpSpPr>
            <p:grpSpPr>
              <a:xfrm>
                <a:off x="1618745" y="2469537"/>
                <a:ext cx="588169" cy="288000"/>
                <a:chOff x="-803263" y="2943469"/>
                <a:chExt cx="588169" cy="288000"/>
              </a:xfrm>
            </p:grpSpPr>
            <p:pic>
              <p:nvPicPr>
                <p:cNvPr id="427" name="Image 4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28" name="Image 4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45" name="Groupe 344"/>
            <p:cNvGrpSpPr/>
            <p:nvPr/>
          </p:nvGrpSpPr>
          <p:grpSpPr>
            <a:xfrm>
              <a:off x="4301434" y="2178905"/>
              <a:ext cx="1537369" cy="1588737"/>
              <a:chOff x="4303024" y="1833201"/>
              <a:chExt cx="1537369" cy="1588737"/>
            </a:xfrm>
          </p:grpSpPr>
          <p:grpSp>
            <p:nvGrpSpPr>
              <p:cNvPr id="378" name="Groupe 377"/>
              <p:cNvGrpSpPr/>
              <p:nvPr/>
            </p:nvGrpSpPr>
            <p:grpSpPr>
              <a:xfrm>
                <a:off x="4303024" y="1844038"/>
                <a:ext cx="900101" cy="1573489"/>
                <a:chOff x="4303024" y="1844038"/>
                <a:chExt cx="900101" cy="1573489"/>
              </a:xfrm>
            </p:grpSpPr>
            <p:grpSp>
              <p:nvGrpSpPr>
                <p:cNvPr id="404" name="Groupe 403"/>
                <p:cNvGrpSpPr/>
                <p:nvPr/>
              </p:nvGrpSpPr>
              <p:grpSpPr>
                <a:xfrm>
                  <a:off x="4606888" y="2620489"/>
                  <a:ext cx="596237" cy="797038"/>
                  <a:chOff x="1642870" y="2469968"/>
                  <a:chExt cx="596237" cy="797038"/>
                </a:xfrm>
              </p:grpSpPr>
              <p:grpSp>
                <p:nvGrpSpPr>
                  <p:cNvPr id="417" name="Groupe 416"/>
                  <p:cNvGrpSpPr/>
                  <p:nvPr/>
                </p:nvGrpSpPr>
                <p:grpSpPr>
                  <a:xfrm>
                    <a:off x="1642870" y="2724489"/>
                    <a:ext cx="596237" cy="542517"/>
                    <a:chOff x="-785081" y="2689383"/>
                    <a:chExt cx="596237" cy="542517"/>
                  </a:xfrm>
                </p:grpSpPr>
                <p:pic>
                  <p:nvPicPr>
                    <p:cNvPr id="421" name="Image 4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81" y="2689582"/>
                      <a:ext cx="288000" cy="288000"/>
                    </a:xfrm>
                    <a:prstGeom prst="rect">
                      <a:avLst/>
                    </a:prstGeom>
                  </p:spPr>
                </p:pic>
                <p:pic>
                  <p:nvPicPr>
                    <p:cNvPr id="422" name="Image 4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23" name="Image 4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46" y="2689383"/>
                      <a:ext cx="288000" cy="288000"/>
                    </a:xfrm>
                    <a:prstGeom prst="rect">
                      <a:avLst/>
                    </a:prstGeom>
                  </p:spPr>
                </p:pic>
                <p:pic>
                  <p:nvPicPr>
                    <p:cNvPr id="424" name="Image 4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nvGrpSpPr>
                  <p:cNvPr id="418" name="Groupe 417"/>
                  <p:cNvGrpSpPr/>
                  <p:nvPr/>
                </p:nvGrpSpPr>
                <p:grpSpPr>
                  <a:xfrm>
                    <a:off x="1644995" y="2469968"/>
                    <a:ext cx="588169" cy="288000"/>
                    <a:chOff x="-777013" y="2943900"/>
                    <a:chExt cx="588169" cy="288000"/>
                  </a:xfrm>
                </p:grpSpPr>
                <p:pic>
                  <p:nvPicPr>
                    <p:cNvPr id="419" name="Image 4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20" name="Image 4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grpSp>
              <p:nvGrpSpPr>
                <p:cNvPr id="405" name="Groupe 404"/>
                <p:cNvGrpSpPr/>
                <p:nvPr/>
              </p:nvGrpSpPr>
              <p:grpSpPr>
                <a:xfrm>
                  <a:off x="4606888" y="1844038"/>
                  <a:ext cx="596237" cy="797038"/>
                  <a:chOff x="1642870" y="2469968"/>
                  <a:chExt cx="596237" cy="797038"/>
                </a:xfrm>
              </p:grpSpPr>
              <p:grpSp>
                <p:nvGrpSpPr>
                  <p:cNvPr id="409" name="Groupe 408"/>
                  <p:cNvGrpSpPr/>
                  <p:nvPr/>
                </p:nvGrpSpPr>
                <p:grpSpPr>
                  <a:xfrm>
                    <a:off x="1642870" y="2724489"/>
                    <a:ext cx="596237" cy="542517"/>
                    <a:chOff x="-785081" y="2689383"/>
                    <a:chExt cx="596237" cy="542517"/>
                  </a:xfrm>
                </p:grpSpPr>
                <p:pic>
                  <p:nvPicPr>
                    <p:cNvPr id="413" name="Image 4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81" y="2689582"/>
                      <a:ext cx="288000" cy="288000"/>
                    </a:xfrm>
                    <a:prstGeom prst="rect">
                      <a:avLst/>
                    </a:prstGeom>
                  </p:spPr>
                </p:pic>
                <p:pic>
                  <p:nvPicPr>
                    <p:cNvPr id="414" name="Image 4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15" name="Image 4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46" y="2689383"/>
                      <a:ext cx="288000" cy="288000"/>
                    </a:xfrm>
                    <a:prstGeom prst="rect">
                      <a:avLst/>
                    </a:prstGeom>
                  </p:spPr>
                </p:pic>
                <p:pic>
                  <p:nvPicPr>
                    <p:cNvPr id="416" name="Image 4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nvGrpSpPr>
                  <p:cNvPr id="410" name="Groupe 409"/>
                  <p:cNvGrpSpPr/>
                  <p:nvPr/>
                </p:nvGrpSpPr>
                <p:grpSpPr>
                  <a:xfrm>
                    <a:off x="1644995" y="2469968"/>
                    <a:ext cx="588169" cy="288000"/>
                    <a:chOff x="-777013" y="2943900"/>
                    <a:chExt cx="588169" cy="288000"/>
                  </a:xfrm>
                </p:grpSpPr>
                <p:pic>
                  <p:nvPicPr>
                    <p:cNvPr id="411" name="Image 4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12" name="Image 4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grpSp>
              <p:nvGrpSpPr>
                <p:cNvPr id="406" name="Groupe 405"/>
                <p:cNvGrpSpPr/>
                <p:nvPr/>
              </p:nvGrpSpPr>
              <p:grpSpPr>
                <a:xfrm>
                  <a:off x="4303024" y="2354450"/>
                  <a:ext cx="289152" cy="554039"/>
                  <a:chOff x="-1083002" y="3704738"/>
                  <a:chExt cx="289152" cy="554039"/>
                </a:xfrm>
              </p:grpSpPr>
              <p:pic>
                <p:nvPicPr>
                  <p:cNvPr id="407" name="Image 40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850" y="3970777"/>
                    <a:ext cx="288000" cy="288000"/>
                  </a:xfrm>
                  <a:prstGeom prst="rect">
                    <a:avLst/>
                  </a:prstGeom>
                </p:spPr>
              </p:pic>
              <p:pic>
                <p:nvPicPr>
                  <p:cNvPr id="408" name="Image 40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002" y="3704738"/>
                    <a:ext cx="288000" cy="288000"/>
                  </a:xfrm>
                  <a:prstGeom prst="rect">
                    <a:avLst/>
                  </a:prstGeom>
                </p:spPr>
              </p:pic>
            </p:grpSp>
          </p:grpSp>
          <p:grpSp>
            <p:nvGrpSpPr>
              <p:cNvPr id="379" name="Groupe 378"/>
              <p:cNvGrpSpPr/>
              <p:nvPr/>
            </p:nvGrpSpPr>
            <p:grpSpPr>
              <a:xfrm>
                <a:off x="4306719" y="1833201"/>
                <a:ext cx="1533674" cy="1575401"/>
                <a:chOff x="3643201" y="1841695"/>
                <a:chExt cx="1533674" cy="1575401"/>
              </a:xfrm>
            </p:grpSpPr>
            <p:grpSp>
              <p:nvGrpSpPr>
                <p:cNvPr id="383" name="Groupe 382"/>
                <p:cNvGrpSpPr/>
                <p:nvPr/>
              </p:nvGrpSpPr>
              <p:grpSpPr>
                <a:xfrm>
                  <a:off x="4580638" y="2620058"/>
                  <a:ext cx="596237" cy="797038"/>
                  <a:chOff x="1616620" y="2469537"/>
                  <a:chExt cx="596237" cy="797038"/>
                </a:xfrm>
              </p:grpSpPr>
              <p:grpSp>
                <p:nvGrpSpPr>
                  <p:cNvPr id="396" name="Groupe 395"/>
                  <p:cNvGrpSpPr/>
                  <p:nvPr/>
                </p:nvGrpSpPr>
                <p:grpSpPr>
                  <a:xfrm>
                    <a:off x="1616620" y="2724058"/>
                    <a:ext cx="596237" cy="542517"/>
                    <a:chOff x="-811331" y="2688952"/>
                    <a:chExt cx="596237" cy="542517"/>
                  </a:xfrm>
                </p:grpSpPr>
                <p:pic>
                  <p:nvPicPr>
                    <p:cNvPr id="400" name="Image 39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01" name="Image 40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02" name="Image 4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03" name="Image 40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97" name="Groupe 396"/>
                  <p:cNvGrpSpPr/>
                  <p:nvPr/>
                </p:nvGrpSpPr>
                <p:grpSpPr>
                  <a:xfrm>
                    <a:off x="1618745" y="2469537"/>
                    <a:ext cx="588169" cy="288000"/>
                    <a:chOff x="-803263" y="2943469"/>
                    <a:chExt cx="588169" cy="288000"/>
                  </a:xfrm>
                </p:grpSpPr>
                <p:pic>
                  <p:nvPicPr>
                    <p:cNvPr id="398" name="Image 3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9" name="Image 39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84" name="Groupe 383"/>
                <p:cNvGrpSpPr/>
                <p:nvPr/>
              </p:nvGrpSpPr>
              <p:grpSpPr>
                <a:xfrm>
                  <a:off x="4580638" y="1843607"/>
                  <a:ext cx="596237" cy="797038"/>
                  <a:chOff x="1616620" y="2469537"/>
                  <a:chExt cx="596237" cy="797038"/>
                </a:xfrm>
              </p:grpSpPr>
              <p:grpSp>
                <p:nvGrpSpPr>
                  <p:cNvPr id="388" name="Groupe 387"/>
                  <p:cNvGrpSpPr/>
                  <p:nvPr/>
                </p:nvGrpSpPr>
                <p:grpSpPr>
                  <a:xfrm>
                    <a:off x="1616620" y="2724058"/>
                    <a:ext cx="596237" cy="542517"/>
                    <a:chOff x="-811331" y="2688952"/>
                    <a:chExt cx="596237" cy="542517"/>
                  </a:xfrm>
                </p:grpSpPr>
                <p:pic>
                  <p:nvPicPr>
                    <p:cNvPr id="392" name="Image 39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393" name="Image 3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4" name="Image 3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395" name="Image 3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89" name="Groupe 388"/>
                  <p:cNvGrpSpPr/>
                  <p:nvPr/>
                </p:nvGrpSpPr>
                <p:grpSpPr>
                  <a:xfrm>
                    <a:off x="1618745" y="2469537"/>
                    <a:ext cx="588169" cy="288000"/>
                    <a:chOff x="-803263" y="2943469"/>
                    <a:chExt cx="588169" cy="288000"/>
                  </a:xfrm>
                </p:grpSpPr>
                <p:pic>
                  <p:nvPicPr>
                    <p:cNvPr id="390" name="Image 38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1" name="Image 3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85" name="Groupe 384"/>
                <p:cNvGrpSpPr/>
                <p:nvPr/>
              </p:nvGrpSpPr>
              <p:grpSpPr>
                <a:xfrm>
                  <a:off x="3643201" y="1841695"/>
                  <a:ext cx="288000" cy="555469"/>
                  <a:chOff x="-1742825" y="3191983"/>
                  <a:chExt cx="288000" cy="555469"/>
                </a:xfrm>
              </p:grpSpPr>
              <p:pic>
                <p:nvPicPr>
                  <p:cNvPr id="386" name="Image 3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825" y="3459452"/>
                    <a:ext cx="288000" cy="288000"/>
                  </a:xfrm>
                  <a:prstGeom prst="rect">
                    <a:avLst/>
                  </a:prstGeom>
                </p:spPr>
              </p:pic>
              <p:pic>
                <p:nvPicPr>
                  <p:cNvPr id="387" name="Image 3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825" y="3191983"/>
                    <a:ext cx="288000" cy="288000"/>
                  </a:xfrm>
                  <a:prstGeom prst="rect">
                    <a:avLst/>
                  </a:prstGeom>
                </p:spPr>
              </p:pic>
            </p:grpSp>
          </p:grpSp>
          <p:grpSp>
            <p:nvGrpSpPr>
              <p:cNvPr id="380" name="Groupe 379"/>
              <p:cNvGrpSpPr/>
              <p:nvPr/>
            </p:nvGrpSpPr>
            <p:grpSpPr>
              <a:xfrm>
                <a:off x="4306719" y="2878957"/>
                <a:ext cx="288000" cy="542981"/>
                <a:chOff x="-432207" y="2693330"/>
                <a:chExt cx="288000" cy="542981"/>
              </a:xfrm>
            </p:grpSpPr>
            <p:pic>
              <p:nvPicPr>
                <p:cNvPr id="381" name="Image 3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7" y="2693330"/>
                  <a:ext cx="288000" cy="288000"/>
                </a:xfrm>
                <a:prstGeom prst="rect">
                  <a:avLst/>
                </a:prstGeom>
              </p:spPr>
            </p:pic>
            <p:pic>
              <p:nvPicPr>
                <p:cNvPr id="382" name="Image 3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7" y="2948311"/>
                  <a:ext cx="288000" cy="288000"/>
                </a:xfrm>
                <a:prstGeom prst="rect">
                  <a:avLst/>
                </a:prstGeom>
              </p:spPr>
            </p:pic>
          </p:grpSp>
        </p:grpSp>
        <p:grpSp>
          <p:nvGrpSpPr>
            <p:cNvPr id="346" name="Groupe 345"/>
            <p:cNvGrpSpPr/>
            <p:nvPr/>
          </p:nvGrpSpPr>
          <p:grpSpPr>
            <a:xfrm>
              <a:off x="1939647" y="3254548"/>
              <a:ext cx="463629" cy="498782"/>
              <a:chOff x="193088" y="2752304"/>
              <a:chExt cx="463629" cy="498782"/>
            </a:xfrm>
          </p:grpSpPr>
          <p:grpSp>
            <p:nvGrpSpPr>
              <p:cNvPr id="372" name="Groupe 371"/>
              <p:cNvGrpSpPr/>
              <p:nvPr/>
            </p:nvGrpSpPr>
            <p:grpSpPr>
              <a:xfrm>
                <a:off x="193088" y="2752304"/>
                <a:ext cx="463629" cy="498782"/>
                <a:chOff x="1844064" y="2426162"/>
                <a:chExt cx="463629" cy="498782"/>
              </a:xfrm>
            </p:grpSpPr>
            <p:grpSp>
              <p:nvGrpSpPr>
                <p:cNvPr id="374" name="Groupe 373"/>
                <p:cNvGrpSpPr/>
                <p:nvPr/>
              </p:nvGrpSpPr>
              <p:grpSpPr>
                <a:xfrm>
                  <a:off x="2081991" y="2426162"/>
                  <a:ext cx="225702" cy="498782"/>
                  <a:chOff x="1598974" y="2400999"/>
                  <a:chExt cx="225702" cy="498782"/>
                </a:xfrm>
              </p:grpSpPr>
              <p:pic>
                <p:nvPicPr>
                  <p:cNvPr id="376" name="Image 3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77" name="Image 3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pic>
              <p:nvPicPr>
                <p:cNvPr id="375" name="Image 3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064" y="2699242"/>
                  <a:ext cx="225702" cy="225702"/>
                </a:xfrm>
                <a:prstGeom prst="rect">
                  <a:avLst/>
                </a:prstGeom>
              </p:spPr>
            </p:pic>
          </p:grpSp>
          <p:pic>
            <p:nvPicPr>
              <p:cNvPr id="373" name="Image 372"/>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194465" y="3025183"/>
                <a:ext cx="221353" cy="111888"/>
              </a:xfrm>
              <a:prstGeom prst="rect">
                <a:avLst/>
              </a:prstGeom>
            </p:spPr>
          </p:pic>
        </p:grpSp>
        <p:grpSp>
          <p:nvGrpSpPr>
            <p:cNvPr id="347" name="Groupe 346"/>
            <p:cNvGrpSpPr/>
            <p:nvPr/>
          </p:nvGrpSpPr>
          <p:grpSpPr>
            <a:xfrm>
              <a:off x="210843" y="3507825"/>
              <a:ext cx="463629" cy="225903"/>
              <a:chOff x="193088" y="3025183"/>
              <a:chExt cx="463629" cy="225903"/>
            </a:xfrm>
          </p:grpSpPr>
          <p:grpSp>
            <p:nvGrpSpPr>
              <p:cNvPr id="368" name="Groupe 367"/>
              <p:cNvGrpSpPr/>
              <p:nvPr/>
            </p:nvGrpSpPr>
            <p:grpSpPr>
              <a:xfrm>
                <a:off x="193088" y="3025384"/>
                <a:ext cx="463629" cy="225702"/>
                <a:chOff x="1844064" y="2699242"/>
                <a:chExt cx="463629" cy="225702"/>
              </a:xfrm>
            </p:grpSpPr>
            <p:pic>
              <p:nvPicPr>
                <p:cNvPr id="370" name="Image 3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1991" y="2699242"/>
                  <a:ext cx="225702" cy="225702"/>
                </a:xfrm>
                <a:prstGeom prst="rect">
                  <a:avLst/>
                </a:prstGeom>
              </p:spPr>
            </p:pic>
            <p:pic>
              <p:nvPicPr>
                <p:cNvPr id="371" name="Image 3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064" y="2699242"/>
                  <a:ext cx="225702" cy="225702"/>
                </a:xfrm>
                <a:prstGeom prst="rect">
                  <a:avLst/>
                </a:prstGeom>
              </p:spPr>
            </p:pic>
          </p:grpSp>
          <p:pic>
            <p:nvPicPr>
              <p:cNvPr id="369" name="Image 368"/>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194465" y="3025183"/>
                <a:ext cx="221353" cy="111888"/>
              </a:xfrm>
              <a:prstGeom prst="rect">
                <a:avLst/>
              </a:prstGeom>
            </p:spPr>
          </p:pic>
        </p:grpSp>
        <p:grpSp>
          <p:nvGrpSpPr>
            <p:cNvPr id="348" name="Groupe 347"/>
            <p:cNvGrpSpPr/>
            <p:nvPr/>
          </p:nvGrpSpPr>
          <p:grpSpPr>
            <a:xfrm>
              <a:off x="3702750" y="2678562"/>
              <a:ext cx="469742" cy="1051130"/>
              <a:chOff x="3692444" y="2066979"/>
              <a:chExt cx="469742" cy="1051130"/>
            </a:xfrm>
          </p:grpSpPr>
          <p:grpSp>
            <p:nvGrpSpPr>
              <p:cNvPr id="352" name="Groupe 351"/>
              <p:cNvGrpSpPr/>
              <p:nvPr/>
            </p:nvGrpSpPr>
            <p:grpSpPr>
              <a:xfrm>
                <a:off x="3692444" y="2066979"/>
                <a:ext cx="469742" cy="1051130"/>
                <a:chOff x="3686077" y="2150263"/>
                <a:chExt cx="469742" cy="1051130"/>
              </a:xfrm>
            </p:grpSpPr>
            <p:grpSp>
              <p:nvGrpSpPr>
                <p:cNvPr id="354" name="Groupe 353"/>
                <p:cNvGrpSpPr/>
                <p:nvPr/>
              </p:nvGrpSpPr>
              <p:grpSpPr>
                <a:xfrm>
                  <a:off x="3692190" y="2702611"/>
                  <a:ext cx="463629" cy="498782"/>
                  <a:chOff x="1844064" y="2426162"/>
                  <a:chExt cx="463629" cy="498782"/>
                </a:xfrm>
              </p:grpSpPr>
              <p:grpSp>
                <p:nvGrpSpPr>
                  <p:cNvPr id="362" name="Groupe 361"/>
                  <p:cNvGrpSpPr/>
                  <p:nvPr/>
                </p:nvGrpSpPr>
                <p:grpSpPr>
                  <a:xfrm>
                    <a:off x="2081991" y="2426162"/>
                    <a:ext cx="225702" cy="498782"/>
                    <a:chOff x="1598974" y="2400999"/>
                    <a:chExt cx="225702" cy="498782"/>
                  </a:xfrm>
                </p:grpSpPr>
                <p:pic>
                  <p:nvPicPr>
                    <p:cNvPr id="366" name="Image 3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7" name="Image 3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nvGrpSpPr>
                  <p:cNvPr id="363" name="Groupe 362"/>
                  <p:cNvGrpSpPr/>
                  <p:nvPr/>
                </p:nvGrpSpPr>
                <p:grpSpPr>
                  <a:xfrm>
                    <a:off x="1844064" y="2426162"/>
                    <a:ext cx="225702" cy="498782"/>
                    <a:chOff x="1598974" y="2400999"/>
                    <a:chExt cx="225702" cy="498782"/>
                  </a:xfrm>
                </p:grpSpPr>
                <p:pic>
                  <p:nvPicPr>
                    <p:cNvPr id="364" name="Image 3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5" name="Image 3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grpSp>
              <p:nvGrpSpPr>
                <p:cNvPr id="355" name="Groupe 354"/>
                <p:cNvGrpSpPr/>
                <p:nvPr/>
              </p:nvGrpSpPr>
              <p:grpSpPr>
                <a:xfrm>
                  <a:off x="3686077" y="2150263"/>
                  <a:ext cx="463629" cy="498782"/>
                  <a:chOff x="1844064" y="2426162"/>
                  <a:chExt cx="463629" cy="498782"/>
                </a:xfrm>
              </p:grpSpPr>
              <p:grpSp>
                <p:nvGrpSpPr>
                  <p:cNvPr id="356" name="Groupe 355"/>
                  <p:cNvGrpSpPr/>
                  <p:nvPr/>
                </p:nvGrpSpPr>
                <p:grpSpPr>
                  <a:xfrm>
                    <a:off x="2081991" y="2426162"/>
                    <a:ext cx="225702" cy="498782"/>
                    <a:chOff x="1598974" y="2400999"/>
                    <a:chExt cx="225702" cy="498782"/>
                  </a:xfrm>
                </p:grpSpPr>
                <p:pic>
                  <p:nvPicPr>
                    <p:cNvPr id="360" name="Image 3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1" name="Image 3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nvGrpSpPr>
                  <p:cNvPr id="357" name="Groupe 356"/>
                  <p:cNvGrpSpPr/>
                  <p:nvPr/>
                </p:nvGrpSpPr>
                <p:grpSpPr>
                  <a:xfrm>
                    <a:off x="1844064" y="2426162"/>
                    <a:ext cx="225702" cy="498782"/>
                    <a:chOff x="1598974" y="2400999"/>
                    <a:chExt cx="225702" cy="498782"/>
                  </a:xfrm>
                </p:grpSpPr>
                <p:pic>
                  <p:nvPicPr>
                    <p:cNvPr id="358" name="Image 3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59" name="Image 3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grpSp>
          <p:pic>
            <p:nvPicPr>
              <p:cNvPr id="353" name="Image 352"/>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3694140" y="2066979"/>
                <a:ext cx="221353" cy="111888"/>
              </a:xfrm>
              <a:prstGeom prst="rect">
                <a:avLst/>
              </a:prstGeom>
            </p:spPr>
          </p:pic>
        </p:grpSp>
        <p:sp>
          <p:nvSpPr>
            <p:cNvPr id="349" name="Rectangle 348"/>
            <p:cNvSpPr/>
            <p:nvPr/>
          </p:nvSpPr>
          <p:spPr>
            <a:xfrm>
              <a:off x="1876515" y="2264023"/>
              <a:ext cx="1659430" cy="646331"/>
            </a:xfrm>
            <a:prstGeom prst="rect">
              <a:avLst/>
            </a:prstGeom>
          </p:spPr>
          <p:txBody>
            <a:bodyPr wrap="none">
              <a:spAutoFit/>
            </a:bodyPr>
            <a:lstStyle/>
            <a:p>
              <a:pPr algn="ctr"/>
              <a:r>
                <a:rPr lang="fr-FR" b="1" dirty="0">
                  <a:latin typeface="Century Gothic" panose="020B0502020202020204" pitchFamily="34" charset="0"/>
                </a:rPr>
                <a:t>240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600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sp>
          <p:nvSpPr>
            <p:cNvPr id="350" name="Rectangle 349"/>
            <p:cNvSpPr/>
            <p:nvPr/>
          </p:nvSpPr>
          <p:spPr>
            <a:xfrm>
              <a:off x="150200" y="2526225"/>
              <a:ext cx="1659430" cy="646331"/>
            </a:xfrm>
            <a:prstGeom prst="rect">
              <a:avLst/>
            </a:prstGeom>
          </p:spPr>
          <p:txBody>
            <a:bodyPr wrap="none">
              <a:spAutoFit/>
            </a:bodyPr>
            <a:lstStyle/>
            <a:p>
              <a:pPr algn="ctr"/>
              <a:r>
                <a:rPr lang="fr-FR" b="1" dirty="0">
                  <a:latin typeface="Century Gothic" panose="020B0502020202020204" pitchFamily="34" charset="0"/>
                </a:rPr>
                <a:t>150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400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sp>
          <p:nvSpPr>
            <p:cNvPr id="351" name="Rectangle 350"/>
            <p:cNvSpPr/>
            <p:nvPr/>
          </p:nvSpPr>
          <p:spPr>
            <a:xfrm>
              <a:off x="3939625" y="1484784"/>
              <a:ext cx="1789272" cy="646331"/>
            </a:xfrm>
            <a:prstGeom prst="rect">
              <a:avLst/>
            </a:prstGeom>
          </p:spPr>
          <p:txBody>
            <a:bodyPr wrap="none">
              <a:spAutoFit/>
            </a:bodyPr>
            <a:lstStyle/>
            <a:p>
              <a:pPr algn="ctr"/>
              <a:r>
                <a:rPr lang="fr-FR" b="1" dirty="0">
                  <a:latin typeface="Century Gothic" panose="020B0502020202020204" pitchFamily="34" charset="0"/>
                </a:rPr>
                <a:t>750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3000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grpSp>
      <p:sp>
        <p:nvSpPr>
          <p:cNvPr id="108" name="Rectangle 107">
            <a:extLst>
              <a:ext uri="{FF2B5EF4-FFF2-40B4-BE49-F238E27FC236}">
                <a16:creationId xmlns:a16="http://schemas.microsoft.com/office/drawing/2014/main" id="{A5B9B671-2E98-4FBF-8F55-9F5D4BF7626E}"/>
              </a:ext>
            </a:extLst>
          </p:cNvPr>
          <p:cNvSpPr/>
          <p:nvPr/>
        </p:nvSpPr>
        <p:spPr>
          <a:xfrm>
            <a:off x="-43061" y="6592141"/>
            <a:ext cx="6631203" cy="307777"/>
          </a:xfrm>
          <a:prstGeom prst="rect">
            <a:avLst/>
          </a:prstGeom>
          <a:ln>
            <a:noFill/>
          </a:ln>
        </p:spPr>
        <p:txBody>
          <a:bodyPr wrap="square">
            <a:spAutoFit/>
          </a:bodyPr>
          <a:lstStyle/>
          <a:p>
            <a:pPr algn="just"/>
            <a:r>
              <a:rPr lang="fr-FR" sz="1400" i="1" dirty="0">
                <a:solidFill>
                  <a:schemeClr val="bg1"/>
                </a:solidFill>
                <a:latin typeface="Century Gothic" pitchFamily="34" charset="0"/>
                <a:cs typeface="+mn-cs"/>
              </a:rPr>
              <a:t>Source : Avenir Climatique</a:t>
            </a:r>
            <a:r>
              <a:rPr lang="en-US" sz="1400" i="1" dirty="0">
                <a:solidFill>
                  <a:schemeClr val="bg1"/>
                </a:solidFill>
                <a:latin typeface="Century Gothic" pitchFamily="34" charset="0"/>
                <a:cs typeface="+mn-cs"/>
              </a:rPr>
              <a:t>, IPCC AR5 WG3, BP Statistical Review 2016</a:t>
            </a:r>
            <a:endParaRPr lang="pt-BR" sz="1400" i="1" dirty="0">
              <a:solidFill>
                <a:schemeClr val="bg1"/>
              </a:solidFill>
              <a:latin typeface="Century Gothic" pitchFamily="34" charset="0"/>
              <a:cs typeface="+mn-cs"/>
            </a:endParaRPr>
          </a:p>
        </p:txBody>
      </p:sp>
    </p:spTree>
    <p:extLst>
      <p:ext uri="{BB962C8B-B14F-4D97-AF65-F5344CB8AC3E}">
        <p14:creationId xmlns:p14="http://schemas.microsoft.com/office/powerpoint/2010/main" val="206359679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Budgétisons le carbone</a:t>
            </a:r>
            <a:br>
              <a:rPr lang="fr-FR" dirty="0"/>
            </a:br>
            <a:r>
              <a:rPr lang="fr-FR" sz="2000" i="1" dirty="0">
                <a:solidFill>
                  <a:srgbClr val="F6AB38"/>
                </a:solidFill>
              </a:rPr>
              <a:t>Tic, Tac…</a:t>
            </a:r>
          </a:p>
        </p:txBody>
      </p:sp>
      <p:grpSp>
        <p:nvGrpSpPr>
          <p:cNvPr id="332" name="Groupe 331"/>
          <p:cNvGrpSpPr/>
          <p:nvPr/>
        </p:nvGrpSpPr>
        <p:grpSpPr>
          <a:xfrm>
            <a:off x="335438" y="4834897"/>
            <a:ext cx="6896157" cy="738664"/>
            <a:chOff x="254671" y="4601536"/>
            <a:chExt cx="6896157" cy="738664"/>
          </a:xfrm>
        </p:grpSpPr>
        <p:pic>
          <p:nvPicPr>
            <p:cNvPr id="333" name="Image 3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820" y="5018145"/>
              <a:ext cx="225702" cy="225702"/>
            </a:xfrm>
            <a:prstGeom prst="rect">
              <a:avLst/>
            </a:prstGeom>
          </p:spPr>
        </p:pic>
        <p:pic>
          <p:nvPicPr>
            <p:cNvPr id="334" name="Image 3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71" y="4674799"/>
              <a:ext cx="288000" cy="288000"/>
            </a:xfrm>
            <a:prstGeom prst="rect">
              <a:avLst/>
            </a:prstGeom>
          </p:spPr>
        </p:pic>
        <p:sp>
          <p:nvSpPr>
            <p:cNvPr id="335" name="Rectangle 334"/>
            <p:cNvSpPr/>
            <p:nvPr/>
          </p:nvSpPr>
          <p:spPr>
            <a:xfrm>
              <a:off x="584150" y="4601536"/>
              <a:ext cx="6566678" cy="738664"/>
            </a:xfrm>
            <a:prstGeom prst="rect">
              <a:avLst/>
            </a:prstGeom>
            <a:ln>
              <a:noFill/>
            </a:ln>
          </p:spPr>
          <p:txBody>
            <a:bodyPr wrap="square">
              <a:spAutoFit/>
            </a:bodyPr>
            <a:lstStyle/>
            <a:p>
              <a:pPr algn="just">
                <a:lnSpc>
                  <a:spcPct val="150000"/>
                </a:lnSpc>
              </a:pPr>
              <a:r>
                <a:rPr lang="fr-FR" sz="1400" i="1" dirty="0">
                  <a:latin typeface="Century Gothic" pitchFamily="34" charset="0"/>
                  <a:cs typeface="+mn-cs"/>
                </a:rPr>
                <a:t>Gaz à effet de serre équivalents (100 GtCO</a:t>
              </a:r>
              <a:r>
                <a:rPr lang="fr-FR" sz="1400" i="1" baseline="-25000" dirty="0">
                  <a:latin typeface="Century Gothic" pitchFamily="34" charset="0"/>
                  <a:cs typeface="+mn-cs"/>
                </a:rPr>
                <a:t>2</a:t>
              </a:r>
              <a:r>
                <a:rPr lang="fr-FR" sz="1400" i="1" dirty="0">
                  <a:latin typeface="Century Gothic" pitchFamily="34" charset="0"/>
                  <a:cs typeface="+mn-cs"/>
                </a:rPr>
                <a:t>eq)</a:t>
              </a:r>
            </a:p>
            <a:p>
              <a:pPr algn="just">
                <a:lnSpc>
                  <a:spcPct val="150000"/>
                </a:lnSpc>
              </a:pPr>
              <a:r>
                <a:rPr lang="fr-FR" sz="1400" i="1" dirty="0">
                  <a:latin typeface="Century Gothic" pitchFamily="34" charset="0"/>
                  <a:cs typeface="+mn-cs"/>
                </a:rPr>
                <a:t>Energie équivalente (100 </a:t>
              </a:r>
              <a:r>
                <a:rPr lang="fr-FR" sz="1400" i="1" dirty="0" err="1">
                  <a:latin typeface="Century Gothic" pitchFamily="34" charset="0"/>
                  <a:cs typeface="+mn-cs"/>
                </a:rPr>
                <a:t>Gtep</a:t>
              </a:r>
              <a:r>
                <a:rPr lang="fr-FR" sz="1400" i="1" dirty="0">
                  <a:latin typeface="Century Gothic" pitchFamily="34" charset="0"/>
                  <a:cs typeface="+mn-cs"/>
                </a:rPr>
                <a:t>)</a:t>
              </a:r>
              <a:endParaRPr lang="pt-BR" sz="1400" i="1" dirty="0">
                <a:latin typeface="Century Gothic" pitchFamily="34" charset="0"/>
                <a:cs typeface="+mn-cs"/>
              </a:endParaRPr>
            </a:p>
          </p:txBody>
        </p:sp>
      </p:grpSp>
      <p:grpSp>
        <p:nvGrpSpPr>
          <p:cNvPr id="337" name="Groupe 336"/>
          <p:cNvGrpSpPr/>
          <p:nvPr/>
        </p:nvGrpSpPr>
        <p:grpSpPr>
          <a:xfrm>
            <a:off x="271002" y="1334856"/>
            <a:ext cx="5753180" cy="3480676"/>
            <a:chOff x="150200" y="1072968"/>
            <a:chExt cx="5753180" cy="3480676"/>
          </a:xfrm>
        </p:grpSpPr>
        <p:sp>
          <p:nvSpPr>
            <p:cNvPr id="338" name="ZoneTexte 337"/>
            <p:cNvSpPr txBox="1"/>
            <p:nvPr/>
          </p:nvSpPr>
          <p:spPr>
            <a:xfrm>
              <a:off x="1919314" y="3793500"/>
              <a:ext cx="1548032"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fr-FR" sz="1400" b="1" dirty="0">
                  <a:solidFill>
                    <a:schemeClr val="bg1"/>
                  </a:solidFill>
                  <a:latin typeface="Century Gothic" panose="020B0502020202020204" pitchFamily="34" charset="0"/>
                </a:rPr>
                <a:t>PETROLE</a:t>
              </a:r>
              <a:endParaRPr lang="fr-FR" b="1" dirty="0">
                <a:solidFill>
                  <a:schemeClr val="bg1"/>
                </a:solidFill>
                <a:latin typeface="Century Gothic" panose="020B0502020202020204" pitchFamily="34" charset="0"/>
              </a:endParaRPr>
            </a:p>
          </p:txBody>
        </p:sp>
        <p:sp>
          <p:nvSpPr>
            <p:cNvPr id="339" name="ZoneTexte 338"/>
            <p:cNvSpPr txBox="1"/>
            <p:nvPr/>
          </p:nvSpPr>
          <p:spPr>
            <a:xfrm>
              <a:off x="3671623" y="3800370"/>
              <a:ext cx="2231757"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nchor="ctr">
              <a:spAutoFit/>
            </a:bodyPr>
            <a:lstStyle/>
            <a:p>
              <a:pPr algn="ctr"/>
              <a:r>
                <a:rPr lang="fr-FR" sz="1400" b="1" dirty="0">
                  <a:solidFill>
                    <a:schemeClr val="bg1"/>
                  </a:solidFill>
                  <a:latin typeface="Century Gothic" panose="020B0502020202020204" pitchFamily="34" charset="0"/>
                </a:rPr>
                <a:t>CHARBON</a:t>
              </a:r>
            </a:p>
          </p:txBody>
        </p:sp>
        <p:sp>
          <p:nvSpPr>
            <p:cNvPr id="340" name="ZoneTexte 339"/>
            <p:cNvSpPr txBox="1"/>
            <p:nvPr/>
          </p:nvSpPr>
          <p:spPr>
            <a:xfrm>
              <a:off x="188105" y="3800370"/>
              <a:ext cx="1548032"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nchor="ctr">
              <a:spAutoFit/>
            </a:bodyPr>
            <a:lstStyle/>
            <a:p>
              <a:pPr algn="ctr"/>
              <a:r>
                <a:rPr lang="fr-FR" sz="1400" b="1" dirty="0">
                  <a:solidFill>
                    <a:schemeClr val="bg1"/>
                  </a:solidFill>
                  <a:latin typeface="Century Gothic" panose="020B0502020202020204" pitchFamily="34" charset="0"/>
                </a:rPr>
                <a:t>GAZ</a:t>
              </a:r>
            </a:p>
          </p:txBody>
        </p:sp>
        <p:sp>
          <p:nvSpPr>
            <p:cNvPr id="341" name="ZoneTexte 340"/>
            <p:cNvSpPr txBox="1"/>
            <p:nvPr/>
          </p:nvSpPr>
          <p:spPr>
            <a:xfrm>
              <a:off x="156162" y="1072968"/>
              <a:ext cx="5693137" cy="400110"/>
            </a:xfrm>
            <a:prstGeom prst="rect">
              <a:avLst/>
            </a:prstGeom>
            <a:solidFill>
              <a:srgbClr val="F6AB38"/>
            </a:solidFill>
            <a:ln>
              <a:noFill/>
            </a:ln>
          </p:spPr>
          <p:txBody>
            <a:bodyPr wrap="square" rtlCol="0">
              <a:spAutoFit/>
            </a:bodyPr>
            <a:lstStyle/>
            <a:p>
              <a:pPr algn="ctr"/>
              <a:r>
                <a:rPr lang="fr-FR" sz="2000" b="1" dirty="0">
                  <a:solidFill>
                    <a:schemeClr val="bg1"/>
                  </a:solidFill>
                  <a:latin typeface="Century Gothic" panose="020B0502020202020204" pitchFamily="34" charset="0"/>
                </a:rPr>
                <a:t>Ce qu’il nous reste (réserves prouvées) : </a:t>
              </a:r>
            </a:p>
          </p:txBody>
        </p:sp>
        <p:sp>
          <p:nvSpPr>
            <p:cNvPr id="342" name="ZoneTexte 341"/>
            <p:cNvSpPr txBox="1"/>
            <p:nvPr/>
          </p:nvSpPr>
          <p:spPr>
            <a:xfrm>
              <a:off x="188105" y="4186549"/>
              <a:ext cx="5685511" cy="367095"/>
            </a:xfrm>
            <a:prstGeom prst="rect">
              <a:avLst/>
            </a:prstGeom>
            <a:solidFill>
              <a:schemeClr val="tx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fr-FR"/>
              </a:defPPr>
              <a:lvl1pPr algn="ctr">
                <a:defRPr b="1">
                  <a:solidFill>
                    <a:schemeClr val="bg1"/>
                  </a:solidFill>
                </a:defRPr>
              </a:lvl1pPr>
            </a:lstStyle>
            <a:p>
              <a:r>
                <a:rPr lang="fr-FR" dirty="0">
                  <a:latin typeface="Century Gothic" panose="020B0502020202020204" pitchFamily="34" charset="0"/>
                </a:rPr>
                <a:t>TOTAL : ≈ 4000 GtCO2 </a:t>
              </a:r>
            </a:p>
          </p:txBody>
        </p:sp>
        <p:grpSp>
          <p:nvGrpSpPr>
            <p:cNvPr id="343" name="Groupe 342"/>
            <p:cNvGrpSpPr/>
            <p:nvPr/>
          </p:nvGrpSpPr>
          <p:grpSpPr>
            <a:xfrm>
              <a:off x="1091568" y="3234953"/>
              <a:ext cx="596237" cy="542517"/>
              <a:chOff x="-811331" y="2688952"/>
              <a:chExt cx="596237" cy="542517"/>
            </a:xfrm>
          </p:grpSpPr>
          <p:pic>
            <p:nvPicPr>
              <p:cNvPr id="433" name="Image 4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34" name="Image 4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35" name="Image 4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36" name="Image 4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44" name="Groupe 343"/>
            <p:cNvGrpSpPr/>
            <p:nvPr/>
          </p:nvGrpSpPr>
          <p:grpSpPr>
            <a:xfrm>
              <a:off x="2863739" y="2970985"/>
              <a:ext cx="596237" cy="797038"/>
              <a:chOff x="1616620" y="2469537"/>
              <a:chExt cx="596237" cy="797038"/>
            </a:xfrm>
          </p:grpSpPr>
          <p:grpSp>
            <p:nvGrpSpPr>
              <p:cNvPr id="425" name="Groupe 424"/>
              <p:cNvGrpSpPr/>
              <p:nvPr/>
            </p:nvGrpSpPr>
            <p:grpSpPr>
              <a:xfrm>
                <a:off x="1616620" y="2724058"/>
                <a:ext cx="596237" cy="542517"/>
                <a:chOff x="-811331" y="2688952"/>
                <a:chExt cx="596237" cy="542517"/>
              </a:xfrm>
            </p:grpSpPr>
            <p:pic>
              <p:nvPicPr>
                <p:cNvPr id="429" name="Image 4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30" name="Image 4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31" name="Image 4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32" name="Image 4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426" name="Groupe 425"/>
              <p:cNvGrpSpPr/>
              <p:nvPr/>
            </p:nvGrpSpPr>
            <p:grpSpPr>
              <a:xfrm>
                <a:off x="1618745" y="2469537"/>
                <a:ext cx="588169" cy="288000"/>
                <a:chOff x="-803263" y="2943469"/>
                <a:chExt cx="588169" cy="288000"/>
              </a:xfrm>
            </p:grpSpPr>
            <p:pic>
              <p:nvPicPr>
                <p:cNvPr id="427" name="Image 4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28" name="Image 4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45" name="Groupe 344"/>
            <p:cNvGrpSpPr/>
            <p:nvPr/>
          </p:nvGrpSpPr>
          <p:grpSpPr>
            <a:xfrm>
              <a:off x="4301434" y="2178905"/>
              <a:ext cx="1537369" cy="1588737"/>
              <a:chOff x="4303024" y="1833201"/>
              <a:chExt cx="1537369" cy="1588737"/>
            </a:xfrm>
          </p:grpSpPr>
          <p:grpSp>
            <p:nvGrpSpPr>
              <p:cNvPr id="378" name="Groupe 377"/>
              <p:cNvGrpSpPr/>
              <p:nvPr/>
            </p:nvGrpSpPr>
            <p:grpSpPr>
              <a:xfrm>
                <a:off x="4303024" y="1844038"/>
                <a:ext cx="900101" cy="1573489"/>
                <a:chOff x="4303024" y="1844038"/>
                <a:chExt cx="900101" cy="1573489"/>
              </a:xfrm>
            </p:grpSpPr>
            <p:grpSp>
              <p:nvGrpSpPr>
                <p:cNvPr id="404" name="Groupe 403"/>
                <p:cNvGrpSpPr/>
                <p:nvPr/>
              </p:nvGrpSpPr>
              <p:grpSpPr>
                <a:xfrm>
                  <a:off x="4606888" y="2620489"/>
                  <a:ext cx="596237" cy="797038"/>
                  <a:chOff x="1642870" y="2469968"/>
                  <a:chExt cx="596237" cy="797038"/>
                </a:xfrm>
              </p:grpSpPr>
              <p:grpSp>
                <p:nvGrpSpPr>
                  <p:cNvPr id="417" name="Groupe 416"/>
                  <p:cNvGrpSpPr/>
                  <p:nvPr/>
                </p:nvGrpSpPr>
                <p:grpSpPr>
                  <a:xfrm>
                    <a:off x="1642870" y="2724489"/>
                    <a:ext cx="596237" cy="542517"/>
                    <a:chOff x="-785081" y="2689383"/>
                    <a:chExt cx="596237" cy="542517"/>
                  </a:xfrm>
                </p:grpSpPr>
                <p:pic>
                  <p:nvPicPr>
                    <p:cNvPr id="421" name="Image 4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81" y="2689582"/>
                      <a:ext cx="288000" cy="288000"/>
                    </a:xfrm>
                    <a:prstGeom prst="rect">
                      <a:avLst/>
                    </a:prstGeom>
                  </p:spPr>
                </p:pic>
                <p:pic>
                  <p:nvPicPr>
                    <p:cNvPr id="422" name="Image 4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23" name="Image 4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46" y="2689383"/>
                      <a:ext cx="288000" cy="288000"/>
                    </a:xfrm>
                    <a:prstGeom prst="rect">
                      <a:avLst/>
                    </a:prstGeom>
                  </p:spPr>
                </p:pic>
                <p:pic>
                  <p:nvPicPr>
                    <p:cNvPr id="424" name="Image 4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nvGrpSpPr>
                  <p:cNvPr id="418" name="Groupe 417"/>
                  <p:cNvGrpSpPr/>
                  <p:nvPr/>
                </p:nvGrpSpPr>
                <p:grpSpPr>
                  <a:xfrm>
                    <a:off x="1644995" y="2469968"/>
                    <a:ext cx="588169" cy="288000"/>
                    <a:chOff x="-777013" y="2943900"/>
                    <a:chExt cx="588169" cy="288000"/>
                  </a:xfrm>
                </p:grpSpPr>
                <p:pic>
                  <p:nvPicPr>
                    <p:cNvPr id="419" name="Image 4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20" name="Image 4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grpSp>
              <p:nvGrpSpPr>
                <p:cNvPr id="405" name="Groupe 404"/>
                <p:cNvGrpSpPr/>
                <p:nvPr/>
              </p:nvGrpSpPr>
              <p:grpSpPr>
                <a:xfrm>
                  <a:off x="4606888" y="1844038"/>
                  <a:ext cx="596237" cy="797038"/>
                  <a:chOff x="1642870" y="2469968"/>
                  <a:chExt cx="596237" cy="797038"/>
                </a:xfrm>
              </p:grpSpPr>
              <p:grpSp>
                <p:nvGrpSpPr>
                  <p:cNvPr id="409" name="Groupe 408"/>
                  <p:cNvGrpSpPr/>
                  <p:nvPr/>
                </p:nvGrpSpPr>
                <p:grpSpPr>
                  <a:xfrm>
                    <a:off x="1642870" y="2724489"/>
                    <a:ext cx="596237" cy="542517"/>
                    <a:chOff x="-785081" y="2689383"/>
                    <a:chExt cx="596237" cy="542517"/>
                  </a:xfrm>
                </p:grpSpPr>
                <p:pic>
                  <p:nvPicPr>
                    <p:cNvPr id="413" name="Image 4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81" y="2689582"/>
                      <a:ext cx="288000" cy="288000"/>
                    </a:xfrm>
                    <a:prstGeom prst="rect">
                      <a:avLst/>
                    </a:prstGeom>
                  </p:spPr>
                </p:pic>
                <p:pic>
                  <p:nvPicPr>
                    <p:cNvPr id="414" name="Image 4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15" name="Image 4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46" y="2689383"/>
                      <a:ext cx="288000" cy="288000"/>
                    </a:xfrm>
                    <a:prstGeom prst="rect">
                      <a:avLst/>
                    </a:prstGeom>
                  </p:spPr>
                </p:pic>
                <p:pic>
                  <p:nvPicPr>
                    <p:cNvPr id="416" name="Image 4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nvGrpSpPr>
                  <p:cNvPr id="410" name="Groupe 409"/>
                  <p:cNvGrpSpPr/>
                  <p:nvPr/>
                </p:nvGrpSpPr>
                <p:grpSpPr>
                  <a:xfrm>
                    <a:off x="1644995" y="2469968"/>
                    <a:ext cx="588169" cy="288000"/>
                    <a:chOff x="-777013" y="2943900"/>
                    <a:chExt cx="588169" cy="288000"/>
                  </a:xfrm>
                </p:grpSpPr>
                <p:pic>
                  <p:nvPicPr>
                    <p:cNvPr id="411" name="Image 4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12" name="Image 4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grpSp>
              <p:nvGrpSpPr>
                <p:cNvPr id="406" name="Groupe 405"/>
                <p:cNvGrpSpPr/>
                <p:nvPr/>
              </p:nvGrpSpPr>
              <p:grpSpPr>
                <a:xfrm>
                  <a:off x="4303024" y="2354450"/>
                  <a:ext cx="289152" cy="554039"/>
                  <a:chOff x="-1083002" y="3704738"/>
                  <a:chExt cx="289152" cy="554039"/>
                </a:xfrm>
              </p:grpSpPr>
              <p:pic>
                <p:nvPicPr>
                  <p:cNvPr id="407" name="Image 40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850" y="3970777"/>
                    <a:ext cx="288000" cy="288000"/>
                  </a:xfrm>
                  <a:prstGeom prst="rect">
                    <a:avLst/>
                  </a:prstGeom>
                </p:spPr>
              </p:pic>
              <p:pic>
                <p:nvPicPr>
                  <p:cNvPr id="408" name="Image 40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002" y="3704738"/>
                    <a:ext cx="288000" cy="288000"/>
                  </a:xfrm>
                  <a:prstGeom prst="rect">
                    <a:avLst/>
                  </a:prstGeom>
                </p:spPr>
              </p:pic>
            </p:grpSp>
          </p:grpSp>
          <p:grpSp>
            <p:nvGrpSpPr>
              <p:cNvPr id="379" name="Groupe 378"/>
              <p:cNvGrpSpPr/>
              <p:nvPr/>
            </p:nvGrpSpPr>
            <p:grpSpPr>
              <a:xfrm>
                <a:off x="4306719" y="1833201"/>
                <a:ext cx="1533674" cy="1575401"/>
                <a:chOff x="3643201" y="1841695"/>
                <a:chExt cx="1533674" cy="1575401"/>
              </a:xfrm>
            </p:grpSpPr>
            <p:grpSp>
              <p:nvGrpSpPr>
                <p:cNvPr id="383" name="Groupe 382"/>
                <p:cNvGrpSpPr/>
                <p:nvPr/>
              </p:nvGrpSpPr>
              <p:grpSpPr>
                <a:xfrm>
                  <a:off x="4580638" y="2620058"/>
                  <a:ext cx="596237" cy="797038"/>
                  <a:chOff x="1616620" y="2469537"/>
                  <a:chExt cx="596237" cy="797038"/>
                </a:xfrm>
              </p:grpSpPr>
              <p:grpSp>
                <p:nvGrpSpPr>
                  <p:cNvPr id="396" name="Groupe 395"/>
                  <p:cNvGrpSpPr/>
                  <p:nvPr/>
                </p:nvGrpSpPr>
                <p:grpSpPr>
                  <a:xfrm>
                    <a:off x="1616620" y="2724058"/>
                    <a:ext cx="596237" cy="542517"/>
                    <a:chOff x="-811331" y="2688952"/>
                    <a:chExt cx="596237" cy="542517"/>
                  </a:xfrm>
                </p:grpSpPr>
                <p:pic>
                  <p:nvPicPr>
                    <p:cNvPr id="400" name="Image 39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01" name="Image 40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02" name="Image 4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03" name="Image 40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97" name="Groupe 396"/>
                  <p:cNvGrpSpPr/>
                  <p:nvPr/>
                </p:nvGrpSpPr>
                <p:grpSpPr>
                  <a:xfrm>
                    <a:off x="1618745" y="2469537"/>
                    <a:ext cx="588169" cy="288000"/>
                    <a:chOff x="-803263" y="2943469"/>
                    <a:chExt cx="588169" cy="288000"/>
                  </a:xfrm>
                </p:grpSpPr>
                <p:pic>
                  <p:nvPicPr>
                    <p:cNvPr id="398" name="Image 3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9" name="Image 39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84" name="Groupe 383"/>
                <p:cNvGrpSpPr/>
                <p:nvPr/>
              </p:nvGrpSpPr>
              <p:grpSpPr>
                <a:xfrm>
                  <a:off x="4580638" y="1843607"/>
                  <a:ext cx="596237" cy="797038"/>
                  <a:chOff x="1616620" y="2469537"/>
                  <a:chExt cx="596237" cy="797038"/>
                </a:xfrm>
              </p:grpSpPr>
              <p:grpSp>
                <p:nvGrpSpPr>
                  <p:cNvPr id="388" name="Groupe 387"/>
                  <p:cNvGrpSpPr/>
                  <p:nvPr/>
                </p:nvGrpSpPr>
                <p:grpSpPr>
                  <a:xfrm>
                    <a:off x="1616620" y="2724058"/>
                    <a:ext cx="596237" cy="542517"/>
                    <a:chOff x="-811331" y="2688952"/>
                    <a:chExt cx="596237" cy="542517"/>
                  </a:xfrm>
                </p:grpSpPr>
                <p:pic>
                  <p:nvPicPr>
                    <p:cNvPr id="392" name="Image 39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393" name="Image 3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4" name="Image 3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395" name="Image 3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89" name="Groupe 388"/>
                  <p:cNvGrpSpPr/>
                  <p:nvPr/>
                </p:nvGrpSpPr>
                <p:grpSpPr>
                  <a:xfrm>
                    <a:off x="1618745" y="2469537"/>
                    <a:ext cx="588169" cy="288000"/>
                    <a:chOff x="-803263" y="2943469"/>
                    <a:chExt cx="588169" cy="288000"/>
                  </a:xfrm>
                </p:grpSpPr>
                <p:pic>
                  <p:nvPicPr>
                    <p:cNvPr id="390" name="Image 38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1" name="Image 3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85" name="Groupe 384"/>
                <p:cNvGrpSpPr/>
                <p:nvPr/>
              </p:nvGrpSpPr>
              <p:grpSpPr>
                <a:xfrm>
                  <a:off x="3643201" y="1841695"/>
                  <a:ext cx="288000" cy="555469"/>
                  <a:chOff x="-1742825" y="3191983"/>
                  <a:chExt cx="288000" cy="555469"/>
                </a:xfrm>
              </p:grpSpPr>
              <p:pic>
                <p:nvPicPr>
                  <p:cNvPr id="386" name="Image 3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825" y="3459452"/>
                    <a:ext cx="288000" cy="288000"/>
                  </a:xfrm>
                  <a:prstGeom prst="rect">
                    <a:avLst/>
                  </a:prstGeom>
                </p:spPr>
              </p:pic>
              <p:pic>
                <p:nvPicPr>
                  <p:cNvPr id="387" name="Image 3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825" y="3191983"/>
                    <a:ext cx="288000" cy="288000"/>
                  </a:xfrm>
                  <a:prstGeom prst="rect">
                    <a:avLst/>
                  </a:prstGeom>
                </p:spPr>
              </p:pic>
            </p:grpSp>
          </p:grpSp>
          <p:grpSp>
            <p:nvGrpSpPr>
              <p:cNvPr id="380" name="Groupe 379"/>
              <p:cNvGrpSpPr/>
              <p:nvPr/>
            </p:nvGrpSpPr>
            <p:grpSpPr>
              <a:xfrm>
                <a:off x="4306719" y="2878957"/>
                <a:ext cx="288000" cy="542981"/>
                <a:chOff x="-432207" y="2693330"/>
                <a:chExt cx="288000" cy="542981"/>
              </a:xfrm>
            </p:grpSpPr>
            <p:pic>
              <p:nvPicPr>
                <p:cNvPr id="381" name="Image 3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7" y="2693330"/>
                  <a:ext cx="288000" cy="288000"/>
                </a:xfrm>
                <a:prstGeom prst="rect">
                  <a:avLst/>
                </a:prstGeom>
              </p:spPr>
            </p:pic>
            <p:pic>
              <p:nvPicPr>
                <p:cNvPr id="382" name="Image 3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7" y="2948311"/>
                  <a:ext cx="288000" cy="288000"/>
                </a:xfrm>
                <a:prstGeom prst="rect">
                  <a:avLst/>
                </a:prstGeom>
              </p:spPr>
            </p:pic>
          </p:grpSp>
        </p:grpSp>
        <p:grpSp>
          <p:nvGrpSpPr>
            <p:cNvPr id="346" name="Groupe 345"/>
            <p:cNvGrpSpPr/>
            <p:nvPr/>
          </p:nvGrpSpPr>
          <p:grpSpPr>
            <a:xfrm>
              <a:off x="1939647" y="3254548"/>
              <a:ext cx="463629" cy="498782"/>
              <a:chOff x="193088" y="2752304"/>
              <a:chExt cx="463629" cy="498782"/>
            </a:xfrm>
          </p:grpSpPr>
          <p:grpSp>
            <p:nvGrpSpPr>
              <p:cNvPr id="372" name="Groupe 371"/>
              <p:cNvGrpSpPr/>
              <p:nvPr/>
            </p:nvGrpSpPr>
            <p:grpSpPr>
              <a:xfrm>
                <a:off x="193088" y="2752304"/>
                <a:ext cx="463629" cy="498782"/>
                <a:chOff x="1844064" y="2426162"/>
                <a:chExt cx="463629" cy="498782"/>
              </a:xfrm>
            </p:grpSpPr>
            <p:grpSp>
              <p:nvGrpSpPr>
                <p:cNvPr id="374" name="Groupe 373"/>
                <p:cNvGrpSpPr/>
                <p:nvPr/>
              </p:nvGrpSpPr>
              <p:grpSpPr>
                <a:xfrm>
                  <a:off x="2081991" y="2426162"/>
                  <a:ext cx="225702" cy="498782"/>
                  <a:chOff x="1598974" y="2400999"/>
                  <a:chExt cx="225702" cy="498782"/>
                </a:xfrm>
              </p:grpSpPr>
              <p:pic>
                <p:nvPicPr>
                  <p:cNvPr id="376" name="Image 3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77" name="Image 3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pic>
              <p:nvPicPr>
                <p:cNvPr id="375" name="Image 3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064" y="2699242"/>
                  <a:ext cx="225702" cy="225702"/>
                </a:xfrm>
                <a:prstGeom prst="rect">
                  <a:avLst/>
                </a:prstGeom>
              </p:spPr>
            </p:pic>
          </p:grpSp>
          <p:pic>
            <p:nvPicPr>
              <p:cNvPr id="373" name="Image 372"/>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194465" y="3025183"/>
                <a:ext cx="221353" cy="111888"/>
              </a:xfrm>
              <a:prstGeom prst="rect">
                <a:avLst/>
              </a:prstGeom>
            </p:spPr>
          </p:pic>
        </p:grpSp>
        <p:grpSp>
          <p:nvGrpSpPr>
            <p:cNvPr id="347" name="Groupe 346"/>
            <p:cNvGrpSpPr/>
            <p:nvPr/>
          </p:nvGrpSpPr>
          <p:grpSpPr>
            <a:xfrm>
              <a:off x="210843" y="3507825"/>
              <a:ext cx="463629" cy="225903"/>
              <a:chOff x="193088" y="3025183"/>
              <a:chExt cx="463629" cy="225903"/>
            </a:xfrm>
          </p:grpSpPr>
          <p:grpSp>
            <p:nvGrpSpPr>
              <p:cNvPr id="368" name="Groupe 367"/>
              <p:cNvGrpSpPr/>
              <p:nvPr/>
            </p:nvGrpSpPr>
            <p:grpSpPr>
              <a:xfrm>
                <a:off x="193088" y="3025384"/>
                <a:ext cx="463629" cy="225702"/>
                <a:chOff x="1844064" y="2699242"/>
                <a:chExt cx="463629" cy="225702"/>
              </a:xfrm>
            </p:grpSpPr>
            <p:pic>
              <p:nvPicPr>
                <p:cNvPr id="370" name="Image 3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1991" y="2699242"/>
                  <a:ext cx="225702" cy="225702"/>
                </a:xfrm>
                <a:prstGeom prst="rect">
                  <a:avLst/>
                </a:prstGeom>
              </p:spPr>
            </p:pic>
            <p:pic>
              <p:nvPicPr>
                <p:cNvPr id="371" name="Image 3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064" y="2699242"/>
                  <a:ext cx="225702" cy="225702"/>
                </a:xfrm>
                <a:prstGeom prst="rect">
                  <a:avLst/>
                </a:prstGeom>
              </p:spPr>
            </p:pic>
          </p:grpSp>
          <p:pic>
            <p:nvPicPr>
              <p:cNvPr id="369" name="Image 368"/>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194465" y="3025183"/>
                <a:ext cx="221353" cy="111888"/>
              </a:xfrm>
              <a:prstGeom prst="rect">
                <a:avLst/>
              </a:prstGeom>
            </p:spPr>
          </p:pic>
        </p:grpSp>
        <p:grpSp>
          <p:nvGrpSpPr>
            <p:cNvPr id="348" name="Groupe 347"/>
            <p:cNvGrpSpPr/>
            <p:nvPr/>
          </p:nvGrpSpPr>
          <p:grpSpPr>
            <a:xfrm>
              <a:off x="3702750" y="2678562"/>
              <a:ext cx="469742" cy="1051130"/>
              <a:chOff x="3692444" y="2066979"/>
              <a:chExt cx="469742" cy="1051130"/>
            </a:xfrm>
          </p:grpSpPr>
          <p:grpSp>
            <p:nvGrpSpPr>
              <p:cNvPr id="352" name="Groupe 351"/>
              <p:cNvGrpSpPr/>
              <p:nvPr/>
            </p:nvGrpSpPr>
            <p:grpSpPr>
              <a:xfrm>
                <a:off x="3692444" y="2066979"/>
                <a:ext cx="469742" cy="1051130"/>
                <a:chOff x="3686077" y="2150263"/>
                <a:chExt cx="469742" cy="1051130"/>
              </a:xfrm>
            </p:grpSpPr>
            <p:grpSp>
              <p:nvGrpSpPr>
                <p:cNvPr id="354" name="Groupe 353"/>
                <p:cNvGrpSpPr/>
                <p:nvPr/>
              </p:nvGrpSpPr>
              <p:grpSpPr>
                <a:xfrm>
                  <a:off x="3692190" y="2702611"/>
                  <a:ext cx="463629" cy="498782"/>
                  <a:chOff x="1844064" y="2426162"/>
                  <a:chExt cx="463629" cy="498782"/>
                </a:xfrm>
              </p:grpSpPr>
              <p:grpSp>
                <p:nvGrpSpPr>
                  <p:cNvPr id="362" name="Groupe 361"/>
                  <p:cNvGrpSpPr/>
                  <p:nvPr/>
                </p:nvGrpSpPr>
                <p:grpSpPr>
                  <a:xfrm>
                    <a:off x="2081991" y="2426162"/>
                    <a:ext cx="225702" cy="498782"/>
                    <a:chOff x="1598974" y="2400999"/>
                    <a:chExt cx="225702" cy="498782"/>
                  </a:xfrm>
                </p:grpSpPr>
                <p:pic>
                  <p:nvPicPr>
                    <p:cNvPr id="366" name="Image 3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7" name="Image 3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nvGrpSpPr>
                  <p:cNvPr id="363" name="Groupe 362"/>
                  <p:cNvGrpSpPr/>
                  <p:nvPr/>
                </p:nvGrpSpPr>
                <p:grpSpPr>
                  <a:xfrm>
                    <a:off x="1844064" y="2426162"/>
                    <a:ext cx="225702" cy="498782"/>
                    <a:chOff x="1598974" y="2400999"/>
                    <a:chExt cx="225702" cy="498782"/>
                  </a:xfrm>
                </p:grpSpPr>
                <p:pic>
                  <p:nvPicPr>
                    <p:cNvPr id="364" name="Image 3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5" name="Image 3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grpSp>
              <p:nvGrpSpPr>
                <p:cNvPr id="355" name="Groupe 354"/>
                <p:cNvGrpSpPr/>
                <p:nvPr/>
              </p:nvGrpSpPr>
              <p:grpSpPr>
                <a:xfrm>
                  <a:off x="3686077" y="2150263"/>
                  <a:ext cx="463629" cy="498782"/>
                  <a:chOff x="1844064" y="2426162"/>
                  <a:chExt cx="463629" cy="498782"/>
                </a:xfrm>
              </p:grpSpPr>
              <p:grpSp>
                <p:nvGrpSpPr>
                  <p:cNvPr id="356" name="Groupe 355"/>
                  <p:cNvGrpSpPr/>
                  <p:nvPr/>
                </p:nvGrpSpPr>
                <p:grpSpPr>
                  <a:xfrm>
                    <a:off x="2081991" y="2426162"/>
                    <a:ext cx="225702" cy="498782"/>
                    <a:chOff x="1598974" y="2400999"/>
                    <a:chExt cx="225702" cy="498782"/>
                  </a:xfrm>
                </p:grpSpPr>
                <p:pic>
                  <p:nvPicPr>
                    <p:cNvPr id="360" name="Image 3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1" name="Image 3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nvGrpSpPr>
                  <p:cNvPr id="357" name="Groupe 356"/>
                  <p:cNvGrpSpPr/>
                  <p:nvPr/>
                </p:nvGrpSpPr>
                <p:grpSpPr>
                  <a:xfrm>
                    <a:off x="1844064" y="2426162"/>
                    <a:ext cx="225702" cy="498782"/>
                    <a:chOff x="1598974" y="2400999"/>
                    <a:chExt cx="225702" cy="498782"/>
                  </a:xfrm>
                </p:grpSpPr>
                <p:pic>
                  <p:nvPicPr>
                    <p:cNvPr id="358" name="Image 3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59" name="Image 3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grpSp>
          <p:pic>
            <p:nvPicPr>
              <p:cNvPr id="353" name="Image 352"/>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3694140" y="2066979"/>
                <a:ext cx="221353" cy="111888"/>
              </a:xfrm>
              <a:prstGeom prst="rect">
                <a:avLst/>
              </a:prstGeom>
            </p:spPr>
          </p:pic>
        </p:grpSp>
        <p:sp>
          <p:nvSpPr>
            <p:cNvPr id="349" name="Rectangle 348"/>
            <p:cNvSpPr/>
            <p:nvPr/>
          </p:nvSpPr>
          <p:spPr>
            <a:xfrm>
              <a:off x="1876515" y="2264023"/>
              <a:ext cx="1659430" cy="646331"/>
            </a:xfrm>
            <a:prstGeom prst="rect">
              <a:avLst/>
            </a:prstGeom>
          </p:spPr>
          <p:txBody>
            <a:bodyPr wrap="none">
              <a:spAutoFit/>
            </a:bodyPr>
            <a:lstStyle/>
            <a:p>
              <a:pPr algn="ctr"/>
              <a:r>
                <a:rPr lang="fr-FR" b="1" dirty="0">
                  <a:latin typeface="Century Gothic" panose="020B0502020202020204" pitchFamily="34" charset="0"/>
                </a:rPr>
                <a:t>240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600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sp>
          <p:nvSpPr>
            <p:cNvPr id="350" name="Rectangle 349"/>
            <p:cNvSpPr/>
            <p:nvPr/>
          </p:nvSpPr>
          <p:spPr>
            <a:xfrm>
              <a:off x="150200" y="2526225"/>
              <a:ext cx="1659430" cy="646331"/>
            </a:xfrm>
            <a:prstGeom prst="rect">
              <a:avLst/>
            </a:prstGeom>
          </p:spPr>
          <p:txBody>
            <a:bodyPr wrap="none">
              <a:spAutoFit/>
            </a:bodyPr>
            <a:lstStyle/>
            <a:p>
              <a:pPr algn="ctr"/>
              <a:r>
                <a:rPr lang="fr-FR" b="1" dirty="0">
                  <a:latin typeface="Century Gothic" panose="020B0502020202020204" pitchFamily="34" charset="0"/>
                </a:rPr>
                <a:t>150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400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sp>
          <p:nvSpPr>
            <p:cNvPr id="351" name="Rectangle 350"/>
            <p:cNvSpPr/>
            <p:nvPr/>
          </p:nvSpPr>
          <p:spPr>
            <a:xfrm>
              <a:off x="3939625" y="1484784"/>
              <a:ext cx="1789272" cy="646331"/>
            </a:xfrm>
            <a:prstGeom prst="rect">
              <a:avLst/>
            </a:prstGeom>
          </p:spPr>
          <p:txBody>
            <a:bodyPr wrap="none">
              <a:spAutoFit/>
            </a:bodyPr>
            <a:lstStyle/>
            <a:p>
              <a:pPr algn="ctr"/>
              <a:r>
                <a:rPr lang="fr-FR" b="1" dirty="0">
                  <a:latin typeface="Century Gothic" panose="020B0502020202020204" pitchFamily="34" charset="0"/>
                </a:rPr>
                <a:t>750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3000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grpSp>
      <p:grpSp>
        <p:nvGrpSpPr>
          <p:cNvPr id="437" name="Groupe 436"/>
          <p:cNvGrpSpPr/>
          <p:nvPr/>
        </p:nvGrpSpPr>
        <p:grpSpPr>
          <a:xfrm>
            <a:off x="6672681" y="1319710"/>
            <a:ext cx="5344554" cy="2829370"/>
            <a:chOff x="320844" y="1285971"/>
            <a:chExt cx="5344554" cy="2829370"/>
          </a:xfrm>
        </p:grpSpPr>
        <p:sp>
          <p:nvSpPr>
            <p:cNvPr id="438" name="ZoneTexte 437"/>
            <p:cNvSpPr txBox="1"/>
            <p:nvPr/>
          </p:nvSpPr>
          <p:spPr>
            <a:xfrm>
              <a:off x="324158" y="1285971"/>
              <a:ext cx="5204290" cy="400110"/>
            </a:xfrm>
            <a:prstGeom prst="rect">
              <a:avLst/>
            </a:prstGeom>
            <a:solidFill>
              <a:srgbClr val="F6AB38"/>
            </a:solidFill>
            <a:ln>
              <a:noFill/>
            </a:ln>
          </p:spPr>
          <p:txBody>
            <a:bodyPr wrap="square" rtlCol="0">
              <a:spAutoFit/>
            </a:bodyPr>
            <a:lstStyle/>
            <a:p>
              <a:pPr algn="ctr"/>
              <a:r>
                <a:rPr lang="fr-FR" sz="2000" b="1" dirty="0">
                  <a:solidFill>
                    <a:schemeClr val="bg1"/>
                  </a:solidFill>
                  <a:latin typeface="Century Gothic" panose="020B0502020202020204" pitchFamily="34" charset="0"/>
                </a:rPr>
                <a:t>Encore à émettre pour rester sous 2°C:</a:t>
              </a:r>
            </a:p>
          </p:txBody>
        </p:sp>
        <p:sp>
          <p:nvSpPr>
            <p:cNvPr id="439" name="ZoneTexte 438"/>
            <p:cNvSpPr txBox="1"/>
            <p:nvPr/>
          </p:nvSpPr>
          <p:spPr>
            <a:xfrm>
              <a:off x="324158" y="2835985"/>
              <a:ext cx="5203666" cy="369332"/>
            </a:xfrm>
            <a:prstGeom prst="rect">
              <a:avLst/>
            </a:prstGeom>
            <a:solidFill>
              <a:schemeClr val="tx1"/>
            </a:solidFill>
            <a:ln>
              <a:noFill/>
            </a:ln>
          </p:spPr>
          <p:style>
            <a:lnRef idx="1">
              <a:schemeClr val="accent5"/>
            </a:lnRef>
            <a:fillRef idx="3">
              <a:schemeClr val="accent5"/>
            </a:fillRef>
            <a:effectRef idx="2">
              <a:schemeClr val="accent5"/>
            </a:effectRef>
            <a:fontRef idx="minor">
              <a:schemeClr val="lt1"/>
            </a:fontRef>
          </p:style>
          <p:txBody>
            <a:bodyPr wrap="square" rtlCol="0" anchor="ctr">
              <a:spAutoFit/>
            </a:bodyPr>
            <a:lstStyle>
              <a:defPPr>
                <a:defRPr lang="fr-FR"/>
              </a:defPPr>
              <a:lvl1pPr algn="ctr">
                <a:defRPr b="1">
                  <a:solidFill>
                    <a:schemeClr val="bg1"/>
                  </a:solidFill>
                </a:defRPr>
              </a:lvl1pPr>
            </a:lstStyle>
            <a:p>
              <a:r>
                <a:rPr lang="fr-FR" dirty="0">
                  <a:latin typeface="Century Gothic" panose="020B0502020202020204" pitchFamily="34" charset="0"/>
                </a:rPr>
                <a:t>Notre budget 2°C </a:t>
              </a:r>
            </a:p>
          </p:txBody>
        </p:sp>
        <p:grpSp>
          <p:nvGrpSpPr>
            <p:cNvPr id="440" name="Groupe 439"/>
            <p:cNvGrpSpPr/>
            <p:nvPr/>
          </p:nvGrpSpPr>
          <p:grpSpPr>
            <a:xfrm>
              <a:off x="320844" y="1808054"/>
              <a:ext cx="1210507" cy="803975"/>
              <a:chOff x="10253591" y="2075882"/>
              <a:chExt cx="1210507" cy="803975"/>
            </a:xfrm>
          </p:grpSpPr>
          <p:grpSp>
            <p:nvGrpSpPr>
              <p:cNvPr id="444" name="Groupe 443"/>
              <p:cNvGrpSpPr/>
              <p:nvPr/>
            </p:nvGrpSpPr>
            <p:grpSpPr>
              <a:xfrm>
                <a:off x="10253591" y="2082819"/>
                <a:ext cx="596237" cy="797038"/>
                <a:chOff x="1616620" y="2469537"/>
                <a:chExt cx="596237" cy="797038"/>
              </a:xfrm>
            </p:grpSpPr>
            <p:grpSp>
              <p:nvGrpSpPr>
                <p:cNvPr id="452" name="Groupe 451"/>
                <p:cNvGrpSpPr/>
                <p:nvPr/>
              </p:nvGrpSpPr>
              <p:grpSpPr>
                <a:xfrm>
                  <a:off x="1616620" y="2724058"/>
                  <a:ext cx="596237" cy="542517"/>
                  <a:chOff x="-811331" y="2688952"/>
                  <a:chExt cx="596237" cy="542517"/>
                </a:xfrm>
              </p:grpSpPr>
              <p:pic>
                <p:nvPicPr>
                  <p:cNvPr id="454" name="Image 4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55" name="Image 4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56" name="Image 4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57" name="Image 4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pic>
              <p:nvPicPr>
                <p:cNvPr id="453" name="Image 4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914" y="2469537"/>
                  <a:ext cx="288000" cy="288000"/>
                </a:xfrm>
                <a:prstGeom prst="rect">
                  <a:avLst/>
                </a:prstGeom>
              </p:spPr>
            </p:pic>
          </p:grpSp>
          <p:grpSp>
            <p:nvGrpSpPr>
              <p:cNvPr id="445" name="Groupe 444"/>
              <p:cNvGrpSpPr/>
              <p:nvPr/>
            </p:nvGrpSpPr>
            <p:grpSpPr>
              <a:xfrm>
                <a:off x="10867861" y="2075882"/>
                <a:ext cx="596237" cy="797038"/>
                <a:chOff x="1616620" y="2469537"/>
                <a:chExt cx="596237" cy="797038"/>
              </a:xfrm>
            </p:grpSpPr>
            <p:grpSp>
              <p:nvGrpSpPr>
                <p:cNvPr id="446" name="Groupe 445"/>
                <p:cNvGrpSpPr/>
                <p:nvPr/>
              </p:nvGrpSpPr>
              <p:grpSpPr>
                <a:xfrm>
                  <a:off x="1616620" y="2724058"/>
                  <a:ext cx="596237" cy="542517"/>
                  <a:chOff x="-811331" y="2688952"/>
                  <a:chExt cx="596237" cy="542517"/>
                </a:xfrm>
              </p:grpSpPr>
              <p:pic>
                <p:nvPicPr>
                  <p:cNvPr id="448" name="Image 4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49" name="Image 4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50" name="Image 4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51" name="Image 4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pic>
              <p:nvPicPr>
                <p:cNvPr id="447" name="Image 4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745" y="2469537"/>
                  <a:ext cx="288000" cy="288000"/>
                </a:xfrm>
                <a:prstGeom prst="rect">
                  <a:avLst/>
                </a:prstGeom>
              </p:spPr>
            </p:pic>
          </p:grpSp>
        </p:grpSp>
        <p:sp>
          <p:nvSpPr>
            <p:cNvPr id="441" name="Rectangle 440"/>
            <p:cNvSpPr/>
            <p:nvPr/>
          </p:nvSpPr>
          <p:spPr>
            <a:xfrm>
              <a:off x="1494063" y="1943664"/>
              <a:ext cx="4171335" cy="615553"/>
            </a:xfrm>
            <a:prstGeom prst="rect">
              <a:avLst/>
            </a:prstGeom>
          </p:spPr>
          <p:txBody>
            <a:bodyPr wrap="none">
              <a:spAutoFit/>
            </a:bodyPr>
            <a:lstStyle/>
            <a:p>
              <a:pPr algn="ctr"/>
              <a:r>
                <a:rPr lang="fr-FR" b="1" dirty="0">
                  <a:latin typeface="Century Gothic" panose="020B0502020202020204" pitchFamily="34" charset="0"/>
                </a:rPr>
                <a:t>≈ entre 800 et 1000 GtCO</a:t>
              </a:r>
              <a:r>
                <a:rPr lang="fr-FR" b="1" baseline="-25000" dirty="0">
                  <a:latin typeface="Century Gothic" panose="020B0502020202020204" pitchFamily="34" charset="0"/>
                </a:rPr>
                <a:t>2</a:t>
              </a:r>
            </a:p>
            <a:p>
              <a:pPr algn="ctr"/>
              <a:r>
                <a:rPr lang="fr-FR" sz="1600" dirty="0">
                  <a:latin typeface="Century Gothic" panose="020B0502020202020204" pitchFamily="34" charset="0"/>
                </a:rPr>
                <a:t>À répartir entre les différentes énergies ! </a:t>
              </a:r>
              <a:endParaRPr lang="fr-FR" sz="1600" dirty="0"/>
            </a:p>
          </p:txBody>
        </p:sp>
        <p:sp>
          <p:nvSpPr>
            <p:cNvPr id="442" name="ZoneTexte 441"/>
            <p:cNvSpPr txBox="1"/>
            <p:nvPr/>
          </p:nvSpPr>
          <p:spPr>
            <a:xfrm>
              <a:off x="323534" y="3299183"/>
              <a:ext cx="5204290" cy="36933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fr-FR"/>
              </a:defPPr>
              <a:lvl1pPr algn="ctr">
                <a:defRPr b="1">
                  <a:solidFill>
                    <a:schemeClr val="bg1"/>
                  </a:solidFill>
                </a:defRPr>
              </a:lvl1pPr>
            </a:lstStyle>
            <a:p>
              <a:r>
                <a:rPr lang="fr-FR" dirty="0">
                  <a:latin typeface="Century Gothic" panose="020B0502020202020204" pitchFamily="34" charset="0"/>
                </a:rPr>
                <a:t>Entre 20% et 25% des réserves prouvées </a:t>
              </a:r>
            </a:p>
          </p:txBody>
        </p:sp>
        <p:sp>
          <p:nvSpPr>
            <p:cNvPr id="443" name="ZoneTexte 442"/>
            <p:cNvSpPr txBox="1"/>
            <p:nvPr/>
          </p:nvSpPr>
          <p:spPr>
            <a:xfrm>
              <a:off x="320844" y="3746009"/>
              <a:ext cx="5204290" cy="36933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fr-FR"/>
              </a:defPPr>
              <a:lvl1pPr algn="ctr">
                <a:defRPr b="1">
                  <a:solidFill>
                    <a:schemeClr val="bg1"/>
                  </a:solidFill>
                </a:defRPr>
              </a:lvl1pPr>
            </a:lstStyle>
            <a:p>
              <a:r>
                <a:rPr lang="fr-FR" dirty="0">
                  <a:latin typeface="Century Gothic" panose="020B0502020202020204" pitchFamily="34" charset="0"/>
                </a:rPr>
                <a:t>Entre 1% et 2% des ressources</a:t>
              </a:r>
            </a:p>
          </p:txBody>
        </p:sp>
      </p:grpSp>
      <p:sp>
        <p:nvSpPr>
          <p:cNvPr id="129" name="Rectangle 128">
            <a:extLst>
              <a:ext uri="{FF2B5EF4-FFF2-40B4-BE49-F238E27FC236}">
                <a16:creationId xmlns:a16="http://schemas.microsoft.com/office/drawing/2014/main" id="{2609FB56-6BF3-49E1-9D3C-FF8D346A1721}"/>
              </a:ext>
            </a:extLst>
          </p:cNvPr>
          <p:cNvSpPr/>
          <p:nvPr/>
        </p:nvSpPr>
        <p:spPr>
          <a:xfrm>
            <a:off x="-43061" y="6592141"/>
            <a:ext cx="6631203" cy="307777"/>
          </a:xfrm>
          <a:prstGeom prst="rect">
            <a:avLst/>
          </a:prstGeom>
          <a:ln>
            <a:noFill/>
          </a:ln>
        </p:spPr>
        <p:txBody>
          <a:bodyPr wrap="square">
            <a:spAutoFit/>
          </a:bodyPr>
          <a:lstStyle/>
          <a:p>
            <a:pPr algn="just"/>
            <a:r>
              <a:rPr lang="fr-FR" sz="1400" i="1" dirty="0">
                <a:solidFill>
                  <a:schemeClr val="bg1"/>
                </a:solidFill>
                <a:latin typeface="Century Gothic" pitchFamily="34" charset="0"/>
                <a:cs typeface="+mn-cs"/>
              </a:rPr>
              <a:t>Source : Avenir Climatique</a:t>
            </a:r>
            <a:r>
              <a:rPr lang="en-US" sz="1400" i="1" dirty="0">
                <a:solidFill>
                  <a:schemeClr val="bg1"/>
                </a:solidFill>
                <a:latin typeface="Century Gothic" pitchFamily="34" charset="0"/>
                <a:cs typeface="+mn-cs"/>
              </a:rPr>
              <a:t>, IPCC AR5 WG3, BP Statistical Review 2016</a:t>
            </a:r>
            <a:endParaRPr lang="pt-BR" sz="1400" i="1" dirty="0">
              <a:solidFill>
                <a:schemeClr val="bg1"/>
              </a:solidFill>
              <a:latin typeface="Century Gothic" pitchFamily="34" charset="0"/>
              <a:cs typeface="+mn-cs"/>
            </a:endParaRPr>
          </a:p>
        </p:txBody>
      </p:sp>
    </p:spTree>
    <p:extLst>
      <p:ext uri="{BB962C8B-B14F-4D97-AF65-F5344CB8AC3E}">
        <p14:creationId xmlns:p14="http://schemas.microsoft.com/office/powerpoint/2010/main" val="204497273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Budgétisons le carbone</a:t>
            </a:r>
            <a:br>
              <a:rPr lang="fr-FR" dirty="0"/>
            </a:br>
            <a:r>
              <a:rPr lang="fr-FR" sz="2000" i="1" dirty="0">
                <a:solidFill>
                  <a:srgbClr val="F6AB38"/>
                </a:solidFill>
              </a:rPr>
              <a:t>Tic, Tac…</a:t>
            </a:r>
          </a:p>
        </p:txBody>
      </p:sp>
      <p:grpSp>
        <p:nvGrpSpPr>
          <p:cNvPr id="332" name="Groupe 331"/>
          <p:cNvGrpSpPr/>
          <p:nvPr/>
        </p:nvGrpSpPr>
        <p:grpSpPr>
          <a:xfrm>
            <a:off x="335438" y="4834897"/>
            <a:ext cx="6896157" cy="738664"/>
            <a:chOff x="254671" y="4601536"/>
            <a:chExt cx="6896157" cy="738664"/>
          </a:xfrm>
        </p:grpSpPr>
        <p:pic>
          <p:nvPicPr>
            <p:cNvPr id="333" name="Image 33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5820" y="5018145"/>
              <a:ext cx="225702" cy="225702"/>
            </a:xfrm>
            <a:prstGeom prst="rect">
              <a:avLst/>
            </a:prstGeom>
          </p:spPr>
        </p:pic>
        <p:pic>
          <p:nvPicPr>
            <p:cNvPr id="334" name="Image 3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4671" y="4674799"/>
              <a:ext cx="288000" cy="288000"/>
            </a:xfrm>
            <a:prstGeom prst="rect">
              <a:avLst/>
            </a:prstGeom>
          </p:spPr>
        </p:pic>
        <p:sp>
          <p:nvSpPr>
            <p:cNvPr id="335" name="Rectangle 334"/>
            <p:cNvSpPr/>
            <p:nvPr/>
          </p:nvSpPr>
          <p:spPr>
            <a:xfrm>
              <a:off x="584150" y="4601536"/>
              <a:ext cx="6566678" cy="738664"/>
            </a:xfrm>
            <a:prstGeom prst="rect">
              <a:avLst/>
            </a:prstGeom>
            <a:ln>
              <a:noFill/>
            </a:ln>
          </p:spPr>
          <p:txBody>
            <a:bodyPr wrap="square">
              <a:spAutoFit/>
            </a:bodyPr>
            <a:lstStyle/>
            <a:p>
              <a:pPr algn="just">
                <a:lnSpc>
                  <a:spcPct val="150000"/>
                </a:lnSpc>
              </a:pPr>
              <a:r>
                <a:rPr lang="fr-FR" sz="1400" i="1" dirty="0">
                  <a:latin typeface="Century Gothic" pitchFamily="34" charset="0"/>
                  <a:cs typeface="+mn-cs"/>
                </a:rPr>
                <a:t>Gaz à effet de serre équivalents (100 GtCO</a:t>
              </a:r>
              <a:r>
                <a:rPr lang="fr-FR" sz="1400" i="1" baseline="-25000" dirty="0">
                  <a:latin typeface="Century Gothic" pitchFamily="34" charset="0"/>
                  <a:cs typeface="+mn-cs"/>
                </a:rPr>
                <a:t>2</a:t>
              </a:r>
              <a:r>
                <a:rPr lang="fr-FR" sz="1400" i="1" dirty="0">
                  <a:latin typeface="Century Gothic" pitchFamily="34" charset="0"/>
                  <a:cs typeface="+mn-cs"/>
                </a:rPr>
                <a:t>eq)</a:t>
              </a:r>
            </a:p>
            <a:p>
              <a:pPr algn="just">
                <a:lnSpc>
                  <a:spcPct val="150000"/>
                </a:lnSpc>
              </a:pPr>
              <a:r>
                <a:rPr lang="fr-FR" sz="1400" i="1" dirty="0">
                  <a:latin typeface="Century Gothic" pitchFamily="34" charset="0"/>
                  <a:cs typeface="+mn-cs"/>
                </a:rPr>
                <a:t>Energie équivalente (100 </a:t>
              </a:r>
              <a:r>
                <a:rPr lang="fr-FR" sz="1400" i="1" dirty="0" err="1">
                  <a:latin typeface="Century Gothic" pitchFamily="34" charset="0"/>
                  <a:cs typeface="+mn-cs"/>
                </a:rPr>
                <a:t>Gtep</a:t>
              </a:r>
              <a:r>
                <a:rPr lang="fr-FR" sz="1400" i="1" dirty="0">
                  <a:latin typeface="Century Gothic" pitchFamily="34" charset="0"/>
                  <a:cs typeface="+mn-cs"/>
                </a:rPr>
                <a:t>)</a:t>
              </a:r>
              <a:endParaRPr lang="pt-BR" sz="1400" i="1" dirty="0">
                <a:latin typeface="Century Gothic" pitchFamily="34" charset="0"/>
                <a:cs typeface="+mn-cs"/>
              </a:endParaRPr>
            </a:p>
          </p:txBody>
        </p:sp>
      </p:grpSp>
      <p:sp>
        <p:nvSpPr>
          <p:cNvPr id="336" name="Rectangle 335"/>
          <p:cNvSpPr/>
          <p:nvPr/>
        </p:nvSpPr>
        <p:spPr>
          <a:xfrm>
            <a:off x="-43061" y="6592141"/>
            <a:ext cx="6631203" cy="307777"/>
          </a:xfrm>
          <a:prstGeom prst="rect">
            <a:avLst/>
          </a:prstGeom>
          <a:ln>
            <a:noFill/>
          </a:ln>
        </p:spPr>
        <p:txBody>
          <a:bodyPr wrap="square">
            <a:spAutoFit/>
          </a:bodyPr>
          <a:lstStyle/>
          <a:p>
            <a:pPr algn="just"/>
            <a:r>
              <a:rPr lang="fr-FR" sz="1400" i="1" dirty="0">
                <a:solidFill>
                  <a:schemeClr val="bg1"/>
                </a:solidFill>
                <a:latin typeface="Century Gothic" pitchFamily="34" charset="0"/>
                <a:cs typeface="+mn-cs"/>
              </a:rPr>
              <a:t>Source : Avenir Climatique</a:t>
            </a:r>
            <a:r>
              <a:rPr lang="en-US" sz="1400" i="1" dirty="0">
                <a:solidFill>
                  <a:schemeClr val="bg1"/>
                </a:solidFill>
                <a:latin typeface="Century Gothic" pitchFamily="34" charset="0"/>
                <a:cs typeface="+mn-cs"/>
              </a:rPr>
              <a:t>, IPCC AR5 WG3, BP Statistical Review 2016</a:t>
            </a:r>
            <a:endParaRPr lang="pt-BR" sz="1400" i="1" dirty="0">
              <a:solidFill>
                <a:schemeClr val="bg1"/>
              </a:solidFill>
              <a:latin typeface="Century Gothic" pitchFamily="34" charset="0"/>
              <a:cs typeface="+mn-cs"/>
            </a:endParaRPr>
          </a:p>
        </p:txBody>
      </p:sp>
      <p:grpSp>
        <p:nvGrpSpPr>
          <p:cNvPr id="337" name="Groupe 336"/>
          <p:cNvGrpSpPr/>
          <p:nvPr/>
        </p:nvGrpSpPr>
        <p:grpSpPr>
          <a:xfrm>
            <a:off x="271002" y="1334856"/>
            <a:ext cx="5753180" cy="3480676"/>
            <a:chOff x="150200" y="1072968"/>
            <a:chExt cx="5753180" cy="3480676"/>
          </a:xfrm>
        </p:grpSpPr>
        <p:sp>
          <p:nvSpPr>
            <p:cNvPr id="338" name="ZoneTexte 337"/>
            <p:cNvSpPr txBox="1"/>
            <p:nvPr/>
          </p:nvSpPr>
          <p:spPr>
            <a:xfrm>
              <a:off x="1919314" y="3793500"/>
              <a:ext cx="1548032"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fr-FR" sz="1400" b="1" dirty="0">
                  <a:solidFill>
                    <a:schemeClr val="bg1"/>
                  </a:solidFill>
                  <a:latin typeface="Century Gothic" panose="020B0502020202020204" pitchFamily="34" charset="0"/>
                </a:rPr>
                <a:t>PETROLE</a:t>
              </a:r>
              <a:endParaRPr lang="fr-FR" b="1" dirty="0">
                <a:solidFill>
                  <a:schemeClr val="bg1"/>
                </a:solidFill>
                <a:latin typeface="Century Gothic" panose="020B0502020202020204" pitchFamily="34" charset="0"/>
              </a:endParaRPr>
            </a:p>
          </p:txBody>
        </p:sp>
        <p:sp>
          <p:nvSpPr>
            <p:cNvPr id="339" name="ZoneTexte 338"/>
            <p:cNvSpPr txBox="1"/>
            <p:nvPr/>
          </p:nvSpPr>
          <p:spPr>
            <a:xfrm>
              <a:off x="3671623" y="3800370"/>
              <a:ext cx="2231757"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nchor="ctr">
              <a:spAutoFit/>
            </a:bodyPr>
            <a:lstStyle/>
            <a:p>
              <a:pPr algn="ctr"/>
              <a:r>
                <a:rPr lang="fr-FR" sz="1400" b="1" dirty="0">
                  <a:solidFill>
                    <a:schemeClr val="bg1"/>
                  </a:solidFill>
                  <a:latin typeface="Century Gothic" panose="020B0502020202020204" pitchFamily="34" charset="0"/>
                </a:rPr>
                <a:t>CHARBON</a:t>
              </a:r>
            </a:p>
          </p:txBody>
        </p:sp>
        <p:sp>
          <p:nvSpPr>
            <p:cNvPr id="340" name="ZoneTexte 339"/>
            <p:cNvSpPr txBox="1"/>
            <p:nvPr/>
          </p:nvSpPr>
          <p:spPr>
            <a:xfrm>
              <a:off x="188105" y="3800370"/>
              <a:ext cx="1548032" cy="307777"/>
            </a:xfrm>
            <a:prstGeom prst="rect">
              <a:avLst/>
            </a:prstGeom>
            <a:ln>
              <a:noFill/>
            </a:ln>
          </p:spPr>
          <p:style>
            <a:lnRef idx="1">
              <a:schemeClr val="dk1"/>
            </a:lnRef>
            <a:fillRef idx="3">
              <a:schemeClr val="dk1"/>
            </a:fillRef>
            <a:effectRef idx="2">
              <a:schemeClr val="dk1"/>
            </a:effectRef>
            <a:fontRef idx="minor">
              <a:schemeClr val="lt1"/>
            </a:fontRef>
          </p:style>
          <p:txBody>
            <a:bodyPr wrap="square" rtlCol="0" anchor="ctr">
              <a:spAutoFit/>
            </a:bodyPr>
            <a:lstStyle/>
            <a:p>
              <a:pPr algn="ctr"/>
              <a:r>
                <a:rPr lang="fr-FR" sz="1400" b="1" dirty="0">
                  <a:solidFill>
                    <a:schemeClr val="bg1"/>
                  </a:solidFill>
                  <a:latin typeface="Century Gothic" panose="020B0502020202020204" pitchFamily="34" charset="0"/>
                </a:rPr>
                <a:t>GAZ</a:t>
              </a:r>
            </a:p>
          </p:txBody>
        </p:sp>
        <p:sp>
          <p:nvSpPr>
            <p:cNvPr id="341" name="ZoneTexte 340"/>
            <p:cNvSpPr txBox="1"/>
            <p:nvPr/>
          </p:nvSpPr>
          <p:spPr>
            <a:xfrm>
              <a:off x="156162" y="1072968"/>
              <a:ext cx="5693137" cy="400110"/>
            </a:xfrm>
            <a:prstGeom prst="rect">
              <a:avLst/>
            </a:prstGeom>
            <a:solidFill>
              <a:srgbClr val="F6AB38"/>
            </a:solidFill>
            <a:ln>
              <a:noFill/>
            </a:ln>
          </p:spPr>
          <p:txBody>
            <a:bodyPr wrap="square" rtlCol="0">
              <a:spAutoFit/>
            </a:bodyPr>
            <a:lstStyle/>
            <a:p>
              <a:pPr algn="ctr"/>
              <a:r>
                <a:rPr lang="fr-FR" sz="2000" b="1" dirty="0">
                  <a:solidFill>
                    <a:schemeClr val="bg1"/>
                  </a:solidFill>
                  <a:latin typeface="Century Gothic" panose="020B0502020202020204" pitchFamily="34" charset="0"/>
                </a:rPr>
                <a:t>Ce qu’il nous reste (réserves prouvées) : </a:t>
              </a:r>
            </a:p>
          </p:txBody>
        </p:sp>
        <p:sp>
          <p:nvSpPr>
            <p:cNvPr id="342" name="ZoneTexte 341"/>
            <p:cNvSpPr txBox="1"/>
            <p:nvPr/>
          </p:nvSpPr>
          <p:spPr>
            <a:xfrm>
              <a:off x="188105" y="4186549"/>
              <a:ext cx="5685511" cy="367095"/>
            </a:xfrm>
            <a:prstGeom prst="rect">
              <a:avLst/>
            </a:prstGeom>
            <a:solidFill>
              <a:schemeClr val="tx1"/>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fr-FR"/>
              </a:defPPr>
              <a:lvl1pPr algn="ctr">
                <a:defRPr b="1">
                  <a:solidFill>
                    <a:schemeClr val="bg1"/>
                  </a:solidFill>
                </a:defRPr>
              </a:lvl1pPr>
            </a:lstStyle>
            <a:p>
              <a:r>
                <a:rPr lang="fr-FR" dirty="0">
                  <a:latin typeface="Century Gothic" panose="020B0502020202020204" pitchFamily="34" charset="0"/>
                </a:rPr>
                <a:t>TOTAL : ≈ 4000 GtCO2 </a:t>
              </a:r>
            </a:p>
          </p:txBody>
        </p:sp>
        <p:grpSp>
          <p:nvGrpSpPr>
            <p:cNvPr id="343" name="Groupe 342"/>
            <p:cNvGrpSpPr/>
            <p:nvPr/>
          </p:nvGrpSpPr>
          <p:grpSpPr>
            <a:xfrm>
              <a:off x="1091568" y="3234953"/>
              <a:ext cx="596237" cy="542517"/>
              <a:chOff x="-811331" y="2688952"/>
              <a:chExt cx="596237" cy="542517"/>
            </a:xfrm>
          </p:grpSpPr>
          <p:pic>
            <p:nvPicPr>
              <p:cNvPr id="433" name="Image 43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34" name="Image 4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35" name="Image 43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36" name="Image 43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44" name="Groupe 343"/>
            <p:cNvGrpSpPr/>
            <p:nvPr/>
          </p:nvGrpSpPr>
          <p:grpSpPr>
            <a:xfrm>
              <a:off x="2863739" y="2970985"/>
              <a:ext cx="596237" cy="797038"/>
              <a:chOff x="1616620" y="2469537"/>
              <a:chExt cx="596237" cy="797038"/>
            </a:xfrm>
          </p:grpSpPr>
          <p:grpSp>
            <p:nvGrpSpPr>
              <p:cNvPr id="425" name="Groupe 424"/>
              <p:cNvGrpSpPr/>
              <p:nvPr/>
            </p:nvGrpSpPr>
            <p:grpSpPr>
              <a:xfrm>
                <a:off x="1616620" y="2724058"/>
                <a:ext cx="596237" cy="542517"/>
                <a:chOff x="-811331" y="2688952"/>
                <a:chExt cx="596237" cy="542517"/>
              </a:xfrm>
            </p:grpSpPr>
            <p:pic>
              <p:nvPicPr>
                <p:cNvPr id="429" name="Image 4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30" name="Image 4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31" name="Image 4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32" name="Image 43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426" name="Groupe 425"/>
              <p:cNvGrpSpPr/>
              <p:nvPr/>
            </p:nvGrpSpPr>
            <p:grpSpPr>
              <a:xfrm>
                <a:off x="1618745" y="2469537"/>
                <a:ext cx="588169" cy="288000"/>
                <a:chOff x="-803263" y="2943469"/>
                <a:chExt cx="588169" cy="288000"/>
              </a:xfrm>
            </p:grpSpPr>
            <p:pic>
              <p:nvPicPr>
                <p:cNvPr id="427" name="Image 42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28" name="Image 4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45" name="Groupe 344"/>
            <p:cNvGrpSpPr/>
            <p:nvPr/>
          </p:nvGrpSpPr>
          <p:grpSpPr>
            <a:xfrm>
              <a:off x="4301434" y="2178905"/>
              <a:ext cx="1537369" cy="1588737"/>
              <a:chOff x="4303024" y="1833201"/>
              <a:chExt cx="1537369" cy="1588737"/>
            </a:xfrm>
          </p:grpSpPr>
          <p:grpSp>
            <p:nvGrpSpPr>
              <p:cNvPr id="378" name="Groupe 377"/>
              <p:cNvGrpSpPr/>
              <p:nvPr/>
            </p:nvGrpSpPr>
            <p:grpSpPr>
              <a:xfrm>
                <a:off x="4303024" y="1844038"/>
                <a:ext cx="900101" cy="1573489"/>
                <a:chOff x="4303024" y="1844038"/>
                <a:chExt cx="900101" cy="1573489"/>
              </a:xfrm>
            </p:grpSpPr>
            <p:grpSp>
              <p:nvGrpSpPr>
                <p:cNvPr id="404" name="Groupe 403"/>
                <p:cNvGrpSpPr/>
                <p:nvPr/>
              </p:nvGrpSpPr>
              <p:grpSpPr>
                <a:xfrm>
                  <a:off x="4606888" y="2620489"/>
                  <a:ext cx="596237" cy="797038"/>
                  <a:chOff x="1642870" y="2469968"/>
                  <a:chExt cx="596237" cy="797038"/>
                </a:xfrm>
              </p:grpSpPr>
              <p:grpSp>
                <p:nvGrpSpPr>
                  <p:cNvPr id="417" name="Groupe 416"/>
                  <p:cNvGrpSpPr/>
                  <p:nvPr/>
                </p:nvGrpSpPr>
                <p:grpSpPr>
                  <a:xfrm>
                    <a:off x="1642870" y="2724489"/>
                    <a:ext cx="596237" cy="542517"/>
                    <a:chOff x="-785081" y="2689383"/>
                    <a:chExt cx="596237" cy="542517"/>
                  </a:xfrm>
                </p:grpSpPr>
                <p:pic>
                  <p:nvPicPr>
                    <p:cNvPr id="421" name="Image 4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81" y="2689582"/>
                      <a:ext cx="288000" cy="288000"/>
                    </a:xfrm>
                    <a:prstGeom prst="rect">
                      <a:avLst/>
                    </a:prstGeom>
                  </p:spPr>
                </p:pic>
                <p:pic>
                  <p:nvPicPr>
                    <p:cNvPr id="422" name="Image 42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23" name="Image 42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46" y="2689383"/>
                      <a:ext cx="288000" cy="288000"/>
                    </a:xfrm>
                    <a:prstGeom prst="rect">
                      <a:avLst/>
                    </a:prstGeom>
                  </p:spPr>
                </p:pic>
                <p:pic>
                  <p:nvPicPr>
                    <p:cNvPr id="424" name="Image 42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nvGrpSpPr>
                  <p:cNvPr id="418" name="Groupe 417"/>
                  <p:cNvGrpSpPr/>
                  <p:nvPr/>
                </p:nvGrpSpPr>
                <p:grpSpPr>
                  <a:xfrm>
                    <a:off x="1644995" y="2469968"/>
                    <a:ext cx="588169" cy="288000"/>
                    <a:chOff x="-777013" y="2943900"/>
                    <a:chExt cx="588169" cy="288000"/>
                  </a:xfrm>
                </p:grpSpPr>
                <p:pic>
                  <p:nvPicPr>
                    <p:cNvPr id="419" name="Image 4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20" name="Image 41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grpSp>
              <p:nvGrpSpPr>
                <p:cNvPr id="405" name="Groupe 404"/>
                <p:cNvGrpSpPr/>
                <p:nvPr/>
              </p:nvGrpSpPr>
              <p:grpSpPr>
                <a:xfrm>
                  <a:off x="4606888" y="1844038"/>
                  <a:ext cx="596237" cy="797038"/>
                  <a:chOff x="1642870" y="2469968"/>
                  <a:chExt cx="596237" cy="797038"/>
                </a:xfrm>
              </p:grpSpPr>
              <p:grpSp>
                <p:nvGrpSpPr>
                  <p:cNvPr id="409" name="Groupe 408"/>
                  <p:cNvGrpSpPr/>
                  <p:nvPr/>
                </p:nvGrpSpPr>
                <p:grpSpPr>
                  <a:xfrm>
                    <a:off x="1642870" y="2724489"/>
                    <a:ext cx="596237" cy="542517"/>
                    <a:chOff x="-785081" y="2689383"/>
                    <a:chExt cx="596237" cy="542517"/>
                  </a:xfrm>
                </p:grpSpPr>
                <p:pic>
                  <p:nvPicPr>
                    <p:cNvPr id="413" name="Image 4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081" y="2689582"/>
                      <a:ext cx="288000" cy="288000"/>
                    </a:xfrm>
                    <a:prstGeom prst="rect">
                      <a:avLst/>
                    </a:prstGeom>
                  </p:spPr>
                </p:pic>
                <p:pic>
                  <p:nvPicPr>
                    <p:cNvPr id="414" name="Image 4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15" name="Image 4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7946" y="2689383"/>
                      <a:ext cx="288000" cy="288000"/>
                    </a:xfrm>
                    <a:prstGeom prst="rect">
                      <a:avLst/>
                    </a:prstGeom>
                  </p:spPr>
                </p:pic>
                <p:pic>
                  <p:nvPicPr>
                    <p:cNvPr id="416" name="Image 4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nvGrpSpPr>
                  <p:cNvPr id="410" name="Groupe 409"/>
                  <p:cNvGrpSpPr/>
                  <p:nvPr/>
                </p:nvGrpSpPr>
                <p:grpSpPr>
                  <a:xfrm>
                    <a:off x="1644995" y="2469968"/>
                    <a:ext cx="588169" cy="288000"/>
                    <a:chOff x="-777013" y="2943900"/>
                    <a:chExt cx="588169" cy="288000"/>
                  </a:xfrm>
                </p:grpSpPr>
                <p:pic>
                  <p:nvPicPr>
                    <p:cNvPr id="411" name="Image 4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7013" y="2943900"/>
                      <a:ext cx="288000" cy="288000"/>
                    </a:xfrm>
                    <a:prstGeom prst="rect">
                      <a:avLst/>
                    </a:prstGeom>
                  </p:spPr>
                </p:pic>
                <p:pic>
                  <p:nvPicPr>
                    <p:cNvPr id="412" name="Image 4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844" y="2943900"/>
                      <a:ext cx="288000" cy="288000"/>
                    </a:xfrm>
                    <a:prstGeom prst="rect">
                      <a:avLst/>
                    </a:prstGeom>
                  </p:spPr>
                </p:pic>
              </p:grpSp>
            </p:grpSp>
            <p:grpSp>
              <p:nvGrpSpPr>
                <p:cNvPr id="406" name="Groupe 405"/>
                <p:cNvGrpSpPr/>
                <p:nvPr/>
              </p:nvGrpSpPr>
              <p:grpSpPr>
                <a:xfrm>
                  <a:off x="4303024" y="2354450"/>
                  <a:ext cx="289152" cy="554039"/>
                  <a:chOff x="-1083002" y="3704738"/>
                  <a:chExt cx="289152" cy="554039"/>
                </a:xfrm>
              </p:grpSpPr>
              <p:pic>
                <p:nvPicPr>
                  <p:cNvPr id="407" name="Image 40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1850" y="3970777"/>
                    <a:ext cx="288000" cy="288000"/>
                  </a:xfrm>
                  <a:prstGeom prst="rect">
                    <a:avLst/>
                  </a:prstGeom>
                </p:spPr>
              </p:pic>
              <p:pic>
                <p:nvPicPr>
                  <p:cNvPr id="408" name="Image 40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83002" y="3704738"/>
                    <a:ext cx="288000" cy="288000"/>
                  </a:xfrm>
                  <a:prstGeom prst="rect">
                    <a:avLst/>
                  </a:prstGeom>
                </p:spPr>
              </p:pic>
            </p:grpSp>
          </p:grpSp>
          <p:grpSp>
            <p:nvGrpSpPr>
              <p:cNvPr id="379" name="Groupe 378"/>
              <p:cNvGrpSpPr/>
              <p:nvPr/>
            </p:nvGrpSpPr>
            <p:grpSpPr>
              <a:xfrm>
                <a:off x="4306719" y="1833201"/>
                <a:ext cx="1533674" cy="1575401"/>
                <a:chOff x="3643201" y="1841695"/>
                <a:chExt cx="1533674" cy="1575401"/>
              </a:xfrm>
            </p:grpSpPr>
            <p:grpSp>
              <p:nvGrpSpPr>
                <p:cNvPr id="383" name="Groupe 382"/>
                <p:cNvGrpSpPr/>
                <p:nvPr/>
              </p:nvGrpSpPr>
              <p:grpSpPr>
                <a:xfrm>
                  <a:off x="4580638" y="2620058"/>
                  <a:ext cx="596237" cy="797038"/>
                  <a:chOff x="1616620" y="2469537"/>
                  <a:chExt cx="596237" cy="797038"/>
                </a:xfrm>
              </p:grpSpPr>
              <p:grpSp>
                <p:nvGrpSpPr>
                  <p:cNvPr id="396" name="Groupe 395"/>
                  <p:cNvGrpSpPr/>
                  <p:nvPr/>
                </p:nvGrpSpPr>
                <p:grpSpPr>
                  <a:xfrm>
                    <a:off x="1616620" y="2724058"/>
                    <a:ext cx="596237" cy="542517"/>
                    <a:chOff x="-811331" y="2688952"/>
                    <a:chExt cx="596237" cy="542517"/>
                  </a:xfrm>
                </p:grpSpPr>
                <p:pic>
                  <p:nvPicPr>
                    <p:cNvPr id="400" name="Image 39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01" name="Image 40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02" name="Image 40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03" name="Image 40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97" name="Groupe 396"/>
                  <p:cNvGrpSpPr/>
                  <p:nvPr/>
                </p:nvGrpSpPr>
                <p:grpSpPr>
                  <a:xfrm>
                    <a:off x="1618745" y="2469537"/>
                    <a:ext cx="588169" cy="288000"/>
                    <a:chOff x="-803263" y="2943469"/>
                    <a:chExt cx="588169" cy="288000"/>
                  </a:xfrm>
                </p:grpSpPr>
                <p:pic>
                  <p:nvPicPr>
                    <p:cNvPr id="398" name="Image 39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9" name="Image 39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84" name="Groupe 383"/>
                <p:cNvGrpSpPr/>
                <p:nvPr/>
              </p:nvGrpSpPr>
              <p:grpSpPr>
                <a:xfrm>
                  <a:off x="4580638" y="1843607"/>
                  <a:ext cx="596237" cy="797038"/>
                  <a:chOff x="1616620" y="2469537"/>
                  <a:chExt cx="596237" cy="797038"/>
                </a:xfrm>
              </p:grpSpPr>
              <p:grpSp>
                <p:nvGrpSpPr>
                  <p:cNvPr id="388" name="Groupe 387"/>
                  <p:cNvGrpSpPr/>
                  <p:nvPr/>
                </p:nvGrpSpPr>
                <p:grpSpPr>
                  <a:xfrm>
                    <a:off x="1616620" y="2724058"/>
                    <a:ext cx="596237" cy="542517"/>
                    <a:chOff x="-811331" y="2688952"/>
                    <a:chExt cx="596237" cy="542517"/>
                  </a:xfrm>
                </p:grpSpPr>
                <p:pic>
                  <p:nvPicPr>
                    <p:cNvPr id="392" name="Image 39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393" name="Image 39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4" name="Image 39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395" name="Image 39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nvGrpSpPr>
                  <p:cNvPr id="389" name="Groupe 388"/>
                  <p:cNvGrpSpPr/>
                  <p:nvPr/>
                </p:nvGrpSpPr>
                <p:grpSpPr>
                  <a:xfrm>
                    <a:off x="1618745" y="2469537"/>
                    <a:ext cx="588169" cy="288000"/>
                    <a:chOff x="-803263" y="2943469"/>
                    <a:chExt cx="588169" cy="288000"/>
                  </a:xfrm>
                </p:grpSpPr>
                <p:pic>
                  <p:nvPicPr>
                    <p:cNvPr id="390" name="Image 38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391" name="Image 39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grpSp>
            <p:grpSp>
              <p:nvGrpSpPr>
                <p:cNvPr id="385" name="Groupe 384"/>
                <p:cNvGrpSpPr/>
                <p:nvPr/>
              </p:nvGrpSpPr>
              <p:grpSpPr>
                <a:xfrm>
                  <a:off x="3643201" y="1841695"/>
                  <a:ext cx="288000" cy="555469"/>
                  <a:chOff x="-1742825" y="3191983"/>
                  <a:chExt cx="288000" cy="555469"/>
                </a:xfrm>
              </p:grpSpPr>
              <p:pic>
                <p:nvPicPr>
                  <p:cNvPr id="386" name="Image 38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825" y="3459452"/>
                    <a:ext cx="288000" cy="288000"/>
                  </a:xfrm>
                  <a:prstGeom prst="rect">
                    <a:avLst/>
                  </a:prstGeom>
                </p:spPr>
              </p:pic>
              <p:pic>
                <p:nvPicPr>
                  <p:cNvPr id="387" name="Image 38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2825" y="3191983"/>
                    <a:ext cx="288000" cy="288000"/>
                  </a:xfrm>
                  <a:prstGeom prst="rect">
                    <a:avLst/>
                  </a:prstGeom>
                </p:spPr>
              </p:pic>
            </p:grpSp>
          </p:grpSp>
          <p:grpSp>
            <p:nvGrpSpPr>
              <p:cNvPr id="380" name="Groupe 379"/>
              <p:cNvGrpSpPr/>
              <p:nvPr/>
            </p:nvGrpSpPr>
            <p:grpSpPr>
              <a:xfrm>
                <a:off x="4306719" y="2878957"/>
                <a:ext cx="288000" cy="542981"/>
                <a:chOff x="-432207" y="2693330"/>
                <a:chExt cx="288000" cy="542981"/>
              </a:xfrm>
            </p:grpSpPr>
            <p:pic>
              <p:nvPicPr>
                <p:cNvPr id="381" name="Image 38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7" y="2693330"/>
                  <a:ext cx="288000" cy="288000"/>
                </a:xfrm>
                <a:prstGeom prst="rect">
                  <a:avLst/>
                </a:prstGeom>
              </p:spPr>
            </p:pic>
            <p:pic>
              <p:nvPicPr>
                <p:cNvPr id="382" name="Image 38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207" y="2948311"/>
                  <a:ext cx="288000" cy="288000"/>
                </a:xfrm>
                <a:prstGeom prst="rect">
                  <a:avLst/>
                </a:prstGeom>
              </p:spPr>
            </p:pic>
          </p:grpSp>
        </p:grpSp>
        <p:grpSp>
          <p:nvGrpSpPr>
            <p:cNvPr id="346" name="Groupe 345"/>
            <p:cNvGrpSpPr/>
            <p:nvPr/>
          </p:nvGrpSpPr>
          <p:grpSpPr>
            <a:xfrm>
              <a:off x="1939647" y="3254548"/>
              <a:ext cx="463629" cy="498782"/>
              <a:chOff x="193088" y="2752304"/>
              <a:chExt cx="463629" cy="498782"/>
            </a:xfrm>
          </p:grpSpPr>
          <p:grpSp>
            <p:nvGrpSpPr>
              <p:cNvPr id="372" name="Groupe 371"/>
              <p:cNvGrpSpPr/>
              <p:nvPr/>
            </p:nvGrpSpPr>
            <p:grpSpPr>
              <a:xfrm>
                <a:off x="193088" y="2752304"/>
                <a:ext cx="463629" cy="498782"/>
                <a:chOff x="1844064" y="2426162"/>
                <a:chExt cx="463629" cy="498782"/>
              </a:xfrm>
            </p:grpSpPr>
            <p:grpSp>
              <p:nvGrpSpPr>
                <p:cNvPr id="374" name="Groupe 373"/>
                <p:cNvGrpSpPr/>
                <p:nvPr/>
              </p:nvGrpSpPr>
              <p:grpSpPr>
                <a:xfrm>
                  <a:off x="2081991" y="2426162"/>
                  <a:ext cx="225702" cy="498782"/>
                  <a:chOff x="1598974" y="2400999"/>
                  <a:chExt cx="225702" cy="498782"/>
                </a:xfrm>
              </p:grpSpPr>
              <p:pic>
                <p:nvPicPr>
                  <p:cNvPr id="376" name="Image 3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77" name="Image 37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pic>
              <p:nvPicPr>
                <p:cNvPr id="375" name="Image 37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064" y="2699242"/>
                  <a:ext cx="225702" cy="225702"/>
                </a:xfrm>
                <a:prstGeom prst="rect">
                  <a:avLst/>
                </a:prstGeom>
              </p:spPr>
            </p:pic>
          </p:grpSp>
          <p:pic>
            <p:nvPicPr>
              <p:cNvPr id="373" name="Image 372"/>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194465" y="3025183"/>
                <a:ext cx="221353" cy="111888"/>
              </a:xfrm>
              <a:prstGeom prst="rect">
                <a:avLst/>
              </a:prstGeom>
            </p:spPr>
          </p:pic>
        </p:grpSp>
        <p:grpSp>
          <p:nvGrpSpPr>
            <p:cNvPr id="347" name="Groupe 346"/>
            <p:cNvGrpSpPr/>
            <p:nvPr/>
          </p:nvGrpSpPr>
          <p:grpSpPr>
            <a:xfrm>
              <a:off x="210843" y="3507825"/>
              <a:ext cx="463629" cy="225903"/>
              <a:chOff x="193088" y="3025183"/>
              <a:chExt cx="463629" cy="225903"/>
            </a:xfrm>
          </p:grpSpPr>
          <p:grpSp>
            <p:nvGrpSpPr>
              <p:cNvPr id="368" name="Groupe 367"/>
              <p:cNvGrpSpPr/>
              <p:nvPr/>
            </p:nvGrpSpPr>
            <p:grpSpPr>
              <a:xfrm>
                <a:off x="193088" y="3025384"/>
                <a:ext cx="463629" cy="225702"/>
                <a:chOff x="1844064" y="2699242"/>
                <a:chExt cx="463629" cy="225702"/>
              </a:xfrm>
            </p:grpSpPr>
            <p:pic>
              <p:nvPicPr>
                <p:cNvPr id="370" name="Image 36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81991" y="2699242"/>
                  <a:ext cx="225702" cy="225702"/>
                </a:xfrm>
                <a:prstGeom prst="rect">
                  <a:avLst/>
                </a:prstGeom>
              </p:spPr>
            </p:pic>
            <p:pic>
              <p:nvPicPr>
                <p:cNvPr id="371" name="Image 37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4064" y="2699242"/>
                  <a:ext cx="225702" cy="225702"/>
                </a:xfrm>
                <a:prstGeom prst="rect">
                  <a:avLst/>
                </a:prstGeom>
              </p:spPr>
            </p:pic>
          </p:grpSp>
          <p:pic>
            <p:nvPicPr>
              <p:cNvPr id="369" name="Image 368"/>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194465" y="3025183"/>
                <a:ext cx="221353" cy="111888"/>
              </a:xfrm>
              <a:prstGeom prst="rect">
                <a:avLst/>
              </a:prstGeom>
            </p:spPr>
          </p:pic>
        </p:grpSp>
        <p:grpSp>
          <p:nvGrpSpPr>
            <p:cNvPr id="348" name="Groupe 347"/>
            <p:cNvGrpSpPr/>
            <p:nvPr/>
          </p:nvGrpSpPr>
          <p:grpSpPr>
            <a:xfrm>
              <a:off x="3702750" y="2678562"/>
              <a:ext cx="469742" cy="1051130"/>
              <a:chOff x="3692444" y="2066979"/>
              <a:chExt cx="469742" cy="1051130"/>
            </a:xfrm>
          </p:grpSpPr>
          <p:grpSp>
            <p:nvGrpSpPr>
              <p:cNvPr id="352" name="Groupe 351"/>
              <p:cNvGrpSpPr/>
              <p:nvPr/>
            </p:nvGrpSpPr>
            <p:grpSpPr>
              <a:xfrm>
                <a:off x="3692444" y="2066979"/>
                <a:ext cx="469742" cy="1051130"/>
                <a:chOff x="3686077" y="2150263"/>
                <a:chExt cx="469742" cy="1051130"/>
              </a:xfrm>
            </p:grpSpPr>
            <p:grpSp>
              <p:nvGrpSpPr>
                <p:cNvPr id="354" name="Groupe 353"/>
                <p:cNvGrpSpPr/>
                <p:nvPr/>
              </p:nvGrpSpPr>
              <p:grpSpPr>
                <a:xfrm>
                  <a:off x="3692190" y="2702611"/>
                  <a:ext cx="463629" cy="498782"/>
                  <a:chOff x="1844064" y="2426162"/>
                  <a:chExt cx="463629" cy="498782"/>
                </a:xfrm>
              </p:grpSpPr>
              <p:grpSp>
                <p:nvGrpSpPr>
                  <p:cNvPr id="362" name="Groupe 361"/>
                  <p:cNvGrpSpPr/>
                  <p:nvPr/>
                </p:nvGrpSpPr>
                <p:grpSpPr>
                  <a:xfrm>
                    <a:off x="2081991" y="2426162"/>
                    <a:ext cx="225702" cy="498782"/>
                    <a:chOff x="1598974" y="2400999"/>
                    <a:chExt cx="225702" cy="498782"/>
                  </a:xfrm>
                </p:grpSpPr>
                <p:pic>
                  <p:nvPicPr>
                    <p:cNvPr id="366" name="Image 36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7" name="Image 36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nvGrpSpPr>
                  <p:cNvPr id="363" name="Groupe 362"/>
                  <p:cNvGrpSpPr/>
                  <p:nvPr/>
                </p:nvGrpSpPr>
                <p:grpSpPr>
                  <a:xfrm>
                    <a:off x="1844064" y="2426162"/>
                    <a:ext cx="225702" cy="498782"/>
                    <a:chOff x="1598974" y="2400999"/>
                    <a:chExt cx="225702" cy="498782"/>
                  </a:xfrm>
                </p:grpSpPr>
                <p:pic>
                  <p:nvPicPr>
                    <p:cNvPr id="364" name="Image 36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5" name="Image 36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grpSp>
              <p:nvGrpSpPr>
                <p:cNvPr id="355" name="Groupe 354"/>
                <p:cNvGrpSpPr/>
                <p:nvPr/>
              </p:nvGrpSpPr>
              <p:grpSpPr>
                <a:xfrm>
                  <a:off x="3686077" y="2150263"/>
                  <a:ext cx="463629" cy="498782"/>
                  <a:chOff x="1844064" y="2426162"/>
                  <a:chExt cx="463629" cy="498782"/>
                </a:xfrm>
              </p:grpSpPr>
              <p:grpSp>
                <p:nvGrpSpPr>
                  <p:cNvPr id="356" name="Groupe 355"/>
                  <p:cNvGrpSpPr/>
                  <p:nvPr/>
                </p:nvGrpSpPr>
                <p:grpSpPr>
                  <a:xfrm>
                    <a:off x="2081991" y="2426162"/>
                    <a:ext cx="225702" cy="498782"/>
                    <a:chOff x="1598974" y="2400999"/>
                    <a:chExt cx="225702" cy="498782"/>
                  </a:xfrm>
                </p:grpSpPr>
                <p:pic>
                  <p:nvPicPr>
                    <p:cNvPr id="360" name="Image 35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61" name="Image 36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nvGrpSpPr>
                  <p:cNvPr id="357" name="Groupe 356"/>
                  <p:cNvGrpSpPr/>
                  <p:nvPr/>
                </p:nvGrpSpPr>
                <p:grpSpPr>
                  <a:xfrm>
                    <a:off x="1844064" y="2426162"/>
                    <a:ext cx="225702" cy="498782"/>
                    <a:chOff x="1598974" y="2400999"/>
                    <a:chExt cx="225702" cy="498782"/>
                  </a:xfrm>
                </p:grpSpPr>
                <p:pic>
                  <p:nvPicPr>
                    <p:cNvPr id="358" name="Image 35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674079"/>
                      <a:ext cx="225702" cy="225702"/>
                    </a:xfrm>
                    <a:prstGeom prst="rect">
                      <a:avLst/>
                    </a:prstGeom>
                  </p:spPr>
                </p:pic>
                <p:pic>
                  <p:nvPicPr>
                    <p:cNvPr id="359" name="Image 35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8974" y="2400999"/>
                      <a:ext cx="225702" cy="225702"/>
                    </a:xfrm>
                    <a:prstGeom prst="rect">
                      <a:avLst/>
                    </a:prstGeom>
                  </p:spPr>
                </p:pic>
              </p:grpSp>
            </p:grpSp>
          </p:grpSp>
          <p:pic>
            <p:nvPicPr>
              <p:cNvPr id="353" name="Image 352"/>
              <p:cNvPicPr>
                <a:picLocks noChangeAspect="1"/>
              </p:cNvPicPr>
              <p:nvPr/>
            </p:nvPicPr>
            <p:blipFill rotWithShape="1">
              <a:blip r:embed="rId5" cstate="print">
                <a:lum bright="70000" contrast="-70000"/>
                <a:extLst>
                  <a:ext uri="{28A0092B-C50C-407E-A947-70E740481C1C}">
                    <a14:useLocalDpi xmlns:a14="http://schemas.microsoft.com/office/drawing/2010/main" val="0"/>
                  </a:ext>
                </a:extLst>
              </a:blip>
              <a:srcRect b="49453"/>
              <a:stretch/>
            </p:blipFill>
            <p:spPr>
              <a:xfrm>
                <a:off x="3694140" y="2066979"/>
                <a:ext cx="221353" cy="111888"/>
              </a:xfrm>
              <a:prstGeom prst="rect">
                <a:avLst/>
              </a:prstGeom>
            </p:spPr>
          </p:pic>
        </p:grpSp>
        <p:sp>
          <p:nvSpPr>
            <p:cNvPr id="349" name="Rectangle 348"/>
            <p:cNvSpPr/>
            <p:nvPr/>
          </p:nvSpPr>
          <p:spPr>
            <a:xfrm>
              <a:off x="1876515" y="2264023"/>
              <a:ext cx="1659430" cy="646331"/>
            </a:xfrm>
            <a:prstGeom prst="rect">
              <a:avLst/>
            </a:prstGeom>
          </p:spPr>
          <p:txBody>
            <a:bodyPr wrap="none">
              <a:spAutoFit/>
            </a:bodyPr>
            <a:lstStyle/>
            <a:p>
              <a:pPr algn="ctr"/>
              <a:r>
                <a:rPr lang="fr-FR" b="1" dirty="0">
                  <a:latin typeface="Century Gothic" panose="020B0502020202020204" pitchFamily="34" charset="0"/>
                </a:rPr>
                <a:t>240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600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sp>
          <p:nvSpPr>
            <p:cNvPr id="350" name="Rectangle 349"/>
            <p:cNvSpPr/>
            <p:nvPr/>
          </p:nvSpPr>
          <p:spPr>
            <a:xfrm>
              <a:off x="150200" y="2526225"/>
              <a:ext cx="1659430" cy="646331"/>
            </a:xfrm>
            <a:prstGeom prst="rect">
              <a:avLst/>
            </a:prstGeom>
          </p:spPr>
          <p:txBody>
            <a:bodyPr wrap="none">
              <a:spAutoFit/>
            </a:bodyPr>
            <a:lstStyle/>
            <a:p>
              <a:pPr algn="ctr"/>
              <a:r>
                <a:rPr lang="fr-FR" b="1" dirty="0">
                  <a:latin typeface="Century Gothic" panose="020B0502020202020204" pitchFamily="34" charset="0"/>
                </a:rPr>
                <a:t>150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400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sp>
          <p:nvSpPr>
            <p:cNvPr id="351" name="Rectangle 350"/>
            <p:cNvSpPr/>
            <p:nvPr/>
          </p:nvSpPr>
          <p:spPr>
            <a:xfrm>
              <a:off x="3939625" y="1484784"/>
              <a:ext cx="1789272" cy="646331"/>
            </a:xfrm>
            <a:prstGeom prst="rect">
              <a:avLst/>
            </a:prstGeom>
          </p:spPr>
          <p:txBody>
            <a:bodyPr wrap="none">
              <a:spAutoFit/>
            </a:bodyPr>
            <a:lstStyle/>
            <a:p>
              <a:pPr algn="ctr"/>
              <a:r>
                <a:rPr lang="fr-FR" b="1" dirty="0">
                  <a:latin typeface="Century Gothic" panose="020B0502020202020204" pitchFamily="34" charset="0"/>
                </a:rPr>
                <a:t>750 </a:t>
              </a:r>
              <a:r>
                <a:rPr lang="fr-FR" b="1" dirty="0" err="1">
                  <a:latin typeface="Century Gothic" panose="020B0502020202020204" pitchFamily="34" charset="0"/>
                </a:rPr>
                <a:t>Gtep</a:t>
              </a:r>
              <a:endParaRPr lang="fr-FR" b="1" dirty="0">
                <a:latin typeface="Century Gothic" panose="020B0502020202020204" pitchFamily="34" charset="0"/>
              </a:endParaRPr>
            </a:p>
            <a:p>
              <a:pPr algn="ctr"/>
              <a:r>
                <a:rPr lang="fr-FR" b="1" dirty="0">
                  <a:latin typeface="Century Gothic" panose="020B0502020202020204" pitchFamily="34" charset="0"/>
                </a:rPr>
                <a:t>≈ 3000 GtCO</a:t>
              </a:r>
              <a:r>
                <a:rPr lang="fr-FR" b="1" baseline="-25000" dirty="0">
                  <a:latin typeface="Century Gothic" panose="020B0502020202020204" pitchFamily="34" charset="0"/>
                </a:rPr>
                <a:t>2</a:t>
              </a:r>
              <a:r>
                <a:rPr lang="fr-FR" b="1" dirty="0">
                  <a:latin typeface="Century Gothic" panose="020B0502020202020204" pitchFamily="34" charset="0"/>
                </a:rPr>
                <a:t> </a:t>
              </a:r>
              <a:endParaRPr lang="fr-FR" dirty="0"/>
            </a:p>
          </p:txBody>
        </p:sp>
      </p:grpSp>
      <p:grpSp>
        <p:nvGrpSpPr>
          <p:cNvPr id="437" name="Groupe 436"/>
          <p:cNvGrpSpPr/>
          <p:nvPr/>
        </p:nvGrpSpPr>
        <p:grpSpPr>
          <a:xfrm>
            <a:off x="6672681" y="1319710"/>
            <a:ext cx="5344554" cy="2829370"/>
            <a:chOff x="320844" y="1285971"/>
            <a:chExt cx="5344554" cy="2829370"/>
          </a:xfrm>
        </p:grpSpPr>
        <p:sp>
          <p:nvSpPr>
            <p:cNvPr id="438" name="ZoneTexte 437"/>
            <p:cNvSpPr txBox="1"/>
            <p:nvPr/>
          </p:nvSpPr>
          <p:spPr>
            <a:xfrm>
              <a:off x="324158" y="1285971"/>
              <a:ext cx="5204290" cy="400110"/>
            </a:xfrm>
            <a:prstGeom prst="rect">
              <a:avLst/>
            </a:prstGeom>
            <a:solidFill>
              <a:srgbClr val="F6AB38"/>
            </a:solidFill>
            <a:ln>
              <a:noFill/>
            </a:ln>
          </p:spPr>
          <p:txBody>
            <a:bodyPr wrap="square" rtlCol="0">
              <a:spAutoFit/>
            </a:bodyPr>
            <a:lstStyle/>
            <a:p>
              <a:pPr algn="ctr"/>
              <a:r>
                <a:rPr lang="fr-FR" sz="2000" b="1" dirty="0">
                  <a:solidFill>
                    <a:schemeClr val="bg1"/>
                  </a:solidFill>
                  <a:latin typeface="Century Gothic" panose="020B0502020202020204" pitchFamily="34" charset="0"/>
                </a:rPr>
                <a:t>Encore à émettre pour rester sous 2°C:</a:t>
              </a:r>
            </a:p>
          </p:txBody>
        </p:sp>
        <p:sp>
          <p:nvSpPr>
            <p:cNvPr id="439" name="ZoneTexte 438"/>
            <p:cNvSpPr txBox="1"/>
            <p:nvPr/>
          </p:nvSpPr>
          <p:spPr>
            <a:xfrm>
              <a:off x="324158" y="2835985"/>
              <a:ext cx="5203666" cy="369332"/>
            </a:xfrm>
            <a:prstGeom prst="rect">
              <a:avLst/>
            </a:prstGeom>
            <a:solidFill>
              <a:schemeClr val="tx1"/>
            </a:solidFill>
            <a:ln>
              <a:noFill/>
            </a:ln>
          </p:spPr>
          <p:style>
            <a:lnRef idx="1">
              <a:schemeClr val="accent5"/>
            </a:lnRef>
            <a:fillRef idx="3">
              <a:schemeClr val="accent5"/>
            </a:fillRef>
            <a:effectRef idx="2">
              <a:schemeClr val="accent5"/>
            </a:effectRef>
            <a:fontRef idx="minor">
              <a:schemeClr val="lt1"/>
            </a:fontRef>
          </p:style>
          <p:txBody>
            <a:bodyPr wrap="square" rtlCol="0" anchor="ctr">
              <a:spAutoFit/>
            </a:bodyPr>
            <a:lstStyle>
              <a:defPPr>
                <a:defRPr lang="fr-FR"/>
              </a:defPPr>
              <a:lvl1pPr algn="ctr">
                <a:defRPr b="1">
                  <a:solidFill>
                    <a:schemeClr val="bg1"/>
                  </a:solidFill>
                </a:defRPr>
              </a:lvl1pPr>
            </a:lstStyle>
            <a:p>
              <a:r>
                <a:rPr lang="fr-FR" dirty="0">
                  <a:latin typeface="Century Gothic" panose="020B0502020202020204" pitchFamily="34" charset="0"/>
                </a:rPr>
                <a:t>Notre budget 2°C </a:t>
              </a:r>
            </a:p>
          </p:txBody>
        </p:sp>
        <p:grpSp>
          <p:nvGrpSpPr>
            <p:cNvPr id="440" name="Groupe 439"/>
            <p:cNvGrpSpPr/>
            <p:nvPr/>
          </p:nvGrpSpPr>
          <p:grpSpPr>
            <a:xfrm>
              <a:off x="320844" y="1808054"/>
              <a:ext cx="1210507" cy="803975"/>
              <a:chOff x="10253591" y="2075882"/>
              <a:chExt cx="1210507" cy="803975"/>
            </a:xfrm>
          </p:grpSpPr>
          <p:grpSp>
            <p:nvGrpSpPr>
              <p:cNvPr id="444" name="Groupe 443"/>
              <p:cNvGrpSpPr/>
              <p:nvPr/>
            </p:nvGrpSpPr>
            <p:grpSpPr>
              <a:xfrm>
                <a:off x="10253591" y="2082819"/>
                <a:ext cx="596237" cy="797038"/>
                <a:chOff x="1616620" y="2469537"/>
                <a:chExt cx="596237" cy="797038"/>
              </a:xfrm>
            </p:grpSpPr>
            <p:grpSp>
              <p:nvGrpSpPr>
                <p:cNvPr id="452" name="Groupe 451"/>
                <p:cNvGrpSpPr/>
                <p:nvPr/>
              </p:nvGrpSpPr>
              <p:grpSpPr>
                <a:xfrm>
                  <a:off x="1616620" y="2724058"/>
                  <a:ext cx="596237" cy="542517"/>
                  <a:chOff x="-811331" y="2688952"/>
                  <a:chExt cx="596237" cy="542517"/>
                </a:xfrm>
              </p:grpSpPr>
              <p:pic>
                <p:nvPicPr>
                  <p:cNvPr id="454" name="Image 45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55" name="Image 45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56" name="Image 45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57" name="Image 45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pic>
              <p:nvPicPr>
                <p:cNvPr id="453" name="Image 45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18914" y="2469537"/>
                  <a:ext cx="288000" cy="288000"/>
                </a:xfrm>
                <a:prstGeom prst="rect">
                  <a:avLst/>
                </a:prstGeom>
              </p:spPr>
            </p:pic>
          </p:grpSp>
          <p:grpSp>
            <p:nvGrpSpPr>
              <p:cNvPr id="445" name="Groupe 444"/>
              <p:cNvGrpSpPr/>
              <p:nvPr/>
            </p:nvGrpSpPr>
            <p:grpSpPr>
              <a:xfrm>
                <a:off x="10867861" y="2075882"/>
                <a:ext cx="596237" cy="797038"/>
                <a:chOff x="1616620" y="2469537"/>
                <a:chExt cx="596237" cy="797038"/>
              </a:xfrm>
            </p:grpSpPr>
            <p:grpSp>
              <p:nvGrpSpPr>
                <p:cNvPr id="446" name="Groupe 445"/>
                <p:cNvGrpSpPr/>
                <p:nvPr/>
              </p:nvGrpSpPr>
              <p:grpSpPr>
                <a:xfrm>
                  <a:off x="1616620" y="2724058"/>
                  <a:ext cx="596237" cy="542517"/>
                  <a:chOff x="-811331" y="2688952"/>
                  <a:chExt cx="596237" cy="542517"/>
                </a:xfrm>
              </p:grpSpPr>
              <p:pic>
                <p:nvPicPr>
                  <p:cNvPr id="448" name="Image 44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1331" y="2689151"/>
                    <a:ext cx="288000" cy="288000"/>
                  </a:xfrm>
                  <a:prstGeom prst="rect">
                    <a:avLst/>
                  </a:prstGeom>
                </p:spPr>
              </p:pic>
              <p:pic>
                <p:nvPicPr>
                  <p:cNvPr id="449" name="Image 44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3263" y="2943469"/>
                    <a:ext cx="288000" cy="288000"/>
                  </a:xfrm>
                  <a:prstGeom prst="rect">
                    <a:avLst/>
                  </a:prstGeom>
                </p:spPr>
              </p:pic>
              <p:pic>
                <p:nvPicPr>
                  <p:cNvPr id="450" name="Image 44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4196" y="2688952"/>
                    <a:ext cx="288000" cy="288000"/>
                  </a:xfrm>
                  <a:prstGeom prst="rect">
                    <a:avLst/>
                  </a:prstGeom>
                </p:spPr>
              </p:pic>
              <p:pic>
                <p:nvPicPr>
                  <p:cNvPr id="451" name="Image 45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094" y="2943469"/>
                    <a:ext cx="288000" cy="288000"/>
                  </a:xfrm>
                  <a:prstGeom prst="rect">
                    <a:avLst/>
                  </a:prstGeom>
                </p:spPr>
              </p:pic>
            </p:grpSp>
            <p:pic>
              <p:nvPicPr>
                <p:cNvPr id="447" name="Image 44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18745" y="2469537"/>
                  <a:ext cx="288000" cy="288000"/>
                </a:xfrm>
                <a:prstGeom prst="rect">
                  <a:avLst/>
                </a:prstGeom>
              </p:spPr>
            </p:pic>
          </p:grpSp>
        </p:grpSp>
        <p:sp>
          <p:nvSpPr>
            <p:cNvPr id="441" name="Rectangle 440"/>
            <p:cNvSpPr/>
            <p:nvPr/>
          </p:nvSpPr>
          <p:spPr>
            <a:xfrm>
              <a:off x="1494063" y="1943664"/>
              <a:ext cx="4171335" cy="615553"/>
            </a:xfrm>
            <a:prstGeom prst="rect">
              <a:avLst/>
            </a:prstGeom>
          </p:spPr>
          <p:txBody>
            <a:bodyPr wrap="none">
              <a:spAutoFit/>
            </a:bodyPr>
            <a:lstStyle/>
            <a:p>
              <a:pPr algn="ctr"/>
              <a:r>
                <a:rPr lang="fr-FR" b="1" dirty="0">
                  <a:latin typeface="Century Gothic" panose="020B0502020202020204" pitchFamily="34" charset="0"/>
                </a:rPr>
                <a:t>≈ entre 800 et 1000 GtCO</a:t>
              </a:r>
              <a:r>
                <a:rPr lang="fr-FR" b="1" baseline="-25000" dirty="0">
                  <a:latin typeface="Century Gothic" panose="020B0502020202020204" pitchFamily="34" charset="0"/>
                </a:rPr>
                <a:t>2</a:t>
              </a:r>
            </a:p>
            <a:p>
              <a:pPr algn="ctr"/>
              <a:r>
                <a:rPr lang="fr-FR" sz="1600" dirty="0">
                  <a:latin typeface="Century Gothic" panose="020B0502020202020204" pitchFamily="34" charset="0"/>
                </a:rPr>
                <a:t>À répartir entre les différentes énergies ! </a:t>
              </a:r>
              <a:endParaRPr lang="fr-FR" sz="1600" dirty="0"/>
            </a:p>
          </p:txBody>
        </p:sp>
        <p:sp>
          <p:nvSpPr>
            <p:cNvPr id="442" name="ZoneTexte 441"/>
            <p:cNvSpPr txBox="1"/>
            <p:nvPr/>
          </p:nvSpPr>
          <p:spPr>
            <a:xfrm>
              <a:off x="323534" y="3299183"/>
              <a:ext cx="5204290" cy="36933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fr-FR"/>
              </a:defPPr>
              <a:lvl1pPr algn="ctr">
                <a:defRPr b="1">
                  <a:solidFill>
                    <a:schemeClr val="bg1"/>
                  </a:solidFill>
                </a:defRPr>
              </a:lvl1pPr>
            </a:lstStyle>
            <a:p>
              <a:r>
                <a:rPr lang="fr-FR" dirty="0">
                  <a:latin typeface="Century Gothic" panose="020B0502020202020204" pitchFamily="34" charset="0"/>
                </a:rPr>
                <a:t>Entre 20% et 25% des réserves prouvées </a:t>
              </a:r>
            </a:p>
          </p:txBody>
        </p:sp>
        <p:sp>
          <p:nvSpPr>
            <p:cNvPr id="443" name="ZoneTexte 442"/>
            <p:cNvSpPr txBox="1"/>
            <p:nvPr/>
          </p:nvSpPr>
          <p:spPr>
            <a:xfrm>
              <a:off x="320844" y="3746009"/>
              <a:ext cx="5204290" cy="369332"/>
            </a:xfrm>
            <a:prstGeom prst="rect">
              <a:avLst/>
            </a:prstGeom>
            <a:solidFill>
              <a:srgbClr val="FF0000"/>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defPPr>
                <a:defRPr lang="fr-FR"/>
              </a:defPPr>
              <a:lvl1pPr algn="ctr">
                <a:defRPr b="1">
                  <a:solidFill>
                    <a:schemeClr val="bg1"/>
                  </a:solidFill>
                </a:defRPr>
              </a:lvl1pPr>
            </a:lstStyle>
            <a:p>
              <a:r>
                <a:rPr lang="fr-FR" dirty="0">
                  <a:latin typeface="Century Gothic" panose="020B0502020202020204" pitchFamily="34" charset="0"/>
                </a:rPr>
                <a:t>Entre 1% et 2% des ressources</a:t>
              </a:r>
            </a:p>
          </p:txBody>
        </p:sp>
      </p:grpSp>
      <p:grpSp>
        <p:nvGrpSpPr>
          <p:cNvPr id="458" name="Groupe 457"/>
          <p:cNvGrpSpPr/>
          <p:nvPr/>
        </p:nvGrpSpPr>
        <p:grpSpPr>
          <a:xfrm>
            <a:off x="6672681" y="4365104"/>
            <a:ext cx="4021732" cy="858130"/>
            <a:chOff x="8360204" y="1073354"/>
            <a:chExt cx="4021732" cy="858130"/>
          </a:xfrm>
        </p:grpSpPr>
        <p:sp>
          <p:nvSpPr>
            <p:cNvPr id="459" name="ZoneTexte 458"/>
            <p:cNvSpPr txBox="1"/>
            <p:nvPr/>
          </p:nvSpPr>
          <p:spPr>
            <a:xfrm>
              <a:off x="8360204" y="1077487"/>
              <a:ext cx="2991756" cy="800219"/>
            </a:xfrm>
            <a:prstGeom prst="rect">
              <a:avLst/>
            </a:prstGeom>
            <a:solidFill>
              <a:srgbClr val="F6AB38"/>
            </a:solidFill>
            <a:ln>
              <a:noFill/>
            </a:ln>
          </p:spPr>
          <p:txBody>
            <a:bodyPr wrap="square" rtlCol="0">
              <a:spAutoFit/>
            </a:bodyPr>
            <a:lstStyle>
              <a:defPPr>
                <a:defRPr lang="fr-FR"/>
              </a:defPPr>
              <a:lvl1pPr algn="ctr">
                <a:defRPr b="1">
                  <a:solidFill>
                    <a:schemeClr val="bg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vl6pPr>
                <a:defRPr>
                  <a:solidFill>
                    <a:schemeClr val="tx1"/>
                  </a:solidFill>
                </a:defRPr>
              </a:lvl6pPr>
              <a:lvl7pPr>
                <a:defRPr>
                  <a:solidFill>
                    <a:schemeClr val="tx1"/>
                  </a:solidFill>
                </a:defRPr>
              </a:lvl7pPr>
              <a:lvl8pPr>
                <a:defRPr>
                  <a:solidFill>
                    <a:schemeClr val="tx1"/>
                  </a:solidFill>
                </a:defRPr>
              </a:lvl8pPr>
              <a:lvl9pPr>
                <a:defRPr>
                  <a:solidFill>
                    <a:schemeClr val="tx1"/>
                  </a:solidFill>
                </a:defRPr>
              </a:lvl9pPr>
            </a:lstStyle>
            <a:p>
              <a:r>
                <a:rPr lang="fr-FR" dirty="0">
                  <a:latin typeface="Century Gothic" panose="020B0502020202020204" pitchFamily="34" charset="0"/>
                </a:rPr>
                <a:t>Emissions GES actuelles</a:t>
              </a:r>
            </a:p>
            <a:p>
              <a:r>
                <a:rPr lang="fr-FR" dirty="0">
                  <a:latin typeface="Century Gothic" panose="020B0502020202020204" pitchFamily="34" charset="0"/>
                </a:rPr>
                <a:t>≈ </a:t>
              </a:r>
              <a:r>
                <a:rPr lang="fr-FR" sz="2800" dirty="0">
                  <a:latin typeface="Century Gothic" panose="020B0502020202020204" pitchFamily="34" charset="0"/>
                </a:rPr>
                <a:t>50</a:t>
              </a:r>
              <a:r>
                <a:rPr lang="fr-FR" dirty="0">
                  <a:latin typeface="Century Gothic" panose="020B0502020202020204" pitchFamily="34" charset="0"/>
                </a:rPr>
                <a:t> GtCO</a:t>
              </a:r>
              <a:r>
                <a:rPr lang="fr-FR" baseline="-25000" dirty="0">
                  <a:latin typeface="Century Gothic" panose="020B0502020202020204" pitchFamily="34" charset="0"/>
                </a:rPr>
                <a:t>2</a:t>
              </a:r>
              <a:r>
                <a:rPr lang="fr-FR" dirty="0">
                  <a:latin typeface="Century Gothic" panose="020B0502020202020204" pitchFamily="34" charset="0"/>
                </a:rPr>
                <a:t>/an</a:t>
              </a:r>
            </a:p>
          </p:txBody>
        </p:sp>
        <p:grpSp>
          <p:nvGrpSpPr>
            <p:cNvPr id="460" name="Groupe 459"/>
            <p:cNvGrpSpPr/>
            <p:nvPr/>
          </p:nvGrpSpPr>
          <p:grpSpPr>
            <a:xfrm>
              <a:off x="11523806" y="1073354"/>
              <a:ext cx="858130" cy="858130"/>
              <a:chOff x="10886500" y="4121177"/>
              <a:chExt cx="858130" cy="858130"/>
            </a:xfrm>
            <a:noFill/>
          </p:grpSpPr>
          <p:pic>
            <p:nvPicPr>
              <p:cNvPr id="461" name="Image 46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86500" y="4121177"/>
                <a:ext cx="858130" cy="858130"/>
              </a:xfrm>
              <a:prstGeom prst="rect">
                <a:avLst/>
              </a:prstGeom>
              <a:grpFill/>
            </p:spPr>
          </p:pic>
          <p:pic>
            <p:nvPicPr>
              <p:cNvPr id="462" name="Image 461"/>
              <p:cNvPicPr>
                <a:picLocks noChangeAspect="1"/>
              </p:cNvPicPr>
              <p:nvPr/>
            </p:nvPicPr>
            <p:blipFill rotWithShape="1">
              <a:blip r:embed="rId6">
                <a:lum bright="70000" contrast="-70000"/>
                <a:extLst>
                  <a:ext uri="{28A0092B-C50C-407E-A947-70E740481C1C}">
                    <a14:useLocalDpi xmlns:a14="http://schemas.microsoft.com/office/drawing/2010/main" val="0"/>
                  </a:ext>
                </a:extLst>
              </a:blip>
              <a:srcRect t="5105" b="44547"/>
              <a:stretch/>
            </p:blipFill>
            <p:spPr>
              <a:xfrm>
                <a:off x="10886500" y="4164985"/>
                <a:ext cx="858130" cy="432048"/>
              </a:xfrm>
              <a:prstGeom prst="rect">
                <a:avLst/>
              </a:prstGeom>
              <a:grpFill/>
            </p:spPr>
          </p:pic>
        </p:grpSp>
      </p:grpSp>
      <p:grpSp>
        <p:nvGrpSpPr>
          <p:cNvPr id="34" name="Groupe 33"/>
          <p:cNvGrpSpPr/>
          <p:nvPr/>
        </p:nvGrpSpPr>
        <p:grpSpPr>
          <a:xfrm>
            <a:off x="6672681" y="5090393"/>
            <a:ext cx="5519319" cy="1084607"/>
            <a:chOff x="10696493" y="4886435"/>
            <a:chExt cx="5519319" cy="1084607"/>
          </a:xfrm>
        </p:grpSpPr>
        <p:sp>
          <p:nvSpPr>
            <p:cNvPr id="463" name="ZoneTexte 462"/>
            <p:cNvSpPr txBox="1"/>
            <p:nvPr/>
          </p:nvSpPr>
          <p:spPr>
            <a:xfrm flipH="1">
              <a:off x="10696493" y="5049627"/>
              <a:ext cx="5035103" cy="800219"/>
            </a:xfrm>
            <a:custGeom>
              <a:avLst/>
              <a:gdLst>
                <a:gd name="connsiteX0" fmla="*/ 0 w 4303059"/>
                <a:gd name="connsiteY0" fmla="*/ 0 h 800219"/>
                <a:gd name="connsiteX1" fmla="*/ 4303059 w 4303059"/>
                <a:gd name="connsiteY1" fmla="*/ 0 h 800219"/>
                <a:gd name="connsiteX2" fmla="*/ 4303059 w 4303059"/>
                <a:gd name="connsiteY2" fmla="*/ 800219 h 800219"/>
                <a:gd name="connsiteX3" fmla="*/ 0 w 4303059"/>
                <a:gd name="connsiteY3" fmla="*/ 800219 h 800219"/>
                <a:gd name="connsiteX4" fmla="*/ 0 w 4303059"/>
                <a:gd name="connsiteY4" fmla="*/ 0 h 800219"/>
                <a:gd name="connsiteX0" fmla="*/ 1718 w 4304777"/>
                <a:gd name="connsiteY0" fmla="*/ 0 h 800219"/>
                <a:gd name="connsiteX1" fmla="*/ 4304777 w 4304777"/>
                <a:gd name="connsiteY1" fmla="*/ 0 h 800219"/>
                <a:gd name="connsiteX2" fmla="*/ 4304777 w 4304777"/>
                <a:gd name="connsiteY2" fmla="*/ 800219 h 800219"/>
                <a:gd name="connsiteX3" fmla="*/ 1718 w 4304777"/>
                <a:gd name="connsiteY3" fmla="*/ 800219 h 800219"/>
                <a:gd name="connsiteX4" fmla="*/ 0 w 4304777"/>
                <a:gd name="connsiteY4" fmla="*/ 380728 h 800219"/>
                <a:gd name="connsiteX5" fmla="*/ 1718 w 4304777"/>
                <a:gd name="connsiteY5" fmla="*/ 0 h 800219"/>
                <a:gd name="connsiteX0" fmla="*/ 306518 w 4609577"/>
                <a:gd name="connsiteY0" fmla="*/ 0 h 800219"/>
                <a:gd name="connsiteX1" fmla="*/ 4609577 w 4609577"/>
                <a:gd name="connsiteY1" fmla="*/ 0 h 800219"/>
                <a:gd name="connsiteX2" fmla="*/ 4609577 w 4609577"/>
                <a:gd name="connsiteY2" fmla="*/ 800219 h 800219"/>
                <a:gd name="connsiteX3" fmla="*/ 306518 w 4609577"/>
                <a:gd name="connsiteY3" fmla="*/ 800219 h 800219"/>
                <a:gd name="connsiteX4" fmla="*/ 0 w 4609577"/>
                <a:gd name="connsiteY4" fmla="*/ 369298 h 800219"/>
                <a:gd name="connsiteX5" fmla="*/ 306518 w 4609577"/>
                <a:gd name="connsiteY5" fmla="*/ 0 h 800219"/>
                <a:gd name="connsiteX0" fmla="*/ 306518 w 4609577"/>
                <a:gd name="connsiteY0" fmla="*/ 0 h 800219"/>
                <a:gd name="connsiteX1" fmla="*/ 4609577 w 4609577"/>
                <a:gd name="connsiteY1" fmla="*/ 0 h 800219"/>
                <a:gd name="connsiteX2" fmla="*/ 4609577 w 4609577"/>
                <a:gd name="connsiteY2" fmla="*/ 800219 h 800219"/>
                <a:gd name="connsiteX3" fmla="*/ 306518 w 4609577"/>
                <a:gd name="connsiteY3" fmla="*/ 800219 h 800219"/>
                <a:gd name="connsiteX4" fmla="*/ 0 w 4609577"/>
                <a:gd name="connsiteY4" fmla="*/ 369298 h 800219"/>
                <a:gd name="connsiteX5" fmla="*/ 306518 w 4609577"/>
                <a:gd name="connsiteY5" fmla="*/ 0 h 800219"/>
                <a:gd name="connsiteX0" fmla="*/ 306518 w 4609577"/>
                <a:gd name="connsiteY0" fmla="*/ 0 h 800219"/>
                <a:gd name="connsiteX1" fmla="*/ 4609577 w 4609577"/>
                <a:gd name="connsiteY1" fmla="*/ 0 h 800219"/>
                <a:gd name="connsiteX2" fmla="*/ 4609577 w 4609577"/>
                <a:gd name="connsiteY2" fmla="*/ 800219 h 800219"/>
                <a:gd name="connsiteX3" fmla="*/ 306518 w 4609577"/>
                <a:gd name="connsiteY3" fmla="*/ 800219 h 800219"/>
                <a:gd name="connsiteX4" fmla="*/ 0 w 4609577"/>
                <a:gd name="connsiteY4" fmla="*/ 369298 h 800219"/>
                <a:gd name="connsiteX5" fmla="*/ 306518 w 4609577"/>
                <a:gd name="connsiteY5" fmla="*/ 0 h 800219"/>
                <a:gd name="connsiteX0" fmla="*/ 306518 w 4609577"/>
                <a:gd name="connsiteY0" fmla="*/ 0 h 800219"/>
                <a:gd name="connsiteX1" fmla="*/ 4609577 w 4609577"/>
                <a:gd name="connsiteY1" fmla="*/ 0 h 800219"/>
                <a:gd name="connsiteX2" fmla="*/ 4609577 w 4609577"/>
                <a:gd name="connsiteY2" fmla="*/ 800219 h 800219"/>
                <a:gd name="connsiteX3" fmla="*/ 306518 w 4609577"/>
                <a:gd name="connsiteY3" fmla="*/ 800219 h 800219"/>
                <a:gd name="connsiteX4" fmla="*/ 0 w 4609577"/>
                <a:gd name="connsiteY4" fmla="*/ 369298 h 800219"/>
                <a:gd name="connsiteX5" fmla="*/ 306518 w 4609577"/>
                <a:gd name="connsiteY5" fmla="*/ 0 h 800219"/>
                <a:gd name="connsiteX0" fmla="*/ 306518 w 4609577"/>
                <a:gd name="connsiteY0" fmla="*/ 0 h 800219"/>
                <a:gd name="connsiteX1" fmla="*/ 4609577 w 4609577"/>
                <a:gd name="connsiteY1" fmla="*/ 0 h 800219"/>
                <a:gd name="connsiteX2" fmla="*/ 4609577 w 4609577"/>
                <a:gd name="connsiteY2" fmla="*/ 800219 h 800219"/>
                <a:gd name="connsiteX3" fmla="*/ 306518 w 4609577"/>
                <a:gd name="connsiteY3" fmla="*/ 800219 h 800219"/>
                <a:gd name="connsiteX4" fmla="*/ 0 w 4609577"/>
                <a:gd name="connsiteY4" fmla="*/ 369298 h 800219"/>
                <a:gd name="connsiteX5" fmla="*/ 306518 w 4609577"/>
                <a:gd name="connsiteY5" fmla="*/ 0 h 800219"/>
                <a:gd name="connsiteX0" fmla="*/ 306518 w 4609577"/>
                <a:gd name="connsiteY0" fmla="*/ 0 h 800219"/>
                <a:gd name="connsiteX1" fmla="*/ 4609577 w 4609577"/>
                <a:gd name="connsiteY1" fmla="*/ 0 h 800219"/>
                <a:gd name="connsiteX2" fmla="*/ 4609577 w 4609577"/>
                <a:gd name="connsiteY2" fmla="*/ 800219 h 800219"/>
                <a:gd name="connsiteX3" fmla="*/ 306518 w 4609577"/>
                <a:gd name="connsiteY3" fmla="*/ 800219 h 800219"/>
                <a:gd name="connsiteX4" fmla="*/ 0 w 4609577"/>
                <a:gd name="connsiteY4" fmla="*/ 369298 h 800219"/>
                <a:gd name="connsiteX5" fmla="*/ 306518 w 4609577"/>
                <a:gd name="connsiteY5" fmla="*/ 0 h 800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609577" h="800219">
                  <a:moveTo>
                    <a:pt x="306518" y="0"/>
                  </a:moveTo>
                  <a:lnTo>
                    <a:pt x="4609577" y="0"/>
                  </a:lnTo>
                  <a:lnTo>
                    <a:pt x="4609577" y="800219"/>
                  </a:lnTo>
                  <a:lnTo>
                    <a:pt x="306518" y="800219"/>
                  </a:lnTo>
                  <a:cubicBezTo>
                    <a:pt x="184025" y="629909"/>
                    <a:pt x="72963" y="509128"/>
                    <a:pt x="0" y="369298"/>
                  </a:cubicBezTo>
                  <a:cubicBezTo>
                    <a:pt x="80583" y="265249"/>
                    <a:pt x="206885" y="123099"/>
                    <a:pt x="306518" y="0"/>
                  </a:cubicBezTo>
                  <a:close/>
                </a:path>
              </a:pathLst>
            </a:custGeom>
            <a:solidFill>
              <a:srgbClr val="F6AB38"/>
            </a:solidFill>
            <a:ln>
              <a:noFill/>
            </a:ln>
          </p:spPr>
          <p:style>
            <a:lnRef idx="1">
              <a:schemeClr val="accent5"/>
            </a:lnRef>
            <a:fillRef idx="3">
              <a:schemeClr val="accent5"/>
            </a:fillRef>
            <a:effectRef idx="2">
              <a:schemeClr val="accent5"/>
            </a:effectRef>
            <a:fontRef idx="minor">
              <a:schemeClr val="lt1"/>
            </a:fontRef>
          </p:style>
          <p:txBody>
            <a:bodyPr wrap="square" rtlCol="0">
              <a:spAutoFit/>
            </a:bodyPr>
            <a:lstStyle/>
            <a:p>
              <a:r>
                <a:rPr lang="fr-FR" b="1" dirty="0">
                  <a:solidFill>
                    <a:schemeClr val="bg1"/>
                  </a:solidFill>
                  <a:latin typeface="Century Gothic" panose="020B0502020202020204" pitchFamily="34" charset="0"/>
                </a:rPr>
                <a:t>Temps restant à émissions constantes :</a:t>
              </a:r>
            </a:p>
            <a:p>
              <a:pPr algn="ctr"/>
              <a:r>
                <a:rPr lang="fr-FR" sz="2800" b="1" dirty="0">
                  <a:solidFill>
                    <a:schemeClr val="bg1"/>
                  </a:solidFill>
                  <a:latin typeface="Century Gothic" panose="020B0502020202020204" pitchFamily="34" charset="0"/>
                </a:rPr>
                <a:t>15 ans ?</a:t>
              </a:r>
            </a:p>
          </p:txBody>
        </p:sp>
        <p:pic>
          <p:nvPicPr>
            <p:cNvPr id="464" name="Image 46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131205" y="4886435"/>
              <a:ext cx="1084607" cy="1084607"/>
            </a:xfrm>
            <a:prstGeom prst="rect">
              <a:avLst/>
            </a:prstGeom>
          </p:spPr>
        </p:pic>
      </p:grpSp>
    </p:spTree>
    <p:extLst>
      <p:ext uri="{BB962C8B-B14F-4D97-AF65-F5344CB8AC3E}">
        <p14:creationId xmlns:p14="http://schemas.microsoft.com/office/powerpoint/2010/main" val="3062570038"/>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Image 1"/>
          <p:cNvPicPr>
            <a:picLocks noChangeAspect="1"/>
          </p:cNvPicPr>
          <p:nvPr/>
        </p:nvPicPr>
        <p:blipFill rotWithShape="1">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t="809"/>
          <a:stretch/>
        </p:blipFill>
        <p:spPr>
          <a:xfrm>
            <a:off x="686370" y="1628801"/>
            <a:ext cx="3267001" cy="2178915"/>
          </a:xfrm>
          <a:prstGeom prst="rect">
            <a:avLst/>
          </a:prstGeom>
        </p:spPr>
      </p:pic>
      <p:pic>
        <p:nvPicPr>
          <p:cNvPr id="3076" name="Picture 4" descr="Pollution: les transports seront gratuits en Ile-de-France ..."/>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55841" y="1628800"/>
            <a:ext cx="3096345" cy="193004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www.initiatives-vercors.fr/local/cache-vignettes/L650xH384/capture_d_ecran_2016-11-20_a_21.02.59-97109.jpg?14796742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6370" y="3558844"/>
            <a:ext cx="3267001" cy="1940390"/>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Les règles du vélo dans les transports en commun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55841" y="3558844"/>
            <a:ext cx="3096345" cy="194039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Agriculture intensive : écologiquement durable ? – EURACTIV.fr"/>
          <p:cNvPicPr>
            <a:picLocks noChangeAspect="1" noChangeArrowheads="1"/>
          </p:cNvPicPr>
          <p:nvPr/>
        </p:nvPicPr>
        <p:blipFill rotWithShape="1">
          <a:blip r:embed="rId8">
            <a:extLst>
              <a:ext uri="{28A0092B-C50C-407E-A947-70E740481C1C}">
                <a14:useLocalDpi xmlns:a14="http://schemas.microsoft.com/office/drawing/2010/main" val="0"/>
              </a:ext>
            </a:extLst>
          </a:blip>
          <a:srcRect b="6897"/>
          <a:stretch/>
        </p:blipFill>
        <p:spPr bwMode="auto">
          <a:xfrm>
            <a:off x="8458914" y="1628800"/>
            <a:ext cx="3132348" cy="1944216"/>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Qu&amp;#39;est-ce qu&amp;#39;un jardin en permacultur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8141"/>
          <a:stretch/>
        </p:blipFill>
        <p:spPr bwMode="auto">
          <a:xfrm>
            <a:off x="8458914" y="3550956"/>
            <a:ext cx="3148396" cy="1948278"/>
          </a:xfrm>
          <a:prstGeom prst="rect">
            <a:avLst/>
          </a:prstGeom>
          <a:noFill/>
          <a:extLst>
            <a:ext uri="{909E8E84-426E-40DD-AFC4-6F175D3DCCD1}">
              <a14:hiddenFill xmlns:a14="http://schemas.microsoft.com/office/drawing/2010/main">
                <a:solidFill>
                  <a:srgbClr val="FFFFFF"/>
                </a:solidFill>
              </a14:hiddenFill>
            </a:ext>
          </a:extLst>
        </p:spPr>
      </p:pic>
      <p:sp>
        <p:nvSpPr>
          <p:cNvPr id="21" name="Text Box 12"/>
          <p:cNvSpPr txBox="1">
            <a:spLocks noChangeArrowheads="1"/>
          </p:cNvSpPr>
          <p:nvPr/>
        </p:nvSpPr>
        <p:spPr bwMode="auto">
          <a:xfrm>
            <a:off x="1062103" y="5661248"/>
            <a:ext cx="2515533" cy="323014"/>
          </a:xfrm>
          <a:prstGeom prst="rect">
            <a:avLst/>
          </a:prstGeom>
          <a:solidFill>
            <a:srgbClr val="F6AB38"/>
          </a:solidFill>
          <a:ln>
            <a:noFill/>
          </a:ln>
          <a:effectLst/>
          <a:extLs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3125" tIns="38025" rIns="73125" bIns="38025">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lgn="ctr" eaLnBrk="1" hangingPunct="1">
              <a:spcBef>
                <a:spcPct val="0"/>
              </a:spcBef>
              <a:buClrTx/>
              <a:buFontTx/>
              <a:buNone/>
            </a:pPr>
            <a:r>
              <a:rPr lang="fr-FR" altLang="fr-FR" sz="1600" b="1" dirty="0">
                <a:solidFill>
                  <a:srgbClr val="FFFFFF"/>
                </a:solidFill>
              </a:rPr>
              <a:t>Production d’énergie</a:t>
            </a:r>
          </a:p>
        </p:txBody>
      </p:sp>
      <p:sp>
        <p:nvSpPr>
          <p:cNvPr id="22" name="Text Box 12"/>
          <p:cNvSpPr txBox="1">
            <a:spLocks noChangeArrowheads="1"/>
          </p:cNvSpPr>
          <p:nvPr/>
        </p:nvSpPr>
        <p:spPr bwMode="auto">
          <a:xfrm>
            <a:off x="4946246" y="5661248"/>
            <a:ext cx="2515533" cy="323014"/>
          </a:xfrm>
          <a:prstGeom prst="rect">
            <a:avLst/>
          </a:prstGeom>
          <a:solidFill>
            <a:srgbClr val="F6AB38"/>
          </a:solidFill>
          <a:ln>
            <a:noFill/>
          </a:ln>
          <a:effectLst/>
          <a:extLs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3125" tIns="38025" rIns="73125" bIns="38025">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lgn="ctr" eaLnBrk="1" hangingPunct="1">
              <a:spcBef>
                <a:spcPct val="0"/>
              </a:spcBef>
              <a:buClrTx/>
              <a:buFontTx/>
              <a:buNone/>
            </a:pPr>
            <a:r>
              <a:rPr lang="fr-FR" altLang="fr-FR" sz="1600" b="1" dirty="0">
                <a:solidFill>
                  <a:srgbClr val="FFFFFF"/>
                </a:solidFill>
              </a:rPr>
              <a:t>Mobilité</a:t>
            </a:r>
          </a:p>
        </p:txBody>
      </p:sp>
      <p:sp>
        <p:nvSpPr>
          <p:cNvPr id="23" name="Text Box 12"/>
          <p:cNvSpPr txBox="1">
            <a:spLocks noChangeArrowheads="1"/>
          </p:cNvSpPr>
          <p:nvPr/>
        </p:nvSpPr>
        <p:spPr bwMode="auto">
          <a:xfrm>
            <a:off x="8767322" y="5661248"/>
            <a:ext cx="2515533" cy="323014"/>
          </a:xfrm>
          <a:prstGeom prst="rect">
            <a:avLst/>
          </a:prstGeom>
          <a:solidFill>
            <a:srgbClr val="F6AB38"/>
          </a:solidFill>
          <a:ln>
            <a:noFill/>
          </a:ln>
          <a:effectLst/>
          <a:extLs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3125" tIns="38025" rIns="73125" bIns="38025">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lgn="ctr" eaLnBrk="1" hangingPunct="1">
              <a:spcBef>
                <a:spcPct val="0"/>
              </a:spcBef>
              <a:buClrTx/>
              <a:buFontTx/>
              <a:buNone/>
            </a:pPr>
            <a:r>
              <a:rPr lang="fr-FR" altLang="fr-FR" sz="1600" b="1" dirty="0">
                <a:solidFill>
                  <a:srgbClr val="FFFFFF"/>
                </a:solidFill>
              </a:rPr>
              <a:t>Agriculture</a:t>
            </a:r>
          </a:p>
        </p:txBody>
      </p:sp>
      <p:sp>
        <p:nvSpPr>
          <p:cNvPr id="18" name="Titre 5">
            <a:extLst>
              <a:ext uri="{FF2B5EF4-FFF2-40B4-BE49-F238E27FC236}">
                <a16:creationId xmlns:a16="http://schemas.microsoft.com/office/drawing/2014/main" id="{B7ED184D-1157-4772-A098-9F8EF4EA5F96}"/>
              </a:ext>
            </a:extLst>
          </p:cNvPr>
          <p:cNvSpPr>
            <a:spLocks noGrp="1"/>
          </p:cNvSpPr>
          <p:nvPr>
            <p:ph type="title"/>
          </p:nvPr>
        </p:nvSpPr>
        <p:spPr>
          <a:xfrm>
            <a:off x="2027238" y="0"/>
            <a:ext cx="8029575" cy="981075"/>
          </a:xfrm>
        </p:spPr>
        <p:txBody>
          <a:bodyPr>
            <a:normAutofit/>
          </a:bodyPr>
          <a:lstStyle/>
          <a:p>
            <a:r>
              <a:rPr lang="fr-FR" dirty="0"/>
              <a:t>Quelques grand défis du monde d’</a:t>
            </a:r>
            <a:r>
              <a:rPr lang="fr-FR" dirty="0" err="1"/>
              <a:t>aujoud’hui</a:t>
            </a:r>
            <a:br>
              <a:rPr lang="fr-FR" dirty="0"/>
            </a:br>
            <a:r>
              <a:rPr lang="fr-FR" i="1" cap="none" dirty="0">
                <a:solidFill>
                  <a:srgbClr val="F6AB38"/>
                </a:solidFill>
              </a:rPr>
              <a:t>L’énergie et le climat est partout ! </a:t>
            </a:r>
          </a:p>
        </p:txBody>
      </p:sp>
    </p:spTree>
    <p:extLst>
      <p:ext uri="{BB962C8B-B14F-4D97-AF65-F5344CB8AC3E}">
        <p14:creationId xmlns:p14="http://schemas.microsoft.com/office/powerpoint/2010/main" val="3431072340"/>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 name="Text Box 12"/>
          <p:cNvSpPr txBox="1">
            <a:spLocks noChangeArrowheads="1"/>
          </p:cNvSpPr>
          <p:nvPr/>
        </p:nvSpPr>
        <p:spPr bwMode="auto">
          <a:xfrm>
            <a:off x="878817" y="5661248"/>
            <a:ext cx="2515533" cy="323014"/>
          </a:xfrm>
          <a:prstGeom prst="rect">
            <a:avLst/>
          </a:prstGeom>
          <a:solidFill>
            <a:srgbClr val="F6AB38"/>
          </a:solidFill>
          <a:ln>
            <a:noFill/>
          </a:ln>
          <a:effectLst/>
          <a:extLs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3125" tIns="38025" rIns="73125" bIns="38025">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lgn="ctr" eaLnBrk="1" hangingPunct="1">
              <a:spcBef>
                <a:spcPct val="0"/>
              </a:spcBef>
              <a:buClrTx/>
              <a:buFontTx/>
              <a:buNone/>
            </a:pPr>
            <a:r>
              <a:rPr lang="fr-FR" altLang="fr-FR" sz="1600" b="1" dirty="0">
                <a:solidFill>
                  <a:srgbClr val="FFFFFF"/>
                </a:solidFill>
              </a:rPr>
              <a:t>Sobriété énergétique</a:t>
            </a:r>
          </a:p>
        </p:txBody>
      </p:sp>
      <p:sp>
        <p:nvSpPr>
          <p:cNvPr id="22" name="Text Box 12"/>
          <p:cNvSpPr txBox="1">
            <a:spLocks noChangeArrowheads="1"/>
          </p:cNvSpPr>
          <p:nvPr/>
        </p:nvSpPr>
        <p:spPr bwMode="auto">
          <a:xfrm>
            <a:off x="4946246" y="5661248"/>
            <a:ext cx="2515533" cy="323014"/>
          </a:xfrm>
          <a:prstGeom prst="rect">
            <a:avLst/>
          </a:prstGeom>
          <a:solidFill>
            <a:srgbClr val="F6AB38"/>
          </a:solidFill>
          <a:ln>
            <a:noFill/>
          </a:ln>
          <a:effectLst/>
          <a:extLs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3125" tIns="38025" rIns="73125" bIns="38025">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lgn="ctr" eaLnBrk="1" hangingPunct="1">
              <a:spcBef>
                <a:spcPct val="0"/>
              </a:spcBef>
              <a:buClrTx/>
              <a:buFontTx/>
              <a:buNone/>
            </a:pPr>
            <a:r>
              <a:rPr lang="fr-FR" altLang="fr-FR" sz="1600" b="1" dirty="0">
                <a:solidFill>
                  <a:srgbClr val="FFFFFF"/>
                </a:solidFill>
              </a:rPr>
              <a:t>Rénovation</a:t>
            </a:r>
          </a:p>
        </p:txBody>
      </p:sp>
      <p:sp>
        <p:nvSpPr>
          <p:cNvPr id="23" name="Text Box 12"/>
          <p:cNvSpPr txBox="1">
            <a:spLocks noChangeArrowheads="1"/>
          </p:cNvSpPr>
          <p:nvPr/>
        </p:nvSpPr>
        <p:spPr bwMode="auto">
          <a:xfrm>
            <a:off x="8904312" y="5661248"/>
            <a:ext cx="2515533" cy="323014"/>
          </a:xfrm>
          <a:prstGeom prst="rect">
            <a:avLst/>
          </a:prstGeom>
          <a:solidFill>
            <a:srgbClr val="F6AB38"/>
          </a:solidFill>
          <a:ln>
            <a:noFill/>
          </a:ln>
          <a:effectLst/>
          <a:extLs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square" lIns="73125" tIns="38025" rIns="73125" bIns="38025">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lgn="ctr" eaLnBrk="1" hangingPunct="1">
              <a:spcBef>
                <a:spcPct val="0"/>
              </a:spcBef>
              <a:buClrTx/>
              <a:buFontTx/>
              <a:buNone/>
            </a:pPr>
            <a:r>
              <a:rPr lang="fr-FR" altLang="fr-FR" sz="1600" b="1" dirty="0">
                <a:solidFill>
                  <a:srgbClr val="FFFFFF"/>
                </a:solidFill>
              </a:rPr>
              <a:t>Mobilisation</a:t>
            </a:r>
          </a:p>
        </p:txBody>
      </p:sp>
      <p:pic>
        <p:nvPicPr>
          <p:cNvPr id="1026" name="Picture 2" descr="RÃ©sultat de recherche d'images pour &quot;rÃ©novation Ã©nergÃ©tique&quot;">
            <a:extLst>
              <a:ext uri="{FF2B5EF4-FFF2-40B4-BE49-F238E27FC236}">
                <a16:creationId xmlns:a16="http://schemas.microsoft.com/office/drawing/2014/main" id="{72A83C4D-5A4B-491A-8A4E-04B2B5ECDA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0566"/>
          <a:stretch/>
        </p:blipFill>
        <p:spPr bwMode="auto">
          <a:xfrm>
            <a:off x="4655841" y="3550956"/>
            <a:ext cx="3096345" cy="19482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lus de 6 millions de mÃ©nages ont du mal Ã  se chauffer en France">
            <a:extLst>
              <a:ext uri="{FF2B5EF4-FFF2-40B4-BE49-F238E27FC236}">
                <a16:creationId xmlns:a16="http://schemas.microsoft.com/office/drawing/2014/main" id="{30ED8EBD-8BEF-453E-8EE1-E2D039392C4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8591" r="815"/>
          <a:stretch/>
        </p:blipFill>
        <p:spPr bwMode="auto">
          <a:xfrm>
            <a:off x="4655839" y="1665142"/>
            <a:ext cx="3096345" cy="192215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RÃ©sultat de recherche d'images pour &quot;alternatiba&quot;">
            <a:extLst>
              <a:ext uri="{FF2B5EF4-FFF2-40B4-BE49-F238E27FC236}">
                <a16:creationId xmlns:a16="http://schemas.microsoft.com/office/drawing/2014/main" id="{E8C792AB-9DB0-4F0E-818B-D6F34A397766}"/>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126" r="21023"/>
          <a:stretch/>
        </p:blipFill>
        <p:spPr bwMode="auto">
          <a:xfrm>
            <a:off x="8641269" y="3430906"/>
            <a:ext cx="3096345" cy="2068329"/>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i1.wp.com/les-couvertures-fb.com/wp-content/uploads/2013/06/Homer-Simspon-dort-donuts-couverture-facebook.jpg">
            <a:extLst>
              <a:ext uri="{FF2B5EF4-FFF2-40B4-BE49-F238E27FC236}">
                <a16:creationId xmlns:a16="http://schemas.microsoft.com/office/drawing/2014/main" id="{AEEDF365-5AF7-481A-A61F-F298025BA03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val="0"/>
              </a:ext>
            </a:extLst>
          </a:blip>
          <a:srcRect l="17207" r="17701"/>
          <a:stretch/>
        </p:blipFill>
        <p:spPr bwMode="auto">
          <a:xfrm>
            <a:off x="8633823" y="1665142"/>
            <a:ext cx="3103791" cy="192215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 2">
            <a:extLst>
              <a:ext uri="{FF2B5EF4-FFF2-40B4-BE49-F238E27FC236}">
                <a16:creationId xmlns:a16="http://schemas.microsoft.com/office/drawing/2014/main" id="{AB2D91A2-990E-46A4-88D7-D7D6B2B335A4}"/>
              </a:ext>
            </a:extLst>
          </p:cNvPr>
          <p:cNvPicPr>
            <a:picLocks noChangeAspect="1"/>
          </p:cNvPicPr>
          <p:nvPr/>
        </p:nvPicPr>
        <p:blipFill rotWithShape="1">
          <a:blip r:embed="rId9">
            <a:extLst>
              <a:ext uri="{BEBA8EAE-BF5A-486C-A8C5-ECC9F3942E4B}">
                <a14:imgProps xmlns:a14="http://schemas.microsoft.com/office/drawing/2010/main">
                  <a14:imgLayer r:embed="rId10">
                    <a14:imgEffect>
                      <a14:saturation sat="0"/>
                    </a14:imgEffect>
                  </a14:imgLayer>
                </a14:imgProps>
              </a:ext>
              <a:ext uri="{28A0092B-C50C-407E-A947-70E740481C1C}">
                <a14:useLocalDpi xmlns:a14="http://schemas.microsoft.com/office/drawing/2010/main" val="0"/>
              </a:ext>
            </a:extLst>
          </a:blip>
          <a:srcRect b="12151"/>
          <a:stretch/>
        </p:blipFill>
        <p:spPr>
          <a:xfrm>
            <a:off x="673742" y="1672060"/>
            <a:ext cx="3096345" cy="1908321"/>
          </a:xfrm>
          <a:prstGeom prst="rect">
            <a:avLst/>
          </a:prstGeom>
        </p:spPr>
      </p:pic>
      <p:pic>
        <p:nvPicPr>
          <p:cNvPr id="4" name="Picture 2" descr="RÃ©sultat de recherche d'images pour &quot;chauffage robinet&quot;">
            <a:extLst>
              <a:ext uri="{FF2B5EF4-FFF2-40B4-BE49-F238E27FC236}">
                <a16:creationId xmlns:a16="http://schemas.microsoft.com/office/drawing/2014/main" id="{BBE0EC46-549C-4297-AB8A-40E7BAB678C7}"/>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2903"/>
          <a:stretch/>
        </p:blipFill>
        <p:spPr bwMode="auto">
          <a:xfrm>
            <a:off x="673741" y="3570708"/>
            <a:ext cx="3096345" cy="1922156"/>
          </a:xfrm>
          <a:prstGeom prst="rect">
            <a:avLst/>
          </a:prstGeom>
          <a:noFill/>
          <a:extLst>
            <a:ext uri="{909E8E84-426E-40DD-AFC4-6F175D3DCCD1}">
              <a14:hiddenFill xmlns:a14="http://schemas.microsoft.com/office/drawing/2010/main">
                <a:solidFill>
                  <a:srgbClr val="FFFFFF"/>
                </a:solidFill>
              </a14:hiddenFill>
            </a:ext>
          </a:extLst>
        </p:spPr>
      </p:pic>
      <p:sp>
        <p:nvSpPr>
          <p:cNvPr id="16" name="Titre 5">
            <a:extLst>
              <a:ext uri="{FF2B5EF4-FFF2-40B4-BE49-F238E27FC236}">
                <a16:creationId xmlns:a16="http://schemas.microsoft.com/office/drawing/2014/main" id="{9240E1D2-EAFC-4870-9A05-A45F86AB54EB}"/>
              </a:ext>
            </a:extLst>
          </p:cNvPr>
          <p:cNvSpPr>
            <a:spLocks noGrp="1"/>
          </p:cNvSpPr>
          <p:nvPr>
            <p:ph type="title"/>
          </p:nvPr>
        </p:nvSpPr>
        <p:spPr>
          <a:xfrm>
            <a:off x="2027238" y="0"/>
            <a:ext cx="8029575" cy="981075"/>
          </a:xfrm>
        </p:spPr>
        <p:txBody>
          <a:bodyPr>
            <a:normAutofit/>
          </a:bodyPr>
          <a:lstStyle/>
          <a:p>
            <a:r>
              <a:rPr lang="fr-FR" dirty="0"/>
              <a:t>Quelques grand défis du monde d’</a:t>
            </a:r>
            <a:r>
              <a:rPr lang="fr-FR" dirty="0" err="1"/>
              <a:t>aujoud’hui</a:t>
            </a:r>
            <a:br>
              <a:rPr lang="fr-FR" dirty="0"/>
            </a:br>
            <a:r>
              <a:rPr lang="fr-FR" i="1" cap="none" dirty="0">
                <a:solidFill>
                  <a:srgbClr val="F6AB38"/>
                </a:solidFill>
              </a:rPr>
              <a:t>L’énergie et le climat est partout ! </a:t>
            </a:r>
          </a:p>
        </p:txBody>
      </p:sp>
    </p:spTree>
    <p:extLst>
      <p:ext uri="{BB962C8B-B14F-4D97-AF65-F5344CB8AC3E}">
        <p14:creationId xmlns:p14="http://schemas.microsoft.com/office/powerpoint/2010/main" val="10131648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p:cNvSpPr>
            <a:spLocks noGrp="1"/>
          </p:cNvSpPr>
          <p:nvPr>
            <p:ph type="title"/>
          </p:nvPr>
        </p:nvSpPr>
        <p:spPr>
          <a:xfrm>
            <a:off x="2027548" y="0"/>
            <a:ext cx="8028892" cy="980728"/>
          </a:xfrm>
        </p:spPr>
        <p:txBody>
          <a:bodyPr/>
          <a:lstStyle/>
          <a:p>
            <a:r>
              <a:rPr lang="fr-FR" dirty="0"/>
              <a:t>Et toi, tu fais combien de Robert ? </a:t>
            </a:r>
          </a:p>
        </p:txBody>
      </p:sp>
      <p:pic>
        <p:nvPicPr>
          <p:cNvPr id="5" name="Image 4"/>
          <p:cNvPicPr>
            <a:picLocks noChangeAspect="1"/>
          </p:cNvPicPr>
          <p:nvPr/>
        </p:nvPicPr>
        <p:blipFill>
          <a:blip r:embed="rId3"/>
          <a:stretch>
            <a:fillRect/>
          </a:stretch>
        </p:blipFill>
        <p:spPr>
          <a:xfrm>
            <a:off x="1631504" y="980728"/>
            <a:ext cx="9217024" cy="5203741"/>
          </a:xfrm>
          <a:prstGeom prst="rect">
            <a:avLst/>
          </a:prstGeom>
        </p:spPr>
      </p:pic>
      <p:sp>
        <p:nvSpPr>
          <p:cNvPr id="6" name="Rectangle 5"/>
          <p:cNvSpPr/>
          <p:nvPr/>
        </p:nvSpPr>
        <p:spPr>
          <a:xfrm>
            <a:off x="1643336" y="5013176"/>
            <a:ext cx="5832648" cy="584775"/>
          </a:xfrm>
          <a:prstGeom prst="rect">
            <a:avLst/>
          </a:prstGeom>
        </p:spPr>
        <p:txBody>
          <a:bodyPr wrap="square">
            <a:spAutoFit/>
          </a:bodyPr>
          <a:lstStyle/>
          <a:p>
            <a:r>
              <a:rPr lang="en-US" sz="1600" dirty="0">
                <a:solidFill>
                  <a:schemeClr val="bg1"/>
                </a:solidFill>
                <a:latin typeface="Roboto" panose="02000000000000000000" pitchFamily="2" charset="0"/>
              </a:rPr>
              <a:t>Olympic Cyclist Vs. Toaster: Can He Power It?</a:t>
            </a:r>
          </a:p>
          <a:p>
            <a:r>
              <a:rPr lang="en-US" sz="1600" i="1" dirty="0">
                <a:solidFill>
                  <a:schemeClr val="bg1"/>
                </a:solidFill>
                <a:latin typeface="Roboto" panose="02000000000000000000" pitchFamily="2" charset="0"/>
              </a:rPr>
              <a:t>https://www.youtube.com/watch?v=S4O5voOCqAQ</a:t>
            </a:r>
            <a:endParaRPr lang="en-US" sz="1600" b="0" i="1" dirty="0">
              <a:solidFill>
                <a:schemeClr val="bg1"/>
              </a:solidFill>
              <a:effectLst/>
              <a:latin typeface="Roboto" panose="02000000000000000000" pitchFamily="2" charset="0"/>
            </a:endParaRPr>
          </a:p>
        </p:txBody>
      </p:sp>
    </p:spTree>
    <p:extLst>
      <p:ext uri="{BB962C8B-B14F-4D97-AF65-F5344CB8AC3E}">
        <p14:creationId xmlns:p14="http://schemas.microsoft.com/office/powerpoint/2010/main" val="2340568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grpSp>
        <p:nvGrpSpPr>
          <p:cNvPr id="4" name="Groupe 3"/>
          <p:cNvGrpSpPr/>
          <p:nvPr/>
        </p:nvGrpSpPr>
        <p:grpSpPr>
          <a:xfrm>
            <a:off x="119336" y="926748"/>
            <a:ext cx="12025336" cy="5121372"/>
            <a:chOff x="-10393808" y="-653552"/>
            <a:chExt cx="9150848" cy="5121372"/>
          </a:xfrm>
        </p:grpSpPr>
        <p:pic>
          <p:nvPicPr>
            <p:cNvPr id="1227" name="Shape 1227"/>
            <p:cNvPicPr preferRelativeResize="0">
              <a:picLocks noChangeAspect="1"/>
            </p:cNvPicPr>
            <p:nvPr/>
          </p:nvPicPr>
          <p:blipFill rotWithShape="1">
            <a:blip r:embed="rId3" cstate="email">
              <a:lum bright="70000" contrast="-70000"/>
              <a:extLst>
                <a:ext uri="{28A0092B-C50C-407E-A947-70E740481C1C}">
                  <a14:useLocalDpi xmlns:a14="http://schemas.microsoft.com/office/drawing/2010/main"/>
                </a:ext>
              </a:extLst>
            </a:blip>
            <a:srcRect l="2906" r="8414" b="16853"/>
            <a:stretch/>
          </p:blipFill>
          <p:spPr>
            <a:xfrm>
              <a:off x="-10386960" y="-653552"/>
              <a:ext cx="9144000" cy="2465341"/>
            </a:xfrm>
            <a:prstGeom prst="rect">
              <a:avLst/>
            </a:prstGeom>
            <a:noFill/>
            <a:ln>
              <a:noFill/>
            </a:ln>
          </p:spPr>
        </p:pic>
        <p:pic>
          <p:nvPicPr>
            <p:cNvPr id="20" name="Shape 1227"/>
            <p:cNvPicPr preferRelativeResize="0">
              <a:picLocks noChangeAspect="1"/>
            </p:cNvPicPr>
            <p:nvPr/>
          </p:nvPicPr>
          <p:blipFill rotWithShape="1">
            <a:blip r:embed="rId3" cstate="email">
              <a:lum bright="70000" contrast="-70000"/>
              <a:extLst>
                <a:ext uri="{28A0092B-C50C-407E-A947-70E740481C1C}">
                  <a14:useLocalDpi xmlns:a14="http://schemas.microsoft.com/office/drawing/2010/main"/>
                </a:ext>
              </a:extLst>
            </a:blip>
            <a:srcRect l="2906" r="8414" b="-158"/>
            <a:stretch/>
          </p:blipFill>
          <p:spPr>
            <a:xfrm>
              <a:off x="-10393808" y="1498079"/>
              <a:ext cx="9144000" cy="2969741"/>
            </a:xfrm>
            <a:prstGeom prst="rect">
              <a:avLst/>
            </a:prstGeom>
            <a:noFill/>
            <a:ln>
              <a:noFill/>
            </a:ln>
          </p:spPr>
        </p:pic>
      </p:grpSp>
      <p:sp>
        <p:nvSpPr>
          <p:cNvPr id="19" name="Intensité Carbone"/>
          <p:cNvSpPr txBox="1"/>
          <p:nvPr/>
        </p:nvSpPr>
        <p:spPr>
          <a:xfrm>
            <a:off x="1735286" y="3008782"/>
            <a:ext cx="3218171" cy="954107"/>
          </a:xfrm>
          <a:prstGeom prst="rect">
            <a:avLst/>
          </a:prstGeom>
          <a:solidFill>
            <a:srgbClr val="085160"/>
          </a:solidFill>
          <a:ln>
            <a:noFill/>
          </a:ln>
        </p:spPr>
        <p:txBody>
          <a:bodyPr wrap="square" rtlCol="0">
            <a:spAutoFit/>
          </a:bodyPr>
          <a:lstStyle/>
          <a:p>
            <a:pPr algn="ctr"/>
            <a:r>
              <a:rPr lang="fr-FR" sz="2800" b="1" dirty="0">
                <a:solidFill>
                  <a:schemeClr val="bg1"/>
                </a:solidFill>
                <a:latin typeface="Century Gothic" panose="020B0502020202020204" pitchFamily="34" charset="0"/>
              </a:rPr>
              <a:t>Une transition est indispensable</a:t>
            </a:r>
          </a:p>
        </p:txBody>
      </p:sp>
      <p:sp>
        <p:nvSpPr>
          <p:cNvPr id="7" name="Titre 6"/>
          <p:cNvSpPr>
            <a:spLocks noGrp="1"/>
          </p:cNvSpPr>
          <p:nvPr>
            <p:ph type="title"/>
          </p:nvPr>
        </p:nvSpPr>
        <p:spPr/>
        <p:txBody>
          <a:bodyPr>
            <a:noAutofit/>
          </a:bodyPr>
          <a:lstStyle/>
          <a:p>
            <a:r>
              <a:rPr lang="fr-FR" dirty="0"/>
              <a:t>Être acteur / actrice du changement</a:t>
            </a:r>
            <a:br>
              <a:rPr lang="fr-FR" dirty="0"/>
            </a:br>
            <a:r>
              <a:rPr lang="fr-FR" sz="2000" cap="none" dirty="0">
                <a:solidFill>
                  <a:srgbClr val="F6AB38"/>
                </a:solidFill>
              </a:rPr>
              <a:t>Toi, plus moi, plus tous ceux qui le veulent</a:t>
            </a:r>
          </a:p>
        </p:txBody>
      </p:sp>
      <p:grpSp>
        <p:nvGrpSpPr>
          <p:cNvPr id="2" name="Groupe 1"/>
          <p:cNvGrpSpPr/>
          <p:nvPr/>
        </p:nvGrpSpPr>
        <p:grpSpPr>
          <a:xfrm>
            <a:off x="5735960" y="1905631"/>
            <a:ext cx="4536504" cy="3649497"/>
            <a:chOff x="5735960" y="1905631"/>
            <a:chExt cx="4536504" cy="3649497"/>
          </a:xfrm>
        </p:grpSpPr>
        <p:grpSp>
          <p:nvGrpSpPr>
            <p:cNvPr id="3" name="Grouper 2"/>
            <p:cNvGrpSpPr/>
            <p:nvPr/>
          </p:nvGrpSpPr>
          <p:grpSpPr>
            <a:xfrm>
              <a:off x="5735960" y="1905631"/>
              <a:ext cx="4536504" cy="2876536"/>
              <a:chOff x="2170993" y="1271018"/>
              <a:chExt cx="4536504" cy="2876536"/>
            </a:xfrm>
          </p:grpSpPr>
          <p:grpSp>
            <p:nvGrpSpPr>
              <p:cNvPr id="1230" name="Shape 1230"/>
              <p:cNvGrpSpPr/>
              <p:nvPr/>
            </p:nvGrpSpPr>
            <p:grpSpPr>
              <a:xfrm>
                <a:off x="2170993" y="1271018"/>
                <a:ext cx="4536504" cy="2876536"/>
                <a:chOff x="-272519" y="1314929"/>
                <a:chExt cx="4536504" cy="2157456"/>
              </a:xfrm>
            </p:grpSpPr>
            <p:sp>
              <p:nvSpPr>
                <p:cNvPr id="1232" name="Shape 1232"/>
                <p:cNvSpPr/>
                <p:nvPr/>
              </p:nvSpPr>
              <p:spPr>
                <a:xfrm>
                  <a:off x="818950" y="1609033"/>
                  <a:ext cx="2343000" cy="1520100"/>
                </a:xfrm>
                <a:prstGeom prst="triangle">
                  <a:avLst>
                    <a:gd name="adj" fmla="val 50000"/>
                  </a:avLst>
                </a:prstGeom>
                <a:noFill/>
                <a:ln w="57150" cap="flat" cmpd="sng">
                  <a:solidFill>
                    <a:srgbClr val="085160"/>
                  </a:solidFill>
                  <a:prstDash val="solid"/>
                  <a:round/>
                  <a:headEnd type="none" w="med" len="med"/>
                  <a:tailEnd type="none" w="med" len="med"/>
                </a:ln>
              </p:spPr>
              <p:txBody>
                <a:bodyPr lIns="91425" tIns="91425" rIns="91425" bIns="91425" anchor="ctr" anchorCtr="0">
                  <a:noAutofit/>
                </a:bodyPr>
                <a:lstStyle/>
                <a:p>
                  <a:pPr>
                    <a:spcBef>
                      <a:spcPts val="0"/>
                    </a:spcBef>
                  </a:pPr>
                  <a:endParaRPr>
                    <a:latin typeface="Century Gothic" panose="020B0502020202020204" pitchFamily="34" charset="0"/>
                  </a:endParaRPr>
                </a:p>
              </p:txBody>
            </p:sp>
            <p:sp>
              <p:nvSpPr>
                <p:cNvPr id="1233" name="Shape 1233"/>
                <p:cNvSpPr txBox="1"/>
                <p:nvPr/>
              </p:nvSpPr>
              <p:spPr>
                <a:xfrm>
                  <a:off x="1288219" y="1314929"/>
                  <a:ext cx="1404461" cy="277006"/>
                </a:xfrm>
                <a:prstGeom prst="rect">
                  <a:avLst/>
                </a:prstGeom>
                <a:solidFill>
                  <a:srgbClr val="085160"/>
                </a:solidFill>
                <a:ln>
                  <a:noFill/>
                </a:ln>
              </p:spPr>
              <p:txBody>
                <a:bodyPr wrap="square" rtlCol="0">
                  <a:spAutoFit/>
                </a:bodyPr>
                <a:lstStyle>
                  <a:defPPr>
                    <a:defRPr lang="fr-FR"/>
                  </a:defPPr>
                  <a:lvl1pPr algn="ctr">
                    <a:defRPr b="1">
                      <a:solidFill>
                        <a:schemeClr val="bg1"/>
                      </a:solidFill>
                    </a:defRPr>
                  </a:lvl1pPr>
                </a:lstStyle>
                <a:p>
                  <a:r>
                    <a:rPr lang="fr-FR" dirty="0">
                      <a:latin typeface="Century Gothic" panose="020B0502020202020204" pitchFamily="34" charset="0"/>
                    </a:rPr>
                    <a:t>Collectifs</a:t>
                  </a:r>
                </a:p>
              </p:txBody>
            </p:sp>
            <p:sp>
              <p:nvSpPr>
                <p:cNvPr id="1234" name="Shape 1234"/>
                <p:cNvSpPr txBox="1"/>
                <p:nvPr/>
              </p:nvSpPr>
              <p:spPr>
                <a:xfrm>
                  <a:off x="-272519" y="3195379"/>
                  <a:ext cx="1308279" cy="277006"/>
                </a:xfrm>
                <a:prstGeom prst="rect">
                  <a:avLst/>
                </a:prstGeom>
                <a:solidFill>
                  <a:srgbClr val="085160"/>
                </a:solidFill>
                <a:ln>
                  <a:noFill/>
                </a:ln>
              </p:spPr>
              <p:txBody>
                <a:bodyPr wrap="square" rtlCol="0">
                  <a:spAutoFit/>
                </a:bodyPr>
                <a:lstStyle>
                  <a:defPPr>
                    <a:defRPr lang="fr-FR"/>
                  </a:defPPr>
                  <a:lvl1pPr algn="ctr">
                    <a:defRPr sz="2800" b="1">
                      <a:solidFill>
                        <a:schemeClr val="bg1"/>
                      </a:solidFill>
                    </a:defRPr>
                  </a:lvl1pPr>
                </a:lstStyle>
                <a:p>
                  <a:r>
                    <a:rPr lang="fr-FR" sz="1800" dirty="0">
                      <a:latin typeface="Century Gothic" panose="020B0502020202020204" pitchFamily="34" charset="0"/>
                    </a:rPr>
                    <a:t>Sectoriels</a:t>
                  </a:r>
                </a:p>
              </p:txBody>
            </p:sp>
            <p:sp>
              <p:nvSpPr>
                <p:cNvPr id="1235" name="Shape 1235"/>
                <p:cNvSpPr txBox="1"/>
                <p:nvPr/>
              </p:nvSpPr>
              <p:spPr>
                <a:xfrm>
                  <a:off x="2667975" y="3195379"/>
                  <a:ext cx="1596010" cy="277006"/>
                </a:xfrm>
                <a:prstGeom prst="rect">
                  <a:avLst/>
                </a:prstGeom>
                <a:solidFill>
                  <a:srgbClr val="085160"/>
                </a:solidFill>
                <a:ln>
                  <a:noFill/>
                </a:ln>
              </p:spPr>
              <p:txBody>
                <a:bodyPr wrap="square" rtlCol="0">
                  <a:spAutoFit/>
                </a:bodyPr>
                <a:lstStyle>
                  <a:defPPr>
                    <a:defRPr lang="fr-FR"/>
                  </a:defPPr>
                  <a:lvl1pPr algn="ctr">
                    <a:defRPr b="1">
                      <a:solidFill>
                        <a:schemeClr val="bg1"/>
                      </a:solidFill>
                    </a:defRPr>
                  </a:lvl1pPr>
                </a:lstStyle>
                <a:p>
                  <a:r>
                    <a:rPr lang="fr-FR" dirty="0">
                      <a:latin typeface="Century Gothic" panose="020B0502020202020204" pitchFamily="34" charset="0"/>
                    </a:rPr>
                    <a:t>Individuels</a:t>
                  </a:r>
                </a:p>
              </p:txBody>
            </p:sp>
          </p:grpSp>
          <p:sp>
            <p:nvSpPr>
              <p:cNvPr id="18" name="Shape 1234"/>
              <p:cNvSpPr txBox="1"/>
              <p:nvPr/>
            </p:nvSpPr>
            <p:spPr>
              <a:xfrm>
                <a:off x="3552875" y="3035253"/>
                <a:ext cx="1769190" cy="472114"/>
              </a:xfrm>
              <a:prstGeom prst="rect">
                <a:avLst/>
              </a:prstGeom>
              <a:noFill/>
              <a:ln>
                <a:noFill/>
              </a:ln>
            </p:spPr>
            <p:txBody>
              <a:bodyPr lIns="91425" tIns="91425" rIns="91425" bIns="91425" anchor="t" anchorCtr="0">
                <a:noAutofit/>
              </a:bodyPr>
              <a:lstStyle/>
              <a:p>
                <a:pPr algn="ctr">
                  <a:spcBef>
                    <a:spcPts val="0"/>
                  </a:spcBef>
                </a:pPr>
                <a:r>
                  <a:rPr lang="fr-FR" b="1" dirty="0">
                    <a:solidFill>
                      <a:srgbClr val="085160"/>
                    </a:solidFill>
                    <a:latin typeface="Century Gothic" panose="020B0502020202020204" pitchFamily="34" charset="0"/>
                  </a:rPr>
                  <a:t>Changements</a:t>
                </a:r>
              </a:p>
            </p:txBody>
          </p:sp>
        </p:grpSp>
        <p:pic>
          <p:nvPicPr>
            <p:cNvPr id="21" name="Imag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0724" y="4655128"/>
              <a:ext cx="900000" cy="900000"/>
            </a:xfrm>
            <a:prstGeom prst="rect">
              <a:avLst/>
            </a:prstGeom>
          </p:spPr>
        </p:pic>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6145" y="2658694"/>
              <a:ext cx="900000" cy="900000"/>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7842" y="2657399"/>
              <a:ext cx="900000" cy="900000"/>
            </a:xfrm>
            <a:prstGeom prst="rect">
              <a:avLst/>
            </a:prstGeom>
          </p:spPr>
        </p:pic>
      </p:grpSp>
    </p:spTree>
    <p:extLst>
      <p:ext uri="{BB962C8B-B14F-4D97-AF65-F5344CB8AC3E}">
        <p14:creationId xmlns:p14="http://schemas.microsoft.com/office/powerpoint/2010/main" val="2695381651"/>
      </p:ext>
    </p:extLst>
  </p:cSld>
  <p:clrMapOvr>
    <a:masterClrMapping/>
  </p:clrMapOvr>
  <p:transition spd="slow">
    <p:fade/>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7"/>
          <p:cNvSpPr txBox="1">
            <a:spLocks/>
          </p:cNvSpPr>
          <p:nvPr/>
        </p:nvSpPr>
        <p:spPr>
          <a:xfrm>
            <a:off x="-24680" y="426478"/>
            <a:ext cx="7878501" cy="1500187"/>
          </a:xfrm>
          <a:prstGeom prst="rect">
            <a:avLst/>
          </a:prstGeom>
          <a:solidFill>
            <a:schemeClr val="bg1"/>
          </a:solidFill>
          <a:ln>
            <a:noFill/>
          </a:ln>
        </p:spPr>
        <p:txBody>
          <a:bodyPr vert="horz" lIns="0" tIns="0" rIns="0" bIns="0" rtlCol="0" anchor="ctr">
            <a:normAutofit/>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r"/>
            <a:r>
              <a:rPr lang="fr-FR" sz="3800" cap="none" dirty="0"/>
              <a:t>Changements collectifs</a:t>
            </a:r>
            <a:r>
              <a:rPr lang="fr-FR" sz="3800" cap="none" dirty="0">
                <a:solidFill>
                  <a:schemeClr val="bg1"/>
                </a:solidFill>
              </a:rPr>
              <a:t>_</a:t>
            </a:r>
          </a:p>
        </p:txBody>
      </p:sp>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84232" y="2637272"/>
            <a:ext cx="3240000" cy="3240000"/>
          </a:xfrm>
          <a:prstGeom prst="rect">
            <a:avLst/>
          </a:prstGeom>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400" y="2637272"/>
            <a:ext cx="3240000" cy="3240000"/>
          </a:xfrm>
          <a:prstGeom prst="rect">
            <a:avLst/>
          </a:prstGeom>
        </p:spPr>
      </p:pic>
      <p:pic>
        <p:nvPicPr>
          <p:cNvPr id="9" name="Imag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39816" y="2637272"/>
            <a:ext cx="3240000" cy="3240000"/>
          </a:xfrm>
          <a:prstGeom prst="rect">
            <a:avLst/>
          </a:prstGeom>
        </p:spPr>
      </p:pic>
    </p:spTree>
    <p:extLst>
      <p:ext uri="{BB962C8B-B14F-4D97-AF65-F5344CB8AC3E}">
        <p14:creationId xmlns:p14="http://schemas.microsoft.com/office/powerpoint/2010/main" val="2182038689"/>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Et combien ça couterait ? </a:t>
            </a:r>
          </a:p>
        </p:txBody>
      </p:sp>
      <p:sp>
        <p:nvSpPr>
          <p:cNvPr id="4" name="ZoneTexte 3"/>
          <p:cNvSpPr txBox="1"/>
          <p:nvPr/>
        </p:nvSpPr>
        <p:spPr>
          <a:xfrm>
            <a:off x="3879231" y="4947097"/>
            <a:ext cx="4988266" cy="707886"/>
          </a:xfrm>
          <a:prstGeom prst="rect">
            <a:avLst/>
          </a:prstGeom>
          <a:solidFill>
            <a:srgbClr val="F6AB38"/>
          </a:solidFill>
          <a:ln>
            <a:noFill/>
          </a:ln>
        </p:spPr>
        <p:txBody>
          <a:bodyPr wrap="square" rtlCol="0">
            <a:spAutoFit/>
          </a:bodyPr>
          <a:lstStyle/>
          <a:p>
            <a:pPr algn="ctr"/>
            <a:r>
              <a:rPr lang="fr-FR" sz="2000" b="1" dirty="0">
                <a:solidFill>
                  <a:schemeClr val="bg1"/>
                </a:solidFill>
                <a:latin typeface="Century Gothic" panose="020B0502020202020204" pitchFamily="34" charset="0"/>
              </a:rPr>
              <a:t>Si ça coute moins cher d’agir que de subir, qu’est-ce qu’on attend ? </a:t>
            </a:r>
          </a:p>
        </p:txBody>
      </p:sp>
      <p:sp>
        <p:nvSpPr>
          <p:cNvPr id="6" name="Rectangle 5"/>
          <p:cNvSpPr/>
          <p:nvPr/>
        </p:nvSpPr>
        <p:spPr>
          <a:xfrm>
            <a:off x="41709" y="3725007"/>
            <a:ext cx="2885939" cy="646331"/>
          </a:xfrm>
          <a:prstGeom prst="rect">
            <a:avLst/>
          </a:prstGeom>
        </p:spPr>
        <p:txBody>
          <a:bodyPr wrap="square">
            <a:spAutoFit/>
          </a:bodyPr>
          <a:lstStyle/>
          <a:p>
            <a:r>
              <a:rPr lang="fr-FR" b="1" dirty="0">
                <a:solidFill>
                  <a:srgbClr val="085160"/>
                </a:solidFill>
                <a:latin typeface="Century Gothic" panose="020B0502020202020204" pitchFamily="34" charset="0"/>
              </a:rPr>
              <a:t>En pourcentage du PIB mondial </a:t>
            </a:r>
          </a:p>
        </p:txBody>
      </p:sp>
      <p:sp>
        <p:nvSpPr>
          <p:cNvPr id="7" name="Rectangle 6"/>
          <p:cNvSpPr/>
          <p:nvPr/>
        </p:nvSpPr>
        <p:spPr>
          <a:xfrm>
            <a:off x="18869" y="2498540"/>
            <a:ext cx="3052795" cy="646331"/>
          </a:xfrm>
          <a:prstGeom prst="rect">
            <a:avLst/>
          </a:prstGeom>
        </p:spPr>
        <p:txBody>
          <a:bodyPr wrap="square">
            <a:spAutoFit/>
          </a:bodyPr>
          <a:lstStyle/>
          <a:p>
            <a:r>
              <a:rPr lang="fr-FR" b="1" dirty="0">
                <a:solidFill>
                  <a:srgbClr val="085160"/>
                </a:solidFill>
                <a:latin typeface="Century Gothic" panose="020B0502020202020204" pitchFamily="34" charset="0"/>
              </a:rPr>
              <a:t>En milliards de dollars par an</a:t>
            </a:r>
          </a:p>
        </p:txBody>
      </p:sp>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4972" y="4893663"/>
            <a:ext cx="761320" cy="761320"/>
          </a:xfrm>
          <a:prstGeom prst="rect">
            <a:avLst/>
          </a:prstGeom>
        </p:spPr>
      </p:pic>
      <p:sp>
        <p:nvSpPr>
          <p:cNvPr id="14" name="Rectangle 13"/>
          <p:cNvSpPr/>
          <p:nvPr/>
        </p:nvSpPr>
        <p:spPr>
          <a:xfrm>
            <a:off x="0" y="6574141"/>
            <a:ext cx="8832304" cy="307777"/>
          </a:xfrm>
          <a:prstGeom prst="rect">
            <a:avLst/>
          </a:prstGeom>
          <a:ln>
            <a:noFill/>
          </a:ln>
        </p:spPr>
        <p:txBody>
          <a:bodyPr wrap="square">
            <a:spAutoFit/>
          </a:bodyPr>
          <a:lstStyle/>
          <a:p>
            <a:pPr algn="just"/>
            <a:r>
              <a:rPr lang="fr-FR" sz="1400" i="1" dirty="0">
                <a:solidFill>
                  <a:schemeClr val="bg1"/>
                </a:solidFill>
                <a:latin typeface="Century Gothic" pitchFamily="34" charset="0"/>
                <a:cs typeface="+mn-cs"/>
              </a:rPr>
              <a:t>Source : The New </a:t>
            </a:r>
            <a:r>
              <a:rPr lang="fr-FR" sz="1400" i="1" dirty="0" err="1">
                <a:solidFill>
                  <a:schemeClr val="bg1"/>
                </a:solidFill>
                <a:latin typeface="Century Gothic" pitchFamily="34" charset="0"/>
                <a:cs typeface="+mn-cs"/>
              </a:rPr>
              <a:t>Climate</a:t>
            </a:r>
            <a:r>
              <a:rPr lang="fr-FR" sz="1400" i="1" dirty="0">
                <a:solidFill>
                  <a:schemeClr val="bg1"/>
                </a:solidFill>
                <a:latin typeface="Century Gothic" pitchFamily="34" charset="0"/>
                <a:cs typeface="+mn-cs"/>
              </a:rPr>
              <a:t> </a:t>
            </a:r>
            <a:r>
              <a:rPr lang="fr-FR" sz="1400" i="1" dirty="0" err="1">
                <a:solidFill>
                  <a:schemeClr val="bg1"/>
                </a:solidFill>
                <a:latin typeface="Century Gothic" pitchFamily="34" charset="0"/>
                <a:cs typeface="+mn-cs"/>
              </a:rPr>
              <a:t>Economy</a:t>
            </a:r>
            <a:r>
              <a:rPr lang="fr-FR" sz="1400" i="1" dirty="0">
                <a:solidFill>
                  <a:schemeClr val="bg1"/>
                </a:solidFill>
                <a:latin typeface="Century Gothic" pitchFamily="34" charset="0"/>
                <a:cs typeface="+mn-cs"/>
              </a:rPr>
              <a:t>, PIB mondial de 2015 (Banque mondiale)</a:t>
            </a:r>
            <a:endParaRPr lang="fr-FR" sz="1400" b="1" i="1" dirty="0">
              <a:solidFill>
                <a:schemeClr val="bg1"/>
              </a:solidFill>
              <a:latin typeface="Century Gothic" pitchFamily="34" charset="0"/>
              <a:cs typeface="+mn-cs"/>
            </a:endParaRPr>
          </a:p>
        </p:txBody>
      </p:sp>
      <p:grpSp>
        <p:nvGrpSpPr>
          <p:cNvPr id="19" name="Groupe 18"/>
          <p:cNvGrpSpPr/>
          <p:nvPr/>
        </p:nvGrpSpPr>
        <p:grpSpPr>
          <a:xfrm>
            <a:off x="3310962" y="901385"/>
            <a:ext cx="4153190" cy="3611937"/>
            <a:chOff x="7487426" y="1022132"/>
            <a:chExt cx="4153190" cy="3611937"/>
          </a:xfrm>
        </p:grpSpPr>
        <p:sp>
          <p:nvSpPr>
            <p:cNvPr id="5" name="ZoneTexte 4"/>
            <p:cNvSpPr txBox="1"/>
            <p:nvPr/>
          </p:nvSpPr>
          <p:spPr>
            <a:xfrm>
              <a:off x="8400256" y="1251235"/>
              <a:ext cx="3240360" cy="646330"/>
            </a:xfrm>
            <a:prstGeom prst="rect">
              <a:avLst/>
            </a:prstGeom>
            <a:noFill/>
          </p:spPr>
          <p:txBody>
            <a:bodyPr wrap="square" rtlCol="0">
              <a:spAutoFit/>
            </a:bodyPr>
            <a:lstStyle/>
            <a:p>
              <a:pPr algn="ctr"/>
              <a:r>
                <a:rPr lang="fr-FR" b="1" dirty="0">
                  <a:latin typeface="Century Gothic" panose="020B0502020202020204" pitchFamily="34" charset="0"/>
                </a:rPr>
                <a:t>Subir le changement climatique</a:t>
              </a:r>
            </a:p>
          </p:txBody>
        </p:sp>
        <p:sp>
          <p:nvSpPr>
            <p:cNvPr id="12" name="Rectangle 11"/>
            <p:cNvSpPr/>
            <p:nvPr/>
          </p:nvSpPr>
          <p:spPr>
            <a:xfrm>
              <a:off x="9315600" y="3495296"/>
              <a:ext cx="1402948" cy="1138773"/>
            </a:xfrm>
            <a:prstGeom prst="rect">
              <a:avLst/>
            </a:prstGeom>
          </p:spPr>
          <p:txBody>
            <a:bodyPr wrap="none">
              <a:spAutoFit/>
            </a:bodyPr>
            <a:lstStyle/>
            <a:p>
              <a:pPr algn="ctr"/>
              <a:r>
                <a:rPr lang="fr-FR" sz="2000" b="1" dirty="0">
                  <a:solidFill>
                    <a:srgbClr val="F6AB38"/>
                  </a:solidFill>
                  <a:latin typeface="Century Gothic" panose="020B0502020202020204" pitchFamily="34" charset="0"/>
                </a:rPr>
                <a:t>Jusqu’à </a:t>
              </a:r>
            </a:p>
            <a:p>
              <a:pPr algn="ctr"/>
              <a:r>
                <a:rPr lang="fr-FR" sz="4800" b="1" dirty="0">
                  <a:solidFill>
                    <a:srgbClr val="F6AB38"/>
                  </a:solidFill>
                  <a:latin typeface="Century Gothic" panose="020B0502020202020204" pitchFamily="34" charset="0"/>
                </a:rPr>
                <a:t>20%</a:t>
              </a:r>
            </a:p>
          </p:txBody>
        </p:sp>
        <p:sp>
          <p:nvSpPr>
            <p:cNvPr id="13" name="Rectangle 12"/>
            <p:cNvSpPr/>
            <p:nvPr/>
          </p:nvSpPr>
          <p:spPr>
            <a:xfrm>
              <a:off x="8460397" y="2139635"/>
              <a:ext cx="3113353" cy="1138773"/>
            </a:xfrm>
            <a:prstGeom prst="rect">
              <a:avLst/>
            </a:prstGeom>
          </p:spPr>
          <p:txBody>
            <a:bodyPr wrap="none">
              <a:spAutoFit/>
            </a:bodyPr>
            <a:lstStyle/>
            <a:p>
              <a:pPr algn="ctr"/>
              <a:r>
                <a:rPr lang="fr-FR" sz="2000" b="1" dirty="0">
                  <a:solidFill>
                    <a:srgbClr val="F6AB38"/>
                  </a:solidFill>
                  <a:latin typeface="Century Gothic" panose="020B0502020202020204" pitchFamily="34" charset="0"/>
                </a:rPr>
                <a:t>Jusqu’à </a:t>
              </a:r>
            </a:p>
            <a:p>
              <a:r>
                <a:rPr lang="fr-FR" sz="4800" b="1" dirty="0">
                  <a:solidFill>
                    <a:srgbClr val="F6AB38"/>
                  </a:solidFill>
                  <a:latin typeface="Century Gothic" panose="020B0502020202020204" pitchFamily="34" charset="0"/>
                </a:rPr>
                <a:t>14 700 G$</a:t>
              </a:r>
            </a:p>
          </p:txBody>
        </p:sp>
        <p:pic>
          <p:nvPicPr>
            <p:cNvPr id="17" name="Imag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87426" y="1022132"/>
              <a:ext cx="1026235" cy="1026235"/>
            </a:xfrm>
            <a:prstGeom prst="rect">
              <a:avLst/>
            </a:prstGeom>
          </p:spPr>
        </p:pic>
      </p:grpSp>
      <p:grpSp>
        <p:nvGrpSpPr>
          <p:cNvPr id="3" name="Groupe 2"/>
          <p:cNvGrpSpPr/>
          <p:nvPr/>
        </p:nvGrpSpPr>
        <p:grpSpPr>
          <a:xfrm>
            <a:off x="7465042" y="980728"/>
            <a:ext cx="4607622" cy="3444190"/>
            <a:chOff x="7066320" y="980728"/>
            <a:chExt cx="4607622" cy="3444190"/>
          </a:xfrm>
        </p:grpSpPr>
        <p:grpSp>
          <p:nvGrpSpPr>
            <p:cNvPr id="9" name="Groupe 8"/>
            <p:cNvGrpSpPr/>
            <p:nvPr/>
          </p:nvGrpSpPr>
          <p:grpSpPr>
            <a:xfrm>
              <a:off x="7066320" y="980728"/>
              <a:ext cx="4607622" cy="3444190"/>
              <a:chOff x="2712514" y="1027487"/>
              <a:chExt cx="4607622" cy="3444190"/>
            </a:xfrm>
          </p:grpSpPr>
          <p:sp>
            <p:nvSpPr>
              <p:cNvPr id="8" name="ZoneTexte 7"/>
              <p:cNvSpPr txBox="1"/>
              <p:nvPr/>
            </p:nvSpPr>
            <p:spPr>
              <a:xfrm>
                <a:off x="3225632" y="1251235"/>
                <a:ext cx="4094504" cy="646331"/>
              </a:xfrm>
              <a:prstGeom prst="rect">
                <a:avLst/>
              </a:prstGeom>
              <a:noFill/>
            </p:spPr>
            <p:txBody>
              <a:bodyPr wrap="square" rtlCol="0">
                <a:spAutoFit/>
              </a:bodyPr>
              <a:lstStyle/>
              <a:p>
                <a:pPr algn="ctr"/>
                <a:r>
                  <a:rPr lang="fr-FR" b="1" dirty="0">
                    <a:latin typeface="Century Gothic" panose="020B0502020202020204" pitchFamily="34" charset="0"/>
                  </a:rPr>
                  <a:t>Lutter contre le changement climatique</a:t>
                </a:r>
              </a:p>
            </p:txBody>
          </p:sp>
          <p:sp>
            <p:nvSpPr>
              <p:cNvPr id="10" name="Rectangle 9"/>
              <p:cNvSpPr/>
              <p:nvPr/>
            </p:nvSpPr>
            <p:spPr>
              <a:xfrm>
                <a:off x="4743731" y="3763791"/>
                <a:ext cx="912429" cy="707886"/>
              </a:xfrm>
              <a:prstGeom prst="rect">
                <a:avLst/>
              </a:prstGeom>
            </p:spPr>
            <p:txBody>
              <a:bodyPr wrap="none">
                <a:spAutoFit/>
              </a:bodyPr>
              <a:lstStyle/>
              <a:p>
                <a:r>
                  <a:rPr lang="fr-FR" sz="4000" b="1" dirty="0">
                    <a:solidFill>
                      <a:srgbClr val="F6AB38"/>
                    </a:solidFill>
                    <a:latin typeface="Century Gothic" panose="020B0502020202020204" pitchFamily="34" charset="0"/>
                  </a:rPr>
                  <a:t>2%</a:t>
                </a:r>
              </a:p>
            </p:txBody>
          </p:sp>
          <p:sp>
            <p:nvSpPr>
              <p:cNvPr id="15" name="Rectangle 14"/>
              <p:cNvSpPr/>
              <p:nvPr/>
            </p:nvSpPr>
            <p:spPr>
              <a:xfrm>
                <a:off x="3888530" y="2467647"/>
                <a:ext cx="2339102" cy="707886"/>
              </a:xfrm>
              <a:prstGeom prst="rect">
                <a:avLst/>
              </a:prstGeom>
            </p:spPr>
            <p:txBody>
              <a:bodyPr wrap="none">
                <a:spAutoFit/>
              </a:bodyPr>
              <a:lstStyle/>
              <a:p>
                <a:r>
                  <a:rPr lang="fr-FR" sz="4000" b="1" dirty="0">
                    <a:solidFill>
                      <a:srgbClr val="F6AB38"/>
                    </a:solidFill>
                    <a:latin typeface="Century Gothic" panose="020B0502020202020204" pitchFamily="34" charset="0"/>
                  </a:rPr>
                  <a:t>1 500 G$</a:t>
                </a:r>
              </a:p>
            </p:txBody>
          </p:sp>
          <p:pic>
            <p:nvPicPr>
              <p:cNvPr id="16" name="Imag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12514" y="1027487"/>
                <a:ext cx="1026235" cy="1026235"/>
              </a:xfrm>
              <a:prstGeom prst="rect">
                <a:avLst/>
              </a:prstGeom>
            </p:spPr>
          </p:pic>
        </p:grpSp>
        <p:pic>
          <p:nvPicPr>
            <p:cNvPr id="18" name="Imag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85510" y="2525885"/>
              <a:ext cx="438027" cy="438027"/>
            </a:xfrm>
            <a:prstGeom prst="rect">
              <a:avLst/>
            </a:prstGeom>
          </p:spPr>
        </p:pic>
      </p:grpSp>
      <p:pic>
        <p:nvPicPr>
          <p:cNvPr id="20" name="Imag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10962" y="2146140"/>
            <a:ext cx="972971" cy="972971"/>
          </a:xfrm>
          <a:prstGeom prst="rect">
            <a:avLst/>
          </a:prstGeom>
        </p:spPr>
      </p:pic>
      <p:grpSp>
        <p:nvGrpSpPr>
          <p:cNvPr id="22" name="Groupe 21">
            <a:extLst>
              <a:ext uri="{FF2B5EF4-FFF2-40B4-BE49-F238E27FC236}">
                <a16:creationId xmlns:a16="http://schemas.microsoft.com/office/drawing/2014/main" id="{7F430945-A9BE-49B7-9D98-513E2FDB2AD5}"/>
              </a:ext>
            </a:extLst>
          </p:cNvPr>
          <p:cNvGrpSpPr/>
          <p:nvPr/>
        </p:nvGrpSpPr>
        <p:grpSpPr>
          <a:xfrm>
            <a:off x="6766184" y="5073284"/>
            <a:ext cx="5460149" cy="1491520"/>
            <a:chOff x="6766184" y="5073284"/>
            <a:chExt cx="5460149" cy="1491520"/>
          </a:xfrm>
        </p:grpSpPr>
        <p:pic>
          <p:nvPicPr>
            <p:cNvPr id="1026" name="Picture 2" descr="RÃ©sultat de recherche d'images pour &quot;pacte finance climat&quot;">
              <a:extLst>
                <a:ext uri="{FF2B5EF4-FFF2-40B4-BE49-F238E27FC236}">
                  <a16:creationId xmlns:a16="http://schemas.microsoft.com/office/drawing/2014/main" id="{89348779-54CD-4C1C-BBDB-63F8C1832F5B}"/>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3451" t="22940" r="11257" b="19761"/>
            <a:stretch/>
          </p:blipFill>
          <p:spPr bwMode="auto">
            <a:xfrm>
              <a:off x="9186725" y="5073284"/>
              <a:ext cx="2885939" cy="1098125"/>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8AFA9B28-0EC6-4891-BD92-CAC14908CA8A}"/>
                </a:ext>
              </a:extLst>
            </p:cNvPr>
            <p:cNvSpPr/>
            <p:nvPr/>
          </p:nvSpPr>
          <p:spPr>
            <a:xfrm>
              <a:off x="6766184" y="6195472"/>
              <a:ext cx="5460149" cy="369332"/>
            </a:xfrm>
            <a:prstGeom prst="rect">
              <a:avLst/>
            </a:prstGeom>
          </p:spPr>
          <p:txBody>
            <a:bodyPr wrap="none">
              <a:spAutoFit/>
            </a:bodyPr>
            <a:lstStyle/>
            <a:p>
              <a:r>
                <a:rPr lang="fr-FR" dirty="0">
                  <a:latin typeface="Century Gothic" panose="020B0502020202020204" pitchFamily="34" charset="0"/>
                </a:rPr>
                <a:t>En savoir plus : https://www.pacte-climat.eu/fr/</a:t>
              </a:r>
            </a:p>
          </p:txBody>
        </p:sp>
      </p:grpSp>
    </p:spTree>
    <p:extLst>
      <p:ext uri="{BB962C8B-B14F-4D97-AF65-F5344CB8AC3E}">
        <p14:creationId xmlns:p14="http://schemas.microsoft.com/office/powerpoint/2010/main" val="3175026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77858" y="1064350"/>
            <a:ext cx="3660143" cy="2323900"/>
          </a:xfrm>
          <a:prstGeom prst="rect">
            <a:avLst/>
          </a:prstGeom>
        </p:spPr>
      </p:pic>
      <p:pic>
        <p:nvPicPr>
          <p:cNvPr id="3" name="Image 2"/>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654983" y="3513484"/>
            <a:ext cx="4556885" cy="2439096"/>
          </a:xfrm>
          <a:prstGeom prst="rect">
            <a:avLst/>
          </a:prstGeom>
        </p:spPr>
      </p:pic>
      <p:pic>
        <p:nvPicPr>
          <p:cNvPr id="4" name="Image 3"/>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579340" y="1127221"/>
            <a:ext cx="4375543" cy="2323900"/>
          </a:xfrm>
          <a:prstGeom prst="rect">
            <a:avLst/>
          </a:prstGeom>
        </p:spPr>
      </p:pic>
      <p:pic>
        <p:nvPicPr>
          <p:cNvPr id="5" name="Image 4"/>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480313" y="3739982"/>
            <a:ext cx="3474570" cy="2439097"/>
          </a:xfrm>
          <a:prstGeom prst="rect">
            <a:avLst/>
          </a:prstGeom>
        </p:spPr>
      </p:pic>
      <p:pic>
        <p:nvPicPr>
          <p:cNvPr id="1026" name="Picture 2" descr="Climat: mobilisation de Sydney à Londres pour un accord ambitieux à ..."/>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148581" y="1232669"/>
            <a:ext cx="3320179" cy="2075112"/>
          </a:xfrm>
          <a:prstGeom prst="rect">
            <a:avLst/>
          </a:prstGeom>
          <a:noFill/>
          <a:ln w="28575">
            <a:solidFill>
              <a:schemeClr val="bg1"/>
            </a:solidFill>
          </a:ln>
          <a:extLst>
            <a:ext uri="{909E8E84-426E-40dd-AFC4-6F175D3DCCD1}">
              <a14:hiddenFill xmlns:a14="http://schemas.microsoft.com/office/drawing/2010/main" xmlns="">
                <a:solidFill>
                  <a:srgbClr val="FFFFFF"/>
                </a:solidFill>
              </a14:hiddenFill>
            </a:ext>
          </a:extLst>
        </p:spPr>
      </p:pic>
      <p:sp>
        <p:nvSpPr>
          <p:cNvPr id="8" name="Text Box 6"/>
          <p:cNvSpPr txBox="1">
            <a:spLocks noChangeArrowheads="1"/>
          </p:cNvSpPr>
          <p:nvPr/>
        </p:nvSpPr>
        <p:spPr bwMode="auto">
          <a:xfrm>
            <a:off x="519275" y="5239213"/>
            <a:ext cx="2572203" cy="710067"/>
          </a:xfrm>
          <a:prstGeom prst="rect">
            <a:avLst/>
          </a:prstGeom>
          <a:solidFill>
            <a:srgbClr val="F6AB38"/>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solidFill>
                  <a:srgbClr val="FFFFFF"/>
                </a:solidFill>
                <a:latin typeface="Century Gothic" panose="020B0502020202020204" pitchFamily="34" charset="0"/>
              </a:rPr>
              <a:t>Ça se bouge !</a:t>
            </a:r>
          </a:p>
          <a:p>
            <a:pPr algn="ctr" eaLnBrk="1" hangingPunct="1">
              <a:buClrTx/>
              <a:buFontTx/>
              <a:buNone/>
            </a:pPr>
            <a:r>
              <a:rPr lang="fr-FR" altLang="fr-FR" sz="2000" b="1" dirty="0">
                <a:solidFill>
                  <a:srgbClr val="FFFFFF"/>
                </a:solidFill>
                <a:latin typeface="Century Gothic" panose="020B0502020202020204" pitchFamily="34" charset="0"/>
              </a:rPr>
              <a:t>Tu viens ? </a:t>
            </a:r>
          </a:p>
        </p:txBody>
      </p:sp>
      <p:pic>
        <p:nvPicPr>
          <p:cNvPr id="10" name="Image 9"/>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71747" y="3492769"/>
            <a:ext cx="2867261" cy="1700807"/>
          </a:xfrm>
          <a:prstGeom prst="rect">
            <a:avLst/>
          </a:prstGeom>
        </p:spPr>
      </p:pic>
      <p:sp>
        <p:nvSpPr>
          <p:cNvPr id="11" name="Titre 10"/>
          <p:cNvSpPr>
            <a:spLocks noGrp="1"/>
          </p:cNvSpPr>
          <p:nvPr>
            <p:ph type="title"/>
          </p:nvPr>
        </p:nvSpPr>
        <p:spPr/>
        <p:txBody>
          <a:bodyPr>
            <a:normAutofit/>
          </a:bodyPr>
          <a:lstStyle/>
          <a:p>
            <a:r>
              <a:rPr lang="fr-FR" dirty="0"/>
              <a:t>Pendant ce temps là</a:t>
            </a:r>
            <a:br>
              <a:rPr lang="fr-FR" dirty="0"/>
            </a:br>
            <a:r>
              <a:rPr lang="fr-FR" sz="2000" i="1" cap="none" dirty="0">
                <a:solidFill>
                  <a:srgbClr val="F6AB38"/>
                </a:solidFill>
              </a:rPr>
              <a:t>La génération climat se mobilise</a:t>
            </a:r>
          </a:p>
        </p:txBody>
      </p:sp>
      <p:sp>
        <p:nvSpPr>
          <p:cNvPr id="12" name="Rectangle 11"/>
          <p:cNvSpPr/>
          <p:nvPr/>
        </p:nvSpPr>
        <p:spPr>
          <a:xfrm>
            <a:off x="0" y="5953945"/>
            <a:ext cx="8832304"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Pour aller plus loin : </a:t>
            </a:r>
            <a:r>
              <a:rPr lang="fr-FR" sz="1400" i="1" dirty="0">
                <a:solidFill>
                  <a:srgbClr val="085160"/>
                </a:solidFill>
                <a:latin typeface="Century Gothic" pitchFamily="34" charset="0"/>
                <a:cs typeface="+mn-cs"/>
                <a:hlinkClick r:id="rId9"/>
              </a:rPr>
              <a:t>http://wearereadynow.net</a:t>
            </a:r>
            <a:r>
              <a:rPr lang="fr-FR" sz="1400" i="1" dirty="0">
                <a:solidFill>
                  <a:srgbClr val="085160"/>
                </a:solidFill>
                <a:latin typeface="Century Gothic" pitchFamily="34" charset="0"/>
                <a:cs typeface="+mn-cs"/>
              </a:rPr>
              <a:t> ou </a:t>
            </a:r>
            <a:r>
              <a:rPr lang="fr-FR" sz="1400" i="1" dirty="0">
                <a:solidFill>
                  <a:srgbClr val="085160"/>
                </a:solidFill>
                <a:latin typeface="Century Gothic" pitchFamily="34" charset="0"/>
                <a:cs typeface="+mn-cs"/>
                <a:hlinkClick r:id="rId10"/>
              </a:rPr>
              <a:t>http://anv-cop21.org/</a:t>
            </a:r>
            <a:r>
              <a:rPr lang="fr-FR" sz="1400" i="1" dirty="0">
                <a:solidFill>
                  <a:srgbClr val="085160"/>
                </a:solidFill>
                <a:latin typeface="Century Gothic" pitchFamily="34" charset="0"/>
                <a:cs typeface="+mn-cs"/>
              </a:rPr>
              <a:t> </a:t>
            </a:r>
            <a:endParaRPr lang="fr-FR" sz="1400" b="1" i="1" dirty="0">
              <a:solidFill>
                <a:schemeClr val="accent2"/>
              </a:solidFill>
              <a:latin typeface="Century Gothic" pitchFamily="34" charset="0"/>
              <a:cs typeface="+mn-cs"/>
            </a:endParaRPr>
          </a:p>
        </p:txBody>
      </p:sp>
    </p:spTree>
    <p:extLst>
      <p:ext uri="{BB962C8B-B14F-4D97-AF65-F5344CB8AC3E}">
        <p14:creationId xmlns:p14="http://schemas.microsoft.com/office/powerpoint/2010/main" val="211444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p:cNvGrpSpPr/>
          <p:nvPr/>
        </p:nvGrpSpPr>
        <p:grpSpPr>
          <a:xfrm>
            <a:off x="0" y="108616"/>
            <a:ext cx="12144672" cy="6125244"/>
            <a:chOff x="216024" y="177383"/>
            <a:chExt cx="12144672" cy="6125244"/>
          </a:xfrm>
        </p:grpSpPr>
        <p:pic>
          <p:nvPicPr>
            <p:cNvPr id="7" name="Image 6"/>
            <p:cNvPicPr>
              <a:picLocks noChangeAspect="1"/>
            </p:cNvPicPr>
            <p:nvPr/>
          </p:nvPicPr>
          <p:blipFill rotWithShape="1">
            <a:blip r:embed="rId3"/>
            <a:srcRect l="5646" t="11982" r="14354" b="21564"/>
            <a:stretch/>
          </p:blipFill>
          <p:spPr>
            <a:xfrm>
              <a:off x="1991544" y="1251616"/>
              <a:ext cx="6624736" cy="3968979"/>
            </a:xfrm>
            <a:prstGeom prst="rect">
              <a:avLst/>
            </a:prstGeom>
          </p:spPr>
        </p:pic>
        <p:sp>
          <p:nvSpPr>
            <p:cNvPr id="8" name="ZoneTexte 7"/>
            <p:cNvSpPr txBox="1"/>
            <p:nvPr/>
          </p:nvSpPr>
          <p:spPr>
            <a:xfrm>
              <a:off x="8627616" y="2097722"/>
              <a:ext cx="3533385" cy="646331"/>
            </a:xfrm>
            <a:prstGeom prst="rect">
              <a:avLst/>
            </a:prstGeom>
            <a:noFill/>
          </p:spPr>
          <p:txBody>
            <a:bodyPr wrap="square" rtlCol="0">
              <a:spAutoFit/>
            </a:bodyPr>
            <a:lstStyle/>
            <a:p>
              <a:r>
                <a:rPr lang="fr-FR" b="1" dirty="0">
                  <a:solidFill>
                    <a:srgbClr val="AFAFAF"/>
                  </a:solidFill>
                  <a:latin typeface="Century Gothic" panose="020B0502020202020204" pitchFamily="34" charset="0"/>
                </a:rPr>
                <a:t>Nos modes d’organisation actuels : 4°C – 6°C</a:t>
              </a:r>
            </a:p>
          </p:txBody>
        </p:sp>
        <p:sp>
          <p:nvSpPr>
            <p:cNvPr id="9" name="ZoneTexte 8"/>
            <p:cNvSpPr txBox="1"/>
            <p:nvPr/>
          </p:nvSpPr>
          <p:spPr>
            <a:xfrm>
              <a:off x="8611287" y="2744053"/>
              <a:ext cx="3389369" cy="646331"/>
            </a:xfrm>
            <a:prstGeom prst="rect">
              <a:avLst/>
            </a:prstGeom>
            <a:noFill/>
          </p:spPr>
          <p:txBody>
            <a:bodyPr wrap="square" rtlCol="0">
              <a:spAutoFit/>
            </a:bodyPr>
            <a:lstStyle/>
            <a:p>
              <a:r>
                <a:rPr lang="fr-FR" b="1" dirty="0">
                  <a:solidFill>
                    <a:srgbClr val="22A3D0"/>
                  </a:solidFill>
                  <a:latin typeface="Century Gothic" panose="020B0502020202020204" pitchFamily="34" charset="0"/>
                </a:rPr>
                <a:t>L’application des politiques actuelles : 2,6°C – 4,9°C</a:t>
              </a:r>
            </a:p>
          </p:txBody>
        </p:sp>
        <p:sp>
          <p:nvSpPr>
            <p:cNvPr id="10" name="ZoneTexte 9"/>
            <p:cNvSpPr txBox="1"/>
            <p:nvPr/>
          </p:nvSpPr>
          <p:spPr>
            <a:xfrm>
              <a:off x="8627616" y="3432282"/>
              <a:ext cx="3733080" cy="369332"/>
            </a:xfrm>
            <a:prstGeom prst="rect">
              <a:avLst/>
            </a:prstGeom>
            <a:noFill/>
          </p:spPr>
          <p:txBody>
            <a:bodyPr wrap="square" rtlCol="0">
              <a:spAutoFit/>
            </a:bodyPr>
            <a:lstStyle/>
            <a:p>
              <a:r>
                <a:rPr lang="fr-FR" b="1" dirty="0">
                  <a:solidFill>
                    <a:srgbClr val="A73722"/>
                  </a:solidFill>
                  <a:latin typeface="Century Gothic" panose="020B0502020202020204" pitchFamily="34" charset="0"/>
                </a:rPr>
                <a:t>L’Accord de Paris : 2,3°C -3,5°C</a:t>
              </a:r>
            </a:p>
          </p:txBody>
        </p:sp>
        <p:sp>
          <p:nvSpPr>
            <p:cNvPr id="11" name="ZoneTexte 10"/>
            <p:cNvSpPr txBox="1"/>
            <p:nvPr/>
          </p:nvSpPr>
          <p:spPr>
            <a:xfrm>
              <a:off x="8575423" y="3801614"/>
              <a:ext cx="3180158" cy="646331"/>
            </a:xfrm>
            <a:prstGeom prst="rect">
              <a:avLst/>
            </a:prstGeom>
            <a:noFill/>
          </p:spPr>
          <p:txBody>
            <a:bodyPr wrap="square" rtlCol="0">
              <a:spAutoFit/>
            </a:bodyPr>
            <a:lstStyle/>
            <a:p>
              <a:r>
                <a:rPr lang="fr-FR" b="1" dirty="0">
                  <a:solidFill>
                    <a:srgbClr val="59BC79"/>
                  </a:solidFill>
                  <a:latin typeface="Century Gothic" panose="020B0502020202020204" pitchFamily="34" charset="0"/>
                </a:rPr>
                <a:t>Recommandations des scientifiques : 1,5°C</a:t>
              </a:r>
            </a:p>
          </p:txBody>
        </p:sp>
        <p:sp>
          <p:nvSpPr>
            <p:cNvPr id="12" name="ZoneTexte 11"/>
            <p:cNvSpPr txBox="1"/>
            <p:nvPr/>
          </p:nvSpPr>
          <p:spPr>
            <a:xfrm rot="16200000">
              <a:off x="-825788" y="2624875"/>
              <a:ext cx="5171983" cy="276999"/>
            </a:xfrm>
            <a:prstGeom prst="rect">
              <a:avLst/>
            </a:prstGeom>
            <a:noFill/>
          </p:spPr>
          <p:txBody>
            <a:bodyPr wrap="square" rtlCol="0">
              <a:spAutoFit/>
            </a:bodyPr>
            <a:lstStyle/>
            <a:p>
              <a:r>
                <a:rPr lang="fr-FR" sz="1200" dirty="0">
                  <a:latin typeface="Century Gothic" panose="020B0502020202020204" pitchFamily="34" charset="0"/>
                </a:rPr>
                <a:t>Emissions de gaz à effet de serre par an (GtCO2e/an)</a:t>
              </a:r>
            </a:p>
          </p:txBody>
        </p:sp>
        <p:sp>
          <p:nvSpPr>
            <p:cNvPr id="13" name="Rectangle 12"/>
            <p:cNvSpPr/>
            <p:nvPr/>
          </p:nvSpPr>
          <p:spPr>
            <a:xfrm>
              <a:off x="216024" y="5994850"/>
              <a:ext cx="787075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fr-FR" sz="1400" i="1" dirty="0" err="1">
                  <a:solidFill>
                    <a:srgbClr val="085160"/>
                  </a:solidFill>
                  <a:latin typeface="Century Gothic" pitchFamily="34" charset="0"/>
                  <a:cs typeface="+mn-cs"/>
                </a:rPr>
                <a:t>Climate</a:t>
              </a:r>
              <a:r>
                <a:rPr lang="fr-FR" sz="1400" i="1" dirty="0">
                  <a:solidFill>
                    <a:srgbClr val="085160"/>
                  </a:solidFill>
                  <a:latin typeface="Century Gothic" pitchFamily="34" charset="0"/>
                  <a:cs typeface="+mn-cs"/>
                </a:rPr>
                <a:t> Action </a:t>
              </a:r>
              <a:r>
                <a:rPr lang="fr-FR" sz="1400" i="1" dirty="0" err="1">
                  <a:solidFill>
                    <a:srgbClr val="085160"/>
                  </a:solidFill>
                  <a:latin typeface="Century Gothic" pitchFamily="34" charset="0"/>
                  <a:cs typeface="+mn-cs"/>
                </a:rPr>
                <a:t>Tracker</a:t>
              </a:r>
              <a:endParaRPr lang="fr-FR" sz="1400" b="1" i="1" dirty="0">
                <a:solidFill>
                  <a:schemeClr val="accent2"/>
                </a:solidFill>
                <a:latin typeface="Century Gothic" pitchFamily="34" charset="0"/>
                <a:cs typeface="+mn-cs"/>
              </a:endParaRPr>
            </a:p>
          </p:txBody>
        </p:sp>
        <p:sp>
          <p:nvSpPr>
            <p:cNvPr id="15" name="Rectangle 14"/>
            <p:cNvSpPr/>
            <p:nvPr/>
          </p:nvSpPr>
          <p:spPr>
            <a:xfrm>
              <a:off x="3719737" y="5515978"/>
              <a:ext cx="3098276" cy="323060"/>
            </a:xfrm>
            <a:prstGeom prst="rect">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6605910" y="5515390"/>
              <a:ext cx="4176464" cy="338554"/>
            </a:xfrm>
            <a:prstGeom prst="rect">
              <a:avLst/>
            </a:prstGeom>
          </p:spPr>
          <p:txBody>
            <a:bodyPr wrap="square">
              <a:spAutoFit/>
            </a:bodyPr>
            <a:lstStyle/>
            <a:p>
              <a:pPr algn="ctr"/>
              <a:r>
                <a:rPr lang="fr-FR" sz="1600" b="1" dirty="0">
                  <a:solidFill>
                    <a:srgbClr val="F6AB38"/>
                  </a:solidFill>
                  <a:latin typeface="Century Gothic" panose="020B0502020202020204" pitchFamily="34" charset="0"/>
                </a:rPr>
                <a:t>50 ans pour décarbonner l’économie</a:t>
              </a:r>
            </a:p>
          </p:txBody>
        </p:sp>
        <p:grpSp>
          <p:nvGrpSpPr>
            <p:cNvPr id="3" name="Groupe 2"/>
            <p:cNvGrpSpPr/>
            <p:nvPr/>
          </p:nvGrpSpPr>
          <p:grpSpPr>
            <a:xfrm>
              <a:off x="3719737" y="3521972"/>
              <a:ext cx="3744094" cy="1995260"/>
              <a:chOff x="3719737" y="3521972"/>
              <a:chExt cx="3744094" cy="1995260"/>
            </a:xfrm>
          </p:grpSpPr>
          <p:sp>
            <p:nvSpPr>
              <p:cNvPr id="19" name="Rectangle 18"/>
              <p:cNvSpPr/>
              <p:nvPr/>
            </p:nvSpPr>
            <p:spPr>
              <a:xfrm>
                <a:off x="3719737" y="5187688"/>
                <a:ext cx="288032" cy="323061"/>
              </a:xfrm>
              <a:prstGeom prst="rect">
                <a:avLst/>
              </a:prstGeom>
              <a:solidFill>
                <a:srgbClr val="0063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p:cNvSpPr/>
              <p:nvPr/>
            </p:nvSpPr>
            <p:spPr>
              <a:xfrm>
                <a:off x="3991406" y="5178678"/>
                <a:ext cx="3472425" cy="338554"/>
              </a:xfrm>
              <a:prstGeom prst="rect">
                <a:avLst/>
              </a:prstGeom>
            </p:spPr>
            <p:txBody>
              <a:bodyPr wrap="none">
                <a:spAutoFit/>
              </a:bodyPr>
              <a:lstStyle/>
              <a:p>
                <a:pPr algn="ctr"/>
                <a:r>
                  <a:rPr lang="fr-FR" sz="1600" b="1" dirty="0">
                    <a:solidFill>
                      <a:srgbClr val="006382"/>
                    </a:solidFill>
                    <a:latin typeface="Century Gothic" panose="020B0502020202020204" pitchFamily="34" charset="0"/>
                  </a:rPr>
                  <a:t>3 ans pour stabiliser les émissions</a:t>
                </a:r>
              </a:p>
            </p:txBody>
          </p:sp>
          <p:cxnSp>
            <p:nvCxnSpPr>
              <p:cNvPr id="21" name="Connecteur droit 20"/>
              <p:cNvCxnSpPr/>
              <p:nvPr/>
            </p:nvCxnSpPr>
            <p:spPr>
              <a:xfrm>
                <a:off x="3731073" y="3521972"/>
                <a:ext cx="982" cy="1920219"/>
              </a:xfrm>
              <a:prstGeom prst="line">
                <a:avLst/>
              </a:prstGeom>
              <a:ln>
                <a:solidFill>
                  <a:srgbClr val="006382"/>
                </a:solidFill>
                <a:prstDash val="dash"/>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flipH="1">
                <a:off x="3991406" y="3557925"/>
                <a:ext cx="16363" cy="1912316"/>
              </a:xfrm>
              <a:prstGeom prst="line">
                <a:avLst/>
              </a:prstGeom>
              <a:ln>
                <a:solidFill>
                  <a:srgbClr val="006382"/>
                </a:solidFill>
                <a:prstDash val="dash"/>
              </a:ln>
            </p:spPr>
            <p:style>
              <a:lnRef idx="1">
                <a:schemeClr val="accent1"/>
              </a:lnRef>
              <a:fillRef idx="0">
                <a:schemeClr val="accent1"/>
              </a:fillRef>
              <a:effectRef idx="0">
                <a:schemeClr val="accent1"/>
              </a:effectRef>
              <a:fontRef idx="minor">
                <a:schemeClr val="tx1"/>
              </a:fontRef>
            </p:style>
          </p:cxnSp>
        </p:grpSp>
      </p:grpSp>
      <p:sp>
        <p:nvSpPr>
          <p:cNvPr id="14" name="Titre 13"/>
          <p:cNvSpPr>
            <a:spLocks noGrp="1"/>
          </p:cNvSpPr>
          <p:nvPr>
            <p:ph type="title"/>
          </p:nvPr>
        </p:nvSpPr>
        <p:spPr/>
        <p:txBody>
          <a:bodyPr/>
          <a:lstStyle/>
          <a:p>
            <a:r>
              <a:rPr lang="fr-FR" dirty="0"/>
              <a:t>L’Accord de Paris</a:t>
            </a:r>
            <a:br>
              <a:rPr lang="fr-FR" dirty="0"/>
            </a:br>
            <a:r>
              <a:rPr lang="fr-FR" sz="2000" i="1" cap="none" dirty="0">
                <a:solidFill>
                  <a:srgbClr val="F6AB38"/>
                </a:solidFill>
              </a:rPr>
              <a:t>A la COP21, les états ont fixé le cap</a:t>
            </a:r>
          </a:p>
        </p:txBody>
      </p:sp>
    </p:spTree>
    <p:extLst>
      <p:ext uri="{BB962C8B-B14F-4D97-AF65-F5344CB8AC3E}">
        <p14:creationId xmlns:p14="http://schemas.microsoft.com/office/powerpoint/2010/main" val="191361303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On en est où en France ?</a:t>
            </a:r>
            <a:endParaRPr lang="fr-FR" dirty="0">
              <a:solidFill>
                <a:srgbClr val="F6AB38"/>
              </a:solidFill>
            </a:endParaRPr>
          </a:p>
        </p:txBody>
      </p:sp>
      <p:sp>
        <p:nvSpPr>
          <p:cNvPr id="11" name="ZoneTexte 10"/>
          <p:cNvSpPr txBox="1"/>
          <p:nvPr/>
        </p:nvSpPr>
        <p:spPr>
          <a:xfrm>
            <a:off x="263352" y="1312658"/>
            <a:ext cx="6912768" cy="1015663"/>
          </a:xfrm>
          <a:prstGeom prst="rect">
            <a:avLst/>
          </a:prstGeom>
          <a:solidFill>
            <a:srgbClr val="F6AB38"/>
          </a:solidFill>
          <a:ln>
            <a:noFill/>
          </a:ln>
        </p:spPr>
        <p:txBody>
          <a:bodyPr wrap="square" rtlCol="0">
            <a:spAutoFit/>
          </a:bodyPr>
          <a:lstStyle/>
          <a:p>
            <a:pPr fontAlgn="base">
              <a:spcBef>
                <a:spcPct val="0"/>
              </a:spcBef>
              <a:spcAft>
                <a:spcPct val="0"/>
              </a:spcAft>
            </a:pPr>
            <a:r>
              <a:rPr lang="fr-FR" sz="2000" b="1" dirty="0">
                <a:solidFill>
                  <a:prstClr val="white"/>
                </a:solidFill>
                <a:latin typeface="Century Gothic" panose="020B0502020202020204" pitchFamily="34" charset="0"/>
                <a:cs typeface="Arial" pitchFamily="34" charset="0"/>
              </a:rPr>
              <a:t>Plusieurs documents cadres :</a:t>
            </a:r>
          </a:p>
          <a:p>
            <a:pPr marL="342900" indent="-342900" fontAlgn="base">
              <a:spcBef>
                <a:spcPct val="0"/>
              </a:spcBef>
              <a:spcAft>
                <a:spcPct val="0"/>
              </a:spcAft>
              <a:buFont typeface="Arial" panose="020B0604020202020204" pitchFamily="34" charset="0"/>
              <a:buChar char="•"/>
            </a:pPr>
            <a:r>
              <a:rPr lang="fr-FR" sz="2000" b="1" dirty="0">
                <a:solidFill>
                  <a:prstClr val="white"/>
                </a:solidFill>
                <a:latin typeface="Century Gothic" panose="020B0502020202020204" pitchFamily="34" charset="0"/>
                <a:cs typeface="Arial" pitchFamily="34" charset="0"/>
              </a:rPr>
              <a:t>Stratégie Nationale Bas Carbone (SNBC)</a:t>
            </a:r>
          </a:p>
          <a:p>
            <a:pPr marL="342900" indent="-342900" fontAlgn="base">
              <a:spcBef>
                <a:spcPct val="0"/>
              </a:spcBef>
              <a:spcAft>
                <a:spcPct val="0"/>
              </a:spcAft>
              <a:buFont typeface="Arial" panose="020B0604020202020204" pitchFamily="34" charset="0"/>
              <a:buChar char="•"/>
            </a:pPr>
            <a:r>
              <a:rPr lang="fr-FR" sz="2000" b="1" dirty="0">
                <a:solidFill>
                  <a:prstClr val="white"/>
                </a:solidFill>
                <a:latin typeface="Century Gothic" panose="020B0502020202020204" pitchFamily="34" charset="0"/>
              </a:rPr>
              <a:t>Programmation </a:t>
            </a:r>
            <a:r>
              <a:rPr lang="fr-FR" sz="2000" b="1" dirty="0" err="1">
                <a:solidFill>
                  <a:prstClr val="white"/>
                </a:solidFill>
                <a:latin typeface="Century Gothic" panose="020B0502020202020204" pitchFamily="34" charset="0"/>
              </a:rPr>
              <a:t>Pluri-annuelle</a:t>
            </a:r>
            <a:r>
              <a:rPr lang="fr-FR" sz="2000" b="1" dirty="0">
                <a:solidFill>
                  <a:prstClr val="white"/>
                </a:solidFill>
                <a:latin typeface="Century Gothic" panose="020B0502020202020204" pitchFamily="34" charset="0"/>
              </a:rPr>
              <a:t> de l’énergie (PPE)</a:t>
            </a:r>
            <a:endParaRPr lang="fr-FR" sz="2000" b="1" dirty="0">
              <a:solidFill>
                <a:prstClr val="white"/>
              </a:solidFill>
              <a:latin typeface="Century Gothic" panose="020B0502020202020204" pitchFamily="34" charset="0"/>
              <a:cs typeface="Arial" pitchFamily="34" charset="0"/>
            </a:endParaRPr>
          </a:p>
        </p:txBody>
      </p:sp>
      <p:sp>
        <p:nvSpPr>
          <p:cNvPr id="12" name="ZoneTexte 11"/>
          <p:cNvSpPr txBox="1"/>
          <p:nvPr/>
        </p:nvSpPr>
        <p:spPr>
          <a:xfrm>
            <a:off x="3199159" y="3038491"/>
            <a:ext cx="5982987" cy="1323439"/>
          </a:xfrm>
          <a:prstGeom prst="rect">
            <a:avLst/>
          </a:prstGeom>
          <a:solidFill>
            <a:srgbClr val="F6AB38"/>
          </a:solidFill>
          <a:ln>
            <a:noFill/>
          </a:ln>
        </p:spPr>
        <p:txBody>
          <a:bodyPr wrap="square" rtlCol="0">
            <a:spAutoFit/>
          </a:bodyPr>
          <a:lstStyle/>
          <a:p>
            <a:pPr fontAlgn="base">
              <a:spcBef>
                <a:spcPct val="0"/>
              </a:spcBef>
              <a:spcAft>
                <a:spcPct val="0"/>
              </a:spcAft>
            </a:pPr>
            <a:r>
              <a:rPr lang="fr-FR" sz="2000" b="1" dirty="0">
                <a:solidFill>
                  <a:prstClr val="white"/>
                </a:solidFill>
                <a:latin typeface="Century Gothic" panose="020B0502020202020204" pitchFamily="34" charset="0"/>
                <a:cs typeface="Arial" pitchFamily="34" charset="0"/>
              </a:rPr>
              <a:t>Objectifs :</a:t>
            </a:r>
          </a:p>
          <a:p>
            <a:pPr marL="342900" indent="-342900" fontAlgn="base">
              <a:spcBef>
                <a:spcPct val="0"/>
              </a:spcBef>
              <a:spcAft>
                <a:spcPct val="0"/>
              </a:spcAft>
              <a:buFont typeface="Arial" panose="020B0604020202020204" pitchFamily="34" charset="0"/>
              <a:buChar char="•"/>
            </a:pPr>
            <a:r>
              <a:rPr lang="fr-FR" sz="2000" b="1" dirty="0">
                <a:solidFill>
                  <a:prstClr val="white"/>
                </a:solidFill>
                <a:latin typeface="Century Gothic" panose="020B0502020202020204" pitchFamily="34" charset="0"/>
                <a:cs typeface="Arial" pitchFamily="34" charset="0"/>
              </a:rPr>
              <a:t>Neutralité carbone en 2050</a:t>
            </a:r>
          </a:p>
          <a:p>
            <a:pPr marL="342900" indent="-342900" fontAlgn="base">
              <a:spcBef>
                <a:spcPct val="0"/>
              </a:spcBef>
              <a:spcAft>
                <a:spcPct val="0"/>
              </a:spcAft>
              <a:buFont typeface="Arial" panose="020B0604020202020204" pitchFamily="34" charset="0"/>
              <a:buChar char="•"/>
            </a:pPr>
            <a:r>
              <a:rPr lang="fr-FR" sz="2000" b="1" dirty="0">
                <a:solidFill>
                  <a:prstClr val="white"/>
                </a:solidFill>
                <a:latin typeface="Century Gothic" panose="020B0502020202020204" pitchFamily="34" charset="0"/>
              </a:rPr>
              <a:t>Diviser par 2 les consommations d’énergie</a:t>
            </a:r>
          </a:p>
          <a:p>
            <a:pPr marL="342900" indent="-342900" fontAlgn="base">
              <a:spcBef>
                <a:spcPct val="0"/>
              </a:spcBef>
              <a:spcAft>
                <a:spcPct val="0"/>
              </a:spcAft>
              <a:buFont typeface="Arial" panose="020B0604020202020204" pitchFamily="34" charset="0"/>
              <a:buChar char="•"/>
            </a:pPr>
            <a:r>
              <a:rPr lang="fr-FR" sz="2000" b="1" dirty="0">
                <a:solidFill>
                  <a:prstClr val="white"/>
                </a:solidFill>
                <a:latin typeface="Century Gothic" panose="020B0502020202020204" pitchFamily="34" charset="0"/>
                <a:cs typeface="Arial" pitchFamily="34" charset="0"/>
              </a:rPr>
              <a:t>32% d’énergie renouvelable en 2030</a:t>
            </a:r>
          </a:p>
        </p:txBody>
      </p:sp>
      <p:sp>
        <p:nvSpPr>
          <p:cNvPr id="29" name="Rectangle 28">
            <a:extLst>
              <a:ext uri="{FF2B5EF4-FFF2-40B4-BE49-F238E27FC236}">
                <a16:creationId xmlns:a16="http://schemas.microsoft.com/office/drawing/2014/main" id="{5D8B776E-6ADE-4A79-A959-6963EA3E65BE}"/>
              </a:ext>
            </a:extLst>
          </p:cNvPr>
          <p:cNvSpPr/>
          <p:nvPr/>
        </p:nvSpPr>
        <p:spPr>
          <a:xfrm>
            <a:off x="23809" y="6262399"/>
            <a:ext cx="6566678" cy="307777"/>
          </a:xfrm>
          <a:prstGeom prst="rect">
            <a:avLst/>
          </a:prstGeom>
          <a:ln>
            <a:noFill/>
          </a:ln>
        </p:spPr>
        <p:txBody>
          <a:bodyPr wrap="square">
            <a:spAutoFit/>
          </a:bodyPr>
          <a:lstStyle/>
          <a:p>
            <a:pPr algn="just" fontAlgn="base">
              <a:spcBef>
                <a:spcPct val="0"/>
              </a:spcBef>
              <a:spcAft>
                <a:spcPct val="0"/>
              </a:spcAft>
            </a:pPr>
            <a:r>
              <a:rPr lang="fr-FR" sz="1400" i="1" dirty="0">
                <a:solidFill>
                  <a:srgbClr val="085160"/>
                </a:solidFill>
                <a:latin typeface="Century Gothic" pitchFamily="34" charset="0"/>
                <a:cs typeface="Arial" pitchFamily="34" charset="0"/>
              </a:rPr>
              <a:t>Source : </a:t>
            </a:r>
            <a:r>
              <a:rPr lang="en-US" sz="1400" i="1" dirty="0" err="1">
                <a:solidFill>
                  <a:srgbClr val="085160"/>
                </a:solidFill>
                <a:latin typeface="Century Gothic" pitchFamily="34" charset="0"/>
                <a:cs typeface="Arial" pitchFamily="34" charset="0"/>
              </a:rPr>
              <a:t>Ministère</a:t>
            </a:r>
            <a:r>
              <a:rPr lang="en-US" sz="1400" i="1" dirty="0">
                <a:solidFill>
                  <a:srgbClr val="085160"/>
                </a:solidFill>
                <a:latin typeface="Century Gothic" pitchFamily="34" charset="0"/>
                <a:cs typeface="Arial" pitchFamily="34" charset="0"/>
              </a:rPr>
              <a:t> de la transition </a:t>
            </a:r>
            <a:r>
              <a:rPr lang="en-US" sz="1400" i="1" dirty="0" err="1">
                <a:solidFill>
                  <a:srgbClr val="085160"/>
                </a:solidFill>
                <a:latin typeface="Century Gothic" pitchFamily="34" charset="0"/>
                <a:cs typeface="Arial" pitchFamily="34" charset="0"/>
              </a:rPr>
              <a:t>écologique</a:t>
            </a:r>
            <a:r>
              <a:rPr lang="en-US" sz="1400" i="1" dirty="0">
                <a:solidFill>
                  <a:srgbClr val="085160"/>
                </a:solidFill>
                <a:latin typeface="Century Gothic" pitchFamily="34" charset="0"/>
                <a:cs typeface="Arial" pitchFamily="34" charset="0"/>
              </a:rPr>
              <a:t> et </a:t>
            </a:r>
            <a:r>
              <a:rPr lang="en-US" sz="1400" i="1" dirty="0" err="1">
                <a:solidFill>
                  <a:srgbClr val="085160"/>
                </a:solidFill>
                <a:latin typeface="Century Gothic" pitchFamily="34" charset="0"/>
                <a:cs typeface="Arial" pitchFamily="34" charset="0"/>
              </a:rPr>
              <a:t>solidaire</a:t>
            </a:r>
            <a:endParaRPr lang="pt-BR" sz="1400" i="1" dirty="0">
              <a:solidFill>
                <a:srgbClr val="085160"/>
              </a:solidFill>
              <a:latin typeface="Century Gothic" pitchFamily="34" charset="0"/>
              <a:cs typeface="Arial" pitchFamily="34" charset="0"/>
            </a:endParaRPr>
          </a:p>
        </p:txBody>
      </p:sp>
      <p:pic>
        <p:nvPicPr>
          <p:cNvPr id="5" name="Image 4">
            <a:extLst>
              <a:ext uri="{FF2B5EF4-FFF2-40B4-BE49-F238E27FC236}">
                <a16:creationId xmlns:a16="http://schemas.microsoft.com/office/drawing/2014/main" id="{1ADCCF49-907E-4847-AD23-06D0D453BFC6}"/>
              </a:ext>
            </a:extLst>
          </p:cNvPr>
          <p:cNvPicPr>
            <a:picLocks noChangeAspect="1"/>
          </p:cNvPicPr>
          <p:nvPr/>
        </p:nvPicPr>
        <p:blipFill>
          <a:blip r:embed="rId3"/>
          <a:stretch>
            <a:fillRect/>
          </a:stretch>
        </p:blipFill>
        <p:spPr>
          <a:xfrm>
            <a:off x="1775520" y="4725144"/>
            <a:ext cx="1080000" cy="1080000"/>
          </a:xfrm>
          <a:prstGeom prst="rect">
            <a:avLst/>
          </a:prstGeom>
        </p:spPr>
      </p:pic>
      <p:pic>
        <p:nvPicPr>
          <p:cNvPr id="32" name="Image 31">
            <a:extLst>
              <a:ext uri="{FF2B5EF4-FFF2-40B4-BE49-F238E27FC236}">
                <a16:creationId xmlns:a16="http://schemas.microsoft.com/office/drawing/2014/main" id="{3A0D841D-3DFB-4B48-B90E-F87829C80A27}"/>
              </a:ext>
            </a:extLst>
          </p:cNvPr>
          <p:cNvPicPr>
            <a:picLocks noChangeAspect="1"/>
          </p:cNvPicPr>
          <p:nvPr/>
        </p:nvPicPr>
        <p:blipFill>
          <a:blip r:embed="rId4"/>
          <a:stretch>
            <a:fillRect/>
          </a:stretch>
        </p:blipFill>
        <p:spPr>
          <a:xfrm>
            <a:off x="9408368" y="4725144"/>
            <a:ext cx="1080000" cy="1080000"/>
          </a:xfrm>
          <a:prstGeom prst="rect">
            <a:avLst/>
          </a:prstGeom>
        </p:spPr>
      </p:pic>
      <p:pic>
        <p:nvPicPr>
          <p:cNvPr id="36" name="Image 35">
            <a:extLst>
              <a:ext uri="{FF2B5EF4-FFF2-40B4-BE49-F238E27FC236}">
                <a16:creationId xmlns:a16="http://schemas.microsoft.com/office/drawing/2014/main" id="{8121AEFA-1271-4EC6-BDCB-79C7DB54626D}"/>
              </a:ext>
            </a:extLst>
          </p:cNvPr>
          <p:cNvPicPr>
            <a:picLocks noChangeAspect="1"/>
          </p:cNvPicPr>
          <p:nvPr/>
        </p:nvPicPr>
        <p:blipFill>
          <a:blip r:embed="rId5"/>
          <a:stretch>
            <a:fillRect/>
          </a:stretch>
        </p:blipFill>
        <p:spPr>
          <a:xfrm>
            <a:off x="5556000" y="4789768"/>
            <a:ext cx="1080000" cy="1080000"/>
          </a:xfrm>
          <a:prstGeom prst="rect">
            <a:avLst/>
          </a:prstGeom>
        </p:spPr>
      </p:pic>
      <p:pic>
        <p:nvPicPr>
          <p:cNvPr id="38" name="Image 37">
            <a:extLst>
              <a:ext uri="{FF2B5EF4-FFF2-40B4-BE49-F238E27FC236}">
                <a16:creationId xmlns:a16="http://schemas.microsoft.com/office/drawing/2014/main" id="{D628AA27-87AA-4509-8C26-FD3B3A1688A7}"/>
              </a:ext>
            </a:extLst>
          </p:cNvPr>
          <p:cNvPicPr>
            <a:picLocks noChangeAspect="1"/>
          </p:cNvPicPr>
          <p:nvPr/>
        </p:nvPicPr>
        <p:blipFill>
          <a:blip r:embed="rId6"/>
          <a:stretch>
            <a:fillRect/>
          </a:stretch>
        </p:blipFill>
        <p:spPr>
          <a:xfrm>
            <a:off x="8544272" y="2580390"/>
            <a:ext cx="985600" cy="985600"/>
          </a:xfrm>
          <a:prstGeom prst="rect">
            <a:avLst/>
          </a:prstGeom>
        </p:spPr>
      </p:pic>
      <p:pic>
        <p:nvPicPr>
          <p:cNvPr id="40" name="Image 39">
            <a:extLst>
              <a:ext uri="{FF2B5EF4-FFF2-40B4-BE49-F238E27FC236}">
                <a16:creationId xmlns:a16="http://schemas.microsoft.com/office/drawing/2014/main" id="{792ED600-0703-498E-A6FD-B5CEB827039C}"/>
              </a:ext>
            </a:extLst>
          </p:cNvPr>
          <p:cNvPicPr>
            <a:picLocks noChangeAspect="1"/>
          </p:cNvPicPr>
          <p:nvPr/>
        </p:nvPicPr>
        <p:blipFill>
          <a:blip r:embed="rId7"/>
          <a:stretch>
            <a:fillRect/>
          </a:stretch>
        </p:blipFill>
        <p:spPr>
          <a:xfrm>
            <a:off x="6661261" y="977667"/>
            <a:ext cx="802891" cy="802891"/>
          </a:xfrm>
          <a:prstGeom prst="rect">
            <a:avLst/>
          </a:prstGeom>
        </p:spPr>
      </p:pic>
    </p:spTree>
    <p:extLst>
      <p:ext uri="{BB962C8B-B14F-4D97-AF65-F5344CB8AC3E}">
        <p14:creationId xmlns:p14="http://schemas.microsoft.com/office/powerpoint/2010/main" val="156360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59628DD7-59E2-4588-8FFE-4633B77DFB72}"/>
              </a:ext>
            </a:extLst>
          </p:cNvPr>
          <p:cNvPicPr>
            <a:picLocks noChangeAspect="1"/>
          </p:cNvPicPr>
          <p:nvPr/>
        </p:nvPicPr>
        <p:blipFill>
          <a:blip r:embed="rId3"/>
          <a:stretch>
            <a:fillRect/>
          </a:stretch>
        </p:blipFill>
        <p:spPr>
          <a:xfrm>
            <a:off x="2135561" y="1124744"/>
            <a:ext cx="10056440" cy="5105760"/>
          </a:xfrm>
          <a:prstGeom prst="rect">
            <a:avLst/>
          </a:prstGeom>
        </p:spPr>
      </p:pic>
      <p:sp>
        <p:nvSpPr>
          <p:cNvPr id="5" name="Rectangle 4">
            <a:extLst>
              <a:ext uri="{FF2B5EF4-FFF2-40B4-BE49-F238E27FC236}">
                <a16:creationId xmlns:a16="http://schemas.microsoft.com/office/drawing/2014/main" id="{B044C86E-DDC0-4F6B-83F3-49AD25F34D45}"/>
              </a:ext>
            </a:extLst>
          </p:cNvPr>
          <p:cNvSpPr/>
          <p:nvPr/>
        </p:nvSpPr>
        <p:spPr>
          <a:xfrm>
            <a:off x="23809" y="6262399"/>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Arial" pitchFamily="34" charset="0"/>
              </a:rPr>
              <a:t>Source : </a:t>
            </a:r>
            <a:r>
              <a:rPr lang="en-US" sz="1400" i="1" dirty="0">
                <a:solidFill>
                  <a:srgbClr val="085160"/>
                </a:solidFill>
                <a:latin typeface="Century Gothic" pitchFamily="34" charset="0"/>
              </a:rPr>
              <a:t>www.observatoire-climat-energie.fr</a:t>
            </a:r>
            <a:endParaRPr lang="pt-BR" sz="1400" i="1" dirty="0">
              <a:solidFill>
                <a:srgbClr val="085160"/>
              </a:solidFill>
              <a:latin typeface="Century Gothic" pitchFamily="34" charset="0"/>
              <a:cs typeface="Arial" pitchFamily="34" charset="0"/>
            </a:endParaRPr>
          </a:p>
        </p:txBody>
      </p:sp>
      <p:sp>
        <p:nvSpPr>
          <p:cNvPr id="6" name="Titre 5">
            <a:extLst>
              <a:ext uri="{FF2B5EF4-FFF2-40B4-BE49-F238E27FC236}">
                <a16:creationId xmlns:a16="http://schemas.microsoft.com/office/drawing/2014/main" id="{1F38C01A-E0DD-4E22-8F7C-9E9CBD87680B}"/>
              </a:ext>
            </a:extLst>
          </p:cNvPr>
          <p:cNvSpPr>
            <a:spLocks noGrp="1"/>
          </p:cNvSpPr>
          <p:nvPr>
            <p:ph type="title"/>
          </p:nvPr>
        </p:nvSpPr>
        <p:spPr>
          <a:xfrm>
            <a:off x="2027238" y="0"/>
            <a:ext cx="8029575" cy="981075"/>
          </a:xfrm>
        </p:spPr>
        <p:txBody>
          <a:bodyPr>
            <a:normAutofit/>
          </a:bodyPr>
          <a:lstStyle/>
          <a:p>
            <a:r>
              <a:rPr lang="fr-FR" dirty="0"/>
              <a:t>Où en est la France ? </a:t>
            </a:r>
            <a:br>
              <a:rPr lang="fr-FR" dirty="0"/>
            </a:br>
            <a:r>
              <a:rPr lang="fr-FR" i="1" cap="none" dirty="0">
                <a:solidFill>
                  <a:srgbClr val="F6AB38"/>
                </a:solidFill>
              </a:rPr>
              <a:t>Consommations d’énergie</a:t>
            </a:r>
          </a:p>
        </p:txBody>
      </p:sp>
    </p:spTree>
    <p:extLst>
      <p:ext uri="{BB962C8B-B14F-4D97-AF65-F5344CB8AC3E}">
        <p14:creationId xmlns:p14="http://schemas.microsoft.com/office/powerpoint/2010/main" val="1027572409"/>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A28F8C5-D00B-4E8F-8D11-87136B01F1D3}"/>
              </a:ext>
            </a:extLst>
          </p:cNvPr>
          <p:cNvSpPr>
            <a:spLocks noGrp="1"/>
          </p:cNvSpPr>
          <p:nvPr>
            <p:ph type="title"/>
          </p:nvPr>
        </p:nvSpPr>
        <p:spPr/>
        <p:txBody>
          <a:bodyPr/>
          <a:lstStyle/>
          <a:p>
            <a:r>
              <a:rPr lang="fr-FR" dirty="0"/>
              <a:t>Où en est la France ? </a:t>
            </a:r>
            <a:br>
              <a:rPr lang="fr-FR" dirty="0"/>
            </a:br>
            <a:r>
              <a:rPr lang="fr-FR" i="1" dirty="0">
                <a:solidFill>
                  <a:srgbClr val="F6AB38"/>
                </a:solidFill>
              </a:rPr>
              <a:t>Emissions de gaz à effet de serre</a:t>
            </a:r>
            <a:endParaRPr lang="fr-FR" dirty="0"/>
          </a:p>
        </p:txBody>
      </p:sp>
      <p:sp>
        <p:nvSpPr>
          <p:cNvPr id="3" name="Espace réservé du contenu 2">
            <a:extLst>
              <a:ext uri="{FF2B5EF4-FFF2-40B4-BE49-F238E27FC236}">
                <a16:creationId xmlns:a16="http://schemas.microsoft.com/office/drawing/2014/main" id="{58E84933-4829-4E91-B755-24EB8E3CA4E6}"/>
              </a:ext>
            </a:extLst>
          </p:cNvPr>
          <p:cNvSpPr>
            <a:spLocks noGrp="1"/>
          </p:cNvSpPr>
          <p:nvPr>
            <p:ph idx="1"/>
          </p:nvPr>
        </p:nvSpPr>
        <p:spPr/>
        <p:txBody>
          <a:bodyPr/>
          <a:lstStyle/>
          <a:p>
            <a:endParaRPr lang="fr-FR"/>
          </a:p>
        </p:txBody>
      </p:sp>
      <p:pic>
        <p:nvPicPr>
          <p:cNvPr id="4" name="Image 3">
            <a:extLst>
              <a:ext uri="{FF2B5EF4-FFF2-40B4-BE49-F238E27FC236}">
                <a16:creationId xmlns:a16="http://schemas.microsoft.com/office/drawing/2014/main" id="{F6064F83-AFBF-478D-A44B-441322714D74}"/>
              </a:ext>
            </a:extLst>
          </p:cNvPr>
          <p:cNvPicPr>
            <a:picLocks noChangeAspect="1"/>
          </p:cNvPicPr>
          <p:nvPr/>
        </p:nvPicPr>
        <p:blipFill>
          <a:blip r:embed="rId3"/>
          <a:stretch>
            <a:fillRect/>
          </a:stretch>
        </p:blipFill>
        <p:spPr>
          <a:xfrm>
            <a:off x="2808829" y="1011803"/>
            <a:ext cx="9359362" cy="5371269"/>
          </a:xfrm>
          <a:prstGeom prst="rect">
            <a:avLst/>
          </a:prstGeom>
        </p:spPr>
      </p:pic>
      <p:sp>
        <p:nvSpPr>
          <p:cNvPr id="5" name="Rectangle 4">
            <a:extLst>
              <a:ext uri="{FF2B5EF4-FFF2-40B4-BE49-F238E27FC236}">
                <a16:creationId xmlns:a16="http://schemas.microsoft.com/office/drawing/2014/main" id="{B88F0F97-4F88-4739-89B9-DA62A5F361BD}"/>
              </a:ext>
            </a:extLst>
          </p:cNvPr>
          <p:cNvSpPr/>
          <p:nvPr/>
        </p:nvSpPr>
        <p:spPr>
          <a:xfrm>
            <a:off x="23809" y="6262399"/>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Arial" pitchFamily="34" charset="0"/>
              </a:rPr>
              <a:t>Source : </a:t>
            </a:r>
            <a:r>
              <a:rPr lang="en-US" sz="1400" i="1" dirty="0">
                <a:solidFill>
                  <a:srgbClr val="085160"/>
                </a:solidFill>
                <a:latin typeface="Century Gothic" pitchFamily="34" charset="0"/>
              </a:rPr>
              <a:t>www.observatoire-climat-energie.fr</a:t>
            </a:r>
            <a:endParaRPr lang="pt-BR" sz="1400" i="1" dirty="0">
              <a:solidFill>
                <a:srgbClr val="085160"/>
              </a:solidFill>
              <a:latin typeface="Century Gothic" pitchFamily="34" charset="0"/>
              <a:cs typeface="Arial" pitchFamily="34" charset="0"/>
            </a:endParaRPr>
          </a:p>
        </p:txBody>
      </p:sp>
    </p:spTree>
    <p:extLst>
      <p:ext uri="{BB962C8B-B14F-4D97-AF65-F5344CB8AC3E}">
        <p14:creationId xmlns:p14="http://schemas.microsoft.com/office/powerpoint/2010/main" val="297679285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1A6ED7BB-F86B-4B93-90EA-173912B179C5}"/>
              </a:ext>
            </a:extLst>
          </p:cNvPr>
          <p:cNvPicPr>
            <a:picLocks noChangeAspect="1"/>
          </p:cNvPicPr>
          <p:nvPr/>
        </p:nvPicPr>
        <p:blipFill>
          <a:blip r:embed="rId3"/>
          <a:stretch>
            <a:fillRect/>
          </a:stretch>
        </p:blipFill>
        <p:spPr>
          <a:xfrm>
            <a:off x="2300026" y="887328"/>
            <a:ext cx="9866616" cy="5494000"/>
          </a:xfrm>
          <a:prstGeom prst="rect">
            <a:avLst/>
          </a:prstGeom>
        </p:spPr>
      </p:pic>
      <p:sp>
        <p:nvSpPr>
          <p:cNvPr id="2" name="Titre 1">
            <a:extLst>
              <a:ext uri="{FF2B5EF4-FFF2-40B4-BE49-F238E27FC236}">
                <a16:creationId xmlns:a16="http://schemas.microsoft.com/office/drawing/2014/main" id="{EAE094DF-5790-4022-A4BB-64417C3407CF}"/>
              </a:ext>
            </a:extLst>
          </p:cNvPr>
          <p:cNvSpPr>
            <a:spLocks noGrp="1"/>
          </p:cNvSpPr>
          <p:nvPr>
            <p:ph type="title"/>
          </p:nvPr>
        </p:nvSpPr>
        <p:spPr/>
        <p:txBody>
          <a:bodyPr/>
          <a:lstStyle/>
          <a:p>
            <a:r>
              <a:rPr lang="fr-FR" dirty="0"/>
              <a:t>Où en est la France ? </a:t>
            </a:r>
            <a:br>
              <a:rPr lang="fr-FR" dirty="0"/>
            </a:br>
            <a:r>
              <a:rPr lang="fr-FR" i="1" dirty="0">
                <a:solidFill>
                  <a:srgbClr val="F6AB38"/>
                </a:solidFill>
              </a:rPr>
              <a:t>Energies renouvelables</a:t>
            </a:r>
            <a:endParaRPr lang="fr-FR" dirty="0"/>
          </a:p>
        </p:txBody>
      </p:sp>
      <p:sp>
        <p:nvSpPr>
          <p:cNvPr id="5" name="Rectangle 4">
            <a:extLst>
              <a:ext uri="{FF2B5EF4-FFF2-40B4-BE49-F238E27FC236}">
                <a16:creationId xmlns:a16="http://schemas.microsoft.com/office/drawing/2014/main" id="{1EA469FA-82E4-465D-A8E6-1837E74046C7}"/>
              </a:ext>
            </a:extLst>
          </p:cNvPr>
          <p:cNvSpPr/>
          <p:nvPr/>
        </p:nvSpPr>
        <p:spPr>
          <a:xfrm>
            <a:off x="23809" y="6262399"/>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Arial" pitchFamily="34" charset="0"/>
              </a:rPr>
              <a:t>Source : </a:t>
            </a:r>
            <a:r>
              <a:rPr lang="en-US" sz="1400" i="1" dirty="0">
                <a:solidFill>
                  <a:srgbClr val="085160"/>
                </a:solidFill>
                <a:latin typeface="Century Gothic" pitchFamily="34" charset="0"/>
              </a:rPr>
              <a:t>www.observatoire-climat-energie.fr</a:t>
            </a:r>
            <a:endParaRPr lang="pt-BR" sz="1400" i="1" dirty="0">
              <a:solidFill>
                <a:srgbClr val="085160"/>
              </a:solidFill>
              <a:latin typeface="Century Gothic" pitchFamily="34" charset="0"/>
              <a:cs typeface="Arial" pitchFamily="34" charset="0"/>
            </a:endParaRPr>
          </a:p>
        </p:txBody>
      </p:sp>
    </p:spTree>
    <p:extLst>
      <p:ext uri="{BB962C8B-B14F-4D97-AF65-F5344CB8AC3E}">
        <p14:creationId xmlns:p14="http://schemas.microsoft.com/office/powerpoint/2010/main" val="79522552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texte 7"/>
          <p:cNvSpPr txBox="1">
            <a:spLocks/>
          </p:cNvSpPr>
          <p:nvPr/>
        </p:nvSpPr>
        <p:spPr>
          <a:xfrm>
            <a:off x="0" y="4509120"/>
            <a:ext cx="9427579" cy="1500187"/>
          </a:xfrm>
          <a:prstGeom prst="rect">
            <a:avLst/>
          </a:prstGeom>
          <a:solidFill>
            <a:schemeClr val="bg1"/>
          </a:solidFill>
          <a:ln>
            <a:noFill/>
          </a:ln>
        </p:spPr>
        <p:txBody>
          <a:bodyPr vert="horz" lIns="0" tIns="0" rIns="0" bIns="0" rtlCol="0" anchor="ctr">
            <a:normAutofit/>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r"/>
            <a:r>
              <a:rPr lang="fr-FR" sz="3600" cap="none" dirty="0"/>
              <a:t>Changements sectoriels</a:t>
            </a:r>
            <a:r>
              <a:rPr lang="fr-FR" sz="3600" cap="none" dirty="0">
                <a:solidFill>
                  <a:schemeClr val="bg1"/>
                </a:solidFill>
              </a:rPr>
              <a:t>_</a:t>
            </a:r>
            <a:r>
              <a:rPr lang="fr-FR" sz="3600" cap="none" dirty="0"/>
              <a:t> </a:t>
            </a:r>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8248" y="476672"/>
            <a:ext cx="3600000" cy="3600000"/>
          </a:xfrm>
          <a:prstGeom prst="rect">
            <a:avLst/>
          </a:prstGeom>
        </p:spPr>
      </p:pic>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87788" y="476672"/>
            <a:ext cx="3600000" cy="3600000"/>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328" y="476672"/>
            <a:ext cx="3600000" cy="3600000"/>
          </a:xfrm>
          <a:prstGeom prst="rect">
            <a:avLst/>
          </a:prstGeom>
        </p:spPr>
      </p:pic>
    </p:spTree>
    <p:extLst>
      <p:ext uri="{BB962C8B-B14F-4D97-AF65-F5344CB8AC3E}">
        <p14:creationId xmlns:p14="http://schemas.microsoft.com/office/powerpoint/2010/main" val="1777516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L’énergie à quel prix ?</a:t>
            </a:r>
          </a:p>
        </p:txBody>
      </p:sp>
      <p:sp>
        <p:nvSpPr>
          <p:cNvPr id="23" name="ZoneTexte 22"/>
          <p:cNvSpPr txBox="1"/>
          <p:nvPr/>
        </p:nvSpPr>
        <p:spPr>
          <a:xfrm>
            <a:off x="1897171" y="1526154"/>
            <a:ext cx="4317298" cy="830997"/>
          </a:xfrm>
          <a:prstGeom prst="rect">
            <a:avLst/>
          </a:prstGeom>
          <a:noFill/>
        </p:spPr>
        <p:txBody>
          <a:bodyPr wrap="square" rtlCol="0">
            <a:spAutoFit/>
          </a:bodyPr>
          <a:lstStyle/>
          <a:p>
            <a:pPr algn="ctr"/>
            <a:r>
              <a:rPr lang="fr-FR" sz="2400" b="1" dirty="0">
                <a:solidFill>
                  <a:srgbClr val="F6AB38"/>
                </a:solidFill>
                <a:latin typeface="Century Gothic" panose="020B0502020202020204" pitchFamily="34" charset="0"/>
              </a:rPr>
              <a:t>Production d’ 1 kW </a:t>
            </a:r>
          </a:p>
          <a:p>
            <a:pPr algn="ctr"/>
            <a:r>
              <a:rPr lang="fr-FR" sz="2400" b="1" dirty="0">
                <a:solidFill>
                  <a:srgbClr val="F6AB38"/>
                </a:solidFill>
                <a:latin typeface="Century Gothic" panose="020B0502020202020204" pitchFamily="34" charset="0"/>
              </a:rPr>
              <a:t>pendant 1 h</a:t>
            </a:r>
          </a:p>
        </p:txBody>
      </p:sp>
      <p:sp>
        <p:nvSpPr>
          <p:cNvPr id="24" name="ZoneTexte 23"/>
          <p:cNvSpPr txBox="1"/>
          <p:nvPr/>
        </p:nvSpPr>
        <p:spPr>
          <a:xfrm>
            <a:off x="6672065" y="2649106"/>
            <a:ext cx="3215891" cy="707886"/>
          </a:xfrm>
          <a:prstGeom prst="rect">
            <a:avLst/>
          </a:prstGeom>
          <a:noFill/>
        </p:spPr>
        <p:txBody>
          <a:bodyPr wrap="square" rtlCol="0">
            <a:spAutoFit/>
          </a:bodyPr>
          <a:lstStyle/>
          <a:p>
            <a:pPr algn="ctr"/>
            <a:r>
              <a:rPr lang="fr-FR" sz="2000" b="1" dirty="0">
                <a:solidFill>
                  <a:srgbClr val="006E97"/>
                </a:solidFill>
                <a:latin typeface="Century Gothic" panose="020B0502020202020204" pitchFamily="34" charset="0"/>
              </a:rPr>
              <a:t>Soit cuire un poulet au four électrique</a:t>
            </a:r>
          </a:p>
        </p:txBody>
      </p:sp>
      <p:sp>
        <p:nvSpPr>
          <p:cNvPr id="25" name="Text Box 52"/>
          <p:cNvSpPr txBox="1">
            <a:spLocks noChangeArrowheads="1"/>
          </p:cNvSpPr>
          <p:nvPr/>
        </p:nvSpPr>
        <p:spPr bwMode="auto">
          <a:xfrm>
            <a:off x="6205136" y="1553993"/>
            <a:ext cx="437743" cy="6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FontTx/>
              <a:buNone/>
            </a:pPr>
            <a:r>
              <a:rPr lang="fr-FR" altLang="fr-FR" sz="3600" dirty="0">
                <a:solidFill>
                  <a:srgbClr val="006E97"/>
                </a:solidFill>
              </a:rPr>
              <a:t>=</a:t>
            </a:r>
          </a:p>
        </p:txBody>
      </p:sp>
      <p:grpSp>
        <p:nvGrpSpPr>
          <p:cNvPr id="51" name="Groupe 50"/>
          <p:cNvGrpSpPr/>
          <p:nvPr/>
        </p:nvGrpSpPr>
        <p:grpSpPr>
          <a:xfrm>
            <a:off x="1523936" y="3573472"/>
            <a:ext cx="9144000" cy="1989992"/>
            <a:chOff x="-64" y="3573472"/>
            <a:chExt cx="9144000" cy="1989992"/>
          </a:xfrm>
        </p:grpSpPr>
        <p:sp>
          <p:nvSpPr>
            <p:cNvPr id="11" name="CustomShape 4"/>
            <p:cNvSpPr/>
            <p:nvPr/>
          </p:nvSpPr>
          <p:spPr>
            <a:xfrm>
              <a:off x="611576" y="4627824"/>
              <a:ext cx="3888000" cy="431640"/>
            </a:xfrm>
            <a:prstGeom prst="roundRect">
              <a:avLst>
                <a:gd name="adj" fmla="val 45346"/>
              </a:avLst>
            </a:prstGeom>
            <a:solidFill>
              <a:schemeClr val="tx1"/>
            </a:solidFill>
            <a:ln w="9360">
              <a:noFill/>
            </a:ln>
          </p:spPr>
        </p:sp>
        <p:sp>
          <p:nvSpPr>
            <p:cNvPr id="12" name="CustomShape 5"/>
            <p:cNvSpPr/>
            <p:nvPr/>
          </p:nvSpPr>
          <p:spPr>
            <a:xfrm>
              <a:off x="611576" y="5131824"/>
              <a:ext cx="3888000" cy="431640"/>
            </a:xfrm>
            <a:prstGeom prst="roundRect">
              <a:avLst>
                <a:gd name="adj" fmla="val 45346"/>
              </a:avLst>
            </a:prstGeom>
            <a:solidFill>
              <a:srgbClr val="000000"/>
            </a:solidFill>
            <a:ln w="9360">
              <a:noFill/>
            </a:ln>
          </p:spPr>
        </p:sp>
        <p:sp>
          <p:nvSpPr>
            <p:cNvPr id="13" name="CustomShape 6"/>
            <p:cNvSpPr/>
            <p:nvPr/>
          </p:nvSpPr>
          <p:spPr>
            <a:xfrm>
              <a:off x="4643936" y="4627824"/>
              <a:ext cx="3888000" cy="431640"/>
            </a:xfrm>
            <a:prstGeom prst="roundRect">
              <a:avLst>
                <a:gd name="adj" fmla="val 45346"/>
              </a:avLst>
            </a:prstGeom>
            <a:solidFill>
              <a:schemeClr val="tx1"/>
            </a:solidFill>
            <a:ln w="9360">
              <a:noFill/>
            </a:ln>
          </p:spPr>
        </p:sp>
        <p:sp>
          <p:nvSpPr>
            <p:cNvPr id="14" name="CustomShape 7"/>
            <p:cNvSpPr/>
            <p:nvPr/>
          </p:nvSpPr>
          <p:spPr>
            <a:xfrm>
              <a:off x="4643936" y="5131824"/>
              <a:ext cx="3888000" cy="431640"/>
            </a:xfrm>
            <a:prstGeom prst="roundRect">
              <a:avLst>
                <a:gd name="adj" fmla="val 45346"/>
              </a:avLst>
            </a:prstGeom>
            <a:solidFill>
              <a:schemeClr val="tx1"/>
            </a:solidFill>
            <a:ln w="9360">
              <a:noFill/>
            </a:ln>
          </p:spPr>
        </p:sp>
        <p:sp>
          <p:nvSpPr>
            <p:cNvPr id="15" name="CustomShape 8"/>
            <p:cNvSpPr/>
            <p:nvPr/>
          </p:nvSpPr>
          <p:spPr>
            <a:xfrm>
              <a:off x="755576" y="3573472"/>
              <a:ext cx="7632360" cy="863640"/>
            </a:xfrm>
            <a:prstGeom prst="roundRect">
              <a:avLst>
                <a:gd name="adj" fmla="val 29424"/>
              </a:avLst>
            </a:prstGeom>
            <a:solidFill>
              <a:schemeClr val="tx1"/>
            </a:solidFill>
            <a:ln w="9360">
              <a:noFill/>
            </a:ln>
          </p:spPr>
          <p:txBody>
            <a:bodyPr lIns="90000" tIns="45000" rIns="90000" bIns="45000" anchor="ctr"/>
            <a:lstStyle/>
            <a:p>
              <a:pPr algn="ctr">
                <a:lnSpc>
                  <a:spcPct val="100000"/>
                </a:lnSpc>
              </a:pPr>
              <a:r>
                <a:rPr lang="fr-FR" sz="2000" b="1" dirty="0">
                  <a:solidFill>
                    <a:srgbClr val="FF9E00"/>
                  </a:solidFill>
                  <a:latin typeface="Arial"/>
                  <a:ea typeface="ＭＳ Ｐゴシック"/>
                </a:rPr>
                <a:t>Combien de cyclistes pédalant à 20km/h pendant 1h faut-il pour produire 1 kWh et cuire le poulet ?</a:t>
              </a:r>
              <a:endParaRPr sz="2000" dirty="0">
                <a:solidFill>
                  <a:srgbClr val="FF9E00"/>
                </a:solidFill>
              </a:endParaRPr>
            </a:p>
          </p:txBody>
        </p:sp>
        <p:sp>
          <p:nvSpPr>
            <p:cNvPr id="17" name="CustomShape 14"/>
            <p:cNvSpPr/>
            <p:nvPr/>
          </p:nvSpPr>
          <p:spPr>
            <a:xfrm>
              <a:off x="539576" y="4627824"/>
              <a:ext cx="4032000" cy="431640"/>
            </a:xfrm>
            <a:prstGeom prst="bracePair">
              <a:avLst>
                <a:gd name="adj" fmla="val 25000"/>
              </a:avLst>
            </a:prstGeom>
            <a:noFill/>
            <a:ln w="25560">
              <a:solidFill>
                <a:srgbClr val="BBE0E3"/>
              </a:solidFill>
              <a:round/>
            </a:ln>
          </p:spPr>
        </p:sp>
        <p:sp>
          <p:nvSpPr>
            <p:cNvPr id="18" name="CustomShape 15"/>
            <p:cNvSpPr/>
            <p:nvPr/>
          </p:nvSpPr>
          <p:spPr>
            <a:xfrm>
              <a:off x="4571936" y="4627824"/>
              <a:ext cx="4032000" cy="431640"/>
            </a:xfrm>
            <a:prstGeom prst="bracePair">
              <a:avLst>
                <a:gd name="adj" fmla="val 25000"/>
              </a:avLst>
            </a:prstGeom>
            <a:noFill/>
            <a:ln w="25560">
              <a:solidFill>
                <a:srgbClr val="BBE0E3"/>
              </a:solidFill>
              <a:round/>
            </a:ln>
          </p:spPr>
        </p:sp>
        <p:sp>
          <p:nvSpPr>
            <p:cNvPr id="19" name="CustomShape 16"/>
            <p:cNvSpPr/>
            <p:nvPr/>
          </p:nvSpPr>
          <p:spPr>
            <a:xfrm>
              <a:off x="539576" y="5131824"/>
              <a:ext cx="4032000" cy="431640"/>
            </a:xfrm>
            <a:prstGeom prst="bracePair">
              <a:avLst>
                <a:gd name="adj" fmla="val 25000"/>
              </a:avLst>
            </a:prstGeom>
            <a:noFill/>
            <a:ln w="25560">
              <a:solidFill>
                <a:srgbClr val="BBE0E3"/>
              </a:solidFill>
              <a:round/>
            </a:ln>
          </p:spPr>
        </p:sp>
        <p:sp>
          <p:nvSpPr>
            <p:cNvPr id="20" name="CustomShape 17"/>
            <p:cNvSpPr/>
            <p:nvPr/>
          </p:nvSpPr>
          <p:spPr>
            <a:xfrm>
              <a:off x="4571936" y="5131824"/>
              <a:ext cx="4032000" cy="431640"/>
            </a:xfrm>
            <a:prstGeom prst="bracePair">
              <a:avLst>
                <a:gd name="adj" fmla="val 25000"/>
              </a:avLst>
            </a:prstGeom>
            <a:noFill/>
            <a:ln w="25560">
              <a:solidFill>
                <a:srgbClr val="BBE0E3"/>
              </a:solidFill>
              <a:round/>
            </a:ln>
          </p:spPr>
        </p:sp>
        <p:sp>
          <p:nvSpPr>
            <p:cNvPr id="21" name="CustomShape 18"/>
            <p:cNvSpPr/>
            <p:nvPr/>
          </p:nvSpPr>
          <p:spPr>
            <a:xfrm>
              <a:off x="539576" y="3573472"/>
              <a:ext cx="8064360" cy="863640"/>
            </a:xfrm>
            <a:prstGeom prst="bracePair">
              <a:avLst>
                <a:gd name="adj" fmla="val 25000"/>
              </a:avLst>
            </a:prstGeom>
            <a:noFill/>
            <a:ln w="25560">
              <a:solidFill>
                <a:srgbClr val="BBE0E3"/>
              </a:solidFill>
              <a:round/>
            </a:ln>
          </p:spPr>
        </p:sp>
        <p:sp>
          <p:nvSpPr>
            <p:cNvPr id="29" name="Line 21"/>
            <p:cNvSpPr/>
            <p:nvPr/>
          </p:nvSpPr>
          <p:spPr>
            <a:xfrm>
              <a:off x="759664" y="4628672"/>
              <a:ext cx="3600360" cy="0"/>
            </a:xfrm>
            <a:prstGeom prst="line">
              <a:avLst/>
            </a:prstGeom>
            <a:ln w="25560">
              <a:solidFill>
                <a:srgbClr val="BBE0E3"/>
              </a:solidFill>
              <a:round/>
            </a:ln>
          </p:spPr>
          <p:txBody>
            <a:bodyPr/>
            <a:lstStyle/>
            <a:p>
              <a:endParaRPr lang="fr-FR" dirty="0"/>
            </a:p>
          </p:txBody>
        </p:sp>
        <p:sp>
          <p:nvSpPr>
            <p:cNvPr id="30" name="Line 22"/>
            <p:cNvSpPr/>
            <p:nvPr/>
          </p:nvSpPr>
          <p:spPr>
            <a:xfrm>
              <a:off x="755216" y="5059464"/>
              <a:ext cx="3600360" cy="0"/>
            </a:xfrm>
            <a:prstGeom prst="line">
              <a:avLst/>
            </a:prstGeom>
            <a:ln w="25560">
              <a:solidFill>
                <a:srgbClr val="BBE0E3"/>
              </a:solidFill>
              <a:round/>
            </a:ln>
          </p:spPr>
        </p:sp>
        <p:sp>
          <p:nvSpPr>
            <p:cNvPr id="31" name="Line 23"/>
            <p:cNvSpPr/>
            <p:nvPr/>
          </p:nvSpPr>
          <p:spPr>
            <a:xfrm>
              <a:off x="755216" y="5131464"/>
              <a:ext cx="3600360" cy="0"/>
            </a:xfrm>
            <a:prstGeom prst="line">
              <a:avLst/>
            </a:prstGeom>
            <a:ln w="25560">
              <a:solidFill>
                <a:srgbClr val="BBE0E3"/>
              </a:solidFill>
              <a:round/>
            </a:ln>
          </p:spPr>
        </p:sp>
        <p:sp>
          <p:nvSpPr>
            <p:cNvPr id="32" name="Line 24"/>
            <p:cNvSpPr/>
            <p:nvPr/>
          </p:nvSpPr>
          <p:spPr>
            <a:xfrm>
              <a:off x="755216" y="5563464"/>
              <a:ext cx="3600360" cy="0"/>
            </a:xfrm>
            <a:prstGeom prst="line">
              <a:avLst/>
            </a:prstGeom>
            <a:ln w="25560">
              <a:solidFill>
                <a:srgbClr val="BBE0E3"/>
              </a:solidFill>
              <a:round/>
            </a:ln>
          </p:spPr>
        </p:sp>
        <p:sp>
          <p:nvSpPr>
            <p:cNvPr id="33" name="Line 25"/>
            <p:cNvSpPr/>
            <p:nvPr/>
          </p:nvSpPr>
          <p:spPr>
            <a:xfrm>
              <a:off x="4787936" y="4627464"/>
              <a:ext cx="3600360" cy="0"/>
            </a:xfrm>
            <a:prstGeom prst="line">
              <a:avLst/>
            </a:prstGeom>
            <a:ln w="25560">
              <a:solidFill>
                <a:srgbClr val="BBE0E3"/>
              </a:solidFill>
              <a:round/>
            </a:ln>
          </p:spPr>
        </p:sp>
        <p:sp>
          <p:nvSpPr>
            <p:cNvPr id="34" name="Line 26"/>
            <p:cNvSpPr/>
            <p:nvPr/>
          </p:nvSpPr>
          <p:spPr>
            <a:xfrm>
              <a:off x="4787936" y="5059464"/>
              <a:ext cx="3600360" cy="0"/>
            </a:xfrm>
            <a:prstGeom prst="line">
              <a:avLst/>
            </a:prstGeom>
            <a:ln w="25560">
              <a:solidFill>
                <a:srgbClr val="BBE0E3"/>
              </a:solidFill>
              <a:round/>
            </a:ln>
          </p:spPr>
        </p:sp>
        <p:sp>
          <p:nvSpPr>
            <p:cNvPr id="35" name="Line 27"/>
            <p:cNvSpPr/>
            <p:nvPr/>
          </p:nvSpPr>
          <p:spPr>
            <a:xfrm>
              <a:off x="4787936" y="5131464"/>
              <a:ext cx="3600360" cy="0"/>
            </a:xfrm>
            <a:prstGeom prst="line">
              <a:avLst/>
            </a:prstGeom>
            <a:ln w="25560">
              <a:solidFill>
                <a:srgbClr val="BBE0E3"/>
              </a:solidFill>
              <a:round/>
            </a:ln>
          </p:spPr>
        </p:sp>
        <p:sp>
          <p:nvSpPr>
            <p:cNvPr id="36" name="Line 28"/>
            <p:cNvSpPr/>
            <p:nvPr/>
          </p:nvSpPr>
          <p:spPr>
            <a:xfrm>
              <a:off x="4787936" y="5563464"/>
              <a:ext cx="3600360" cy="0"/>
            </a:xfrm>
            <a:prstGeom prst="line">
              <a:avLst/>
            </a:prstGeom>
            <a:ln w="25560">
              <a:solidFill>
                <a:srgbClr val="BBE0E3"/>
              </a:solidFill>
              <a:round/>
            </a:ln>
          </p:spPr>
        </p:sp>
        <p:sp>
          <p:nvSpPr>
            <p:cNvPr id="37" name="Line 29"/>
            <p:cNvSpPr/>
            <p:nvPr/>
          </p:nvSpPr>
          <p:spPr>
            <a:xfrm>
              <a:off x="8604296" y="4005472"/>
              <a:ext cx="539640" cy="0"/>
            </a:xfrm>
            <a:prstGeom prst="line">
              <a:avLst/>
            </a:prstGeom>
            <a:ln w="25560">
              <a:solidFill>
                <a:srgbClr val="BBE0E3"/>
              </a:solidFill>
              <a:round/>
            </a:ln>
          </p:spPr>
        </p:sp>
        <p:sp>
          <p:nvSpPr>
            <p:cNvPr id="38" name="Line 30"/>
            <p:cNvSpPr/>
            <p:nvPr/>
          </p:nvSpPr>
          <p:spPr>
            <a:xfrm>
              <a:off x="8604296" y="4843464"/>
              <a:ext cx="539640" cy="0"/>
            </a:xfrm>
            <a:prstGeom prst="line">
              <a:avLst/>
            </a:prstGeom>
            <a:ln w="25560">
              <a:solidFill>
                <a:srgbClr val="BBE0E3"/>
              </a:solidFill>
              <a:round/>
            </a:ln>
          </p:spPr>
        </p:sp>
        <p:sp>
          <p:nvSpPr>
            <p:cNvPr id="39" name="Line 31"/>
            <p:cNvSpPr/>
            <p:nvPr/>
          </p:nvSpPr>
          <p:spPr>
            <a:xfrm>
              <a:off x="8604296" y="5347464"/>
              <a:ext cx="539640" cy="0"/>
            </a:xfrm>
            <a:prstGeom prst="line">
              <a:avLst/>
            </a:prstGeom>
            <a:ln w="25560">
              <a:solidFill>
                <a:srgbClr val="BBE0E3"/>
              </a:solidFill>
              <a:round/>
            </a:ln>
          </p:spPr>
        </p:sp>
        <p:sp>
          <p:nvSpPr>
            <p:cNvPr id="40" name="Line 32"/>
            <p:cNvSpPr/>
            <p:nvPr/>
          </p:nvSpPr>
          <p:spPr>
            <a:xfrm>
              <a:off x="-64" y="4005472"/>
              <a:ext cx="539280" cy="0"/>
            </a:xfrm>
            <a:prstGeom prst="line">
              <a:avLst/>
            </a:prstGeom>
            <a:ln w="25560">
              <a:solidFill>
                <a:srgbClr val="BBE0E3"/>
              </a:solidFill>
              <a:round/>
            </a:ln>
          </p:spPr>
        </p:sp>
        <p:sp>
          <p:nvSpPr>
            <p:cNvPr id="41" name="Line 33"/>
            <p:cNvSpPr/>
            <p:nvPr/>
          </p:nvSpPr>
          <p:spPr>
            <a:xfrm>
              <a:off x="-64" y="4843464"/>
              <a:ext cx="539280" cy="0"/>
            </a:xfrm>
            <a:prstGeom prst="line">
              <a:avLst/>
            </a:prstGeom>
            <a:ln w="25560">
              <a:solidFill>
                <a:srgbClr val="BBE0E3"/>
              </a:solidFill>
              <a:round/>
            </a:ln>
          </p:spPr>
        </p:sp>
        <p:sp>
          <p:nvSpPr>
            <p:cNvPr id="42" name="Line 34"/>
            <p:cNvSpPr/>
            <p:nvPr/>
          </p:nvSpPr>
          <p:spPr>
            <a:xfrm>
              <a:off x="-64" y="5347464"/>
              <a:ext cx="539280" cy="0"/>
            </a:xfrm>
            <a:prstGeom prst="line">
              <a:avLst/>
            </a:prstGeom>
            <a:ln w="25560">
              <a:solidFill>
                <a:srgbClr val="BBE0E3"/>
              </a:solidFill>
              <a:round/>
            </a:ln>
          </p:spPr>
        </p:sp>
      </p:grpSp>
      <p:sp>
        <p:nvSpPr>
          <p:cNvPr id="43" name="CustomShape 43"/>
          <p:cNvSpPr/>
          <p:nvPr/>
        </p:nvSpPr>
        <p:spPr>
          <a:xfrm>
            <a:off x="2137376" y="4627824"/>
            <a:ext cx="3814200" cy="364680"/>
          </a:xfrm>
          <a:prstGeom prst="rect">
            <a:avLst/>
          </a:prstGeom>
          <a:noFill/>
          <a:ln>
            <a:noFill/>
          </a:ln>
        </p:spPr>
        <p:txBody>
          <a:bodyPr lIns="90000" tIns="45000" rIns="90000" bIns="45000"/>
          <a:lstStyle/>
          <a:p>
            <a:pPr>
              <a:lnSpc>
                <a:spcPct val="100000"/>
              </a:lnSpc>
              <a:buFont typeface="Arial"/>
              <a:buChar char="•"/>
            </a:pPr>
            <a:r>
              <a:rPr lang="fr-FR" b="1" dirty="0">
                <a:solidFill>
                  <a:srgbClr val="FF9E00"/>
                </a:solidFill>
                <a:latin typeface="Arial"/>
                <a:ea typeface="ＭＳ Ｐゴシック"/>
              </a:rPr>
              <a:t>A : 2</a:t>
            </a:r>
            <a:endParaRPr dirty="0">
              <a:solidFill>
                <a:srgbClr val="FF9E00"/>
              </a:solidFill>
            </a:endParaRPr>
          </a:p>
        </p:txBody>
      </p:sp>
      <p:sp>
        <p:nvSpPr>
          <p:cNvPr id="44" name="CustomShape 44"/>
          <p:cNvSpPr/>
          <p:nvPr/>
        </p:nvSpPr>
        <p:spPr>
          <a:xfrm>
            <a:off x="6183056" y="4627824"/>
            <a:ext cx="2388960" cy="364680"/>
          </a:xfrm>
          <a:prstGeom prst="rect">
            <a:avLst/>
          </a:prstGeom>
          <a:noFill/>
          <a:ln>
            <a:noFill/>
          </a:ln>
        </p:spPr>
        <p:txBody>
          <a:bodyPr wrap="none" lIns="90000" tIns="45000" rIns="90000" bIns="45000"/>
          <a:lstStyle/>
          <a:p>
            <a:pPr>
              <a:lnSpc>
                <a:spcPct val="100000"/>
              </a:lnSpc>
              <a:buFont typeface="Arial"/>
              <a:buChar char="•"/>
            </a:pPr>
            <a:r>
              <a:rPr lang="fr-FR" b="1" dirty="0">
                <a:solidFill>
                  <a:srgbClr val="FF9E00"/>
                </a:solidFill>
                <a:latin typeface="Arial"/>
                <a:ea typeface="ＭＳ Ｐゴシック"/>
              </a:rPr>
              <a:t>B : 5</a:t>
            </a:r>
            <a:endParaRPr dirty="0">
              <a:solidFill>
                <a:srgbClr val="FF9E00"/>
              </a:solidFill>
            </a:endParaRPr>
          </a:p>
        </p:txBody>
      </p:sp>
      <p:sp>
        <p:nvSpPr>
          <p:cNvPr id="45" name="CustomShape 45"/>
          <p:cNvSpPr/>
          <p:nvPr/>
        </p:nvSpPr>
        <p:spPr>
          <a:xfrm>
            <a:off x="2150696" y="5131824"/>
            <a:ext cx="2642040" cy="364680"/>
          </a:xfrm>
          <a:prstGeom prst="rect">
            <a:avLst/>
          </a:prstGeom>
          <a:noFill/>
          <a:ln>
            <a:noFill/>
          </a:ln>
        </p:spPr>
        <p:txBody>
          <a:bodyPr wrap="none" lIns="90000" tIns="45000" rIns="90000" bIns="45000"/>
          <a:lstStyle/>
          <a:p>
            <a:pPr>
              <a:lnSpc>
                <a:spcPct val="100000"/>
              </a:lnSpc>
              <a:buFont typeface="Arial"/>
              <a:buChar char="•"/>
            </a:pPr>
            <a:r>
              <a:rPr lang="fr-FR" b="1" dirty="0">
                <a:solidFill>
                  <a:srgbClr val="FF9E00"/>
                </a:solidFill>
                <a:latin typeface="Arial"/>
                <a:ea typeface="ＭＳ Ｐゴシック"/>
              </a:rPr>
              <a:t>C :10</a:t>
            </a:r>
            <a:endParaRPr dirty="0">
              <a:solidFill>
                <a:srgbClr val="FF9E00"/>
              </a:solidFill>
            </a:endParaRPr>
          </a:p>
        </p:txBody>
      </p:sp>
      <p:sp>
        <p:nvSpPr>
          <p:cNvPr id="46" name="CustomShape 46"/>
          <p:cNvSpPr/>
          <p:nvPr/>
        </p:nvSpPr>
        <p:spPr>
          <a:xfrm>
            <a:off x="6183056" y="5146761"/>
            <a:ext cx="3058920" cy="364680"/>
          </a:xfrm>
          <a:prstGeom prst="rect">
            <a:avLst/>
          </a:prstGeom>
          <a:noFill/>
          <a:ln>
            <a:noFill/>
          </a:ln>
        </p:spPr>
        <p:txBody>
          <a:bodyPr wrap="none" lIns="90000" tIns="45000" rIns="90000" bIns="45000"/>
          <a:lstStyle/>
          <a:p>
            <a:pPr>
              <a:lnSpc>
                <a:spcPct val="100000"/>
              </a:lnSpc>
              <a:buFont typeface="Arial"/>
              <a:buChar char="•"/>
            </a:pPr>
            <a:r>
              <a:rPr lang="fr-FR" b="1" dirty="0">
                <a:solidFill>
                  <a:srgbClr val="FF9E00"/>
                </a:solidFill>
                <a:latin typeface="Arial"/>
                <a:ea typeface="ＭＳ Ｐゴシック"/>
              </a:rPr>
              <a:t>D : Lance Armstrong suffit	</a:t>
            </a:r>
            <a:endParaRPr dirty="0">
              <a:solidFill>
                <a:srgbClr val="FF9E00"/>
              </a:solidFill>
            </a:endParaRPr>
          </a:p>
        </p:txBody>
      </p:sp>
      <p:pic>
        <p:nvPicPr>
          <p:cNvPr id="3" name="Image 2" descr="microwave-ov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136" y="1124745"/>
            <a:ext cx="2047864" cy="1516619"/>
          </a:xfrm>
          <a:prstGeom prst="rect">
            <a:avLst/>
          </a:prstGeom>
        </p:spPr>
      </p:pic>
    </p:spTree>
    <p:extLst>
      <p:ext uri="{BB962C8B-B14F-4D97-AF65-F5344CB8AC3E}">
        <p14:creationId xmlns:p14="http://schemas.microsoft.com/office/powerpoint/2010/main" val="680124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4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4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1385"/>
        <p:cNvGrpSpPr/>
        <p:nvPr/>
      </p:nvGrpSpPr>
      <p:grpSpPr>
        <a:xfrm>
          <a:off x="0" y="0"/>
          <a:ext cx="0" cy="0"/>
          <a:chOff x="0" y="0"/>
          <a:chExt cx="0" cy="0"/>
        </a:xfrm>
      </p:grpSpPr>
      <p:grpSp>
        <p:nvGrpSpPr>
          <p:cNvPr id="8" name="Groupe 7"/>
          <p:cNvGrpSpPr/>
          <p:nvPr/>
        </p:nvGrpSpPr>
        <p:grpSpPr>
          <a:xfrm>
            <a:off x="9567087" y="1310548"/>
            <a:ext cx="2166968" cy="5790862"/>
            <a:chOff x="9567087" y="1310548"/>
            <a:chExt cx="2166968" cy="5790862"/>
          </a:xfrm>
        </p:grpSpPr>
        <p:sp>
          <p:nvSpPr>
            <p:cNvPr id="28" name="Rectangle à coins arrondis 27"/>
            <p:cNvSpPr/>
            <p:nvPr/>
          </p:nvSpPr>
          <p:spPr>
            <a:xfrm rot="5400000">
              <a:off x="7755141" y="3215979"/>
              <a:ext cx="5790862" cy="1980000"/>
            </a:xfrm>
            <a:prstGeom prst="roundRect">
              <a:avLst>
                <a:gd name="adj" fmla="val 34124"/>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 Français plébiscitent une “transition” agricole environnementa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60572" y="4967508"/>
              <a:ext cx="1999541" cy="1123577"/>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Groupe 13"/>
            <p:cNvGrpSpPr/>
            <p:nvPr/>
          </p:nvGrpSpPr>
          <p:grpSpPr>
            <a:xfrm>
              <a:off x="9567087" y="2699587"/>
              <a:ext cx="2166968" cy="2017316"/>
              <a:chOff x="11374567" y="2854280"/>
              <a:chExt cx="2933700" cy="2733675"/>
            </a:xfrm>
          </p:grpSpPr>
          <p:sp>
            <p:nvSpPr>
              <p:cNvPr id="31" name="Shape 1388"/>
              <p:cNvSpPr/>
              <p:nvPr/>
            </p:nvSpPr>
            <p:spPr>
              <a:xfrm>
                <a:off x="11879591" y="3481267"/>
                <a:ext cx="1758455" cy="1780022"/>
              </a:xfrm>
              <a:prstGeom prst="ellipse">
                <a:avLst/>
              </a:prstGeom>
              <a:solidFill>
                <a:schemeClr val="bg1"/>
              </a:solidFill>
              <a:ln>
                <a:noFill/>
              </a:ln>
            </p:spPr>
            <p:txBody>
              <a:bodyPr lIns="91425" tIns="45700" rIns="91425" bIns="45700" anchor="ctr" anchorCtr="0">
                <a:noAutofit/>
              </a:bodyPr>
              <a:lstStyle/>
              <a:p>
                <a:pPr algn="ctr">
                  <a:spcBef>
                    <a:spcPts val="0"/>
                  </a:spcBef>
                </a:pPr>
                <a:endParaRPr>
                  <a:solidFill>
                    <a:schemeClr val="dk1"/>
                  </a:solidFill>
                  <a:latin typeface="Calibri"/>
                  <a:ea typeface="Calibri"/>
                  <a:cs typeface="Calibri"/>
                  <a:sym typeface="Calibri"/>
                </a:endParaRPr>
              </a:p>
            </p:txBody>
          </p:sp>
          <p:pic>
            <p:nvPicPr>
              <p:cNvPr id="13" name="Image 12"/>
              <p:cNvPicPr>
                <a:picLocks noChangeAspect="1"/>
              </p:cNvPicPr>
              <p:nvPr/>
            </p:nvPicPr>
            <p:blipFill>
              <a:blip r:embed="rId4"/>
              <a:stretch>
                <a:fillRect/>
              </a:stretch>
            </p:blipFill>
            <p:spPr>
              <a:xfrm>
                <a:off x="11374567" y="2854280"/>
                <a:ext cx="2933700" cy="2733675"/>
              </a:xfrm>
              <a:prstGeom prst="rect">
                <a:avLst/>
              </a:prstGeom>
            </p:spPr>
          </p:pic>
        </p:grpSp>
        <p:sp>
          <p:nvSpPr>
            <p:cNvPr id="32" name="ZoneTexte 31"/>
            <p:cNvSpPr txBox="1"/>
            <p:nvPr/>
          </p:nvSpPr>
          <p:spPr>
            <a:xfrm>
              <a:off x="9636129" y="1504671"/>
              <a:ext cx="2028885" cy="830997"/>
            </a:xfrm>
            <a:prstGeom prst="rect">
              <a:avLst/>
            </a:prstGeom>
            <a:noFill/>
          </p:spPr>
          <p:txBody>
            <a:bodyPr wrap="square" rtlCol="0">
              <a:spAutoFit/>
            </a:bodyPr>
            <a:lstStyle/>
            <a:p>
              <a:pPr algn="ctr"/>
              <a:r>
                <a:rPr lang="fr-FR" sz="2400" b="1" dirty="0">
                  <a:solidFill>
                    <a:srgbClr val="2A6176"/>
                  </a:solidFill>
                  <a:latin typeface="Century Gothic" panose="020B0502020202020204" pitchFamily="34" charset="0"/>
                </a:rPr>
                <a:t>Transition agricole</a:t>
              </a:r>
            </a:p>
          </p:txBody>
        </p:sp>
      </p:grpSp>
      <p:grpSp>
        <p:nvGrpSpPr>
          <p:cNvPr id="7" name="Groupe 6"/>
          <p:cNvGrpSpPr/>
          <p:nvPr/>
        </p:nvGrpSpPr>
        <p:grpSpPr>
          <a:xfrm>
            <a:off x="6585922" y="1355229"/>
            <a:ext cx="2818112" cy="5890197"/>
            <a:chOff x="6585922" y="1355229"/>
            <a:chExt cx="2818112" cy="5890197"/>
          </a:xfrm>
        </p:grpSpPr>
        <p:sp>
          <p:nvSpPr>
            <p:cNvPr id="25" name="Rectangle à coins arrondis 24"/>
            <p:cNvSpPr/>
            <p:nvPr/>
          </p:nvSpPr>
          <p:spPr>
            <a:xfrm rot="5400000">
              <a:off x="4857963" y="3310328"/>
              <a:ext cx="5890197" cy="1980000"/>
            </a:xfrm>
            <a:prstGeom prst="roundRect">
              <a:avLst>
                <a:gd name="adj" fmla="val 31693"/>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91" name="Shape 1391"/>
            <p:cNvPicPr preferRelativeResize="0"/>
            <p:nvPr/>
          </p:nvPicPr>
          <p:blipFill>
            <a:blip r:embed="rId5" cstate="email">
              <a:clrChange>
                <a:clrFrom>
                  <a:srgbClr val="FBFBFB"/>
                </a:clrFrom>
                <a:clrTo>
                  <a:srgbClr val="FBFBFB">
                    <a:alpha val="0"/>
                  </a:srgbClr>
                </a:clrTo>
              </a:clrChange>
              <a:alphaModFix/>
              <a:extLst>
                <a:ext uri="{28A0092B-C50C-407E-A947-70E740481C1C}">
                  <a14:useLocalDpi xmlns:a14="http://schemas.microsoft.com/office/drawing/2010/main"/>
                </a:ext>
              </a:extLst>
            </a:blip>
            <a:stretch>
              <a:fillRect/>
            </a:stretch>
          </p:blipFill>
          <p:spPr>
            <a:xfrm>
              <a:off x="7714409" y="4486334"/>
              <a:ext cx="1689625" cy="1694249"/>
            </a:xfrm>
            <a:prstGeom prst="rect">
              <a:avLst/>
            </a:prstGeom>
            <a:noFill/>
            <a:ln>
              <a:noFill/>
            </a:ln>
          </p:spPr>
        </p:pic>
        <p:pic>
          <p:nvPicPr>
            <p:cNvPr id="1032" name="Picture 8" descr="See original image"/>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585922" y="2636681"/>
              <a:ext cx="2590973" cy="1943230"/>
            </a:xfrm>
            <a:prstGeom prst="rect">
              <a:avLst/>
            </a:prstGeom>
            <a:noFill/>
            <a:extLst>
              <a:ext uri="{909E8E84-426E-40dd-AFC4-6F175D3DCCD1}">
                <a14:hiddenFill xmlns:a14="http://schemas.microsoft.com/office/drawing/2010/main" xmlns="">
                  <a:solidFill>
                    <a:srgbClr val="FFFFFF"/>
                  </a:solidFill>
                </a14:hiddenFill>
              </a:ext>
            </a:extLst>
          </p:spPr>
        </p:pic>
        <p:sp>
          <p:nvSpPr>
            <p:cNvPr id="30" name="ZoneTexte 29"/>
            <p:cNvSpPr txBox="1"/>
            <p:nvPr/>
          </p:nvSpPr>
          <p:spPr>
            <a:xfrm>
              <a:off x="6788618" y="1440749"/>
              <a:ext cx="2028885" cy="1200329"/>
            </a:xfrm>
            <a:prstGeom prst="rect">
              <a:avLst/>
            </a:prstGeom>
            <a:noFill/>
          </p:spPr>
          <p:txBody>
            <a:bodyPr wrap="square" rtlCol="0">
              <a:spAutoFit/>
            </a:bodyPr>
            <a:lstStyle/>
            <a:p>
              <a:pPr algn="ctr"/>
              <a:r>
                <a:rPr lang="fr-FR" sz="2400" b="1" dirty="0">
                  <a:solidFill>
                    <a:srgbClr val="2A6176"/>
                  </a:solidFill>
                  <a:latin typeface="Century Gothic" panose="020B0502020202020204" pitchFamily="34" charset="0"/>
                </a:rPr>
                <a:t>Transition sociale et solidaire</a:t>
              </a:r>
            </a:p>
          </p:txBody>
        </p:sp>
        <p:pic>
          <p:nvPicPr>
            <p:cNvPr id="2052" name="Picture 4" descr="une SCOP ? | La Fabrique du Lieu"/>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92458" y="4649128"/>
              <a:ext cx="1036180" cy="148274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5" name="Groupe 4"/>
          <p:cNvGrpSpPr/>
          <p:nvPr/>
        </p:nvGrpSpPr>
        <p:grpSpPr>
          <a:xfrm>
            <a:off x="467400" y="1276328"/>
            <a:ext cx="2635559" cy="5825082"/>
            <a:chOff x="467400" y="1276328"/>
            <a:chExt cx="2635559" cy="5825082"/>
          </a:xfrm>
        </p:grpSpPr>
        <p:sp>
          <p:nvSpPr>
            <p:cNvPr id="22" name="Rectangle à coins arrondis 21"/>
            <p:cNvSpPr/>
            <p:nvPr/>
          </p:nvSpPr>
          <p:spPr>
            <a:xfrm rot="5400000">
              <a:off x="-1147496" y="3198869"/>
              <a:ext cx="5825082" cy="1980000"/>
            </a:xfrm>
            <a:prstGeom prst="roundRect">
              <a:avLst>
                <a:gd name="adj" fmla="val 30604"/>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94" name="Shape 1394"/>
            <p:cNvPicPr preferRelativeResize="0">
              <a:picLocks noChangeAspect="1"/>
            </p:cNvPicPr>
            <p:nvPr/>
          </p:nvPicPr>
          <p:blipFill>
            <a:blip r:embed="rId8" cstate="email">
              <a:alphaModFix/>
              <a:extLst>
                <a:ext uri="{28A0092B-C50C-407E-A947-70E740481C1C}">
                  <a14:useLocalDpi xmlns:a14="http://schemas.microsoft.com/office/drawing/2010/main"/>
                </a:ext>
              </a:extLst>
            </a:blip>
            <a:stretch>
              <a:fillRect/>
            </a:stretch>
          </p:blipFill>
          <p:spPr>
            <a:xfrm>
              <a:off x="1932341" y="4890436"/>
              <a:ext cx="1170618" cy="1170618"/>
            </a:xfrm>
            <a:prstGeom prst="rect">
              <a:avLst/>
            </a:prstGeom>
            <a:noFill/>
            <a:ln>
              <a:noFill/>
            </a:ln>
          </p:spPr>
        </p:pic>
        <p:pic>
          <p:nvPicPr>
            <p:cNvPr id="1042" name="Picture 18" descr="negaWatt : energy sufficiency, energy efficiency and renewables"/>
            <p:cNvPicPr>
              <a:picLocks noChangeAspect="1" noChangeArrowheads="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7400" y="4835928"/>
              <a:ext cx="1369294" cy="1295813"/>
            </a:xfrm>
            <a:prstGeom prst="rect">
              <a:avLst/>
            </a:prstGeom>
            <a:noFill/>
            <a:extLst>
              <a:ext uri="{909E8E84-426E-40dd-AFC4-6F175D3DCCD1}">
                <a14:hiddenFill xmlns:a14="http://schemas.microsoft.com/office/drawing/2010/main" xmlns="">
                  <a:solidFill>
                    <a:srgbClr val="FFFFFF"/>
                  </a:solidFill>
                </a14:hiddenFill>
              </a:ext>
            </a:extLst>
          </p:spPr>
        </p:pic>
        <p:pic>
          <p:nvPicPr>
            <p:cNvPr id="1044" name="Picture 20" descr="See original image"/>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48488" y="2954947"/>
              <a:ext cx="2551049" cy="1803532"/>
            </a:xfrm>
            <a:prstGeom prst="rect">
              <a:avLst/>
            </a:prstGeom>
            <a:noFill/>
            <a:extLst>
              <a:ext uri="{909E8E84-426E-40dd-AFC4-6F175D3DCCD1}">
                <a14:hiddenFill xmlns:a14="http://schemas.microsoft.com/office/drawing/2010/main" xmlns="">
                  <a:solidFill>
                    <a:srgbClr val="FFFFFF"/>
                  </a:solidFill>
                </a14:hiddenFill>
              </a:ext>
            </a:extLst>
          </p:spPr>
        </p:pic>
        <p:sp>
          <p:nvSpPr>
            <p:cNvPr id="4" name="ZoneTexte 3"/>
            <p:cNvSpPr txBox="1"/>
            <p:nvPr/>
          </p:nvSpPr>
          <p:spPr>
            <a:xfrm>
              <a:off x="811164" y="1484784"/>
              <a:ext cx="2028885" cy="830997"/>
            </a:xfrm>
            <a:prstGeom prst="rect">
              <a:avLst/>
            </a:prstGeom>
            <a:noFill/>
          </p:spPr>
          <p:txBody>
            <a:bodyPr wrap="square" rtlCol="0">
              <a:spAutoFit/>
            </a:bodyPr>
            <a:lstStyle/>
            <a:p>
              <a:pPr algn="ctr"/>
              <a:r>
                <a:rPr lang="fr-FR" sz="2400" b="1" dirty="0">
                  <a:solidFill>
                    <a:srgbClr val="2A6176"/>
                  </a:solidFill>
                  <a:latin typeface="Century Gothic" panose="020B0502020202020204" pitchFamily="34" charset="0"/>
                </a:rPr>
                <a:t>Transition Energétique</a:t>
              </a:r>
            </a:p>
          </p:txBody>
        </p:sp>
      </p:grpSp>
      <p:grpSp>
        <p:nvGrpSpPr>
          <p:cNvPr id="3" name="Groupe 2"/>
          <p:cNvGrpSpPr/>
          <p:nvPr/>
        </p:nvGrpSpPr>
        <p:grpSpPr>
          <a:xfrm>
            <a:off x="3102959" y="1349958"/>
            <a:ext cx="3527416" cy="5895466"/>
            <a:chOff x="3102959" y="1349958"/>
            <a:chExt cx="3527416" cy="5895466"/>
          </a:xfrm>
        </p:grpSpPr>
        <p:sp>
          <p:nvSpPr>
            <p:cNvPr id="24" name="Rectangle à coins arrondis 23"/>
            <p:cNvSpPr/>
            <p:nvPr/>
          </p:nvSpPr>
          <p:spPr>
            <a:xfrm rot="5400000">
              <a:off x="1773985" y="3307691"/>
              <a:ext cx="5895466" cy="1980000"/>
            </a:xfrm>
            <a:prstGeom prst="roundRect">
              <a:avLst>
                <a:gd name="adj" fmla="val 32357"/>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34" name="Picture 10" descr="See original image"/>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71180" y="2877687"/>
              <a:ext cx="2725717" cy="1974235"/>
            </a:xfrm>
            <a:prstGeom prst="rect">
              <a:avLst/>
            </a:prstGeom>
            <a:noFill/>
            <a:extLst>
              <a:ext uri="{909E8E84-426E-40dd-AFC4-6F175D3DCCD1}">
                <a14:hiddenFill xmlns:a14="http://schemas.microsoft.com/office/drawing/2010/main" xmlns="">
                  <a:solidFill>
                    <a:srgbClr val="FFFFFF"/>
                  </a:solidFill>
                </a14:hiddenFill>
              </a:ext>
            </a:extLst>
          </p:spPr>
        </p:pic>
        <p:pic>
          <p:nvPicPr>
            <p:cNvPr id="1038" name="Picture 14" descr="See original imag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102959" y="4968244"/>
              <a:ext cx="1692888" cy="1462040"/>
            </a:xfrm>
            <a:prstGeom prst="rect">
              <a:avLst/>
            </a:prstGeom>
            <a:noFill/>
            <a:extLst>
              <a:ext uri="{909E8E84-426E-40dd-AFC4-6F175D3DCCD1}">
                <a14:hiddenFill xmlns:a14="http://schemas.microsoft.com/office/drawing/2010/main" xmlns="">
                  <a:solidFill>
                    <a:srgbClr val="FFFFFF"/>
                  </a:solidFill>
                </a14:hiddenFill>
              </a:ext>
            </a:extLst>
          </p:spPr>
        </p:pic>
        <p:sp>
          <p:nvSpPr>
            <p:cNvPr id="29" name="ZoneTexte 28"/>
            <p:cNvSpPr txBox="1"/>
            <p:nvPr/>
          </p:nvSpPr>
          <p:spPr>
            <a:xfrm>
              <a:off x="3707275" y="1484783"/>
              <a:ext cx="2028885" cy="830997"/>
            </a:xfrm>
            <a:prstGeom prst="rect">
              <a:avLst/>
            </a:prstGeom>
            <a:noFill/>
          </p:spPr>
          <p:txBody>
            <a:bodyPr wrap="square" rtlCol="0">
              <a:spAutoFit/>
            </a:bodyPr>
            <a:lstStyle/>
            <a:p>
              <a:pPr algn="ctr"/>
              <a:r>
                <a:rPr lang="fr-FR" sz="2400" b="1" dirty="0">
                  <a:solidFill>
                    <a:srgbClr val="2A6176"/>
                  </a:solidFill>
                  <a:latin typeface="Century Gothic" panose="020B0502020202020204" pitchFamily="34" charset="0"/>
                </a:rPr>
                <a:t>Transition Numérique</a:t>
              </a:r>
            </a:p>
          </p:txBody>
        </p:sp>
        <p:pic>
          <p:nvPicPr>
            <p:cNvPr id="2" name="Image 1"/>
            <p:cNvPicPr>
              <a:picLocks noChangeAspect="1"/>
            </p:cNvPicPr>
            <p:nvPr/>
          </p:nvPicPr>
          <p:blipFill>
            <a:blip r:embed="rId13"/>
            <a:stretch>
              <a:fillRect/>
            </a:stretch>
          </p:blipFill>
          <p:spPr>
            <a:xfrm>
              <a:off x="4520530" y="4916382"/>
              <a:ext cx="2109845" cy="1392498"/>
            </a:xfrm>
            <a:prstGeom prst="rect">
              <a:avLst/>
            </a:prstGeom>
          </p:spPr>
        </p:pic>
      </p:grpSp>
      <p:sp>
        <p:nvSpPr>
          <p:cNvPr id="1388" name="Shape 1388"/>
          <p:cNvSpPr/>
          <p:nvPr/>
        </p:nvSpPr>
        <p:spPr>
          <a:xfrm>
            <a:off x="548488" y="6300113"/>
            <a:ext cx="11092084" cy="557887"/>
          </a:xfrm>
          <a:prstGeom prst="rect">
            <a:avLst/>
          </a:prstGeom>
          <a:solidFill>
            <a:srgbClr val="F6AB38"/>
          </a:solidFill>
          <a:ln>
            <a:noFill/>
          </a:ln>
        </p:spPr>
        <p:txBody>
          <a:bodyPr lIns="91425" tIns="45700" rIns="91425" bIns="45700" anchor="ctr" anchorCtr="0">
            <a:noAutofit/>
          </a:bodyPr>
          <a:lstStyle/>
          <a:p>
            <a:pPr algn="ctr">
              <a:spcBef>
                <a:spcPts val="0"/>
              </a:spcBef>
            </a:pPr>
            <a:endParaRPr>
              <a:solidFill>
                <a:schemeClr val="dk1"/>
              </a:solidFill>
              <a:latin typeface="Calibri"/>
              <a:ea typeface="Calibri"/>
              <a:cs typeface="Calibri"/>
              <a:sym typeface="Calibri"/>
            </a:endParaRPr>
          </a:p>
        </p:txBody>
      </p:sp>
      <p:sp>
        <p:nvSpPr>
          <p:cNvPr id="6" name="Titre 5"/>
          <p:cNvSpPr>
            <a:spLocks noGrp="1"/>
          </p:cNvSpPr>
          <p:nvPr>
            <p:ph type="title"/>
          </p:nvPr>
        </p:nvSpPr>
        <p:spPr/>
        <p:txBody>
          <a:bodyPr>
            <a:normAutofit/>
          </a:bodyPr>
          <a:lstStyle/>
          <a:p>
            <a:r>
              <a:rPr lang="fr-FR" dirty="0"/>
              <a:t>4 grands chantiers de la transition </a:t>
            </a:r>
            <a:br>
              <a:rPr lang="fr-FR" dirty="0"/>
            </a:br>
            <a:r>
              <a:rPr lang="fr-FR" i="1" cap="none" dirty="0">
                <a:solidFill>
                  <a:srgbClr val="F6AB38"/>
                </a:solidFill>
              </a:rPr>
              <a:t>Les entreprises se transforment</a:t>
            </a:r>
          </a:p>
        </p:txBody>
      </p:sp>
    </p:spTree>
    <p:extLst>
      <p:ext uri="{BB962C8B-B14F-4D97-AF65-F5344CB8AC3E}">
        <p14:creationId xmlns:p14="http://schemas.microsoft.com/office/powerpoint/2010/main" val="25419010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texte 7"/>
          <p:cNvSpPr txBox="1">
            <a:spLocks/>
          </p:cNvSpPr>
          <p:nvPr/>
        </p:nvSpPr>
        <p:spPr>
          <a:xfrm>
            <a:off x="0" y="836712"/>
            <a:ext cx="7878501" cy="1500187"/>
          </a:xfrm>
          <a:prstGeom prst="rect">
            <a:avLst/>
          </a:prstGeom>
          <a:solidFill>
            <a:schemeClr val="bg1"/>
          </a:solidFill>
          <a:ln>
            <a:noFill/>
          </a:ln>
        </p:spPr>
        <p:txBody>
          <a:bodyPr vert="horz" lIns="0" tIns="0" rIns="0" bIns="0" rtlCol="0" anchor="ctr">
            <a:normAutofit/>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r"/>
            <a:r>
              <a:rPr lang="fr-FR" sz="3800" cap="none" dirty="0"/>
              <a:t>Changements individuels</a:t>
            </a:r>
            <a:r>
              <a:rPr lang="fr-FR" sz="3800" cap="none" dirty="0">
                <a:solidFill>
                  <a:schemeClr val="bg1"/>
                </a:solidFill>
              </a:rPr>
              <a:t>_</a:t>
            </a:r>
          </a:p>
        </p:txBody>
      </p:sp>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76" y="3020860"/>
            <a:ext cx="3240000" cy="3240000"/>
          </a:xfrm>
          <a:prstGeom prst="rect">
            <a:avLst/>
          </a:prstGeom>
        </p:spPr>
      </p:pic>
      <p:pic>
        <p:nvPicPr>
          <p:cNvPr id="9" name="Imag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72264" y="3020860"/>
            <a:ext cx="3240000" cy="3240000"/>
          </a:xfrm>
          <a:prstGeom prst="rect">
            <a:avLst/>
          </a:prstGeom>
        </p:spPr>
      </p:pic>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820" y="3020860"/>
            <a:ext cx="3240000" cy="3240000"/>
          </a:xfrm>
          <a:prstGeom prst="rect">
            <a:avLst/>
          </a:prstGeom>
        </p:spPr>
      </p:pic>
    </p:spTree>
    <p:extLst>
      <p:ext uri="{BB962C8B-B14F-4D97-AF65-F5344CB8AC3E}">
        <p14:creationId xmlns:p14="http://schemas.microsoft.com/office/powerpoint/2010/main" val="427272609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1220"/>
        <p:cNvGrpSpPr/>
        <p:nvPr/>
      </p:nvGrpSpPr>
      <p:grpSpPr>
        <a:xfrm>
          <a:off x="0" y="0"/>
          <a:ext cx="0" cy="0"/>
          <a:chOff x="0" y="0"/>
          <a:chExt cx="0" cy="0"/>
        </a:xfrm>
      </p:grpSpPr>
      <p:grpSp>
        <p:nvGrpSpPr>
          <p:cNvPr id="4" name="Groupe 3"/>
          <p:cNvGrpSpPr/>
          <p:nvPr/>
        </p:nvGrpSpPr>
        <p:grpSpPr>
          <a:xfrm>
            <a:off x="119336" y="926748"/>
            <a:ext cx="12025336" cy="5121372"/>
            <a:chOff x="-10393808" y="-653552"/>
            <a:chExt cx="9150848" cy="5121372"/>
          </a:xfrm>
        </p:grpSpPr>
        <p:pic>
          <p:nvPicPr>
            <p:cNvPr id="1227" name="Shape 1227"/>
            <p:cNvPicPr preferRelativeResize="0">
              <a:picLocks noChangeAspect="1"/>
            </p:cNvPicPr>
            <p:nvPr/>
          </p:nvPicPr>
          <p:blipFill rotWithShape="1">
            <a:blip r:embed="rId3" cstate="email">
              <a:lum bright="70000" contrast="-70000"/>
              <a:extLst>
                <a:ext uri="{28A0092B-C50C-407E-A947-70E740481C1C}">
                  <a14:useLocalDpi xmlns:a14="http://schemas.microsoft.com/office/drawing/2010/main"/>
                </a:ext>
              </a:extLst>
            </a:blip>
            <a:srcRect l="2906" r="8414" b="16853"/>
            <a:stretch/>
          </p:blipFill>
          <p:spPr>
            <a:xfrm>
              <a:off x="-10386960" y="-653552"/>
              <a:ext cx="9144000" cy="2465341"/>
            </a:xfrm>
            <a:prstGeom prst="rect">
              <a:avLst/>
            </a:prstGeom>
            <a:noFill/>
            <a:ln>
              <a:noFill/>
            </a:ln>
          </p:spPr>
        </p:pic>
        <p:pic>
          <p:nvPicPr>
            <p:cNvPr id="20" name="Shape 1227"/>
            <p:cNvPicPr preferRelativeResize="0">
              <a:picLocks noChangeAspect="1"/>
            </p:cNvPicPr>
            <p:nvPr/>
          </p:nvPicPr>
          <p:blipFill rotWithShape="1">
            <a:blip r:embed="rId3" cstate="email">
              <a:lum bright="70000" contrast="-70000"/>
              <a:extLst>
                <a:ext uri="{28A0092B-C50C-407E-A947-70E740481C1C}">
                  <a14:useLocalDpi xmlns:a14="http://schemas.microsoft.com/office/drawing/2010/main"/>
                </a:ext>
              </a:extLst>
            </a:blip>
            <a:srcRect l="2906" r="8414" b="-158"/>
            <a:stretch/>
          </p:blipFill>
          <p:spPr>
            <a:xfrm>
              <a:off x="-10393808" y="1498079"/>
              <a:ext cx="9144000" cy="2969741"/>
            </a:xfrm>
            <a:prstGeom prst="rect">
              <a:avLst/>
            </a:prstGeom>
            <a:noFill/>
            <a:ln>
              <a:noFill/>
            </a:ln>
          </p:spPr>
        </p:pic>
      </p:grpSp>
      <p:sp>
        <p:nvSpPr>
          <p:cNvPr id="19" name="Intensité Carbone"/>
          <p:cNvSpPr txBox="1"/>
          <p:nvPr/>
        </p:nvSpPr>
        <p:spPr>
          <a:xfrm>
            <a:off x="1070489" y="2997691"/>
            <a:ext cx="3218171" cy="954107"/>
          </a:xfrm>
          <a:prstGeom prst="rect">
            <a:avLst/>
          </a:prstGeom>
          <a:solidFill>
            <a:srgbClr val="085160"/>
          </a:solidFill>
          <a:ln>
            <a:noFill/>
          </a:ln>
        </p:spPr>
        <p:txBody>
          <a:bodyPr wrap="square" rtlCol="0">
            <a:spAutoFit/>
          </a:bodyPr>
          <a:lstStyle/>
          <a:p>
            <a:pPr algn="ctr"/>
            <a:r>
              <a:rPr lang="fr-FR" sz="2800" b="1" dirty="0">
                <a:solidFill>
                  <a:schemeClr val="bg1"/>
                </a:solidFill>
                <a:latin typeface="Century Gothic" panose="020B0502020202020204" pitchFamily="34" charset="0"/>
              </a:rPr>
              <a:t>Une transition est indispensable</a:t>
            </a:r>
          </a:p>
        </p:txBody>
      </p:sp>
      <p:sp>
        <p:nvSpPr>
          <p:cNvPr id="7" name="Titre 6"/>
          <p:cNvSpPr>
            <a:spLocks noGrp="1"/>
          </p:cNvSpPr>
          <p:nvPr>
            <p:ph type="title"/>
          </p:nvPr>
        </p:nvSpPr>
        <p:spPr/>
        <p:txBody>
          <a:bodyPr>
            <a:noAutofit/>
          </a:bodyPr>
          <a:lstStyle/>
          <a:p>
            <a:r>
              <a:rPr lang="fr-FR" dirty="0"/>
              <a:t>Le citoyen au cœur du changement</a:t>
            </a:r>
            <a:endParaRPr lang="fr-FR" sz="2000" cap="none" dirty="0">
              <a:solidFill>
                <a:srgbClr val="F6AB38"/>
              </a:solidFill>
            </a:endParaRPr>
          </a:p>
        </p:txBody>
      </p:sp>
      <p:grpSp>
        <p:nvGrpSpPr>
          <p:cNvPr id="2" name="Groupe 1"/>
          <p:cNvGrpSpPr/>
          <p:nvPr/>
        </p:nvGrpSpPr>
        <p:grpSpPr>
          <a:xfrm>
            <a:off x="5735960" y="1905631"/>
            <a:ext cx="4536504" cy="3649497"/>
            <a:chOff x="5735960" y="1905631"/>
            <a:chExt cx="4536504" cy="3649497"/>
          </a:xfrm>
        </p:grpSpPr>
        <p:grpSp>
          <p:nvGrpSpPr>
            <p:cNvPr id="3" name="Grouper 2"/>
            <p:cNvGrpSpPr/>
            <p:nvPr/>
          </p:nvGrpSpPr>
          <p:grpSpPr>
            <a:xfrm>
              <a:off x="5735960" y="1905631"/>
              <a:ext cx="4536504" cy="2876536"/>
              <a:chOff x="2170993" y="1271018"/>
              <a:chExt cx="4536504" cy="2876536"/>
            </a:xfrm>
          </p:grpSpPr>
          <p:grpSp>
            <p:nvGrpSpPr>
              <p:cNvPr id="1230" name="Shape 1230"/>
              <p:cNvGrpSpPr/>
              <p:nvPr/>
            </p:nvGrpSpPr>
            <p:grpSpPr>
              <a:xfrm>
                <a:off x="2170993" y="1271018"/>
                <a:ext cx="4536504" cy="2876536"/>
                <a:chOff x="-272519" y="1314929"/>
                <a:chExt cx="4536504" cy="2157456"/>
              </a:xfrm>
            </p:grpSpPr>
            <p:sp>
              <p:nvSpPr>
                <p:cNvPr id="1232" name="Shape 1232"/>
                <p:cNvSpPr/>
                <p:nvPr/>
              </p:nvSpPr>
              <p:spPr>
                <a:xfrm>
                  <a:off x="818950" y="1609033"/>
                  <a:ext cx="2343000" cy="1520100"/>
                </a:xfrm>
                <a:prstGeom prst="triangle">
                  <a:avLst>
                    <a:gd name="adj" fmla="val 50000"/>
                  </a:avLst>
                </a:prstGeom>
                <a:noFill/>
                <a:ln w="57150" cap="flat" cmpd="sng">
                  <a:solidFill>
                    <a:srgbClr val="085160"/>
                  </a:solidFill>
                  <a:prstDash val="solid"/>
                  <a:round/>
                  <a:headEnd type="none" w="med" len="med"/>
                  <a:tailEnd type="none" w="med" len="med"/>
                </a:ln>
              </p:spPr>
              <p:txBody>
                <a:bodyPr lIns="91425" tIns="91425" rIns="91425" bIns="91425" anchor="ctr" anchorCtr="0">
                  <a:noAutofit/>
                </a:bodyPr>
                <a:lstStyle/>
                <a:p>
                  <a:pPr>
                    <a:spcBef>
                      <a:spcPts val="0"/>
                    </a:spcBef>
                  </a:pPr>
                  <a:endParaRPr>
                    <a:latin typeface="Century Gothic" panose="020B0502020202020204" pitchFamily="34" charset="0"/>
                  </a:endParaRPr>
                </a:p>
              </p:txBody>
            </p:sp>
            <p:sp>
              <p:nvSpPr>
                <p:cNvPr id="1233" name="Shape 1233"/>
                <p:cNvSpPr txBox="1"/>
                <p:nvPr/>
              </p:nvSpPr>
              <p:spPr>
                <a:xfrm>
                  <a:off x="1288219" y="1314929"/>
                  <a:ext cx="1404461" cy="277006"/>
                </a:xfrm>
                <a:prstGeom prst="rect">
                  <a:avLst/>
                </a:prstGeom>
                <a:solidFill>
                  <a:srgbClr val="085160"/>
                </a:solidFill>
                <a:ln>
                  <a:noFill/>
                </a:ln>
              </p:spPr>
              <p:txBody>
                <a:bodyPr wrap="square" rtlCol="0">
                  <a:spAutoFit/>
                </a:bodyPr>
                <a:lstStyle>
                  <a:defPPr>
                    <a:defRPr lang="fr-FR"/>
                  </a:defPPr>
                  <a:lvl1pPr algn="ctr">
                    <a:defRPr b="1">
                      <a:solidFill>
                        <a:schemeClr val="bg1"/>
                      </a:solidFill>
                    </a:defRPr>
                  </a:lvl1pPr>
                </a:lstStyle>
                <a:p>
                  <a:r>
                    <a:rPr lang="fr-FR" dirty="0">
                      <a:latin typeface="Century Gothic" panose="020B0502020202020204" pitchFamily="34" charset="0"/>
                    </a:rPr>
                    <a:t>Collectifs</a:t>
                  </a:r>
                </a:p>
              </p:txBody>
            </p:sp>
            <p:sp>
              <p:nvSpPr>
                <p:cNvPr id="1234" name="Shape 1234"/>
                <p:cNvSpPr txBox="1"/>
                <p:nvPr/>
              </p:nvSpPr>
              <p:spPr>
                <a:xfrm>
                  <a:off x="-272519" y="3195379"/>
                  <a:ext cx="1308279" cy="277006"/>
                </a:xfrm>
                <a:prstGeom prst="rect">
                  <a:avLst/>
                </a:prstGeom>
                <a:solidFill>
                  <a:srgbClr val="085160"/>
                </a:solidFill>
                <a:ln>
                  <a:noFill/>
                </a:ln>
              </p:spPr>
              <p:txBody>
                <a:bodyPr wrap="square" rtlCol="0">
                  <a:spAutoFit/>
                </a:bodyPr>
                <a:lstStyle>
                  <a:defPPr>
                    <a:defRPr lang="fr-FR"/>
                  </a:defPPr>
                  <a:lvl1pPr algn="ctr">
                    <a:defRPr sz="2800" b="1">
                      <a:solidFill>
                        <a:schemeClr val="bg1"/>
                      </a:solidFill>
                    </a:defRPr>
                  </a:lvl1pPr>
                </a:lstStyle>
                <a:p>
                  <a:r>
                    <a:rPr lang="fr-FR" sz="1800" dirty="0">
                      <a:latin typeface="Century Gothic" panose="020B0502020202020204" pitchFamily="34" charset="0"/>
                    </a:rPr>
                    <a:t>Sectoriels</a:t>
                  </a:r>
                </a:p>
              </p:txBody>
            </p:sp>
            <p:sp>
              <p:nvSpPr>
                <p:cNvPr id="1235" name="Shape 1235"/>
                <p:cNvSpPr txBox="1"/>
                <p:nvPr/>
              </p:nvSpPr>
              <p:spPr>
                <a:xfrm>
                  <a:off x="2667975" y="3195379"/>
                  <a:ext cx="1596010" cy="277006"/>
                </a:xfrm>
                <a:prstGeom prst="rect">
                  <a:avLst/>
                </a:prstGeom>
                <a:solidFill>
                  <a:srgbClr val="085160"/>
                </a:solidFill>
                <a:ln>
                  <a:noFill/>
                </a:ln>
              </p:spPr>
              <p:txBody>
                <a:bodyPr wrap="square" rtlCol="0">
                  <a:spAutoFit/>
                </a:bodyPr>
                <a:lstStyle>
                  <a:defPPr>
                    <a:defRPr lang="fr-FR"/>
                  </a:defPPr>
                  <a:lvl1pPr algn="ctr">
                    <a:defRPr b="1">
                      <a:solidFill>
                        <a:schemeClr val="bg1"/>
                      </a:solidFill>
                    </a:defRPr>
                  </a:lvl1pPr>
                </a:lstStyle>
                <a:p>
                  <a:r>
                    <a:rPr lang="fr-FR" dirty="0">
                      <a:latin typeface="Century Gothic" panose="020B0502020202020204" pitchFamily="34" charset="0"/>
                    </a:rPr>
                    <a:t>Individuels</a:t>
                  </a:r>
                </a:p>
              </p:txBody>
            </p:sp>
          </p:grpSp>
          <p:sp>
            <p:nvSpPr>
              <p:cNvPr id="18" name="Shape 1234"/>
              <p:cNvSpPr txBox="1"/>
              <p:nvPr/>
            </p:nvSpPr>
            <p:spPr>
              <a:xfrm>
                <a:off x="3552875" y="3035253"/>
                <a:ext cx="1769190" cy="472114"/>
              </a:xfrm>
              <a:prstGeom prst="rect">
                <a:avLst/>
              </a:prstGeom>
              <a:noFill/>
              <a:ln>
                <a:noFill/>
              </a:ln>
            </p:spPr>
            <p:txBody>
              <a:bodyPr lIns="91425" tIns="91425" rIns="91425" bIns="91425" anchor="t" anchorCtr="0">
                <a:noAutofit/>
              </a:bodyPr>
              <a:lstStyle/>
              <a:p>
                <a:pPr algn="ctr">
                  <a:spcBef>
                    <a:spcPts val="0"/>
                  </a:spcBef>
                </a:pPr>
                <a:r>
                  <a:rPr lang="fr-FR" b="1" dirty="0">
                    <a:solidFill>
                      <a:srgbClr val="085160"/>
                    </a:solidFill>
                    <a:latin typeface="Century Gothic" panose="020B0502020202020204" pitchFamily="34" charset="0"/>
                  </a:rPr>
                  <a:t>Changements</a:t>
                </a:r>
              </a:p>
            </p:txBody>
          </p:sp>
        </p:grpSp>
        <p:pic>
          <p:nvPicPr>
            <p:cNvPr id="21" name="Image 2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70724" y="4655128"/>
              <a:ext cx="900000" cy="900000"/>
            </a:xfrm>
            <a:prstGeom prst="rect">
              <a:avLst/>
            </a:prstGeom>
          </p:spPr>
        </p:pic>
        <p:pic>
          <p:nvPicPr>
            <p:cNvPr id="22" name="Imag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96145" y="2658694"/>
              <a:ext cx="900000" cy="900000"/>
            </a:xfrm>
            <a:prstGeom prst="rect">
              <a:avLst/>
            </a:prstGeom>
          </p:spPr>
        </p:pic>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17842" y="2657399"/>
              <a:ext cx="900000" cy="900000"/>
            </a:xfrm>
            <a:prstGeom prst="rect">
              <a:avLst/>
            </a:prstGeom>
          </p:spPr>
        </p:pic>
      </p:grpSp>
      <p:sp>
        <p:nvSpPr>
          <p:cNvPr id="5" name="Rectangle 4"/>
          <p:cNvSpPr/>
          <p:nvPr/>
        </p:nvSpPr>
        <p:spPr>
          <a:xfrm>
            <a:off x="10027883" y="2732624"/>
            <a:ext cx="2114681" cy="646331"/>
          </a:xfrm>
          <a:prstGeom prst="rect">
            <a:avLst/>
          </a:prstGeom>
        </p:spPr>
        <p:txBody>
          <a:bodyPr wrap="none">
            <a:spAutoFit/>
          </a:bodyPr>
          <a:lstStyle/>
          <a:p>
            <a:r>
              <a:rPr lang="fr-FR" b="1" dirty="0">
                <a:solidFill>
                  <a:srgbClr val="2A6176"/>
                </a:solidFill>
                <a:latin typeface="Century Gothic" panose="020B0502020202020204" pitchFamily="34" charset="0"/>
              </a:rPr>
              <a:t>Ton droit de vote </a:t>
            </a:r>
          </a:p>
          <a:p>
            <a:r>
              <a:rPr lang="fr-FR" b="1" dirty="0">
                <a:solidFill>
                  <a:srgbClr val="2A6176"/>
                </a:solidFill>
                <a:latin typeface="Century Gothic" panose="020B0502020202020204" pitchFamily="34" charset="0"/>
              </a:rPr>
              <a:t>et ta mobilisation</a:t>
            </a:r>
          </a:p>
        </p:txBody>
      </p:sp>
      <p:sp>
        <p:nvSpPr>
          <p:cNvPr id="24" name="Rectangle 23"/>
          <p:cNvSpPr/>
          <p:nvPr/>
        </p:nvSpPr>
        <p:spPr>
          <a:xfrm>
            <a:off x="7244096" y="5588164"/>
            <a:ext cx="1353256" cy="369332"/>
          </a:xfrm>
          <a:prstGeom prst="rect">
            <a:avLst/>
          </a:prstGeom>
        </p:spPr>
        <p:txBody>
          <a:bodyPr wrap="none">
            <a:spAutoFit/>
          </a:bodyPr>
          <a:lstStyle/>
          <a:p>
            <a:r>
              <a:rPr lang="fr-FR" b="1" dirty="0">
                <a:solidFill>
                  <a:srgbClr val="2A6176"/>
                </a:solidFill>
                <a:latin typeface="Century Gothic" panose="020B0502020202020204" pitchFamily="34" charset="0"/>
              </a:rPr>
              <a:t>Tes achats</a:t>
            </a:r>
          </a:p>
        </p:txBody>
      </p:sp>
      <p:sp>
        <p:nvSpPr>
          <p:cNvPr id="25" name="Rectangle 24"/>
          <p:cNvSpPr/>
          <p:nvPr/>
        </p:nvSpPr>
        <p:spPr>
          <a:xfrm>
            <a:off x="5298164" y="2871123"/>
            <a:ext cx="761747" cy="369332"/>
          </a:xfrm>
          <a:prstGeom prst="rect">
            <a:avLst/>
          </a:prstGeom>
        </p:spPr>
        <p:txBody>
          <a:bodyPr wrap="none">
            <a:spAutoFit/>
          </a:bodyPr>
          <a:lstStyle/>
          <a:p>
            <a:r>
              <a:rPr lang="fr-FR" b="1" dirty="0">
                <a:solidFill>
                  <a:srgbClr val="2A6176"/>
                </a:solidFill>
                <a:latin typeface="Century Gothic" panose="020B0502020202020204" pitchFamily="34" charset="0"/>
              </a:rPr>
              <a:t>La loi</a:t>
            </a:r>
          </a:p>
        </p:txBody>
      </p:sp>
    </p:spTree>
    <p:extLst>
      <p:ext uri="{BB962C8B-B14F-4D97-AF65-F5344CB8AC3E}">
        <p14:creationId xmlns:p14="http://schemas.microsoft.com/office/powerpoint/2010/main" val="2066725421"/>
      </p:ext>
    </p:extLst>
  </p:cSld>
  <p:clrMapOvr>
    <a:masterClrMapping/>
  </p:clrMapOvr>
  <p:transition spd="slow">
    <p:fade/>
  </p:transition>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ZoneTexte 21"/>
          <p:cNvSpPr txBox="1"/>
          <p:nvPr/>
        </p:nvSpPr>
        <p:spPr>
          <a:xfrm>
            <a:off x="2639616" y="1159051"/>
            <a:ext cx="9387384" cy="1200329"/>
          </a:xfrm>
          <a:prstGeom prst="rect">
            <a:avLst/>
          </a:prstGeom>
          <a:noFill/>
        </p:spPr>
        <p:txBody>
          <a:bodyPr wrap="square" rtlCol="0">
            <a:spAutoFit/>
          </a:bodyPr>
          <a:lstStyle/>
          <a:p>
            <a:r>
              <a:rPr lang="fr-FR" sz="2400" b="1" dirty="0">
                <a:solidFill>
                  <a:srgbClr val="085160"/>
                </a:solidFill>
                <a:latin typeface="Century Gothic" panose="020B0502020202020204" pitchFamily="34" charset="0"/>
              </a:rPr>
              <a:t>Capacité planétaire d’absorption des GES : </a:t>
            </a:r>
            <a:r>
              <a:rPr lang="fr-FR" sz="2400" dirty="0">
                <a:solidFill>
                  <a:srgbClr val="085160"/>
                </a:solidFill>
                <a:latin typeface="Century Gothic" panose="020B0502020202020204" pitchFamily="34" charset="0"/>
              </a:rPr>
              <a:t>13 GteqCO</a:t>
            </a:r>
            <a:r>
              <a:rPr lang="fr-FR" sz="2400" baseline="-25000" dirty="0">
                <a:solidFill>
                  <a:srgbClr val="085160"/>
                </a:solidFill>
                <a:latin typeface="Century Gothic" panose="020B0502020202020204" pitchFamily="34" charset="0"/>
              </a:rPr>
              <a:t>2</a:t>
            </a:r>
            <a:r>
              <a:rPr lang="fr-FR" sz="2400" dirty="0">
                <a:solidFill>
                  <a:srgbClr val="085160"/>
                </a:solidFill>
                <a:latin typeface="Century Gothic" panose="020B0502020202020204" pitchFamily="34" charset="0"/>
              </a:rPr>
              <a:t>/an</a:t>
            </a:r>
            <a:endParaRPr lang="fr-FR" sz="1200" dirty="0">
              <a:solidFill>
                <a:srgbClr val="085160"/>
              </a:solidFill>
              <a:latin typeface="Century Gothic" panose="020B0502020202020204" pitchFamily="34" charset="0"/>
            </a:endParaRPr>
          </a:p>
          <a:p>
            <a:r>
              <a:rPr lang="fr-FR" sz="2400" dirty="0">
                <a:solidFill>
                  <a:srgbClr val="085160"/>
                </a:solidFill>
                <a:latin typeface="Century Gothic" panose="020B0502020202020204" pitchFamily="34" charset="0"/>
              </a:rPr>
              <a:t> </a:t>
            </a:r>
            <a:r>
              <a:rPr lang="fr-FR" sz="2400" b="1" dirty="0">
                <a:solidFill>
                  <a:srgbClr val="085160"/>
                </a:solidFill>
                <a:latin typeface="Century Gothic" panose="020B0502020202020204" pitchFamily="34" charset="0"/>
              </a:rPr>
              <a:t>Population :</a:t>
            </a:r>
            <a:r>
              <a:rPr lang="fr-FR" sz="2400" dirty="0">
                <a:solidFill>
                  <a:srgbClr val="085160"/>
                </a:solidFill>
                <a:latin typeface="Century Gothic" panose="020B0502020202020204" pitchFamily="34" charset="0"/>
              </a:rPr>
              <a:t> 7 milliards d’habitants</a:t>
            </a:r>
            <a:br>
              <a:rPr lang="fr-FR" sz="2400" dirty="0">
                <a:solidFill>
                  <a:srgbClr val="085160"/>
                </a:solidFill>
                <a:latin typeface="Century Gothic" panose="020B0502020202020204" pitchFamily="34" charset="0"/>
              </a:rPr>
            </a:br>
            <a:r>
              <a:rPr lang="fr-FR" sz="2400" b="1" dirty="0">
                <a:solidFill>
                  <a:srgbClr val="085160"/>
                </a:solidFill>
                <a:latin typeface="Century Gothic" panose="020B0502020202020204" pitchFamily="34" charset="0"/>
                <a:sym typeface="Wingdings" panose="05000000000000000000" pitchFamily="2" charset="2"/>
              </a:rPr>
              <a:t> Budget Carbone Individuel :</a:t>
            </a:r>
            <a:r>
              <a:rPr lang="fr-FR" sz="2400" dirty="0">
                <a:solidFill>
                  <a:srgbClr val="085160"/>
                </a:solidFill>
                <a:latin typeface="Century Gothic" panose="020B0502020202020204" pitchFamily="34" charset="0"/>
                <a:sym typeface="Wingdings" panose="05000000000000000000" pitchFamily="2" charset="2"/>
              </a:rPr>
              <a:t> </a:t>
            </a:r>
            <a:r>
              <a:rPr lang="fr-FR" sz="2400" b="1" u="sng" dirty="0">
                <a:solidFill>
                  <a:srgbClr val="085160"/>
                </a:solidFill>
                <a:latin typeface="Century Gothic" panose="020B0502020202020204" pitchFamily="34" charset="0"/>
              </a:rPr>
              <a:t>1,8 teqCO</a:t>
            </a:r>
            <a:r>
              <a:rPr lang="fr-FR" sz="2400" b="1" u="sng" baseline="-25000" dirty="0">
                <a:solidFill>
                  <a:srgbClr val="085160"/>
                </a:solidFill>
                <a:latin typeface="Century Gothic" panose="020B0502020202020204" pitchFamily="34" charset="0"/>
              </a:rPr>
              <a:t>2</a:t>
            </a:r>
            <a:r>
              <a:rPr lang="fr-FR" sz="2400" b="1" u="sng" dirty="0">
                <a:solidFill>
                  <a:srgbClr val="085160"/>
                </a:solidFill>
                <a:latin typeface="Century Gothic" panose="020B0502020202020204" pitchFamily="34" charset="0"/>
              </a:rPr>
              <a:t>/</a:t>
            </a:r>
            <a:r>
              <a:rPr lang="fr-FR" sz="2400" b="1" u="sng" dirty="0" err="1">
                <a:solidFill>
                  <a:srgbClr val="085160"/>
                </a:solidFill>
                <a:latin typeface="Century Gothic" panose="020B0502020202020204" pitchFamily="34" charset="0"/>
              </a:rPr>
              <a:t>an.hab</a:t>
            </a:r>
            <a:endParaRPr lang="fr-FR" sz="2400" b="1" u="sng" dirty="0">
              <a:solidFill>
                <a:srgbClr val="085160"/>
              </a:solidFill>
              <a:latin typeface="Century Gothic" panose="020B0502020202020204" pitchFamily="34" charset="0"/>
            </a:endParaRPr>
          </a:p>
        </p:txBody>
      </p:sp>
      <p:grpSp>
        <p:nvGrpSpPr>
          <p:cNvPr id="4" name="Groupe 3"/>
          <p:cNvGrpSpPr/>
          <p:nvPr/>
        </p:nvGrpSpPr>
        <p:grpSpPr>
          <a:xfrm>
            <a:off x="3043873" y="2765542"/>
            <a:ext cx="6645064" cy="3463925"/>
            <a:chOff x="1519873" y="2745221"/>
            <a:chExt cx="6645064" cy="3463925"/>
          </a:xfrm>
        </p:grpSpPr>
        <p:grpSp>
          <p:nvGrpSpPr>
            <p:cNvPr id="2" name="Grouper 1"/>
            <p:cNvGrpSpPr/>
            <p:nvPr/>
          </p:nvGrpSpPr>
          <p:grpSpPr>
            <a:xfrm>
              <a:off x="1519873" y="2745221"/>
              <a:ext cx="5830887" cy="3463925"/>
              <a:chOff x="422593" y="2705179"/>
              <a:chExt cx="5830887" cy="3463925"/>
            </a:xfrm>
          </p:grpSpPr>
          <p:pic>
            <p:nvPicPr>
              <p:cNvPr id="9" name="Picture 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22593" y="2705179"/>
                <a:ext cx="5757862" cy="346392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1" name="Line 9"/>
              <p:cNvSpPr>
                <a:spLocks noChangeShapeType="1"/>
              </p:cNvSpPr>
              <p:nvPr/>
            </p:nvSpPr>
            <p:spPr bwMode="auto">
              <a:xfrm>
                <a:off x="1011555" y="5175329"/>
                <a:ext cx="5241925" cy="0"/>
              </a:xfrm>
              <a:prstGeom prst="line">
                <a:avLst/>
              </a:prstGeom>
              <a:noFill/>
              <a:ln w="25560" cap="sq">
                <a:solidFill>
                  <a:srgbClr val="000000"/>
                </a:solidFill>
                <a:prstDash val="dash"/>
                <a:miter lim="800000"/>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endParaRPr lang="fr-FR"/>
              </a:p>
            </p:txBody>
          </p:sp>
          <p:grpSp>
            <p:nvGrpSpPr>
              <p:cNvPr id="12" name="Group 11" descr=" 26635"/>
              <p:cNvGrpSpPr>
                <a:grpSpLocks/>
              </p:cNvGrpSpPr>
              <p:nvPr/>
            </p:nvGrpSpPr>
            <p:grpSpPr bwMode="auto">
              <a:xfrm>
                <a:off x="3099118" y="4021217"/>
                <a:ext cx="993775" cy="1949450"/>
                <a:chOff x="1837" y="2795"/>
                <a:chExt cx="626" cy="1228"/>
              </a:xfrm>
            </p:grpSpPr>
            <p:sp>
              <p:nvSpPr>
                <p:cNvPr id="13" name="Text Box 12"/>
                <p:cNvSpPr txBox="1">
                  <a:spLocks noChangeArrowheads="1"/>
                </p:cNvSpPr>
                <p:nvPr/>
              </p:nvSpPr>
              <p:spPr bwMode="auto">
                <a:xfrm>
                  <a:off x="1837" y="2795"/>
                  <a:ext cx="626" cy="195"/>
                </a:xfrm>
                <a:prstGeom prst="rect">
                  <a:avLst/>
                </a:prstGeom>
                <a:solidFill>
                  <a:srgbClr val="F6AB38"/>
                </a:solidFill>
                <a:ln>
                  <a:noFill/>
                </a:ln>
                <a:effectLst/>
                <a:extLst>
                  <a:ext uri="{91240B29-F687-4f45-9708-019B960494DF}">
                    <a14:hiddenLine xmlns:a14="http://schemas.microsoft.com/office/drawing/2010/main" xmlns="" w="9525">
                      <a:solidFill>
                        <a:srgbClr val="3465A4"/>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90000" tIns="46800" rIns="90000" bIns="46800">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lgn="ctr" eaLnBrk="1" hangingPunct="1">
                    <a:spcBef>
                      <a:spcPct val="0"/>
                    </a:spcBef>
                    <a:buClrTx/>
                    <a:buFontTx/>
                    <a:buNone/>
                  </a:pPr>
                  <a:r>
                    <a:rPr lang="fr-FR" altLang="fr-FR" sz="1400" b="1">
                      <a:solidFill>
                        <a:srgbClr val="FFFFFF"/>
                      </a:solidFill>
                    </a:rPr>
                    <a:t>Facteur 4</a:t>
                  </a:r>
                </a:p>
              </p:txBody>
            </p:sp>
            <p:sp>
              <p:nvSpPr>
                <p:cNvPr id="16" name="Rectangle 13"/>
                <p:cNvSpPr>
                  <a:spLocks noChangeArrowheads="1"/>
                </p:cNvSpPr>
                <p:nvPr/>
              </p:nvSpPr>
              <p:spPr bwMode="auto">
                <a:xfrm>
                  <a:off x="1973" y="2989"/>
                  <a:ext cx="354" cy="1034"/>
                </a:xfrm>
                <a:prstGeom prst="rect">
                  <a:avLst/>
                </a:prstGeom>
                <a:noFill/>
                <a:ln w="25560" cap="sq">
                  <a:solidFill>
                    <a:srgbClr val="F6AB38"/>
                  </a:solidFill>
                  <a:miter lim="800000"/>
                  <a:headEnd/>
                  <a:tailEnd/>
                </a:ln>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pPr>
                  <a:endParaRPr lang="fr-CH" altLang="fr-FR"/>
                </a:p>
              </p:txBody>
            </p:sp>
          </p:grpSp>
        </p:grpSp>
        <p:sp>
          <p:nvSpPr>
            <p:cNvPr id="5" name="Signalisation droite 4"/>
            <p:cNvSpPr/>
            <p:nvPr/>
          </p:nvSpPr>
          <p:spPr>
            <a:xfrm flipH="1">
              <a:off x="7350760" y="5020545"/>
              <a:ext cx="814177" cy="369332"/>
            </a:xfrm>
            <a:prstGeom prst="homePlate">
              <a:avLst/>
            </a:prstGeom>
            <a:solidFill>
              <a:srgbClr val="085160"/>
            </a:solidFill>
            <a:ln>
              <a:solidFill>
                <a:schemeClr val="tx1"/>
              </a:solidFill>
            </a:ln>
          </p:spPr>
          <p:style>
            <a:lnRef idx="1">
              <a:schemeClr val="accent1"/>
            </a:lnRef>
            <a:fillRef idx="3">
              <a:schemeClr val="accent1"/>
            </a:fillRef>
            <a:effectRef idx="2">
              <a:schemeClr val="accent1"/>
            </a:effectRef>
            <a:fontRef idx="minor">
              <a:schemeClr val="lt1"/>
            </a:fontRef>
          </p:style>
          <p:txBody>
            <a:bodyPr wrap="square" rtlCol="0" anchor="ctr">
              <a:spAutoFit/>
            </a:bodyPr>
            <a:lstStyle/>
            <a:p>
              <a:pPr algn="ctr"/>
              <a:r>
                <a:rPr lang="fr-FR" b="1" dirty="0">
                  <a:solidFill>
                    <a:schemeClr val="bg1"/>
                  </a:solidFill>
                  <a:latin typeface="Century Gothic" panose="020B0502020202020204" pitchFamily="34" charset="0"/>
                </a:rPr>
                <a:t>1,8</a:t>
              </a:r>
            </a:p>
          </p:txBody>
        </p:sp>
      </p:grpSp>
      <p:sp>
        <p:nvSpPr>
          <p:cNvPr id="8" name="Titre 7"/>
          <p:cNvSpPr>
            <a:spLocks noGrp="1"/>
          </p:cNvSpPr>
          <p:nvPr>
            <p:ph type="title"/>
          </p:nvPr>
        </p:nvSpPr>
        <p:spPr/>
        <p:txBody>
          <a:bodyPr/>
          <a:lstStyle/>
          <a:p>
            <a:r>
              <a:rPr lang="fr-FR" dirty="0"/>
              <a:t>Et si on partageait équitablement le carbone ?</a:t>
            </a:r>
          </a:p>
        </p:txBody>
      </p:sp>
      <p:pic>
        <p:nvPicPr>
          <p:cNvPr id="14" name="Image 13"/>
          <p:cNvPicPr>
            <a:picLocks noChangeAspect="1"/>
          </p:cNvPicPr>
          <p:nvPr/>
        </p:nvPicPr>
        <p:blipFill rotWithShape="1">
          <a:blip r:embed="rId4" cstate="print">
            <a:extLst>
              <a:ext uri="{28A0092B-C50C-407E-A947-70E740481C1C}">
                <a14:useLocalDpi xmlns:a14="http://schemas.microsoft.com/office/drawing/2010/main" val="0"/>
              </a:ext>
            </a:extLst>
          </a:blip>
          <a:srcRect t="1" b="-504"/>
          <a:stretch/>
        </p:blipFill>
        <p:spPr>
          <a:xfrm>
            <a:off x="922374" y="971352"/>
            <a:ext cx="1439927" cy="1440000"/>
          </a:xfrm>
          <a:prstGeom prst="rect">
            <a:avLst/>
          </a:prstGeom>
        </p:spPr>
      </p:pic>
      <p:pic>
        <p:nvPicPr>
          <p:cNvPr id="15" name="Image 14"/>
          <p:cNvPicPr>
            <a:picLocks noChangeAspect="1"/>
          </p:cNvPicPr>
          <p:nvPr/>
        </p:nvPicPr>
        <p:blipFill rotWithShape="1">
          <a:blip r:embed="rId5" cstate="print">
            <a:extLst>
              <a:ext uri="{28A0092B-C50C-407E-A947-70E740481C1C}">
                <a14:useLocalDpi xmlns:a14="http://schemas.microsoft.com/office/drawing/2010/main" val="0"/>
              </a:ext>
            </a:extLst>
          </a:blip>
          <a:srcRect t="1" b="-504"/>
          <a:stretch/>
        </p:blipFill>
        <p:spPr>
          <a:xfrm>
            <a:off x="9788542" y="4907723"/>
            <a:ext cx="655905" cy="655938"/>
          </a:xfrm>
          <a:prstGeom prst="rect">
            <a:avLst/>
          </a:prstGeom>
        </p:spPr>
      </p:pic>
      <p:sp>
        <p:nvSpPr>
          <p:cNvPr id="17" name="Rectangle 16"/>
          <p:cNvSpPr/>
          <p:nvPr/>
        </p:nvSpPr>
        <p:spPr>
          <a:xfrm>
            <a:off x="0" y="5953945"/>
            <a:ext cx="8832304"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IPCC AR5</a:t>
            </a:r>
            <a:endParaRPr lang="fr-FR" sz="1400" b="1" i="1" dirty="0">
              <a:solidFill>
                <a:schemeClr val="accent2"/>
              </a:solidFill>
              <a:latin typeface="Century Gothic" pitchFamily="34" charset="0"/>
              <a:cs typeface="+mn-cs"/>
            </a:endParaRPr>
          </a:p>
        </p:txBody>
      </p:sp>
    </p:spTree>
    <p:extLst>
      <p:ext uri="{BB962C8B-B14F-4D97-AF65-F5344CB8AC3E}">
        <p14:creationId xmlns:p14="http://schemas.microsoft.com/office/powerpoint/2010/main" val="134242785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On en est où en France ?</a:t>
            </a:r>
          </a:p>
        </p:txBody>
      </p:sp>
      <p:pic>
        <p:nvPicPr>
          <p:cNvPr id="5" name="Image 4"/>
          <p:cNvPicPr>
            <a:picLocks noChangeAspect="1"/>
          </p:cNvPicPr>
          <p:nvPr/>
        </p:nvPicPr>
        <p:blipFill>
          <a:blip r:embed="rId3"/>
          <a:stretch>
            <a:fillRect/>
          </a:stretch>
        </p:blipFill>
        <p:spPr>
          <a:xfrm>
            <a:off x="-209128" y="1942801"/>
            <a:ext cx="6438900" cy="3867150"/>
          </a:xfrm>
          <a:prstGeom prst="rect">
            <a:avLst/>
          </a:prstGeom>
        </p:spPr>
      </p:pic>
      <p:pic>
        <p:nvPicPr>
          <p:cNvPr id="6" name="Image 5"/>
          <p:cNvPicPr>
            <a:picLocks noChangeAspect="1"/>
          </p:cNvPicPr>
          <p:nvPr/>
        </p:nvPicPr>
        <p:blipFill>
          <a:blip r:embed="rId4"/>
          <a:stretch>
            <a:fillRect/>
          </a:stretch>
        </p:blipFill>
        <p:spPr>
          <a:xfrm>
            <a:off x="6179516" y="2023090"/>
            <a:ext cx="6305250" cy="3654635"/>
          </a:xfrm>
          <a:prstGeom prst="rect">
            <a:avLst/>
          </a:prstGeom>
        </p:spPr>
      </p:pic>
      <p:sp>
        <p:nvSpPr>
          <p:cNvPr id="8" name="ZoneTexte 7"/>
          <p:cNvSpPr txBox="1"/>
          <p:nvPr/>
        </p:nvSpPr>
        <p:spPr>
          <a:xfrm>
            <a:off x="6384032" y="1191426"/>
            <a:ext cx="5515509" cy="707886"/>
          </a:xfrm>
          <a:prstGeom prst="rect">
            <a:avLst/>
          </a:prstGeom>
          <a:solidFill>
            <a:srgbClr val="F6AB38"/>
          </a:solidFill>
          <a:ln>
            <a:noFill/>
          </a:ln>
        </p:spPr>
        <p:txBody>
          <a:bodyPr wrap="square" rtlCol="0">
            <a:spAutoFit/>
          </a:bodyPr>
          <a:lstStyle/>
          <a:p>
            <a:pPr algn="ctr" fontAlgn="base">
              <a:spcBef>
                <a:spcPct val="0"/>
              </a:spcBef>
              <a:spcAft>
                <a:spcPct val="0"/>
              </a:spcAft>
            </a:pPr>
            <a:r>
              <a:rPr lang="fr-FR" sz="2000" b="1" dirty="0">
                <a:solidFill>
                  <a:prstClr val="white"/>
                </a:solidFill>
                <a:latin typeface="Century Gothic" panose="020B0502020202020204" pitchFamily="34" charset="0"/>
                <a:cs typeface="Arial" pitchFamily="34" charset="0"/>
              </a:rPr>
              <a:t>L’empreinte carbone de la France est en réalité plus élevée : + 200 MtCO</a:t>
            </a:r>
            <a:r>
              <a:rPr lang="fr-FR" sz="2000" b="1" baseline="-25000" dirty="0">
                <a:solidFill>
                  <a:prstClr val="white"/>
                </a:solidFill>
                <a:latin typeface="Century Gothic" panose="020B0502020202020204" pitchFamily="34" charset="0"/>
                <a:cs typeface="Arial" pitchFamily="34" charset="0"/>
              </a:rPr>
              <a:t>2</a:t>
            </a:r>
            <a:endParaRPr lang="fr-FR" sz="2000" b="1" dirty="0">
              <a:solidFill>
                <a:prstClr val="white"/>
              </a:solidFill>
              <a:latin typeface="Century Gothic" panose="020B0502020202020204" pitchFamily="34" charset="0"/>
              <a:cs typeface="Arial" pitchFamily="34" charset="0"/>
            </a:endParaRPr>
          </a:p>
        </p:txBody>
      </p:sp>
      <p:sp>
        <p:nvSpPr>
          <p:cNvPr id="10" name="ZoneTexte 9"/>
          <p:cNvSpPr txBox="1"/>
          <p:nvPr/>
        </p:nvSpPr>
        <p:spPr>
          <a:xfrm>
            <a:off x="422074" y="1194900"/>
            <a:ext cx="5515509" cy="707886"/>
          </a:xfrm>
          <a:prstGeom prst="rect">
            <a:avLst/>
          </a:prstGeom>
          <a:solidFill>
            <a:srgbClr val="F6AB38"/>
          </a:solidFill>
          <a:ln>
            <a:noFill/>
          </a:ln>
        </p:spPr>
        <p:txBody>
          <a:bodyPr wrap="square" rtlCol="0">
            <a:spAutoFit/>
          </a:bodyPr>
          <a:lstStyle/>
          <a:p>
            <a:pPr algn="ctr" fontAlgn="base">
              <a:spcBef>
                <a:spcPct val="0"/>
              </a:spcBef>
              <a:spcAft>
                <a:spcPct val="0"/>
              </a:spcAft>
            </a:pPr>
            <a:r>
              <a:rPr lang="fr-FR" sz="2000" b="1" dirty="0">
                <a:solidFill>
                  <a:prstClr val="white"/>
                </a:solidFill>
                <a:latin typeface="Century Gothic" panose="020B0502020202020204" pitchFamily="34" charset="0"/>
                <a:cs typeface="Arial" pitchFamily="34" charset="0"/>
              </a:rPr>
              <a:t>Principaux émetteurs : les transports, l’agriculture, le bâtiment</a:t>
            </a:r>
          </a:p>
        </p:txBody>
      </p:sp>
      <p:sp>
        <p:nvSpPr>
          <p:cNvPr id="9" name="Rectangle 8">
            <a:extLst>
              <a:ext uri="{FF2B5EF4-FFF2-40B4-BE49-F238E27FC236}">
                <a16:creationId xmlns:a16="http://schemas.microsoft.com/office/drawing/2014/main" id="{5D8B776E-6ADE-4A79-A959-6963EA3E65BE}"/>
              </a:ext>
            </a:extLst>
          </p:cNvPr>
          <p:cNvSpPr/>
          <p:nvPr/>
        </p:nvSpPr>
        <p:spPr>
          <a:xfrm>
            <a:off x="-51932" y="6276657"/>
            <a:ext cx="6566678" cy="307777"/>
          </a:xfrm>
          <a:prstGeom prst="rect">
            <a:avLst/>
          </a:prstGeom>
          <a:ln>
            <a:noFill/>
          </a:ln>
        </p:spPr>
        <p:txBody>
          <a:bodyPr wrap="square">
            <a:spAutoFit/>
          </a:bodyPr>
          <a:lstStyle/>
          <a:p>
            <a:pPr algn="just" fontAlgn="base">
              <a:spcBef>
                <a:spcPct val="0"/>
              </a:spcBef>
              <a:spcAft>
                <a:spcPct val="0"/>
              </a:spcAft>
            </a:pPr>
            <a:r>
              <a:rPr lang="fr-FR" sz="1400" i="1" dirty="0">
                <a:solidFill>
                  <a:srgbClr val="085160"/>
                </a:solidFill>
                <a:latin typeface="Century Gothic" pitchFamily="34" charset="0"/>
                <a:cs typeface="Arial" pitchFamily="34" charset="0"/>
              </a:rPr>
              <a:t>Source : </a:t>
            </a:r>
            <a:r>
              <a:rPr lang="en-US" sz="1400" i="1" dirty="0" err="1">
                <a:solidFill>
                  <a:srgbClr val="085160"/>
                </a:solidFill>
                <a:latin typeface="Century Gothic" pitchFamily="34" charset="0"/>
                <a:cs typeface="Arial" pitchFamily="34" charset="0"/>
              </a:rPr>
              <a:t>Ministère</a:t>
            </a:r>
            <a:r>
              <a:rPr lang="en-US" sz="1400" i="1" dirty="0">
                <a:solidFill>
                  <a:srgbClr val="085160"/>
                </a:solidFill>
                <a:latin typeface="Century Gothic" pitchFamily="34" charset="0"/>
                <a:cs typeface="Arial" pitchFamily="34" charset="0"/>
              </a:rPr>
              <a:t> de la transition </a:t>
            </a:r>
            <a:r>
              <a:rPr lang="en-US" sz="1400" i="1" dirty="0" err="1">
                <a:solidFill>
                  <a:srgbClr val="085160"/>
                </a:solidFill>
                <a:latin typeface="Century Gothic" pitchFamily="34" charset="0"/>
                <a:cs typeface="Arial" pitchFamily="34" charset="0"/>
              </a:rPr>
              <a:t>écologique</a:t>
            </a:r>
            <a:r>
              <a:rPr lang="en-US" sz="1400" i="1" dirty="0">
                <a:solidFill>
                  <a:srgbClr val="085160"/>
                </a:solidFill>
                <a:latin typeface="Century Gothic" pitchFamily="34" charset="0"/>
                <a:cs typeface="Arial" pitchFamily="34" charset="0"/>
              </a:rPr>
              <a:t> et </a:t>
            </a:r>
            <a:r>
              <a:rPr lang="en-US" sz="1400" i="1" dirty="0" err="1">
                <a:solidFill>
                  <a:srgbClr val="085160"/>
                </a:solidFill>
                <a:latin typeface="Century Gothic" pitchFamily="34" charset="0"/>
                <a:cs typeface="Arial" pitchFamily="34" charset="0"/>
              </a:rPr>
              <a:t>solidaire</a:t>
            </a:r>
            <a:endParaRPr lang="pt-BR" sz="1400" i="1" dirty="0">
              <a:solidFill>
                <a:srgbClr val="085160"/>
              </a:solidFill>
              <a:latin typeface="Century Gothic" pitchFamily="34" charset="0"/>
              <a:cs typeface="Arial" pitchFamily="34" charset="0"/>
            </a:endParaRPr>
          </a:p>
        </p:txBody>
      </p:sp>
    </p:spTree>
    <p:extLst>
      <p:ext uri="{BB962C8B-B14F-4D97-AF65-F5344CB8AC3E}">
        <p14:creationId xmlns:p14="http://schemas.microsoft.com/office/powerpoint/2010/main" val="3687801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Quelques actions pour passer à l’action</a:t>
            </a:r>
          </a:p>
        </p:txBody>
      </p:sp>
      <p:sp>
        <p:nvSpPr>
          <p:cNvPr id="4" name="ZoneTexte 3"/>
          <p:cNvSpPr txBox="1"/>
          <p:nvPr/>
        </p:nvSpPr>
        <p:spPr>
          <a:xfrm>
            <a:off x="0" y="1006964"/>
            <a:ext cx="4367808" cy="338554"/>
          </a:xfrm>
          <a:prstGeom prst="rect">
            <a:avLst/>
          </a:prstGeom>
          <a:noFill/>
        </p:spPr>
        <p:txBody>
          <a:bodyPr wrap="square" rtlCol="0">
            <a:spAutoFit/>
          </a:bodyPr>
          <a:lstStyle/>
          <a:p>
            <a:pPr algn="ctr">
              <a:spcAft>
                <a:spcPts val="800"/>
              </a:spcAft>
            </a:pPr>
            <a:r>
              <a:rPr lang="fr-FR" sz="1600" b="1" u="sng" dirty="0">
                <a:latin typeface="Century Gothic" panose="020B0502020202020204" pitchFamily="34" charset="0"/>
              </a:rPr>
              <a:t>Valeurs moyennes en France pour 1 an :</a:t>
            </a:r>
          </a:p>
        </p:txBody>
      </p:sp>
      <p:graphicFrame>
        <p:nvGraphicFramePr>
          <p:cNvPr id="12" name="Graphique 11"/>
          <p:cNvGraphicFramePr/>
          <p:nvPr>
            <p:extLst>
              <p:ext uri="{D42A27DB-BD31-4B8C-83A1-F6EECF244321}">
                <p14:modId xmlns:p14="http://schemas.microsoft.com/office/powerpoint/2010/main" val="3452793867"/>
              </p:ext>
            </p:extLst>
          </p:nvPr>
        </p:nvGraphicFramePr>
        <p:xfrm>
          <a:off x="-4633192" y="1394822"/>
          <a:ext cx="16737195" cy="3808841"/>
        </p:xfrm>
        <a:graphic>
          <a:graphicData uri="http://schemas.openxmlformats.org/drawingml/2006/chart">
            <c:chart xmlns:c="http://schemas.openxmlformats.org/drawingml/2006/chart" xmlns:r="http://schemas.openxmlformats.org/officeDocument/2006/relationships" r:id="rId3"/>
          </a:graphicData>
        </a:graphic>
      </p:graphicFrame>
      <p:grpSp>
        <p:nvGrpSpPr>
          <p:cNvPr id="19" name="Groupe 18"/>
          <p:cNvGrpSpPr/>
          <p:nvPr/>
        </p:nvGrpSpPr>
        <p:grpSpPr>
          <a:xfrm>
            <a:off x="10776199" y="1115758"/>
            <a:ext cx="1406143" cy="3667175"/>
            <a:chOff x="9192345" y="939593"/>
            <a:chExt cx="1406143" cy="3667175"/>
          </a:xfrm>
        </p:grpSpPr>
        <p:cxnSp>
          <p:nvCxnSpPr>
            <p:cNvPr id="14" name="Connecteur droit 13"/>
            <p:cNvCxnSpPr/>
            <p:nvPr/>
          </p:nvCxnSpPr>
          <p:spPr>
            <a:xfrm flipV="1">
              <a:off x="9895416" y="1294400"/>
              <a:ext cx="0" cy="3312368"/>
            </a:xfrm>
            <a:prstGeom prst="line">
              <a:avLst/>
            </a:prstGeom>
            <a:ln w="38100">
              <a:solidFill>
                <a:srgbClr val="F6AB38"/>
              </a:solidFill>
            </a:ln>
          </p:spPr>
          <p:style>
            <a:lnRef idx="1">
              <a:schemeClr val="accent1"/>
            </a:lnRef>
            <a:fillRef idx="0">
              <a:schemeClr val="accent1"/>
            </a:fillRef>
            <a:effectRef idx="0">
              <a:schemeClr val="accent1"/>
            </a:effectRef>
            <a:fontRef idx="minor">
              <a:schemeClr val="tx1"/>
            </a:fontRef>
          </p:style>
        </p:cxnSp>
        <p:sp>
          <p:nvSpPr>
            <p:cNvPr id="18" name="ZoneTexte 17"/>
            <p:cNvSpPr txBox="1"/>
            <p:nvPr/>
          </p:nvSpPr>
          <p:spPr>
            <a:xfrm>
              <a:off x="9192345" y="939593"/>
              <a:ext cx="1406143" cy="338554"/>
            </a:xfrm>
            <a:prstGeom prst="rect">
              <a:avLst/>
            </a:prstGeom>
            <a:noFill/>
          </p:spPr>
          <p:txBody>
            <a:bodyPr wrap="square" rtlCol="0">
              <a:spAutoFit/>
            </a:bodyPr>
            <a:lstStyle/>
            <a:p>
              <a:pPr algn="ctr">
                <a:spcAft>
                  <a:spcPts val="800"/>
                </a:spcAft>
              </a:pPr>
              <a:r>
                <a:rPr lang="fr-FR" sz="1600" b="1" u="sng" dirty="0">
                  <a:solidFill>
                    <a:srgbClr val="F6AB38"/>
                  </a:solidFill>
                  <a:latin typeface="Century Gothic" panose="020B0502020202020204" pitchFamily="34" charset="0"/>
                </a:rPr>
                <a:t>Facteur 4</a:t>
              </a:r>
            </a:p>
          </p:txBody>
        </p:sp>
      </p:grpSp>
      <p:grpSp>
        <p:nvGrpSpPr>
          <p:cNvPr id="8" name="Groupe 7"/>
          <p:cNvGrpSpPr/>
          <p:nvPr/>
        </p:nvGrpSpPr>
        <p:grpSpPr>
          <a:xfrm>
            <a:off x="1199456" y="5421172"/>
            <a:ext cx="9788773" cy="744132"/>
            <a:chOff x="2403227" y="5382663"/>
            <a:chExt cx="9788773" cy="744132"/>
          </a:xfrm>
        </p:grpSpPr>
        <p:grpSp>
          <p:nvGrpSpPr>
            <p:cNvPr id="3" name="Groupe 2"/>
            <p:cNvGrpSpPr/>
            <p:nvPr/>
          </p:nvGrpSpPr>
          <p:grpSpPr>
            <a:xfrm>
              <a:off x="2403227" y="5382663"/>
              <a:ext cx="9788773" cy="744132"/>
              <a:chOff x="-1070269" y="5445427"/>
              <a:chExt cx="8288117" cy="744132"/>
            </a:xfrm>
          </p:grpSpPr>
          <p:sp>
            <p:nvSpPr>
              <p:cNvPr id="9" name="Intensité Carbone"/>
              <p:cNvSpPr txBox="1"/>
              <p:nvPr/>
            </p:nvSpPr>
            <p:spPr>
              <a:xfrm>
                <a:off x="-466276" y="5506982"/>
                <a:ext cx="7684124" cy="584775"/>
              </a:xfrm>
              <a:prstGeom prst="rect">
                <a:avLst/>
              </a:prstGeom>
              <a:solidFill>
                <a:srgbClr val="F6AB38"/>
              </a:solidFill>
              <a:ln>
                <a:noFill/>
              </a:ln>
            </p:spPr>
            <p:txBody>
              <a:bodyPr wrap="square" rtlCol="0" anchor="ctr">
                <a:spAutoFit/>
              </a:bodyPr>
              <a:lstStyle/>
              <a:p>
                <a:pPr algn="r"/>
                <a:r>
                  <a:rPr lang="fr-FR" sz="1600" b="1" dirty="0">
                    <a:solidFill>
                      <a:schemeClr val="bg1"/>
                    </a:solidFill>
                    <a:latin typeface="Century Gothic" panose="020B0502020202020204" pitchFamily="34" charset="0"/>
                  </a:rPr>
                  <a:t>       Utilise l’outil </a:t>
                </a:r>
                <a:r>
                  <a:rPr lang="fr-FR" sz="1600" b="1" u="sng" dirty="0" err="1">
                    <a:solidFill>
                      <a:schemeClr val="bg1"/>
                    </a:solidFill>
                    <a:latin typeface="Century Gothic" panose="020B0502020202020204" pitchFamily="34" charset="0"/>
                  </a:rPr>
                  <a:t>MicMac</a:t>
                </a:r>
                <a:r>
                  <a:rPr lang="fr-FR" sz="1600" b="1" dirty="0">
                    <a:solidFill>
                      <a:schemeClr val="bg1"/>
                    </a:solidFill>
                    <a:latin typeface="Century Gothic" panose="020B0502020202020204" pitchFamily="34" charset="0"/>
                  </a:rPr>
                  <a:t> (</a:t>
                </a:r>
                <a:r>
                  <a:rPr lang="fr-FR" sz="1600" b="1" i="1" dirty="0">
                    <a:solidFill>
                      <a:schemeClr val="bg1"/>
                    </a:solidFill>
                    <a:latin typeface="Century Gothic" panose="020B0502020202020204" pitchFamily="34" charset="0"/>
                  </a:rPr>
                  <a:t>Mon Impact Carbone, Mes Actions Concrètes</a:t>
                </a:r>
                <a:r>
                  <a:rPr lang="fr-FR" sz="1600" b="1" dirty="0">
                    <a:solidFill>
                      <a:schemeClr val="bg1"/>
                    </a:solidFill>
                    <a:latin typeface="Century Gothic" panose="020B0502020202020204" pitchFamily="34" charset="0"/>
                  </a:rPr>
                  <a:t>) pour connaitre ton empreinte carbone personnelle !</a:t>
                </a:r>
              </a:p>
            </p:txBody>
          </p:sp>
          <p:pic>
            <p:nvPicPr>
              <p:cNvPr id="1028" name="Picture 4" descr="MicMac"/>
              <p:cNvPicPr>
                <a:picLocks noChangeAspect="1" noChangeArrowheads="1"/>
              </p:cNvPicPr>
              <p:nvPr/>
            </p:nvPicPr>
            <p:blipFill>
              <a:blip r:embed="rId4" cstate="print">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070269" y="5445427"/>
                <a:ext cx="587611" cy="744132"/>
              </a:xfrm>
              <a:prstGeom prst="rect">
                <a:avLst/>
              </a:prstGeom>
              <a:noFill/>
              <a:extLst>
                <a:ext uri="{909E8E84-426E-40DD-AFC4-6F175D3DCCD1}">
                  <a14:hiddenFill xmlns:a14="http://schemas.microsoft.com/office/drawing/2010/main">
                    <a:solidFill>
                      <a:srgbClr val="FFFFFF"/>
                    </a:solidFill>
                  </a14:hiddenFill>
                </a:ext>
              </a:extLst>
            </p:spPr>
          </p:pic>
        </p:grpSp>
        <p:sp>
          <p:nvSpPr>
            <p:cNvPr id="15" name="Rectangle 14"/>
            <p:cNvSpPr/>
            <p:nvPr/>
          </p:nvSpPr>
          <p:spPr>
            <a:xfrm>
              <a:off x="3120689" y="5721216"/>
              <a:ext cx="3288080" cy="307777"/>
            </a:xfrm>
            <a:prstGeom prst="rect">
              <a:avLst/>
            </a:prstGeom>
          </p:spPr>
          <p:txBody>
            <a:bodyPr wrap="none">
              <a:spAutoFit/>
            </a:bodyPr>
            <a:lstStyle/>
            <a:p>
              <a:r>
                <a:rPr lang="fr-FR" sz="1400" dirty="0">
                  <a:solidFill>
                    <a:schemeClr val="bg1"/>
                  </a:solidFill>
                  <a:latin typeface="Century Gothic" panose="020B0502020202020204" pitchFamily="34" charset="0"/>
                </a:rPr>
                <a:t>www.avenirclimatique.org/micmac</a:t>
              </a:r>
              <a:endParaRPr lang="fr-FR" dirty="0">
                <a:solidFill>
                  <a:schemeClr val="bg1"/>
                </a:solidFill>
                <a:latin typeface="Century Gothic" panose="020B0502020202020204" pitchFamily="34" charset="0"/>
              </a:endParaRPr>
            </a:p>
          </p:txBody>
        </p:sp>
      </p:grpSp>
      <p:sp>
        <p:nvSpPr>
          <p:cNvPr id="2" name="Rectangle 1">
            <a:extLst>
              <a:ext uri="{FF2B5EF4-FFF2-40B4-BE49-F238E27FC236}">
                <a16:creationId xmlns:a16="http://schemas.microsoft.com/office/drawing/2014/main" id="{FF683474-91F4-48F8-98C2-FB48AEC7F85E}"/>
              </a:ext>
            </a:extLst>
          </p:cNvPr>
          <p:cNvSpPr/>
          <p:nvPr/>
        </p:nvSpPr>
        <p:spPr>
          <a:xfrm>
            <a:off x="0" y="6550223"/>
            <a:ext cx="2844048" cy="307777"/>
          </a:xfrm>
          <a:prstGeom prst="rect">
            <a:avLst/>
          </a:prstGeom>
        </p:spPr>
        <p:txBody>
          <a:bodyPr wrap="none">
            <a:spAutoFit/>
          </a:bodyPr>
          <a:lstStyle/>
          <a:p>
            <a:r>
              <a:rPr lang="fr-FR" sz="1400" dirty="0">
                <a:solidFill>
                  <a:schemeClr val="bg1"/>
                </a:solidFill>
                <a:latin typeface="Century Gothic" panose="020B0502020202020204" pitchFamily="34" charset="0"/>
              </a:rPr>
              <a:t>Sources : ADEME, </a:t>
            </a:r>
            <a:r>
              <a:rPr lang="fr-FR" sz="1400" dirty="0" err="1">
                <a:solidFill>
                  <a:schemeClr val="bg1"/>
                </a:solidFill>
                <a:latin typeface="Century Gothic" panose="020B0502020202020204" pitchFamily="34" charset="0"/>
              </a:rPr>
              <a:t>Digiconomist</a:t>
            </a:r>
            <a:endParaRPr lang="fr-FR" sz="14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803657366"/>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outils d’Avenir Climatique</a:t>
            </a:r>
            <a:br>
              <a:rPr lang="fr-FR" dirty="0">
                <a:solidFill>
                  <a:srgbClr val="F6AB38"/>
                </a:solidFill>
              </a:rPr>
            </a:br>
            <a:r>
              <a:rPr lang="fr-FR" sz="2000" cap="none" dirty="0">
                <a:solidFill>
                  <a:srgbClr val="F6AB38"/>
                </a:solidFill>
              </a:rPr>
              <a:t>Avec l’ACademy, révèle le héros du climat qui est en toi !</a:t>
            </a:r>
            <a:endParaRPr lang="fr-FR" sz="2000" dirty="0">
              <a:solidFill>
                <a:srgbClr val="F6AB38"/>
              </a:solidFill>
            </a:endParaRPr>
          </a:p>
        </p:txBody>
      </p:sp>
      <p:pic>
        <p:nvPicPr>
          <p:cNvPr id="7" name="Image 6" descr="L’image contient peut-être : 5 personnes, personnes assises"/>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97409" y="4041766"/>
            <a:ext cx="3313414" cy="2208942"/>
          </a:xfrm>
          <a:prstGeom prst="rect">
            <a:avLst/>
          </a:prstGeom>
          <a:noFill/>
          <a:ln>
            <a:noFill/>
          </a:ln>
        </p:spPr>
      </p:pic>
      <p:pic>
        <p:nvPicPr>
          <p:cNvPr id="8" name="Image 7" descr="L’image contient peut-être : 8 personnes, personnes assises"/>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7725" y="1305803"/>
            <a:ext cx="3313414" cy="2208601"/>
          </a:xfrm>
          <a:prstGeom prst="rect">
            <a:avLst/>
          </a:prstGeom>
          <a:noFill/>
          <a:ln>
            <a:noFill/>
          </a:ln>
        </p:spPr>
      </p:pic>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87659" y="5649434"/>
            <a:ext cx="523400" cy="5234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485" y="4738166"/>
            <a:ext cx="531034" cy="531034"/>
          </a:xfrm>
          <a:prstGeom prst="rect">
            <a:avLst/>
          </a:prstGeom>
        </p:spPr>
      </p:pic>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42519" y="5401025"/>
            <a:ext cx="510109" cy="510109"/>
          </a:xfrm>
          <a:prstGeom prst="rect">
            <a:avLst/>
          </a:prstGeom>
        </p:spPr>
      </p:pic>
      <p:pic>
        <p:nvPicPr>
          <p:cNvPr id="13" name="Imag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9600" y="5566322"/>
            <a:ext cx="505242" cy="505242"/>
          </a:xfrm>
          <a:prstGeom prst="rect">
            <a:avLst/>
          </a:prstGeom>
        </p:spPr>
      </p:pic>
      <p:pic>
        <p:nvPicPr>
          <p:cNvPr id="14" name="Imag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1787658" y="4738166"/>
            <a:ext cx="491976" cy="491976"/>
          </a:xfrm>
          <a:prstGeom prst="rect">
            <a:avLst/>
          </a:prstGeom>
        </p:spPr>
      </p:pic>
      <p:pic>
        <p:nvPicPr>
          <p:cNvPr id="15" name="Image 1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1278804" y="4414178"/>
            <a:ext cx="518134" cy="518134"/>
          </a:xfrm>
          <a:prstGeom prst="rect">
            <a:avLst/>
          </a:prstGeom>
        </p:spPr>
      </p:pic>
      <p:pic>
        <p:nvPicPr>
          <p:cNvPr id="16" name="Image 1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flipH="1">
            <a:off x="2575819" y="5401025"/>
            <a:ext cx="518134" cy="518134"/>
          </a:xfrm>
          <a:prstGeom prst="rect">
            <a:avLst/>
          </a:prstGeom>
        </p:spPr>
      </p:pic>
      <p:pic>
        <p:nvPicPr>
          <p:cNvPr id="17" name="Image 16"/>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flipH="1">
            <a:off x="2533591" y="4493889"/>
            <a:ext cx="509794" cy="509794"/>
          </a:xfrm>
          <a:prstGeom prst="rect">
            <a:avLst/>
          </a:prstGeom>
        </p:spPr>
      </p:pic>
      <p:sp>
        <p:nvSpPr>
          <p:cNvPr id="18" name="Espace réservé du contenu 5"/>
          <p:cNvSpPr txBox="1">
            <a:spLocks/>
          </p:cNvSpPr>
          <p:nvPr/>
        </p:nvSpPr>
        <p:spPr>
          <a:xfrm>
            <a:off x="609600" y="1268760"/>
            <a:ext cx="7423049" cy="4857403"/>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dirty="0" smtClean="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0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dirty="0" smtClean="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85160"/>
              </a:buClr>
              <a:buFont typeface="Arial" pitchFamily="34" charset="0"/>
              <a:buChar char="•"/>
            </a:pPr>
            <a:r>
              <a:rPr lang="fr-FR" dirty="0">
                <a:solidFill>
                  <a:srgbClr val="2A6176"/>
                </a:solidFill>
              </a:rPr>
              <a:t>Organise cette </a:t>
            </a:r>
            <a:r>
              <a:rPr lang="fr-FR" dirty="0">
                <a:solidFill>
                  <a:srgbClr val="F6AB38"/>
                </a:solidFill>
              </a:rPr>
              <a:t>conférence</a:t>
            </a:r>
            <a:r>
              <a:rPr lang="fr-FR" dirty="0">
                <a:solidFill>
                  <a:srgbClr val="2A6176"/>
                </a:solidFill>
              </a:rPr>
              <a:t> autour de toi !</a:t>
            </a:r>
          </a:p>
          <a:p>
            <a:pPr>
              <a:buClr>
                <a:srgbClr val="085160"/>
              </a:buClr>
              <a:buFont typeface="Arial" pitchFamily="34" charset="0"/>
              <a:buChar char="•"/>
            </a:pPr>
            <a:endParaRPr lang="fr-FR" dirty="0">
              <a:solidFill>
                <a:srgbClr val="2A6176"/>
              </a:solidFill>
            </a:endParaRPr>
          </a:p>
          <a:p>
            <a:pPr>
              <a:buClr>
                <a:srgbClr val="085160"/>
              </a:buClr>
              <a:buFont typeface="Arial" pitchFamily="34" charset="0"/>
              <a:buChar char="•"/>
            </a:pPr>
            <a:r>
              <a:rPr lang="fr-FR" dirty="0">
                <a:solidFill>
                  <a:srgbClr val="2A6176"/>
                </a:solidFill>
              </a:rPr>
              <a:t>Participe à l’</a:t>
            </a:r>
            <a:r>
              <a:rPr lang="fr-FR" dirty="0">
                <a:solidFill>
                  <a:srgbClr val="F6AB38"/>
                </a:solidFill>
              </a:rPr>
              <a:t>ACademy</a:t>
            </a:r>
            <a:r>
              <a:rPr lang="fr-FR" dirty="0">
                <a:solidFill>
                  <a:srgbClr val="2A6176"/>
                </a:solidFill>
              </a:rPr>
              <a:t> et rejoins la promotion de 50 jeunes « super </a:t>
            </a:r>
            <a:r>
              <a:rPr lang="fr-FR" dirty="0" err="1">
                <a:solidFill>
                  <a:srgbClr val="2A6176"/>
                </a:solidFill>
              </a:rPr>
              <a:t>sensibilisateurs.trices</a:t>
            </a:r>
            <a:r>
              <a:rPr lang="fr-FR" dirty="0">
                <a:solidFill>
                  <a:srgbClr val="2A6176"/>
                </a:solidFill>
              </a:rPr>
              <a:t> »</a:t>
            </a:r>
          </a:p>
          <a:p>
            <a:pPr>
              <a:buClr>
                <a:srgbClr val="085160"/>
              </a:buClr>
              <a:buFont typeface="Arial" pitchFamily="34" charset="0"/>
              <a:buChar char="•"/>
            </a:pPr>
            <a:endParaRPr lang="fr-FR" sz="1800" dirty="0">
              <a:solidFill>
                <a:srgbClr val="F59F2E"/>
              </a:solidFill>
            </a:endParaRPr>
          </a:p>
          <a:p>
            <a:pPr indent="0">
              <a:buClr>
                <a:srgbClr val="085160"/>
              </a:buClr>
            </a:pPr>
            <a:endParaRPr lang="fr-FR" dirty="0"/>
          </a:p>
          <a:p>
            <a:pPr indent="0" algn="r">
              <a:buClr>
                <a:srgbClr val="085160"/>
              </a:buClr>
            </a:pPr>
            <a:r>
              <a:rPr lang="fr-FR" dirty="0"/>
              <a:t>Rendez-vous sur :</a:t>
            </a:r>
            <a:r>
              <a:rPr lang="fr-FR" i="1" dirty="0"/>
              <a:t> </a:t>
            </a:r>
          </a:p>
          <a:p>
            <a:pPr indent="0" algn="r">
              <a:buClr>
                <a:srgbClr val="085160"/>
              </a:buClr>
            </a:pPr>
            <a:r>
              <a:rPr lang="fr-FR" i="1" dirty="0">
                <a:solidFill>
                  <a:srgbClr val="F6AB38"/>
                </a:solidFill>
              </a:rPr>
              <a:t>www.avenirclimatique.org </a:t>
            </a:r>
          </a:p>
        </p:txBody>
      </p:sp>
      <p:sp>
        <p:nvSpPr>
          <p:cNvPr id="19" name="Text Box 3"/>
          <p:cNvSpPr txBox="1">
            <a:spLocks noChangeArrowheads="1"/>
          </p:cNvSpPr>
          <p:nvPr/>
        </p:nvSpPr>
        <p:spPr bwMode="auto">
          <a:xfrm>
            <a:off x="3297342" y="4849558"/>
            <a:ext cx="4628331" cy="956288"/>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800" b="1" dirty="0">
                <a:solidFill>
                  <a:srgbClr val="FFFFFF"/>
                </a:solidFill>
                <a:latin typeface="Century Gothic" panose="020B0502020202020204" pitchFamily="34" charset="0"/>
              </a:rPr>
              <a:t>Révèle le héros du climat qui sommeille en toi !</a:t>
            </a:r>
          </a:p>
        </p:txBody>
      </p:sp>
    </p:spTree>
    <p:extLst>
      <p:ext uri="{BB962C8B-B14F-4D97-AF65-F5344CB8AC3E}">
        <p14:creationId xmlns:p14="http://schemas.microsoft.com/office/powerpoint/2010/main" val="206225111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idx="1"/>
          </p:nvPr>
        </p:nvSpPr>
        <p:spPr>
          <a:xfrm>
            <a:off x="1343472" y="1268760"/>
            <a:ext cx="10351453" cy="4857403"/>
          </a:xfrm>
        </p:spPr>
        <p:txBody>
          <a:bodyPr/>
          <a:lstStyle/>
          <a:p>
            <a:pPr indent="0" algn="just">
              <a:spcBef>
                <a:spcPts val="1200"/>
              </a:spcBef>
              <a:spcAft>
                <a:spcPts val="1800"/>
              </a:spcAft>
              <a:buClr>
                <a:srgbClr val="166478"/>
              </a:buClr>
            </a:pPr>
            <a:r>
              <a:rPr lang="fr-FR" dirty="0">
                <a:solidFill>
                  <a:srgbClr val="166478"/>
                </a:solidFill>
              </a:rPr>
              <a:t>Notre </a:t>
            </a:r>
            <a:r>
              <a:rPr lang="fr-FR" dirty="0">
                <a:solidFill>
                  <a:srgbClr val="F6AB38"/>
                </a:solidFill>
              </a:rPr>
              <a:t>budget carbone est limité</a:t>
            </a:r>
            <a:r>
              <a:rPr lang="fr-FR" dirty="0">
                <a:solidFill>
                  <a:srgbClr val="166478"/>
                </a:solidFill>
              </a:rPr>
              <a:t>, la transition énergétique doit anticiper la fin des réserves en énergie fossile. </a:t>
            </a:r>
          </a:p>
          <a:p>
            <a:pPr indent="0" algn="just">
              <a:spcBef>
                <a:spcPts val="1200"/>
              </a:spcBef>
              <a:spcAft>
                <a:spcPts val="1800"/>
              </a:spcAft>
              <a:buClr>
                <a:srgbClr val="166478"/>
              </a:buClr>
            </a:pPr>
            <a:r>
              <a:rPr lang="fr-FR" dirty="0">
                <a:solidFill>
                  <a:srgbClr val="166478"/>
                </a:solidFill>
              </a:rPr>
              <a:t>A </a:t>
            </a:r>
            <a:r>
              <a:rPr lang="fr-FR" dirty="0">
                <a:solidFill>
                  <a:srgbClr val="F6AB38"/>
                </a:solidFill>
              </a:rPr>
              <a:t>l’échelle collective</a:t>
            </a:r>
            <a:r>
              <a:rPr lang="fr-FR" dirty="0">
                <a:solidFill>
                  <a:srgbClr val="166478"/>
                </a:solidFill>
              </a:rPr>
              <a:t>, notre mobilisation permet d’accélérer la transition. Et cela coutera </a:t>
            </a:r>
            <a:r>
              <a:rPr lang="fr-FR" dirty="0">
                <a:solidFill>
                  <a:srgbClr val="F6AB38"/>
                </a:solidFill>
              </a:rPr>
              <a:t>moins cher d’agir</a:t>
            </a:r>
            <a:r>
              <a:rPr lang="fr-FR" dirty="0">
                <a:solidFill>
                  <a:srgbClr val="166478"/>
                </a:solidFill>
              </a:rPr>
              <a:t> que de subir !</a:t>
            </a:r>
          </a:p>
          <a:p>
            <a:pPr indent="0" algn="just">
              <a:spcBef>
                <a:spcPts val="1200"/>
              </a:spcBef>
              <a:spcAft>
                <a:spcPts val="1800"/>
              </a:spcAft>
              <a:buClr>
                <a:srgbClr val="166478"/>
              </a:buClr>
            </a:pPr>
            <a:r>
              <a:rPr lang="fr-FR" dirty="0">
                <a:solidFill>
                  <a:srgbClr val="166478"/>
                </a:solidFill>
              </a:rPr>
              <a:t>A </a:t>
            </a:r>
            <a:r>
              <a:rPr lang="fr-FR" dirty="0">
                <a:solidFill>
                  <a:srgbClr val="F6AB38"/>
                </a:solidFill>
              </a:rPr>
              <a:t>l’échelle sectorielle</a:t>
            </a:r>
            <a:r>
              <a:rPr lang="fr-FR" dirty="0">
                <a:solidFill>
                  <a:srgbClr val="166478"/>
                </a:solidFill>
              </a:rPr>
              <a:t>, les entreprises de demain seront les moteurs de la transition et des </a:t>
            </a:r>
            <a:r>
              <a:rPr lang="fr-FR" dirty="0">
                <a:solidFill>
                  <a:srgbClr val="F6AB38"/>
                </a:solidFill>
              </a:rPr>
              <a:t>viviers d’emplois et d’innovation</a:t>
            </a:r>
            <a:r>
              <a:rPr lang="fr-FR" dirty="0">
                <a:solidFill>
                  <a:srgbClr val="166478"/>
                </a:solidFill>
              </a:rPr>
              <a:t>.</a:t>
            </a:r>
          </a:p>
          <a:p>
            <a:pPr indent="0" algn="just">
              <a:spcBef>
                <a:spcPts val="1200"/>
              </a:spcBef>
              <a:spcAft>
                <a:spcPts val="1800"/>
              </a:spcAft>
              <a:buClr>
                <a:srgbClr val="166478"/>
              </a:buClr>
            </a:pPr>
            <a:r>
              <a:rPr lang="fr-FR" dirty="0">
                <a:solidFill>
                  <a:srgbClr val="166478"/>
                </a:solidFill>
              </a:rPr>
              <a:t>A </a:t>
            </a:r>
            <a:r>
              <a:rPr lang="fr-FR" dirty="0">
                <a:solidFill>
                  <a:srgbClr val="F6AB38"/>
                </a:solidFill>
              </a:rPr>
              <a:t>l’échelle individuelle</a:t>
            </a:r>
            <a:r>
              <a:rPr lang="fr-FR" dirty="0">
                <a:solidFill>
                  <a:srgbClr val="166478"/>
                </a:solidFill>
              </a:rPr>
              <a:t>, achats, transport, logement, alimentation : chacun de </a:t>
            </a:r>
            <a:r>
              <a:rPr lang="fr-FR" dirty="0">
                <a:solidFill>
                  <a:srgbClr val="F6AB38"/>
                </a:solidFill>
              </a:rPr>
              <a:t>tes gestes comptent</a:t>
            </a:r>
            <a:r>
              <a:rPr lang="fr-FR" dirty="0">
                <a:solidFill>
                  <a:srgbClr val="166478"/>
                </a:solidFill>
              </a:rPr>
              <a:t> et tu as </a:t>
            </a:r>
            <a:r>
              <a:rPr lang="fr-FR" dirty="0">
                <a:solidFill>
                  <a:srgbClr val="F6AB38"/>
                </a:solidFill>
              </a:rPr>
              <a:t>les moyens d’inspirer </a:t>
            </a:r>
            <a:r>
              <a:rPr lang="fr-FR" dirty="0">
                <a:solidFill>
                  <a:srgbClr val="166478"/>
                </a:solidFill>
              </a:rPr>
              <a:t>d’autres personnes autour de toi. </a:t>
            </a:r>
            <a:endParaRPr lang="fr-FR" dirty="0">
              <a:solidFill>
                <a:srgbClr val="F6AB38"/>
              </a:solidFill>
            </a:endParaRPr>
          </a:p>
        </p:txBody>
      </p:sp>
      <p:sp>
        <p:nvSpPr>
          <p:cNvPr id="10" name="Titre 1"/>
          <p:cNvSpPr txBox="1">
            <a:spLocks/>
          </p:cNvSpPr>
          <p:nvPr/>
        </p:nvSpPr>
        <p:spPr>
          <a:xfrm>
            <a:off x="2027548" y="-99392"/>
            <a:ext cx="8028892" cy="980728"/>
          </a:xfrm>
          <a:prstGeom prst="rect">
            <a:avLst/>
          </a:prstGeom>
        </p:spPr>
        <p:txBody>
          <a:bodyPr anchor="ctr">
            <a:normAutofit/>
          </a:bodyPr>
          <a:lstStyle>
            <a:lvl1pPr algn="l" defTabSz="457200" rtl="0" fontAlgn="base">
              <a:spcBef>
                <a:spcPct val="0"/>
              </a:spcBef>
              <a:spcAft>
                <a:spcPct val="0"/>
              </a:spcAft>
              <a:defRPr lang="fr-FR" sz="2400" b="1" kern="1200" cap="none">
                <a:solidFill>
                  <a:srgbClr val="085160"/>
                </a:solidFill>
                <a:latin typeface="Century Gothic" pitchFamily="34" charset="0"/>
                <a:ea typeface="+mn-ea"/>
                <a:cs typeface="+mj-cs"/>
              </a:defRPr>
            </a:lvl1pPr>
            <a:lvl2pPr algn="l" defTabSz="457200" rtl="0" fontAlgn="base">
              <a:spcBef>
                <a:spcPct val="0"/>
              </a:spcBef>
              <a:spcAft>
                <a:spcPct val="0"/>
              </a:spcAft>
              <a:defRPr sz="3200" b="1">
                <a:solidFill>
                  <a:srgbClr val="085160"/>
                </a:solidFill>
                <a:latin typeface="Champagne &amp; Limousines"/>
              </a:defRPr>
            </a:lvl2pPr>
            <a:lvl3pPr algn="l" defTabSz="457200" rtl="0" fontAlgn="base">
              <a:spcBef>
                <a:spcPct val="0"/>
              </a:spcBef>
              <a:spcAft>
                <a:spcPct val="0"/>
              </a:spcAft>
              <a:defRPr sz="3200" b="1">
                <a:solidFill>
                  <a:srgbClr val="085160"/>
                </a:solidFill>
                <a:latin typeface="Champagne &amp; Limousines"/>
              </a:defRPr>
            </a:lvl3pPr>
            <a:lvl4pPr algn="l" defTabSz="457200" rtl="0" fontAlgn="base">
              <a:spcBef>
                <a:spcPct val="0"/>
              </a:spcBef>
              <a:spcAft>
                <a:spcPct val="0"/>
              </a:spcAft>
              <a:defRPr sz="3200" b="1">
                <a:solidFill>
                  <a:srgbClr val="085160"/>
                </a:solidFill>
                <a:latin typeface="Champagne &amp; Limousines"/>
              </a:defRPr>
            </a:lvl4pPr>
            <a:lvl5pPr algn="l" defTabSz="457200" rtl="0" fontAlgn="base">
              <a:spcBef>
                <a:spcPct val="0"/>
              </a:spcBef>
              <a:spcAft>
                <a:spcPct val="0"/>
              </a:spcAft>
              <a:defRPr sz="3200" b="1">
                <a:solidFill>
                  <a:srgbClr val="085160"/>
                </a:solidFill>
                <a:latin typeface="Champagne &amp; Limousines"/>
              </a:defRPr>
            </a:lvl5pPr>
            <a:lvl6pPr marL="457200" algn="l" defTabSz="457200" rtl="0" fontAlgn="base">
              <a:spcBef>
                <a:spcPct val="0"/>
              </a:spcBef>
              <a:spcAft>
                <a:spcPct val="0"/>
              </a:spcAft>
              <a:defRPr sz="3200" b="1">
                <a:solidFill>
                  <a:srgbClr val="085160"/>
                </a:solidFill>
                <a:latin typeface="Champagne &amp; Limousines"/>
              </a:defRPr>
            </a:lvl6pPr>
            <a:lvl7pPr marL="914400" algn="l" defTabSz="457200" rtl="0" fontAlgn="base">
              <a:spcBef>
                <a:spcPct val="0"/>
              </a:spcBef>
              <a:spcAft>
                <a:spcPct val="0"/>
              </a:spcAft>
              <a:defRPr sz="3200" b="1">
                <a:solidFill>
                  <a:srgbClr val="085160"/>
                </a:solidFill>
                <a:latin typeface="Champagne &amp; Limousines"/>
              </a:defRPr>
            </a:lvl7pPr>
            <a:lvl8pPr marL="1371600" algn="l" defTabSz="457200" rtl="0" fontAlgn="base">
              <a:spcBef>
                <a:spcPct val="0"/>
              </a:spcBef>
              <a:spcAft>
                <a:spcPct val="0"/>
              </a:spcAft>
              <a:defRPr sz="3200" b="1">
                <a:solidFill>
                  <a:srgbClr val="085160"/>
                </a:solidFill>
                <a:latin typeface="Champagne &amp; Limousines"/>
              </a:defRPr>
            </a:lvl8pPr>
            <a:lvl9pPr marL="1828800" algn="l" defTabSz="457200" rtl="0" fontAlgn="base">
              <a:spcBef>
                <a:spcPct val="0"/>
              </a:spcBef>
              <a:spcAft>
                <a:spcPct val="0"/>
              </a:spcAft>
              <a:defRPr sz="3200" b="1">
                <a:solidFill>
                  <a:srgbClr val="085160"/>
                </a:solidFill>
                <a:latin typeface="Champagne &amp; Limousines"/>
              </a:defRPr>
            </a:lvl9pPr>
          </a:lstStyle>
          <a:p>
            <a:r>
              <a:rPr lang="en-US" dirty="0"/>
              <a:t>Ce </a:t>
            </a:r>
            <a:r>
              <a:rPr lang="en-US" dirty="0" err="1"/>
              <a:t>qu’il</a:t>
            </a:r>
            <a:r>
              <a:rPr lang="en-US" dirty="0"/>
              <a:t> </a:t>
            </a:r>
            <a:r>
              <a:rPr lang="en-US" dirty="0" err="1"/>
              <a:t>faut</a:t>
            </a:r>
            <a:r>
              <a:rPr lang="en-US" dirty="0"/>
              <a:t> </a:t>
            </a:r>
            <a:r>
              <a:rPr lang="en-US" dirty="0" err="1"/>
              <a:t>re</a:t>
            </a:r>
            <a:r>
              <a:rPr lang="en-US" sz="4400" dirty="0" err="1"/>
              <a:t>te</a:t>
            </a:r>
            <a:r>
              <a:rPr lang="en-US" dirty="0" err="1"/>
              <a:t>nir</a:t>
            </a:r>
            <a:endParaRPr lang="en-US" dirty="0"/>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75321" y="143283"/>
            <a:ext cx="939563" cy="939563"/>
          </a:xfrm>
          <a:prstGeom prst="rect">
            <a:avLst/>
          </a:prstGeom>
        </p:spPr>
      </p:pic>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9600" y="2394492"/>
            <a:ext cx="720000" cy="720000"/>
          </a:xfrm>
          <a:prstGeom prst="rect">
            <a:avLst/>
          </a:prstGeom>
        </p:spPr>
      </p:pic>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9600" y="1288852"/>
            <a:ext cx="720000" cy="720000"/>
          </a:xfrm>
          <a:prstGeom prst="rect">
            <a:avLst/>
          </a:prstGeom>
        </p:spPr>
      </p:pic>
      <p:pic>
        <p:nvPicPr>
          <p:cNvPr id="5" name="Image 4"/>
          <p:cNvPicPr>
            <a:picLocks noChangeAspect="1"/>
          </p:cNvPicPr>
          <p:nvPr/>
        </p:nvPicPr>
        <p:blipFill>
          <a:blip r:embed="rId6"/>
          <a:stretch>
            <a:fillRect/>
          </a:stretch>
        </p:blipFill>
        <p:spPr>
          <a:xfrm>
            <a:off x="429600" y="3500132"/>
            <a:ext cx="720000" cy="844248"/>
          </a:xfrm>
          <a:prstGeom prst="rect">
            <a:avLst/>
          </a:prstGeom>
        </p:spPr>
      </p:pic>
      <p:pic>
        <p:nvPicPr>
          <p:cNvPr id="24" name="Image 2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29600" y="4730020"/>
            <a:ext cx="720000" cy="720000"/>
          </a:xfrm>
          <a:prstGeom prst="rect">
            <a:avLst/>
          </a:prstGeom>
        </p:spPr>
      </p:pic>
    </p:spTree>
    <p:extLst>
      <p:ext uri="{BB962C8B-B14F-4D97-AF65-F5344CB8AC3E}">
        <p14:creationId xmlns:p14="http://schemas.microsoft.com/office/powerpoint/2010/main" val="704640434"/>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767" y="-35222"/>
            <a:ext cx="12313368" cy="6920606"/>
          </a:xfrm>
          <a:prstGeom prst="rect">
            <a:avLst/>
          </a:prstGeom>
          <a:solidFill>
            <a:srgbClr val="F3E69A"/>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5" name="Espace réservé du texte 7"/>
          <p:cNvSpPr txBox="1">
            <a:spLocks/>
          </p:cNvSpPr>
          <p:nvPr/>
        </p:nvSpPr>
        <p:spPr>
          <a:xfrm>
            <a:off x="983432" y="4293096"/>
            <a:ext cx="11321169" cy="1500187"/>
          </a:xfrm>
          <a:prstGeom prst="rect">
            <a:avLst/>
          </a:prstGeom>
          <a:solidFill>
            <a:schemeClr val="bg1"/>
          </a:solidFill>
          <a:ln>
            <a:noFill/>
          </a:ln>
        </p:spPr>
        <p:txBody>
          <a:bodyPr vert="horz" lIns="0" tIns="0" rIns="0" bIns="0" rtlCol="0" anchor="ctr">
            <a:normAutofit/>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ctr"/>
            <a:r>
              <a:rPr lang="fr-FR" sz="6000" cap="none" dirty="0">
                <a:solidFill>
                  <a:schemeClr val="tx1"/>
                </a:solidFill>
              </a:rPr>
              <a:t>Conclusion</a:t>
            </a:r>
          </a:p>
        </p:txBody>
      </p:sp>
      <p:pic>
        <p:nvPicPr>
          <p:cNvPr id="21" name="Imag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5731" y="836712"/>
            <a:ext cx="2880000" cy="2880000"/>
          </a:xfrm>
          <a:prstGeom prst="rect">
            <a:avLst/>
          </a:prstGeom>
        </p:spPr>
      </p:pic>
      <p:grpSp>
        <p:nvGrpSpPr>
          <p:cNvPr id="22" name="Groupe 21"/>
          <p:cNvGrpSpPr/>
          <p:nvPr/>
        </p:nvGrpSpPr>
        <p:grpSpPr>
          <a:xfrm>
            <a:off x="4709517" y="815256"/>
            <a:ext cx="2880000" cy="2880000"/>
            <a:chOff x="2546549" y="3777359"/>
            <a:chExt cx="1080000" cy="1080000"/>
          </a:xfrm>
        </p:grpSpPr>
        <p:sp>
          <p:nvSpPr>
            <p:cNvPr id="24" name="Ellipse 23"/>
            <p:cNvSpPr/>
            <p:nvPr/>
          </p:nvSpPr>
          <p:spPr>
            <a:xfrm>
              <a:off x="2546549" y="3777359"/>
              <a:ext cx="1080000" cy="1080000"/>
            </a:xfrm>
            <a:prstGeom prst="ellipse">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25" name="Image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2655" y="3953704"/>
              <a:ext cx="720000" cy="720000"/>
            </a:xfrm>
            <a:prstGeom prst="rect">
              <a:avLst/>
            </a:prstGeom>
          </p:spPr>
        </p:pic>
      </p:gr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16191" y="566759"/>
            <a:ext cx="2880000" cy="3376993"/>
          </a:xfrm>
          <a:prstGeom prst="rect">
            <a:avLst/>
          </a:prstGeom>
        </p:spPr>
      </p:pic>
    </p:spTree>
    <p:extLst>
      <p:ext uri="{BB962C8B-B14F-4D97-AF65-F5344CB8AC3E}">
        <p14:creationId xmlns:p14="http://schemas.microsoft.com/office/powerpoint/2010/main" val="2475734018"/>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re 1"/>
          <p:cNvSpPr txBox="1">
            <a:spLocks/>
          </p:cNvSpPr>
          <p:nvPr/>
        </p:nvSpPr>
        <p:spPr>
          <a:xfrm>
            <a:off x="836903" y="0"/>
            <a:ext cx="11020666" cy="980728"/>
          </a:xfrm>
          <a:prstGeom prst="rect">
            <a:avLst/>
          </a:prstGeom>
          <a:noFill/>
          <a:ln>
            <a:noFill/>
          </a:ln>
        </p:spPr>
        <p:txBody>
          <a:bodyPr vert="horz" lIns="91425" tIns="91425" rIns="91425" bIns="91425" rtlCol="0" anchor="ctr" anchorCtr="0">
            <a:noAutofit/>
          </a:bodyPr>
          <a:lstStyle>
            <a:lvl1pPr marL="0" marR="0" indent="0" algn="ctr" defTabSz="457200" rtl="0" fontAlgn="base">
              <a:spcBef>
                <a:spcPts val="0"/>
              </a:spcBef>
              <a:spcAft>
                <a:spcPct val="0"/>
              </a:spcAft>
              <a:buClr>
                <a:schemeClr val="dk1"/>
              </a:buClr>
              <a:buFont typeface="Calibri"/>
              <a:buNone/>
              <a:defRPr lang="fr-FR" sz="3200" b="1" kern="1200" cap="all">
                <a:solidFill>
                  <a:srgbClr val="085160"/>
                </a:solidFill>
                <a:latin typeface="Century Gothic" pitchFamily="34" charset="0"/>
                <a:ea typeface="+mn-ea"/>
                <a:cs typeface="+mj-cs"/>
              </a:defRPr>
            </a:lvl1pPr>
            <a:lvl2pPr marL="0" marR="0" indent="0" algn="l" defTabSz="457200" rtl="0" fontAlgn="base">
              <a:spcBef>
                <a:spcPts val="0"/>
              </a:spcBef>
              <a:spcAft>
                <a:spcPct val="0"/>
              </a:spcAft>
              <a:defRPr sz="3200" b="1">
                <a:solidFill>
                  <a:srgbClr val="085160"/>
                </a:solidFill>
                <a:latin typeface="Champagne &amp; Limousines"/>
              </a:defRPr>
            </a:lvl2pPr>
            <a:lvl3pPr marL="0" marR="0" indent="0" algn="l" defTabSz="457200" rtl="0" fontAlgn="base">
              <a:spcBef>
                <a:spcPts val="0"/>
              </a:spcBef>
              <a:spcAft>
                <a:spcPct val="0"/>
              </a:spcAft>
              <a:defRPr sz="3200" b="1">
                <a:solidFill>
                  <a:srgbClr val="085160"/>
                </a:solidFill>
                <a:latin typeface="Champagne &amp; Limousines"/>
              </a:defRPr>
            </a:lvl3pPr>
            <a:lvl4pPr marL="0" marR="0" indent="0" algn="l" defTabSz="457200" rtl="0" fontAlgn="base">
              <a:spcBef>
                <a:spcPts val="0"/>
              </a:spcBef>
              <a:spcAft>
                <a:spcPct val="0"/>
              </a:spcAft>
              <a:defRPr sz="3200" b="1">
                <a:solidFill>
                  <a:srgbClr val="085160"/>
                </a:solidFill>
                <a:latin typeface="Champagne &amp; Limousines"/>
              </a:defRPr>
            </a:lvl4pPr>
            <a:lvl5pPr marL="0" marR="0" indent="0" algn="l" defTabSz="457200" rtl="0" fontAlgn="base">
              <a:spcBef>
                <a:spcPts val="0"/>
              </a:spcBef>
              <a:spcAft>
                <a:spcPct val="0"/>
              </a:spcAft>
              <a:defRPr sz="3200" b="1">
                <a:solidFill>
                  <a:srgbClr val="085160"/>
                </a:solidFill>
                <a:latin typeface="Champagne &amp; Limousines"/>
              </a:defRPr>
            </a:lvl5pPr>
            <a:lvl6pPr marL="0" marR="0" indent="0" algn="l" defTabSz="457200" rtl="0" fontAlgn="base">
              <a:spcBef>
                <a:spcPts val="0"/>
              </a:spcBef>
              <a:spcAft>
                <a:spcPct val="0"/>
              </a:spcAft>
              <a:defRPr sz="3200" b="1">
                <a:solidFill>
                  <a:srgbClr val="085160"/>
                </a:solidFill>
                <a:latin typeface="Champagne &amp; Limousines"/>
              </a:defRPr>
            </a:lvl6pPr>
            <a:lvl7pPr marL="0" marR="0" indent="0" algn="l" defTabSz="457200" rtl="0" fontAlgn="base">
              <a:spcBef>
                <a:spcPts val="0"/>
              </a:spcBef>
              <a:spcAft>
                <a:spcPct val="0"/>
              </a:spcAft>
              <a:defRPr sz="3200" b="1">
                <a:solidFill>
                  <a:srgbClr val="085160"/>
                </a:solidFill>
                <a:latin typeface="Champagne &amp; Limousines"/>
              </a:defRPr>
            </a:lvl7pPr>
            <a:lvl8pPr marL="0" marR="0" indent="0" algn="l" defTabSz="457200" rtl="0" fontAlgn="base">
              <a:spcBef>
                <a:spcPts val="0"/>
              </a:spcBef>
              <a:spcAft>
                <a:spcPct val="0"/>
              </a:spcAft>
              <a:defRPr sz="3200" b="1">
                <a:solidFill>
                  <a:srgbClr val="085160"/>
                </a:solidFill>
                <a:latin typeface="Champagne &amp; Limousines"/>
              </a:defRPr>
            </a:lvl8pPr>
            <a:lvl9pPr marL="0" marR="0" indent="0" algn="l" defTabSz="457200" rtl="0" fontAlgn="base">
              <a:spcBef>
                <a:spcPts val="0"/>
              </a:spcBef>
              <a:spcAft>
                <a:spcPct val="0"/>
              </a:spcAft>
              <a:defRPr sz="3200" b="1">
                <a:solidFill>
                  <a:srgbClr val="085160"/>
                </a:solidFill>
                <a:latin typeface="Champagne &amp; Limousines"/>
              </a:defRPr>
            </a:lvl9pPr>
          </a:lstStyle>
          <a:p>
            <a:pPr algn="r"/>
            <a:endParaRPr lang="fr-FR" sz="2800" i="1" dirty="0"/>
          </a:p>
        </p:txBody>
      </p:sp>
      <p:sp>
        <p:nvSpPr>
          <p:cNvPr id="13" name="Rectangle 37"/>
          <p:cNvSpPr>
            <a:spLocks noChangeArrowheads="1"/>
          </p:cNvSpPr>
          <p:nvPr/>
        </p:nvSpPr>
        <p:spPr bwMode="auto">
          <a:xfrm>
            <a:off x="1725220" y="3984208"/>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dirty="0">
              <a:latin typeface="Century Gothic" panose="020B0502020202020204" pitchFamily="34" charset="0"/>
              <a:ea typeface="Lucida Sans Unicode" pitchFamily="34" charset="0"/>
            </a:endParaRPr>
          </a:p>
        </p:txBody>
      </p:sp>
      <p:sp>
        <p:nvSpPr>
          <p:cNvPr id="34" name="Rectangle 37"/>
          <p:cNvSpPr>
            <a:spLocks noChangeArrowheads="1"/>
          </p:cNvSpPr>
          <p:nvPr/>
        </p:nvSpPr>
        <p:spPr bwMode="auto">
          <a:xfrm>
            <a:off x="3676630" y="3552062"/>
            <a:ext cx="6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fr-FR" altLang="fr-FR" b="1" dirty="0">
              <a:latin typeface="Century Gothic" panose="020B0502020202020204" pitchFamily="34" charset="0"/>
              <a:ea typeface="Lucida Sans Unicode" pitchFamily="34" charset="0"/>
            </a:endParaRPr>
          </a:p>
        </p:txBody>
      </p:sp>
      <p:sp>
        <p:nvSpPr>
          <p:cNvPr id="39" name="ZoneTexte 38"/>
          <p:cNvSpPr txBox="1"/>
          <p:nvPr/>
        </p:nvSpPr>
        <p:spPr>
          <a:xfrm>
            <a:off x="1390800" y="1305293"/>
            <a:ext cx="10801200" cy="5047536"/>
          </a:xfrm>
          <a:prstGeom prst="rect">
            <a:avLst/>
          </a:prstGeom>
          <a:noFill/>
        </p:spPr>
        <p:txBody>
          <a:bodyPr wrap="square" rtlCol="0">
            <a:spAutoFit/>
          </a:bodyPr>
          <a:lstStyle/>
          <a:p>
            <a:r>
              <a:rPr lang="fr-FR" sz="2300" b="1" dirty="0">
                <a:solidFill>
                  <a:srgbClr val="085160"/>
                </a:solidFill>
                <a:latin typeface="Century Gothic" panose="020B0502020202020204" pitchFamily="34" charset="0"/>
              </a:rPr>
              <a:t>Santé</a:t>
            </a:r>
          </a:p>
          <a:p>
            <a:pPr marL="742950" lvl="1" indent="-285750">
              <a:buFont typeface="Arial"/>
              <a:buChar char="•"/>
            </a:pPr>
            <a:r>
              <a:rPr lang="fr-FR" sz="2300" dirty="0">
                <a:latin typeface="Century Gothic" panose="020B0502020202020204" pitchFamily="34" charset="0"/>
              </a:rPr>
              <a:t>Alimentation saine et agriculture durable</a:t>
            </a:r>
          </a:p>
          <a:p>
            <a:pPr marL="742950" lvl="1" indent="-285750">
              <a:buFont typeface="Arial"/>
              <a:buChar char="•"/>
            </a:pPr>
            <a:r>
              <a:rPr lang="fr-FR" sz="2300" dirty="0">
                <a:latin typeface="Century Gothic" panose="020B0502020202020204" pitchFamily="34" charset="0"/>
              </a:rPr>
              <a:t>Mobilités douces</a:t>
            </a:r>
          </a:p>
          <a:p>
            <a:r>
              <a:rPr lang="fr-FR" sz="2300" b="1" dirty="0">
                <a:solidFill>
                  <a:srgbClr val="085160"/>
                </a:solidFill>
                <a:latin typeface="Century Gothic" panose="020B0502020202020204" pitchFamily="34" charset="0"/>
              </a:rPr>
              <a:t>Habitat et confort de vie</a:t>
            </a:r>
          </a:p>
          <a:p>
            <a:pPr marL="742950" lvl="1" indent="-285750">
              <a:buFont typeface="Arial"/>
              <a:buChar char="•"/>
            </a:pPr>
            <a:r>
              <a:rPr lang="fr-FR" sz="2300" dirty="0">
                <a:latin typeface="Century Gothic" panose="020B0502020202020204" pitchFamily="34" charset="0"/>
              </a:rPr>
              <a:t>Réduction des déchets à la source</a:t>
            </a:r>
          </a:p>
          <a:p>
            <a:pPr marL="742950" lvl="1" indent="-285750">
              <a:buFont typeface="Arial"/>
              <a:buChar char="•"/>
            </a:pPr>
            <a:r>
              <a:rPr lang="fr-FR" sz="2300" dirty="0">
                <a:latin typeface="Century Gothic" panose="020B0502020202020204" pitchFamily="34" charset="0"/>
              </a:rPr>
              <a:t>Confort thermique</a:t>
            </a:r>
          </a:p>
          <a:p>
            <a:pPr marL="742950" lvl="1" indent="-285750">
              <a:buFont typeface="Arial"/>
              <a:buChar char="•"/>
            </a:pPr>
            <a:r>
              <a:rPr lang="fr-FR" sz="2300" dirty="0">
                <a:latin typeface="Century Gothic" panose="020B0502020202020204" pitchFamily="34" charset="0"/>
              </a:rPr>
              <a:t>Réduction des factures énergétiques</a:t>
            </a:r>
          </a:p>
          <a:p>
            <a:r>
              <a:rPr lang="fr-FR" sz="2300" b="1" dirty="0">
                <a:solidFill>
                  <a:srgbClr val="085160"/>
                </a:solidFill>
                <a:latin typeface="Century Gothic" panose="020B0502020202020204" pitchFamily="34" charset="0"/>
              </a:rPr>
              <a:t>Paix</a:t>
            </a:r>
          </a:p>
          <a:p>
            <a:pPr marL="742950" lvl="1" indent="-285750">
              <a:buFont typeface="Arial"/>
              <a:buChar char="•"/>
            </a:pPr>
            <a:r>
              <a:rPr lang="fr-FR" sz="2300" dirty="0">
                <a:latin typeface="Century Gothic" panose="020B0502020202020204" pitchFamily="34" charset="0"/>
              </a:rPr>
              <a:t>Indépendance énergétique et géopolitique</a:t>
            </a:r>
          </a:p>
          <a:p>
            <a:pPr marL="742950" lvl="1" indent="-285750">
              <a:buFont typeface="Arial"/>
              <a:buChar char="•"/>
            </a:pPr>
            <a:r>
              <a:rPr lang="fr-FR" sz="2300" dirty="0">
                <a:latin typeface="Century Gothic" panose="020B0502020202020204" pitchFamily="34" charset="0"/>
              </a:rPr>
              <a:t>Stabilité politique</a:t>
            </a:r>
          </a:p>
          <a:p>
            <a:r>
              <a:rPr lang="fr-FR" sz="2300" b="1" dirty="0">
                <a:solidFill>
                  <a:srgbClr val="085160"/>
                </a:solidFill>
                <a:latin typeface="Century Gothic" panose="020B0502020202020204" pitchFamily="34" charset="0"/>
              </a:rPr>
              <a:t>Economie</a:t>
            </a:r>
          </a:p>
          <a:p>
            <a:pPr marL="742950" lvl="1" indent="-285750">
              <a:buFont typeface="Arial"/>
              <a:buChar char="•"/>
            </a:pPr>
            <a:r>
              <a:rPr lang="fr-FR" sz="2300" dirty="0">
                <a:latin typeface="Century Gothic" panose="020B0502020202020204" pitchFamily="34" charset="0"/>
              </a:rPr>
              <a:t>Innovation </a:t>
            </a:r>
          </a:p>
          <a:p>
            <a:pPr marL="742950" lvl="1" indent="-285750">
              <a:buFont typeface="Arial"/>
              <a:buChar char="•"/>
            </a:pPr>
            <a:r>
              <a:rPr lang="fr-FR" sz="2300" dirty="0">
                <a:latin typeface="Century Gothic" panose="020B0502020202020204" pitchFamily="34" charset="0"/>
              </a:rPr>
              <a:t>Emplois</a:t>
            </a:r>
          </a:p>
          <a:p>
            <a:endParaRPr lang="fr-FR" sz="2300" dirty="0">
              <a:latin typeface="Century Gothic" panose="020B0502020202020204" pitchFamily="34" charset="0"/>
            </a:endParaRPr>
          </a:p>
        </p:txBody>
      </p:sp>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8720" y="2273191"/>
            <a:ext cx="720000" cy="720000"/>
          </a:xfrm>
          <a:prstGeom prst="rect">
            <a:avLst/>
          </a:prstGeom>
        </p:spPr>
      </p:pic>
      <p:pic>
        <p:nvPicPr>
          <p:cNvPr id="24" name="Image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8720" y="3602027"/>
            <a:ext cx="720000" cy="720000"/>
          </a:xfrm>
          <a:prstGeom prst="rect">
            <a:avLst/>
          </a:prstGeom>
        </p:spPr>
      </p:pic>
      <p:pic>
        <p:nvPicPr>
          <p:cNvPr id="31" name="Image 3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8720" y="4657780"/>
            <a:ext cx="720000" cy="720000"/>
          </a:xfrm>
          <a:prstGeom prst="rect">
            <a:avLst/>
          </a:prstGeom>
        </p:spPr>
      </p:pic>
      <p:pic>
        <p:nvPicPr>
          <p:cNvPr id="40" name="Image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720" y="1246964"/>
            <a:ext cx="720000" cy="720000"/>
          </a:xfrm>
          <a:prstGeom prst="rect">
            <a:avLst/>
          </a:prstGeom>
        </p:spPr>
      </p:pic>
      <p:sp>
        <p:nvSpPr>
          <p:cNvPr id="4" name="Titre 3"/>
          <p:cNvSpPr>
            <a:spLocks noGrp="1"/>
          </p:cNvSpPr>
          <p:nvPr>
            <p:ph type="title"/>
          </p:nvPr>
        </p:nvSpPr>
        <p:spPr/>
        <p:txBody>
          <a:bodyPr/>
          <a:lstStyle/>
          <a:p>
            <a:r>
              <a:rPr lang="fr-FR" dirty="0"/>
              <a:t>Moins de CO2, Une qualité de vie à (</a:t>
            </a:r>
            <a:r>
              <a:rPr lang="fr-FR" dirty="0" err="1"/>
              <a:t>re</a:t>
            </a:r>
            <a:r>
              <a:rPr lang="fr-FR" dirty="0"/>
              <a:t>)construire</a:t>
            </a:r>
          </a:p>
        </p:txBody>
      </p:sp>
    </p:spTree>
    <p:extLst>
      <p:ext uri="{BB962C8B-B14F-4D97-AF65-F5344CB8AC3E}">
        <p14:creationId xmlns:p14="http://schemas.microsoft.com/office/powerpoint/2010/main" val="19865989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L’énergie à quel prix ?</a:t>
            </a:r>
          </a:p>
        </p:txBody>
      </p:sp>
      <p:sp>
        <p:nvSpPr>
          <p:cNvPr id="23" name="ZoneTexte 22"/>
          <p:cNvSpPr txBox="1"/>
          <p:nvPr/>
        </p:nvSpPr>
        <p:spPr>
          <a:xfrm>
            <a:off x="1897171" y="1526154"/>
            <a:ext cx="4317298" cy="830997"/>
          </a:xfrm>
          <a:prstGeom prst="rect">
            <a:avLst/>
          </a:prstGeom>
          <a:noFill/>
        </p:spPr>
        <p:txBody>
          <a:bodyPr wrap="square" rtlCol="0">
            <a:spAutoFit/>
          </a:bodyPr>
          <a:lstStyle/>
          <a:p>
            <a:pPr algn="ctr"/>
            <a:r>
              <a:rPr lang="fr-FR" sz="2400" b="1" dirty="0">
                <a:solidFill>
                  <a:srgbClr val="F6AB38"/>
                </a:solidFill>
                <a:latin typeface="Century Gothic" panose="020B0502020202020204" pitchFamily="34" charset="0"/>
              </a:rPr>
              <a:t>Production d’ 1 kW </a:t>
            </a:r>
          </a:p>
          <a:p>
            <a:pPr algn="ctr"/>
            <a:r>
              <a:rPr lang="fr-FR" sz="2400" b="1" dirty="0">
                <a:solidFill>
                  <a:srgbClr val="F6AB38"/>
                </a:solidFill>
                <a:latin typeface="Century Gothic" panose="020B0502020202020204" pitchFamily="34" charset="0"/>
              </a:rPr>
              <a:t>pendant 1 h</a:t>
            </a:r>
          </a:p>
        </p:txBody>
      </p:sp>
      <p:sp>
        <p:nvSpPr>
          <p:cNvPr id="24" name="ZoneTexte 23"/>
          <p:cNvSpPr txBox="1"/>
          <p:nvPr/>
        </p:nvSpPr>
        <p:spPr>
          <a:xfrm>
            <a:off x="6672065" y="2649106"/>
            <a:ext cx="3215891" cy="707886"/>
          </a:xfrm>
          <a:prstGeom prst="rect">
            <a:avLst/>
          </a:prstGeom>
          <a:noFill/>
        </p:spPr>
        <p:txBody>
          <a:bodyPr wrap="square" rtlCol="0">
            <a:spAutoFit/>
          </a:bodyPr>
          <a:lstStyle/>
          <a:p>
            <a:pPr algn="ctr"/>
            <a:r>
              <a:rPr lang="fr-FR" sz="2000" b="1" dirty="0">
                <a:solidFill>
                  <a:srgbClr val="006E97"/>
                </a:solidFill>
                <a:latin typeface="Century Gothic" panose="020B0502020202020204" pitchFamily="34" charset="0"/>
              </a:rPr>
              <a:t>Soit cuire un poulet au four électrique</a:t>
            </a:r>
          </a:p>
        </p:txBody>
      </p:sp>
      <p:sp>
        <p:nvSpPr>
          <p:cNvPr id="25" name="Text Box 52"/>
          <p:cNvSpPr txBox="1">
            <a:spLocks noChangeArrowheads="1"/>
          </p:cNvSpPr>
          <p:nvPr/>
        </p:nvSpPr>
        <p:spPr bwMode="auto">
          <a:xfrm>
            <a:off x="6205136" y="1553993"/>
            <a:ext cx="437743" cy="6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FontTx/>
              <a:buNone/>
            </a:pPr>
            <a:r>
              <a:rPr lang="fr-FR" altLang="fr-FR" sz="3600" dirty="0">
                <a:solidFill>
                  <a:srgbClr val="006E97"/>
                </a:solidFill>
              </a:rPr>
              <a:t>=</a:t>
            </a:r>
          </a:p>
        </p:txBody>
      </p:sp>
      <p:grpSp>
        <p:nvGrpSpPr>
          <p:cNvPr id="51" name="Groupe 50"/>
          <p:cNvGrpSpPr/>
          <p:nvPr/>
        </p:nvGrpSpPr>
        <p:grpSpPr>
          <a:xfrm>
            <a:off x="1523936" y="3573472"/>
            <a:ext cx="9144000" cy="1989992"/>
            <a:chOff x="-64" y="3573472"/>
            <a:chExt cx="9144000" cy="1989992"/>
          </a:xfrm>
        </p:grpSpPr>
        <p:sp>
          <p:nvSpPr>
            <p:cNvPr id="11" name="CustomShape 4"/>
            <p:cNvSpPr/>
            <p:nvPr/>
          </p:nvSpPr>
          <p:spPr>
            <a:xfrm>
              <a:off x="611576" y="4627824"/>
              <a:ext cx="3888000" cy="431640"/>
            </a:xfrm>
            <a:prstGeom prst="roundRect">
              <a:avLst>
                <a:gd name="adj" fmla="val 45346"/>
              </a:avLst>
            </a:prstGeom>
            <a:solidFill>
              <a:schemeClr val="tx1"/>
            </a:solidFill>
            <a:ln w="9360">
              <a:noFill/>
            </a:ln>
          </p:spPr>
        </p:sp>
        <p:sp>
          <p:nvSpPr>
            <p:cNvPr id="12" name="CustomShape 5"/>
            <p:cNvSpPr/>
            <p:nvPr/>
          </p:nvSpPr>
          <p:spPr>
            <a:xfrm>
              <a:off x="611576" y="5131824"/>
              <a:ext cx="3888000" cy="431640"/>
            </a:xfrm>
            <a:prstGeom prst="roundRect">
              <a:avLst>
                <a:gd name="adj" fmla="val 45346"/>
              </a:avLst>
            </a:prstGeom>
            <a:solidFill>
              <a:srgbClr val="000000"/>
            </a:solidFill>
            <a:ln w="9360">
              <a:noFill/>
            </a:ln>
          </p:spPr>
        </p:sp>
        <p:sp>
          <p:nvSpPr>
            <p:cNvPr id="13" name="CustomShape 6"/>
            <p:cNvSpPr/>
            <p:nvPr/>
          </p:nvSpPr>
          <p:spPr>
            <a:xfrm>
              <a:off x="4643936" y="4627824"/>
              <a:ext cx="3888000" cy="431640"/>
            </a:xfrm>
            <a:prstGeom prst="roundRect">
              <a:avLst>
                <a:gd name="adj" fmla="val 45346"/>
              </a:avLst>
            </a:prstGeom>
            <a:solidFill>
              <a:schemeClr val="tx1"/>
            </a:solidFill>
            <a:ln w="9360">
              <a:noFill/>
            </a:ln>
          </p:spPr>
        </p:sp>
        <p:sp>
          <p:nvSpPr>
            <p:cNvPr id="14" name="CustomShape 7"/>
            <p:cNvSpPr/>
            <p:nvPr/>
          </p:nvSpPr>
          <p:spPr>
            <a:xfrm>
              <a:off x="4643936" y="5131824"/>
              <a:ext cx="3888000" cy="431640"/>
            </a:xfrm>
            <a:prstGeom prst="roundRect">
              <a:avLst>
                <a:gd name="adj" fmla="val 45346"/>
              </a:avLst>
            </a:prstGeom>
            <a:solidFill>
              <a:schemeClr val="tx1"/>
            </a:solidFill>
            <a:ln w="9360">
              <a:noFill/>
            </a:ln>
          </p:spPr>
        </p:sp>
        <p:sp>
          <p:nvSpPr>
            <p:cNvPr id="15" name="CustomShape 8"/>
            <p:cNvSpPr/>
            <p:nvPr/>
          </p:nvSpPr>
          <p:spPr>
            <a:xfrm>
              <a:off x="755576" y="3573472"/>
              <a:ext cx="7632360" cy="863640"/>
            </a:xfrm>
            <a:prstGeom prst="roundRect">
              <a:avLst>
                <a:gd name="adj" fmla="val 29424"/>
              </a:avLst>
            </a:prstGeom>
            <a:solidFill>
              <a:schemeClr val="tx1"/>
            </a:solidFill>
            <a:ln w="9360">
              <a:noFill/>
            </a:ln>
          </p:spPr>
          <p:txBody>
            <a:bodyPr lIns="90000" tIns="45000" rIns="90000" bIns="45000" anchor="ctr"/>
            <a:lstStyle/>
            <a:p>
              <a:pPr algn="ctr">
                <a:lnSpc>
                  <a:spcPct val="100000"/>
                </a:lnSpc>
              </a:pPr>
              <a:r>
                <a:rPr lang="fr-FR" sz="2000" b="1" dirty="0">
                  <a:solidFill>
                    <a:srgbClr val="FF9E00"/>
                  </a:solidFill>
                  <a:latin typeface="Arial"/>
                  <a:ea typeface="ＭＳ Ｐゴシック"/>
                </a:rPr>
                <a:t>Combien de cyclistes pédalant à 20km/h pendant 1h faut-il pour produire 1 kWh et cuire le poulet ?</a:t>
              </a:r>
              <a:endParaRPr sz="2000" dirty="0">
                <a:solidFill>
                  <a:srgbClr val="FF9E00"/>
                </a:solidFill>
              </a:endParaRPr>
            </a:p>
          </p:txBody>
        </p:sp>
        <p:sp>
          <p:nvSpPr>
            <p:cNvPr id="17" name="CustomShape 14"/>
            <p:cNvSpPr/>
            <p:nvPr/>
          </p:nvSpPr>
          <p:spPr>
            <a:xfrm>
              <a:off x="539576" y="4627824"/>
              <a:ext cx="4032000" cy="431640"/>
            </a:xfrm>
            <a:prstGeom prst="bracePair">
              <a:avLst>
                <a:gd name="adj" fmla="val 25000"/>
              </a:avLst>
            </a:prstGeom>
            <a:noFill/>
            <a:ln w="25560">
              <a:solidFill>
                <a:srgbClr val="BBE0E3"/>
              </a:solidFill>
              <a:round/>
            </a:ln>
          </p:spPr>
        </p:sp>
        <p:sp>
          <p:nvSpPr>
            <p:cNvPr id="18" name="CustomShape 15"/>
            <p:cNvSpPr/>
            <p:nvPr/>
          </p:nvSpPr>
          <p:spPr>
            <a:xfrm>
              <a:off x="4571936" y="4627824"/>
              <a:ext cx="4032000" cy="431640"/>
            </a:xfrm>
            <a:prstGeom prst="bracePair">
              <a:avLst>
                <a:gd name="adj" fmla="val 25000"/>
              </a:avLst>
            </a:prstGeom>
            <a:noFill/>
            <a:ln w="25560">
              <a:solidFill>
                <a:srgbClr val="BBE0E3"/>
              </a:solidFill>
              <a:round/>
            </a:ln>
          </p:spPr>
        </p:sp>
        <p:sp>
          <p:nvSpPr>
            <p:cNvPr id="19" name="CustomShape 16"/>
            <p:cNvSpPr/>
            <p:nvPr/>
          </p:nvSpPr>
          <p:spPr>
            <a:xfrm>
              <a:off x="539576" y="5131824"/>
              <a:ext cx="4032000" cy="431640"/>
            </a:xfrm>
            <a:prstGeom prst="bracePair">
              <a:avLst>
                <a:gd name="adj" fmla="val 25000"/>
              </a:avLst>
            </a:prstGeom>
            <a:noFill/>
            <a:ln w="25560">
              <a:solidFill>
                <a:srgbClr val="BBE0E3"/>
              </a:solidFill>
              <a:round/>
            </a:ln>
          </p:spPr>
        </p:sp>
        <p:sp>
          <p:nvSpPr>
            <p:cNvPr id="20" name="CustomShape 17"/>
            <p:cNvSpPr/>
            <p:nvPr/>
          </p:nvSpPr>
          <p:spPr>
            <a:xfrm>
              <a:off x="4571936" y="5131824"/>
              <a:ext cx="4032000" cy="431640"/>
            </a:xfrm>
            <a:prstGeom prst="bracePair">
              <a:avLst>
                <a:gd name="adj" fmla="val 25000"/>
              </a:avLst>
            </a:prstGeom>
            <a:noFill/>
            <a:ln w="25560">
              <a:solidFill>
                <a:srgbClr val="BBE0E3"/>
              </a:solidFill>
              <a:round/>
            </a:ln>
          </p:spPr>
        </p:sp>
        <p:sp>
          <p:nvSpPr>
            <p:cNvPr id="21" name="CustomShape 18"/>
            <p:cNvSpPr/>
            <p:nvPr/>
          </p:nvSpPr>
          <p:spPr>
            <a:xfrm>
              <a:off x="539576" y="3573472"/>
              <a:ext cx="8064360" cy="863640"/>
            </a:xfrm>
            <a:prstGeom prst="bracePair">
              <a:avLst>
                <a:gd name="adj" fmla="val 25000"/>
              </a:avLst>
            </a:prstGeom>
            <a:noFill/>
            <a:ln w="25560">
              <a:solidFill>
                <a:srgbClr val="BBE0E3"/>
              </a:solidFill>
              <a:round/>
            </a:ln>
          </p:spPr>
        </p:sp>
        <p:sp>
          <p:nvSpPr>
            <p:cNvPr id="29" name="Line 21"/>
            <p:cNvSpPr/>
            <p:nvPr/>
          </p:nvSpPr>
          <p:spPr>
            <a:xfrm>
              <a:off x="759664" y="4628672"/>
              <a:ext cx="3600360" cy="0"/>
            </a:xfrm>
            <a:prstGeom prst="line">
              <a:avLst/>
            </a:prstGeom>
            <a:ln w="25560">
              <a:solidFill>
                <a:srgbClr val="BBE0E3"/>
              </a:solidFill>
              <a:round/>
            </a:ln>
          </p:spPr>
          <p:txBody>
            <a:bodyPr/>
            <a:lstStyle/>
            <a:p>
              <a:endParaRPr lang="fr-FR" dirty="0"/>
            </a:p>
          </p:txBody>
        </p:sp>
        <p:sp>
          <p:nvSpPr>
            <p:cNvPr id="30" name="Line 22"/>
            <p:cNvSpPr/>
            <p:nvPr/>
          </p:nvSpPr>
          <p:spPr>
            <a:xfrm>
              <a:off x="755216" y="5059464"/>
              <a:ext cx="3600360" cy="0"/>
            </a:xfrm>
            <a:prstGeom prst="line">
              <a:avLst/>
            </a:prstGeom>
            <a:ln w="25560">
              <a:solidFill>
                <a:srgbClr val="BBE0E3"/>
              </a:solidFill>
              <a:round/>
            </a:ln>
          </p:spPr>
        </p:sp>
        <p:sp>
          <p:nvSpPr>
            <p:cNvPr id="31" name="Line 23"/>
            <p:cNvSpPr/>
            <p:nvPr/>
          </p:nvSpPr>
          <p:spPr>
            <a:xfrm>
              <a:off x="755216" y="5131464"/>
              <a:ext cx="3600360" cy="0"/>
            </a:xfrm>
            <a:prstGeom prst="line">
              <a:avLst/>
            </a:prstGeom>
            <a:ln w="25560">
              <a:solidFill>
                <a:srgbClr val="BBE0E3"/>
              </a:solidFill>
              <a:round/>
            </a:ln>
          </p:spPr>
        </p:sp>
        <p:sp>
          <p:nvSpPr>
            <p:cNvPr id="32" name="Line 24"/>
            <p:cNvSpPr/>
            <p:nvPr/>
          </p:nvSpPr>
          <p:spPr>
            <a:xfrm>
              <a:off x="755216" y="5563464"/>
              <a:ext cx="3600360" cy="0"/>
            </a:xfrm>
            <a:prstGeom prst="line">
              <a:avLst/>
            </a:prstGeom>
            <a:ln w="25560">
              <a:solidFill>
                <a:srgbClr val="BBE0E3"/>
              </a:solidFill>
              <a:round/>
            </a:ln>
          </p:spPr>
        </p:sp>
        <p:sp>
          <p:nvSpPr>
            <p:cNvPr id="33" name="Line 25"/>
            <p:cNvSpPr/>
            <p:nvPr/>
          </p:nvSpPr>
          <p:spPr>
            <a:xfrm>
              <a:off x="4787936" y="4627464"/>
              <a:ext cx="3600360" cy="0"/>
            </a:xfrm>
            <a:prstGeom prst="line">
              <a:avLst/>
            </a:prstGeom>
            <a:ln w="25560">
              <a:solidFill>
                <a:srgbClr val="BBE0E3"/>
              </a:solidFill>
              <a:round/>
            </a:ln>
          </p:spPr>
        </p:sp>
        <p:sp>
          <p:nvSpPr>
            <p:cNvPr id="34" name="Line 26"/>
            <p:cNvSpPr/>
            <p:nvPr/>
          </p:nvSpPr>
          <p:spPr>
            <a:xfrm>
              <a:off x="4787936" y="5059464"/>
              <a:ext cx="3600360" cy="0"/>
            </a:xfrm>
            <a:prstGeom prst="line">
              <a:avLst/>
            </a:prstGeom>
            <a:ln w="25560">
              <a:solidFill>
                <a:srgbClr val="BBE0E3"/>
              </a:solidFill>
              <a:round/>
            </a:ln>
          </p:spPr>
        </p:sp>
        <p:sp>
          <p:nvSpPr>
            <p:cNvPr id="35" name="Line 27"/>
            <p:cNvSpPr/>
            <p:nvPr/>
          </p:nvSpPr>
          <p:spPr>
            <a:xfrm>
              <a:off x="4787936" y="5131464"/>
              <a:ext cx="3600360" cy="0"/>
            </a:xfrm>
            <a:prstGeom prst="line">
              <a:avLst/>
            </a:prstGeom>
            <a:ln w="25560">
              <a:solidFill>
                <a:srgbClr val="BBE0E3"/>
              </a:solidFill>
              <a:round/>
            </a:ln>
          </p:spPr>
        </p:sp>
        <p:sp>
          <p:nvSpPr>
            <p:cNvPr id="36" name="Line 28"/>
            <p:cNvSpPr/>
            <p:nvPr/>
          </p:nvSpPr>
          <p:spPr>
            <a:xfrm>
              <a:off x="4787936" y="5563464"/>
              <a:ext cx="3600360" cy="0"/>
            </a:xfrm>
            <a:prstGeom prst="line">
              <a:avLst/>
            </a:prstGeom>
            <a:ln w="25560">
              <a:solidFill>
                <a:srgbClr val="BBE0E3"/>
              </a:solidFill>
              <a:round/>
            </a:ln>
          </p:spPr>
        </p:sp>
        <p:sp>
          <p:nvSpPr>
            <p:cNvPr id="37" name="Line 29"/>
            <p:cNvSpPr/>
            <p:nvPr/>
          </p:nvSpPr>
          <p:spPr>
            <a:xfrm>
              <a:off x="8604296" y="4005472"/>
              <a:ext cx="539640" cy="0"/>
            </a:xfrm>
            <a:prstGeom prst="line">
              <a:avLst/>
            </a:prstGeom>
            <a:ln w="25560">
              <a:solidFill>
                <a:srgbClr val="BBE0E3"/>
              </a:solidFill>
              <a:round/>
            </a:ln>
          </p:spPr>
        </p:sp>
        <p:sp>
          <p:nvSpPr>
            <p:cNvPr id="38" name="Line 30"/>
            <p:cNvSpPr/>
            <p:nvPr/>
          </p:nvSpPr>
          <p:spPr>
            <a:xfrm>
              <a:off x="8604296" y="4843464"/>
              <a:ext cx="539640" cy="0"/>
            </a:xfrm>
            <a:prstGeom prst="line">
              <a:avLst/>
            </a:prstGeom>
            <a:ln w="25560">
              <a:solidFill>
                <a:srgbClr val="BBE0E3"/>
              </a:solidFill>
              <a:round/>
            </a:ln>
          </p:spPr>
        </p:sp>
        <p:sp>
          <p:nvSpPr>
            <p:cNvPr id="39" name="Line 31"/>
            <p:cNvSpPr/>
            <p:nvPr/>
          </p:nvSpPr>
          <p:spPr>
            <a:xfrm>
              <a:off x="8604296" y="5347464"/>
              <a:ext cx="539640" cy="0"/>
            </a:xfrm>
            <a:prstGeom prst="line">
              <a:avLst/>
            </a:prstGeom>
            <a:ln w="25560">
              <a:solidFill>
                <a:srgbClr val="BBE0E3"/>
              </a:solidFill>
              <a:round/>
            </a:ln>
          </p:spPr>
        </p:sp>
        <p:sp>
          <p:nvSpPr>
            <p:cNvPr id="40" name="Line 32"/>
            <p:cNvSpPr/>
            <p:nvPr/>
          </p:nvSpPr>
          <p:spPr>
            <a:xfrm>
              <a:off x="-64" y="4005472"/>
              <a:ext cx="539280" cy="0"/>
            </a:xfrm>
            <a:prstGeom prst="line">
              <a:avLst/>
            </a:prstGeom>
            <a:ln w="25560">
              <a:solidFill>
                <a:srgbClr val="BBE0E3"/>
              </a:solidFill>
              <a:round/>
            </a:ln>
          </p:spPr>
        </p:sp>
        <p:sp>
          <p:nvSpPr>
            <p:cNvPr id="41" name="Line 33"/>
            <p:cNvSpPr/>
            <p:nvPr/>
          </p:nvSpPr>
          <p:spPr>
            <a:xfrm>
              <a:off x="-64" y="4843464"/>
              <a:ext cx="539280" cy="0"/>
            </a:xfrm>
            <a:prstGeom prst="line">
              <a:avLst/>
            </a:prstGeom>
            <a:ln w="25560">
              <a:solidFill>
                <a:srgbClr val="BBE0E3"/>
              </a:solidFill>
              <a:round/>
            </a:ln>
          </p:spPr>
        </p:sp>
        <p:sp>
          <p:nvSpPr>
            <p:cNvPr id="42" name="Line 34"/>
            <p:cNvSpPr/>
            <p:nvPr/>
          </p:nvSpPr>
          <p:spPr>
            <a:xfrm>
              <a:off x="-64" y="5347464"/>
              <a:ext cx="539280" cy="0"/>
            </a:xfrm>
            <a:prstGeom prst="line">
              <a:avLst/>
            </a:prstGeom>
            <a:ln w="25560">
              <a:solidFill>
                <a:srgbClr val="BBE0E3"/>
              </a:solidFill>
              <a:round/>
            </a:ln>
          </p:spPr>
        </p:sp>
      </p:grpSp>
      <p:sp>
        <p:nvSpPr>
          <p:cNvPr id="43" name="CustomShape 43"/>
          <p:cNvSpPr/>
          <p:nvPr/>
        </p:nvSpPr>
        <p:spPr>
          <a:xfrm>
            <a:off x="2137376" y="4627824"/>
            <a:ext cx="3814200" cy="364680"/>
          </a:xfrm>
          <a:prstGeom prst="rect">
            <a:avLst/>
          </a:prstGeom>
          <a:noFill/>
          <a:ln>
            <a:noFill/>
          </a:ln>
        </p:spPr>
        <p:txBody>
          <a:bodyPr lIns="90000" tIns="45000" rIns="90000" bIns="45000"/>
          <a:lstStyle/>
          <a:p>
            <a:pPr>
              <a:lnSpc>
                <a:spcPct val="100000"/>
              </a:lnSpc>
              <a:buFont typeface="Arial"/>
              <a:buChar char="•"/>
            </a:pPr>
            <a:r>
              <a:rPr lang="fr-FR" b="1" dirty="0">
                <a:solidFill>
                  <a:srgbClr val="FF9E00"/>
                </a:solidFill>
                <a:latin typeface="Arial"/>
                <a:ea typeface="ＭＳ Ｐゴシック"/>
              </a:rPr>
              <a:t>A : 2</a:t>
            </a:r>
            <a:endParaRPr dirty="0">
              <a:solidFill>
                <a:srgbClr val="FF9E00"/>
              </a:solidFill>
            </a:endParaRPr>
          </a:p>
        </p:txBody>
      </p:sp>
      <p:sp>
        <p:nvSpPr>
          <p:cNvPr id="44" name="CustomShape 44"/>
          <p:cNvSpPr/>
          <p:nvPr/>
        </p:nvSpPr>
        <p:spPr>
          <a:xfrm>
            <a:off x="6183056" y="4627824"/>
            <a:ext cx="2388960" cy="364680"/>
          </a:xfrm>
          <a:prstGeom prst="rect">
            <a:avLst/>
          </a:prstGeom>
          <a:noFill/>
          <a:ln>
            <a:noFill/>
          </a:ln>
        </p:spPr>
        <p:txBody>
          <a:bodyPr wrap="none" lIns="90000" tIns="45000" rIns="90000" bIns="45000"/>
          <a:lstStyle/>
          <a:p>
            <a:pPr>
              <a:lnSpc>
                <a:spcPct val="100000"/>
              </a:lnSpc>
              <a:buFont typeface="Arial"/>
              <a:buChar char="•"/>
            </a:pPr>
            <a:r>
              <a:rPr lang="fr-FR" b="1" dirty="0">
                <a:solidFill>
                  <a:srgbClr val="FF9E00"/>
                </a:solidFill>
                <a:latin typeface="Arial"/>
                <a:ea typeface="ＭＳ Ｐゴシック"/>
              </a:rPr>
              <a:t>B : 5</a:t>
            </a:r>
            <a:endParaRPr dirty="0">
              <a:solidFill>
                <a:srgbClr val="FF9E00"/>
              </a:solidFill>
            </a:endParaRPr>
          </a:p>
        </p:txBody>
      </p:sp>
      <p:sp>
        <p:nvSpPr>
          <p:cNvPr id="47" name="CustomShape 9"/>
          <p:cNvSpPr/>
          <p:nvPr/>
        </p:nvSpPr>
        <p:spPr>
          <a:xfrm>
            <a:off x="2135216" y="5132720"/>
            <a:ext cx="3888000" cy="431640"/>
          </a:xfrm>
          <a:prstGeom prst="roundRect">
            <a:avLst>
              <a:gd name="adj" fmla="val 45346"/>
            </a:avLst>
          </a:prstGeom>
          <a:solidFill>
            <a:srgbClr val="FFFFFF"/>
          </a:solidFill>
          <a:ln w="9360">
            <a:noFill/>
          </a:ln>
        </p:spPr>
        <p:txBody>
          <a:bodyPr lIns="90000" tIns="45000" rIns="90000" bIns="45000" anchor="ctr"/>
          <a:lstStyle/>
          <a:p>
            <a:pPr algn="ctr">
              <a:lnSpc>
                <a:spcPct val="100000"/>
              </a:lnSpc>
            </a:pPr>
            <a:r>
              <a:rPr lang="fr-FR" sz="2000" dirty="0" err="1">
                <a:solidFill>
                  <a:srgbClr val="FFFFFF"/>
                </a:solidFill>
                <a:latin typeface="Arial"/>
                <a:ea typeface="ＭＳ Ｐゴシック"/>
              </a:rPr>
              <a:t>cdcd</a:t>
            </a:r>
            <a:endParaRPr sz="2000" dirty="0"/>
          </a:p>
        </p:txBody>
      </p:sp>
      <p:sp>
        <p:nvSpPr>
          <p:cNvPr id="45" name="CustomShape 45"/>
          <p:cNvSpPr/>
          <p:nvPr/>
        </p:nvSpPr>
        <p:spPr>
          <a:xfrm>
            <a:off x="2150696" y="5131824"/>
            <a:ext cx="2642040" cy="364680"/>
          </a:xfrm>
          <a:prstGeom prst="rect">
            <a:avLst/>
          </a:prstGeom>
          <a:noFill/>
          <a:ln>
            <a:noFill/>
          </a:ln>
        </p:spPr>
        <p:txBody>
          <a:bodyPr wrap="none" lIns="90000" tIns="45000" rIns="90000" bIns="45000"/>
          <a:lstStyle/>
          <a:p>
            <a:pPr>
              <a:lnSpc>
                <a:spcPct val="100000"/>
              </a:lnSpc>
              <a:buFont typeface="Arial"/>
              <a:buChar char="•"/>
            </a:pPr>
            <a:r>
              <a:rPr lang="fr-FR" b="1" dirty="0">
                <a:solidFill>
                  <a:srgbClr val="FF9E00"/>
                </a:solidFill>
                <a:latin typeface="Arial"/>
                <a:ea typeface="ＭＳ Ｐゴシック"/>
              </a:rPr>
              <a:t>C :10</a:t>
            </a:r>
            <a:endParaRPr dirty="0">
              <a:solidFill>
                <a:srgbClr val="FF9E00"/>
              </a:solidFill>
            </a:endParaRPr>
          </a:p>
        </p:txBody>
      </p:sp>
      <p:sp>
        <p:nvSpPr>
          <p:cNvPr id="46" name="CustomShape 46"/>
          <p:cNvSpPr/>
          <p:nvPr/>
        </p:nvSpPr>
        <p:spPr>
          <a:xfrm>
            <a:off x="6183056" y="5146761"/>
            <a:ext cx="3058920" cy="364680"/>
          </a:xfrm>
          <a:prstGeom prst="rect">
            <a:avLst/>
          </a:prstGeom>
          <a:noFill/>
          <a:ln>
            <a:noFill/>
          </a:ln>
        </p:spPr>
        <p:txBody>
          <a:bodyPr wrap="none" lIns="90000" tIns="45000" rIns="90000" bIns="45000"/>
          <a:lstStyle/>
          <a:p>
            <a:pPr>
              <a:lnSpc>
                <a:spcPct val="100000"/>
              </a:lnSpc>
              <a:buFont typeface="Arial"/>
              <a:buChar char="•"/>
            </a:pPr>
            <a:r>
              <a:rPr lang="fr-FR" b="1" dirty="0">
                <a:solidFill>
                  <a:srgbClr val="FF9E00"/>
                </a:solidFill>
                <a:latin typeface="Arial"/>
                <a:ea typeface="ＭＳ Ｐゴシック"/>
              </a:rPr>
              <a:t>D : Lance Armstrong suffit	</a:t>
            </a:r>
            <a:endParaRPr dirty="0">
              <a:solidFill>
                <a:srgbClr val="FF9E00"/>
              </a:solidFill>
            </a:endParaRPr>
          </a:p>
        </p:txBody>
      </p:sp>
      <p:pic>
        <p:nvPicPr>
          <p:cNvPr id="3" name="Image 2" descr="microwave-oven.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0136" y="1124745"/>
            <a:ext cx="2047864" cy="1516619"/>
          </a:xfrm>
          <a:prstGeom prst="rect">
            <a:avLst/>
          </a:prstGeom>
        </p:spPr>
      </p:pic>
    </p:spTree>
    <p:extLst>
      <p:ext uri="{BB962C8B-B14F-4D97-AF65-F5344CB8AC3E}">
        <p14:creationId xmlns:p14="http://schemas.microsoft.com/office/powerpoint/2010/main" val="66514950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536"/>
        <p:cNvGrpSpPr/>
        <p:nvPr/>
      </p:nvGrpSpPr>
      <p:grpSpPr>
        <a:xfrm>
          <a:off x="0" y="0"/>
          <a:ext cx="0" cy="0"/>
          <a:chOff x="0" y="0"/>
          <a:chExt cx="0" cy="0"/>
        </a:xfrm>
      </p:grpSpPr>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99456" y="3966314"/>
            <a:ext cx="3765623" cy="2318212"/>
          </a:xfrm>
          <a:prstGeom prst="rect">
            <a:avLst/>
          </a:prstGeom>
        </p:spPr>
      </p:pic>
      <p:sp>
        <p:nvSpPr>
          <p:cNvPr id="4" name="Titre 3"/>
          <p:cNvSpPr>
            <a:spLocks noGrp="1"/>
          </p:cNvSpPr>
          <p:nvPr>
            <p:ph type="title"/>
          </p:nvPr>
        </p:nvSpPr>
        <p:spPr/>
        <p:txBody>
          <a:bodyPr/>
          <a:lstStyle/>
          <a:p>
            <a:r>
              <a:rPr lang="fr-FR" dirty="0"/>
              <a:t>La sensibilisation</a:t>
            </a:r>
            <a:br>
              <a:rPr lang="fr-FR" dirty="0"/>
            </a:br>
            <a:r>
              <a:rPr lang="fr-FR" sz="2000" i="1" cap="none" dirty="0">
                <a:solidFill>
                  <a:srgbClr val="F6AB38"/>
                </a:solidFill>
              </a:rPr>
              <a:t>Un travail de tous les jours</a:t>
            </a:r>
            <a:endParaRPr lang="fr-FR" i="1" dirty="0">
              <a:solidFill>
                <a:srgbClr val="F6AB38"/>
              </a:solidFill>
            </a:endParaRPr>
          </a:p>
        </p:txBody>
      </p:sp>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7293" y="1038918"/>
            <a:ext cx="3914707" cy="2926080"/>
          </a:xfrm>
          <a:prstGeom prst="rect">
            <a:avLst/>
          </a:prstGeom>
        </p:spPr>
      </p:pic>
      <p:pic>
        <p:nvPicPr>
          <p:cNvPr id="6" name="Imag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77292" y="3964998"/>
            <a:ext cx="3914707" cy="2319528"/>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1038918"/>
            <a:ext cx="4375853" cy="2928098"/>
          </a:xfrm>
          <a:prstGeom prst="rect">
            <a:avLst/>
          </a:prstGeom>
        </p:spPr>
      </p:pic>
      <p:pic>
        <p:nvPicPr>
          <p:cNvPr id="9" name="Imag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75853" y="3358446"/>
            <a:ext cx="3901440" cy="2926080"/>
          </a:xfrm>
          <a:prstGeom prst="rect">
            <a:avLst/>
          </a:prstGeom>
        </p:spPr>
      </p:pic>
      <p:pic>
        <p:nvPicPr>
          <p:cNvPr id="11" name="Image 10"/>
          <p:cNvPicPr>
            <a:picLocks noChangeAspect="1"/>
          </p:cNvPicPr>
          <p:nvPr/>
        </p:nvPicPr>
        <p:blipFill rotWithShape="1">
          <a:blip r:embed="rId8" cstate="print">
            <a:extLst>
              <a:ext uri="{28A0092B-C50C-407E-A947-70E740481C1C}">
                <a14:useLocalDpi xmlns:a14="http://schemas.microsoft.com/office/drawing/2010/main" val="0"/>
              </a:ext>
            </a:extLst>
          </a:blip>
          <a:srcRect l="49671"/>
          <a:stretch/>
        </p:blipFill>
        <p:spPr>
          <a:xfrm>
            <a:off x="-24680" y="3975003"/>
            <a:ext cx="1744232" cy="2309523"/>
          </a:xfrm>
          <a:prstGeom prst="rect">
            <a:avLst/>
          </a:prstGeom>
        </p:spPr>
      </p:pic>
      <p:pic>
        <p:nvPicPr>
          <p:cNvPr id="12" name="Imag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75854" y="1038918"/>
            <a:ext cx="3901440" cy="2598193"/>
          </a:xfrm>
          <a:prstGeom prst="rect">
            <a:avLst/>
          </a:prstGeom>
        </p:spPr>
      </p:pic>
    </p:spTree>
    <p:extLst>
      <p:ext uri="{BB962C8B-B14F-4D97-AF65-F5344CB8AC3E}">
        <p14:creationId xmlns:p14="http://schemas.microsoft.com/office/powerpoint/2010/main" val="857570682"/>
      </p:ext>
    </p:extLst>
  </p:cSld>
  <p:clrMapOvr>
    <a:masterClrMapping/>
  </p:clrMapOvr>
  <p:transition spd="slow">
    <p:fade/>
  </p:transition>
</p:sld>
</file>

<file path=ppt/slides/slide131.xml><?xml version="1.0" encoding="utf-8"?>
<p:sld xmlns:a="http://schemas.openxmlformats.org/drawingml/2006/main" xmlns:r="http://schemas.openxmlformats.org/officeDocument/2006/relationships" xmlns:p="http://schemas.openxmlformats.org/presentationml/2006/main" show="0">
  <p:cSld>
    <p:spTree>
      <p:nvGrpSpPr>
        <p:cNvPr id="1" name="Shape 1536"/>
        <p:cNvGrpSpPr/>
        <p:nvPr/>
      </p:nvGrpSpPr>
      <p:grpSpPr>
        <a:xfrm>
          <a:off x="0" y="0"/>
          <a:ext cx="0" cy="0"/>
          <a:chOff x="0" y="0"/>
          <a:chExt cx="0" cy="0"/>
        </a:xfrm>
      </p:grpSpPr>
      <p:sp>
        <p:nvSpPr>
          <p:cNvPr id="1543" name="Shape 1543"/>
          <p:cNvSpPr txBox="1"/>
          <p:nvPr/>
        </p:nvSpPr>
        <p:spPr>
          <a:xfrm>
            <a:off x="1657352" y="1104728"/>
            <a:ext cx="8839200" cy="400110"/>
          </a:xfrm>
          <a:prstGeom prst="rect">
            <a:avLst/>
          </a:prstGeom>
          <a:solidFill>
            <a:srgbClr val="085160"/>
          </a:solidFill>
          <a:ln>
            <a:noFill/>
          </a:ln>
        </p:spPr>
        <p:txBody>
          <a:bodyPr wrap="square" rtlCol="0">
            <a:spAutoFit/>
          </a:bodyPr>
          <a:lstStyle>
            <a:defPPr>
              <a:defRPr lang="fr-FR"/>
            </a:defPPr>
            <a:lvl1pPr algn="ctr">
              <a:defRPr sz="2800" b="1">
                <a:solidFill>
                  <a:schemeClr val="bg1"/>
                </a:solidFill>
              </a:defRPr>
            </a:lvl1pPr>
          </a:lstStyle>
          <a:p>
            <a:r>
              <a:rPr lang="fr-FR" sz="2000" dirty="0">
                <a:sym typeface="Calibri"/>
              </a:rPr>
              <a:t>« Celui qui suit la foule, n’ira pas plus loin que là où va la foule » </a:t>
            </a:r>
          </a:p>
        </p:txBody>
      </p:sp>
      <p:pic>
        <p:nvPicPr>
          <p:cNvPr id="1544" name="Shape 1544"/>
          <p:cNvPicPr preferRelativeResize="0"/>
          <p:nvPr/>
        </p:nvPicPr>
        <p:blipFill>
          <a:blip r:embed="rId3" cstate="email">
            <a:alphaModFix/>
            <a:extLst>
              <a:ext uri="{28A0092B-C50C-407E-A947-70E740481C1C}">
                <a14:useLocalDpi xmlns:a14="http://schemas.microsoft.com/office/drawing/2010/main"/>
              </a:ext>
            </a:extLst>
          </a:blip>
          <a:stretch>
            <a:fillRect/>
          </a:stretch>
        </p:blipFill>
        <p:spPr>
          <a:xfrm>
            <a:off x="2855640" y="1689414"/>
            <a:ext cx="6792299" cy="4426122"/>
          </a:xfrm>
          <a:prstGeom prst="rect">
            <a:avLst/>
          </a:prstGeom>
          <a:noFill/>
          <a:ln>
            <a:noFill/>
          </a:ln>
          <a:effectLst/>
        </p:spPr>
      </p:pic>
      <p:sp>
        <p:nvSpPr>
          <p:cNvPr id="4" name="Titre 3"/>
          <p:cNvSpPr>
            <a:spLocks noGrp="1"/>
          </p:cNvSpPr>
          <p:nvPr>
            <p:ph type="title"/>
          </p:nvPr>
        </p:nvSpPr>
        <p:spPr/>
        <p:txBody>
          <a:bodyPr/>
          <a:lstStyle/>
          <a:p>
            <a:r>
              <a:rPr lang="fr-FR" dirty="0"/>
              <a:t>La sensibilisation</a:t>
            </a:r>
            <a:br>
              <a:rPr lang="fr-FR" dirty="0"/>
            </a:br>
            <a:r>
              <a:rPr lang="fr-FR" sz="2000" i="1" cap="none" dirty="0">
                <a:solidFill>
                  <a:srgbClr val="F6AB38"/>
                </a:solidFill>
              </a:rPr>
              <a:t>Un travail de tous les jours</a:t>
            </a:r>
            <a:endParaRPr lang="fr-FR" i="1" dirty="0">
              <a:solidFill>
                <a:srgbClr val="F6AB38"/>
              </a:solidFill>
            </a:endParaRPr>
          </a:p>
        </p:txBody>
      </p:sp>
      <p:grpSp>
        <p:nvGrpSpPr>
          <p:cNvPr id="5" name="Groupe 4"/>
          <p:cNvGrpSpPr/>
          <p:nvPr/>
        </p:nvGrpSpPr>
        <p:grpSpPr>
          <a:xfrm>
            <a:off x="191344" y="5754099"/>
            <a:ext cx="1153123" cy="722873"/>
            <a:chOff x="46333" y="5980289"/>
            <a:chExt cx="1153123" cy="722873"/>
          </a:xfrm>
        </p:grpSpPr>
        <p:pic>
          <p:nvPicPr>
            <p:cNvPr id="6" name="Image 5"/>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11849" y="5980289"/>
              <a:ext cx="373464" cy="389133"/>
            </a:xfrm>
            <a:prstGeom prst="rect">
              <a:avLst/>
            </a:prstGeom>
          </p:spPr>
        </p:pic>
        <p:pic>
          <p:nvPicPr>
            <p:cNvPr id="7" name="Image 6"/>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33" y="5999624"/>
              <a:ext cx="365516" cy="450903"/>
            </a:xfrm>
            <a:prstGeom prst="rect">
              <a:avLst/>
            </a:prstGeom>
          </p:spPr>
        </p:pic>
        <p:pic>
          <p:nvPicPr>
            <p:cNvPr id="8" name="Image 7"/>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785313" y="6001441"/>
              <a:ext cx="367836" cy="360065"/>
            </a:xfrm>
            <a:prstGeom prst="rect">
              <a:avLst/>
            </a:prstGeom>
          </p:spPr>
        </p:pic>
        <p:sp>
          <p:nvSpPr>
            <p:cNvPr id="9" name="ZoneTexte 8"/>
            <p:cNvSpPr txBox="1"/>
            <p:nvPr/>
          </p:nvSpPr>
          <p:spPr>
            <a:xfrm>
              <a:off x="119336" y="6395385"/>
              <a:ext cx="1080120" cy="307777"/>
            </a:xfrm>
            <a:prstGeom prst="rect">
              <a:avLst/>
            </a:prstGeom>
            <a:noFill/>
          </p:spPr>
          <p:txBody>
            <a:bodyPr wrap="square" rtlCol="0">
              <a:spAutoFit/>
            </a:bodyPr>
            <a:lstStyle/>
            <a:p>
              <a:r>
                <a:rPr lang="fr-FR" sz="1400" dirty="0"/>
                <a:t>CC BY-SA</a:t>
              </a:r>
            </a:p>
          </p:txBody>
        </p:sp>
      </p:grpSp>
    </p:spTree>
    <p:extLst>
      <p:ext uri="{BB962C8B-B14F-4D97-AF65-F5344CB8AC3E}">
        <p14:creationId xmlns:p14="http://schemas.microsoft.com/office/powerpoint/2010/main" val="416388789"/>
      </p:ext>
    </p:extLst>
  </p:cSld>
  <p:clrMapOvr>
    <a:masterClrMapping/>
  </p:clrMapOvr>
  <p:transition spd="slow">
    <p:fade/>
  </p:transition>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à coins arrondis 7"/>
          <p:cNvSpPr/>
          <p:nvPr/>
        </p:nvSpPr>
        <p:spPr>
          <a:xfrm>
            <a:off x="11280576" y="2420888"/>
            <a:ext cx="504056" cy="305720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a:t>Carbone à </a:t>
            </a:r>
            <a:r>
              <a:rPr lang="en-US" dirty="0" err="1"/>
              <a:t>Ras</a:t>
            </a:r>
            <a:r>
              <a:rPr lang="en-US" dirty="0"/>
              <a:t> ! </a:t>
            </a:r>
          </a:p>
        </p:txBody>
      </p:sp>
      <p:sp>
        <p:nvSpPr>
          <p:cNvPr id="5" name="Rectangle à coins arrondis 4"/>
          <p:cNvSpPr/>
          <p:nvPr/>
        </p:nvSpPr>
        <p:spPr>
          <a:xfrm>
            <a:off x="11280576" y="692696"/>
            <a:ext cx="504056" cy="5433467"/>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10992664" y="5157192"/>
            <a:ext cx="1080000" cy="1080000"/>
          </a:xfrm>
          <a:prstGeom prst="ellipse">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2"/>
          <p:cNvSpPr txBox="1">
            <a:spLocks/>
          </p:cNvSpPr>
          <p:nvPr/>
        </p:nvSpPr>
        <p:spPr>
          <a:xfrm>
            <a:off x="11211302" y="111296"/>
            <a:ext cx="74219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2°C</a:t>
            </a:r>
          </a:p>
        </p:txBody>
      </p:sp>
      <p:sp>
        <p:nvSpPr>
          <p:cNvPr id="9" name="Espace réservé du contenu 8"/>
          <p:cNvSpPr>
            <a:spLocks noGrp="1"/>
          </p:cNvSpPr>
          <p:nvPr>
            <p:ph idx="1"/>
          </p:nvPr>
        </p:nvSpPr>
        <p:spPr/>
        <p:txBody>
          <a:bodyPr/>
          <a:lstStyle/>
          <a:p>
            <a:r>
              <a:rPr lang="en-US" sz="4400" dirty="0"/>
              <a:t>Services Publics</a:t>
            </a:r>
          </a:p>
          <a:p>
            <a:r>
              <a:rPr lang="en-US" sz="3600" dirty="0">
                <a:solidFill>
                  <a:schemeClr val="tx1"/>
                </a:solidFill>
              </a:rPr>
              <a:t>1283 kg CO2eq</a:t>
            </a:r>
          </a:p>
          <a:p>
            <a:endParaRPr lang="en-US" sz="4400" dirty="0"/>
          </a:p>
          <a:p>
            <a:endParaRPr lang="en-US" sz="4400" dirty="0"/>
          </a:p>
          <a:p>
            <a:endParaRPr lang="en-US" sz="4400" dirty="0"/>
          </a:p>
        </p:txBody>
      </p:sp>
      <p:pic>
        <p:nvPicPr>
          <p:cNvPr id="10" name="Imag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9732" y="3429240"/>
            <a:ext cx="2160000" cy="2160000"/>
          </a:xfrm>
          <a:prstGeom prst="rect">
            <a:avLst/>
          </a:prstGeom>
        </p:spPr>
      </p:pic>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28346" y="3366388"/>
            <a:ext cx="2160000" cy="2160000"/>
          </a:xfrm>
          <a:prstGeom prst="rect">
            <a:avLst/>
          </a:prstGeom>
        </p:spPr>
      </p:pic>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52" y="3391292"/>
            <a:ext cx="2160000" cy="2160000"/>
          </a:xfrm>
          <a:prstGeom prst="rect">
            <a:avLst/>
          </a:prstGeom>
        </p:spPr>
      </p:pic>
      <p:sp>
        <p:nvSpPr>
          <p:cNvPr id="13" name="Espace réservé du contenu 2"/>
          <p:cNvSpPr txBox="1">
            <a:spLocks/>
          </p:cNvSpPr>
          <p:nvPr/>
        </p:nvSpPr>
        <p:spPr>
          <a:xfrm>
            <a:off x="9120336" y="2753368"/>
            <a:ext cx="252028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1000 kg CO2  -</a:t>
            </a:r>
          </a:p>
        </p:txBody>
      </p:sp>
      <p:sp>
        <p:nvSpPr>
          <p:cNvPr id="14" name="Espace réservé du contenu 2"/>
          <p:cNvSpPr txBox="1">
            <a:spLocks/>
          </p:cNvSpPr>
          <p:nvPr/>
        </p:nvSpPr>
        <p:spPr>
          <a:xfrm>
            <a:off x="9012324" y="1673248"/>
            <a:ext cx="248427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1 500 kg CO2  -</a:t>
            </a:r>
          </a:p>
        </p:txBody>
      </p:sp>
      <p:sp>
        <p:nvSpPr>
          <p:cNvPr id="15" name="Espace réservé du contenu 2"/>
          <p:cNvSpPr txBox="1">
            <a:spLocks/>
          </p:cNvSpPr>
          <p:nvPr/>
        </p:nvSpPr>
        <p:spPr>
          <a:xfrm>
            <a:off x="9273564" y="3977504"/>
            <a:ext cx="279910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500 kg CO2  -</a:t>
            </a:r>
          </a:p>
        </p:txBody>
      </p:sp>
    </p:spTree>
    <p:extLst>
      <p:ext uri="{BB962C8B-B14F-4D97-AF65-F5344CB8AC3E}">
        <p14:creationId xmlns:p14="http://schemas.microsoft.com/office/powerpoint/2010/main" val="197470540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à coins arrondis 7"/>
          <p:cNvSpPr/>
          <p:nvPr/>
        </p:nvSpPr>
        <p:spPr>
          <a:xfrm>
            <a:off x="11280576" y="1484784"/>
            <a:ext cx="504056" cy="3993306"/>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a:t>Carbone à </a:t>
            </a:r>
            <a:r>
              <a:rPr lang="en-US" dirty="0" err="1"/>
              <a:t>Ras</a:t>
            </a:r>
            <a:r>
              <a:rPr lang="en-US" dirty="0"/>
              <a:t> ! </a:t>
            </a:r>
          </a:p>
        </p:txBody>
      </p:sp>
      <p:sp>
        <p:nvSpPr>
          <p:cNvPr id="5" name="Rectangle à coins arrondis 4"/>
          <p:cNvSpPr/>
          <p:nvPr/>
        </p:nvSpPr>
        <p:spPr>
          <a:xfrm>
            <a:off x="11280576" y="692696"/>
            <a:ext cx="504056" cy="5433467"/>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10992664" y="5157192"/>
            <a:ext cx="1080000" cy="1080000"/>
          </a:xfrm>
          <a:prstGeom prst="ellipse">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2"/>
          <p:cNvSpPr txBox="1">
            <a:spLocks/>
          </p:cNvSpPr>
          <p:nvPr/>
        </p:nvSpPr>
        <p:spPr>
          <a:xfrm>
            <a:off x="11211302" y="111296"/>
            <a:ext cx="74219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2°C</a:t>
            </a:r>
          </a:p>
        </p:txBody>
      </p:sp>
      <p:sp>
        <p:nvSpPr>
          <p:cNvPr id="9" name="Espace réservé du contenu 8"/>
          <p:cNvSpPr>
            <a:spLocks noGrp="1"/>
          </p:cNvSpPr>
          <p:nvPr>
            <p:ph idx="1"/>
          </p:nvPr>
        </p:nvSpPr>
        <p:spPr>
          <a:xfrm>
            <a:off x="609600" y="1268760"/>
            <a:ext cx="8663964" cy="4857403"/>
          </a:xfrm>
        </p:spPr>
        <p:txBody>
          <a:bodyPr/>
          <a:lstStyle/>
          <a:p>
            <a:r>
              <a:rPr lang="en-US" sz="4400" dirty="0"/>
              <a:t>500€ de </a:t>
            </a:r>
            <a:r>
              <a:rPr lang="en-US" sz="4400" dirty="0" err="1"/>
              <a:t>matériel</a:t>
            </a:r>
            <a:r>
              <a:rPr lang="en-US" sz="4400" dirty="0"/>
              <a:t> </a:t>
            </a:r>
            <a:r>
              <a:rPr lang="en-US" sz="4400" dirty="0" err="1"/>
              <a:t>informatique</a:t>
            </a:r>
            <a:endParaRPr lang="en-US" sz="4400" dirty="0"/>
          </a:p>
          <a:p>
            <a:r>
              <a:rPr lang="en-US" sz="3600" dirty="0">
                <a:solidFill>
                  <a:schemeClr val="tx1"/>
                </a:solidFill>
              </a:rPr>
              <a:t>1664 kg CO2eq</a:t>
            </a:r>
          </a:p>
          <a:p>
            <a:endParaRPr lang="en-US" sz="4400" dirty="0"/>
          </a:p>
          <a:p>
            <a:endParaRPr lang="en-US" sz="4400" dirty="0"/>
          </a:p>
          <a:p>
            <a:endParaRPr lang="en-US" sz="4400" dirty="0"/>
          </a:p>
        </p:txBody>
      </p:sp>
      <p:sp>
        <p:nvSpPr>
          <p:cNvPr id="13" name="Espace réservé du contenu 2"/>
          <p:cNvSpPr txBox="1">
            <a:spLocks/>
          </p:cNvSpPr>
          <p:nvPr/>
        </p:nvSpPr>
        <p:spPr>
          <a:xfrm>
            <a:off x="9120336" y="2753368"/>
            <a:ext cx="252028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1000 kg CO2  -</a:t>
            </a:r>
          </a:p>
        </p:txBody>
      </p:sp>
      <p:sp>
        <p:nvSpPr>
          <p:cNvPr id="14" name="Espace réservé du contenu 2"/>
          <p:cNvSpPr txBox="1">
            <a:spLocks/>
          </p:cNvSpPr>
          <p:nvPr/>
        </p:nvSpPr>
        <p:spPr>
          <a:xfrm>
            <a:off x="9012324" y="1673248"/>
            <a:ext cx="248427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1 500 kg CO2  -</a:t>
            </a:r>
          </a:p>
        </p:txBody>
      </p:sp>
      <p:sp>
        <p:nvSpPr>
          <p:cNvPr id="15" name="Espace réservé du contenu 2"/>
          <p:cNvSpPr txBox="1">
            <a:spLocks/>
          </p:cNvSpPr>
          <p:nvPr/>
        </p:nvSpPr>
        <p:spPr>
          <a:xfrm>
            <a:off x="9273564" y="3977504"/>
            <a:ext cx="279910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500 kg CO2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027" y="3409429"/>
            <a:ext cx="2160000" cy="2160000"/>
          </a:xfrm>
          <a:prstGeom prst="rect">
            <a:avLst/>
          </a:prstGeom>
        </p:spPr>
      </p:pic>
    </p:spTree>
    <p:extLst>
      <p:ext uri="{BB962C8B-B14F-4D97-AF65-F5344CB8AC3E}">
        <p14:creationId xmlns:p14="http://schemas.microsoft.com/office/powerpoint/2010/main" val="325159577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à coins arrondis 7"/>
          <p:cNvSpPr/>
          <p:nvPr/>
        </p:nvSpPr>
        <p:spPr>
          <a:xfrm>
            <a:off x="11280576" y="3629254"/>
            <a:ext cx="504056" cy="1848835"/>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a:t>Carbone à </a:t>
            </a:r>
            <a:r>
              <a:rPr lang="en-US" dirty="0" err="1"/>
              <a:t>Ras</a:t>
            </a:r>
            <a:r>
              <a:rPr lang="en-US" dirty="0"/>
              <a:t> ! </a:t>
            </a:r>
          </a:p>
        </p:txBody>
      </p:sp>
      <p:sp>
        <p:nvSpPr>
          <p:cNvPr id="5" name="Rectangle à coins arrondis 4"/>
          <p:cNvSpPr/>
          <p:nvPr/>
        </p:nvSpPr>
        <p:spPr>
          <a:xfrm>
            <a:off x="11280576" y="692696"/>
            <a:ext cx="504056" cy="5433467"/>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10992664" y="5157192"/>
            <a:ext cx="1080000" cy="1080000"/>
          </a:xfrm>
          <a:prstGeom prst="ellipse">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2"/>
          <p:cNvSpPr txBox="1">
            <a:spLocks/>
          </p:cNvSpPr>
          <p:nvPr/>
        </p:nvSpPr>
        <p:spPr>
          <a:xfrm>
            <a:off x="11211302" y="111296"/>
            <a:ext cx="74219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2°C</a:t>
            </a:r>
          </a:p>
        </p:txBody>
      </p:sp>
      <p:sp>
        <p:nvSpPr>
          <p:cNvPr id="9" name="Espace réservé du contenu 8"/>
          <p:cNvSpPr>
            <a:spLocks noGrp="1"/>
          </p:cNvSpPr>
          <p:nvPr>
            <p:ph idx="1"/>
          </p:nvPr>
        </p:nvSpPr>
        <p:spPr>
          <a:xfrm>
            <a:off x="609600" y="1268760"/>
            <a:ext cx="8375932" cy="4857403"/>
          </a:xfrm>
        </p:spPr>
        <p:txBody>
          <a:bodyPr/>
          <a:lstStyle/>
          <a:p>
            <a:r>
              <a:rPr lang="en-US" sz="4400" dirty="0"/>
              <a:t>500€ de materiel </a:t>
            </a:r>
            <a:r>
              <a:rPr lang="en-US" sz="4400" dirty="0" err="1"/>
              <a:t>informatique</a:t>
            </a:r>
            <a:r>
              <a:rPr lang="en-US" sz="4400" dirty="0"/>
              <a:t> </a:t>
            </a:r>
            <a:r>
              <a:rPr lang="fr-FR" sz="4400" dirty="0"/>
              <a:t>reconditionné</a:t>
            </a:r>
            <a:endParaRPr lang="fr-FR" sz="3600" dirty="0">
              <a:solidFill>
                <a:schemeClr val="tx1"/>
              </a:solidFill>
            </a:endParaRPr>
          </a:p>
          <a:p>
            <a:r>
              <a:rPr lang="en-US" sz="3600" dirty="0">
                <a:solidFill>
                  <a:schemeClr val="tx1"/>
                </a:solidFill>
              </a:rPr>
              <a:t>832 kg CO2eq</a:t>
            </a:r>
          </a:p>
          <a:p>
            <a:endParaRPr lang="en-US" sz="4400" dirty="0"/>
          </a:p>
          <a:p>
            <a:endParaRPr lang="en-US" sz="4400" dirty="0"/>
          </a:p>
          <a:p>
            <a:endParaRPr lang="en-US" sz="4400" dirty="0"/>
          </a:p>
        </p:txBody>
      </p:sp>
      <p:sp>
        <p:nvSpPr>
          <p:cNvPr id="13" name="Espace réservé du contenu 2"/>
          <p:cNvSpPr txBox="1">
            <a:spLocks/>
          </p:cNvSpPr>
          <p:nvPr/>
        </p:nvSpPr>
        <p:spPr>
          <a:xfrm>
            <a:off x="9120336" y="2753368"/>
            <a:ext cx="252028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1000 kg CO2  -</a:t>
            </a:r>
          </a:p>
        </p:txBody>
      </p:sp>
      <p:sp>
        <p:nvSpPr>
          <p:cNvPr id="14" name="Espace réservé du contenu 2"/>
          <p:cNvSpPr txBox="1">
            <a:spLocks/>
          </p:cNvSpPr>
          <p:nvPr/>
        </p:nvSpPr>
        <p:spPr>
          <a:xfrm>
            <a:off x="9012324" y="1673248"/>
            <a:ext cx="248427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1 500 kg CO2  -</a:t>
            </a:r>
          </a:p>
        </p:txBody>
      </p:sp>
      <p:sp>
        <p:nvSpPr>
          <p:cNvPr id="15" name="Espace réservé du contenu 2"/>
          <p:cNvSpPr txBox="1">
            <a:spLocks/>
          </p:cNvSpPr>
          <p:nvPr/>
        </p:nvSpPr>
        <p:spPr>
          <a:xfrm>
            <a:off x="9273564" y="3977504"/>
            <a:ext cx="279910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500 kg CO2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3697461"/>
            <a:ext cx="2160000" cy="2160000"/>
          </a:xfrm>
          <a:prstGeom prst="rect">
            <a:avLst/>
          </a:prstGeom>
        </p:spPr>
      </p:pic>
    </p:spTree>
    <p:extLst>
      <p:ext uri="{BB962C8B-B14F-4D97-AF65-F5344CB8AC3E}">
        <p14:creationId xmlns:p14="http://schemas.microsoft.com/office/powerpoint/2010/main" val="392989129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à coins arrondis 7"/>
          <p:cNvSpPr/>
          <p:nvPr/>
        </p:nvSpPr>
        <p:spPr>
          <a:xfrm>
            <a:off x="11280576" y="692696"/>
            <a:ext cx="504056" cy="478539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a:t>Carbone à </a:t>
            </a:r>
            <a:r>
              <a:rPr lang="en-US" dirty="0" err="1"/>
              <a:t>Ras</a:t>
            </a:r>
            <a:r>
              <a:rPr lang="en-US" dirty="0"/>
              <a:t> ! </a:t>
            </a:r>
          </a:p>
        </p:txBody>
      </p:sp>
      <p:sp>
        <p:nvSpPr>
          <p:cNvPr id="5" name="Rectangle à coins arrondis 4"/>
          <p:cNvSpPr/>
          <p:nvPr/>
        </p:nvSpPr>
        <p:spPr>
          <a:xfrm>
            <a:off x="11280576" y="692696"/>
            <a:ext cx="504056" cy="5433467"/>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10992664" y="5157192"/>
            <a:ext cx="1080000" cy="1080000"/>
          </a:xfrm>
          <a:prstGeom prst="ellipse">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2"/>
          <p:cNvSpPr txBox="1">
            <a:spLocks/>
          </p:cNvSpPr>
          <p:nvPr/>
        </p:nvSpPr>
        <p:spPr>
          <a:xfrm>
            <a:off x="11211302" y="111296"/>
            <a:ext cx="74219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2°C</a:t>
            </a:r>
          </a:p>
        </p:txBody>
      </p:sp>
      <p:sp>
        <p:nvSpPr>
          <p:cNvPr id="9" name="Espace réservé du contenu 8"/>
          <p:cNvSpPr>
            <a:spLocks noGrp="1"/>
          </p:cNvSpPr>
          <p:nvPr>
            <p:ph idx="1"/>
          </p:nvPr>
        </p:nvSpPr>
        <p:spPr>
          <a:xfrm>
            <a:off x="609600" y="1268760"/>
            <a:ext cx="8375932" cy="4857403"/>
          </a:xfrm>
        </p:spPr>
        <p:txBody>
          <a:bodyPr/>
          <a:lstStyle/>
          <a:p>
            <a:r>
              <a:rPr lang="fr-FR" sz="4400" dirty="0"/>
              <a:t>Logement moyen chauffé aux énergies fossiles</a:t>
            </a:r>
            <a:endParaRPr lang="fr-FR" sz="3600" dirty="0">
              <a:solidFill>
                <a:schemeClr val="tx1"/>
              </a:solidFill>
            </a:endParaRPr>
          </a:p>
          <a:p>
            <a:r>
              <a:rPr lang="en-US" sz="3600" dirty="0">
                <a:solidFill>
                  <a:schemeClr val="tx1"/>
                </a:solidFill>
              </a:rPr>
              <a:t>1880 kg CO2eq</a:t>
            </a:r>
          </a:p>
          <a:p>
            <a:endParaRPr lang="en-US" sz="4400" dirty="0"/>
          </a:p>
          <a:p>
            <a:endParaRPr lang="en-US" sz="4400" dirty="0"/>
          </a:p>
          <a:p>
            <a:endParaRPr lang="en-US" sz="4400" dirty="0"/>
          </a:p>
        </p:txBody>
      </p:sp>
      <p:sp>
        <p:nvSpPr>
          <p:cNvPr id="13" name="Espace réservé du contenu 2"/>
          <p:cNvSpPr txBox="1">
            <a:spLocks/>
          </p:cNvSpPr>
          <p:nvPr/>
        </p:nvSpPr>
        <p:spPr>
          <a:xfrm>
            <a:off x="9120336" y="2753368"/>
            <a:ext cx="252028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1000 kg CO2  -</a:t>
            </a:r>
          </a:p>
        </p:txBody>
      </p:sp>
      <p:sp>
        <p:nvSpPr>
          <p:cNvPr id="14" name="Espace réservé du contenu 2"/>
          <p:cNvSpPr txBox="1">
            <a:spLocks/>
          </p:cNvSpPr>
          <p:nvPr/>
        </p:nvSpPr>
        <p:spPr>
          <a:xfrm>
            <a:off x="9012324" y="1673248"/>
            <a:ext cx="248427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1 500 kg CO2  -</a:t>
            </a:r>
          </a:p>
        </p:txBody>
      </p:sp>
      <p:sp>
        <p:nvSpPr>
          <p:cNvPr id="15" name="Espace réservé du contenu 2"/>
          <p:cNvSpPr txBox="1">
            <a:spLocks/>
          </p:cNvSpPr>
          <p:nvPr/>
        </p:nvSpPr>
        <p:spPr>
          <a:xfrm>
            <a:off x="9273564" y="3977504"/>
            <a:ext cx="279910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500 kg CO2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693796"/>
            <a:ext cx="2160000" cy="2160000"/>
          </a:xfrm>
          <a:prstGeom prst="rect">
            <a:avLst/>
          </a:prstGeom>
        </p:spPr>
      </p:pic>
    </p:spTree>
    <p:extLst>
      <p:ext uri="{BB962C8B-B14F-4D97-AF65-F5344CB8AC3E}">
        <p14:creationId xmlns:p14="http://schemas.microsoft.com/office/powerpoint/2010/main" val="179583595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à coins arrondis 7"/>
          <p:cNvSpPr/>
          <p:nvPr/>
        </p:nvSpPr>
        <p:spPr>
          <a:xfrm>
            <a:off x="11280576" y="1916832"/>
            <a:ext cx="504056" cy="356125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a:t>Carbone à </a:t>
            </a:r>
            <a:r>
              <a:rPr lang="en-US" dirty="0" err="1"/>
              <a:t>Ras</a:t>
            </a:r>
            <a:r>
              <a:rPr lang="en-US" dirty="0"/>
              <a:t> ! </a:t>
            </a:r>
          </a:p>
        </p:txBody>
      </p:sp>
      <p:sp>
        <p:nvSpPr>
          <p:cNvPr id="5" name="Rectangle à coins arrondis 4"/>
          <p:cNvSpPr/>
          <p:nvPr/>
        </p:nvSpPr>
        <p:spPr>
          <a:xfrm>
            <a:off x="11280576" y="692696"/>
            <a:ext cx="504056" cy="5433467"/>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10992664" y="5157192"/>
            <a:ext cx="1080000" cy="1080000"/>
          </a:xfrm>
          <a:prstGeom prst="ellipse">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2"/>
          <p:cNvSpPr txBox="1">
            <a:spLocks/>
          </p:cNvSpPr>
          <p:nvPr/>
        </p:nvSpPr>
        <p:spPr>
          <a:xfrm>
            <a:off x="11211302" y="111296"/>
            <a:ext cx="74219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2°C</a:t>
            </a:r>
          </a:p>
        </p:txBody>
      </p:sp>
      <p:sp>
        <p:nvSpPr>
          <p:cNvPr id="9" name="Espace réservé du contenu 8"/>
          <p:cNvSpPr>
            <a:spLocks noGrp="1"/>
          </p:cNvSpPr>
          <p:nvPr>
            <p:ph idx="1"/>
          </p:nvPr>
        </p:nvSpPr>
        <p:spPr>
          <a:xfrm>
            <a:off x="609600" y="1268760"/>
            <a:ext cx="8375932" cy="4857403"/>
          </a:xfrm>
        </p:spPr>
        <p:txBody>
          <a:bodyPr/>
          <a:lstStyle/>
          <a:p>
            <a:r>
              <a:rPr lang="fr-FR" sz="4400" dirty="0"/>
              <a:t>Logement moyen chauffé aux énergies fossiles + sobriété</a:t>
            </a:r>
            <a:endParaRPr lang="fr-FR" sz="3600" dirty="0">
              <a:solidFill>
                <a:schemeClr val="tx1"/>
              </a:solidFill>
            </a:endParaRPr>
          </a:p>
          <a:p>
            <a:r>
              <a:rPr lang="en-US" sz="3600" dirty="0">
                <a:solidFill>
                  <a:schemeClr val="tx1"/>
                </a:solidFill>
              </a:rPr>
              <a:t>1500 kg CO2eq</a:t>
            </a:r>
          </a:p>
          <a:p>
            <a:endParaRPr lang="en-US" sz="4400" dirty="0"/>
          </a:p>
          <a:p>
            <a:endParaRPr lang="en-US" sz="4400" dirty="0"/>
          </a:p>
          <a:p>
            <a:endParaRPr lang="en-US" sz="4400" dirty="0"/>
          </a:p>
        </p:txBody>
      </p:sp>
      <p:sp>
        <p:nvSpPr>
          <p:cNvPr id="13" name="Espace réservé du contenu 2"/>
          <p:cNvSpPr txBox="1">
            <a:spLocks/>
          </p:cNvSpPr>
          <p:nvPr/>
        </p:nvSpPr>
        <p:spPr>
          <a:xfrm>
            <a:off x="9120336" y="2753368"/>
            <a:ext cx="252028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1000 kg CO2  -</a:t>
            </a:r>
          </a:p>
        </p:txBody>
      </p:sp>
      <p:sp>
        <p:nvSpPr>
          <p:cNvPr id="14" name="Espace réservé du contenu 2"/>
          <p:cNvSpPr txBox="1">
            <a:spLocks/>
          </p:cNvSpPr>
          <p:nvPr/>
        </p:nvSpPr>
        <p:spPr>
          <a:xfrm>
            <a:off x="9012324" y="1673248"/>
            <a:ext cx="248427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1 500 kg CO2  -</a:t>
            </a:r>
          </a:p>
        </p:txBody>
      </p:sp>
      <p:sp>
        <p:nvSpPr>
          <p:cNvPr id="15" name="Espace réservé du contenu 2"/>
          <p:cNvSpPr txBox="1">
            <a:spLocks/>
          </p:cNvSpPr>
          <p:nvPr/>
        </p:nvSpPr>
        <p:spPr>
          <a:xfrm>
            <a:off x="9273564" y="3977504"/>
            <a:ext cx="279910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500 kg CO2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763789"/>
            <a:ext cx="2160000" cy="2160000"/>
          </a:xfrm>
          <a:prstGeom prst="rect">
            <a:avLst/>
          </a:prstGeom>
        </p:spPr>
      </p:pic>
      <p:sp>
        <p:nvSpPr>
          <p:cNvPr id="10" name="Rectangle 9"/>
          <p:cNvSpPr/>
          <p:nvPr/>
        </p:nvSpPr>
        <p:spPr>
          <a:xfrm>
            <a:off x="3177444" y="3697460"/>
            <a:ext cx="6096000" cy="2308324"/>
          </a:xfrm>
          <a:prstGeom prst="rect">
            <a:avLst/>
          </a:prstGeom>
        </p:spPr>
        <p:txBody>
          <a:bodyPr>
            <a:spAutoFit/>
          </a:bodyPr>
          <a:lstStyle/>
          <a:p>
            <a:pPr marL="285750" indent="-285750">
              <a:buFont typeface="Arial" panose="020B0604020202020204" pitchFamily="34" charset="0"/>
              <a:buChar char="•"/>
            </a:pPr>
            <a:r>
              <a:rPr lang="fr-FR" dirty="0">
                <a:solidFill>
                  <a:srgbClr val="000000"/>
                </a:solidFill>
                <a:latin typeface="Calibri" panose="020F0502020204030204" pitchFamily="34" charset="0"/>
              </a:rPr>
              <a:t>Chauffage à 20°C jour / 17°C nuit </a:t>
            </a:r>
          </a:p>
          <a:p>
            <a:pPr marL="285750" indent="-285750">
              <a:buFont typeface="Arial" panose="020B0604020202020204" pitchFamily="34" charset="0"/>
              <a:buChar char="•"/>
            </a:pPr>
            <a:r>
              <a:rPr lang="fr-FR" dirty="0">
                <a:solidFill>
                  <a:srgbClr val="000000"/>
                </a:solidFill>
                <a:latin typeface="Calibri" panose="020F0502020204030204" pitchFamily="34" charset="0"/>
              </a:rPr>
              <a:t>Douches limitées, bains exceptionnels</a:t>
            </a:r>
          </a:p>
          <a:p>
            <a:pPr marL="285750" indent="-285750">
              <a:buFont typeface="Arial" panose="020B0604020202020204" pitchFamily="34" charset="0"/>
              <a:buChar char="•"/>
            </a:pPr>
            <a:r>
              <a:rPr lang="fr-FR" dirty="0">
                <a:solidFill>
                  <a:srgbClr val="000000"/>
                </a:solidFill>
                <a:latin typeface="Calibri" panose="020F0502020204030204" pitchFamily="34" charset="0"/>
              </a:rPr>
              <a:t>Eteindre les radiateurs lorsque les fenêtres sont ouvertes</a:t>
            </a:r>
          </a:p>
          <a:p>
            <a:pPr marL="285750" indent="-285750">
              <a:buFont typeface="Arial" panose="020B0604020202020204" pitchFamily="34" charset="0"/>
              <a:buChar char="•"/>
            </a:pPr>
            <a:r>
              <a:rPr lang="fr-FR" dirty="0">
                <a:solidFill>
                  <a:srgbClr val="000000"/>
                </a:solidFill>
                <a:latin typeface="Calibri" panose="020F0502020204030204" pitchFamily="34" charset="0"/>
              </a:rPr>
              <a:t>Ne pas obstruer les bouches d'extraction d'air ;</a:t>
            </a:r>
          </a:p>
          <a:p>
            <a:pPr marL="285750" indent="-285750">
              <a:buFont typeface="Arial" panose="020B0604020202020204" pitchFamily="34" charset="0"/>
              <a:buChar char="•"/>
            </a:pPr>
            <a:r>
              <a:rPr lang="fr-FR" dirty="0">
                <a:solidFill>
                  <a:srgbClr val="000000"/>
                </a:solidFill>
                <a:latin typeface="Calibri" panose="020F0502020204030204" pitchFamily="34" charset="0"/>
              </a:rPr>
              <a:t>Ne pas laisser les appareils électriques en veille (brancher sur multiprise avec interrupteur) ;</a:t>
            </a:r>
          </a:p>
          <a:p>
            <a:pPr marL="285750" indent="-285750">
              <a:buFont typeface="Arial" panose="020B0604020202020204" pitchFamily="34" charset="0"/>
              <a:buChar char="•"/>
            </a:pPr>
            <a:r>
              <a:rPr lang="fr-FR" dirty="0">
                <a:solidFill>
                  <a:srgbClr val="000000"/>
                </a:solidFill>
                <a:latin typeface="Calibri" panose="020F0502020204030204" pitchFamily="34" charset="0"/>
              </a:rPr>
              <a:t>Mettre un couvercle sur les casseroles</a:t>
            </a:r>
          </a:p>
          <a:p>
            <a:pPr marL="285750" indent="-285750">
              <a:buFont typeface="Arial" panose="020B0604020202020204" pitchFamily="34" charset="0"/>
              <a:buChar char="•"/>
            </a:pPr>
            <a:r>
              <a:rPr lang="fr-FR" dirty="0">
                <a:solidFill>
                  <a:srgbClr val="000000"/>
                </a:solidFill>
                <a:latin typeface="Calibri" panose="020F0502020204030204" pitchFamily="34" charset="0"/>
              </a:rPr>
              <a:t>Equipements A+++ / Eclairages LED</a:t>
            </a:r>
            <a:endParaRPr lang="fr-FR" dirty="0"/>
          </a:p>
        </p:txBody>
      </p:sp>
    </p:spTree>
    <p:extLst>
      <p:ext uri="{BB962C8B-B14F-4D97-AF65-F5344CB8AC3E}">
        <p14:creationId xmlns:p14="http://schemas.microsoft.com/office/powerpoint/2010/main" val="10247690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à coins arrondis 7"/>
          <p:cNvSpPr/>
          <p:nvPr/>
        </p:nvSpPr>
        <p:spPr>
          <a:xfrm>
            <a:off x="11280576" y="3833488"/>
            <a:ext cx="504056" cy="1644601"/>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a:t>Carbone à </a:t>
            </a:r>
            <a:r>
              <a:rPr lang="en-US" dirty="0" err="1"/>
              <a:t>Ras</a:t>
            </a:r>
            <a:r>
              <a:rPr lang="en-US" dirty="0"/>
              <a:t> ! </a:t>
            </a:r>
          </a:p>
        </p:txBody>
      </p:sp>
      <p:sp>
        <p:nvSpPr>
          <p:cNvPr id="5" name="Rectangle à coins arrondis 4"/>
          <p:cNvSpPr/>
          <p:nvPr/>
        </p:nvSpPr>
        <p:spPr>
          <a:xfrm>
            <a:off x="11280576" y="692696"/>
            <a:ext cx="504056" cy="5433467"/>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10992664" y="5157192"/>
            <a:ext cx="1080000" cy="1080000"/>
          </a:xfrm>
          <a:prstGeom prst="ellipse">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2"/>
          <p:cNvSpPr txBox="1">
            <a:spLocks/>
          </p:cNvSpPr>
          <p:nvPr/>
        </p:nvSpPr>
        <p:spPr>
          <a:xfrm>
            <a:off x="11211302" y="111296"/>
            <a:ext cx="74219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2°C</a:t>
            </a:r>
          </a:p>
        </p:txBody>
      </p:sp>
      <p:sp>
        <p:nvSpPr>
          <p:cNvPr id="9" name="Espace réservé du contenu 8"/>
          <p:cNvSpPr>
            <a:spLocks noGrp="1"/>
          </p:cNvSpPr>
          <p:nvPr>
            <p:ph idx="1"/>
          </p:nvPr>
        </p:nvSpPr>
        <p:spPr>
          <a:xfrm>
            <a:off x="609600" y="1268760"/>
            <a:ext cx="8375932" cy="4857403"/>
          </a:xfrm>
        </p:spPr>
        <p:txBody>
          <a:bodyPr/>
          <a:lstStyle/>
          <a:p>
            <a:r>
              <a:rPr lang="fr-FR" sz="4400" dirty="0"/>
              <a:t>Logement neuf ou rénové </a:t>
            </a:r>
            <a:endParaRPr lang="en-US" sz="3600" dirty="0">
              <a:solidFill>
                <a:schemeClr val="tx1"/>
              </a:solidFill>
            </a:endParaRPr>
          </a:p>
          <a:p>
            <a:r>
              <a:rPr lang="en-US" sz="3600" dirty="0">
                <a:solidFill>
                  <a:schemeClr val="tx1"/>
                </a:solidFill>
              </a:rPr>
              <a:t>500-800 kg CO2eq</a:t>
            </a:r>
          </a:p>
          <a:p>
            <a:endParaRPr lang="en-US" sz="4400" dirty="0"/>
          </a:p>
          <a:p>
            <a:endParaRPr lang="en-US" sz="4400" dirty="0"/>
          </a:p>
          <a:p>
            <a:endParaRPr lang="en-US" sz="4400" dirty="0"/>
          </a:p>
        </p:txBody>
      </p:sp>
      <p:sp>
        <p:nvSpPr>
          <p:cNvPr id="13" name="Espace réservé du contenu 2"/>
          <p:cNvSpPr txBox="1">
            <a:spLocks/>
          </p:cNvSpPr>
          <p:nvPr/>
        </p:nvSpPr>
        <p:spPr>
          <a:xfrm>
            <a:off x="9120336" y="2753368"/>
            <a:ext cx="252028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1000 kg CO2  -</a:t>
            </a:r>
          </a:p>
        </p:txBody>
      </p:sp>
      <p:sp>
        <p:nvSpPr>
          <p:cNvPr id="14" name="Espace réservé du contenu 2"/>
          <p:cNvSpPr txBox="1">
            <a:spLocks/>
          </p:cNvSpPr>
          <p:nvPr/>
        </p:nvSpPr>
        <p:spPr>
          <a:xfrm>
            <a:off x="9012324" y="1673248"/>
            <a:ext cx="248427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1 500 kg CO2  -</a:t>
            </a:r>
          </a:p>
        </p:txBody>
      </p:sp>
      <p:sp>
        <p:nvSpPr>
          <p:cNvPr id="15" name="Espace réservé du contenu 2"/>
          <p:cNvSpPr txBox="1">
            <a:spLocks/>
          </p:cNvSpPr>
          <p:nvPr/>
        </p:nvSpPr>
        <p:spPr>
          <a:xfrm>
            <a:off x="9273564" y="3977504"/>
            <a:ext cx="279910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500 kg CO2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429000"/>
            <a:ext cx="2160000" cy="2160000"/>
          </a:xfrm>
          <a:prstGeom prst="rect">
            <a:avLst/>
          </a:prstGeom>
        </p:spPr>
      </p:pic>
    </p:spTree>
    <p:extLst>
      <p:ext uri="{BB962C8B-B14F-4D97-AF65-F5344CB8AC3E}">
        <p14:creationId xmlns:p14="http://schemas.microsoft.com/office/powerpoint/2010/main" val="133012148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à coins arrondis 7"/>
          <p:cNvSpPr/>
          <p:nvPr/>
        </p:nvSpPr>
        <p:spPr>
          <a:xfrm>
            <a:off x="11280576" y="4869160"/>
            <a:ext cx="504056" cy="60892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a:t>Carbone à </a:t>
            </a:r>
            <a:r>
              <a:rPr lang="en-US" dirty="0" err="1"/>
              <a:t>Ras</a:t>
            </a:r>
            <a:r>
              <a:rPr lang="en-US" dirty="0"/>
              <a:t> ! </a:t>
            </a:r>
          </a:p>
        </p:txBody>
      </p:sp>
      <p:sp>
        <p:nvSpPr>
          <p:cNvPr id="5" name="Rectangle à coins arrondis 4"/>
          <p:cNvSpPr/>
          <p:nvPr/>
        </p:nvSpPr>
        <p:spPr>
          <a:xfrm>
            <a:off x="11280576" y="692696"/>
            <a:ext cx="504056" cy="5433467"/>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10992664" y="5157192"/>
            <a:ext cx="1080000" cy="1080000"/>
          </a:xfrm>
          <a:prstGeom prst="ellipse">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2"/>
          <p:cNvSpPr txBox="1">
            <a:spLocks/>
          </p:cNvSpPr>
          <p:nvPr/>
        </p:nvSpPr>
        <p:spPr>
          <a:xfrm>
            <a:off x="11211302" y="111296"/>
            <a:ext cx="74219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2°C</a:t>
            </a:r>
          </a:p>
        </p:txBody>
      </p:sp>
      <p:sp>
        <p:nvSpPr>
          <p:cNvPr id="9" name="Espace réservé du contenu 8"/>
          <p:cNvSpPr>
            <a:spLocks noGrp="1"/>
          </p:cNvSpPr>
          <p:nvPr>
            <p:ph idx="1"/>
          </p:nvPr>
        </p:nvSpPr>
        <p:spPr>
          <a:xfrm>
            <a:off x="609600" y="1268760"/>
            <a:ext cx="8375932" cy="4857403"/>
          </a:xfrm>
        </p:spPr>
        <p:txBody>
          <a:bodyPr/>
          <a:lstStyle/>
          <a:p>
            <a:r>
              <a:rPr lang="fr-FR" sz="4400" dirty="0"/>
              <a:t>Logement neuf ou rénové + sobriété</a:t>
            </a:r>
            <a:endParaRPr lang="fr-FR" sz="3600" dirty="0">
              <a:solidFill>
                <a:schemeClr val="tx1"/>
              </a:solidFill>
            </a:endParaRPr>
          </a:p>
          <a:p>
            <a:r>
              <a:rPr lang="en-US" sz="3600" dirty="0">
                <a:solidFill>
                  <a:schemeClr val="tx1"/>
                </a:solidFill>
              </a:rPr>
              <a:t>200 kg CO2eq</a:t>
            </a:r>
          </a:p>
          <a:p>
            <a:endParaRPr lang="en-US" sz="4400" dirty="0"/>
          </a:p>
          <a:p>
            <a:endParaRPr lang="en-US" sz="4400" dirty="0"/>
          </a:p>
          <a:p>
            <a:endParaRPr lang="en-US" sz="4400" dirty="0"/>
          </a:p>
        </p:txBody>
      </p:sp>
      <p:sp>
        <p:nvSpPr>
          <p:cNvPr id="13" name="Espace réservé du contenu 2"/>
          <p:cNvSpPr txBox="1">
            <a:spLocks/>
          </p:cNvSpPr>
          <p:nvPr/>
        </p:nvSpPr>
        <p:spPr>
          <a:xfrm>
            <a:off x="9120336" y="2753368"/>
            <a:ext cx="252028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1000 kg CO2  -</a:t>
            </a:r>
          </a:p>
        </p:txBody>
      </p:sp>
      <p:sp>
        <p:nvSpPr>
          <p:cNvPr id="14" name="Espace réservé du contenu 2"/>
          <p:cNvSpPr txBox="1">
            <a:spLocks/>
          </p:cNvSpPr>
          <p:nvPr/>
        </p:nvSpPr>
        <p:spPr>
          <a:xfrm>
            <a:off x="9012324" y="1673248"/>
            <a:ext cx="248427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1 500 kg CO2  -</a:t>
            </a:r>
          </a:p>
        </p:txBody>
      </p:sp>
      <p:sp>
        <p:nvSpPr>
          <p:cNvPr id="15" name="Espace réservé du contenu 2"/>
          <p:cNvSpPr txBox="1">
            <a:spLocks/>
          </p:cNvSpPr>
          <p:nvPr/>
        </p:nvSpPr>
        <p:spPr>
          <a:xfrm>
            <a:off x="9273564" y="3977504"/>
            <a:ext cx="279910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500 kg CO2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697461"/>
            <a:ext cx="2160000" cy="2160000"/>
          </a:xfrm>
          <a:prstGeom prst="rect">
            <a:avLst/>
          </a:prstGeom>
        </p:spPr>
      </p:pic>
      <p:sp>
        <p:nvSpPr>
          <p:cNvPr id="16" name="Rectangle 15"/>
          <p:cNvSpPr/>
          <p:nvPr/>
        </p:nvSpPr>
        <p:spPr>
          <a:xfrm>
            <a:off x="3177444" y="3697460"/>
            <a:ext cx="6096000" cy="2308324"/>
          </a:xfrm>
          <a:prstGeom prst="rect">
            <a:avLst/>
          </a:prstGeom>
        </p:spPr>
        <p:txBody>
          <a:bodyPr>
            <a:spAutoFit/>
          </a:bodyPr>
          <a:lstStyle/>
          <a:p>
            <a:pPr marL="285750" indent="-285750">
              <a:buFont typeface="Arial" panose="020B0604020202020204" pitchFamily="34" charset="0"/>
              <a:buChar char="•"/>
            </a:pPr>
            <a:r>
              <a:rPr lang="fr-FR" dirty="0">
                <a:solidFill>
                  <a:srgbClr val="000000"/>
                </a:solidFill>
                <a:latin typeface="Calibri" panose="020F0502020204030204" pitchFamily="34" charset="0"/>
              </a:rPr>
              <a:t>Chauffage à 20°C jour / 17°C nuit </a:t>
            </a:r>
          </a:p>
          <a:p>
            <a:pPr marL="285750" indent="-285750">
              <a:buFont typeface="Arial" panose="020B0604020202020204" pitchFamily="34" charset="0"/>
              <a:buChar char="•"/>
            </a:pPr>
            <a:r>
              <a:rPr lang="fr-FR" dirty="0">
                <a:solidFill>
                  <a:srgbClr val="000000"/>
                </a:solidFill>
                <a:latin typeface="Calibri" panose="020F0502020204030204" pitchFamily="34" charset="0"/>
              </a:rPr>
              <a:t>Douches limitées, bains exceptionnels</a:t>
            </a:r>
          </a:p>
          <a:p>
            <a:pPr marL="285750" indent="-285750">
              <a:buFont typeface="Arial" panose="020B0604020202020204" pitchFamily="34" charset="0"/>
              <a:buChar char="•"/>
            </a:pPr>
            <a:r>
              <a:rPr lang="fr-FR" dirty="0">
                <a:solidFill>
                  <a:srgbClr val="000000"/>
                </a:solidFill>
                <a:latin typeface="Calibri" panose="020F0502020204030204" pitchFamily="34" charset="0"/>
              </a:rPr>
              <a:t>Eteindre les radiateurs lorsque les fenêtres sont ouvertes</a:t>
            </a:r>
          </a:p>
          <a:p>
            <a:pPr marL="285750" indent="-285750">
              <a:buFont typeface="Arial" panose="020B0604020202020204" pitchFamily="34" charset="0"/>
              <a:buChar char="•"/>
            </a:pPr>
            <a:r>
              <a:rPr lang="fr-FR" dirty="0">
                <a:solidFill>
                  <a:srgbClr val="000000"/>
                </a:solidFill>
                <a:latin typeface="Calibri" panose="020F0502020204030204" pitchFamily="34" charset="0"/>
              </a:rPr>
              <a:t>Ne pas obstruer les bouches d'extraction d'air ;</a:t>
            </a:r>
          </a:p>
          <a:p>
            <a:pPr marL="285750" indent="-285750">
              <a:buFont typeface="Arial" panose="020B0604020202020204" pitchFamily="34" charset="0"/>
              <a:buChar char="•"/>
            </a:pPr>
            <a:r>
              <a:rPr lang="fr-FR" dirty="0">
                <a:solidFill>
                  <a:srgbClr val="000000"/>
                </a:solidFill>
                <a:latin typeface="Calibri" panose="020F0502020204030204" pitchFamily="34" charset="0"/>
              </a:rPr>
              <a:t>Ne pas laisser les appareils électriques en veille (brancher sur multiprise avec interrupteur) ;</a:t>
            </a:r>
          </a:p>
          <a:p>
            <a:pPr marL="285750" indent="-285750">
              <a:buFont typeface="Arial" panose="020B0604020202020204" pitchFamily="34" charset="0"/>
              <a:buChar char="•"/>
            </a:pPr>
            <a:r>
              <a:rPr lang="fr-FR" dirty="0">
                <a:solidFill>
                  <a:srgbClr val="000000"/>
                </a:solidFill>
                <a:latin typeface="Calibri" panose="020F0502020204030204" pitchFamily="34" charset="0"/>
              </a:rPr>
              <a:t>Mettre un couvercle sur les casseroles</a:t>
            </a:r>
          </a:p>
          <a:p>
            <a:pPr marL="285750" indent="-285750">
              <a:buFont typeface="Arial" panose="020B0604020202020204" pitchFamily="34" charset="0"/>
              <a:buChar char="•"/>
            </a:pPr>
            <a:r>
              <a:rPr lang="fr-FR" dirty="0">
                <a:solidFill>
                  <a:srgbClr val="000000"/>
                </a:solidFill>
                <a:latin typeface="Calibri" panose="020F0502020204030204" pitchFamily="34" charset="0"/>
              </a:rPr>
              <a:t>Equipements A+++ / Eclairages LED</a:t>
            </a:r>
            <a:endParaRPr lang="fr-FR" dirty="0"/>
          </a:p>
        </p:txBody>
      </p:sp>
    </p:spTree>
    <p:extLst>
      <p:ext uri="{BB962C8B-B14F-4D97-AF65-F5344CB8AC3E}">
        <p14:creationId xmlns:p14="http://schemas.microsoft.com/office/powerpoint/2010/main" val="244389298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à coins arrondis 7"/>
          <p:cNvSpPr/>
          <p:nvPr/>
        </p:nvSpPr>
        <p:spPr>
          <a:xfrm>
            <a:off x="11280576" y="692696"/>
            <a:ext cx="504056" cy="478539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a:t>Carbone à </a:t>
            </a:r>
            <a:r>
              <a:rPr lang="en-US" dirty="0" err="1"/>
              <a:t>Ras</a:t>
            </a:r>
            <a:r>
              <a:rPr lang="en-US" dirty="0"/>
              <a:t> ! </a:t>
            </a:r>
          </a:p>
        </p:txBody>
      </p:sp>
      <p:sp>
        <p:nvSpPr>
          <p:cNvPr id="5" name="Rectangle à coins arrondis 4"/>
          <p:cNvSpPr/>
          <p:nvPr/>
        </p:nvSpPr>
        <p:spPr>
          <a:xfrm>
            <a:off x="11280576" y="692696"/>
            <a:ext cx="504056" cy="5433467"/>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10992664" y="5157192"/>
            <a:ext cx="1080000" cy="1080000"/>
          </a:xfrm>
          <a:prstGeom prst="ellipse">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2"/>
          <p:cNvSpPr txBox="1">
            <a:spLocks/>
          </p:cNvSpPr>
          <p:nvPr/>
        </p:nvSpPr>
        <p:spPr>
          <a:xfrm>
            <a:off x="11211302" y="111296"/>
            <a:ext cx="74219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2°C</a:t>
            </a:r>
          </a:p>
        </p:txBody>
      </p:sp>
      <p:sp>
        <p:nvSpPr>
          <p:cNvPr id="9" name="Espace réservé du contenu 8"/>
          <p:cNvSpPr>
            <a:spLocks noGrp="1"/>
          </p:cNvSpPr>
          <p:nvPr>
            <p:ph idx="1"/>
          </p:nvPr>
        </p:nvSpPr>
        <p:spPr>
          <a:xfrm>
            <a:off x="609600" y="1268760"/>
            <a:ext cx="8114692" cy="4857403"/>
          </a:xfrm>
        </p:spPr>
        <p:txBody>
          <a:bodyPr/>
          <a:lstStyle/>
          <a:p>
            <a:r>
              <a:rPr lang="en-US" sz="4400" dirty="0"/>
              <a:t>1 </a:t>
            </a:r>
            <a:r>
              <a:rPr lang="en-US" sz="4400" dirty="0" err="1"/>
              <a:t>repas</a:t>
            </a:r>
            <a:r>
              <a:rPr lang="en-US" sz="4400" dirty="0"/>
              <a:t> par jour à base de </a:t>
            </a:r>
            <a:r>
              <a:rPr lang="en-US" sz="4400" dirty="0" err="1"/>
              <a:t>viande</a:t>
            </a:r>
            <a:r>
              <a:rPr lang="en-US" sz="4400" dirty="0"/>
              <a:t> Rouge</a:t>
            </a:r>
          </a:p>
          <a:p>
            <a:r>
              <a:rPr lang="en-US" sz="3600" dirty="0">
                <a:solidFill>
                  <a:schemeClr val="tx1"/>
                </a:solidFill>
              </a:rPr>
              <a:t>2083 kg CO2eq</a:t>
            </a:r>
          </a:p>
          <a:p>
            <a:endParaRPr lang="en-US" sz="4400" dirty="0"/>
          </a:p>
          <a:p>
            <a:endParaRPr lang="en-US" sz="4400" dirty="0"/>
          </a:p>
          <a:p>
            <a:endParaRPr lang="en-US" sz="4400" dirty="0"/>
          </a:p>
        </p:txBody>
      </p:sp>
      <p:sp>
        <p:nvSpPr>
          <p:cNvPr id="13" name="Espace réservé du contenu 2"/>
          <p:cNvSpPr txBox="1">
            <a:spLocks/>
          </p:cNvSpPr>
          <p:nvPr/>
        </p:nvSpPr>
        <p:spPr>
          <a:xfrm>
            <a:off x="9120336" y="2753368"/>
            <a:ext cx="252028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1000 kg CO2  -</a:t>
            </a:r>
          </a:p>
        </p:txBody>
      </p:sp>
      <p:sp>
        <p:nvSpPr>
          <p:cNvPr id="14" name="Espace réservé du contenu 2"/>
          <p:cNvSpPr txBox="1">
            <a:spLocks/>
          </p:cNvSpPr>
          <p:nvPr/>
        </p:nvSpPr>
        <p:spPr>
          <a:xfrm>
            <a:off x="9012324" y="1673248"/>
            <a:ext cx="248427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1 500 kg CO2  -</a:t>
            </a:r>
          </a:p>
        </p:txBody>
      </p:sp>
      <p:sp>
        <p:nvSpPr>
          <p:cNvPr id="15" name="Espace réservé du contenu 2"/>
          <p:cNvSpPr txBox="1">
            <a:spLocks/>
          </p:cNvSpPr>
          <p:nvPr/>
        </p:nvSpPr>
        <p:spPr>
          <a:xfrm>
            <a:off x="9273564" y="3977504"/>
            <a:ext cx="279910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500 kg CO2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697461"/>
            <a:ext cx="2160000" cy="2160000"/>
          </a:xfrm>
          <a:prstGeom prst="rect">
            <a:avLst/>
          </a:prstGeom>
        </p:spPr>
      </p:pic>
    </p:spTree>
    <p:extLst>
      <p:ext uri="{BB962C8B-B14F-4D97-AF65-F5344CB8AC3E}">
        <p14:creationId xmlns:p14="http://schemas.microsoft.com/office/powerpoint/2010/main" val="36100431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Cours toujours ! </a:t>
            </a:r>
          </a:p>
        </p:txBody>
      </p:sp>
      <p:sp>
        <p:nvSpPr>
          <p:cNvPr id="9" name="Text Box 52"/>
          <p:cNvSpPr txBox="1">
            <a:spLocks noChangeArrowheads="1"/>
          </p:cNvSpPr>
          <p:nvPr/>
        </p:nvSpPr>
        <p:spPr bwMode="auto">
          <a:xfrm>
            <a:off x="6214470" y="3144493"/>
            <a:ext cx="437743" cy="6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FontTx/>
              <a:buNone/>
            </a:pPr>
            <a:r>
              <a:rPr lang="fr-FR" altLang="fr-FR" sz="3600" dirty="0">
                <a:solidFill>
                  <a:srgbClr val="006E97"/>
                </a:solidFill>
              </a:rPr>
              <a:t>=</a:t>
            </a:r>
          </a:p>
        </p:txBody>
      </p:sp>
      <p:sp>
        <p:nvSpPr>
          <p:cNvPr id="10" name="Rectangle 9"/>
          <p:cNvSpPr/>
          <p:nvPr/>
        </p:nvSpPr>
        <p:spPr bwMode="auto">
          <a:xfrm>
            <a:off x="6264339" y="5042288"/>
            <a:ext cx="1831934" cy="4736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a:p>
        </p:txBody>
      </p:sp>
      <p:sp>
        <p:nvSpPr>
          <p:cNvPr id="12" name="Text Box 53"/>
          <p:cNvSpPr txBox="1">
            <a:spLocks noChangeArrowheads="1"/>
          </p:cNvSpPr>
          <p:nvPr/>
        </p:nvSpPr>
        <p:spPr bwMode="auto">
          <a:xfrm>
            <a:off x="6264339" y="4864848"/>
            <a:ext cx="488684"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FontTx/>
              <a:buNone/>
            </a:pPr>
            <a:r>
              <a:rPr lang="fr-FR" altLang="fr-FR" sz="3600" dirty="0">
                <a:solidFill>
                  <a:srgbClr val="006E97"/>
                </a:solidFill>
              </a:rPr>
              <a:t>=</a:t>
            </a:r>
          </a:p>
        </p:txBody>
      </p:sp>
      <p:sp>
        <p:nvSpPr>
          <p:cNvPr id="13" name="ZoneTexte 12"/>
          <p:cNvSpPr txBox="1"/>
          <p:nvPr/>
        </p:nvSpPr>
        <p:spPr>
          <a:xfrm>
            <a:off x="2065143" y="1511460"/>
            <a:ext cx="4317298" cy="830997"/>
          </a:xfrm>
          <a:prstGeom prst="rect">
            <a:avLst/>
          </a:prstGeom>
          <a:noFill/>
        </p:spPr>
        <p:txBody>
          <a:bodyPr wrap="square" rtlCol="0">
            <a:spAutoFit/>
          </a:bodyPr>
          <a:lstStyle/>
          <a:p>
            <a:pPr algn="ctr"/>
            <a:r>
              <a:rPr lang="fr-FR" sz="2400" b="1" dirty="0">
                <a:solidFill>
                  <a:srgbClr val="4E3F2B"/>
                </a:solidFill>
                <a:latin typeface="Century Gothic"/>
                <a:cs typeface="Century Gothic"/>
              </a:rPr>
              <a:t>Production d’ 1 kW </a:t>
            </a:r>
          </a:p>
          <a:p>
            <a:pPr algn="ctr"/>
            <a:r>
              <a:rPr lang="fr-FR" sz="2400" b="1" dirty="0">
                <a:solidFill>
                  <a:srgbClr val="4E3F2B"/>
                </a:solidFill>
                <a:latin typeface="Century Gothic"/>
                <a:cs typeface="Century Gothic"/>
              </a:rPr>
              <a:t>pendant 1 h</a:t>
            </a:r>
          </a:p>
        </p:txBody>
      </p:sp>
      <p:sp>
        <p:nvSpPr>
          <p:cNvPr id="15" name="Text Box 52"/>
          <p:cNvSpPr txBox="1">
            <a:spLocks noChangeArrowheads="1"/>
          </p:cNvSpPr>
          <p:nvPr/>
        </p:nvSpPr>
        <p:spPr bwMode="auto">
          <a:xfrm>
            <a:off x="6205136" y="1553993"/>
            <a:ext cx="437743" cy="64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50000"/>
              </a:spcBef>
              <a:buClrTx/>
              <a:buFontTx/>
              <a:buNone/>
            </a:pPr>
            <a:r>
              <a:rPr lang="fr-FR" altLang="fr-FR" sz="3600" dirty="0">
                <a:solidFill>
                  <a:srgbClr val="006E97"/>
                </a:solidFill>
              </a:rPr>
              <a:t>=</a:t>
            </a:r>
          </a:p>
        </p:txBody>
      </p:sp>
      <p:pic>
        <p:nvPicPr>
          <p:cNvPr id="17" name="Image 16"/>
          <p:cNvPicPr>
            <a:picLocks noChangeAspect="1"/>
          </p:cNvPicPr>
          <p:nvPr/>
        </p:nvPicPr>
        <p:blipFill rotWithShape="1">
          <a:blip r:embed="rId3" cstate="email">
            <a:extLst>
              <a:ext uri="{28A0092B-C50C-407E-A947-70E740481C1C}">
                <a14:useLocalDpi xmlns:a14="http://schemas.microsoft.com/office/drawing/2010/main"/>
              </a:ext>
            </a:extLst>
          </a:blip>
          <a:srcRect r="61260" b="70051"/>
          <a:stretch/>
        </p:blipFill>
        <p:spPr>
          <a:xfrm>
            <a:off x="2999656" y="2708921"/>
            <a:ext cx="2565722" cy="988969"/>
          </a:xfrm>
          <a:prstGeom prst="rect">
            <a:avLst/>
          </a:prstGeom>
        </p:spPr>
      </p:pic>
      <p:sp>
        <p:nvSpPr>
          <p:cNvPr id="21" name="ZoneTexte 20"/>
          <p:cNvSpPr txBox="1"/>
          <p:nvPr/>
        </p:nvSpPr>
        <p:spPr>
          <a:xfrm>
            <a:off x="2038465" y="5506918"/>
            <a:ext cx="4317298" cy="461665"/>
          </a:xfrm>
          <a:prstGeom prst="rect">
            <a:avLst/>
          </a:prstGeom>
          <a:noFill/>
        </p:spPr>
        <p:txBody>
          <a:bodyPr wrap="square" rtlCol="0">
            <a:spAutoFit/>
          </a:bodyPr>
          <a:lstStyle/>
          <a:p>
            <a:pPr algn="ctr"/>
            <a:r>
              <a:rPr lang="fr-FR" sz="2400" b="1" dirty="0">
                <a:solidFill>
                  <a:srgbClr val="4E3F2B"/>
                </a:solidFill>
              </a:rPr>
              <a:t>Prise électrique</a:t>
            </a:r>
          </a:p>
        </p:txBody>
      </p:sp>
      <p:pic>
        <p:nvPicPr>
          <p:cNvPr id="23" name="Image 22" descr="plu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834807">
            <a:off x="3209458" y="4224436"/>
            <a:ext cx="1648996" cy="1841758"/>
          </a:xfrm>
          <a:prstGeom prst="rect">
            <a:avLst/>
          </a:prstGeom>
        </p:spPr>
      </p:pic>
      <p:pic>
        <p:nvPicPr>
          <p:cNvPr id="24" name="Image 23" descr="microwave-oven.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48128" y="1268760"/>
            <a:ext cx="1584176" cy="1173218"/>
          </a:xfrm>
          <a:prstGeom prst="rect">
            <a:avLst/>
          </a:prstGeom>
        </p:spPr>
      </p:pic>
      <p:sp>
        <p:nvSpPr>
          <p:cNvPr id="25" name="ZoneTexte 24"/>
          <p:cNvSpPr txBox="1"/>
          <p:nvPr/>
        </p:nvSpPr>
        <p:spPr>
          <a:xfrm>
            <a:off x="2999656" y="3861049"/>
            <a:ext cx="2448272" cy="461665"/>
          </a:xfrm>
          <a:prstGeom prst="rect">
            <a:avLst/>
          </a:prstGeom>
          <a:noFill/>
        </p:spPr>
        <p:txBody>
          <a:bodyPr wrap="square" rtlCol="0">
            <a:spAutoFit/>
          </a:bodyPr>
          <a:lstStyle/>
          <a:p>
            <a:pPr algn="ctr"/>
            <a:r>
              <a:rPr lang="fr-FR" sz="2400" b="1" dirty="0">
                <a:solidFill>
                  <a:srgbClr val="4E3F2B"/>
                </a:solidFill>
                <a:latin typeface="Century Gothic"/>
                <a:cs typeface="Century Gothic"/>
              </a:rPr>
              <a:t>10 cyclistes</a:t>
            </a:r>
          </a:p>
        </p:txBody>
      </p:sp>
      <p:pic>
        <p:nvPicPr>
          <p:cNvPr id="5" name="Image 4" descr="money.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60096" y="2780928"/>
            <a:ext cx="1291830" cy="1288702"/>
          </a:xfrm>
          <a:prstGeom prst="rect">
            <a:avLst/>
          </a:prstGeom>
        </p:spPr>
      </p:pic>
      <p:pic>
        <p:nvPicPr>
          <p:cNvPr id="19" name="Image 18" descr="money1.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60097" y="4941169"/>
            <a:ext cx="1330589" cy="770171"/>
          </a:xfrm>
          <a:prstGeom prst="rect">
            <a:avLst/>
          </a:prstGeom>
        </p:spPr>
      </p:pic>
      <p:sp>
        <p:nvSpPr>
          <p:cNvPr id="26" name="ZoneTexte 25"/>
          <p:cNvSpPr txBox="1"/>
          <p:nvPr/>
        </p:nvSpPr>
        <p:spPr>
          <a:xfrm>
            <a:off x="6888088" y="2708921"/>
            <a:ext cx="4317298" cy="769441"/>
          </a:xfrm>
          <a:prstGeom prst="rect">
            <a:avLst/>
          </a:prstGeom>
          <a:noFill/>
        </p:spPr>
        <p:txBody>
          <a:bodyPr wrap="square" rtlCol="0">
            <a:spAutoFit/>
          </a:bodyPr>
          <a:lstStyle/>
          <a:p>
            <a:pPr algn="ctr"/>
            <a:r>
              <a:rPr lang="fr-FR" sz="4400" b="1" dirty="0">
                <a:solidFill>
                  <a:schemeClr val="accent6"/>
                </a:solidFill>
                <a:latin typeface="Century Gothic"/>
                <a:cs typeface="Century Gothic"/>
              </a:rPr>
              <a:t>100 €</a:t>
            </a:r>
          </a:p>
        </p:txBody>
      </p:sp>
      <p:sp>
        <p:nvSpPr>
          <p:cNvPr id="27" name="ZoneTexte 26"/>
          <p:cNvSpPr txBox="1"/>
          <p:nvPr/>
        </p:nvSpPr>
        <p:spPr>
          <a:xfrm>
            <a:off x="6960096" y="4581129"/>
            <a:ext cx="4317298" cy="769441"/>
          </a:xfrm>
          <a:prstGeom prst="rect">
            <a:avLst/>
          </a:prstGeom>
          <a:noFill/>
        </p:spPr>
        <p:txBody>
          <a:bodyPr wrap="square" rtlCol="0">
            <a:spAutoFit/>
          </a:bodyPr>
          <a:lstStyle/>
          <a:p>
            <a:pPr algn="ctr"/>
            <a:r>
              <a:rPr lang="fr-FR" sz="4400" b="1" dirty="0">
                <a:solidFill>
                  <a:schemeClr val="accent6"/>
                </a:solidFill>
                <a:latin typeface="Century Gothic"/>
                <a:cs typeface="Century Gothic"/>
              </a:rPr>
              <a:t>0,10 €</a:t>
            </a:r>
          </a:p>
        </p:txBody>
      </p:sp>
    </p:spTree>
    <p:extLst>
      <p:ext uri="{BB962C8B-B14F-4D97-AF65-F5344CB8AC3E}">
        <p14:creationId xmlns:p14="http://schemas.microsoft.com/office/powerpoint/2010/main" val="652411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21" grpId="0"/>
      <p:bldP spid="26" grpId="0"/>
      <p:bldP spid="27" grpId="0"/>
    </p:bldLst>
  </p:timing>
</p:sld>
</file>

<file path=ppt/slides/slide1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à coins arrondis 7"/>
          <p:cNvSpPr/>
          <p:nvPr/>
        </p:nvSpPr>
        <p:spPr>
          <a:xfrm>
            <a:off x="11280576" y="4221088"/>
            <a:ext cx="504056" cy="1257002"/>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a:t>Carbone à </a:t>
            </a:r>
            <a:r>
              <a:rPr lang="en-US" dirty="0" err="1"/>
              <a:t>Ras</a:t>
            </a:r>
            <a:r>
              <a:rPr lang="en-US" dirty="0"/>
              <a:t> ! </a:t>
            </a:r>
          </a:p>
        </p:txBody>
      </p:sp>
      <p:sp>
        <p:nvSpPr>
          <p:cNvPr id="5" name="Rectangle à coins arrondis 4"/>
          <p:cNvSpPr/>
          <p:nvPr/>
        </p:nvSpPr>
        <p:spPr>
          <a:xfrm>
            <a:off x="11280576" y="692696"/>
            <a:ext cx="504056" cy="5433467"/>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10992664" y="5157192"/>
            <a:ext cx="1080000" cy="1080000"/>
          </a:xfrm>
          <a:prstGeom prst="ellipse">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2"/>
          <p:cNvSpPr txBox="1">
            <a:spLocks/>
          </p:cNvSpPr>
          <p:nvPr/>
        </p:nvSpPr>
        <p:spPr>
          <a:xfrm>
            <a:off x="11211302" y="111296"/>
            <a:ext cx="74219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2°C</a:t>
            </a:r>
          </a:p>
        </p:txBody>
      </p:sp>
      <p:sp>
        <p:nvSpPr>
          <p:cNvPr id="9" name="Espace réservé du contenu 8"/>
          <p:cNvSpPr>
            <a:spLocks noGrp="1"/>
          </p:cNvSpPr>
          <p:nvPr>
            <p:ph idx="1"/>
          </p:nvPr>
        </p:nvSpPr>
        <p:spPr>
          <a:xfrm>
            <a:off x="609600" y="1268760"/>
            <a:ext cx="8114692" cy="4857403"/>
          </a:xfrm>
        </p:spPr>
        <p:txBody>
          <a:bodyPr/>
          <a:lstStyle/>
          <a:p>
            <a:r>
              <a:rPr lang="en-US" sz="4400" dirty="0"/>
              <a:t>1 </a:t>
            </a:r>
            <a:r>
              <a:rPr lang="en-US" sz="4400" dirty="0" err="1"/>
              <a:t>repas</a:t>
            </a:r>
            <a:r>
              <a:rPr lang="en-US" sz="4400" dirty="0"/>
              <a:t> par jour à base de </a:t>
            </a:r>
            <a:r>
              <a:rPr lang="en-US" sz="4400" dirty="0" err="1"/>
              <a:t>viande</a:t>
            </a:r>
            <a:r>
              <a:rPr lang="en-US" sz="4400" dirty="0"/>
              <a:t> blanche</a:t>
            </a:r>
          </a:p>
          <a:p>
            <a:r>
              <a:rPr lang="en-US" sz="3600" dirty="0">
                <a:solidFill>
                  <a:schemeClr val="tx1"/>
                </a:solidFill>
              </a:rPr>
              <a:t>480 kg CO2eq</a:t>
            </a:r>
          </a:p>
          <a:p>
            <a:endParaRPr lang="en-US" sz="4400" dirty="0"/>
          </a:p>
          <a:p>
            <a:endParaRPr lang="en-US" sz="4400" dirty="0"/>
          </a:p>
          <a:p>
            <a:endParaRPr lang="en-US" sz="4400" dirty="0"/>
          </a:p>
        </p:txBody>
      </p:sp>
      <p:sp>
        <p:nvSpPr>
          <p:cNvPr id="13" name="Espace réservé du contenu 2"/>
          <p:cNvSpPr txBox="1">
            <a:spLocks/>
          </p:cNvSpPr>
          <p:nvPr/>
        </p:nvSpPr>
        <p:spPr>
          <a:xfrm>
            <a:off x="9120336" y="2753368"/>
            <a:ext cx="252028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1000 kg CO2  -</a:t>
            </a:r>
          </a:p>
        </p:txBody>
      </p:sp>
      <p:sp>
        <p:nvSpPr>
          <p:cNvPr id="14" name="Espace réservé du contenu 2"/>
          <p:cNvSpPr txBox="1">
            <a:spLocks/>
          </p:cNvSpPr>
          <p:nvPr/>
        </p:nvSpPr>
        <p:spPr>
          <a:xfrm>
            <a:off x="9012324" y="1673248"/>
            <a:ext cx="248427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1 500 kg CO2  -</a:t>
            </a:r>
          </a:p>
        </p:txBody>
      </p:sp>
      <p:sp>
        <p:nvSpPr>
          <p:cNvPr id="15" name="Espace réservé du contenu 2"/>
          <p:cNvSpPr txBox="1">
            <a:spLocks/>
          </p:cNvSpPr>
          <p:nvPr/>
        </p:nvSpPr>
        <p:spPr>
          <a:xfrm>
            <a:off x="9273564" y="3977504"/>
            <a:ext cx="279910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500 kg CO2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8546" y="3697461"/>
            <a:ext cx="2160000" cy="2160000"/>
          </a:xfrm>
          <a:prstGeom prst="rect">
            <a:avLst/>
          </a:prstGeom>
        </p:spPr>
      </p:pic>
    </p:spTree>
    <p:extLst>
      <p:ext uri="{BB962C8B-B14F-4D97-AF65-F5344CB8AC3E}">
        <p14:creationId xmlns:p14="http://schemas.microsoft.com/office/powerpoint/2010/main" val="3499700429"/>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à coins arrondis 7"/>
          <p:cNvSpPr/>
          <p:nvPr/>
        </p:nvSpPr>
        <p:spPr>
          <a:xfrm>
            <a:off x="11280576" y="5013176"/>
            <a:ext cx="504056" cy="464914"/>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a:t>Carbone à </a:t>
            </a:r>
            <a:r>
              <a:rPr lang="en-US" dirty="0" err="1"/>
              <a:t>Ras</a:t>
            </a:r>
            <a:r>
              <a:rPr lang="en-US" dirty="0"/>
              <a:t> ! </a:t>
            </a:r>
          </a:p>
        </p:txBody>
      </p:sp>
      <p:sp>
        <p:nvSpPr>
          <p:cNvPr id="5" name="Rectangle à coins arrondis 4"/>
          <p:cNvSpPr/>
          <p:nvPr/>
        </p:nvSpPr>
        <p:spPr>
          <a:xfrm>
            <a:off x="11280576" y="692696"/>
            <a:ext cx="504056" cy="5433467"/>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10992664" y="5157192"/>
            <a:ext cx="1080000" cy="1080000"/>
          </a:xfrm>
          <a:prstGeom prst="ellipse">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2"/>
          <p:cNvSpPr txBox="1">
            <a:spLocks/>
          </p:cNvSpPr>
          <p:nvPr/>
        </p:nvSpPr>
        <p:spPr>
          <a:xfrm>
            <a:off x="11211302" y="111296"/>
            <a:ext cx="74219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2°C</a:t>
            </a:r>
          </a:p>
        </p:txBody>
      </p:sp>
      <p:sp>
        <p:nvSpPr>
          <p:cNvPr id="9" name="Espace réservé du contenu 8"/>
          <p:cNvSpPr>
            <a:spLocks noGrp="1"/>
          </p:cNvSpPr>
          <p:nvPr>
            <p:ph idx="1"/>
          </p:nvPr>
        </p:nvSpPr>
        <p:spPr>
          <a:xfrm>
            <a:off x="609600" y="1268760"/>
            <a:ext cx="8114692" cy="4857403"/>
          </a:xfrm>
        </p:spPr>
        <p:txBody>
          <a:bodyPr/>
          <a:lstStyle/>
          <a:p>
            <a:r>
              <a:rPr lang="en-US" sz="4400" dirty="0"/>
              <a:t>1 </a:t>
            </a:r>
            <a:r>
              <a:rPr lang="en-US" sz="4400" dirty="0" err="1"/>
              <a:t>repas</a:t>
            </a:r>
            <a:r>
              <a:rPr lang="en-US" sz="4400" dirty="0"/>
              <a:t> </a:t>
            </a:r>
            <a:r>
              <a:rPr lang="en-US" sz="4400" dirty="0" err="1"/>
              <a:t>végétarien</a:t>
            </a:r>
            <a:r>
              <a:rPr lang="en-US" sz="4400" dirty="0"/>
              <a:t> par jour</a:t>
            </a:r>
          </a:p>
          <a:p>
            <a:r>
              <a:rPr lang="en-US" sz="3600" dirty="0">
                <a:solidFill>
                  <a:schemeClr val="tx1"/>
                </a:solidFill>
              </a:rPr>
              <a:t>163 kg CO2eq</a:t>
            </a:r>
          </a:p>
          <a:p>
            <a:endParaRPr lang="en-US" sz="4400" dirty="0"/>
          </a:p>
          <a:p>
            <a:endParaRPr lang="en-US" sz="4400" dirty="0"/>
          </a:p>
          <a:p>
            <a:endParaRPr lang="en-US" sz="4400" dirty="0"/>
          </a:p>
        </p:txBody>
      </p:sp>
      <p:sp>
        <p:nvSpPr>
          <p:cNvPr id="13" name="Espace réservé du contenu 2"/>
          <p:cNvSpPr txBox="1">
            <a:spLocks/>
          </p:cNvSpPr>
          <p:nvPr/>
        </p:nvSpPr>
        <p:spPr>
          <a:xfrm>
            <a:off x="9120336" y="2753368"/>
            <a:ext cx="252028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1000 kg CO2  -</a:t>
            </a:r>
          </a:p>
        </p:txBody>
      </p:sp>
      <p:sp>
        <p:nvSpPr>
          <p:cNvPr id="14" name="Espace réservé du contenu 2"/>
          <p:cNvSpPr txBox="1">
            <a:spLocks/>
          </p:cNvSpPr>
          <p:nvPr/>
        </p:nvSpPr>
        <p:spPr>
          <a:xfrm>
            <a:off x="9012324" y="1673248"/>
            <a:ext cx="248427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1 500 kg CO2  -</a:t>
            </a:r>
          </a:p>
        </p:txBody>
      </p:sp>
      <p:sp>
        <p:nvSpPr>
          <p:cNvPr id="15" name="Espace réservé du contenu 2"/>
          <p:cNvSpPr txBox="1">
            <a:spLocks/>
          </p:cNvSpPr>
          <p:nvPr/>
        </p:nvSpPr>
        <p:spPr>
          <a:xfrm>
            <a:off x="9273564" y="3977504"/>
            <a:ext cx="279910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500 kg CO2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298060"/>
            <a:ext cx="2160000" cy="2160000"/>
          </a:xfrm>
          <a:prstGeom prst="rect">
            <a:avLst/>
          </a:prstGeom>
        </p:spPr>
      </p:pic>
    </p:spTree>
    <p:extLst>
      <p:ext uri="{BB962C8B-B14F-4D97-AF65-F5344CB8AC3E}">
        <p14:creationId xmlns:p14="http://schemas.microsoft.com/office/powerpoint/2010/main" val="81591008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à coins arrondis 7"/>
          <p:cNvSpPr/>
          <p:nvPr/>
        </p:nvSpPr>
        <p:spPr>
          <a:xfrm>
            <a:off x="11280576" y="1916832"/>
            <a:ext cx="504056" cy="3561257"/>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a:t>Carbone à </a:t>
            </a:r>
            <a:r>
              <a:rPr lang="en-US" dirty="0" err="1"/>
              <a:t>Ras</a:t>
            </a:r>
            <a:r>
              <a:rPr lang="en-US" dirty="0"/>
              <a:t> ! </a:t>
            </a:r>
          </a:p>
        </p:txBody>
      </p:sp>
      <p:sp>
        <p:nvSpPr>
          <p:cNvPr id="5" name="Rectangle à coins arrondis 4"/>
          <p:cNvSpPr/>
          <p:nvPr/>
        </p:nvSpPr>
        <p:spPr>
          <a:xfrm>
            <a:off x="11280576" y="692696"/>
            <a:ext cx="504056" cy="5433467"/>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10992664" y="5157192"/>
            <a:ext cx="1080000" cy="1080000"/>
          </a:xfrm>
          <a:prstGeom prst="ellipse">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2"/>
          <p:cNvSpPr txBox="1">
            <a:spLocks/>
          </p:cNvSpPr>
          <p:nvPr/>
        </p:nvSpPr>
        <p:spPr>
          <a:xfrm>
            <a:off x="11211302" y="111296"/>
            <a:ext cx="74219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2°C</a:t>
            </a:r>
          </a:p>
        </p:txBody>
      </p:sp>
      <p:sp>
        <p:nvSpPr>
          <p:cNvPr id="9" name="Espace réservé du contenu 8"/>
          <p:cNvSpPr>
            <a:spLocks noGrp="1"/>
          </p:cNvSpPr>
          <p:nvPr>
            <p:ph idx="1"/>
          </p:nvPr>
        </p:nvSpPr>
        <p:spPr>
          <a:xfrm>
            <a:off x="609600" y="1268760"/>
            <a:ext cx="8375932" cy="4857403"/>
          </a:xfrm>
        </p:spPr>
        <p:txBody>
          <a:bodyPr/>
          <a:lstStyle/>
          <a:p>
            <a:r>
              <a:rPr lang="fr-FR" sz="4400" dirty="0"/>
              <a:t>8h d’avion</a:t>
            </a:r>
            <a:endParaRPr lang="fr-FR" sz="3600" dirty="0">
              <a:solidFill>
                <a:schemeClr val="tx1"/>
              </a:solidFill>
            </a:endParaRPr>
          </a:p>
          <a:p>
            <a:r>
              <a:rPr lang="en-US" sz="3600" dirty="0">
                <a:solidFill>
                  <a:schemeClr val="tx1"/>
                </a:solidFill>
              </a:rPr>
              <a:t>1496 kg CO2eq</a:t>
            </a:r>
          </a:p>
          <a:p>
            <a:endParaRPr lang="en-US" sz="4400" dirty="0"/>
          </a:p>
          <a:p>
            <a:endParaRPr lang="en-US" sz="4400" dirty="0"/>
          </a:p>
          <a:p>
            <a:endParaRPr lang="en-US" sz="4400" dirty="0"/>
          </a:p>
        </p:txBody>
      </p:sp>
      <p:sp>
        <p:nvSpPr>
          <p:cNvPr id="13" name="Espace réservé du contenu 2"/>
          <p:cNvSpPr txBox="1">
            <a:spLocks/>
          </p:cNvSpPr>
          <p:nvPr/>
        </p:nvSpPr>
        <p:spPr>
          <a:xfrm>
            <a:off x="9120336" y="2753368"/>
            <a:ext cx="252028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1000 kg CO2  -</a:t>
            </a:r>
          </a:p>
        </p:txBody>
      </p:sp>
      <p:sp>
        <p:nvSpPr>
          <p:cNvPr id="14" name="Espace réservé du contenu 2"/>
          <p:cNvSpPr txBox="1">
            <a:spLocks/>
          </p:cNvSpPr>
          <p:nvPr/>
        </p:nvSpPr>
        <p:spPr>
          <a:xfrm>
            <a:off x="9012324" y="1673248"/>
            <a:ext cx="248427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1 500 kg CO2  -</a:t>
            </a:r>
          </a:p>
        </p:txBody>
      </p:sp>
      <p:sp>
        <p:nvSpPr>
          <p:cNvPr id="15" name="Espace réservé du contenu 2"/>
          <p:cNvSpPr txBox="1">
            <a:spLocks/>
          </p:cNvSpPr>
          <p:nvPr/>
        </p:nvSpPr>
        <p:spPr>
          <a:xfrm>
            <a:off x="9273564" y="3977504"/>
            <a:ext cx="279910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500 kg CO2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7408" y="3383183"/>
            <a:ext cx="2160000" cy="2160000"/>
          </a:xfrm>
          <a:prstGeom prst="rect">
            <a:avLst/>
          </a:prstGeom>
        </p:spPr>
      </p:pic>
    </p:spTree>
    <p:extLst>
      <p:ext uri="{BB962C8B-B14F-4D97-AF65-F5344CB8AC3E}">
        <p14:creationId xmlns:p14="http://schemas.microsoft.com/office/powerpoint/2010/main" val="1817161820"/>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à coins arrondis 7"/>
          <p:cNvSpPr/>
          <p:nvPr/>
        </p:nvSpPr>
        <p:spPr>
          <a:xfrm>
            <a:off x="11280576" y="1412776"/>
            <a:ext cx="504056" cy="4065313"/>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a:t>Carbone à </a:t>
            </a:r>
            <a:r>
              <a:rPr lang="en-US" dirty="0" err="1"/>
              <a:t>Ras</a:t>
            </a:r>
            <a:r>
              <a:rPr lang="en-US" dirty="0"/>
              <a:t> ! </a:t>
            </a:r>
          </a:p>
        </p:txBody>
      </p:sp>
      <p:sp>
        <p:nvSpPr>
          <p:cNvPr id="5" name="Rectangle à coins arrondis 4"/>
          <p:cNvSpPr/>
          <p:nvPr/>
        </p:nvSpPr>
        <p:spPr>
          <a:xfrm>
            <a:off x="11280576" y="692696"/>
            <a:ext cx="504056" cy="5433467"/>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10992664" y="5157192"/>
            <a:ext cx="1080000" cy="1080000"/>
          </a:xfrm>
          <a:prstGeom prst="ellipse">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2"/>
          <p:cNvSpPr txBox="1">
            <a:spLocks/>
          </p:cNvSpPr>
          <p:nvPr/>
        </p:nvSpPr>
        <p:spPr>
          <a:xfrm>
            <a:off x="11211302" y="111296"/>
            <a:ext cx="74219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2°C</a:t>
            </a:r>
          </a:p>
        </p:txBody>
      </p:sp>
      <p:sp>
        <p:nvSpPr>
          <p:cNvPr id="9" name="Espace réservé du contenu 8"/>
          <p:cNvSpPr>
            <a:spLocks noGrp="1"/>
          </p:cNvSpPr>
          <p:nvPr>
            <p:ph idx="1"/>
          </p:nvPr>
        </p:nvSpPr>
        <p:spPr>
          <a:xfrm>
            <a:off x="609600" y="1268760"/>
            <a:ext cx="8375932" cy="4857403"/>
          </a:xfrm>
        </p:spPr>
        <p:txBody>
          <a:bodyPr/>
          <a:lstStyle/>
          <a:p>
            <a:r>
              <a:rPr lang="fr-FR" sz="4400" dirty="0"/>
              <a:t>30 min par jour en voiture</a:t>
            </a:r>
            <a:endParaRPr lang="fr-FR" sz="3600" dirty="0">
              <a:solidFill>
                <a:schemeClr val="tx1"/>
              </a:solidFill>
            </a:endParaRPr>
          </a:p>
          <a:p>
            <a:r>
              <a:rPr lang="en-US" sz="3600" dirty="0">
                <a:solidFill>
                  <a:schemeClr val="tx1"/>
                </a:solidFill>
              </a:rPr>
              <a:t>1620 kg CO2eq</a:t>
            </a:r>
          </a:p>
          <a:p>
            <a:endParaRPr lang="en-US" sz="4400" dirty="0"/>
          </a:p>
          <a:p>
            <a:endParaRPr lang="en-US" sz="4400" dirty="0"/>
          </a:p>
          <a:p>
            <a:endParaRPr lang="en-US" sz="4400" dirty="0"/>
          </a:p>
        </p:txBody>
      </p:sp>
      <p:sp>
        <p:nvSpPr>
          <p:cNvPr id="13" name="Espace réservé du contenu 2"/>
          <p:cNvSpPr txBox="1">
            <a:spLocks/>
          </p:cNvSpPr>
          <p:nvPr/>
        </p:nvSpPr>
        <p:spPr>
          <a:xfrm>
            <a:off x="9120336" y="2753368"/>
            <a:ext cx="252028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1000 kg CO2  -</a:t>
            </a:r>
          </a:p>
        </p:txBody>
      </p:sp>
      <p:sp>
        <p:nvSpPr>
          <p:cNvPr id="14" name="Espace réservé du contenu 2"/>
          <p:cNvSpPr txBox="1">
            <a:spLocks/>
          </p:cNvSpPr>
          <p:nvPr/>
        </p:nvSpPr>
        <p:spPr>
          <a:xfrm>
            <a:off x="9012324" y="1673248"/>
            <a:ext cx="248427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1 500 kg CO2  -</a:t>
            </a:r>
          </a:p>
        </p:txBody>
      </p:sp>
      <p:sp>
        <p:nvSpPr>
          <p:cNvPr id="15" name="Espace réservé du contenu 2"/>
          <p:cNvSpPr txBox="1">
            <a:spLocks/>
          </p:cNvSpPr>
          <p:nvPr/>
        </p:nvSpPr>
        <p:spPr>
          <a:xfrm>
            <a:off x="9273564" y="3977504"/>
            <a:ext cx="279910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500 kg CO2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4318" y="3573136"/>
            <a:ext cx="2160000" cy="2160000"/>
          </a:xfrm>
          <a:prstGeom prst="rect">
            <a:avLst/>
          </a:prstGeom>
        </p:spPr>
      </p:pic>
    </p:spTree>
    <p:extLst>
      <p:ext uri="{BB962C8B-B14F-4D97-AF65-F5344CB8AC3E}">
        <p14:creationId xmlns:p14="http://schemas.microsoft.com/office/powerpoint/2010/main" val="2754547200"/>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à coins arrondis 7"/>
          <p:cNvSpPr/>
          <p:nvPr/>
        </p:nvSpPr>
        <p:spPr>
          <a:xfrm>
            <a:off x="11280576" y="4149080"/>
            <a:ext cx="504056" cy="132900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a:t>Carbone à </a:t>
            </a:r>
            <a:r>
              <a:rPr lang="en-US" dirty="0" err="1"/>
              <a:t>Ras</a:t>
            </a:r>
            <a:r>
              <a:rPr lang="en-US" dirty="0"/>
              <a:t> ! </a:t>
            </a:r>
          </a:p>
        </p:txBody>
      </p:sp>
      <p:sp>
        <p:nvSpPr>
          <p:cNvPr id="5" name="Rectangle à coins arrondis 4"/>
          <p:cNvSpPr/>
          <p:nvPr/>
        </p:nvSpPr>
        <p:spPr>
          <a:xfrm>
            <a:off x="11280576" y="692696"/>
            <a:ext cx="504056" cy="5433467"/>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10992664" y="5157192"/>
            <a:ext cx="1080000" cy="1080000"/>
          </a:xfrm>
          <a:prstGeom prst="ellipse">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2"/>
          <p:cNvSpPr txBox="1">
            <a:spLocks/>
          </p:cNvSpPr>
          <p:nvPr/>
        </p:nvSpPr>
        <p:spPr>
          <a:xfrm>
            <a:off x="11211302" y="111296"/>
            <a:ext cx="74219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2°C</a:t>
            </a:r>
          </a:p>
        </p:txBody>
      </p:sp>
      <p:sp>
        <p:nvSpPr>
          <p:cNvPr id="9" name="Espace réservé du contenu 8"/>
          <p:cNvSpPr>
            <a:spLocks noGrp="1"/>
          </p:cNvSpPr>
          <p:nvPr>
            <p:ph idx="1"/>
          </p:nvPr>
        </p:nvSpPr>
        <p:spPr>
          <a:xfrm>
            <a:off x="609600" y="1268760"/>
            <a:ext cx="8663964" cy="4857403"/>
          </a:xfrm>
        </p:spPr>
        <p:txBody>
          <a:bodyPr/>
          <a:lstStyle/>
          <a:p>
            <a:r>
              <a:rPr lang="fr-FR" sz="4400" dirty="0"/>
              <a:t>30 min par jour en covoiturage</a:t>
            </a:r>
            <a:endParaRPr lang="fr-FR" sz="3600" dirty="0">
              <a:solidFill>
                <a:schemeClr val="tx1"/>
              </a:solidFill>
            </a:endParaRPr>
          </a:p>
          <a:p>
            <a:r>
              <a:rPr lang="en-US" sz="3600" dirty="0">
                <a:solidFill>
                  <a:schemeClr val="tx1"/>
                </a:solidFill>
              </a:rPr>
              <a:t>540 kg CO2eq</a:t>
            </a:r>
          </a:p>
          <a:p>
            <a:endParaRPr lang="en-US" sz="4400" dirty="0"/>
          </a:p>
          <a:p>
            <a:endParaRPr lang="en-US" sz="4400" dirty="0"/>
          </a:p>
          <a:p>
            <a:endParaRPr lang="en-US" sz="4400" dirty="0"/>
          </a:p>
        </p:txBody>
      </p:sp>
      <p:sp>
        <p:nvSpPr>
          <p:cNvPr id="13" name="Espace réservé du contenu 2"/>
          <p:cNvSpPr txBox="1">
            <a:spLocks/>
          </p:cNvSpPr>
          <p:nvPr/>
        </p:nvSpPr>
        <p:spPr>
          <a:xfrm>
            <a:off x="9120336" y="2753368"/>
            <a:ext cx="252028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1000 kg CO2  -</a:t>
            </a:r>
          </a:p>
        </p:txBody>
      </p:sp>
      <p:sp>
        <p:nvSpPr>
          <p:cNvPr id="14" name="Espace réservé du contenu 2"/>
          <p:cNvSpPr txBox="1">
            <a:spLocks/>
          </p:cNvSpPr>
          <p:nvPr/>
        </p:nvSpPr>
        <p:spPr>
          <a:xfrm>
            <a:off x="9012324" y="1673248"/>
            <a:ext cx="248427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1 500 kg CO2  -</a:t>
            </a:r>
          </a:p>
        </p:txBody>
      </p:sp>
      <p:sp>
        <p:nvSpPr>
          <p:cNvPr id="15" name="Espace réservé du contenu 2"/>
          <p:cNvSpPr txBox="1">
            <a:spLocks/>
          </p:cNvSpPr>
          <p:nvPr/>
        </p:nvSpPr>
        <p:spPr>
          <a:xfrm>
            <a:off x="9273564" y="3977504"/>
            <a:ext cx="279910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500 kg CO2  -</a:t>
            </a:r>
          </a:p>
        </p:txBody>
      </p:sp>
      <p:pic>
        <p:nvPicPr>
          <p:cNvPr id="3" name="Imag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429000"/>
            <a:ext cx="2160000" cy="2160000"/>
          </a:xfrm>
          <a:prstGeom prst="rect">
            <a:avLst/>
          </a:prstGeom>
        </p:spPr>
      </p:pic>
    </p:spTree>
    <p:extLst>
      <p:ext uri="{BB962C8B-B14F-4D97-AF65-F5344CB8AC3E}">
        <p14:creationId xmlns:p14="http://schemas.microsoft.com/office/powerpoint/2010/main" val="4017554492"/>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8" name="Rectangle à coins arrondis 7"/>
          <p:cNvSpPr/>
          <p:nvPr/>
        </p:nvSpPr>
        <p:spPr>
          <a:xfrm>
            <a:off x="11280576" y="4149080"/>
            <a:ext cx="504056" cy="132900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re 1"/>
          <p:cNvSpPr>
            <a:spLocks noGrp="1"/>
          </p:cNvSpPr>
          <p:nvPr>
            <p:ph type="title"/>
          </p:nvPr>
        </p:nvSpPr>
        <p:spPr/>
        <p:txBody>
          <a:bodyPr/>
          <a:lstStyle/>
          <a:p>
            <a:r>
              <a:rPr lang="en-US" dirty="0"/>
              <a:t>Carbone à </a:t>
            </a:r>
            <a:r>
              <a:rPr lang="en-US" dirty="0" err="1"/>
              <a:t>Ras</a:t>
            </a:r>
            <a:r>
              <a:rPr lang="en-US" dirty="0"/>
              <a:t> ! </a:t>
            </a:r>
          </a:p>
        </p:txBody>
      </p:sp>
      <p:sp>
        <p:nvSpPr>
          <p:cNvPr id="5" name="Rectangle à coins arrondis 4"/>
          <p:cNvSpPr/>
          <p:nvPr/>
        </p:nvSpPr>
        <p:spPr>
          <a:xfrm>
            <a:off x="11280576" y="692696"/>
            <a:ext cx="504056" cy="5433467"/>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Ellipse 5"/>
          <p:cNvSpPr/>
          <p:nvPr/>
        </p:nvSpPr>
        <p:spPr>
          <a:xfrm>
            <a:off x="10992664" y="5157192"/>
            <a:ext cx="1080000" cy="1080000"/>
          </a:xfrm>
          <a:prstGeom prst="ellipse">
            <a:avLst/>
          </a:prstGeom>
          <a:solidFill>
            <a:srgbClr val="C00000"/>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Espace réservé du contenu 2"/>
          <p:cNvSpPr txBox="1">
            <a:spLocks/>
          </p:cNvSpPr>
          <p:nvPr/>
        </p:nvSpPr>
        <p:spPr>
          <a:xfrm>
            <a:off x="11211302" y="111296"/>
            <a:ext cx="74219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rgbClr val="C00000"/>
                </a:solidFill>
              </a:rPr>
              <a:t>2°C</a:t>
            </a:r>
          </a:p>
        </p:txBody>
      </p:sp>
      <p:sp>
        <p:nvSpPr>
          <p:cNvPr id="9" name="Espace réservé du contenu 8"/>
          <p:cNvSpPr>
            <a:spLocks noGrp="1"/>
          </p:cNvSpPr>
          <p:nvPr>
            <p:ph idx="1"/>
          </p:nvPr>
        </p:nvSpPr>
        <p:spPr>
          <a:xfrm>
            <a:off x="609600" y="1268760"/>
            <a:ext cx="8375932" cy="4857403"/>
          </a:xfrm>
        </p:spPr>
        <p:txBody>
          <a:bodyPr/>
          <a:lstStyle/>
          <a:p>
            <a:r>
              <a:rPr lang="fr-FR" sz="4400" dirty="0"/>
              <a:t>500h de train / an</a:t>
            </a:r>
            <a:endParaRPr lang="fr-FR" sz="3600" dirty="0">
              <a:solidFill>
                <a:schemeClr val="tx1"/>
              </a:solidFill>
            </a:endParaRPr>
          </a:p>
          <a:p>
            <a:r>
              <a:rPr lang="en-US" sz="3600" dirty="0">
                <a:solidFill>
                  <a:schemeClr val="tx1"/>
                </a:solidFill>
              </a:rPr>
              <a:t>540 kg CO2eq</a:t>
            </a:r>
          </a:p>
          <a:p>
            <a:endParaRPr lang="en-US" sz="4400" dirty="0"/>
          </a:p>
          <a:p>
            <a:endParaRPr lang="en-US" sz="4400" dirty="0"/>
          </a:p>
          <a:p>
            <a:endParaRPr lang="en-US" sz="4400" dirty="0"/>
          </a:p>
        </p:txBody>
      </p:sp>
      <p:sp>
        <p:nvSpPr>
          <p:cNvPr id="13" name="Espace réservé du contenu 2"/>
          <p:cNvSpPr txBox="1">
            <a:spLocks/>
          </p:cNvSpPr>
          <p:nvPr/>
        </p:nvSpPr>
        <p:spPr>
          <a:xfrm>
            <a:off x="9120336" y="2753368"/>
            <a:ext cx="252028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1000 kg CO2  -</a:t>
            </a:r>
          </a:p>
        </p:txBody>
      </p:sp>
      <p:sp>
        <p:nvSpPr>
          <p:cNvPr id="14" name="Espace réservé du contenu 2"/>
          <p:cNvSpPr txBox="1">
            <a:spLocks/>
          </p:cNvSpPr>
          <p:nvPr/>
        </p:nvSpPr>
        <p:spPr>
          <a:xfrm>
            <a:off x="9012324" y="1673248"/>
            <a:ext cx="2484276"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1 500 kg CO2  -</a:t>
            </a:r>
          </a:p>
        </p:txBody>
      </p:sp>
      <p:sp>
        <p:nvSpPr>
          <p:cNvPr id="15" name="Espace réservé du contenu 2"/>
          <p:cNvSpPr txBox="1">
            <a:spLocks/>
          </p:cNvSpPr>
          <p:nvPr/>
        </p:nvSpPr>
        <p:spPr>
          <a:xfrm>
            <a:off x="9273564" y="3977504"/>
            <a:ext cx="2799100" cy="675632"/>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solidFill>
                  <a:schemeClr val="tx1"/>
                </a:solidFill>
              </a:rPr>
              <a:t>500 kg CO2  -</a:t>
            </a:r>
          </a:p>
        </p:txBody>
      </p:sp>
      <p:pic>
        <p:nvPicPr>
          <p:cNvPr id="4" name="Imag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3537192"/>
            <a:ext cx="2160000" cy="2160000"/>
          </a:xfrm>
          <a:prstGeom prst="rect">
            <a:avLst/>
          </a:prstGeom>
        </p:spPr>
      </p:pic>
    </p:spTree>
    <p:extLst>
      <p:ext uri="{BB962C8B-B14F-4D97-AF65-F5344CB8AC3E}">
        <p14:creationId xmlns:p14="http://schemas.microsoft.com/office/powerpoint/2010/main" val="40900054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9"/>
          <p:cNvPicPr>
            <a:picLocks noChangeAspect="1" noChangeArrowheads="1"/>
          </p:cNvPicPr>
          <p:nvPr/>
        </p:nvPicPr>
        <p:blipFill>
          <a:blip r:embed="rId3" cstate="print"/>
          <a:srcRect/>
          <a:stretch>
            <a:fillRect/>
          </a:stretch>
        </p:blipFill>
        <p:spPr bwMode="auto">
          <a:xfrm>
            <a:off x="1524000" y="4941169"/>
            <a:ext cx="2118102" cy="1085907"/>
          </a:xfrm>
          <a:prstGeom prst="rect">
            <a:avLst/>
          </a:prstGeom>
          <a:noFill/>
          <a:ln w="9525">
            <a:noFill/>
            <a:round/>
            <a:headEnd/>
            <a:tailEnd/>
          </a:ln>
        </p:spPr>
      </p:pic>
      <p:pic>
        <p:nvPicPr>
          <p:cNvPr id="40" name="Picture 7"/>
          <p:cNvPicPr>
            <a:picLocks noChangeAspect="1" noChangeArrowheads="1"/>
          </p:cNvPicPr>
          <p:nvPr/>
        </p:nvPicPr>
        <p:blipFill>
          <a:blip r:embed="rId4" cstate="print"/>
          <a:srcRect/>
          <a:stretch>
            <a:fillRect/>
          </a:stretch>
        </p:blipFill>
        <p:spPr bwMode="auto">
          <a:xfrm>
            <a:off x="1524000" y="1556792"/>
            <a:ext cx="4024862" cy="1747959"/>
          </a:xfrm>
          <a:prstGeom prst="rect">
            <a:avLst/>
          </a:prstGeom>
          <a:noFill/>
          <a:ln w="9525">
            <a:noFill/>
            <a:round/>
            <a:headEnd/>
            <a:tailEnd/>
          </a:ln>
        </p:spPr>
      </p:pic>
      <p:sp>
        <p:nvSpPr>
          <p:cNvPr id="62" name="Rectangle 61"/>
          <p:cNvSpPr/>
          <p:nvPr/>
        </p:nvSpPr>
        <p:spPr>
          <a:xfrm>
            <a:off x="1472665" y="3429000"/>
            <a:ext cx="2463095" cy="648072"/>
          </a:xfrm>
          <a:prstGeom prst="rect">
            <a:avLst/>
          </a:prstGeom>
          <a:solidFill>
            <a:srgbClr val="F8E9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altLang="fr-FR" b="1" dirty="0">
                <a:solidFill>
                  <a:srgbClr val="085160"/>
                </a:solidFill>
                <a:latin typeface="Century Gothic" panose="020B0502020202020204" pitchFamily="34" charset="0"/>
                <a:cs typeface="Century Gothic"/>
              </a:rPr>
              <a:t>A travers un barrage</a:t>
            </a:r>
            <a:br>
              <a:rPr lang="fr-FR" altLang="fr-FR" b="1" dirty="0">
                <a:solidFill>
                  <a:srgbClr val="085160"/>
                </a:solidFill>
                <a:latin typeface="Century Gothic" panose="020B0502020202020204" pitchFamily="34" charset="0"/>
                <a:cs typeface="Century Gothic"/>
              </a:rPr>
            </a:br>
            <a:r>
              <a:rPr lang="fr-FR" altLang="fr-FR" b="1" dirty="0">
                <a:solidFill>
                  <a:srgbClr val="085160"/>
                </a:solidFill>
                <a:latin typeface="Century Gothic" panose="020B0502020202020204" pitchFamily="34" charset="0"/>
                <a:cs typeface="Century Gothic"/>
              </a:rPr>
              <a:t>de 50 m de haut…</a:t>
            </a:r>
          </a:p>
        </p:txBody>
      </p:sp>
      <p:sp>
        <p:nvSpPr>
          <p:cNvPr id="61" name="Rectangle 60"/>
          <p:cNvSpPr/>
          <p:nvPr/>
        </p:nvSpPr>
        <p:spPr>
          <a:xfrm>
            <a:off x="4007768" y="3429000"/>
            <a:ext cx="6660232" cy="288032"/>
          </a:xfrm>
          <a:prstGeom prst="rect">
            <a:avLst/>
          </a:prstGeom>
          <a:solidFill>
            <a:srgbClr val="F8E9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altLang="fr-FR" b="1">
                <a:solidFill>
                  <a:srgbClr val="085160"/>
                </a:solidFill>
                <a:latin typeface="Century Gothic" panose="020B0502020202020204" pitchFamily="34" charset="0"/>
                <a:cs typeface="Century Gothic"/>
              </a:rPr>
              <a:t>Dans une centrale thermique</a:t>
            </a:r>
            <a:endParaRPr lang="en-US" dirty="0">
              <a:solidFill>
                <a:srgbClr val="085160"/>
              </a:solidFill>
              <a:latin typeface="Century Gothic" panose="020B0502020202020204" pitchFamily="34" charset="0"/>
              <a:cs typeface="Century Gothic"/>
            </a:endParaRPr>
          </a:p>
        </p:txBody>
      </p:sp>
      <p:sp>
        <p:nvSpPr>
          <p:cNvPr id="60" name="Rectangle 59"/>
          <p:cNvSpPr/>
          <p:nvPr/>
        </p:nvSpPr>
        <p:spPr>
          <a:xfrm>
            <a:off x="1524000" y="1196752"/>
            <a:ext cx="7956376" cy="288030"/>
          </a:xfrm>
          <a:prstGeom prst="rect">
            <a:avLst/>
          </a:prstGeom>
          <a:solidFill>
            <a:srgbClr val="F8E9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altLang="fr-FR" b="1">
                <a:solidFill>
                  <a:srgbClr val="085160"/>
                </a:solidFill>
                <a:latin typeface="Century Gothic" panose="020B0502020202020204" pitchFamily="34" charset="0"/>
                <a:cs typeface="Century Gothic"/>
              </a:rPr>
              <a:t>Productions variables pas encore stockables…</a:t>
            </a:r>
            <a:endParaRPr lang="fr-FR" altLang="fr-FR" b="1" dirty="0">
              <a:solidFill>
                <a:srgbClr val="085160"/>
              </a:solidFill>
              <a:latin typeface="Century Gothic" panose="020B0502020202020204" pitchFamily="34" charset="0"/>
              <a:cs typeface="Century Gothic"/>
            </a:endParaRPr>
          </a:p>
        </p:txBody>
      </p:sp>
      <p:sp>
        <p:nvSpPr>
          <p:cNvPr id="11" name="Text Box 8"/>
          <p:cNvSpPr txBox="1">
            <a:spLocks noChangeArrowheads="1"/>
          </p:cNvSpPr>
          <p:nvPr/>
        </p:nvSpPr>
        <p:spPr bwMode="auto">
          <a:xfrm>
            <a:off x="3935760" y="1772817"/>
            <a:ext cx="1440160" cy="1479509"/>
          </a:xfrm>
          <a:prstGeom prst="rect">
            <a:avLst/>
          </a:prstGeom>
          <a:solidFill>
            <a:srgbClr val="F6AB38"/>
          </a:solidFill>
          <a:ln w="9525">
            <a:noFill/>
            <a:round/>
            <a:headEnd/>
            <a:tailEnd/>
          </a:ln>
        </p:spPr>
        <p:txBody>
          <a:bodyPr wrap="square" lIns="90000" tIns="46800" rIns="90000" bIns="46800">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50m² de panneaux solaires pendant 1h*</a:t>
            </a:r>
          </a:p>
        </p:txBody>
      </p:sp>
      <p:sp>
        <p:nvSpPr>
          <p:cNvPr id="14" name="Text Box 11"/>
          <p:cNvSpPr txBox="1">
            <a:spLocks noChangeArrowheads="1"/>
          </p:cNvSpPr>
          <p:nvPr/>
        </p:nvSpPr>
        <p:spPr bwMode="auto">
          <a:xfrm>
            <a:off x="8112224" y="1556792"/>
            <a:ext cx="1368152" cy="1756508"/>
          </a:xfrm>
          <a:prstGeom prst="rect">
            <a:avLst/>
          </a:prstGeom>
          <a:solidFill>
            <a:srgbClr val="F6AB38"/>
          </a:solidFill>
          <a:ln w="9525">
            <a:noFill/>
            <a:round/>
            <a:headEnd/>
            <a:tailEnd/>
          </a:ln>
        </p:spPr>
        <p:txBody>
          <a:bodyPr wrap="square" lIns="90000" tIns="46800" rIns="90000" bIns="46800">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Une éolienne de 5 m de diamètre pendant 1h*</a:t>
            </a:r>
          </a:p>
        </p:txBody>
      </p:sp>
      <p:sp>
        <p:nvSpPr>
          <p:cNvPr id="15" name="Text Box 12"/>
          <p:cNvSpPr txBox="1">
            <a:spLocks noChangeArrowheads="1"/>
          </p:cNvSpPr>
          <p:nvPr/>
        </p:nvSpPr>
        <p:spPr bwMode="auto">
          <a:xfrm>
            <a:off x="2135560" y="4149079"/>
            <a:ext cx="1296144" cy="648512"/>
          </a:xfrm>
          <a:prstGeom prst="rect">
            <a:avLst/>
          </a:prstGeom>
          <a:solidFill>
            <a:srgbClr val="F6AB38"/>
          </a:solidFill>
          <a:ln w="9525">
            <a:noFill/>
            <a:round/>
            <a:headEnd/>
            <a:tailEnd/>
          </a:ln>
        </p:spPr>
        <p:txBody>
          <a:bodyPr wrap="square" lIns="90000" tIns="46800" rIns="90000" bIns="46800">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8 000 L d</a:t>
            </a:r>
            <a:r>
              <a:rPr lang="fr-FR" altLang="en-US" b="1" dirty="0">
                <a:solidFill>
                  <a:srgbClr val="FFFFFF"/>
                </a:solidFill>
                <a:latin typeface="Century Gothic" panose="020B0502020202020204" pitchFamily="34" charset="0"/>
              </a:rPr>
              <a:t>’</a:t>
            </a:r>
            <a:r>
              <a:rPr lang="fr-FR" altLang="fr-FR" b="1" dirty="0">
                <a:solidFill>
                  <a:srgbClr val="FFFFFF"/>
                </a:solidFill>
                <a:latin typeface="Century Gothic" panose="020B0502020202020204" pitchFamily="34" charset="0"/>
              </a:rPr>
              <a:t>eau</a:t>
            </a:r>
          </a:p>
        </p:txBody>
      </p:sp>
      <p:sp>
        <p:nvSpPr>
          <p:cNvPr id="37" name="ZoneTexte 36"/>
          <p:cNvSpPr txBox="1"/>
          <p:nvPr/>
        </p:nvSpPr>
        <p:spPr>
          <a:xfrm>
            <a:off x="2262831" y="6388437"/>
            <a:ext cx="7101897" cy="369332"/>
          </a:xfrm>
          <a:prstGeom prst="rect">
            <a:avLst/>
          </a:prstGeom>
          <a:noFill/>
        </p:spPr>
        <p:txBody>
          <a:bodyPr wrap="square" rtlCol="0">
            <a:spAutoFit/>
          </a:bodyPr>
          <a:lstStyle/>
          <a:p>
            <a:r>
              <a:rPr lang="fr-FR" altLang="fr-FR" dirty="0">
                <a:solidFill>
                  <a:srgbClr val="FFFFFF"/>
                </a:solidFill>
              </a:rPr>
              <a:t>*Sous conditions climatiques moyennes en France - **A 200 bar</a:t>
            </a:r>
          </a:p>
        </p:txBody>
      </p:sp>
      <p:sp>
        <p:nvSpPr>
          <p:cNvPr id="41" name="Text Box 11"/>
          <p:cNvSpPr txBox="1">
            <a:spLocks noChangeArrowheads="1"/>
          </p:cNvSpPr>
          <p:nvPr/>
        </p:nvSpPr>
        <p:spPr bwMode="auto">
          <a:xfrm>
            <a:off x="4024514" y="3962749"/>
            <a:ext cx="1224136" cy="792782"/>
          </a:xfrm>
          <a:prstGeom prst="rect">
            <a:avLst/>
          </a:prstGeom>
          <a:solidFill>
            <a:srgbClr val="F6AB38"/>
          </a:solidFill>
          <a:ln w="9525">
            <a:noFill/>
            <a:round/>
            <a:headEnd/>
            <a:tailEnd/>
          </a:ln>
        </p:spPr>
        <p:txBody>
          <a:bodyPr wrap="square" lIns="90000" tIns="46800" rIns="90000" bIns="46800">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Bois</a:t>
            </a:r>
          </a:p>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1 bûche</a:t>
            </a:r>
          </a:p>
        </p:txBody>
      </p:sp>
      <p:sp>
        <p:nvSpPr>
          <p:cNvPr id="42" name="Text Box 11"/>
          <p:cNvSpPr txBox="1">
            <a:spLocks noChangeArrowheads="1"/>
          </p:cNvSpPr>
          <p:nvPr/>
        </p:nvSpPr>
        <p:spPr bwMode="auto">
          <a:xfrm>
            <a:off x="5375920" y="4076378"/>
            <a:ext cx="936104" cy="792782"/>
          </a:xfrm>
          <a:prstGeom prst="rect">
            <a:avLst/>
          </a:prstGeom>
          <a:solidFill>
            <a:srgbClr val="085160"/>
          </a:solidFill>
          <a:ln w="9525">
            <a:noFill/>
            <a:round/>
            <a:headEnd/>
            <a:tailEnd/>
          </a:ln>
        </p:spPr>
        <p:txBody>
          <a:bodyPr wrap="square" lIns="90000" tIns="46800" rIns="90000" bIns="46800">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Gaz</a:t>
            </a:r>
          </a:p>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1,5L**</a:t>
            </a:r>
          </a:p>
        </p:txBody>
      </p:sp>
      <p:sp>
        <p:nvSpPr>
          <p:cNvPr id="43" name="Text Box 11"/>
          <p:cNvSpPr txBox="1">
            <a:spLocks noChangeArrowheads="1"/>
          </p:cNvSpPr>
          <p:nvPr/>
        </p:nvSpPr>
        <p:spPr bwMode="auto">
          <a:xfrm>
            <a:off x="6384032" y="4076378"/>
            <a:ext cx="1440160" cy="789576"/>
          </a:xfrm>
          <a:prstGeom prst="rect">
            <a:avLst/>
          </a:prstGeom>
          <a:solidFill>
            <a:srgbClr val="085160"/>
          </a:solidFill>
          <a:ln w="9525">
            <a:noFill/>
            <a:round/>
            <a:headEnd/>
            <a:tailEnd/>
          </a:ln>
        </p:spPr>
        <p:txBody>
          <a:bodyPr wrap="square" lIns="90000" tIns="46800" rIns="90000" bIns="46800">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Charbon</a:t>
            </a:r>
          </a:p>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Un petit tas</a:t>
            </a:r>
          </a:p>
        </p:txBody>
      </p:sp>
      <p:sp>
        <p:nvSpPr>
          <p:cNvPr id="44" name="Text Box 11"/>
          <p:cNvSpPr txBox="1">
            <a:spLocks noChangeArrowheads="1"/>
          </p:cNvSpPr>
          <p:nvPr/>
        </p:nvSpPr>
        <p:spPr bwMode="auto">
          <a:xfrm>
            <a:off x="7896200" y="4076378"/>
            <a:ext cx="1224136" cy="792782"/>
          </a:xfrm>
          <a:prstGeom prst="rect">
            <a:avLst/>
          </a:prstGeom>
          <a:solidFill>
            <a:srgbClr val="085160"/>
          </a:solidFill>
          <a:ln w="9525">
            <a:noFill/>
            <a:round/>
            <a:headEnd/>
            <a:tailEnd/>
          </a:ln>
        </p:spPr>
        <p:txBody>
          <a:bodyPr wrap="square" lIns="90000" tIns="46800" rIns="90000" bIns="46800">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Pétrole</a:t>
            </a:r>
          </a:p>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33cl</a:t>
            </a:r>
          </a:p>
        </p:txBody>
      </p:sp>
      <p:sp>
        <p:nvSpPr>
          <p:cNvPr id="45" name="Text Box 11"/>
          <p:cNvSpPr txBox="1">
            <a:spLocks noChangeArrowheads="1"/>
          </p:cNvSpPr>
          <p:nvPr/>
        </p:nvSpPr>
        <p:spPr bwMode="auto">
          <a:xfrm>
            <a:off x="9227840" y="3818657"/>
            <a:ext cx="1440160" cy="1066575"/>
          </a:xfrm>
          <a:prstGeom prst="rect">
            <a:avLst/>
          </a:prstGeom>
          <a:solidFill>
            <a:srgbClr val="F6AB38"/>
          </a:solidFill>
          <a:ln w="9525">
            <a:noFill/>
            <a:round/>
            <a:headEnd/>
            <a:tailEnd/>
          </a:ln>
        </p:spPr>
        <p:txBody>
          <a:bodyPr wrap="square" lIns="90000" tIns="46800" rIns="90000" bIns="46800">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Uranium</a:t>
            </a:r>
          </a:p>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Une pincée</a:t>
            </a:r>
          </a:p>
        </p:txBody>
      </p:sp>
      <p:sp>
        <p:nvSpPr>
          <p:cNvPr id="46" name="Rectangle 45"/>
          <p:cNvSpPr/>
          <p:nvPr/>
        </p:nvSpPr>
        <p:spPr>
          <a:xfrm>
            <a:off x="5375920" y="3789040"/>
            <a:ext cx="3744416" cy="338554"/>
          </a:xfrm>
          <a:prstGeom prst="rect">
            <a:avLst/>
          </a:prstGeom>
          <a:solidFill>
            <a:srgbClr val="085160"/>
          </a:solidFill>
        </p:spPr>
        <p:txBody>
          <a:bodyPr wrap="square">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600" b="1" dirty="0">
                <a:solidFill>
                  <a:srgbClr val="FFFFFF"/>
                </a:solidFill>
                <a:latin typeface="Century Gothic" panose="020B0502020202020204" pitchFamily="34" charset="0"/>
              </a:rPr>
              <a:t>Energies fossiles</a:t>
            </a:r>
          </a:p>
        </p:txBody>
      </p:sp>
      <p:grpSp>
        <p:nvGrpSpPr>
          <p:cNvPr id="81" name="Groupe 80"/>
          <p:cNvGrpSpPr/>
          <p:nvPr/>
        </p:nvGrpSpPr>
        <p:grpSpPr>
          <a:xfrm>
            <a:off x="9696400" y="5157191"/>
            <a:ext cx="224408" cy="296416"/>
            <a:chOff x="8172400" y="5157191"/>
            <a:chExt cx="224408" cy="296416"/>
          </a:xfrm>
        </p:grpSpPr>
        <p:sp>
          <p:nvSpPr>
            <p:cNvPr id="51" name="Ellipse 50"/>
            <p:cNvSpPr/>
            <p:nvPr/>
          </p:nvSpPr>
          <p:spPr>
            <a:xfrm>
              <a:off x="8172400" y="5229199"/>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2" name="Ellipse 51"/>
            <p:cNvSpPr/>
            <p:nvPr/>
          </p:nvSpPr>
          <p:spPr>
            <a:xfrm>
              <a:off x="8244408" y="5157191"/>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3" name="Ellipse 52"/>
            <p:cNvSpPr/>
            <p:nvPr/>
          </p:nvSpPr>
          <p:spPr>
            <a:xfrm>
              <a:off x="8244408" y="5229199"/>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4" name="Ellipse 53"/>
            <p:cNvSpPr/>
            <p:nvPr/>
          </p:nvSpPr>
          <p:spPr>
            <a:xfrm>
              <a:off x="8172400" y="5157191"/>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5" name="Ellipse 54"/>
            <p:cNvSpPr/>
            <p:nvPr/>
          </p:nvSpPr>
          <p:spPr>
            <a:xfrm>
              <a:off x="8172400" y="5229199"/>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6" name="Ellipse 55"/>
            <p:cNvSpPr/>
            <p:nvPr/>
          </p:nvSpPr>
          <p:spPr>
            <a:xfrm>
              <a:off x="8244408" y="5301207"/>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7" name="Ellipse 56"/>
            <p:cNvSpPr/>
            <p:nvPr/>
          </p:nvSpPr>
          <p:spPr>
            <a:xfrm>
              <a:off x="8316416" y="5229199"/>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8" name="Ellipse 57"/>
            <p:cNvSpPr/>
            <p:nvPr/>
          </p:nvSpPr>
          <p:spPr>
            <a:xfrm>
              <a:off x="8316416" y="5301207"/>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9" name="Ellipse 58"/>
            <p:cNvSpPr/>
            <p:nvPr/>
          </p:nvSpPr>
          <p:spPr>
            <a:xfrm>
              <a:off x="8324800" y="5381599"/>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pic>
        <p:nvPicPr>
          <p:cNvPr id="63" name="Picture 10"/>
          <p:cNvPicPr>
            <a:picLocks noChangeAspect="1" noChangeArrowheads="1"/>
          </p:cNvPicPr>
          <p:nvPr/>
        </p:nvPicPr>
        <p:blipFill>
          <a:blip r:embed="rId5" cstate="print"/>
          <a:srcRect/>
          <a:stretch>
            <a:fillRect/>
          </a:stretch>
        </p:blipFill>
        <p:spPr bwMode="auto">
          <a:xfrm>
            <a:off x="5879976" y="1556793"/>
            <a:ext cx="2118102" cy="1767809"/>
          </a:xfrm>
          <a:prstGeom prst="rect">
            <a:avLst/>
          </a:prstGeom>
          <a:noFill/>
          <a:ln w="9525">
            <a:noFill/>
            <a:round/>
            <a:headEnd/>
            <a:tailEnd/>
          </a:ln>
        </p:spPr>
      </p:pic>
      <p:pic>
        <p:nvPicPr>
          <p:cNvPr id="69" name="Picture 21"/>
          <p:cNvPicPr>
            <a:picLocks noChangeAspect="1" noChangeArrowheads="1"/>
          </p:cNvPicPr>
          <p:nvPr/>
        </p:nvPicPr>
        <p:blipFill>
          <a:blip r:embed="rId6" cstate="print"/>
          <a:srcRect/>
          <a:stretch>
            <a:fillRect/>
          </a:stretch>
        </p:blipFill>
        <p:spPr bwMode="auto">
          <a:xfrm>
            <a:off x="6312025" y="4941168"/>
            <a:ext cx="1340453" cy="1006508"/>
          </a:xfrm>
          <a:prstGeom prst="rect">
            <a:avLst/>
          </a:prstGeom>
          <a:noFill/>
          <a:ln w="9525">
            <a:noFill/>
            <a:round/>
            <a:headEnd/>
            <a:tailEnd/>
          </a:ln>
        </p:spPr>
      </p:pic>
      <p:pic>
        <p:nvPicPr>
          <p:cNvPr id="72" name="Picture 24"/>
          <p:cNvPicPr>
            <a:picLocks noChangeAspect="1" noChangeArrowheads="1"/>
          </p:cNvPicPr>
          <p:nvPr/>
        </p:nvPicPr>
        <p:blipFill>
          <a:blip r:embed="rId7" cstate="print">
            <a:grayscl/>
          </a:blip>
          <a:srcRect/>
          <a:stretch>
            <a:fillRect/>
          </a:stretch>
        </p:blipFill>
        <p:spPr bwMode="auto">
          <a:xfrm>
            <a:off x="8184233" y="5013177"/>
            <a:ext cx="489243" cy="899085"/>
          </a:xfrm>
          <a:prstGeom prst="rect">
            <a:avLst/>
          </a:prstGeom>
          <a:noFill/>
          <a:ln w="9525">
            <a:noFill/>
            <a:round/>
            <a:headEnd/>
            <a:tailEnd/>
          </a:ln>
        </p:spPr>
      </p:pic>
      <p:pic>
        <p:nvPicPr>
          <p:cNvPr id="75" name="Picture 18"/>
          <p:cNvPicPr>
            <a:picLocks noChangeAspect="1" noChangeArrowheads="1"/>
          </p:cNvPicPr>
          <p:nvPr/>
        </p:nvPicPr>
        <p:blipFill>
          <a:blip r:embed="rId8" cstate="print"/>
          <a:srcRect/>
          <a:stretch>
            <a:fillRect/>
          </a:stretch>
        </p:blipFill>
        <p:spPr bwMode="auto">
          <a:xfrm>
            <a:off x="4079777" y="4653137"/>
            <a:ext cx="1240817" cy="1864325"/>
          </a:xfrm>
          <a:prstGeom prst="rect">
            <a:avLst/>
          </a:prstGeom>
          <a:noFill/>
          <a:ln w="9525">
            <a:noFill/>
            <a:round/>
            <a:headEnd/>
            <a:tailEnd/>
          </a:ln>
        </p:spPr>
      </p:pic>
      <p:grpSp>
        <p:nvGrpSpPr>
          <p:cNvPr id="77" name="Groupe 41"/>
          <p:cNvGrpSpPr>
            <a:grpSpLocks/>
          </p:cNvGrpSpPr>
          <p:nvPr/>
        </p:nvGrpSpPr>
        <p:grpSpPr bwMode="auto">
          <a:xfrm>
            <a:off x="5591944" y="4797153"/>
            <a:ext cx="458196" cy="1384563"/>
            <a:chOff x="4716016" y="4293096"/>
            <a:chExt cx="720080" cy="2304256"/>
          </a:xfrm>
        </p:grpSpPr>
        <p:sp>
          <p:nvSpPr>
            <p:cNvPr id="78" name="Rectangle à coins arrondis 39"/>
            <p:cNvSpPr>
              <a:spLocks noChangeArrowheads="1"/>
            </p:cNvSpPr>
            <p:nvPr/>
          </p:nvSpPr>
          <p:spPr bwMode="auto">
            <a:xfrm>
              <a:off x="4748024" y="4568964"/>
              <a:ext cx="616064" cy="1800200"/>
            </a:xfrm>
            <a:prstGeom prst="roundRect">
              <a:avLst>
                <a:gd name="adj" fmla="val 31829"/>
              </a:avLst>
            </a:prstGeom>
            <a:solidFill>
              <a:schemeClr val="bg1"/>
            </a:solidFill>
            <a:ln w="9525">
              <a:noFill/>
              <a:round/>
              <a:headEnd/>
              <a:tailEnd/>
            </a:ln>
          </p:spPr>
          <p:txBody>
            <a:bodyPr/>
            <a:lstStyle/>
            <a:p>
              <a:endParaRPr lang="fr-FR" altLang="fr-FR">
                <a:latin typeface="Century Gothic" panose="020B0502020202020204" pitchFamily="34" charset="0"/>
              </a:endParaRPr>
            </a:p>
          </p:txBody>
        </p:sp>
        <p:pic>
          <p:nvPicPr>
            <p:cNvPr id="79" name="Image 38" descr="Bouteille-en-plastique.jpg"/>
            <p:cNvPicPr>
              <a:picLocks noChangeAspect="1"/>
            </p:cNvPicPr>
            <p:nvPr/>
          </p:nvPicPr>
          <p:blipFill>
            <a:blip r:embed="rId9" cstate="print">
              <a:clrChange>
                <a:clrFrom>
                  <a:srgbClr val="FEFFFE"/>
                </a:clrFrom>
                <a:clrTo>
                  <a:srgbClr val="FEFFFE">
                    <a:alpha val="0"/>
                  </a:srgbClr>
                </a:clrTo>
              </a:clrChange>
            </a:blip>
            <a:srcRect l="26086" t="5357" r="30435" b="8928"/>
            <a:stretch>
              <a:fillRect/>
            </a:stretch>
          </p:blipFill>
          <p:spPr bwMode="auto">
            <a:xfrm>
              <a:off x="4716016" y="4293096"/>
              <a:ext cx="720080" cy="2304256"/>
            </a:xfrm>
            <a:prstGeom prst="rect">
              <a:avLst/>
            </a:prstGeom>
            <a:noFill/>
            <a:ln w="9525">
              <a:noFill/>
              <a:miter lim="800000"/>
              <a:headEnd/>
              <a:tailEnd/>
            </a:ln>
          </p:spPr>
        </p:pic>
      </p:grpSp>
      <p:sp>
        <p:nvSpPr>
          <p:cNvPr id="5" name="Titre 4"/>
          <p:cNvSpPr>
            <a:spLocks noGrp="1"/>
          </p:cNvSpPr>
          <p:nvPr>
            <p:ph type="title"/>
          </p:nvPr>
        </p:nvSpPr>
        <p:spPr/>
        <p:txBody>
          <a:bodyPr/>
          <a:lstStyle/>
          <a:p>
            <a:r>
              <a:rPr lang="fr-FR" dirty="0"/>
              <a:t>Pour fournir 1 kWh, on peut utiliser…</a:t>
            </a:r>
          </a:p>
        </p:txBody>
      </p:sp>
    </p:spTree>
    <p:extLst>
      <p:ext uri="{BB962C8B-B14F-4D97-AF65-F5344CB8AC3E}">
        <p14:creationId xmlns:p14="http://schemas.microsoft.com/office/powerpoint/2010/main" val="283552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6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3"/>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7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6"/>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45"/>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1"/>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6" presetClass="emph" presetSubtype="0" fill="hold" nodeType="clickEffect">
                                  <p:stCondLst>
                                    <p:cond delay="0"/>
                                  </p:stCondLst>
                                  <p:childTnLst>
                                    <p:animScale>
                                      <p:cBhvr>
                                        <p:cTn id="68" dur="2000" fill="hold"/>
                                        <p:tgtEl>
                                          <p:spTgt spid="72"/>
                                        </p:tgtEl>
                                      </p:cBhvr>
                                      <p:by x="25000" y="25000"/>
                                    </p:animScale>
                                  </p:childTnLst>
                                </p:cTn>
                              </p:par>
                              <p:par>
                                <p:cTn id="69" presetID="6" presetClass="emph" presetSubtype="0" fill="hold" nodeType="withEffect">
                                  <p:stCondLst>
                                    <p:cond delay="0"/>
                                  </p:stCondLst>
                                  <p:childTnLst>
                                    <p:animScale>
                                      <p:cBhvr>
                                        <p:cTn id="70" dur="2000" fill="hold"/>
                                        <p:tgtEl>
                                          <p:spTgt spid="81"/>
                                        </p:tgtEl>
                                      </p:cBhvr>
                                      <p:by x="25000" y="25000"/>
                                    </p:animScale>
                                  </p:childTnLst>
                                </p:cTn>
                              </p:par>
                              <p:par>
                                <p:cTn id="71" presetID="6" presetClass="emph" presetSubtype="0" fill="hold" nodeType="withEffect">
                                  <p:stCondLst>
                                    <p:cond delay="0"/>
                                  </p:stCondLst>
                                  <p:childTnLst>
                                    <p:animScale>
                                      <p:cBhvr>
                                        <p:cTn id="72" dur="2000" fill="hold"/>
                                        <p:tgtEl>
                                          <p:spTgt spid="69"/>
                                        </p:tgtEl>
                                      </p:cBhvr>
                                      <p:by x="25000" y="25000"/>
                                    </p:animScale>
                                  </p:childTnLst>
                                </p:cTn>
                              </p:par>
                              <p:par>
                                <p:cTn id="73" presetID="6" presetClass="emph" presetSubtype="0" fill="hold" nodeType="withEffect">
                                  <p:stCondLst>
                                    <p:cond delay="0"/>
                                  </p:stCondLst>
                                  <p:childTnLst>
                                    <p:animScale>
                                      <p:cBhvr>
                                        <p:cTn id="74" dur="2000" fill="hold"/>
                                        <p:tgtEl>
                                          <p:spTgt spid="77"/>
                                        </p:tgtEl>
                                      </p:cBhvr>
                                      <p:by x="25000" y="25000"/>
                                    </p:animScale>
                                  </p:childTnLst>
                                </p:cTn>
                              </p:par>
                              <p:par>
                                <p:cTn id="75" presetID="6" presetClass="emph" presetSubtype="0" fill="hold" nodeType="withEffect">
                                  <p:stCondLst>
                                    <p:cond delay="0"/>
                                  </p:stCondLst>
                                  <p:childTnLst>
                                    <p:animScale>
                                      <p:cBhvr>
                                        <p:cTn id="76" dur="2000" fill="hold"/>
                                        <p:tgtEl>
                                          <p:spTgt spid="75"/>
                                        </p:tgtEl>
                                      </p:cBhvr>
                                      <p:by x="50000" y="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61" grpId="0" animBg="1"/>
      <p:bldP spid="60" grpId="0" animBg="1"/>
      <p:bldP spid="11" grpId="0" animBg="1"/>
      <p:bldP spid="14" grpId="0" animBg="1"/>
      <p:bldP spid="15" grpId="0" animBg="1"/>
      <p:bldP spid="41" grpId="0" animBg="1"/>
      <p:bldP spid="42" grpId="0" animBg="1"/>
      <p:bldP spid="43" grpId="0" animBg="1"/>
      <p:bldP spid="44" grpId="0" animBg="1"/>
      <p:bldP spid="45" grpId="0" animBg="1"/>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9"/>
          <p:cNvPicPr>
            <a:picLocks noChangeAspect="1" noChangeArrowheads="1"/>
          </p:cNvPicPr>
          <p:nvPr/>
        </p:nvPicPr>
        <p:blipFill>
          <a:blip r:embed="rId3" cstate="print"/>
          <a:srcRect/>
          <a:stretch>
            <a:fillRect/>
          </a:stretch>
        </p:blipFill>
        <p:spPr bwMode="auto">
          <a:xfrm>
            <a:off x="1524000" y="4941169"/>
            <a:ext cx="2118102" cy="1085907"/>
          </a:xfrm>
          <a:prstGeom prst="rect">
            <a:avLst/>
          </a:prstGeom>
          <a:noFill/>
          <a:ln w="9525">
            <a:noFill/>
            <a:round/>
            <a:headEnd/>
            <a:tailEnd/>
          </a:ln>
        </p:spPr>
      </p:pic>
      <p:pic>
        <p:nvPicPr>
          <p:cNvPr id="40" name="Picture 7"/>
          <p:cNvPicPr>
            <a:picLocks noChangeAspect="1" noChangeArrowheads="1"/>
          </p:cNvPicPr>
          <p:nvPr/>
        </p:nvPicPr>
        <p:blipFill>
          <a:blip r:embed="rId4" cstate="print"/>
          <a:srcRect/>
          <a:stretch>
            <a:fillRect/>
          </a:stretch>
        </p:blipFill>
        <p:spPr bwMode="auto">
          <a:xfrm>
            <a:off x="1524000" y="1556792"/>
            <a:ext cx="4024862" cy="1747959"/>
          </a:xfrm>
          <a:prstGeom prst="rect">
            <a:avLst/>
          </a:prstGeom>
          <a:noFill/>
          <a:ln w="9525">
            <a:noFill/>
            <a:round/>
            <a:headEnd/>
            <a:tailEnd/>
          </a:ln>
        </p:spPr>
      </p:pic>
      <p:sp>
        <p:nvSpPr>
          <p:cNvPr id="62" name="Rectangle 61"/>
          <p:cNvSpPr/>
          <p:nvPr/>
        </p:nvSpPr>
        <p:spPr>
          <a:xfrm>
            <a:off x="1472665" y="3429000"/>
            <a:ext cx="2463095" cy="648072"/>
          </a:xfrm>
          <a:prstGeom prst="rect">
            <a:avLst/>
          </a:prstGeom>
          <a:solidFill>
            <a:srgbClr val="F8E9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altLang="fr-FR" b="1" dirty="0">
                <a:solidFill>
                  <a:srgbClr val="085160"/>
                </a:solidFill>
                <a:latin typeface="Century Gothic" panose="020B0502020202020204" pitchFamily="34" charset="0"/>
                <a:cs typeface="Century Gothic"/>
              </a:rPr>
              <a:t>A travers un barrage</a:t>
            </a:r>
            <a:br>
              <a:rPr lang="fr-FR" altLang="fr-FR" b="1" dirty="0">
                <a:solidFill>
                  <a:srgbClr val="085160"/>
                </a:solidFill>
                <a:latin typeface="Century Gothic" panose="020B0502020202020204" pitchFamily="34" charset="0"/>
                <a:cs typeface="Century Gothic"/>
              </a:rPr>
            </a:br>
            <a:r>
              <a:rPr lang="fr-FR" altLang="fr-FR" b="1" dirty="0">
                <a:solidFill>
                  <a:srgbClr val="085160"/>
                </a:solidFill>
                <a:latin typeface="Century Gothic" panose="020B0502020202020204" pitchFamily="34" charset="0"/>
                <a:cs typeface="Century Gothic"/>
              </a:rPr>
              <a:t>de 50 m de haut…</a:t>
            </a:r>
          </a:p>
        </p:txBody>
      </p:sp>
      <p:sp>
        <p:nvSpPr>
          <p:cNvPr id="61" name="Rectangle 60"/>
          <p:cNvSpPr/>
          <p:nvPr/>
        </p:nvSpPr>
        <p:spPr>
          <a:xfrm>
            <a:off x="4007768" y="3429000"/>
            <a:ext cx="6660232" cy="288032"/>
          </a:xfrm>
          <a:prstGeom prst="rect">
            <a:avLst/>
          </a:prstGeom>
          <a:solidFill>
            <a:srgbClr val="F8E9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altLang="fr-FR" b="1">
                <a:solidFill>
                  <a:srgbClr val="085160"/>
                </a:solidFill>
                <a:latin typeface="Century Gothic" panose="020B0502020202020204" pitchFamily="34" charset="0"/>
                <a:cs typeface="Century Gothic"/>
              </a:rPr>
              <a:t>Dans une centrale thermique</a:t>
            </a:r>
            <a:endParaRPr lang="en-US" dirty="0">
              <a:solidFill>
                <a:srgbClr val="085160"/>
              </a:solidFill>
              <a:latin typeface="Century Gothic" panose="020B0502020202020204" pitchFamily="34" charset="0"/>
              <a:cs typeface="Century Gothic"/>
            </a:endParaRPr>
          </a:p>
        </p:txBody>
      </p:sp>
      <p:sp>
        <p:nvSpPr>
          <p:cNvPr id="60" name="Rectangle 59"/>
          <p:cNvSpPr/>
          <p:nvPr/>
        </p:nvSpPr>
        <p:spPr>
          <a:xfrm>
            <a:off x="1524000" y="1196752"/>
            <a:ext cx="7956376" cy="288030"/>
          </a:xfrm>
          <a:prstGeom prst="rect">
            <a:avLst/>
          </a:prstGeom>
          <a:solidFill>
            <a:srgbClr val="F8E9B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fr-FR" altLang="fr-FR" b="1">
                <a:solidFill>
                  <a:srgbClr val="085160"/>
                </a:solidFill>
                <a:latin typeface="Century Gothic" panose="020B0502020202020204" pitchFamily="34" charset="0"/>
                <a:cs typeface="Century Gothic"/>
              </a:rPr>
              <a:t>Productions variables pas encore stockables…</a:t>
            </a:r>
            <a:endParaRPr lang="fr-FR" altLang="fr-FR" b="1" dirty="0">
              <a:solidFill>
                <a:srgbClr val="085160"/>
              </a:solidFill>
              <a:latin typeface="Century Gothic" panose="020B0502020202020204" pitchFamily="34" charset="0"/>
              <a:cs typeface="Century Gothic"/>
            </a:endParaRPr>
          </a:p>
        </p:txBody>
      </p:sp>
      <p:sp>
        <p:nvSpPr>
          <p:cNvPr id="11" name="Text Box 8"/>
          <p:cNvSpPr txBox="1">
            <a:spLocks noChangeArrowheads="1"/>
          </p:cNvSpPr>
          <p:nvPr/>
        </p:nvSpPr>
        <p:spPr bwMode="auto">
          <a:xfrm>
            <a:off x="3935760" y="1772817"/>
            <a:ext cx="1440160" cy="1479509"/>
          </a:xfrm>
          <a:prstGeom prst="rect">
            <a:avLst/>
          </a:prstGeom>
          <a:solidFill>
            <a:srgbClr val="F6AB38"/>
          </a:solidFill>
          <a:ln w="9525">
            <a:noFill/>
            <a:round/>
            <a:headEnd/>
            <a:tailEnd/>
          </a:ln>
        </p:spPr>
        <p:txBody>
          <a:bodyPr wrap="square" lIns="90000" tIns="46800" rIns="90000" bIns="46800">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50m² de panneaux solaires pendant 1h*</a:t>
            </a:r>
          </a:p>
        </p:txBody>
      </p:sp>
      <p:sp>
        <p:nvSpPr>
          <p:cNvPr id="14" name="Text Box 11"/>
          <p:cNvSpPr txBox="1">
            <a:spLocks noChangeArrowheads="1"/>
          </p:cNvSpPr>
          <p:nvPr/>
        </p:nvSpPr>
        <p:spPr bwMode="auto">
          <a:xfrm>
            <a:off x="8112224" y="1556792"/>
            <a:ext cx="1368152" cy="1756508"/>
          </a:xfrm>
          <a:prstGeom prst="rect">
            <a:avLst/>
          </a:prstGeom>
          <a:solidFill>
            <a:srgbClr val="F6AB38"/>
          </a:solidFill>
          <a:ln w="9525">
            <a:noFill/>
            <a:round/>
            <a:headEnd/>
            <a:tailEnd/>
          </a:ln>
        </p:spPr>
        <p:txBody>
          <a:bodyPr wrap="square" lIns="90000" tIns="46800" rIns="90000" bIns="46800">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Une éolienne de 5 m de diamètre pendant 1h*</a:t>
            </a:r>
          </a:p>
        </p:txBody>
      </p:sp>
      <p:sp>
        <p:nvSpPr>
          <p:cNvPr id="15" name="Text Box 12"/>
          <p:cNvSpPr txBox="1">
            <a:spLocks noChangeArrowheads="1"/>
          </p:cNvSpPr>
          <p:nvPr/>
        </p:nvSpPr>
        <p:spPr bwMode="auto">
          <a:xfrm>
            <a:off x="2135560" y="4149079"/>
            <a:ext cx="1296144" cy="648512"/>
          </a:xfrm>
          <a:prstGeom prst="rect">
            <a:avLst/>
          </a:prstGeom>
          <a:solidFill>
            <a:srgbClr val="F6AB38"/>
          </a:solidFill>
          <a:ln w="9525">
            <a:noFill/>
            <a:round/>
            <a:headEnd/>
            <a:tailEnd/>
          </a:ln>
        </p:spPr>
        <p:txBody>
          <a:bodyPr wrap="square" lIns="90000" tIns="46800" rIns="90000" bIns="46800">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8 000 L d</a:t>
            </a:r>
            <a:r>
              <a:rPr lang="fr-FR" altLang="en-US" b="1" dirty="0">
                <a:solidFill>
                  <a:srgbClr val="FFFFFF"/>
                </a:solidFill>
                <a:latin typeface="Century Gothic" panose="020B0502020202020204" pitchFamily="34" charset="0"/>
              </a:rPr>
              <a:t>’</a:t>
            </a:r>
            <a:r>
              <a:rPr lang="fr-FR" altLang="fr-FR" b="1" dirty="0">
                <a:solidFill>
                  <a:srgbClr val="FFFFFF"/>
                </a:solidFill>
                <a:latin typeface="Century Gothic" panose="020B0502020202020204" pitchFamily="34" charset="0"/>
              </a:rPr>
              <a:t>eau</a:t>
            </a:r>
          </a:p>
        </p:txBody>
      </p:sp>
      <p:sp>
        <p:nvSpPr>
          <p:cNvPr id="37" name="ZoneTexte 36"/>
          <p:cNvSpPr txBox="1"/>
          <p:nvPr/>
        </p:nvSpPr>
        <p:spPr>
          <a:xfrm>
            <a:off x="2262831" y="6388437"/>
            <a:ext cx="7101897" cy="369332"/>
          </a:xfrm>
          <a:prstGeom prst="rect">
            <a:avLst/>
          </a:prstGeom>
          <a:noFill/>
        </p:spPr>
        <p:txBody>
          <a:bodyPr wrap="square" rtlCol="0">
            <a:spAutoFit/>
          </a:bodyPr>
          <a:lstStyle/>
          <a:p>
            <a:r>
              <a:rPr lang="fr-FR" altLang="fr-FR" dirty="0">
                <a:solidFill>
                  <a:srgbClr val="FFFFFF"/>
                </a:solidFill>
              </a:rPr>
              <a:t>*Sous conditions climatiques moyennes en France - **A 200 bar</a:t>
            </a:r>
          </a:p>
        </p:txBody>
      </p:sp>
      <p:sp>
        <p:nvSpPr>
          <p:cNvPr id="41" name="Text Box 11"/>
          <p:cNvSpPr txBox="1">
            <a:spLocks noChangeArrowheads="1"/>
          </p:cNvSpPr>
          <p:nvPr/>
        </p:nvSpPr>
        <p:spPr bwMode="auto">
          <a:xfrm>
            <a:off x="4024514" y="3962749"/>
            <a:ext cx="1224136" cy="792782"/>
          </a:xfrm>
          <a:prstGeom prst="rect">
            <a:avLst/>
          </a:prstGeom>
          <a:solidFill>
            <a:srgbClr val="F6AB38"/>
          </a:solidFill>
          <a:ln w="9525">
            <a:noFill/>
            <a:round/>
            <a:headEnd/>
            <a:tailEnd/>
          </a:ln>
        </p:spPr>
        <p:txBody>
          <a:bodyPr wrap="square" lIns="90000" tIns="46800" rIns="90000" bIns="46800">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Bois</a:t>
            </a:r>
          </a:p>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1 bûche</a:t>
            </a:r>
          </a:p>
        </p:txBody>
      </p:sp>
      <p:sp>
        <p:nvSpPr>
          <p:cNvPr id="42" name="Text Box 11"/>
          <p:cNvSpPr txBox="1">
            <a:spLocks noChangeArrowheads="1"/>
          </p:cNvSpPr>
          <p:nvPr/>
        </p:nvSpPr>
        <p:spPr bwMode="auto">
          <a:xfrm>
            <a:off x="5375920" y="4076378"/>
            <a:ext cx="936104" cy="792782"/>
          </a:xfrm>
          <a:prstGeom prst="rect">
            <a:avLst/>
          </a:prstGeom>
          <a:solidFill>
            <a:srgbClr val="085160"/>
          </a:solidFill>
          <a:ln w="9525">
            <a:noFill/>
            <a:round/>
            <a:headEnd/>
            <a:tailEnd/>
          </a:ln>
        </p:spPr>
        <p:txBody>
          <a:bodyPr wrap="square" lIns="90000" tIns="46800" rIns="90000" bIns="46800">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Gaz</a:t>
            </a:r>
          </a:p>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1,5L**</a:t>
            </a:r>
          </a:p>
        </p:txBody>
      </p:sp>
      <p:sp>
        <p:nvSpPr>
          <p:cNvPr id="43" name="Text Box 11"/>
          <p:cNvSpPr txBox="1">
            <a:spLocks noChangeArrowheads="1"/>
          </p:cNvSpPr>
          <p:nvPr/>
        </p:nvSpPr>
        <p:spPr bwMode="auto">
          <a:xfrm>
            <a:off x="6384032" y="4076378"/>
            <a:ext cx="1440160" cy="789576"/>
          </a:xfrm>
          <a:prstGeom prst="rect">
            <a:avLst/>
          </a:prstGeom>
          <a:solidFill>
            <a:srgbClr val="085160"/>
          </a:solidFill>
          <a:ln w="9525">
            <a:noFill/>
            <a:round/>
            <a:headEnd/>
            <a:tailEnd/>
          </a:ln>
        </p:spPr>
        <p:txBody>
          <a:bodyPr wrap="square" lIns="90000" tIns="46800" rIns="90000" bIns="46800">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Charbon</a:t>
            </a:r>
          </a:p>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Un petit tas</a:t>
            </a:r>
          </a:p>
        </p:txBody>
      </p:sp>
      <p:sp>
        <p:nvSpPr>
          <p:cNvPr id="44" name="Text Box 11"/>
          <p:cNvSpPr txBox="1">
            <a:spLocks noChangeArrowheads="1"/>
          </p:cNvSpPr>
          <p:nvPr/>
        </p:nvSpPr>
        <p:spPr bwMode="auto">
          <a:xfrm>
            <a:off x="7896200" y="4076378"/>
            <a:ext cx="1224136" cy="792782"/>
          </a:xfrm>
          <a:prstGeom prst="rect">
            <a:avLst/>
          </a:prstGeom>
          <a:solidFill>
            <a:srgbClr val="085160"/>
          </a:solidFill>
          <a:ln w="9525">
            <a:noFill/>
            <a:round/>
            <a:headEnd/>
            <a:tailEnd/>
          </a:ln>
        </p:spPr>
        <p:txBody>
          <a:bodyPr wrap="square" lIns="90000" tIns="46800" rIns="90000" bIns="46800">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Pétrole</a:t>
            </a:r>
          </a:p>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33cl</a:t>
            </a:r>
          </a:p>
        </p:txBody>
      </p:sp>
      <p:sp>
        <p:nvSpPr>
          <p:cNvPr id="45" name="Text Box 11"/>
          <p:cNvSpPr txBox="1">
            <a:spLocks noChangeArrowheads="1"/>
          </p:cNvSpPr>
          <p:nvPr/>
        </p:nvSpPr>
        <p:spPr bwMode="auto">
          <a:xfrm>
            <a:off x="9227840" y="3818657"/>
            <a:ext cx="1440160" cy="1066575"/>
          </a:xfrm>
          <a:prstGeom prst="rect">
            <a:avLst/>
          </a:prstGeom>
          <a:solidFill>
            <a:srgbClr val="F6AB38"/>
          </a:solidFill>
          <a:ln w="9525">
            <a:noFill/>
            <a:round/>
            <a:headEnd/>
            <a:tailEnd/>
          </a:ln>
        </p:spPr>
        <p:txBody>
          <a:bodyPr wrap="square" lIns="90000" tIns="46800" rIns="90000" bIns="46800">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Uranium</a:t>
            </a:r>
          </a:p>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b="1" dirty="0">
                <a:solidFill>
                  <a:srgbClr val="FFFFFF"/>
                </a:solidFill>
                <a:latin typeface="Century Gothic" panose="020B0502020202020204" pitchFamily="34" charset="0"/>
              </a:rPr>
              <a:t>Une pincée</a:t>
            </a:r>
          </a:p>
        </p:txBody>
      </p:sp>
      <p:sp>
        <p:nvSpPr>
          <p:cNvPr id="46" name="Rectangle 45"/>
          <p:cNvSpPr/>
          <p:nvPr/>
        </p:nvSpPr>
        <p:spPr>
          <a:xfrm>
            <a:off x="5375920" y="3789040"/>
            <a:ext cx="3744416" cy="338554"/>
          </a:xfrm>
          <a:prstGeom prst="rect">
            <a:avLst/>
          </a:prstGeom>
          <a:solidFill>
            <a:srgbClr val="085160"/>
          </a:solidFill>
        </p:spPr>
        <p:txBody>
          <a:bodyPr wrap="square">
            <a:spAutoFit/>
          </a:bodyPr>
          <a:lstStyle/>
          <a:p>
            <a:pPr algn="ctr">
              <a:spcBef>
                <a:spcPts val="1125"/>
              </a:spcBef>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600" b="1" dirty="0">
                <a:solidFill>
                  <a:srgbClr val="FFFFFF"/>
                </a:solidFill>
                <a:latin typeface="Century Gothic" panose="020B0502020202020204" pitchFamily="34" charset="0"/>
              </a:rPr>
              <a:t>Energies fossiles</a:t>
            </a:r>
          </a:p>
        </p:txBody>
      </p:sp>
      <p:grpSp>
        <p:nvGrpSpPr>
          <p:cNvPr id="81" name="Groupe 80"/>
          <p:cNvGrpSpPr/>
          <p:nvPr/>
        </p:nvGrpSpPr>
        <p:grpSpPr>
          <a:xfrm>
            <a:off x="9912424" y="5143513"/>
            <a:ext cx="45719" cy="45719"/>
            <a:chOff x="8172400" y="5157191"/>
            <a:chExt cx="224408" cy="296416"/>
          </a:xfrm>
        </p:grpSpPr>
        <p:sp>
          <p:nvSpPr>
            <p:cNvPr id="51" name="Ellipse 50"/>
            <p:cNvSpPr/>
            <p:nvPr/>
          </p:nvSpPr>
          <p:spPr>
            <a:xfrm>
              <a:off x="8172400" y="5229199"/>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2" name="Ellipse 51"/>
            <p:cNvSpPr/>
            <p:nvPr/>
          </p:nvSpPr>
          <p:spPr>
            <a:xfrm>
              <a:off x="8244408" y="5157191"/>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3" name="Ellipse 52"/>
            <p:cNvSpPr/>
            <p:nvPr/>
          </p:nvSpPr>
          <p:spPr>
            <a:xfrm>
              <a:off x="8244408" y="5229199"/>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4" name="Ellipse 53"/>
            <p:cNvSpPr/>
            <p:nvPr/>
          </p:nvSpPr>
          <p:spPr>
            <a:xfrm>
              <a:off x="8172400" y="5157191"/>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5" name="Ellipse 54"/>
            <p:cNvSpPr/>
            <p:nvPr/>
          </p:nvSpPr>
          <p:spPr>
            <a:xfrm>
              <a:off x="8172400" y="5229199"/>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6" name="Ellipse 55"/>
            <p:cNvSpPr/>
            <p:nvPr/>
          </p:nvSpPr>
          <p:spPr>
            <a:xfrm>
              <a:off x="8244408" y="5301207"/>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7" name="Ellipse 56"/>
            <p:cNvSpPr/>
            <p:nvPr/>
          </p:nvSpPr>
          <p:spPr>
            <a:xfrm>
              <a:off x="8316416" y="5229199"/>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8" name="Ellipse 57"/>
            <p:cNvSpPr/>
            <p:nvPr/>
          </p:nvSpPr>
          <p:spPr>
            <a:xfrm>
              <a:off x="8316416" y="5301207"/>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sp>
          <p:nvSpPr>
            <p:cNvPr id="59" name="Ellipse 58"/>
            <p:cNvSpPr/>
            <p:nvPr/>
          </p:nvSpPr>
          <p:spPr>
            <a:xfrm>
              <a:off x="8324800" y="5381599"/>
              <a:ext cx="72008" cy="72008"/>
            </a:xfrm>
            <a:prstGeom prst="ellipse">
              <a:avLst/>
            </a:prstGeom>
            <a:solidFill>
              <a:srgbClr val="4E3F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entury Gothic" panose="020B0502020202020204" pitchFamily="34" charset="0"/>
              </a:endParaRPr>
            </a:p>
          </p:txBody>
        </p:sp>
      </p:grpSp>
      <p:pic>
        <p:nvPicPr>
          <p:cNvPr id="63" name="Picture 10"/>
          <p:cNvPicPr>
            <a:picLocks noChangeAspect="1" noChangeArrowheads="1"/>
          </p:cNvPicPr>
          <p:nvPr/>
        </p:nvPicPr>
        <p:blipFill>
          <a:blip r:embed="rId5" cstate="print"/>
          <a:srcRect/>
          <a:stretch>
            <a:fillRect/>
          </a:stretch>
        </p:blipFill>
        <p:spPr bwMode="auto">
          <a:xfrm>
            <a:off x="5879976" y="1556793"/>
            <a:ext cx="2118102" cy="1767809"/>
          </a:xfrm>
          <a:prstGeom prst="rect">
            <a:avLst/>
          </a:prstGeom>
          <a:noFill/>
          <a:ln w="9525">
            <a:noFill/>
            <a:round/>
            <a:headEnd/>
            <a:tailEnd/>
          </a:ln>
        </p:spPr>
      </p:pic>
      <p:pic>
        <p:nvPicPr>
          <p:cNvPr id="69" name="Picture 21"/>
          <p:cNvPicPr>
            <a:picLocks noChangeAspect="1" noChangeArrowheads="1"/>
          </p:cNvPicPr>
          <p:nvPr/>
        </p:nvPicPr>
        <p:blipFill>
          <a:blip r:embed="rId6" cstate="print"/>
          <a:srcRect/>
          <a:stretch>
            <a:fillRect/>
          </a:stretch>
        </p:blipFill>
        <p:spPr bwMode="auto">
          <a:xfrm>
            <a:off x="6933311" y="5094179"/>
            <a:ext cx="242809" cy="182318"/>
          </a:xfrm>
          <a:prstGeom prst="rect">
            <a:avLst/>
          </a:prstGeom>
          <a:noFill/>
          <a:ln w="9525">
            <a:noFill/>
            <a:round/>
            <a:headEnd/>
            <a:tailEnd/>
          </a:ln>
        </p:spPr>
      </p:pic>
      <p:pic>
        <p:nvPicPr>
          <p:cNvPr id="72" name="Picture 24"/>
          <p:cNvPicPr>
            <a:picLocks noChangeAspect="1" noChangeArrowheads="1"/>
          </p:cNvPicPr>
          <p:nvPr/>
        </p:nvPicPr>
        <p:blipFill>
          <a:blip r:embed="rId7" cstate="print">
            <a:grayscl/>
          </a:blip>
          <a:srcRect/>
          <a:stretch>
            <a:fillRect/>
          </a:stretch>
        </p:blipFill>
        <p:spPr bwMode="auto">
          <a:xfrm>
            <a:off x="8380799" y="5147133"/>
            <a:ext cx="45719" cy="84018"/>
          </a:xfrm>
          <a:prstGeom prst="rect">
            <a:avLst/>
          </a:prstGeom>
          <a:noFill/>
          <a:ln w="9525">
            <a:noFill/>
            <a:round/>
            <a:headEnd/>
            <a:tailEnd/>
          </a:ln>
        </p:spPr>
      </p:pic>
      <p:pic>
        <p:nvPicPr>
          <p:cNvPr id="75" name="Picture 18"/>
          <p:cNvPicPr>
            <a:picLocks noChangeAspect="1" noChangeArrowheads="1"/>
          </p:cNvPicPr>
          <p:nvPr/>
        </p:nvPicPr>
        <p:blipFill>
          <a:blip r:embed="rId8" cstate="print"/>
          <a:srcRect/>
          <a:stretch>
            <a:fillRect/>
          </a:stretch>
        </p:blipFill>
        <p:spPr bwMode="auto">
          <a:xfrm>
            <a:off x="4478677" y="4968704"/>
            <a:ext cx="304201" cy="457061"/>
          </a:xfrm>
          <a:prstGeom prst="rect">
            <a:avLst/>
          </a:prstGeom>
          <a:noFill/>
          <a:ln w="9525">
            <a:noFill/>
            <a:round/>
            <a:headEnd/>
            <a:tailEnd/>
          </a:ln>
        </p:spPr>
      </p:pic>
      <p:grpSp>
        <p:nvGrpSpPr>
          <p:cNvPr id="77" name="Groupe 41"/>
          <p:cNvGrpSpPr>
            <a:grpSpLocks/>
          </p:cNvGrpSpPr>
          <p:nvPr/>
        </p:nvGrpSpPr>
        <p:grpSpPr bwMode="auto">
          <a:xfrm>
            <a:off x="5810873" y="5073114"/>
            <a:ext cx="69103" cy="195706"/>
            <a:chOff x="4716016" y="4293096"/>
            <a:chExt cx="720080" cy="2304256"/>
          </a:xfrm>
        </p:grpSpPr>
        <p:sp>
          <p:nvSpPr>
            <p:cNvPr id="78" name="Rectangle à coins arrondis 39"/>
            <p:cNvSpPr>
              <a:spLocks noChangeArrowheads="1"/>
            </p:cNvSpPr>
            <p:nvPr/>
          </p:nvSpPr>
          <p:spPr bwMode="auto">
            <a:xfrm>
              <a:off x="4748024" y="4568964"/>
              <a:ext cx="616064" cy="1800200"/>
            </a:xfrm>
            <a:prstGeom prst="roundRect">
              <a:avLst>
                <a:gd name="adj" fmla="val 31829"/>
              </a:avLst>
            </a:prstGeom>
            <a:solidFill>
              <a:schemeClr val="bg1"/>
            </a:solidFill>
            <a:ln w="9525">
              <a:noFill/>
              <a:round/>
              <a:headEnd/>
              <a:tailEnd/>
            </a:ln>
          </p:spPr>
          <p:txBody>
            <a:bodyPr/>
            <a:lstStyle/>
            <a:p>
              <a:endParaRPr lang="fr-FR" altLang="fr-FR">
                <a:latin typeface="Century Gothic" panose="020B0502020202020204" pitchFamily="34" charset="0"/>
              </a:endParaRPr>
            </a:p>
          </p:txBody>
        </p:sp>
        <p:pic>
          <p:nvPicPr>
            <p:cNvPr id="79" name="Image 38" descr="Bouteille-en-plastique.jpg"/>
            <p:cNvPicPr>
              <a:picLocks noChangeAspect="1"/>
            </p:cNvPicPr>
            <p:nvPr/>
          </p:nvPicPr>
          <p:blipFill>
            <a:blip r:embed="rId9" cstate="print">
              <a:clrChange>
                <a:clrFrom>
                  <a:srgbClr val="FEFFFE"/>
                </a:clrFrom>
                <a:clrTo>
                  <a:srgbClr val="FEFFFE">
                    <a:alpha val="0"/>
                  </a:srgbClr>
                </a:clrTo>
              </a:clrChange>
            </a:blip>
            <a:srcRect l="26086" t="5357" r="30435" b="8928"/>
            <a:stretch>
              <a:fillRect/>
            </a:stretch>
          </p:blipFill>
          <p:spPr bwMode="auto">
            <a:xfrm>
              <a:off x="4716016" y="4293096"/>
              <a:ext cx="720080" cy="2304256"/>
            </a:xfrm>
            <a:prstGeom prst="rect">
              <a:avLst/>
            </a:prstGeom>
            <a:noFill/>
            <a:ln w="9525">
              <a:noFill/>
              <a:miter lim="800000"/>
              <a:headEnd/>
              <a:tailEnd/>
            </a:ln>
          </p:spPr>
        </p:pic>
      </p:grpSp>
      <p:sp>
        <p:nvSpPr>
          <p:cNvPr id="5" name="Titre 4"/>
          <p:cNvSpPr>
            <a:spLocks noGrp="1"/>
          </p:cNvSpPr>
          <p:nvPr>
            <p:ph type="title"/>
          </p:nvPr>
        </p:nvSpPr>
        <p:spPr/>
        <p:txBody>
          <a:bodyPr/>
          <a:lstStyle/>
          <a:p>
            <a:r>
              <a:rPr lang="fr-FR" dirty="0"/>
              <a:t>Pour fournir 1 kWh, on peut utiliser…</a:t>
            </a:r>
          </a:p>
        </p:txBody>
      </p:sp>
    </p:spTree>
    <p:extLst>
      <p:ext uri="{BB962C8B-B14F-4D97-AF65-F5344CB8AC3E}">
        <p14:creationId xmlns:p14="http://schemas.microsoft.com/office/powerpoint/2010/main" val="6137787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2"/>
          <p:cNvSpPr txBox="1">
            <a:spLocks noChangeArrowheads="1"/>
          </p:cNvSpPr>
          <p:nvPr/>
        </p:nvSpPr>
        <p:spPr>
          <a:xfrm>
            <a:off x="3287689" y="0"/>
            <a:ext cx="7129487" cy="980728"/>
          </a:xfrm>
          <a:prstGeom prst="rect">
            <a:avLst/>
          </a:prstGeom>
          <a:noFill/>
          <a:ln>
            <a:noFill/>
          </a:ln>
        </p:spPr>
        <p:txBody>
          <a:bodyPr vert="horz" lIns="91425" tIns="91425" rIns="91425" bIns="91425" rtlCol="0" anchor="ctr" anchorCtr="0">
            <a:noAutofit/>
          </a:bodyPr>
          <a:lstStyle>
            <a:lvl1pPr marL="0" marR="0" indent="0" algn="ctr" defTabSz="457200" rtl="0" fontAlgn="base">
              <a:spcBef>
                <a:spcPts val="0"/>
              </a:spcBef>
              <a:spcAft>
                <a:spcPct val="0"/>
              </a:spcAft>
              <a:buClr>
                <a:schemeClr val="dk1"/>
              </a:buClr>
              <a:buFont typeface="Calibri"/>
              <a:buNone/>
              <a:defRPr lang="fr-FR" sz="3200" b="1" kern="1200" cap="all">
                <a:solidFill>
                  <a:srgbClr val="085160"/>
                </a:solidFill>
                <a:latin typeface="Champagne &amp; Limousines"/>
                <a:ea typeface="+mn-ea"/>
                <a:cs typeface="+mj-cs"/>
              </a:defRPr>
            </a:lvl1pPr>
            <a:lvl2pPr marL="0" marR="0" indent="0" algn="l" defTabSz="457200" rtl="0" fontAlgn="base">
              <a:spcBef>
                <a:spcPts val="0"/>
              </a:spcBef>
              <a:spcAft>
                <a:spcPct val="0"/>
              </a:spcAft>
              <a:defRPr sz="3200" b="1">
                <a:solidFill>
                  <a:srgbClr val="085160"/>
                </a:solidFill>
                <a:latin typeface="Champagne &amp; Limousines"/>
              </a:defRPr>
            </a:lvl2pPr>
            <a:lvl3pPr marL="0" marR="0" indent="0" algn="l" defTabSz="457200" rtl="0" fontAlgn="base">
              <a:spcBef>
                <a:spcPts val="0"/>
              </a:spcBef>
              <a:spcAft>
                <a:spcPct val="0"/>
              </a:spcAft>
              <a:defRPr sz="3200" b="1">
                <a:solidFill>
                  <a:srgbClr val="085160"/>
                </a:solidFill>
                <a:latin typeface="Champagne &amp; Limousines"/>
              </a:defRPr>
            </a:lvl3pPr>
            <a:lvl4pPr marL="0" marR="0" indent="0" algn="l" defTabSz="457200" rtl="0" fontAlgn="base">
              <a:spcBef>
                <a:spcPts val="0"/>
              </a:spcBef>
              <a:spcAft>
                <a:spcPct val="0"/>
              </a:spcAft>
              <a:defRPr sz="3200" b="1">
                <a:solidFill>
                  <a:srgbClr val="085160"/>
                </a:solidFill>
                <a:latin typeface="Champagne &amp; Limousines"/>
              </a:defRPr>
            </a:lvl4pPr>
            <a:lvl5pPr marL="0" marR="0" indent="0" algn="l" defTabSz="457200" rtl="0" fontAlgn="base">
              <a:spcBef>
                <a:spcPts val="0"/>
              </a:spcBef>
              <a:spcAft>
                <a:spcPct val="0"/>
              </a:spcAft>
              <a:defRPr sz="3200" b="1">
                <a:solidFill>
                  <a:srgbClr val="085160"/>
                </a:solidFill>
                <a:latin typeface="Champagne &amp; Limousines"/>
              </a:defRPr>
            </a:lvl5pPr>
            <a:lvl6pPr marL="0" marR="0" indent="0" algn="l" defTabSz="457200" rtl="0" fontAlgn="base">
              <a:spcBef>
                <a:spcPts val="0"/>
              </a:spcBef>
              <a:spcAft>
                <a:spcPct val="0"/>
              </a:spcAft>
              <a:defRPr sz="3200" b="1">
                <a:solidFill>
                  <a:srgbClr val="085160"/>
                </a:solidFill>
                <a:latin typeface="Champagne &amp; Limousines"/>
              </a:defRPr>
            </a:lvl6pPr>
            <a:lvl7pPr marL="0" marR="0" indent="0" algn="l" defTabSz="457200" rtl="0" fontAlgn="base">
              <a:spcBef>
                <a:spcPts val="0"/>
              </a:spcBef>
              <a:spcAft>
                <a:spcPct val="0"/>
              </a:spcAft>
              <a:defRPr sz="3200" b="1">
                <a:solidFill>
                  <a:srgbClr val="085160"/>
                </a:solidFill>
                <a:latin typeface="Champagne &amp; Limousines"/>
              </a:defRPr>
            </a:lvl7pPr>
            <a:lvl8pPr marL="0" marR="0" indent="0" algn="l" defTabSz="457200" rtl="0" fontAlgn="base">
              <a:spcBef>
                <a:spcPts val="0"/>
              </a:spcBef>
              <a:spcAft>
                <a:spcPct val="0"/>
              </a:spcAft>
              <a:defRPr sz="3200" b="1">
                <a:solidFill>
                  <a:srgbClr val="085160"/>
                </a:solidFill>
                <a:latin typeface="Champagne &amp; Limousines"/>
              </a:defRPr>
            </a:lvl8pPr>
            <a:lvl9pPr marL="0" marR="0" indent="0" algn="l" defTabSz="457200" rtl="0" fontAlgn="base">
              <a:spcBef>
                <a:spcPts val="0"/>
              </a:spcBef>
              <a:spcAft>
                <a:spcPct val="0"/>
              </a:spcAft>
              <a:defRPr sz="3200" b="1">
                <a:solidFill>
                  <a:srgbClr val="085160"/>
                </a:solidFill>
                <a:latin typeface="Champagne &amp; Limousines"/>
              </a:defRPr>
            </a:lvl9pPr>
          </a:lstStyle>
          <a:p>
            <a:pPr algn="l"/>
            <a:endParaRPr lang="fr-FR" altLang="fr-FR" dirty="0"/>
          </a:p>
        </p:txBody>
      </p:sp>
      <p:pic>
        <p:nvPicPr>
          <p:cNvPr id="23" name="Picture 1" descr=" 14338"/>
          <p:cNvPicPr>
            <a:picLocks noChangeAspect="1" noChangeArrowheads="1"/>
          </p:cNvPicPr>
          <p:nvPr/>
        </p:nvPicPr>
        <p:blipFill>
          <a:blip r:embed="rId3" cstate="print">
            <a:grayscl/>
            <a:extLst>
              <a:ext uri="{28A0092B-C50C-407E-A947-70E740481C1C}">
                <a14:useLocalDpi xmlns:a14="http://schemas.microsoft.com/office/drawing/2010/main"/>
              </a:ext>
            </a:extLst>
          </a:blip>
          <a:srcRect/>
          <a:stretch>
            <a:fillRect/>
          </a:stretch>
        </p:blipFill>
        <p:spPr bwMode="auto">
          <a:xfrm>
            <a:off x="1733551" y="1317624"/>
            <a:ext cx="7458075" cy="4819650"/>
          </a:xfrm>
          <a:prstGeom prst="rect">
            <a:avLst/>
          </a:prstGeom>
          <a:noFill/>
          <a:ln>
            <a:noFill/>
          </a:ln>
          <a:effectLst/>
          <a:extLst>
            <a:ext uri="{909E8E84-426E-40dd-AFC4-6F175D3DCCD1}">
              <a14:hiddenFill xmlns="" xmlns:a14="http://schemas.microsoft.com/office/drawing/2010/main">
                <a:blipFill dpi="0" rotWithShape="0">
                  <a:blip>
                    <a:grayscl/>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pic>
        <p:nvPicPr>
          <p:cNvPr id="25" name="Picture 2" descr=" 14339"/>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33550" y="1327150"/>
            <a:ext cx="7443788" cy="4805362"/>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grpSp>
        <p:nvGrpSpPr>
          <p:cNvPr id="2" name="Grouper 5"/>
          <p:cNvGrpSpPr/>
          <p:nvPr/>
        </p:nvGrpSpPr>
        <p:grpSpPr>
          <a:xfrm>
            <a:off x="7967664" y="4298951"/>
            <a:ext cx="2003425" cy="1279525"/>
            <a:chOff x="6443663" y="4298950"/>
            <a:chExt cx="2003425" cy="1279525"/>
          </a:xfrm>
        </p:grpSpPr>
        <p:sp>
          <p:nvSpPr>
            <p:cNvPr id="26" name="Text Box 3" descr=" 14340"/>
            <p:cNvSpPr txBox="1">
              <a:spLocks noChangeArrowheads="1"/>
            </p:cNvSpPr>
            <p:nvPr/>
          </p:nvSpPr>
          <p:spPr bwMode="auto">
            <a:xfrm>
              <a:off x="6443663" y="4757738"/>
              <a:ext cx="1065212" cy="398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lgn="r" eaLnBrk="1" hangingPunct="1">
                <a:spcBef>
                  <a:spcPct val="0"/>
                </a:spcBef>
                <a:buClrTx/>
                <a:buFontTx/>
                <a:buNone/>
              </a:pPr>
              <a:r>
                <a:rPr lang="fr-FR" altLang="fr-FR" b="1" dirty="0">
                  <a:solidFill>
                    <a:srgbClr val="FFFFFF"/>
                  </a:solidFill>
                </a:rPr>
                <a:t>Pétrole</a:t>
              </a:r>
            </a:p>
          </p:txBody>
        </p:sp>
        <p:sp>
          <p:nvSpPr>
            <p:cNvPr id="36" name="AutoShape 4" descr=" 14341"/>
            <p:cNvSpPr>
              <a:spLocks/>
            </p:cNvSpPr>
            <p:nvPr/>
          </p:nvSpPr>
          <p:spPr bwMode="auto">
            <a:xfrm>
              <a:off x="7596188" y="4298950"/>
              <a:ext cx="128587" cy="1279525"/>
            </a:xfrm>
            <a:prstGeom prst="rightBrace">
              <a:avLst>
                <a:gd name="adj1" fmla="val 82922"/>
                <a:gd name="adj2" fmla="val 50000"/>
              </a:avLst>
            </a:prstGeom>
            <a:noFill/>
            <a:ln w="9360" cap="sq">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pPr>
              <a:endParaRPr lang="fr-CH" altLang="fr-FR"/>
            </a:p>
          </p:txBody>
        </p:sp>
        <p:sp>
          <p:nvSpPr>
            <p:cNvPr id="37" name="Text Box 5" descr=" 14342"/>
            <p:cNvSpPr txBox="1">
              <a:spLocks noChangeArrowheads="1"/>
            </p:cNvSpPr>
            <p:nvPr/>
          </p:nvSpPr>
          <p:spPr bwMode="auto">
            <a:xfrm>
              <a:off x="7740650" y="4724400"/>
              <a:ext cx="706438" cy="368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spcBef>
                  <a:spcPts val="1125"/>
                </a:spcBef>
                <a:buClrTx/>
              </a:pPr>
              <a:r>
                <a:rPr lang="fr-FR" altLang="fr-FR" sz="1800" dirty="0">
                  <a:ea typeface="Arial" charset="0"/>
                  <a:cs typeface="Arial" charset="0"/>
                </a:rPr>
                <a:t>1/3</a:t>
              </a:r>
            </a:p>
          </p:txBody>
        </p:sp>
      </p:grpSp>
      <p:grpSp>
        <p:nvGrpSpPr>
          <p:cNvPr id="3" name="Grouper 3"/>
          <p:cNvGrpSpPr/>
          <p:nvPr/>
        </p:nvGrpSpPr>
        <p:grpSpPr>
          <a:xfrm>
            <a:off x="8291514" y="2282826"/>
            <a:ext cx="1604931" cy="1006475"/>
            <a:chOff x="6767513" y="2282825"/>
            <a:chExt cx="1604931" cy="1006475"/>
          </a:xfrm>
        </p:grpSpPr>
        <p:sp>
          <p:nvSpPr>
            <p:cNvPr id="38" name="Text Box 6" descr=" 14343"/>
            <p:cNvSpPr txBox="1">
              <a:spLocks noChangeArrowheads="1"/>
            </p:cNvSpPr>
            <p:nvPr/>
          </p:nvSpPr>
          <p:spPr bwMode="auto">
            <a:xfrm>
              <a:off x="6767513" y="2890838"/>
              <a:ext cx="750887" cy="398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lgn="r" eaLnBrk="1" hangingPunct="1">
                <a:spcBef>
                  <a:spcPct val="0"/>
                </a:spcBef>
                <a:buClrTx/>
                <a:buFontTx/>
                <a:buNone/>
              </a:pPr>
              <a:r>
                <a:rPr lang="fr-FR" altLang="fr-FR" b="1" dirty="0"/>
                <a:t>Gaz</a:t>
              </a:r>
            </a:p>
          </p:txBody>
        </p:sp>
        <p:sp>
          <p:nvSpPr>
            <p:cNvPr id="39" name="AutoShape 7" descr=" 14344"/>
            <p:cNvSpPr>
              <a:spLocks/>
            </p:cNvSpPr>
            <p:nvPr/>
          </p:nvSpPr>
          <p:spPr bwMode="auto">
            <a:xfrm>
              <a:off x="7596188" y="2282825"/>
              <a:ext cx="127000" cy="849313"/>
            </a:xfrm>
            <a:prstGeom prst="rightBrace">
              <a:avLst>
                <a:gd name="adj1" fmla="val 55729"/>
                <a:gd name="adj2" fmla="val 50000"/>
              </a:avLst>
            </a:prstGeom>
            <a:noFill/>
            <a:ln w="9360" cap="sq">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pPr>
              <a:endParaRPr lang="fr-CH" altLang="fr-FR"/>
            </a:p>
          </p:txBody>
        </p:sp>
        <p:sp>
          <p:nvSpPr>
            <p:cNvPr id="40" name="Text Box 8" descr=" 14345"/>
            <p:cNvSpPr txBox="1">
              <a:spLocks noChangeArrowheads="1"/>
            </p:cNvSpPr>
            <p:nvPr/>
          </p:nvSpPr>
          <p:spPr bwMode="auto">
            <a:xfrm>
              <a:off x="7666006" y="2570163"/>
              <a:ext cx="706438" cy="368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lgn="ctr">
                <a:spcBef>
                  <a:spcPts val="1125"/>
                </a:spcBef>
                <a:buClrTx/>
              </a:pPr>
              <a:r>
                <a:rPr lang="fr-FR" altLang="fr-FR" sz="1800" dirty="0">
                  <a:ea typeface="Arial" charset="0"/>
                  <a:cs typeface="Arial" charset="0"/>
                </a:rPr>
                <a:t>1/5</a:t>
              </a:r>
            </a:p>
          </p:txBody>
        </p:sp>
      </p:grpSp>
      <p:grpSp>
        <p:nvGrpSpPr>
          <p:cNvPr id="4" name="Grouper 4"/>
          <p:cNvGrpSpPr/>
          <p:nvPr/>
        </p:nvGrpSpPr>
        <p:grpSpPr>
          <a:xfrm>
            <a:off x="7751764" y="3146426"/>
            <a:ext cx="2219325" cy="1222375"/>
            <a:chOff x="6227763" y="3146425"/>
            <a:chExt cx="2219325" cy="1222375"/>
          </a:xfrm>
        </p:grpSpPr>
        <p:sp>
          <p:nvSpPr>
            <p:cNvPr id="41" name="Text Box 9" descr=" 14346"/>
            <p:cNvSpPr txBox="1">
              <a:spLocks noChangeArrowheads="1"/>
            </p:cNvSpPr>
            <p:nvPr/>
          </p:nvSpPr>
          <p:spPr bwMode="auto">
            <a:xfrm>
              <a:off x="6227763" y="3970338"/>
              <a:ext cx="1281112" cy="39846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lgn="r" eaLnBrk="1" hangingPunct="1">
                <a:spcBef>
                  <a:spcPct val="0"/>
                </a:spcBef>
                <a:buClrTx/>
                <a:buFontTx/>
                <a:buNone/>
              </a:pPr>
              <a:r>
                <a:rPr lang="fr-FR" altLang="fr-FR" b="1" dirty="0">
                  <a:solidFill>
                    <a:srgbClr val="FFFFFF"/>
                  </a:solidFill>
                </a:rPr>
                <a:t>Charbon</a:t>
              </a:r>
            </a:p>
          </p:txBody>
        </p:sp>
        <p:sp>
          <p:nvSpPr>
            <p:cNvPr id="42" name="Text Box 10" descr=" 14347"/>
            <p:cNvSpPr txBox="1">
              <a:spLocks noChangeArrowheads="1"/>
            </p:cNvSpPr>
            <p:nvPr/>
          </p:nvSpPr>
          <p:spPr bwMode="auto">
            <a:xfrm>
              <a:off x="7740650" y="3506788"/>
              <a:ext cx="706438" cy="368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spcBef>
                  <a:spcPts val="1125"/>
                </a:spcBef>
                <a:buClrTx/>
              </a:pPr>
              <a:r>
                <a:rPr lang="fr-FR" altLang="fr-FR" sz="1800" dirty="0">
                  <a:ea typeface="Arial" charset="0"/>
                  <a:cs typeface="Arial" charset="0"/>
                </a:rPr>
                <a:t>1/4</a:t>
              </a:r>
            </a:p>
          </p:txBody>
        </p:sp>
        <p:sp>
          <p:nvSpPr>
            <p:cNvPr id="43" name="AutoShape 11" descr=" 14348"/>
            <p:cNvSpPr>
              <a:spLocks/>
            </p:cNvSpPr>
            <p:nvPr/>
          </p:nvSpPr>
          <p:spPr bwMode="auto">
            <a:xfrm>
              <a:off x="7596188" y="3146425"/>
              <a:ext cx="128587" cy="1136650"/>
            </a:xfrm>
            <a:prstGeom prst="rightBrace">
              <a:avLst>
                <a:gd name="adj1" fmla="val 39942"/>
                <a:gd name="adj2" fmla="val 50000"/>
              </a:avLst>
            </a:prstGeom>
            <a:noFill/>
            <a:ln w="9360" cap="sq">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pPr>
              <a:endParaRPr lang="fr-CH" altLang="fr-FR"/>
            </a:p>
          </p:txBody>
        </p:sp>
      </p:grpSp>
      <p:grpSp>
        <p:nvGrpSpPr>
          <p:cNvPr id="5" name="Grouper 6"/>
          <p:cNvGrpSpPr/>
          <p:nvPr/>
        </p:nvGrpSpPr>
        <p:grpSpPr>
          <a:xfrm>
            <a:off x="9840914" y="2282825"/>
            <a:ext cx="827087" cy="3297238"/>
            <a:chOff x="8316913" y="2282825"/>
            <a:chExt cx="827087" cy="3297238"/>
          </a:xfrm>
        </p:grpSpPr>
        <p:sp>
          <p:nvSpPr>
            <p:cNvPr id="44" name="AutoShape 12" descr=" 14349"/>
            <p:cNvSpPr>
              <a:spLocks/>
            </p:cNvSpPr>
            <p:nvPr/>
          </p:nvSpPr>
          <p:spPr bwMode="auto">
            <a:xfrm>
              <a:off x="8316913" y="2282825"/>
              <a:ext cx="130175" cy="3297238"/>
            </a:xfrm>
            <a:prstGeom prst="rightBrace">
              <a:avLst>
                <a:gd name="adj1" fmla="val 55584"/>
                <a:gd name="adj2" fmla="val 50000"/>
              </a:avLst>
            </a:prstGeom>
            <a:noFill/>
            <a:ln w="9360" cap="sq">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pPr>
              <a:endParaRPr lang="fr-CH" altLang="fr-FR"/>
            </a:p>
          </p:txBody>
        </p:sp>
        <p:sp>
          <p:nvSpPr>
            <p:cNvPr id="45" name="Text Box 13" descr=" 14350"/>
            <p:cNvSpPr txBox="1">
              <a:spLocks noChangeArrowheads="1"/>
            </p:cNvSpPr>
            <p:nvPr/>
          </p:nvSpPr>
          <p:spPr bwMode="auto">
            <a:xfrm>
              <a:off x="8461375" y="3722688"/>
              <a:ext cx="682625" cy="3683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spcBef>
                  <a:spcPts val="1125"/>
                </a:spcBef>
                <a:buClrTx/>
              </a:pPr>
              <a:r>
                <a:rPr lang="fr-FR" altLang="fr-FR" sz="1800" dirty="0">
                  <a:ea typeface="Arial" charset="0"/>
                  <a:cs typeface="Arial" charset="0"/>
                </a:rPr>
                <a:t>81%</a:t>
              </a:r>
            </a:p>
          </p:txBody>
        </p:sp>
      </p:grpSp>
      <p:grpSp>
        <p:nvGrpSpPr>
          <p:cNvPr id="6" name="Group 22" descr=" 10262"/>
          <p:cNvGrpSpPr>
            <a:grpSpLocks/>
          </p:cNvGrpSpPr>
          <p:nvPr/>
        </p:nvGrpSpPr>
        <p:grpSpPr bwMode="auto">
          <a:xfrm>
            <a:off x="2122488" y="3506790"/>
            <a:ext cx="6908800" cy="1768475"/>
            <a:chOff x="377" y="2209"/>
            <a:chExt cx="4352" cy="1114"/>
          </a:xfrm>
        </p:grpSpPr>
        <p:sp>
          <p:nvSpPr>
            <p:cNvPr id="53" name="Freeform 23"/>
            <p:cNvSpPr>
              <a:spLocks noChangeArrowheads="1"/>
            </p:cNvSpPr>
            <p:nvPr/>
          </p:nvSpPr>
          <p:spPr bwMode="auto">
            <a:xfrm>
              <a:off x="424" y="2209"/>
              <a:ext cx="4305" cy="1114"/>
            </a:xfrm>
            <a:custGeom>
              <a:avLst/>
              <a:gdLst>
                <a:gd name="T0" fmla="*/ 0 w 5541535"/>
                <a:gd name="T1" fmla="*/ 0 h 1872260"/>
                <a:gd name="T2" fmla="*/ 0 w 5541535"/>
                <a:gd name="T3" fmla="*/ 0 h 1872260"/>
                <a:gd name="T4" fmla="*/ 0 w 5541535"/>
                <a:gd name="T5" fmla="*/ 0 h 1872260"/>
                <a:gd name="T6" fmla="*/ 0 60000 65536"/>
                <a:gd name="T7" fmla="*/ 0 60000 65536"/>
                <a:gd name="T8" fmla="*/ 0 60000 65536"/>
                <a:gd name="T9" fmla="*/ 0 w 5541535"/>
                <a:gd name="T10" fmla="*/ 0 h 1872260"/>
                <a:gd name="T11" fmla="*/ 5541535 w 5541535"/>
                <a:gd name="T12" fmla="*/ 1872260 h 1872260"/>
              </a:gdLst>
              <a:ahLst/>
              <a:cxnLst>
                <a:cxn ang="T6">
                  <a:pos x="T0" y="T1"/>
                </a:cxn>
                <a:cxn ang="T7">
                  <a:pos x="T2" y="T3"/>
                </a:cxn>
                <a:cxn ang="T8">
                  <a:pos x="T4" y="T5"/>
                </a:cxn>
              </a:cxnLst>
              <a:rect l="T9" t="T10" r="T11" b="T12"/>
              <a:pathLst>
                <a:path w="5541535" h="1872260">
                  <a:moveTo>
                    <a:pt x="0" y="1872260"/>
                  </a:moveTo>
                  <a:cubicBezTo>
                    <a:pt x="780087" y="1776249"/>
                    <a:pt x="1872641" y="1752920"/>
                    <a:pt x="2736823" y="1440877"/>
                  </a:cubicBezTo>
                  <a:cubicBezTo>
                    <a:pt x="3504908" y="1140724"/>
                    <a:pt x="4986474" y="315035"/>
                    <a:pt x="5541535" y="0"/>
                  </a:cubicBezTo>
                </a:path>
              </a:pathLst>
            </a:custGeom>
            <a:noFill/>
            <a:ln w="25560" cap="sq">
              <a:solidFill>
                <a:srgbClr val="FF0000"/>
              </a:solidFill>
              <a:prstDash val="dash"/>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sp>
          <p:nvSpPr>
            <p:cNvPr id="54" name="Text Box 24"/>
            <p:cNvSpPr txBox="1">
              <a:spLocks noChangeArrowheads="1"/>
            </p:cNvSpPr>
            <p:nvPr/>
          </p:nvSpPr>
          <p:spPr bwMode="auto">
            <a:xfrm rot="21180000">
              <a:off x="377" y="2965"/>
              <a:ext cx="2147" cy="234"/>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eaLnBrk="1" hangingPunct="1">
                <a:spcBef>
                  <a:spcPct val="0"/>
                </a:spcBef>
                <a:buClrTx/>
                <a:buFontTx/>
                <a:buNone/>
              </a:pPr>
              <a:r>
                <a:rPr lang="fr-FR" altLang="fr-FR" sz="1800" dirty="0">
                  <a:solidFill>
                    <a:srgbClr val="FF0000"/>
                  </a:solidFill>
                </a:rPr>
                <a:t>Population mondiale (milliards)</a:t>
              </a:r>
            </a:p>
          </p:txBody>
        </p:sp>
      </p:grpSp>
      <p:grpSp>
        <p:nvGrpSpPr>
          <p:cNvPr id="7" name="Grouper 2"/>
          <p:cNvGrpSpPr/>
          <p:nvPr/>
        </p:nvGrpSpPr>
        <p:grpSpPr>
          <a:xfrm>
            <a:off x="9048750" y="1130301"/>
            <a:ext cx="2879725" cy="1133475"/>
            <a:chOff x="7524750" y="1130300"/>
            <a:chExt cx="2879725" cy="1133475"/>
          </a:xfrm>
        </p:grpSpPr>
        <p:grpSp>
          <p:nvGrpSpPr>
            <p:cNvPr id="9" name="Group 15" descr=" 10255"/>
            <p:cNvGrpSpPr>
              <a:grpSpLocks/>
            </p:cNvGrpSpPr>
            <p:nvPr/>
          </p:nvGrpSpPr>
          <p:grpSpPr bwMode="auto">
            <a:xfrm>
              <a:off x="7524750" y="1635128"/>
              <a:ext cx="1471613" cy="309563"/>
              <a:chOff x="4740" y="1030"/>
              <a:chExt cx="927" cy="195"/>
            </a:xfrm>
          </p:grpSpPr>
          <p:cxnSp>
            <p:nvCxnSpPr>
              <p:cNvPr id="47" name="AutoShape 16"/>
              <p:cNvCxnSpPr>
                <a:cxnSpLocks noChangeShapeType="1"/>
              </p:cNvCxnSpPr>
              <p:nvPr/>
            </p:nvCxnSpPr>
            <p:spPr bwMode="auto">
              <a:xfrm flipH="1">
                <a:off x="4740" y="1126"/>
                <a:ext cx="135" cy="43"/>
              </a:xfrm>
              <a:prstGeom prst="straightConnector1">
                <a:avLst/>
              </a:prstGeom>
              <a:noFill/>
              <a:ln w="9360" cap="sq">
                <a:solidFill>
                  <a:srgbClr val="0000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48" name="Text Box 17"/>
              <p:cNvSpPr txBox="1">
                <a:spLocks noChangeArrowheads="1"/>
              </p:cNvSpPr>
              <p:nvPr/>
            </p:nvSpPr>
            <p:spPr bwMode="auto">
              <a:xfrm>
                <a:off x="4839" y="1030"/>
                <a:ext cx="828" cy="19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spcBef>
                    <a:spcPts val="875"/>
                  </a:spcBef>
                  <a:buClrTx/>
                </a:pPr>
                <a:r>
                  <a:rPr lang="fr-FR" altLang="fr-FR" sz="1400"/>
                  <a:t>5% n</a:t>
                </a:r>
                <a:r>
                  <a:rPr lang="fr-FR" altLang="fr-FR" sz="1400">
                    <a:ea typeface="Arial" charset="0"/>
                    <a:cs typeface="Arial" charset="0"/>
                  </a:rPr>
                  <a:t>ucléaire</a:t>
                </a:r>
              </a:p>
            </p:txBody>
          </p:sp>
        </p:grpSp>
        <p:grpSp>
          <p:nvGrpSpPr>
            <p:cNvPr id="10" name="Group 19" descr=" 10259"/>
            <p:cNvGrpSpPr>
              <a:grpSpLocks/>
            </p:cNvGrpSpPr>
            <p:nvPr/>
          </p:nvGrpSpPr>
          <p:grpSpPr bwMode="auto">
            <a:xfrm>
              <a:off x="7524750" y="1130300"/>
              <a:ext cx="2879725" cy="487363"/>
              <a:chOff x="4740" y="712"/>
              <a:chExt cx="1814" cy="307"/>
            </a:xfrm>
          </p:grpSpPr>
          <p:cxnSp>
            <p:nvCxnSpPr>
              <p:cNvPr id="50" name="AutoShape 20"/>
              <p:cNvCxnSpPr>
                <a:cxnSpLocks noChangeShapeType="1"/>
              </p:cNvCxnSpPr>
              <p:nvPr/>
            </p:nvCxnSpPr>
            <p:spPr bwMode="auto">
              <a:xfrm flipH="1">
                <a:off x="4740" y="847"/>
                <a:ext cx="125" cy="172"/>
              </a:xfrm>
              <a:prstGeom prst="straightConnector1">
                <a:avLst/>
              </a:prstGeom>
              <a:noFill/>
              <a:ln w="9360" cap="sq">
                <a:solidFill>
                  <a:srgbClr val="0000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sp>
            <p:nvSpPr>
              <p:cNvPr id="51" name="Text Box 21"/>
              <p:cNvSpPr txBox="1">
                <a:spLocks noChangeArrowheads="1"/>
              </p:cNvSpPr>
              <p:nvPr/>
            </p:nvSpPr>
            <p:spPr bwMode="auto">
              <a:xfrm>
                <a:off x="4831" y="712"/>
                <a:ext cx="1723" cy="19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spcBef>
                    <a:spcPts val="875"/>
                  </a:spcBef>
                  <a:buClrTx/>
                </a:pPr>
                <a:r>
                  <a:rPr lang="fr-FR" altLang="fr-FR" sz="1400" dirty="0"/>
                  <a:t>1% autres dont renouvelables</a:t>
                </a:r>
              </a:p>
            </p:txBody>
          </p:sp>
        </p:grpSp>
        <p:grpSp>
          <p:nvGrpSpPr>
            <p:cNvPr id="11" name="Group 27" descr=" 10267"/>
            <p:cNvGrpSpPr>
              <a:grpSpLocks/>
            </p:cNvGrpSpPr>
            <p:nvPr/>
          </p:nvGrpSpPr>
          <p:grpSpPr bwMode="auto">
            <a:xfrm>
              <a:off x="7597774" y="1922463"/>
              <a:ext cx="2519363" cy="341312"/>
              <a:chOff x="4786" y="1211"/>
              <a:chExt cx="1587" cy="215"/>
            </a:xfrm>
          </p:grpSpPr>
          <p:sp>
            <p:nvSpPr>
              <p:cNvPr id="56" name="Text Box 28"/>
              <p:cNvSpPr txBox="1">
                <a:spLocks noChangeArrowheads="1"/>
              </p:cNvSpPr>
              <p:nvPr/>
            </p:nvSpPr>
            <p:spPr bwMode="auto">
              <a:xfrm>
                <a:off x="4831" y="1211"/>
                <a:ext cx="1542" cy="19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square" lIns="90000" tIns="46800" rIns="90000" bIns="46800">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spcBef>
                    <a:spcPts val="875"/>
                  </a:spcBef>
                  <a:buClrTx/>
                </a:pPr>
                <a:r>
                  <a:rPr lang="fr-FR" altLang="fr-FR" sz="1400" dirty="0">
                    <a:ea typeface="Arial" charset="0"/>
                    <a:cs typeface="Arial" charset="0"/>
                  </a:rPr>
                  <a:t>10% biomasse et déchets</a:t>
                </a:r>
              </a:p>
            </p:txBody>
          </p:sp>
          <p:sp>
            <p:nvSpPr>
              <p:cNvPr id="57" name="AutoShape 29"/>
              <p:cNvSpPr>
                <a:spLocks/>
              </p:cNvSpPr>
              <p:nvPr/>
            </p:nvSpPr>
            <p:spPr bwMode="auto">
              <a:xfrm>
                <a:off x="4786" y="1211"/>
                <a:ext cx="78" cy="215"/>
              </a:xfrm>
              <a:prstGeom prst="rightBrace">
                <a:avLst>
                  <a:gd name="adj1" fmla="val 55192"/>
                  <a:gd name="adj2" fmla="val 50000"/>
                </a:avLst>
              </a:prstGeom>
              <a:noFill/>
              <a:ln w="9360" cap="sq">
                <a:solidFill>
                  <a:srgbClr val="0000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pPr>
                <a:endParaRPr lang="fr-CH" altLang="fr-FR"/>
              </a:p>
            </p:txBody>
          </p:sp>
        </p:grpSp>
        <p:grpSp>
          <p:nvGrpSpPr>
            <p:cNvPr id="12" name="Group 30" descr=" 10270"/>
            <p:cNvGrpSpPr>
              <a:grpSpLocks/>
            </p:cNvGrpSpPr>
            <p:nvPr/>
          </p:nvGrpSpPr>
          <p:grpSpPr bwMode="auto">
            <a:xfrm>
              <a:off x="7524750" y="1419227"/>
              <a:ext cx="1601788" cy="309563"/>
              <a:chOff x="4740" y="894"/>
              <a:chExt cx="1009" cy="195"/>
            </a:xfrm>
          </p:grpSpPr>
          <p:sp>
            <p:nvSpPr>
              <p:cNvPr id="59" name="Text Box 31"/>
              <p:cNvSpPr txBox="1">
                <a:spLocks noChangeArrowheads="1"/>
              </p:cNvSpPr>
              <p:nvPr/>
            </p:nvSpPr>
            <p:spPr bwMode="auto">
              <a:xfrm>
                <a:off x="4830" y="894"/>
                <a:ext cx="919" cy="19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90000" tIns="46800" rIns="90000" bIns="46800">
                <a:spAutoFit/>
              </a:bodyPr>
              <a:lstStyle>
                <a:lvl1pPr>
                  <a:spcBef>
                    <a:spcPts val="5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Droid Sans Fallback" charset="0"/>
                    <a:cs typeface="Droid Sans Fallback" charset="0"/>
                  </a:defRPr>
                </a:lvl1pPr>
                <a:lvl2pPr>
                  <a:spcBef>
                    <a:spcPts val="4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000000"/>
                    </a:solidFill>
                    <a:latin typeface="Arial" charset="0"/>
                    <a:ea typeface="Droid Sans Fallback" charset="0"/>
                    <a:cs typeface="Droid Sans Fallback" charset="0"/>
                  </a:defRPr>
                </a:lvl2pPr>
                <a:lvl3pPr>
                  <a:spcBef>
                    <a:spcPts val="40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600">
                    <a:solidFill>
                      <a:srgbClr val="000000"/>
                    </a:solidFill>
                    <a:latin typeface="Arial" charset="0"/>
                    <a:ea typeface="Droid Sans Fallback" charset="0"/>
                    <a:cs typeface="Droid Sans Fallback" charset="0"/>
                  </a:defRPr>
                </a:lvl3pPr>
                <a:lvl4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4pPr>
                <a:lvl5pPr>
                  <a:spcBef>
                    <a:spcPts val="350"/>
                  </a:spcBef>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5pPr>
                <a:lvl6pPr marL="25146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6pPr>
                <a:lvl7pPr marL="29718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7pPr>
                <a:lvl8pPr marL="34290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8pPr>
                <a:lvl9pPr marL="3886200" indent="-228600" defTabSz="449263" eaLnBrk="0" fontAlgn="base" hangingPunct="0">
                  <a:spcBef>
                    <a:spcPts val="350"/>
                  </a:spcBef>
                  <a:spcAft>
                    <a:spcPct val="0"/>
                  </a:spcAft>
                  <a:buClr>
                    <a:srgbClr val="000000"/>
                  </a:buClr>
                  <a:buSzPct val="100000"/>
                  <a:buFont typeface="Times New Roman"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400">
                    <a:solidFill>
                      <a:srgbClr val="000000"/>
                    </a:solidFill>
                    <a:latin typeface="Arial" charset="0"/>
                    <a:ea typeface="Droid Sans Fallback" charset="0"/>
                    <a:cs typeface="Droid Sans Fallback" charset="0"/>
                  </a:defRPr>
                </a:lvl9pPr>
              </a:lstStyle>
              <a:p>
                <a:pPr>
                  <a:spcBef>
                    <a:spcPts val="875"/>
                  </a:spcBef>
                  <a:buClrTx/>
                </a:pPr>
                <a:r>
                  <a:rPr lang="fr-FR" altLang="fr-FR" sz="1400" dirty="0"/>
                  <a:t>2% hydro-</a:t>
                </a:r>
                <a:r>
                  <a:rPr lang="fr-FR" altLang="fr-FR" sz="1400" dirty="0" err="1"/>
                  <a:t>élec</a:t>
                </a:r>
                <a:endParaRPr lang="fr-FR" altLang="fr-FR" sz="1400" dirty="0"/>
              </a:p>
            </p:txBody>
          </p:sp>
          <p:cxnSp>
            <p:nvCxnSpPr>
              <p:cNvPr id="60" name="AutoShape 32"/>
              <p:cNvCxnSpPr>
                <a:cxnSpLocks noChangeShapeType="1"/>
              </p:cNvCxnSpPr>
              <p:nvPr/>
            </p:nvCxnSpPr>
            <p:spPr bwMode="auto">
              <a:xfrm flipH="1">
                <a:off x="4740" y="1030"/>
                <a:ext cx="124" cy="43"/>
              </a:xfrm>
              <a:prstGeom prst="straightConnector1">
                <a:avLst/>
              </a:prstGeom>
              <a:noFill/>
              <a:ln w="9360" cap="sq">
                <a:solidFill>
                  <a:srgbClr val="000000"/>
                </a:solidFill>
                <a:miter lim="800000"/>
                <a:headEnd/>
                <a:tailEnd type="triangle" w="med" len="me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cxnSp>
        </p:grpSp>
      </p:grpSp>
      <p:sp>
        <p:nvSpPr>
          <p:cNvPr id="61" name="Text Box 19"/>
          <p:cNvSpPr txBox="1">
            <a:spLocks noChangeArrowheads="1"/>
          </p:cNvSpPr>
          <p:nvPr/>
        </p:nvSpPr>
        <p:spPr bwMode="auto">
          <a:xfrm>
            <a:off x="2351089" y="946151"/>
            <a:ext cx="5761037" cy="398463"/>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Le monde repose sur les énergies fossiles</a:t>
            </a:r>
          </a:p>
        </p:txBody>
      </p:sp>
      <p:sp>
        <p:nvSpPr>
          <p:cNvPr id="62" name="Text Box 26"/>
          <p:cNvSpPr txBox="1">
            <a:spLocks noChangeArrowheads="1"/>
          </p:cNvSpPr>
          <p:nvPr/>
        </p:nvSpPr>
        <p:spPr bwMode="auto">
          <a:xfrm>
            <a:off x="2351089" y="1554163"/>
            <a:ext cx="5761037" cy="398462"/>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On consomme toujours + de chaque source</a:t>
            </a:r>
          </a:p>
        </p:txBody>
      </p:sp>
      <p:sp>
        <p:nvSpPr>
          <p:cNvPr id="46" name="Rectangle 45"/>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Avenir Climatique, BP </a:t>
            </a:r>
            <a:r>
              <a:rPr lang="fr-FR" sz="1400" i="1" dirty="0" err="1">
                <a:solidFill>
                  <a:srgbClr val="085160"/>
                </a:solidFill>
                <a:latin typeface="Century Gothic" pitchFamily="34" charset="0"/>
                <a:cs typeface="+mn-cs"/>
              </a:rPr>
              <a:t>Statistical</a:t>
            </a:r>
            <a:r>
              <a:rPr lang="fr-FR" sz="1400" i="1" dirty="0">
                <a:solidFill>
                  <a:srgbClr val="085160"/>
                </a:solidFill>
                <a:latin typeface="Century Gothic" pitchFamily="34" charset="0"/>
                <a:cs typeface="+mn-cs"/>
              </a:rPr>
              <a:t> </a:t>
            </a:r>
            <a:r>
              <a:rPr lang="fr-FR" sz="1400" i="1" dirty="0" err="1">
                <a:solidFill>
                  <a:srgbClr val="085160"/>
                </a:solidFill>
                <a:latin typeface="Century Gothic" pitchFamily="34" charset="0"/>
                <a:cs typeface="+mn-cs"/>
              </a:rPr>
              <a:t>Review</a:t>
            </a:r>
            <a:r>
              <a:rPr lang="fr-FR" sz="1400" i="1" dirty="0">
                <a:solidFill>
                  <a:srgbClr val="085160"/>
                </a:solidFill>
                <a:latin typeface="Century Gothic" pitchFamily="34" charset="0"/>
                <a:cs typeface="+mn-cs"/>
              </a:rPr>
              <a:t>, IEA </a:t>
            </a:r>
            <a:endParaRPr lang="fr-FR" sz="1400" b="1" i="1" dirty="0">
              <a:solidFill>
                <a:schemeClr val="accent2"/>
              </a:solidFill>
              <a:latin typeface="Century Gothic" pitchFamily="34" charset="0"/>
              <a:cs typeface="+mn-cs"/>
            </a:endParaRPr>
          </a:p>
        </p:txBody>
      </p:sp>
      <p:sp>
        <p:nvSpPr>
          <p:cNvPr id="8" name="Titre 7"/>
          <p:cNvSpPr>
            <a:spLocks noGrp="1"/>
          </p:cNvSpPr>
          <p:nvPr>
            <p:ph type="title"/>
          </p:nvPr>
        </p:nvSpPr>
        <p:spPr/>
        <p:txBody>
          <a:bodyPr>
            <a:normAutofit/>
          </a:bodyPr>
          <a:lstStyle/>
          <a:p>
            <a:r>
              <a:rPr lang="fr-FR" altLang="fr-FR" dirty="0"/>
              <a:t>Les sources d’énergie primaire dans le monde</a:t>
            </a:r>
            <a:endParaRPr lang="fr-FR" dirty="0"/>
          </a:p>
        </p:txBody>
      </p:sp>
      <p:sp>
        <p:nvSpPr>
          <p:cNvPr id="49" name="Text Box 5"/>
          <p:cNvSpPr txBox="1">
            <a:spLocks noChangeArrowheads="1"/>
          </p:cNvSpPr>
          <p:nvPr/>
        </p:nvSpPr>
        <p:spPr bwMode="auto">
          <a:xfrm>
            <a:off x="2351089" y="2276619"/>
            <a:ext cx="5761037" cy="717409"/>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En 2014, c’était l’équivalent de 180 milliards de cyclistes pédalant 7/7j - 24/24h</a:t>
            </a:r>
            <a:endParaRPr lang="fr-FR" altLang="fr-FR" sz="2000" b="1" dirty="0">
              <a:solidFill>
                <a:srgbClr val="FF0000"/>
              </a:solidFill>
              <a:latin typeface="Century Gothic" panose="020B0502020202020204" pitchFamily="34" charset="0"/>
            </a:endParaRPr>
          </a:p>
        </p:txBody>
      </p:sp>
    </p:spTree>
    <p:extLst>
      <p:ext uri="{BB962C8B-B14F-4D97-AF65-F5344CB8AC3E}">
        <p14:creationId xmlns:p14="http://schemas.microsoft.com/office/powerpoint/2010/main" val="2808512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additive="repl">
                                        <p:cTn id="34" dur="1" fill="hold">
                                          <p:stCondLst>
                                            <p:cond delay="0"/>
                                          </p:stCondLst>
                                        </p:cTn>
                                        <p:tgtEl>
                                          <p:spTgt spid="61"/>
                                        </p:tgtEl>
                                        <p:attrNameLst>
                                          <p:attrName>style.visibility</p:attrName>
                                        </p:attrNameLst>
                                      </p:cBhvr>
                                      <p:to>
                                        <p:strVal val="visible"/>
                                      </p:to>
                                    </p:set>
                                    <p:animEffect transition="in" filter="wipe(left)">
                                      <p:cBhvr additive="repl">
                                        <p:cTn id="35" dur="500"/>
                                        <p:tgtEl>
                                          <p:spTgt spid="61"/>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additive="repl">
                                        <p:cTn id="39" dur="1" fill="hold">
                                          <p:stCondLst>
                                            <p:cond delay="0"/>
                                          </p:stCondLst>
                                        </p:cTn>
                                        <p:tgtEl>
                                          <p:spTgt spid="62"/>
                                        </p:tgtEl>
                                        <p:attrNameLst>
                                          <p:attrName>style.visibility</p:attrName>
                                        </p:attrNameLst>
                                      </p:cBhvr>
                                      <p:to>
                                        <p:strVal val="visible"/>
                                      </p:to>
                                    </p:set>
                                    <p:animEffect transition="in" filter="wipe(left)">
                                      <p:cBhvr additive="repl">
                                        <p:cTn id="40" dur="500"/>
                                        <p:tgtEl>
                                          <p:spTgt spid="62"/>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additive="repl">
                                        <p:cTn id="44" dur="1" fill="hold">
                                          <p:stCondLst>
                                            <p:cond delay="0"/>
                                          </p:stCondLst>
                                        </p:cTn>
                                        <p:tgtEl>
                                          <p:spTgt spid="49"/>
                                        </p:tgtEl>
                                        <p:attrNameLst>
                                          <p:attrName>style.visibility</p:attrName>
                                        </p:attrNameLst>
                                      </p:cBhvr>
                                      <p:to>
                                        <p:strVal val="visible"/>
                                      </p:to>
                                    </p:set>
                                    <p:animEffect transition="in" filter="wipe(left)">
                                      <p:cBhvr additive="repl">
                                        <p:cTn id="45"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0" y="0"/>
            <a:ext cx="12313368" cy="3456384"/>
          </a:xfrm>
          <a:prstGeom prst="rect">
            <a:avLst/>
          </a:prstGeom>
          <a:solidFill>
            <a:srgbClr val="F59F2E"/>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15" name="Image 14"/>
          <p:cNvPicPr>
            <a:picLocks noChangeAspect="1"/>
          </p:cNvPicPr>
          <p:nvPr/>
        </p:nvPicPr>
        <p:blipFill rotWithShape="1">
          <a:blip r:embed="rId3" cstate="email">
            <a:extLst>
              <a:ext uri="{28A0092B-C50C-407E-A947-70E740481C1C}">
                <a14:useLocalDpi xmlns:a14="http://schemas.microsoft.com/office/drawing/2010/main"/>
              </a:ext>
            </a:extLst>
          </a:blip>
          <a:srcRect l="1755" r="2901"/>
          <a:stretch/>
        </p:blipFill>
        <p:spPr>
          <a:xfrm>
            <a:off x="1584683" y="27384"/>
            <a:ext cx="9144002" cy="6858000"/>
          </a:xfrm>
          <a:prstGeom prst="rect">
            <a:avLst/>
          </a:prstGeom>
        </p:spPr>
      </p:pic>
      <p:sp>
        <p:nvSpPr>
          <p:cNvPr id="3" name="Rectangle 2"/>
          <p:cNvSpPr/>
          <p:nvPr/>
        </p:nvSpPr>
        <p:spPr>
          <a:xfrm>
            <a:off x="0" y="3429000"/>
            <a:ext cx="12313368" cy="3456384"/>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5" name="Bulle rectangulaire 9"/>
          <p:cNvSpPr/>
          <p:nvPr/>
        </p:nvSpPr>
        <p:spPr>
          <a:xfrm>
            <a:off x="1631504" y="1988840"/>
            <a:ext cx="4824536" cy="1800200"/>
          </a:xfrm>
          <a:prstGeom prst="wedgeRectCallout">
            <a:avLst>
              <a:gd name="adj1" fmla="val 33906"/>
              <a:gd name="adj2" fmla="val 65329"/>
            </a:avLst>
          </a:prstGeom>
          <a:solidFill>
            <a:srgbClr val="FFF1A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buSzPct val="100000"/>
            </a:pPr>
            <a:r>
              <a:rPr lang="fr-FR" altLang="fr-FR" sz="2600" b="1" dirty="0">
                <a:solidFill>
                  <a:srgbClr val="F79124"/>
                </a:solidFill>
                <a:latin typeface="Century Gothic" panose="020B0502020202020204" pitchFamily="34" charset="0"/>
              </a:rPr>
              <a:t>De toutes les sources d’énergie, le pétrole est de loin la plus polyvalente et pratique</a:t>
            </a:r>
          </a:p>
        </p:txBody>
      </p:sp>
      <p:sp>
        <p:nvSpPr>
          <p:cNvPr id="8" name="Bulle rectangulaire 9"/>
          <p:cNvSpPr/>
          <p:nvPr/>
        </p:nvSpPr>
        <p:spPr>
          <a:xfrm>
            <a:off x="6988910" y="1285923"/>
            <a:ext cx="3346907" cy="1830511"/>
          </a:xfrm>
          <a:prstGeom prst="wedgeRectCallout">
            <a:avLst>
              <a:gd name="adj1" fmla="val -36766"/>
              <a:gd name="adj2" fmla="val 69002"/>
            </a:avLst>
          </a:prstGeom>
          <a:solidFill>
            <a:srgbClr val="FFF1AB"/>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eaLnBrk="1" hangingPunct="1">
              <a:buSzPct val="100000"/>
            </a:pPr>
            <a:r>
              <a:rPr lang="fr-FR" altLang="fr-FR" sz="2600" b="1" dirty="0">
                <a:solidFill>
                  <a:srgbClr val="F79124"/>
                </a:solidFill>
                <a:latin typeface="Century Gothic" panose="020B0502020202020204" pitchFamily="34" charset="0"/>
              </a:rPr>
              <a:t>Le monde repose sur les énergies fossiles</a:t>
            </a:r>
          </a:p>
        </p:txBody>
      </p:sp>
      <p:pic>
        <p:nvPicPr>
          <p:cNvPr id="9" name="Picture 2"/>
          <p:cNvPicPr>
            <a:picLocks noChangeAspect="1" noChangeArrowheads="1"/>
          </p:cNvPicPr>
          <p:nvPr/>
        </p:nvPicPr>
        <p:blipFill>
          <a:blip r:embed="rId4" cstate="print">
            <a:grayscl/>
            <a:extLst>
              <a:ext uri="{28A0092B-C50C-407E-A947-70E740481C1C}">
                <a14:useLocalDpi xmlns:a14="http://schemas.microsoft.com/office/drawing/2010/main" val="0"/>
              </a:ext>
            </a:extLst>
          </a:blip>
          <a:srcRect/>
          <a:stretch>
            <a:fillRect/>
          </a:stretch>
        </p:blipFill>
        <p:spPr bwMode="auto">
          <a:xfrm>
            <a:off x="7921003" y="4561780"/>
            <a:ext cx="1068813" cy="1963564"/>
          </a:xfrm>
          <a:prstGeom prst="rect">
            <a:avLst/>
          </a:prstGeom>
          <a:noFill/>
          <a:ln>
            <a:noFill/>
          </a:ln>
          <a:effectLst/>
          <a:extLst>
            <a:ext uri="{909E8E84-426E-40dd-AFC4-6F175D3DCCD1}">
              <a14:hiddenFill xmlns="" xmlns:a14="http://schemas.microsoft.com/office/drawing/2010/main">
                <a:blipFill dpi="0" rotWithShape="0">
                  <a:blip>
                    <a:grayscl/>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10" name="Freeform 3"/>
          <p:cNvSpPr>
            <a:spLocks noChangeArrowheads="1"/>
          </p:cNvSpPr>
          <p:nvPr/>
        </p:nvSpPr>
        <p:spPr bwMode="auto">
          <a:xfrm>
            <a:off x="6147917" y="5075251"/>
            <a:ext cx="1079500" cy="936625"/>
          </a:xfrm>
          <a:custGeom>
            <a:avLst/>
            <a:gdLst>
              <a:gd name="T0" fmla="*/ 143088 w 1079500"/>
              <a:gd name="T1" fmla="*/ 192945 h 936625"/>
              <a:gd name="T2" fmla="*/ 936412 w 1079500"/>
              <a:gd name="T3" fmla="*/ 192945 h 936625"/>
              <a:gd name="T4" fmla="*/ 936412 w 1079500"/>
              <a:gd name="T5" fmla="*/ 413239 h 936625"/>
              <a:gd name="T6" fmla="*/ 143088 w 1079500"/>
              <a:gd name="T7" fmla="*/ 413239 h 936625"/>
              <a:gd name="T8" fmla="*/ 143088 w 1079500"/>
              <a:gd name="T9" fmla="*/ 192945 h 936625"/>
              <a:gd name="T10" fmla="*/ 143088 w 1079500"/>
              <a:gd name="T11" fmla="*/ 523386 h 936625"/>
              <a:gd name="T12" fmla="*/ 936412 w 1079500"/>
              <a:gd name="T13" fmla="*/ 523386 h 936625"/>
              <a:gd name="T14" fmla="*/ 936412 w 1079500"/>
              <a:gd name="T15" fmla="*/ 743680 h 936625"/>
              <a:gd name="T16" fmla="*/ 143088 w 1079500"/>
              <a:gd name="T17" fmla="*/ 743680 h 936625"/>
              <a:gd name="T18" fmla="*/ 143088 w 1079500"/>
              <a:gd name="T19" fmla="*/ 523386 h 93662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143088 w 1079500"/>
              <a:gd name="T31" fmla="*/ 192945 h 936625"/>
              <a:gd name="T32" fmla="*/ 936412 w 1079500"/>
              <a:gd name="T33" fmla="*/ 743680 h 936625"/>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079500" h="936625">
                <a:moveTo>
                  <a:pt x="143088" y="192945"/>
                </a:moveTo>
                <a:lnTo>
                  <a:pt x="936412" y="192945"/>
                </a:lnTo>
                <a:lnTo>
                  <a:pt x="936412" y="413239"/>
                </a:lnTo>
                <a:lnTo>
                  <a:pt x="143088" y="413239"/>
                </a:lnTo>
                <a:lnTo>
                  <a:pt x="143088" y="192945"/>
                </a:lnTo>
                <a:close/>
                <a:moveTo>
                  <a:pt x="143088" y="523386"/>
                </a:moveTo>
                <a:lnTo>
                  <a:pt x="936412" y="523386"/>
                </a:lnTo>
                <a:lnTo>
                  <a:pt x="936412" y="743680"/>
                </a:lnTo>
                <a:lnTo>
                  <a:pt x="143088" y="743680"/>
                </a:lnTo>
                <a:lnTo>
                  <a:pt x="143088" y="523386"/>
                </a:lnTo>
                <a:close/>
              </a:path>
            </a:pathLst>
          </a:custGeom>
          <a:solidFill>
            <a:srgbClr val="FF9900"/>
          </a:solidFill>
          <a:ln>
            <a:noFill/>
          </a:ln>
          <a:effectLst/>
          <a:extLst>
            <a:ext uri="{91240B29-F687-4f45-9708-019B960494DF}">
              <a14:hiddenLine xmlns="" xmlns:a14="http://schemas.microsoft.com/office/drawing/2010/main" w="9525" cap="flat">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fr-FR"/>
          </a:p>
        </p:txBody>
      </p:sp>
      <p:grpSp>
        <p:nvGrpSpPr>
          <p:cNvPr id="2" name="Grouper 1"/>
          <p:cNvGrpSpPr/>
          <p:nvPr/>
        </p:nvGrpSpPr>
        <p:grpSpPr>
          <a:xfrm>
            <a:off x="2063552" y="4586307"/>
            <a:ext cx="4317298" cy="1737195"/>
            <a:chOff x="389773" y="2386612"/>
            <a:chExt cx="4317298" cy="1737195"/>
          </a:xfrm>
        </p:grpSpPr>
        <p:pic>
          <p:nvPicPr>
            <p:cNvPr id="13" name="Image 12"/>
            <p:cNvPicPr>
              <a:picLocks noChangeAspect="1"/>
            </p:cNvPicPr>
            <p:nvPr/>
          </p:nvPicPr>
          <p:blipFill rotWithShape="1">
            <a:blip r:embed="rId5" cstate="email">
              <a:extLst>
                <a:ext uri="{28A0092B-C50C-407E-A947-70E740481C1C}">
                  <a14:useLocalDpi xmlns:a14="http://schemas.microsoft.com/office/drawing/2010/main"/>
                </a:ext>
              </a:extLst>
            </a:blip>
            <a:srcRect r="61260" b="70051"/>
            <a:stretch/>
          </p:blipFill>
          <p:spPr>
            <a:xfrm>
              <a:off x="807067" y="2386612"/>
              <a:ext cx="3482711" cy="1342426"/>
            </a:xfrm>
            <a:prstGeom prst="rect">
              <a:avLst/>
            </a:prstGeom>
          </p:spPr>
        </p:pic>
        <p:sp>
          <p:nvSpPr>
            <p:cNvPr id="14" name="ZoneTexte 13"/>
            <p:cNvSpPr txBox="1"/>
            <p:nvPr/>
          </p:nvSpPr>
          <p:spPr>
            <a:xfrm>
              <a:off x="389773" y="3662142"/>
              <a:ext cx="4317298" cy="461665"/>
            </a:xfrm>
            <a:prstGeom prst="rect">
              <a:avLst/>
            </a:prstGeom>
            <a:noFill/>
          </p:spPr>
          <p:txBody>
            <a:bodyPr wrap="square" rtlCol="0">
              <a:spAutoFit/>
            </a:bodyPr>
            <a:lstStyle/>
            <a:p>
              <a:pPr algn="ctr"/>
              <a:r>
                <a:rPr lang="fr-FR" sz="2400" b="1" dirty="0">
                  <a:solidFill>
                    <a:srgbClr val="FF9E00"/>
                  </a:solidFill>
                </a:rPr>
                <a:t>10 cyclistes</a:t>
              </a:r>
            </a:p>
          </p:txBody>
        </p:sp>
      </p:grpSp>
    </p:spTree>
    <p:extLst>
      <p:ext uri="{BB962C8B-B14F-4D97-AF65-F5344CB8AC3E}">
        <p14:creationId xmlns:p14="http://schemas.microsoft.com/office/powerpoint/2010/main" val="148463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additive="repl">
                                        <p:cTn id="10" dur="1" fill="hold">
                                          <p:stCondLst>
                                            <p:cond delay="0"/>
                                          </p:stCondLst>
                                        </p:cTn>
                                        <p:tgtEl>
                                          <p:spTgt spid="10"/>
                                        </p:tgtEl>
                                        <p:attrNameLst>
                                          <p:attrName>style.visibility</p:attrName>
                                        </p:attrNameLst>
                                      </p:cBhvr>
                                      <p:to>
                                        <p:strVal val="visible"/>
                                      </p:to>
                                    </p:set>
                                    <p:animEffect transition="in" filter="wipe(left)">
                                      <p:cBhvr additive="repl">
                                        <p:cTn id="11" dur="500"/>
                                        <p:tgtEl>
                                          <p:spTgt spid="10"/>
                                        </p:tgtEl>
                                      </p:cBhvr>
                                    </p:animEffect>
                                  </p:childTnLst>
                                </p:cTn>
                              </p:par>
                            </p:childTnLst>
                          </p:cTn>
                        </p:par>
                        <p:par>
                          <p:cTn id="12" fill="hold">
                            <p:stCondLst>
                              <p:cond delay="500"/>
                            </p:stCondLst>
                            <p:childTnLst>
                              <p:par>
                                <p:cTn id="13" presetID="22" presetClass="entr" presetSubtype="8" fill="hold" nodeType="afterEffect">
                                  <p:stCondLst>
                                    <p:cond delay="0"/>
                                  </p:stCondLst>
                                  <p:childTnLst>
                                    <p:set>
                                      <p:cBhvr additive="repl">
                                        <p:cTn id="14" dur="1" fill="hold">
                                          <p:stCondLst>
                                            <p:cond delay="0"/>
                                          </p:stCondLst>
                                        </p:cTn>
                                        <p:tgtEl>
                                          <p:spTgt spid="9"/>
                                        </p:tgtEl>
                                        <p:attrNameLst>
                                          <p:attrName>style.visibility</p:attrName>
                                        </p:attrNameLst>
                                      </p:cBhvr>
                                      <p:to>
                                        <p:strVal val="visible"/>
                                      </p:to>
                                    </p:set>
                                    <p:animEffect transition="in" filter="wipe(left)">
                                      <p:cBhvr additive="repl">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mph" fill="hold" nodeType="clickEffect">
                                  <p:stCondLst>
                                    <p:cond delay="0"/>
                                  </p:stCondLst>
                                  <p:childTnLst>
                                    <p:animScale>
                                      <p:cBhvr additive="repl">
                                        <p:cTn id="19" dur="2000" fill="hold"/>
                                        <p:tgtEl>
                                          <p:spTgt spid="9"/>
                                        </p:tgtEl>
                                      </p:cBhvr>
                                      <p:to x="10000" y="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24680" y="980729"/>
            <a:ext cx="7772400" cy="1500187"/>
          </a:xfrm>
        </p:spPr>
        <p:txBody>
          <a:bodyPr/>
          <a:lstStyle/>
          <a:p>
            <a:r>
              <a:rPr lang="fr-FR" cap="none" dirty="0"/>
              <a:t>1) Nous sommes accros aux énergies fossiles</a:t>
            </a:r>
          </a:p>
        </p:txBody>
      </p:sp>
      <p:pic>
        <p:nvPicPr>
          <p:cNvPr id="1026" name="Picture 2" descr="See original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1625" y="3140969"/>
            <a:ext cx="6876371" cy="3238017"/>
          </a:xfrm>
          <a:prstGeom prst="rect">
            <a:avLst/>
          </a:prstGeom>
          <a:ln>
            <a:noFill/>
          </a:ln>
          <a:effectLst>
            <a:softEdge rad="112500"/>
          </a:effectLst>
          <a:extLst>
            <a:ext uri="{909E8E84-426E-40dd-AFC4-6F175D3DCCD1}">
              <a14:hiddenFill xmlns="" xmlns:a14="http://schemas.microsoft.com/office/drawing/2010/main">
                <a:solidFill>
                  <a:srgbClr val="FFFFFF"/>
                </a:solidFill>
              </a14:hiddenFill>
            </a:ext>
          </a:extLst>
        </p:spPr>
      </p:pic>
      <p:pic>
        <p:nvPicPr>
          <p:cNvPr id="4" name="Imag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39344" y="620688"/>
            <a:ext cx="2232248" cy="2232248"/>
          </a:xfrm>
          <a:prstGeom prst="rect">
            <a:avLst/>
          </a:prstGeom>
        </p:spPr>
      </p:pic>
    </p:spTree>
    <p:extLst>
      <p:ext uri="{BB962C8B-B14F-4D97-AF65-F5344CB8AC3E}">
        <p14:creationId xmlns:p14="http://schemas.microsoft.com/office/powerpoint/2010/main" val="20875210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3064658-FA7C-4889-9D40-FC8DCB8ACC09}"/>
              </a:ext>
            </a:extLst>
          </p:cNvPr>
          <p:cNvSpPr>
            <a:spLocks noGrp="1"/>
          </p:cNvSpPr>
          <p:nvPr>
            <p:ph type="title"/>
          </p:nvPr>
        </p:nvSpPr>
        <p:spPr/>
        <p:txBody>
          <a:bodyPr/>
          <a:lstStyle/>
          <a:p>
            <a:r>
              <a:rPr lang="fr-FR" dirty="0"/>
              <a:t>Mentions légales</a:t>
            </a:r>
          </a:p>
        </p:txBody>
      </p:sp>
      <p:sp>
        <p:nvSpPr>
          <p:cNvPr id="3" name="Espace réservé du contenu 2">
            <a:extLst>
              <a:ext uri="{FF2B5EF4-FFF2-40B4-BE49-F238E27FC236}">
                <a16:creationId xmlns:a16="http://schemas.microsoft.com/office/drawing/2014/main" id="{7205F8AE-D67D-4CFB-9679-495387536F88}"/>
              </a:ext>
            </a:extLst>
          </p:cNvPr>
          <p:cNvSpPr>
            <a:spLocks noGrp="1"/>
          </p:cNvSpPr>
          <p:nvPr>
            <p:ph idx="1"/>
          </p:nvPr>
        </p:nvSpPr>
        <p:spPr>
          <a:xfrm>
            <a:off x="609600" y="1268760"/>
            <a:ext cx="10972800" cy="4857403"/>
          </a:xfrm>
        </p:spPr>
        <p:txBody>
          <a:bodyPr/>
          <a:lstStyle/>
          <a:p>
            <a:pPr lvl="0" indent="0" algn="just" defTabSz="914400" eaLnBrk="0" hangingPunct="0">
              <a:spcBef>
                <a:spcPct val="0"/>
              </a:spcBef>
              <a:buClrTx/>
            </a:pPr>
            <a:r>
              <a:rPr lang="fr-FR" altLang="fr-FR" sz="1800" dirty="0">
                <a:solidFill>
                  <a:srgbClr val="256075"/>
                </a:solidFill>
              </a:rPr>
              <a:t>Tout le contenu de cette présentation a été développé par l’association </a:t>
            </a:r>
            <a:r>
              <a:rPr lang="fr-FR" altLang="fr-FR" sz="1800" dirty="0">
                <a:solidFill>
                  <a:srgbClr val="F6AB38"/>
                </a:solidFill>
              </a:rPr>
              <a:t>Avenir Climatique </a:t>
            </a:r>
            <a:r>
              <a:rPr lang="fr-FR" altLang="fr-FR" sz="1800" dirty="0">
                <a:solidFill>
                  <a:srgbClr val="256075"/>
                </a:solidFill>
              </a:rPr>
              <a:t>et  est édité sous la licence </a:t>
            </a:r>
            <a:r>
              <a:rPr lang="fr-FR" altLang="fr-FR" sz="1800" i="1" dirty="0">
                <a:solidFill>
                  <a:srgbClr val="256075"/>
                </a:solidFill>
              </a:rPr>
              <a:t>Open Source Creative Commons </a:t>
            </a:r>
            <a:r>
              <a:rPr lang="fr-FR" altLang="fr-FR" sz="1800" dirty="0">
                <a:solidFill>
                  <a:srgbClr val="256075"/>
                </a:solidFill>
              </a:rPr>
              <a:t>6 (CC BY SA)</a:t>
            </a:r>
            <a:r>
              <a:rPr lang="fr-FR" altLang="fr-FR" sz="1800" b="0" dirty="0">
                <a:solidFill>
                  <a:schemeClr val="tx1"/>
                </a:solidFill>
              </a:rPr>
              <a:t> :</a:t>
            </a:r>
          </a:p>
          <a:p>
            <a:pPr lvl="0" indent="0" algn="just" defTabSz="914400" eaLnBrk="0" hangingPunct="0">
              <a:spcBef>
                <a:spcPct val="0"/>
              </a:spcBef>
              <a:buClrTx/>
            </a:pPr>
            <a:endParaRPr lang="fr-FR" altLang="fr-FR" sz="1800" b="0" dirty="0">
              <a:solidFill>
                <a:schemeClr val="tx1"/>
              </a:solidFill>
            </a:endParaRPr>
          </a:p>
          <a:p>
            <a:pPr marL="285750" lvl="0" indent="-285750" algn="just" defTabSz="914400" eaLnBrk="0" hangingPunct="0">
              <a:spcBef>
                <a:spcPct val="0"/>
              </a:spcBef>
              <a:buClrTx/>
              <a:buFont typeface="Arial" panose="020B0604020202020204" pitchFamily="34" charset="0"/>
              <a:buChar char="•"/>
            </a:pPr>
            <a:r>
              <a:rPr lang="fr-FR" altLang="fr-FR" sz="1800" dirty="0">
                <a:solidFill>
                  <a:srgbClr val="F6AB38"/>
                </a:solidFill>
              </a:rPr>
              <a:t>ATTRIBUTION : </a:t>
            </a:r>
            <a:r>
              <a:rPr lang="fr-FR" altLang="fr-FR" sz="1800" dirty="0">
                <a:solidFill>
                  <a:srgbClr val="256075"/>
                </a:solidFill>
              </a:rPr>
              <a:t>Ce support peut être utilisé, modifié, et diffusé partout à condition de citer Avenir Climatique et d’indiquer les modifications effectuées par rapport au support de base.</a:t>
            </a:r>
          </a:p>
          <a:p>
            <a:pPr marL="285750" lvl="0" indent="-285750" algn="just" defTabSz="914400" eaLnBrk="0" hangingPunct="0">
              <a:spcBef>
                <a:spcPct val="0"/>
              </a:spcBef>
              <a:buClrTx/>
              <a:buFont typeface="Arial" panose="020B0604020202020204" pitchFamily="34" charset="0"/>
              <a:buChar char="•"/>
            </a:pPr>
            <a:endParaRPr lang="fr-FR" altLang="fr-FR" sz="1800" dirty="0">
              <a:solidFill>
                <a:srgbClr val="256075"/>
              </a:solidFill>
            </a:endParaRPr>
          </a:p>
          <a:p>
            <a:pPr marL="285750" lvl="0" indent="-285750" algn="just" defTabSz="914400" eaLnBrk="0" hangingPunct="0">
              <a:spcBef>
                <a:spcPct val="0"/>
              </a:spcBef>
              <a:buClrTx/>
              <a:buFont typeface="Arial" panose="020B0604020202020204" pitchFamily="34" charset="0"/>
              <a:buChar char="•"/>
            </a:pPr>
            <a:r>
              <a:rPr lang="fr-FR" altLang="fr-FR" sz="1800" dirty="0">
                <a:solidFill>
                  <a:srgbClr val="F6AB38"/>
                </a:solidFill>
              </a:rPr>
              <a:t>PARTAGE DANS LES MEMES CONDITIONS :</a:t>
            </a:r>
            <a:r>
              <a:rPr lang="fr-FR" altLang="fr-FR" sz="1800" dirty="0">
                <a:solidFill>
                  <a:srgbClr val="256075"/>
                </a:solidFill>
              </a:rPr>
              <a:t> Toute reproduction, modification, diffusion et  partage de ce contenu, doit être </a:t>
            </a:r>
            <a:r>
              <a:rPr lang="fr-FR" altLang="fr-FR" sz="1800" dirty="0" err="1">
                <a:solidFill>
                  <a:srgbClr val="256075"/>
                </a:solidFill>
              </a:rPr>
              <a:t>effecuté</a:t>
            </a:r>
            <a:r>
              <a:rPr lang="fr-FR" altLang="fr-FR" sz="1800" dirty="0">
                <a:solidFill>
                  <a:srgbClr val="256075"/>
                </a:solidFill>
              </a:rPr>
              <a:t> sous les mêmes conditions (CC BY SA) que le contenu original.</a:t>
            </a:r>
            <a:endParaRPr lang="fr-FR" altLang="fr-FR" sz="1800" b="0" dirty="0">
              <a:solidFill>
                <a:schemeClr val="tx1"/>
              </a:solidFill>
            </a:endParaRPr>
          </a:p>
          <a:p>
            <a:pPr lvl="0" indent="0" algn="just" defTabSz="914400" eaLnBrk="0" hangingPunct="0">
              <a:spcBef>
                <a:spcPct val="0"/>
              </a:spcBef>
              <a:buClrTx/>
            </a:pPr>
            <a:r>
              <a:rPr lang="fr-FR" altLang="fr-FR" sz="1800" dirty="0">
                <a:solidFill>
                  <a:srgbClr val="256075"/>
                </a:solidFill>
              </a:rPr>
              <a:t>       </a:t>
            </a:r>
          </a:p>
          <a:p>
            <a:pPr lvl="0" indent="0" algn="just" defTabSz="914400" eaLnBrk="0" hangingPunct="0">
              <a:spcBef>
                <a:spcPct val="0"/>
              </a:spcBef>
              <a:buClrTx/>
            </a:pPr>
            <a:r>
              <a:rPr lang="fr-FR" altLang="fr-FR" sz="1800" dirty="0">
                <a:solidFill>
                  <a:srgbClr val="256075"/>
                </a:solidFill>
              </a:rPr>
              <a:t>Plus d'informations : </a:t>
            </a:r>
            <a:r>
              <a:rPr lang="fr-FR" altLang="fr-FR" sz="1800" dirty="0">
                <a:solidFill>
                  <a:srgbClr val="F6AB38"/>
                </a:solidFill>
                <a:hlinkClick r:id="rId2">
                  <a:extLst>
                    <a:ext uri="{A12FA001-AC4F-418D-AE19-62706E023703}">
                      <ahyp:hlinkClr xmlns:ahyp="http://schemas.microsoft.com/office/drawing/2018/hyperlinkcolor" val="tx"/>
                    </a:ext>
                  </a:extLst>
                </a:hlinkClick>
              </a:rPr>
              <a:t>Creative Commons France</a:t>
            </a:r>
            <a:endParaRPr lang="fr-FR" altLang="fr-FR" sz="1800" dirty="0">
              <a:solidFill>
                <a:srgbClr val="F6AB38"/>
              </a:solidFill>
            </a:endParaRPr>
          </a:p>
          <a:p>
            <a:pPr marL="1077913" indent="0" algn="just"/>
            <a:endParaRPr lang="fr-FR" sz="1800" b="0" dirty="0">
              <a:solidFill>
                <a:srgbClr val="F6AB38"/>
              </a:solidFill>
            </a:endParaRPr>
          </a:p>
          <a:p>
            <a:pPr indent="0" algn="just"/>
            <a:endParaRPr lang="fr-FR" sz="1800" b="0" dirty="0"/>
          </a:p>
          <a:p>
            <a:pPr lvl="1" indent="0" algn="just">
              <a:buNone/>
            </a:pPr>
            <a:r>
              <a:rPr lang="fr-FR" sz="1800" b="0" dirty="0"/>
              <a:t>Ce contenu est disponible </a:t>
            </a:r>
            <a:r>
              <a:rPr lang="fr-FR" sz="1800" b="1" dirty="0"/>
              <a:t>gratuitement</a:t>
            </a:r>
            <a:r>
              <a:rPr lang="fr-FR" sz="1800" b="0" dirty="0"/>
              <a:t>. Cependant, </a:t>
            </a:r>
            <a:r>
              <a:rPr lang="fr-FR" sz="1800" dirty="0"/>
              <a:t>Avenir Climatique a </a:t>
            </a:r>
            <a:r>
              <a:rPr lang="fr-FR" sz="1800" b="1" dirty="0"/>
              <a:t>besoin de soutien</a:t>
            </a:r>
            <a:r>
              <a:rPr lang="fr-FR" sz="1800" dirty="0"/>
              <a:t> </a:t>
            </a:r>
            <a:r>
              <a:rPr lang="fr-FR" sz="1800" b="0" dirty="0"/>
              <a:t>pour fonctionner. Si tu apprécies et utilises notre travail, </a:t>
            </a:r>
            <a:r>
              <a:rPr lang="fr-FR" sz="1800" dirty="0"/>
              <a:t>tu peux nous soutenir </a:t>
            </a:r>
            <a:r>
              <a:rPr lang="fr-FR" sz="1800" b="0" dirty="0"/>
              <a:t>en devenant </a:t>
            </a:r>
            <a:r>
              <a:rPr lang="fr-FR" sz="1800" b="1" dirty="0"/>
              <a:t>adhérent à l’association </a:t>
            </a:r>
            <a:r>
              <a:rPr lang="fr-FR" sz="1800" b="0" dirty="0"/>
              <a:t>ou en </a:t>
            </a:r>
            <a:r>
              <a:rPr lang="fr-FR" sz="1800" b="1" dirty="0"/>
              <a:t>faisant un don</a:t>
            </a:r>
            <a:r>
              <a:rPr lang="fr-FR" sz="1800" b="0" dirty="0"/>
              <a:t>. </a:t>
            </a:r>
          </a:p>
          <a:p>
            <a:pPr lvl="1" indent="0" algn="just">
              <a:buNone/>
            </a:pPr>
            <a:r>
              <a:rPr lang="fr-FR" sz="1800" b="1" dirty="0">
                <a:solidFill>
                  <a:srgbClr val="F6AB38"/>
                </a:solidFill>
              </a:rPr>
              <a:t>			</a:t>
            </a:r>
          </a:p>
          <a:p>
            <a:pPr lvl="1" indent="0" algn="just">
              <a:buNone/>
            </a:pPr>
            <a:r>
              <a:rPr lang="fr-FR" sz="1800" b="1" dirty="0">
                <a:solidFill>
                  <a:srgbClr val="F6AB38"/>
                </a:solidFill>
              </a:rPr>
              <a:t>			Rendez vous sur : </a:t>
            </a:r>
            <a:r>
              <a:rPr lang="fr-FR" sz="1800" b="1" dirty="0">
                <a:solidFill>
                  <a:srgbClr val="FF0000"/>
                </a:solidFill>
                <a:hlinkClick r:id="rId3"/>
              </a:rPr>
              <a:t>www.helloasso.com/associations/avenir-climatique</a:t>
            </a:r>
            <a:r>
              <a:rPr lang="fr-FR" sz="1800" b="1" u="sng" dirty="0">
                <a:solidFill>
                  <a:srgbClr val="FF0000"/>
                </a:solidFill>
                <a:hlinkClick r:id="rId3"/>
              </a:rPr>
              <a:t>/</a:t>
            </a:r>
            <a:r>
              <a:rPr lang="fr-FR" sz="1800" b="1" u="sng" dirty="0">
                <a:solidFill>
                  <a:srgbClr val="FF0000"/>
                </a:solidFill>
              </a:rPr>
              <a:t> </a:t>
            </a:r>
            <a:endParaRPr lang="fr-FR" sz="1800" dirty="0">
              <a:solidFill>
                <a:srgbClr val="FF0000"/>
              </a:solidFill>
            </a:endParaRPr>
          </a:p>
          <a:p>
            <a:pPr lvl="1" indent="0" algn="just">
              <a:buNone/>
            </a:pPr>
            <a:endParaRPr lang="fr-FR" sz="1800" dirty="0"/>
          </a:p>
        </p:txBody>
      </p:sp>
      <p:sp>
        <p:nvSpPr>
          <p:cNvPr id="4" name="Rectangle 1">
            <a:extLst>
              <a:ext uri="{FF2B5EF4-FFF2-40B4-BE49-F238E27FC236}">
                <a16:creationId xmlns:a16="http://schemas.microsoft.com/office/drawing/2014/main" id="{A1834276-CB4E-47FA-ACB0-71F10FBB18D9}"/>
              </a:ext>
            </a:extLst>
          </p:cNvPr>
          <p:cNvSpPr>
            <a:spLocks noChangeArrowheads="1"/>
          </p:cNvSpPr>
          <p:nvPr/>
        </p:nvSpPr>
        <p:spPr bwMode="auto">
          <a:xfrm>
            <a:off x="6095967" y="90100"/>
            <a:ext cx="65" cy="276999"/>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eaLnBrk="0" hangingPunct="0">
              <a:defRPr>
                <a:solidFill>
                  <a:schemeClr val="tx1"/>
                </a:solidFill>
                <a:latin typeface="Arial" panose="020B0604020202020204" pitchFamily="34" charset="0"/>
              </a:defRPr>
            </a:lvl4pPr>
            <a:lvl5pPr eaLnBrk="0" hangingPunct="0">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grpSp>
        <p:nvGrpSpPr>
          <p:cNvPr id="8" name="Groupe 7">
            <a:extLst>
              <a:ext uri="{FF2B5EF4-FFF2-40B4-BE49-F238E27FC236}">
                <a16:creationId xmlns:a16="http://schemas.microsoft.com/office/drawing/2014/main" id="{D8FEA2D4-E4F9-4362-A9C2-CD8761C8AECF}"/>
              </a:ext>
            </a:extLst>
          </p:cNvPr>
          <p:cNvGrpSpPr/>
          <p:nvPr/>
        </p:nvGrpSpPr>
        <p:grpSpPr>
          <a:xfrm>
            <a:off x="10128448" y="3789040"/>
            <a:ext cx="1153123" cy="722873"/>
            <a:chOff x="46333" y="5980289"/>
            <a:chExt cx="1153123" cy="722873"/>
          </a:xfrm>
        </p:grpSpPr>
        <p:pic>
          <p:nvPicPr>
            <p:cNvPr id="9" name="Image 8">
              <a:extLst>
                <a:ext uri="{FF2B5EF4-FFF2-40B4-BE49-F238E27FC236}">
                  <a16:creationId xmlns:a16="http://schemas.microsoft.com/office/drawing/2014/main" id="{5D45D0DD-445A-4E01-9539-82A34C24D9B6}"/>
                </a:ext>
              </a:extLst>
            </p:cNvPr>
            <p:cNvPicPr>
              <a:picLocks noChangeAspect="1"/>
            </p:cNvPicPr>
            <p:nvPr/>
          </p:nvPicPr>
          <p:blipFill>
            <a:blip r:embed="rId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11849" y="5980289"/>
              <a:ext cx="373464" cy="389133"/>
            </a:xfrm>
            <a:prstGeom prst="rect">
              <a:avLst/>
            </a:prstGeom>
          </p:spPr>
        </p:pic>
        <p:pic>
          <p:nvPicPr>
            <p:cNvPr id="10" name="Image 9">
              <a:extLst>
                <a:ext uri="{FF2B5EF4-FFF2-40B4-BE49-F238E27FC236}">
                  <a16:creationId xmlns:a16="http://schemas.microsoft.com/office/drawing/2014/main" id="{6DAC6A04-6389-40D2-857D-FF10D93AF7EB}"/>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33" y="5999624"/>
              <a:ext cx="365516" cy="450903"/>
            </a:xfrm>
            <a:prstGeom prst="rect">
              <a:avLst/>
            </a:prstGeom>
          </p:spPr>
        </p:pic>
        <p:pic>
          <p:nvPicPr>
            <p:cNvPr id="11" name="Image 10">
              <a:extLst>
                <a:ext uri="{FF2B5EF4-FFF2-40B4-BE49-F238E27FC236}">
                  <a16:creationId xmlns:a16="http://schemas.microsoft.com/office/drawing/2014/main" id="{7E440424-5B53-49C5-B39E-6BD558349317}"/>
                </a:ext>
              </a:extLst>
            </p:cNvPr>
            <p:cNvPicPr>
              <a:picLocks noChangeAspect="1"/>
            </p:cNvPicPr>
            <p:nvPr/>
          </p:nvPicPr>
          <p:blipFill>
            <a:blip r:embed="rId6">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785313" y="6001441"/>
              <a:ext cx="367836" cy="360065"/>
            </a:xfrm>
            <a:prstGeom prst="rect">
              <a:avLst/>
            </a:prstGeom>
          </p:spPr>
        </p:pic>
        <p:sp>
          <p:nvSpPr>
            <p:cNvPr id="12" name="ZoneTexte 11">
              <a:extLst>
                <a:ext uri="{FF2B5EF4-FFF2-40B4-BE49-F238E27FC236}">
                  <a16:creationId xmlns:a16="http://schemas.microsoft.com/office/drawing/2014/main" id="{A2BC32BC-CEAD-4B19-BB1C-438476D28137}"/>
                </a:ext>
              </a:extLst>
            </p:cNvPr>
            <p:cNvSpPr txBox="1"/>
            <p:nvPr/>
          </p:nvSpPr>
          <p:spPr>
            <a:xfrm>
              <a:off x="119336" y="6395385"/>
              <a:ext cx="1080120" cy="307777"/>
            </a:xfrm>
            <a:prstGeom prst="rect">
              <a:avLst/>
            </a:prstGeom>
            <a:noFill/>
          </p:spPr>
          <p:txBody>
            <a:bodyPr wrap="square" rtlCol="0">
              <a:spAutoFit/>
            </a:bodyPr>
            <a:lstStyle/>
            <a:p>
              <a:r>
                <a:rPr lang="fr-FR" sz="1400" dirty="0"/>
                <a:t>CC BY-SA</a:t>
              </a:r>
            </a:p>
          </p:txBody>
        </p:sp>
      </p:grpSp>
      <p:pic>
        <p:nvPicPr>
          <p:cNvPr id="13" name="Image 12">
            <a:extLst>
              <a:ext uri="{FF2B5EF4-FFF2-40B4-BE49-F238E27FC236}">
                <a16:creationId xmlns:a16="http://schemas.microsoft.com/office/drawing/2014/main" id="{BD8A37EC-AA33-4394-8E76-9F6EA9850D7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9376" y="5013176"/>
            <a:ext cx="720080" cy="720080"/>
          </a:xfrm>
          <a:prstGeom prst="rect">
            <a:avLst/>
          </a:prstGeom>
        </p:spPr>
      </p:pic>
    </p:spTree>
    <p:extLst>
      <p:ext uri="{BB962C8B-B14F-4D97-AF65-F5344CB8AC3E}">
        <p14:creationId xmlns:p14="http://schemas.microsoft.com/office/powerpoint/2010/main" val="201243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e 40"/>
          <p:cNvGrpSpPr/>
          <p:nvPr/>
        </p:nvGrpSpPr>
        <p:grpSpPr>
          <a:xfrm>
            <a:off x="1524000" y="3212976"/>
            <a:ext cx="9144000" cy="1999640"/>
            <a:chOff x="-88" y="2581488"/>
            <a:chExt cx="9144000" cy="1999640"/>
          </a:xfrm>
        </p:grpSpPr>
        <p:sp>
          <p:nvSpPr>
            <p:cNvPr id="10" name="CustomShape 4"/>
            <p:cNvSpPr/>
            <p:nvPr/>
          </p:nvSpPr>
          <p:spPr>
            <a:xfrm>
              <a:off x="611552" y="3645488"/>
              <a:ext cx="3888000" cy="431640"/>
            </a:xfrm>
            <a:prstGeom prst="roundRect">
              <a:avLst>
                <a:gd name="adj" fmla="val 45346"/>
              </a:avLst>
            </a:prstGeom>
            <a:solidFill>
              <a:srgbClr val="000000"/>
            </a:solidFill>
            <a:ln w="9360">
              <a:noFill/>
            </a:ln>
          </p:spPr>
        </p:sp>
        <p:sp>
          <p:nvSpPr>
            <p:cNvPr id="11" name="CustomShape 5"/>
            <p:cNvSpPr/>
            <p:nvPr/>
          </p:nvSpPr>
          <p:spPr>
            <a:xfrm>
              <a:off x="611552" y="4149488"/>
              <a:ext cx="3888000" cy="431640"/>
            </a:xfrm>
            <a:prstGeom prst="roundRect">
              <a:avLst>
                <a:gd name="adj" fmla="val 45346"/>
              </a:avLst>
            </a:prstGeom>
            <a:solidFill>
              <a:srgbClr val="000000"/>
            </a:solidFill>
            <a:ln w="9360">
              <a:noFill/>
            </a:ln>
          </p:spPr>
        </p:sp>
        <p:sp>
          <p:nvSpPr>
            <p:cNvPr id="12" name="CustomShape 6"/>
            <p:cNvSpPr/>
            <p:nvPr/>
          </p:nvSpPr>
          <p:spPr>
            <a:xfrm>
              <a:off x="4643912" y="3645488"/>
              <a:ext cx="3888000" cy="431640"/>
            </a:xfrm>
            <a:prstGeom prst="roundRect">
              <a:avLst>
                <a:gd name="adj" fmla="val 45346"/>
              </a:avLst>
            </a:prstGeom>
            <a:solidFill>
              <a:srgbClr val="000000"/>
            </a:solidFill>
            <a:ln w="9360">
              <a:noFill/>
            </a:ln>
          </p:spPr>
        </p:sp>
        <p:sp>
          <p:nvSpPr>
            <p:cNvPr id="13" name="CustomShape 7"/>
            <p:cNvSpPr/>
            <p:nvPr/>
          </p:nvSpPr>
          <p:spPr>
            <a:xfrm>
              <a:off x="4643912" y="4149488"/>
              <a:ext cx="3888000" cy="431640"/>
            </a:xfrm>
            <a:prstGeom prst="roundRect">
              <a:avLst>
                <a:gd name="adj" fmla="val 45346"/>
              </a:avLst>
            </a:prstGeom>
            <a:solidFill>
              <a:srgbClr val="000000"/>
            </a:solidFill>
            <a:ln w="9360">
              <a:noFill/>
            </a:ln>
          </p:spPr>
        </p:sp>
        <p:sp>
          <p:nvSpPr>
            <p:cNvPr id="14" name="CustomShape 8"/>
            <p:cNvSpPr/>
            <p:nvPr/>
          </p:nvSpPr>
          <p:spPr>
            <a:xfrm>
              <a:off x="755552" y="2581488"/>
              <a:ext cx="7632360" cy="863640"/>
            </a:xfrm>
            <a:prstGeom prst="roundRect">
              <a:avLst>
                <a:gd name="adj" fmla="val 29424"/>
              </a:avLst>
            </a:prstGeom>
            <a:solidFill>
              <a:schemeClr val="tx1"/>
            </a:solidFill>
            <a:ln w="9360">
              <a:noFill/>
            </a:ln>
          </p:spPr>
          <p:txBody>
            <a:bodyPr lIns="90000" tIns="45000" rIns="90000" bIns="45000" anchor="ctr"/>
            <a:lstStyle/>
            <a:p>
              <a:pPr algn="ctr">
                <a:lnSpc>
                  <a:spcPct val="100000"/>
                </a:lnSpc>
              </a:pPr>
              <a:r>
                <a:rPr lang="fr-FR" sz="2000" b="1" dirty="0">
                  <a:solidFill>
                    <a:srgbClr val="FF9E00"/>
                  </a:solidFill>
                  <a:latin typeface="Arial"/>
                  <a:ea typeface="ＭＳ Ｐゴシック"/>
                </a:rPr>
                <a:t>En combien de temps l’humanité consomme-t-elle cette quantité de pétrole actuellement ?</a:t>
              </a:r>
            </a:p>
          </p:txBody>
        </p:sp>
        <p:sp>
          <p:nvSpPr>
            <p:cNvPr id="16" name="CustomShape 14"/>
            <p:cNvSpPr/>
            <p:nvPr/>
          </p:nvSpPr>
          <p:spPr>
            <a:xfrm>
              <a:off x="539552" y="3645488"/>
              <a:ext cx="4032000" cy="431640"/>
            </a:xfrm>
            <a:prstGeom prst="bracePair">
              <a:avLst>
                <a:gd name="adj" fmla="val 25000"/>
              </a:avLst>
            </a:prstGeom>
            <a:noFill/>
            <a:ln w="25560">
              <a:solidFill>
                <a:srgbClr val="BBE0E3"/>
              </a:solidFill>
              <a:round/>
            </a:ln>
          </p:spPr>
        </p:sp>
        <p:sp>
          <p:nvSpPr>
            <p:cNvPr id="17" name="CustomShape 15"/>
            <p:cNvSpPr/>
            <p:nvPr/>
          </p:nvSpPr>
          <p:spPr>
            <a:xfrm>
              <a:off x="4571912" y="3645488"/>
              <a:ext cx="4032000" cy="431640"/>
            </a:xfrm>
            <a:prstGeom prst="bracePair">
              <a:avLst>
                <a:gd name="adj" fmla="val 25000"/>
              </a:avLst>
            </a:prstGeom>
            <a:noFill/>
            <a:ln w="25560">
              <a:solidFill>
                <a:srgbClr val="BBE0E3"/>
              </a:solidFill>
              <a:round/>
            </a:ln>
          </p:spPr>
        </p:sp>
        <p:sp>
          <p:nvSpPr>
            <p:cNvPr id="18" name="CustomShape 16"/>
            <p:cNvSpPr/>
            <p:nvPr/>
          </p:nvSpPr>
          <p:spPr>
            <a:xfrm>
              <a:off x="539552" y="4149488"/>
              <a:ext cx="4032000" cy="431640"/>
            </a:xfrm>
            <a:prstGeom prst="bracePair">
              <a:avLst>
                <a:gd name="adj" fmla="val 25000"/>
              </a:avLst>
            </a:prstGeom>
            <a:noFill/>
            <a:ln w="25560">
              <a:solidFill>
                <a:srgbClr val="BBE0E3"/>
              </a:solidFill>
              <a:round/>
            </a:ln>
          </p:spPr>
        </p:sp>
        <p:sp>
          <p:nvSpPr>
            <p:cNvPr id="19" name="CustomShape 17"/>
            <p:cNvSpPr/>
            <p:nvPr/>
          </p:nvSpPr>
          <p:spPr>
            <a:xfrm>
              <a:off x="4571912" y="4149488"/>
              <a:ext cx="4032000" cy="431640"/>
            </a:xfrm>
            <a:prstGeom prst="bracePair">
              <a:avLst>
                <a:gd name="adj" fmla="val 25000"/>
              </a:avLst>
            </a:prstGeom>
            <a:noFill/>
            <a:ln w="25560">
              <a:solidFill>
                <a:srgbClr val="BBE0E3"/>
              </a:solidFill>
              <a:round/>
            </a:ln>
          </p:spPr>
        </p:sp>
        <p:sp>
          <p:nvSpPr>
            <p:cNvPr id="20" name="CustomShape 18"/>
            <p:cNvSpPr/>
            <p:nvPr/>
          </p:nvSpPr>
          <p:spPr>
            <a:xfrm>
              <a:off x="539552" y="2581488"/>
              <a:ext cx="8064360" cy="863640"/>
            </a:xfrm>
            <a:prstGeom prst="bracePair">
              <a:avLst>
                <a:gd name="adj" fmla="val 25000"/>
              </a:avLst>
            </a:prstGeom>
            <a:noFill/>
            <a:ln w="25560">
              <a:solidFill>
                <a:srgbClr val="BBE0E3"/>
              </a:solidFill>
              <a:round/>
            </a:ln>
          </p:spPr>
        </p:sp>
        <p:sp>
          <p:nvSpPr>
            <p:cNvPr id="21" name="Line 19"/>
            <p:cNvSpPr/>
            <p:nvPr/>
          </p:nvSpPr>
          <p:spPr>
            <a:xfrm>
              <a:off x="971192" y="2581488"/>
              <a:ext cx="7201080" cy="0"/>
            </a:xfrm>
            <a:prstGeom prst="line">
              <a:avLst/>
            </a:prstGeom>
            <a:ln w="25560">
              <a:solidFill>
                <a:srgbClr val="BBE0E3"/>
              </a:solidFill>
              <a:round/>
            </a:ln>
          </p:spPr>
        </p:sp>
        <p:sp>
          <p:nvSpPr>
            <p:cNvPr id="22" name="Line 20"/>
            <p:cNvSpPr/>
            <p:nvPr/>
          </p:nvSpPr>
          <p:spPr>
            <a:xfrm>
              <a:off x="971192" y="3445488"/>
              <a:ext cx="7201080" cy="0"/>
            </a:xfrm>
            <a:prstGeom prst="line">
              <a:avLst/>
            </a:prstGeom>
            <a:ln w="25560">
              <a:solidFill>
                <a:srgbClr val="BBE0E3"/>
              </a:solidFill>
              <a:round/>
            </a:ln>
          </p:spPr>
        </p:sp>
        <p:sp>
          <p:nvSpPr>
            <p:cNvPr id="23" name="Line 21"/>
            <p:cNvSpPr/>
            <p:nvPr/>
          </p:nvSpPr>
          <p:spPr>
            <a:xfrm>
              <a:off x="755192" y="3645128"/>
              <a:ext cx="3600360" cy="0"/>
            </a:xfrm>
            <a:prstGeom prst="line">
              <a:avLst/>
            </a:prstGeom>
            <a:ln w="25560">
              <a:solidFill>
                <a:srgbClr val="BBE0E3"/>
              </a:solidFill>
              <a:round/>
            </a:ln>
          </p:spPr>
        </p:sp>
        <p:sp>
          <p:nvSpPr>
            <p:cNvPr id="24" name="Line 22"/>
            <p:cNvSpPr/>
            <p:nvPr/>
          </p:nvSpPr>
          <p:spPr>
            <a:xfrm>
              <a:off x="755192" y="4077128"/>
              <a:ext cx="3600360" cy="0"/>
            </a:xfrm>
            <a:prstGeom prst="line">
              <a:avLst/>
            </a:prstGeom>
            <a:ln w="25560">
              <a:solidFill>
                <a:schemeClr val="accent1"/>
              </a:solidFill>
              <a:round/>
            </a:ln>
          </p:spPr>
        </p:sp>
        <p:sp>
          <p:nvSpPr>
            <p:cNvPr id="25" name="Line 23"/>
            <p:cNvSpPr/>
            <p:nvPr/>
          </p:nvSpPr>
          <p:spPr>
            <a:xfrm>
              <a:off x="755192" y="4149128"/>
              <a:ext cx="3600360" cy="0"/>
            </a:xfrm>
            <a:prstGeom prst="line">
              <a:avLst/>
            </a:prstGeom>
            <a:ln w="25560">
              <a:solidFill>
                <a:srgbClr val="BBE0E3"/>
              </a:solidFill>
              <a:round/>
            </a:ln>
          </p:spPr>
        </p:sp>
        <p:sp>
          <p:nvSpPr>
            <p:cNvPr id="26" name="Line 24"/>
            <p:cNvSpPr/>
            <p:nvPr/>
          </p:nvSpPr>
          <p:spPr>
            <a:xfrm>
              <a:off x="755192" y="4581128"/>
              <a:ext cx="3600360" cy="0"/>
            </a:xfrm>
            <a:prstGeom prst="line">
              <a:avLst/>
            </a:prstGeom>
            <a:ln w="25560">
              <a:solidFill>
                <a:srgbClr val="BBE0E3"/>
              </a:solidFill>
              <a:round/>
            </a:ln>
          </p:spPr>
        </p:sp>
        <p:sp>
          <p:nvSpPr>
            <p:cNvPr id="27" name="Line 25"/>
            <p:cNvSpPr/>
            <p:nvPr/>
          </p:nvSpPr>
          <p:spPr>
            <a:xfrm>
              <a:off x="4787912" y="3645128"/>
              <a:ext cx="3600360" cy="0"/>
            </a:xfrm>
            <a:prstGeom prst="line">
              <a:avLst/>
            </a:prstGeom>
            <a:ln w="25560">
              <a:solidFill>
                <a:srgbClr val="BBE0E3"/>
              </a:solidFill>
              <a:round/>
            </a:ln>
          </p:spPr>
        </p:sp>
        <p:sp>
          <p:nvSpPr>
            <p:cNvPr id="28" name="Line 26"/>
            <p:cNvSpPr/>
            <p:nvPr/>
          </p:nvSpPr>
          <p:spPr>
            <a:xfrm>
              <a:off x="4787912" y="4077128"/>
              <a:ext cx="3600360" cy="0"/>
            </a:xfrm>
            <a:prstGeom prst="line">
              <a:avLst/>
            </a:prstGeom>
            <a:ln w="25560">
              <a:solidFill>
                <a:srgbClr val="BBE0E3"/>
              </a:solidFill>
              <a:round/>
            </a:ln>
          </p:spPr>
        </p:sp>
        <p:sp>
          <p:nvSpPr>
            <p:cNvPr id="29" name="Line 27"/>
            <p:cNvSpPr/>
            <p:nvPr/>
          </p:nvSpPr>
          <p:spPr>
            <a:xfrm>
              <a:off x="4787912" y="4149128"/>
              <a:ext cx="3600360" cy="0"/>
            </a:xfrm>
            <a:prstGeom prst="line">
              <a:avLst/>
            </a:prstGeom>
            <a:ln w="25560">
              <a:solidFill>
                <a:srgbClr val="BBE0E3"/>
              </a:solidFill>
              <a:round/>
            </a:ln>
          </p:spPr>
        </p:sp>
        <p:sp>
          <p:nvSpPr>
            <p:cNvPr id="30" name="Line 28"/>
            <p:cNvSpPr/>
            <p:nvPr/>
          </p:nvSpPr>
          <p:spPr>
            <a:xfrm>
              <a:off x="4787912" y="4581128"/>
              <a:ext cx="3600360" cy="0"/>
            </a:xfrm>
            <a:prstGeom prst="line">
              <a:avLst/>
            </a:prstGeom>
            <a:ln w="25560">
              <a:solidFill>
                <a:srgbClr val="BBE0E3"/>
              </a:solidFill>
              <a:round/>
            </a:ln>
          </p:spPr>
        </p:sp>
        <p:sp>
          <p:nvSpPr>
            <p:cNvPr id="31" name="Line 29"/>
            <p:cNvSpPr/>
            <p:nvPr/>
          </p:nvSpPr>
          <p:spPr>
            <a:xfrm>
              <a:off x="8604272" y="3013488"/>
              <a:ext cx="539640" cy="0"/>
            </a:xfrm>
            <a:prstGeom prst="line">
              <a:avLst/>
            </a:prstGeom>
            <a:ln w="25560">
              <a:solidFill>
                <a:srgbClr val="BBE0E3"/>
              </a:solidFill>
              <a:round/>
            </a:ln>
          </p:spPr>
        </p:sp>
        <p:sp>
          <p:nvSpPr>
            <p:cNvPr id="32" name="Line 30"/>
            <p:cNvSpPr/>
            <p:nvPr/>
          </p:nvSpPr>
          <p:spPr>
            <a:xfrm>
              <a:off x="8604272" y="3861128"/>
              <a:ext cx="539640" cy="0"/>
            </a:xfrm>
            <a:prstGeom prst="line">
              <a:avLst/>
            </a:prstGeom>
            <a:ln w="25560">
              <a:solidFill>
                <a:srgbClr val="BBE0E3"/>
              </a:solidFill>
              <a:round/>
            </a:ln>
          </p:spPr>
        </p:sp>
        <p:sp>
          <p:nvSpPr>
            <p:cNvPr id="33" name="Line 31"/>
            <p:cNvSpPr/>
            <p:nvPr/>
          </p:nvSpPr>
          <p:spPr>
            <a:xfrm>
              <a:off x="8604272" y="4365128"/>
              <a:ext cx="539640" cy="0"/>
            </a:xfrm>
            <a:prstGeom prst="line">
              <a:avLst/>
            </a:prstGeom>
            <a:ln w="25560">
              <a:solidFill>
                <a:srgbClr val="BBE0E3"/>
              </a:solidFill>
              <a:round/>
            </a:ln>
          </p:spPr>
        </p:sp>
        <p:sp>
          <p:nvSpPr>
            <p:cNvPr id="34" name="Line 32"/>
            <p:cNvSpPr/>
            <p:nvPr/>
          </p:nvSpPr>
          <p:spPr>
            <a:xfrm>
              <a:off x="-88" y="3013488"/>
              <a:ext cx="539280" cy="0"/>
            </a:xfrm>
            <a:prstGeom prst="line">
              <a:avLst/>
            </a:prstGeom>
            <a:ln w="25560">
              <a:solidFill>
                <a:srgbClr val="BBE0E3"/>
              </a:solidFill>
              <a:round/>
            </a:ln>
          </p:spPr>
        </p:sp>
        <p:sp>
          <p:nvSpPr>
            <p:cNvPr id="35" name="Line 33"/>
            <p:cNvSpPr/>
            <p:nvPr/>
          </p:nvSpPr>
          <p:spPr>
            <a:xfrm>
              <a:off x="-88" y="3861128"/>
              <a:ext cx="539280" cy="0"/>
            </a:xfrm>
            <a:prstGeom prst="line">
              <a:avLst/>
            </a:prstGeom>
            <a:ln w="25560">
              <a:solidFill>
                <a:srgbClr val="BBE0E3"/>
              </a:solidFill>
              <a:round/>
            </a:ln>
          </p:spPr>
        </p:sp>
        <p:sp>
          <p:nvSpPr>
            <p:cNvPr id="36" name="Line 34"/>
            <p:cNvSpPr/>
            <p:nvPr/>
          </p:nvSpPr>
          <p:spPr>
            <a:xfrm>
              <a:off x="-88" y="4365128"/>
              <a:ext cx="539280" cy="0"/>
            </a:xfrm>
            <a:prstGeom prst="line">
              <a:avLst/>
            </a:prstGeom>
            <a:ln w="25560">
              <a:solidFill>
                <a:srgbClr val="BBE0E3"/>
              </a:solidFill>
              <a:round/>
            </a:ln>
          </p:spPr>
        </p:sp>
      </p:grpSp>
      <p:sp>
        <p:nvSpPr>
          <p:cNvPr id="23554" name="Text Box 1"/>
          <p:cNvSpPr txBox="1">
            <a:spLocks noChangeArrowheads="1"/>
          </p:cNvSpPr>
          <p:nvPr/>
        </p:nvSpPr>
        <p:spPr bwMode="auto">
          <a:xfrm>
            <a:off x="1703388" y="1"/>
            <a:ext cx="8064500" cy="620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buSzPct val="100000"/>
            </a:pPr>
            <a:endParaRPr lang="fr-FR" altLang="fr-FR" sz="2000" b="1" dirty="0">
              <a:solidFill>
                <a:srgbClr val="FFFFFF"/>
              </a:solidFill>
            </a:endParaRPr>
          </a:p>
        </p:txBody>
      </p:sp>
      <p:sp>
        <p:nvSpPr>
          <p:cNvPr id="23555" name="Text Box 2"/>
          <p:cNvSpPr txBox="1">
            <a:spLocks noChangeArrowheads="1"/>
          </p:cNvSpPr>
          <p:nvPr/>
        </p:nvSpPr>
        <p:spPr bwMode="auto">
          <a:xfrm>
            <a:off x="1524000" y="1060451"/>
            <a:ext cx="9144000" cy="1439863"/>
          </a:xfrm>
          <a:prstGeom prst="rect">
            <a:avLst/>
          </a:prstGeom>
          <a:solidFill>
            <a:srgbClr val="085160"/>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02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a:spcBef>
                <a:spcPts val="500"/>
              </a:spcBef>
              <a:buSzPct val="100000"/>
            </a:pPr>
            <a:r>
              <a:rPr lang="fr-FR" altLang="fr-FR" sz="2000" b="1" dirty="0">
                <a:solidFill>
                  <a:srgbClr val="FFFFFF"/>
                </a:solidFill>
              </a:rPr>
              <a:t>[…] « Historique », c’est ainsi qu’avait été saluée la découverte de pétrole au large de la Guyane […] Selon les dernières données de Shell, le bassin pétrolier guyanais comporterait </a:t>
            </a:r>
            <a:r>
              <a:rPr lang="fr-FR" altLang="fr-FR" sz="2000" b="1" dirty="0">
                <a:solidFill>
                  <a:srgbClr val="F6AB38"/>
                </a:solidFill>
              </a:rPr>
              <a:t>700 millions de barils</a:t>
            </a:r>
          </a:p>
          <a:p>
            <a:pPr algn="r">
              <a:spcBef>
                <a:spcPts val="500"/>
              </a:spcBef>
              <a:buSzPct val="100000"/>
            </a:pPr>
            <a:r>
              <a:rPr lang="fr-FR" altLang="fr-FR" sz="2000" b="1" i="1" dirty="0">
                <a:solidFill>
                  <a:srgbClr val="FFFFFF"/>
                </a:solidFill>
              </a:rPr>
              <a:t>Libération, 28/06/2012</a:t>
            </a:r>
          </a:p>
        </p:txBody>
      </p:sp>
      <p:sp>
        <p:nvSpPr>
          <p:cNvPr id="37" name="CustomShape 43"/>
          <p:cNvSpPr/>
          <p:nvPr/>
        </p:nvSpPr>
        <p:spPr>
          <a:xfrm>
            <a:off x="2137440" y="4276976"/>
            <a:ext cx="3814200" cy="364680"/>
          </a:xfrm>
          <a:prstGeom prst="rect">
            <a:avLst/>
          </a:prstGeom>
          <a:noFill/>
          <a:ln>
            <a:noFill/>
          </a:ln>
        </p:spPr>
        <p:txBody>
          <a:bodyPr lIns="90000" tIns="45000" rIns="90000" bIns="45000"/>
          <a:lstStyle/>
          <a:p>
            <a:pPr>
              <a:lnSpc>
                <a:spcPct val="100000"/>
              </a:lnSpc>
              <a:buFont typeface="Arial"/>
              <a:buChar char="•"/>
            </a:pPr>
            <a:r>
              <a:rPr lang="fr-FR" b="1" dirty="0">
                <a:solidFill>
                  <a:srgbClr val="FF9E00"/>
                </a:solidFill>
                <a:latin typeface="Arial"/>
                <a:ea typeface="ＭＳ Ｐゴシック"/>
              </a:rPr>
              <a:t>A : 10 ans</a:t>
            </a:r>
            <a:endParaRPr dirty="0">
              <a:solidFill>
                <a:srgbClr val="FF9E00"/>
              </a:solidFill>
            </a:endParaRPr>
          </a:p>
        </p:txBody>
      </p:sp>
      <p:sp>
        <p:nvSpPr>
          <p:cNvPr id="38" name="CustomShape 44"/>
          <p:cNvSpPr/>
          <p:nvPr/>
        </p:nvSpPr>
        <p:spPr>
          <a:xfrm>
            <a:off x="6183120" y="4276976"/>
            <a:ext cx="2388960" cy="364680"/>
          </a:xfrm>
          <a:prstGeom prst="rect">
            <a:avLst/>
          </a:prstGeom>
          <a:noFill/>
          <a:ln>
            <a:noFill/>
          </a:ln>
        </p:spPr>
        <p:txBody>
          <a:bodyPr wrap="none" lIns="90000" tIns="45000" rIns="90000" bIns="45000"/>
          <a:lstStyle/>
          <a:p>
            <a:pPr>
              <a:lnSpc>
                <a:spcPct val="100000"/>
              </a:lnSpc>
              <a:buFont typeface="Arial"/>
              <a:buChar char="•"/>
            </a:pPr>
            <a:r>
              <a:rPr lang="fr-FR" b="1" dirty="0">
                <a:solidFill>
                  <a:srgbClr val="FF9E00"/>
                </a:solidFill>
                <a:latin typeface="Arial"/>
                <a:ea typeface="ＭＳ Ｐゴシック"/>
              </a:rPr>
              <a:t>B : 1 an</a:t>
            </a:r>
            <a:endParaRPr dirty="0">
              <a:solidFill>
                <a:srgbClr val="FF9E00"/>
              </a:solidFill>
            </a:endParaRPr>
          </a:p>
        </p:txBody>
      </p:sp>
      <p:sp>
        <p:nvSpPr>
          <p:cNvPr id="39" name="CustomShape 45"/>
          <p:cNvSpPr/>
          <p:nvPr/>
        </p:nvSpPr>
        <p:spPr>
          <a:xfrm>
            <a:off x="2150760" y="4780976"/>
            <a:ext cx="2642040" cy="364680"/>
          </a:xfrm>
          <a:prstGeom prst="rect">
            <a:avLst/>
          </a:prstGeom>
          <a:noFill/>
          <a:ln>
            <a:noFill/>
          </a:ln>
        </p:spPr>
        <p:txBody>
          <a:bodyPr wrap="none" lIns="90000" tIns="45000" rIns="90000" bIns="45000"/>
          <a:lstStyle/>
          <a:p>
            <a:pPr>
              <a:lnSpc>
                <a:spcPct val="100000"/>
              </a:lnSpc>
              <a:buFont typeface="Arial"/>
              <a:buChar char="•"/>
            </a:pPr>
            <a:r>
              <a:rPr lang="fr-FR" b="1" dirty="0">
                <a:solidFill>
                  <a:srgbClr val="FF9E00"/>
                </a:solidFill>
                <a:latin typeface="Arial"/>
                <a:ea typeface="ＭＳ Ｐゴシック"/>
              </a:rPr>
              <a:t>C : 1 mois</a:t>
            </a:r>
            <a:endParaRPr dirty="0">
              <a:solidFill>
                <a:srgbClr val="FF9E00"/>
              </a:solidFill>
            </a:endParaRPr>
          </a:p>
        </p:txBody>
      </p:sp>
      <p:sp>
        <p:nvSpPr>
          <p:cNvPr id="40" name="CustomShape 46"/>
          <p:cNvSpPr/>
          <p:nvPr/>
        </p:nvSpPr>
        <p:spPr>
          <a:xfrm>
            <a:off x="6183120" y="4795913"/>
            <a:ext cx="3058920" cy="364680"/>
          </a:xfrm>
          <a:prstGeom prst="rect">
            <a:avLst/>
          </a:prstGeom>
          <a:noFill/>
          <a:ln>
            <a:noFill/>
          </a:ln>
        </p:spPr>
        <p:txBody>
          <a:bodyPr wrap="none" lIns="90000" tIns="45000" rIns="90000" bIns="45000"/>
          <a:lstStyle/>
          <a:p>
            <a:pPr>
              <a:lnSpc>
                <a:spcPct val="100000"/>
              </a:lnSpc>
              <a:buFont typeface="Arial"/>
              <a:buChar char="•"/>
            </a:pPr>
            <a:r>
              <a:rPr lang="fr-FR" b="1" dirty="0">
                <a:solidFill>
                  <a:srgbClr val="FF9E00"/>
                </a:solidFill>
                <a:latin typeface="Arial"/>
                <a:ea typeface="ＭＳ Ｐゴシック"/>
              </a:rPr>
              <a:t>D : 1 semaine	</a:t>
            </a:r>
            <a:endParaRPr dirty="0">
              <a:solidFill>
                <a:srgbClr val="FF9E00"/>
              </a:solidFill>
            </a:endParaRPr>
          </a:p>
        </p:txBody>
      </p:sp>
      <p:sp>
        <p:nvSpPr>
          <p:cNvPr id="3" name="Titre 2"/>
          <p:cNvSpPr>
            <a:spLocks noGrp="1"/>
          </p:cNvSpPr>
          <p:nvPr>
            <p:ph type="title"/>
          </p:nvPr>
        </p:nvSpPr>
        <p:spPr/>
        <p:txBody>
          <a:bodyPr/>
          <a:lstStyle/>
          <a:p>
            <a:r>
              <a:rPr lang="fr-FR" dirty="0"/>
              <a:t>À boire, à boire !</a:t>
            </a:r>
          </a:p>
        </p:txBody>
      </p:sp>
    </p:spTree>
    <p:extLst>
      <p:ext uri="{BB962C8B-B14F-4D97-AF65-F5344CB8AC3E}">
        <p14:creationId xmlns:p14="http://schemas.microsoft.com/office/powerpoint/2010/main" val="220222399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3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3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 name="Groupe 40"/>
          <p:cNvGrpSpPr/>
          <p:nvPr/>
        </p:nvGrpSpPr>
        <p:grpSpPr>
          <a:xfrm>
            <a:off x="1524000" y="3212976"/>
            <a:ext cx="9144000" cy="1999640"/>
            <a:chOff x="-88" y="2581488"/>
            <a:chExt cx="9144000" cy="1999640"/>
          </a:xfrm>
        </p:grpSpPr>
        <p:sp>
          <p:nvSpPr>
            <p:cNvPr id="10" name="CustomShape 4"/>
            <p:cNvSpPr/>
            <p:nvPr/>
          </p:nvSpPr>
          <p:spPr>
            <a:xfrm>
              <a:off x="611552" y="3645488"/>
              <a:ext cx="3888000" cy="431640"/>
            </a:xfrm>
            <a:prstGeom prst="roundRect">
              <a:avLst>
                <a:gd name="adj" fmla="val 45346"/>
              </a:avLst>
            </a:prstGeom>
            <a:solidFill>
              <a:srgbClr val="000000"/>
            </a:solidFill>
            <a:ln w="9360">
              <a:noFill/>
            </a:ln>
          </p:spPr>
        </p:sp>
        <p:sp>
          <p:nvSpPr>
            <p:cNvPr id="11" name="CustomShape 5"/>
            <p:cNvSpPr/>
            <p:nvPr/>
          </p:nvSpPr>
          <p:spPr>
            <a:xfrm>
              <a:off x="611552" y="4149488"/>
              <a:ext cx="3888000" cy="431640"/>
            </a:xfrm>
            <a:prstGeom prst="roundRect">
              <a:avLst>
                <a:gd name="adj" fmla="val 45346"/>
              </a:avLst>
            </a:prstGeom>
            <a:solidFill>
              <a:srgbClr val="000000"/>
            </a:solidFill>
            <a:ln w="9360">
              <a:noFill/>
            </a:ln>
          </p:spPr>
        </p:sp>
        <p:sp>
          <p:nvSpPr>
            <p:cNvPr id="12" name="CustomShape 6"/>
            <p:cNvSpPr/>
            <p:nvPr/>
          </p:nvSpPr>
          <p:spPr>
            <a:xfrm>
              <a:off x="4643912" y="3645488"/>
              <a:ext cx="3888000" cy="431640"/>
            </a:xfrm>
            <a:prstGeom prst="roundRect">
              <a:avLst>
                <a:gd name="adj" fmla="val 45346"/>
              </a:avLst>
            </a:prstGeom>
            <a:solidFill>
              <a:srgbClr val="000000"/>
            </a:solidFill>
            <a:ln w="9360">
              <a:noFill/>
            </a:ln>
          </p:spPr>
        </p:sp>
        <p:sp>
          <p:nvSpPr>
            <p:cNvPr id="13" name="CustomShape 7"/>
            <p:cNvSpPr/>
            <p:nvPr/>
          </p:nvSpPr>
          <p:spPr>
            <a:xfrm>
              <a:off x="4643912" y="4149488"/>
              <a:ext cx="3888000" cy="431640"/>
            </a:xfrm>
            <a:prstGeom prst="roundRect">
              <a:avLst>
                <a:gd name="adj" fmla="val 45346"/>
              </a:avLst>
            </a:prstGeom>
            <a:solidFill>
              <a:srgbClr val="000000"/>
            </a:solidFill>
            <a:ln w="9360">
              <a:noFill/>
            </a:ln>
          </p:spPr>
        </p:sp>
        <p:sp>
          <p:nvSpPr>
            <p:cNvPr id="14" name="CustomShape 8"/>
            <p:cNvSpPr/>
            <p:nvPr/>
          </p:nvSpPr>
          <p:spPr>
            <a:xfrm>
              <a:off x="755552" y="2581488"/>
              <a:ext cx="7632360" cy="863640"/>
            </a:xfrm>
            <a:prstGeom prst="roundRect">
              <a:avLst>
                <a:gd name="adj" fmla="val 29424"/>
              </a:avLst>
            </a:prstGeom>
            <a:solidFill>
              <a:schemeClr val="tx1"/>
            </a:solidFill>
            <a:ln w="9360">
              <a:noFill/>
            </a:ln>
          </p:spPr>
          <p:txBody>
            <a:bodyPr lIns="90000" tIns="45000" rIns="90000" bIns="45000" anchor="ctr"/>
            <a:lstStyle/>
            <a:p>
              <a:pPr algn="ctr">
                <a:lnSpc>
                  <a:spcPct val="100000"/>
                </a:lnSpc>
              </a:pPr>
              <a:r>
                <a:rPr lang="fr-FR" sz="2000" b="1" dirty="0">
                  <a:solidFill>
                    <a:srgbClr val="FF9E00"/>
                  </a:solidFill>
                  <a:latin typeface="Arial"/>
                  <a:ea typeface="ＭＳ Ｐゴシック"/>
                </a:rPr>
                <a:t>En combien de temps l’humanité consomme-t-elle cette quantité de pétrole actuellement ?</a:t>
              </a:r>
            </a:p>
          </p:txBody>
        </p:sp>
        <p:sp>
          <p:nvSpPr>
            <p:cNvPr id="16" name="CustomShape 14"/>
            <p:cNvSpPr/>
            <p:nvPr/>
          </p:nvSpPr>
          <p:spPr>
            <a:xfrm>
              <a:off x="539552" y="3645488"/>
              <a:ext cx="4032000" cy="431640"/>
            </a:xfrm>
            <a:prstGeom prst="bracePair">
              <a:avLst>
                <a:gd name="adj" fmla="val 25000"/>
              </a:avLst>
            </a:prstGeom>
            <a:noFill/>
            <a:ln w="25560">
              <a:solidFill>
                <a:srgbClr val="BBE0E3"/>
              </a:solidFill>
              <a:round/>
            </a:ln>
          </p:spPr>
        </p:sp>
        <p:sp>
          <p:nvSpPr>
            <p:cNvPr id="17" name="CustomShape 15"/>
            <p:cNvSpPr/>
            <p:nvPr/>
          </p:nvSpPr>
          <p:spPr>
            <a:xfrm>
              <a:off x="4571912" y="3645488"/>
              <a:ext cx="4032000" cy="431640"/>
            </a:xfrm>
            <a:prstGeom prst="bracePair">
              <a:avLst>
                <a:gd name="adj" fmla="val 25000"/>
              </a:avLst>
            </a:prstGeom>
            <a:noFill/>
            <a:ln w="25560">
              <a:solidFill>
                <a:srgbClr val="BBE0E3"/>
              </a:solidFill>
              <a:round/>
            </a:ln>
          </p:spPr>
        </p:sp>
        <p:sp>
          <p:nvSpPr>
            <p:cNvPr id="18" name="CustomShape 16"/>
            <p:cNvSpPr/>
            <p:nvPr/>
          </p:nvSpPr>
          <p:spPr>
            <a:xfrm>
              <a:off x="539552" y="4149488"/>
              <a:ext cx="4032000" cy="431640"/>
            </a:xfrm>
            <a:prstGeom prst="bracePair">
              <a:avLst>
                <a:gd name="adj" fmla="val 25000"/>
              </a:avLst>
            </a:prstGeom>
            <a:noFill/>
            <a:ln w="25560">
              <a:solidFill>
                <a:srgbClr val="BBE0E3"/>
              </a:solidFill>
              <a:round/>
            </a:ln>
          </p:spPr>
        </p:sp>
        <p:sp>
          <p:nvSpPr>
            <p:cNvPr id="19" name="CustomShape 17"/>
            <p:cNvSpPr/>
            <p:nvPr/>
          </p:nvSpPr>
          <p:spPr>
            <a:xfrm>
              <a:off x="4571912" y="4149488"/>
              <a:ext cx="4032000" cy="431640"/>
            </a:xfrm>
            <a:prstGeom prst="bracePair">
              <a:avLst>
                <a:gd name="adj" fmla="val 25000"/>
              </a:avLst>
            </a:prstGeom>
            <a:noFill/>
            <a:ln w="25560">
              <a:solidFill>
                <a:srgbClr val="BBE0E3"/>
              </a:solidFill>
              <a:round/>
            </a:ln>
          </p:spPr>
        </p:sp>
        <p:sp>
          <p:nvSpPr>
            <p:cNvPr id="20" name="CustomShape 18"/>
            <p:cNvSpPr/>
            <p:nvPr/>
          </p:nvSpPr>
          <p:spPr>
            <a:xfrm>
              <a:off x="539552" y="2581488"/>
              <a:ext cx="8064360" cy="863640"/>
            </a:xfrm>
            <a:prstGeom prst="bracePair">
              <a:avLst>
                <a:gd name="adj" fmla="val 25000"/>
              </a:avLst>
            </a:prstGeom>
            <a:noFill/>
            <a:ln w="25560">
              <a:solidFill>
                <a:srgbClr val="BBE0E3"/>
              </a:solidFill>
              <a:round/>
            </a:ln>
          </p:spPr>
        </p:sp>
        <p:sp>
          <p:nvSpPr>
            <p:cNvPr id="21" name="Line 19"/>
            <p:cNvSpPr/>
            <p:nvPr/>
          </p:nvSpPr>
          <p:spPr>
            <a:xfrm>
              <a:off x="971192" y="2581488"/>
              <a:ext cx="7201080" cy="0"/>
            </a:xfrm>
            <a:prstGeom prst="line">
              <a:avLst/>
            </a:prstGeom>
            <a:ln w="25560">
              <a:solidFill>
                <a:srgbClr val="BBE0E3"/>
              </a:solidFill>
              <a:round/>
            </a:ln>
          </p:spPr>
        </p:sp>
        <p:sp>
          <p:nvSpPr>
            <p:cNvPr id="22" name="Line 20"/>
            <p:cNvSpPr/>
            <p:nvPr/>
          </p:nvSpPr>
          <p:spPr>
            <a:xfrm>
              <a:off x="971192" y="3445488"/>
              <a:ext cx="7201080" cy="0"/>
            </a:xfrm>
            <a:prstGeom prst="line">
              <a:avLst/>
            </a:prstGeom>
            <a:ln w="25560">
              <a:solidFill>
                <a:srgbClr val="BBE0E3"/>
              </a:solidFill>
              <a:round/>
            </a:ln>
          </p:spPr>
        </p:sp>
        <p:sp>
          <p:nvSpPr>
            <p:cNvPr id="23" name="Line 21"/>
            <p:cNvSpPr/>
            <p:nvPr/>
          </p:nvSpPr>
          <p:spPr>
            <a:xfrm>
              <a:off x="755192" y="3645128"/>
              <a:ext cx="3600360" cy="0"/>
            </a:xfrm>
            <a:prstGeom prst="line">
              <a:avLst/>
            </a:prstGeom>
            <a:ln w="25560">
              <a:solidFill>
                <a:srgbClr val="BBE0E3"/>
              </a:solidFill>
              <a:round/>
            </a:ln>
          </p:spPr>
        </p:sp>
        <p:sp>
          <p:nvSpPr>
            <p:cNvPr id="24" name="Line 22"/>
            <p:cNvSpPr/>
            <p:nvPr/>
          </p:nvSpPr>
          <p:spPr>
            <a:xfrm>
              <a:off x="755192" y="4077128"/>
              <a:ext cx="3600360" cy="0"/>
            </a:xfrm>
            <a:prstGeom prst="line">
              <a:avLst/>
            </a:prstGeom>
            <a:ln w="25560">
              <a:solidFill>
                <a:schemeClr val="accent1"/>
              </a:solidFill>
              <a:round/>
            </a:ln>
          </p:spPr>
        </p:sp>
        <p:sp>
          <p:nvSpPr>
            <p:cNvPr id="25" name="Line 23"/>
            <p:cNvSpPr/>
            <p:nvPr/>
          </p:nvSpPr>
          <p:spPr>
            <a:xfrm>
              <a:off x="755192" y="4149128"/>
              <a:ext cx="3600360" cy="0"/>
            </a:xfrm>
            <a:prstGeom prst="line">
              <a:avLst/>
            </a:prstGeom>
            <a:ln w="25560">
              <a:solidFill>
                <a:srgbClr val="BBE0E3"/>
              </a:solidFill>
              <a:round/>
            </a:ln>
          </p:spPr>
        </p:sp>
        <p:sp>
          <p:nvSpPr>
            <p:cNvPr id="26" name="Line 24"/>
            <p:cNvSpPr/>
            <p:nvPr/>
          </p:nvSpPr>
          <p:spPr>
            <a:xfrm>
              <a:off x="755192" y="4581128"/>
              <a:ext cx="3600360" cy="0"/>
            </a:xfrm>
            <a:prstGeom prst="line">
              <a:avLst/>
            </a:prstGeom>
            <a:ln w="25560">
              <a:solidFill>
                <a:srgbClr val="BBE0E3"/>
              </a:solidFill>
              <a:round/>
            </a:ln>
          </p:spPr>
        </p:sp>
        <p:sp>
          <p:nvSpPr>
            <p:cNvPr id="27" name="Line 25"/>
            <p:cNvSpPr/>
            <p:nvPr/>
          </p:nvSpPr>
          <p:spPr>
            <a:xfrm>
              <a:off x="4787912" y="3645128"/>
              <a:ext cx="3600360" cy="0"/>
            </a:xfrm>
            <a:prstGeom prst="line">
              <a:avLst/>
            </a:prstGeom>
            <a:ln w="25560">
              <a:solidFill>
                <a:srgbClr val="BBE0E3"/>
              </a:solidFill>
              <a:round/>
            </a:ln>
          </p:spPr>
        </p:sp>
        <p:sp>
          <p:nvSpPr>
            <p:cNvPr id="28" name="Line 26"/>
            <p:cNvSpPr/>
            <p:nvPr/>
          </p:nvSpPr>
          <p:spPr>
            <a:xfrm>
              <a:off x="4787912" y="4077128"/>
              <a:ext cx="3600360" cy="0"/>
            </a:xfrm>
            <a:prstGeom prst="line">
              <a:avLst/>
            </a:prstGeom>
            <a:ln w="25560">
              <a:solidFill>
                <a:srgbClr val="BBE0E3"/>
              </a:solidFill>
              <a:round/>
            </a:ln>
          </p:spPr>
        </p:sp>
        <p:sp>
          <p:nvSpPr>
            <p:cNvPr id="29" name="Line 27"/>
            <p:cNvSpPr/>
            <p:nvPr/>
          </p:nvSpPr>
          <p:spPr>
            <a:xfrm>
              <a:off x="4787912" y="4149128"/>
              <a:ext cx="3600360" cy="0"/>
            </a:xfrm>
            <a:prstGeom prst="line">
              <a:avLst/>
            </a:prstGeom>
            <a:ln w="25560">
              <a:solidFill>
                <a:srgbClr val="BBE0E3"/>
              </a:solidFill>
              <a:round/>
            </a:ln>
          </p:spPr>
        </p:sp>
        <p:sp>
          <p:nvSpPr>
            <p:cNvPr id="30" name="Line 28"/>
            <p:cNvSpPr/>
            <p:nvPr/>
          </p:nvSpPr>
          <p:spPr>
            <a:xfrm>
              <a:off x="4787912" y="4581128"/>
              <a:ext cx="3600360" cy="0"/>
            </a:xfrm>
            <a:prstGeom prst="line">
              <a:avLst/>
            </a:prstGeom>
            <a:ln w="25560">
              <a:solidFill>
                <a:srgbClr val="BBE0E3"/>
              </a:solidFill>
              <a:round/>
            </a:ln>
          </p:spPr>
        </p:sp>
        <p:sp>
          <p:nvSpPr>
            <p:cNvPr id="31" name="Line 29"/>
            <p:cNvSpPr/>
            <p:nvPr/>
          </p:nvSpPr>
          <p:spPr>
            <a:xfrm>
              <a:off x="8604272" y="3013488"/>
              <a:ext cx="539640" cy="0"/>
            </a:xfrm>
            <a:prstGeom prst="line">
              <a:avLst/>
            </a:prstGeom>
            <a:ln w="25560">
              <a:solidFill>
                <a:srgbClr val="BBE0E3"/>
              </a:solidFill>
              <a:round/>
            </a:ln>
          </p:spPr>
        </p:sp>
        <p:sp>
          <p:nvSpPr>
            <p:cNvPr id="32" name="Line 30"/>
            <p:cNvSpPr/>
            <p:nvPr/>
          </p:nvSpPr>
          <p:spPr>
            <a:xfrm>
              <a:off x="8604272" y="3861128"/>
              <a:ext cx="539640" cy="0"/>
            </a:xfrm>
            <a:prstGeom prst="line">
              <a:avLst/>
            </a:prstGeom>
            <a:ln w="25560">
              <a:solidFill>
                <a:srgbClr val="BBE0E3"/>
              </a:solidFill>
              <a:round/>
            </a:ln>
          </p:spPr>
        </p:sp>
        <p:sp>
          <p:nvSpPr>
            <p:cNvPr id="33" name="Line 31"/>
            <p:cNvSpPr/>
            <p:nvPr/>
          </p:nvSpPr>
          <p:spPr>
            <a:xfrm>
              <a:off x="8604272" y="4365128"/>
              <a:ext cx="539640" cy="0"/>
            </a:xfrm>
            <a:prstGeom prst="line">
              <a:avLst/>
            </a:prstGeom>
            <a:ln w="25560">
              <a:solidFill>
                <a:srgbClr val="BBE0E3"/>
              </a:solidFill>
              <a:round/>
            </a:ln>
          </p:spPr>
        </p:sp>
        <p:sp>
          <p:nvSpPr>
            <p:cNvPr id="34" name="Line 32"/>
            <p:cNvSpPr/>
            <p:nvPr/>
          </p:nvSpPr>
          <p:spPr>
            <a:xfrm>
              <a:off x="-88" y="3013488"/>
              <a:ext cx="539280" cy="0"/>
            </a:xfrm>
            <a:prstGeom prst="line">
              <a:avLst/>
            </a:prstGeom>
            <a:ln w="25560">
              <a:solidFill>
                <a:srgbClr val="BBE0E3"/>
              </a:solidFill>
              <a:round/>
            </a:ln>
          </p:spPr>
        </p:sp>
        <p:sp>
          <p:nvSpPr>
            <p:cNvPr id="35" name="Line 33"/>
            <p:cNvSpPr/>
            <p:nvPr/>
          </p:nvSpPr>
          <p:spPr>
            <a:xfrm>
              <a:off x="-88" y="3861128"/>
              <a:ext cx="539280" cy="0"/>
            </a:xfrm>
            <a:prstGeom prst="line">
              <a:avLst/>
            </a:prstGeom>
            <a:ln w="25560">
              <a:solidFill>
                <a:srgbClr val="BBE0E3"/>
              </a:solidFill>
              <a:round/>
            </a:ln>
          </p:spPr>
        </p:sp>
        <p:sp>
          <p:nvSpPr>
            <p:cNvPr id="36" name="Line 34"/>
            <p:cNvSpPr/>
            <p:nvPr/>
          </p:nvSpPr>
          <p:spPr>
            <a:xfrm>
              <a:off x="-88" y="4365128"/>
              <a:ext cx="539280" cy="0"/>
            </a:xfrm>
            <a:prstGeom prst="line">
              <a:avLst/>
            </a:prstGeom>
            <a:ln w="25560">
              <a:solidFill>
                <a:srgbClr val="BBE0E3"/>
              </a:solidFill>
              <a:round/>
            </a:ln>
          </p:spPr>
        </p:sp>
      </p:grpSp>
      <p:sp>
        <p:nvSpPr>
          <p:cNvPr id="23554" name="Text Box 1"/>
          <p:cNvSpPr txBox="1">
            <a:spLocks noChangeArrowheads="1"/>
          </p:cNvSpPr>
          <p:nvPr/>
        </p:nvSpPr>
        <p:spPr bwMode="auto">
          <a:xfrm>
            <a:off x="1777560" y="15404"/>
            <a:ext cx="8064500" cy="620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buSzPct val="100000"/>
            </a:pPr>
            <a:endParaRPr lang="fr-FR" altLang="fr-FR" sz="2000" b="1" dirty="0">
              <a:solidFill>
                <a:srgbClr val="FFFFFF"/>
              </a:solidFill>
            </a:endParaRPr>
          </a:p>
        </p:txBody>
      </p:sp>
      <p:sp>
        <p:nvSpPr>
          <p:cNvPr id="23555" name="Text Box 2"/>
          <p:cNvSpPr txBox="1">
            <a:spLocks noChangeArrowheads="1"/>
          </p:cNvSpPr>
          <p:nvPr/>
        </p:nvSpPr>
        <p:spPr bwMode="auto">
          <a:xfrm>
            <a:off x="1524000" y="1060451"/>
            <a:ext cx="9144000" cy="1439863"/>
          </a:xfrm>
          <a:prstGeom prst="rect">
            <a:avLst/>
          </a:prstGeom>
          <a:solidFill>
            <a:srgbClr val="085160"/>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lstStyle>
            <a:lvl1pPr marL="342900" indent="-330200">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1pPr>
            <a:lvl2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2pPr>
            <a:lvl3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3pPr>
            <a:lvl4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4pPr>
            <a:lvl5pPr>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342900" algn="l"/>
                <a:tab pos="790575" algn="l"/>
                <a:tab pos="1239838" algn="l"/>
                <a:tab pos="1689100" algn="l"/>
                <a:tab pos="2138363" algn="l"/>
                <a:tab pos="2587625" algn="l"/>
                <a:tab pos="3036888" algn="l"/>
                <a:tab pos="3486150" algn="l"/>
                <a:tab pos="3935413" algn="l"/>
                <a:tab pos="4384675" algn="l"/>
                <a:tab pos="4833938" algn="l"/>
                <a:tab pos="5283200" algn="l"/>
                <a:tab pos="5732463" algn="l"/>
                <a:tab pos="6181725" algn="l"/>
                <a:tab pos="6630988" algn="l"/>
                <a:tab pos="7080250" algn="l"/>
                <a:tab pos="7529513" algn="l"/>
                <a:tab pos="7978775" algn="l"/>
                <a:tab pos="8428038" algn="l"/>
                <a:tab pos="8877300" algn="l"/>
                <a:tab pos="9326563" algn="l"/>
              </a:tabLst>
              <a:defRPr>
                <a:solidFill>
                  <a:schemeClr val="bg1"/>
                </a:solidFill>
                <a:latin typeface="Arial" panose="020B0604020202020204" pitchFamily="34" charset="0"/>
                <a:cs typeface="Droid Sans Fallback" charset="0"/>
              </a:defRPr>
            </a:lvl9pPr>
          </a:lstStyle>
          <a:p>
            <a:pPr>
              <a:spcBef>
                <a:spcPts val="500"/>
              </a:spcBef>
              <a:buSzPct val="100000"/>
            </a:pPr>
            <a:r>
              <a:rPr lang="fr-FR" altLang="fr-FR" sz="2000" b="1" dirty="0">
                <a:solidFill>
                  <a:srgbClr val="FFFFFF"/>
                </a:solidFill>
              </a:rPr>
              <a:t>[…] « Historique », c’est ainsi qu’avait été saluée la découverte de pétrole au large de la Guyane […] Selon les dernières données de Shell, le bassin pétrolier guyanais comporterait </a:t>
            </a:r>
            <a:r>
              <a:rPr lang="fr-FR" altLang="fr-FR" sz="2000" b="1" dirty="0">
                <a:solidFill>
                  <a:srgbClr val="F6AB38"/>
                </a:solidFill>
              </a:rPr>
              <a:t>700 millions de barils</a:t>
            </a:r>
          </a:p>
          <a:p>
            <a:pPr algn="r">
              <a:spcBef>
                <a:spcPts val="500"/>
              </a:spcBef>
              <a:buSzPct val="100000"/>
            </a:pPr>
            <a:r>
              <a:rPr lang="fr-FR" altLang="fr-FR" sz="2000" b="1" i="1" dirty="0">
                <a:solidFill>
                  <a:srgbClr val="FFFFFF"/>
                </a:solidFill>
              </a:rPr>
              <a:t>Libération, 28/06/2012</a:t>
            </a:r>
          </a:p>
        </p:txBody>
      </p:sp>
      <p:sp>
        <p:nvSpPr>
          <p:cNvPr id="15" name="CustomShape 9"/>
          <p:cNvSpPr/>
          <p:nvPr/>
        </p:nvSpPr>
        <p:spPr>
          <a:xfrm>
            <a:off x="6168000" y="4780976"/>
            <a:ext cx="3888000" cy="431640"/>
          </a:xfrm>
          <a:prstGeom prst="roundRect">
            <a:avLst>
              <a:gd name="adj" fmla="val 45346"/>
            </a:avLst>
          </a:prstGeom>
          <a:solidFill>
            <a:srgbClr val="FFFFFF"/>
          </a:solidFill>
          <a:ln w="9360">
            <a:noFill/>
          </a:ln>
        </p:spPr>
        <p:txBody>
          <a:bodyPr lIns="90000" tIns="45000" rIns="90000" bIns="45000" anchor="ctr"/>
          <a:lstStyle/>
          <a:p>
            <a:pPr algn="ctr">
              <a:lnSpc>
                <a:spcPct val="100000"/>
              </a:lnSpc>
            </a:pPr>
            <a:r>
              <a:rPr lang="fr-FR" sz="2000">
                <a:solidFill>
                  <a:srgbClr val="FFFFFF"/>
                </a:solidFill>
                <a:latin typeface="Arial"/>
                <a:ea typeface="ＭＳ Ｐゴシック"/>
              </a:rPr>
              <a:t>cdcd</a:t>
            </a:r>
            <a:endParaRPr sz="2000"/>
          </a:p>
        </p:txBody>
      </p:sp>
      <p:sp>
        <p:nvSpPr>
          <p:cNvPr id="37" name="CustomShape 43"/>
          <p:cNvSpPr/>
          <p:nvPr/>
        </p:nvSpPr>
        <p:spPr>
          <a:xfrm>
            <a:off x="2137440" y="4276976"/>
            <a:ext cx="3814200" cy="364680"/>
          </a:xfrm>
          <a:prstGeom prst="rect">
            <a:avLst/>
          </a:prstGeom>
          <a:noFill/>
          <a:ln>
            <a:noFill/>
          </a:ln>
        </p:spPr>
        <p:txBody>
          <a:bodyPr lIns="90000" tIns="45000" rIns="90000" bIns="45000"/>
          <a:lstStyle/>
          <a:p>
            <a:pPr>
              <a:lnSpc>
                <a:spcPct val="100000"/>
              </a:lnSpc>
              <a:buFont typeface="Arial"/>
              <a:buChar char="•"/>
            </a:pPr>
            <a:r>
              <a:rPr lang="fr-FR" b="1" dirty="0">
                <a:solidFill>
                  <a:srgbClr val="FF9E00"/>
                </a:solidFill>
                <a:latin typeface="Arial"/>
                <a:ea typeface="ＭＳ Ｐゴシック"/>
              </a:rPr>
              <a:t>A : 10 ans</a:t>
            </a:r>
            <a:endParaRPr dirty="0">
              <a:solidFill>
                <a:srgbClr val="FF9E00"/>
              </a:solidFill>
            </a:endParaRPr>
          </a:p>
        </p:txBody>
      </p:sp>
      <p:sp>
        <p:nvSpPr>
          <p:cNvPr id="38" name="CustomShape 44"/>
          <p:cNvSpPr/>
          <p:nvPr/>
        </p:nvSpPr>
        <p:spPr>
          <a:xfrm>
            <a:off x="6183120" y="4276976"/>
            <a:ext cx="2388960" cy="364680"/>
          </a:xfrm>
          <a:prstGeom prst="rect">
            <a:avLst/>
          </a:prstGeom>
          <a:noFill/>
          <a:ln>
            <a:noFill/>
          </a:ln>
        </p:spPr>
        <p:txBody>
          <a:bodyPr wrap="none" lIns="90000" tIns="45000" rIns="90000" bIns="45000"/>
          <a:lstStyle/>
          <a:p>
            <a:pPr>
              <a:lnSpc>
                <a:spcPct val="100000"/>
              </a:lnSpc>
              <a:buFont typeface="Arial"/>
              <a:buChar char="•"/>
            </a:pPr>
            <a:r>
              <a:rPr lang="fr-FR" b="1" dirty="0">
                <a:solidFill>
                  <a:srgbClr val="FF9E00"/>
                </a:solidFill>
                <a:latin typeface="Arial"/>
                <a:ea typeface="ＭＳ Ｐゴシック"/>
              </a:rPr>
              <a:t>B : 1 an</a:t>
            </a:r>
            <a:endParaRPr dirty="0">
              <a:solidFill>
                <a:srgbClr val="FF9E00"/>
              </a:solidFill>
            </a:endParaRPr>
          </a:p>
        </p:txBody>
      </p:sp>
      <p:sp>
        <p:nvSpPr>
          <p:cNvPr id="39" name="CustomShape 45"/>
          <p:cNvSpPr/>
          <p:nvPr/>
        </p:nvSpPr>
        <p:spPr>
          <a:xfrm>
            <a:off x="2150760" y="4780976"/>
            <a:ext cx="2642040" cy="364680"/>
          </a:xfrm>
          <a:prstGeom prst="rect">
            <a:avLst/>
          </a:prstGeom>
          <a:noFill/>
          <a:ln>
            <a:noFill/>
          </a:ln>
        </p:spPr>
        <p:txBody>
          <a:bodyPr wrap="none" lIns="90000" tIns="45000" rIns="90000" bIns="45000"/>
          <a:lstStyle/>
          <a:p>
            <a:pPr>
              <a:lnSpc>
                <a:spcPct val="100000"/>
              </a:lnSpc>
              <a:buFont typeface="Arial"/>
              <a:buChar char="•"/>
            </a:pPr>
            <a:r>
              <a:rPr lang="fr-FR" b="1" dirty="0">
                <a:solidFill>
                  <a:srgbClr val="FF9E00"/>
                </a:solidFill>
                <a:latin typeface="Arial"/>
                <a:ea typeface="ＭＳ Ｐゴシック"/>
              </a:rPr>
              <a:t>C : 1 mois</a:t>
            </a:r>
            <a:endParaRPr dirty="0">
              <a:solidFill>
                <a:srgbClr val="FF9E00"/>
              </a:solidFill>
            </a:endParaRPr>
          </a:p>
        </p:txBody>
      </p:sp>
      <p:sp>
        <p:nvSpPr>
          <p:cNvPr id="40" name="CustomShape 46"/>
          <p:cNvSpPr/>
          <p:nvPr/>
        </p:nvSpPr>
        <p:spPr>
          <a:xfrm>
            <a:off x="6183120" y="4795913"/>
            <a:ext cx="3058920" cy="364680"/>
          </a:xfrm>
          <a:prstGeom prst="rect">
            <a:avLst/>
          </a:prstGeom>
          <a:noFill/>
          <a:ln>
            <a:noFill/>
          </a:ln>
        </p:spPr>
        <p:txBody>
          <a:bodyPr wrap="none" lIns="90000" tIns="45000" rIns="90000" bIns="45000"/>
          <a:lstStyle/>
          <a:p>
            <a:pPr>
              <a:lnSpc>
                <a:spcPct val="100000"/>
              </a:lnSpc>
              <a:buFont typeface="Arial"/>
              <a:buChar char="•"/>
            </a:pPr>
            <a:r>
              <a:rPr lang="fr-FR" b="1" dirty="0">
                <a:solidFill>
                  <a:srgbClr val="FF9E00"/>
                </a:solidFill>
                <a:latin typeface="Arial"/>
                <a:ea typeface="ＭＳ Ｐゴシック"/>
              </a:rPr>
              <a:t>D : 1 semaine	</a:t>
            </a:r>
            <a:endParaRPr dirty="0">
              <a:solidFill>
                <a:srgbClr val="FF9E00"/>
              </a:solidFill>
            </a:endParaRPr>
          </a:p>
        </p:txBody>
      </p:sp>
      <p:sp>
        <p:nvSpPr>
          <p:cNvPr id="4" name="Titre 3"/>
          <p:cNvSpPr>
            <a:spLocks noGrp="1"/>
          </p:cNvSpPr>
          <p:nvPr>
            <p:ph type="title"/>
          </p:nvPr>
        </p:nvSpPr>
        <p:spPr/>
        <p:txBody>
          <a:bodyPr/>
          <a:lstStyle/>
          <a:p>
            <a:r>
              <a:rPr lang="fr-FR" dirty="0"/>
              <a:t>À boire, à boire !</a:t>
            </a:r>
          </a:p>
        </p:txBody>
      </p:sp>
    </p:spTree>
    <p:extLst>
      <p:ext uri="{BB962C8B-B14F-4D97-AF65-F5344CB8AC3E}">
        <p14:creationId xmlns:p14="http://schemas.microsoft.com/office/powerpoint/2010/main" val="390156281"/>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Text Box 2"/>
          <p:cNvSpPr txBox="1">
            <a:spLocks noChangeArrowheads="1"/>
          </p:cNvSpPr>
          <p:nvPr/>
        </p:nvSpPr>
        <p:spPr bwMode="auto">
          <a:xfrm>
            <a:off x="1703388" y="1"/>
            <a:ext cx="8064500" cy="6207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anchor="ctr"/>
          <a:lstStyle>
            <a:lvl1pPr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1pPr>
            <a:lvl2pPr marL="742950" indent="-28575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2pPr>
            <a:lvl3pPr marL="11430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3pPr>
            <a:lvl4pPr marL="16002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4pPr>
            <a:lvl5pPr marL="2057400" indent="-228600" eaLnBrk="0" hangingPunc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5pPr>
            <a:lvl6pPr marL="25146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6pPr>
            <a:lvl7pPr marL="29718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7pPr>
            <a:lvl8pPr marL="34290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8pPr>
            <a:lvl9pPr marL="3886200" indent="-228600"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anose="020B0604020202020204" pitchFamily="34" charset="0"/>
              </a:defRPr>
            </a:lvl9pPr>
          </a:lstStyle>
          <a:p>
            <a:pPr eaLnBrk="1" hangingPunct="1"/>
            <a:endParaRPr lang="fr-FR" altLang="fr-FR" sz="2000" b="1" dirty="0">
              <a:solidFill>
                <a:srgbClr val="FFFFFF"/>
              </a:solidFill>
            </a:endParaRPr>
          </a:p>
        </p:txBody>
      </p:sp>
      <p:sp>
        <p:nvSpPr>
          <p:cNvPr id="4" name="Titre 3"/>
          <p:cNvSpPr>
            <a:spLocks noGrp="1"/>
          </p:cNvSpPr>
          <p:nvPr>
            <p:ph type="title"/>
          </p:nvPr>
        </p:nvSpPr>
        <p:spPr/>
        <p:txBody>
          <a:bodyPr/>
          <a:lstStyle/>
          <a:p>
            <a:r>
              <a:rPr lang="fr-FR" dirty="0"/>
              <a:t>Notre dépendance aux énergies fossiles</a:t>
            </a:r>
          </a:p>
        </p:txBody>
      </p:sp>
      <p:sp>
        <p:nvSpPr>
          <p:cNvPr id="21" name="Text Box 5"/>
          <p:cNvSpPr txBox="1">
            <a:spLocks noChangeArrowheads="1"/>
          </p:cNvSpPr>
          <p:nvPr/>
        </p:nvSpPr>
        <p:spPr bwMode="auto">
          <a:xfrm>
            <a:off x="2927488" y="947400"/>
            <a:ext cx="6337024" cy="710067"/>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Pour tout ça, nous consommons 35 milliards de barils de pétrole par an !</a:t>
            </a:r>
            <a:endParaRPr lang="fr-FR" altLang="fr-FR" sz="2000" b="1" dirty="0">
              <a:solidFill>
                <a:srgbClr val="FF0000"/>
              </a:solidFill>
              <a:latin typeface="Century Gothic" panose="020B0502020202020204" pitchFamily="34" charset="0"/>
            </a:endParaRPr>
          </a:p>
        </p:txBody>
      </p:sp>
      <p:pic>
        <p:nvPicPr>
          <p:cNvPr id="10" name="Image 9"/>
          <p:cNvPicPr>
            <a:picLocks noChangeAspect="1"/>
          </p:cNvPicPr>
          <p:nvPr/>
        </p:nvPicPr>
        <p:blipFill rotWithShape="1">
          <a:blip r:embed="rId3" cstate="print">
            <a:extLst>
              <a:ext uri="{28A0092B-C50C-407E-A947-70E740481C1C}">
                <a14:useLocalDpi xmlns:a14="http://schemas.microsoft.com/office/drawing/2010/main" val="0"/>
              </a:ext>
            </a:extLst>
          </a:blip>
          <a:srcRect l="-2" r="15248"/>
          <a:stretch/>
        </p:blipFill>
        <p:spPr>
          <a:xfrm>
            <a:off x="5287129" y="1753277"/>
            <a:ext cx="1537949" cy="1189940"/>
          </a:xfrm>
          <a:prstGeom prst="rect">
            <a:avLst/>
          </a:prstGeom>
        </p:spPr>
      </p:pic>
      <p:pic>
        <p:nvPicPr>
          <p:cNvPr id="12" name="Image 11"/>
          <p:cNvPicPr>
            <a:picLocks noChangeAspect="1"/>
          </p:cNvPicPr>
          <p:nvPr/>
        </p:nvPicPr>
        <p:blipFill rotWithShape="1">
          <a:blip r:embed="rId4" cstate="print">
            <a:extLst>
              <a:ext uri="{28A0092B-C50C-407E-A947-70E740481C1C}">
                <a14:useLocalDpi xmlns:a14="http://schemas.microsoft.com/office/drawing/2010/main" val="0"/>
              </a:ext>
            </a:extLst>
          </a:blip>
          <a:srcRect l="23059" t="12063" r="6755"/>
          <a:stretch/>
        </p:blipFill>
        <p:spPr>
          <a:xfrm>
            <a:off x="8841302" y="1744073"/>
            <a:ext cx="3087346" cy="2175225"/>
          </a:xfrm>
          <a:prstGeom prst="rect">
            <a:avLst/>
          </a:prstGeom>
        </p:spPr>
      </p:pic>
      <p:pic>
        <p:nvPicPr>
          <p:cNvPr id="14" name="Image 13"/>
          <p:cNvPicPr>
            <a:picLocks noChangeAspect="1"/>
          </p:cNvPicPr>
          <p:nvPr/>
        </p:nvPicPr>
        <p:blipFill rotWithShape="1">
          <a:blip r:embed="rId5" cstate="print">
            <a:extLst>
              <a:ext uri="{28A0092B-C50C-407E-A947-70E740481C1C}">
                <a14:useLocalDpi xmlns:a14="http://schemas.microsoft.com/office/drawing/2010/main" val="0"/>
              </a:ext>
            </a:extLst>
          </a:blip>
          <a:srcRect l="4382" t="24752" r="44716"/>
          <a:stretch/>
        </p:blipFill>
        <p:spPr>
          <a:xfrm>
            <a:off x="7833190" y="2988194"/>
            <a:ext cx="928341" cy="915373"/>
          </a:xfrm>
          <a:prstGeom prst="rect">
            <a:avLst/>
          </a:prstGeom>
        </p:spPr>
      </p:pic>
      <p:pic>
        <p:nvPicPr>
          <p:cNvPr id="15" name="Imag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64463" y="3301648"/>
            <a:ext cx="1189219" cy="891572"/>
          </a:xfrm>
          <a:prstGeom prst="rect">
            <a:avLst/>
          </a:prstGeom>
        </p:spPr>
      </p:pic>
      <p:grpSp>
        <p:nvGrpSpPr>
          <p:cNvPr id="28" name="Groupe 27"/>
          <p:cNvGrpSpPr/>
          <p:nvPr/>
        </p:nvGrpSpPr>
        <p:grpSpPr>
          <a:xfrm>
            <a:off x="5287129" y="3997962"/>
            <a:ext cx="6632523" cy="2206933"/>
            <a:chOff x="5422147" y="3997962"/>
            <a:chExt cx="6632523" cy="2206933"/>
          </a:xfrm>
        </p:grpSpPr>
        <p:pic>
          <p:nvPicPr>
            <p:cNvPr id="11" name="Imag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70975" y="3997962"/>
              <a:ext cx="4083695" cy="2206933"/>
            </a:xfrm>
            <a:prstGeom prst="rect">
              <a:avLst/>
            </a:prstGeom>
          </p:spPr>
        </p:pic>
        <p:pic>
          <p:nvPicPr>
            <p:cNvPr id="16" name="Imag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22147" y="4677933"/>
              <a:ext cx="2498000" cy="1526962"/>
            </a:xfrm>
            <a:prstGeom prst="rect">
              <a:avLst/>
            </a:prstGeom>
          </p:spPr>
        </p:pic>
      </p:grpSp>
      <p:grpSp>
        <p:nvGrpSpPr>
          <p:cNvPr id="26" name="Groupe 25"/>
          <p:cNvGrpSpPr/>
          <p:nvPr/>
        </p:nvGrpSpPr>
        <p:grpSpPr>
          <a:xfrm>
            <a:off x="3611405" y="1744073"/>
            <a:ext cx="5140254" cy="4474390"/>
            <a:chOff x="3746423" y="1744073"/>
            <a:chExt cx="5140254" cy="4474390"/>
          </a:xfrm>
        </p:grpSpPr>
        <p:pic>
          <p:nvPicPr>
            <p:cNvPr id="7" name="Image 6"/>
            <p:cNvPicPr>
              <a:picLocks noChangeAspect="1"/>
            </p:cNvPicPr>
            <p:nvPr/>
          </p:nvPicPr>
          <p:blipFill rotWithShape="1">
            <a:blip r:embed="rId9" cstate="print">
              <a:extLst>
                <a:ext uri="{28A0092B-C50C-407E-A947-70E740481C1C}">
                  <a14:useLocalDpi xmlns:a14="http://schemas.microsoft.com/office/drawing/2010/main" val="0"/>
                </a:ext>
              </a:extLst>
            </a:blip>
            <a:srcRect l="3800" t="36350" r="30400"/>
            <a:stretch/>
          </p:blipFill>
          <p:spPr>
            <a:xfrm>
              <a:off x="7027223" y="1744073"/>
              <a:ext cx="1859454" cy="1199144"/>
            </a:xfrm>
            <a:prstGeom prst="rect">
              <a:avLst/>
            </a:prstGeom>
          </p:spPr>
        </p:pic>
        <p:pic>
          <p:nvPicPr>
            <p:cNvPr id="9" name="Image 8"/>
            <p:cNvPicPr>
              <a:picLocks noChangeAspect="1"/>
            </p:cNvPicPr>
            <p:nvPr/>
          </p:nvPicPr>
          <p:blipFill rotWithShape="1">
            <a:blip r:embed="rId10" cstate="print">
              <a:extLst>
                <a:ext uri="{28A0092B-C50C-407E-A947-70E740481C1C}">
                  <a14:useLocalDpi xmlns:a14="http://schemas.microsoft.com/office/drawing/2010/main" val="0"/>
                </a:ext>
              </a:extLst>
            </a:blip>
            <a:srcRect l="20311"/>
            <a:stretch/>
          </p:blipFill>
          <p:spPr>
            <a:xfrm>
              <a:off x="3746423" y="3301209"/>
              <a:ext cx="1593726" cy="1334326"/>
            </a:xfrm>
            <a:prstGeom prst="rect">
              <a:avLst/>
            </a:prstGeom>
          </p:spPr>
        </p:pic>
        <p:pic>
          <p:nvPicPr>
            <p:cNvPr id="17" name="Image 16"/>
            <p:cNvPicPr>
              <a:picLocks noChangeAspect="1"/>
            </p:cNvPicPr>
            <p:nvPr/>
          </p:nvPicPr>
          <p:blipFill rotWithShape="1">
            <a:blip r:embed="rId11" cstate="print">
              <a:extLst>
                <a:ext uri="{28A0092B-C50C-407E-A947-70E740481C1C}">
                  <a14:useLocalDpi xmlns:a14="http://schemas.microsoft.com/office/drawing/2010/main" val="0"/>
                </a:ext>
              </a:extLst>
            </a:blip>
            <a:srcRect r="26375"/>
            <a:stretch/>
          </p:blipFill>
          <p:spPr>
            <a:xfrm>
              <a:off x="3755303" y="4743425"/>
              <a:ext cx="1599717" cy="1475038"/>
            </a:xfrm>
            <a:prstGeom prst="rect">
              <a:avLst/>
            </a:prstGeom>
          </p:spPr>
        </p:pic>
      </p:grpSp>
      <p:grpSp>
        <p:nvGrpSpPr>
          <p:cNvPr id="29" name="Groupe 28"/>
          <p:cNvGrpSpPr/>
          <p:nvPr/>
        </p:nvGrpSpPr>
        <p:grpSpPr>
          <a:xfrm>
            <a:off x="293382" y="2988194"/>
            <a:ext cx="7486282" cy="3216701"/>
            <a:chOff x="428400" y="2988194"/>
            <a:chExt cx="7486282" cy="3216701"/>
          </a:xfrm>
        </p:grpSpPr>
        <p:pic>
          <p:nvPicPr>
            <p:cNvPr id="3" name="Image 2"/>
            <p:cNvPicPr>
              <a:picLocks noChangeAspect="1"/>
            </p:cNvPicPr>
            <p:nvPr/>
          </p:nvPicPr>
          <p:blipFill rotWithShape="1">
            <a:blip r:embed="rId12" cstate="print">
              <a:extLst>
                <a:ext uri="{28A0092B-C50C-407E-A947-70E740481C1C}">
                  <a14:useLocalDpi xmlns:a14="http://schemas.microsoft.com/office/drawing/2010/main" val="0"/>
                </a:ext>
              </a:extLst>
            </a:blip>
            <a:srcRect l="15477" t="14029" r="1" b="723"/>
            <a:stretch/>
          </p:blipFill>
          <p:spPr>
            <a:xfrm>
              <a:off x="5397872" y="2988194"/>
              <a:ext cx="2516810" cy="1635793"/>
            </a:xfrm>
            <a:prstGeom prst="rect">
              <a:avLst/>
            </a:prstGeom>
          </p:spPr>
        </p:pic>
        <p:pic>
          <p:nvPicPr>
            <p:cNvPr id="18" name="Imag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28400" y="4324530"/>
              <a:ext cx="3244904" cy="1880365"/>
            </a:xfrm>
            <a:prstGeom prst="rect">
              <a:avLst/>
            </a:prstGeom>
          </p:spPr>
        </p:pic>
      </p:grpSp>
      <p:grpSp>
        <p:nvGrpSpPr>
          <p:cNvPr id="25" name="Groupe 24"/>
          <p:cNvGrpSpPr/>
          <p:nvPr/>
        </p:nvGrpSpPr>
        <p:grpSpPr>
          <a:xfrm>
            <a:off x="2360319" y="1744073"/>
            <a:ext cx="2851707" cy="1529147"/>
            <a:chOff x="2495337" y="1744073"/>
            <a:chExt cx="2851707" cy="1529147"/>
          </a:xfrm>
        </p:grpSpPr>
        <p:pic>
          <p:nvPicPr>
            <p:cNvPr id="1028" name="Picture 4" descr="athlete, body, cinder track"/>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47236" t="1563" r="17459" b="1891"/>
            <a:stretch/>
          </p:blipFill>
          <p:spPr bwMode="auto">
            <a:xfrm>
              <a:off x="2495337" y="1753277"/>
              <a:ext cx="753737" cy="1519943"/>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3305367" y="1744073"/>
              <a:ext cx="2041677" cy="1519944"/>
            </a:xfrm>
            <a:prstGeom prst="rect">
              <a:avLst/>
            </a:prstGeom>
          </p:spPr>
        </p:pic>
      </p:grpSp>
      <p:grpSp>
        <p:nvGrpSpPr>
          <p:cNvPr id="24" name="Groupe 23"/>
          <p:cNvGrpSpPr/>
          <p:nvPr/>
        </p:nvGrpSpPr>
        <p:grpSpPr>
          <a:xfrm>
            <a:off x="280084" y="1753277"/>
            <a:ext cx="2032870" cy="2431961"/>
            <a:chOff x="415102" y="1753277"/>
            <a:chExt cx="2032870" cy="2431961"/>
          </a:xfrm>
        </p:grpSpPr>
        <p:pic>
          <p:nvPicPr>
            <p:cNvPr id="1026" name="Picture 2" descr="Person Using Laptop Computer during Daytime"/>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31779" t="18073"/>
            <a:stretch/>
          </p:blipFill>
          <p:spPr bwMode="auto">
            <a:xfrm>
              <a:off x="415102" y="1753277"/>
              <a:ext cx="2011672" cy="16457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pad, Comprimé, Tablette Recharge"/>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t="21397" b="19073"/>
            <a:stretch/>
          </p:blipFill>
          <p:spPr bwMode="auto">
            <a:xfrm>
              <a:off x="423216" y="3445880"/>
              <a:ext cx="2024756" cy="73935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80120460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89474" y="996136"/>
            <a:ext cx="4563381" cy="513873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pic>
      <p:sp>
        <p:nvSpPr>
          <p:cNvPr id="7" name="Titre 3"/>
          <p:cNvSpPr>
            <a:spLocks noGrp="1"/>
          </p:cNvSpPr>
          <p:nvPr>
            <p:ph type="title"/>
          </p:nvPr>
        </p:nvSpPr>
        <p:spPr/>
        <p:txBody>
          <a:bodyPr/>
          <a:lstStyle/>
          <a:p>
            <a:r>
              <a:rPr lang="fr-FR" dirty="0"/>
              <a:t>Notre dépendance aux énergies fossiles</a:t>
            </a:r>
          </a:p>
        </p:txBody>
      </p:sp>
    </p:spTree>
    <p:extLst>
      <p:ext uri="{BB962C8B-B14F-4D97-AF65-F5344CB8AC3E}">
        <p14:creationId xmlns:p14="http://schemas.microsoft.com/office/powerpoint/2010/main" val="971977617"/>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inégalités énergétiques dans le monde</a:t>
            </a:r>
          </a:p>
        </p:txBody>
      </p:sp>
      <p:graphicFrame>
        <p:nvGraphicFramePr>
          <p:cNvPr id="5" name="Espace réservé du contenu 4"/>
          <p:cNvGraphicFramePr>
            <a:graphicFrameLocks/>
          </p:cNvGraphicFramePr>
          <p:nvPr>
            <p:extLst>
              <p:ext uri="{D42A27DB-BD31-4B8C-83A1-F6EECF244321}">
                <p14:modId xmlns:p14="http://schemas.microsoft.com/office/powerpoint/2010/main" val="3853555669"/>
              </p:ext>
            </p:extLst>
          </p:nvPr>
        </p:nvGraphicFramePr>
        <p:xfrm>
          <a:off x="191344" y="1132396"/>
          <a:ext cx="4882952" cy="4525963"/>
        </p:xfrm>
        <a:graphic>
          <a:graphicData uri="http://schemas.openxmlformats.org/drawingml/2006/chart">
            <c:chart xmlns:c="http://schemas.openxmlformats.org/drawingml/2006/chart" xmlns:r="http://schemas.openxmlformats.org/officeDocument/2006/relationships" r:id="rId3"/>
          </a:graphicData>
        </a:graphic>
      </p:graphicFrame>
      <p:pic>
        <p:nvPicPr>
          <p:cNvPr id="6" name="Picture 4" descr="Moto with 6 cambodians"/>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l="4949" t="2780" r="3505" b="5479"/>
          <a:stretch/>
        </p:blipFill>
        <p:spPr bwMode="auto">
          <a:xfrm>
            <a:off x="8877404" y="980728"/>
            <a:ext cx="3052182" cy="272221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 local distributor for Jaguar, Land Rover, Business, Phnom Penh Post"/>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r="8285"/>
          <a:stretch/>
        </p:blipFill>
        <p:spPr bwMode="auto">
          <a:xfrm>
            <a:off x="8877404" y="3887109"/>
            <a:ext cx="3052182" cy="2242207"/>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5"/>
          <p:cNvSpPr txBox="1">
            <a:spLocks noChangeArrowheads="1"/>
          </p:cNvSpPr>
          <p:nvPr/>
        </p:nvSpPr>
        <p:spPr bwMode="auto">
          <a:xfrm>
            <a:off x="2927648" y="2512091"/>
            <a:ext cx="792088" cy="402291"/>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x10</a:t>
            </a:r>
            <a:endParaRPr lang="fr-FR" altLang="fr-FR" sz="2000" b="1" dirty="0">
              <a:solidFill>
                <a:srgbClr val="FF0000"/>
              </a:solidFill>
              <a:latin typeface="Century Gothic" panose="020B0502020202020204" pitchFamily="34" charset="0"/>
            </a:endParaRPr>
          </a:p>
        </p:txBody>
      </p:sp>
      <p:sp>
        <p:nvSpPr>
          <p:cNvPr id="10" name="Text Box 5"/>
          <p:cNvSpPr txBox="1">
            <a:spLocks noChangeArrowheads="1"/>
          </p:cNvSpPr>
          <p:nvPr/>
        </p:nvSpPr>
        <p:spPr bwMode="auto">
          <a:xfrm>
            <a:off x="4007768" y="1556792"/>
            <a:ext cx="792088" cy="402291"/>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x20</a:t>
            </a:r>
            <a:endParaRPr lang="fr-FR" altLang="fr-FR" sz="2000" b="1" dirty="0">
              <a:solidFill>
                <a:srgbClr val="FF0000"/>
              </a:solidFill>
              <a:latin typeface="Century Gothic" panose="020B0502020202020204" pitchFamily="34" charset="0"/>
            </a:endParaRPr>
          </a:p>
        </p:txBody>
      </p:sp>
      <p:sp>
        <p:nvSpPr>
          <p:cNvPr id="11" name="Text Box 5"/>
          <p:cNvSpPr txBox="1">
            <a:spLocks noChangeArrowheads="1"/>
          </p:cNvSpPr>
          <p:nvPr/>
        </p:nvSpPr>
        <p:spPr bwMode="auto">
          <a:xfrm>
            <a:off x="1846912" y="3278737"/>
            <a:ext cx="792088" cy="402291"/>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x5</a:t>
            </a:r>
            <a:endParaRPr lang="fr-FR" altLang="fr-FR" sz="2000" b="1" dirty="0">
              <a:solidFill>
                <a:srgbClr val="FF0000"/>
              </a:solidFill>
              <a:latin typeface="Century Gothic" panose="020B0502020202020204" pitchFamily="34" charset="0"/>
            </a:endParaRPr>
          </a:p>
        </p:txBody>
      </p:sp>
      <p:sp>
        <p:nvSpPr>
          <p:cNvPr id="12" name="Text Box 5"/>
          <p:cNvSpPr txBox="1">
            <a:spLocks noChangeArrowheads="1"/>
          </p:cNvSpPr>
          <p:nvPr/>
        </p:nvSpPr>
        <p:spPr bwMode="auto">
          <a:xfrm>
            <a:off x="5074297" y="1909150"/>
            <a:ext cx="3686462" cy="1017844"/>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De nombreux pays aspirent à consommer plus d’énergie !</a:t>
            </a:r>
            <a:endParaRPr lang="fr-FR" altLang="fr-FR" sz="2000" b="1" dirty="0">
              <a:solidFill>
                <a:srgbClr val="FF0000"/>
              </a:solidFill>
              <a:latin typeface="Century Gothic" panose="020B0502020202020204" pitchFamily="34" charset="0"/>
            </a:endParaRPr>
          </a:p>
        </p:txBody>
      </p:sp>
      <p:sp>
        <p:nvSpPr>
          <p:cNvPr id="13" name="Text Box 5"/>
          <p:cNvSpPr txBox="1">
            <a:spLocks noChangeArrowheads="1"/>
          </p:cNvSpPr>
          <p:nvPr/>
        </p:nvSpPr>
        <p:spPr bwMode="auto">
          <a:xfrm>
            <a:off x="5074296" y="4191513"/>
            <a:ext cx="3686463" cy="1325620"/>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Il y a peut être un équilibre à trouver entre confort de vie, sécurité pour tous et gaspillage énergétique !</a:t>
            </a:r>
            <a:endParaRPr lang="fr-FR" altLang="fr-FR" sz="2000" b="1" dirty="0">
              <a:solidFill>
                <a:srgbClr val="FF0000"/>
              </a:solidFill>
              <a:latin typeface="Century Gothic" panose="020B0502020202020204" pitchFamily="34" charset="0"/>
            </a:endParaRPr>
          </a:p>
        </p:txBody>
      </p:sp>
      <p:sp>
        <p:nvSpPr>
          <p:cNvPr id="14" name="Rectangle 13"/>
          <p:cNvSpPr/>
          <p:nvPr/>
        </p:nvSpPr>
        <p:spPr>
          <a:xfrm>
            <a:off x="40862" y="5957721"/>
            <a:ext cx="9079474" cy="307777"/>
          </a:xfrm>
          <a:prstGeom prst="rect">
            <a:avLst/>
          </a:prstGeom>
          <a:ln>
            <a:noFill/>
          </a:ln>
        </p:spPr>
        <p:txBody>
          <a:bodyPr wrap="square">
            <a:spAutoFit/>
          </a:bodyPr>
          <a:lstStyle/>
          <a:p>
            <a:pPr algn="just"/>
            <a:r>
              <a:rPr lang="fr-FR" sz="1400" i="1" dirty="0">
                <a:solidFill>
                  <a:srgbClr val="085160"/>
                </a:solidFill>
                <a:latin typeface="Century Gothic" panose="020B0502020202020204" pitchFamily="34" charset="0"/>
                <a:cs typeface="+mn-cs"/>
              </a:rPr>
              <a:t>Source : IEA 2014</a:t>
            </a:r>
            <a:endParaRPr lang="fr-FR" sz="1400" b="1" i="1" dirty="0">
              <a:solidFill>
                <a:schemeClr val="accent2"/>
              </a:solidFill>
              <a:latin typeface="Century Gothic" pitchFamily="34" charset="0"/>
              <a:cs typeface="+mn-cs"/>
            </a:endParaRPr>
          </a:p>
        </p:txBody>
      </p:sp>
    </p:spTree>
    <p:extLst>
      <p:ext uri="{BB962C8B-B14F-4D97-AF65-F5344CB8AC3E}">
        <p14:creationId xmlns:p14="http://schemas.microsoft.com/office/powerpoint/2010/main" val="2920181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9"/>
                                        </p:tgtEl>
                                        <p:attrNameLst>
                                          <p:attrName>style.visibility</p:attrName>
                                        </p:attrNameLst>
                                      </p:cBhvr>
                                      <p:to>
                                        <p:strVal val="visible"/>
                                      </p:to>
                                    </p:set>
                                    <p:animEffect transition="in" filter="wipe(left)">
                                      <p:cBhvr additive="repl">
                                        <p:cTn id="7" dur="500"/>
                                        <p:tgtEl>
                                          <p:spTgt spid="9"/>
                                        </p:tgtEl>
                                      </p:cBhvr>
                                    </p:animEffect>
                                  </p:childTnLst>
                                </p:cTn>
                              </p:par>
                              <p:par>
                                <p:cTn id="8" presetID="22" presetClass="entr" presetSubtype="8" fill="hold" nodeType="withEffect">
                                  <p:stCondLst>
                                    <p:cond delay="0"/>
                                  </p:stCondLst>
                                  <p:childTnLst>
                                    <p:set>
                                      <p:cBhvr additive="repl">
                                        <p:cTn id="9" dur="1" fill="hold">
                                          <p:stCondLst>
                                            <p:cond delay="0"/>
                                          </p:stCondLst>
                                        </p:cTn>
                                        <p:tgtEl>
                                          <p:spTgt spid="10"/>
                                        </p:tgtEl>
                                        <p:attrNameLst>
                                          <p:attrName>style.visibility</p:attrName>
                                        </p:attrNameLst>
                                      </p:cBhvr>
                                      <p:to>
                                        <p:strVal val="visible"/>
                                      </p:to>
                                    </p:set>
                                    <p:animEffect transition="in" filter="wipe(left)">
                                      <p:cBhvr additive="repl">
                                        <p:cTn id="10" dur="500"/>
                                        <p:tgtEl>
                                          <p:spTgt spid="10"/>
                                        </p:tgtEl>
                                      </p:cBhvr>
                                    </p:animEffect>
                                  </p:childTnLst>
                                </p:cTn>
                              </p:par>
                              <p:par>
                                <p:cTn id="11" presetID="22" presetClass="entr" presetSubtype="8" fill="hold" nodeType="withEffect">
                                  <p:stCondLst>
                                    <p:cond delay="0"/>
                                  </p:stCondLst>
                                  <p:childTnLst>
                                    <p:set>
                                      <p:cBhvr additive="repl">
                                        <p:cTn id="12" dur="1" fill="hold">
                                          <p:stCondLst>
                                            <p:cond delay="0"/>
                                          </p:stCondLst>
                                        </p:cTn>
                                        <p:tgtEl>
                                          <p:spTgt spid="11"/>
                                        </p:tgtEl>
                                        <p:attrNameLst>
                                          <p:attrName>style.visibility</p:attrName>
                                        </p:attrNameLst>
                                      </p:cBhvr>
                                      <p:to>
                                        <p:strVal val="visible"/>
                                      </p:to>
                                    </p:set>
                                    <p:animEffect transition="in" filter="wipe(left)">
                                      <p:cBhvr additive="repl">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additive="repl">
                                        <p:cTn id="17" dur="1" fill="hold">
                                          <p:stCondLst>
                                            <p:cond delay="0"/>
                                          </p:stCondLst>
                                        </p:cTn>
                                        <p:tgtEl>
                                          <p:spTgt spid="12"/>
                                        </p:tgtEl>
                                        <p:attrNameLst>
                                          <p:attrName>style.visibility</p:attrName>
                                        </p:attrNameLst>
                                      </p:cBhvr>
                                      <p:to>
                                        <p:strVal val="visible"/>
                                      </p:to>
                                    </p:set>
                                    <p:animEffect transition="in" filter="wipe(left)">
                                      <p:cBhvr additive="repl">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additive="repl">
                                        <p:cTn id="22" dur="1" fill="hold">
                                          <p:stCondLst>
                                            <p:cond delay="0"/>
                                          </p:stCondLst>
                                        </p:cTn>
                                        <p:tgtEl>
                                          <p:spTgt spid="13"/>
                                        </p:tgtEl>
                                        <p:attrNameLst>
                                          <p:attrName>style.visibility</p:attrName>
                                        </p:attrNameLst>
                                      </p:cBhvr>
                                      <p:to>
                                        <p:strVal val="visible"/>
                                      </p:to>
                                    </p:set>
                                    <p:animEffect transition="in" filter="wipe(left)">
                                      <p:cBhvr additive="repl">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5"/>
          <p:cNvSpPr txBox="1">
            <a:spLocks/>
          </p:cNvSpPr>
          <p:nvPr/>
        </p:nvSpPr>
        <p:spPr>
          <a:xfrm>
            <a:off x="491372" y="3755696"/>
            <a:ext cx="9950469" cy="2519983"/>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dirty="0" smtClean="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0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dirty="0" smtClean="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algn="just">
              <a:buClr>
                <a:srgbClr val="2A6176"/>
              </a:buClr>
              <a:buFont typeface="Arial" panose="020B0604020202020204" pitchFamily="34" charset="0"/>
              <a:buChar char="•"/>
            </a:pPr>
            <a:r>
              <a:rPr lang="fr-FR" dirty="0">
                <a:solidFill>
                  <a:srgbClr val="2A6176"/>
                </a:solidFill>
              </a:rPr>
              <a:t>Toutes </a:t>
            </a:r>
            <a:r>
              <a:rPr lang="fr-FR" dirty="0">
                <a:solidFill>
                  <a:srgbClr val="F6AB38"/>
                </a:solidFill>
              </a:rPr>
              <a:t>les sources d’énergie ne se valent pas</a:t>
            </a:r>
            <a:r>
              <a:rPr lang="fr-FR" dirty="0">
                <a:solidFill>
                  <a:srgbClr val="2A6176"/>
                </a:solidFill>
              </a:rPr>
              <a:t>. Certaines sont plus pratiques, moins chères ou moins polluantes que d’autres ! </a:t>
            </a:r>
          </a:p>
          <a:p>
            <a:pPr marL="342900" algn="just">
              <a:buClr>
                <a:srgbClr val="2A6176"/>
              </a:buClr>
              <a:buFont typeface="Arial" panose="020B0604020202020204" pitchFamily="34" charset="0"/>
              <a:buChar char="•"/>
            </a:pPr>
            <a:endParaRPr lang="fr-FR" dirty="0">
              <a:solidFill>
                <a:srgbClr val="2A6176"/>
              </a:solidFill>
            </a:endParaRPr>
          </a:p>
          <a:p>
            <a:pPr marL="342900">
              <a:buClr>
                <a:srgbClr val="2A6176"/>
              </a:buClr>
              <a:buFont typeface="Arial" panose="020B0604020202020204" pitchFamily="34" charset="0"/>
              <a:buChar char="•"/>
            </a:pPr>
            <a:r>
              <a:rPr lang="fr-FR" dirty="0">
                <a:solidFill>
                  <a:srgbClr val="2A6176"/>
                </a:solidFill>
              </a:rPr>
              <a:t>Depuis le début de l’ère industrielle au XIXe siècle, </a:t>
            </a:r>
            <a:r>
              <a:rPr lang="fr-FR" dirty="0">
                <a:solidFill>
                  <a:srgbClr val="F6AB38"/>
                </a:solidFill>
              </a:rPr>
              <a:t>les consommations d’énergie augmentent</a:t>
            </a:r>
            <a:r>
              <a:rPr lang="fr-FR" dirty="0">
                <a:solidFill>
                  <a:srgbClr val="2A6176"/>
                </a:solidFill>
              </a:rPr>
              <a:t> ! </a:t>
            </a:r>
            <a:br>
              <a:rPr lang="fr-FR" dirty="0">
                <a:solidFill>
                  <a:srgbClr val="2A6176"/>
                </a:solidFill>
              </a:rPr>
            </a:br>
            <a:endParaRPr lang="fr-FR" dirty="0">
              <a:solidFill>
                <a:srgbClr val="2A6176"/>
              </a:solidFill>
            </a:endParaRPr>
          </a:p>
        </p:txBody>
      </p:sp>
      <p:pic>
        <p:nvPicPr>
          <p:cNvPr id="7" name="Imag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441841" y="4437112"/>
            <a:ext cx="1702831" cy="1648379"/>
          </a:xfrm>
          <a:prstGeom prst="rect">
            <a:avLst/>
          </a:prstGeom>
        </p:spPr>
      </p:pic>
      <p:sp>
        <p:nvSpPr>
          <p:cNvPr id="9" name="Rectangle 8"/>
          <p:cNvSpPr/>
          <p:nvPr/>
        </p:nvSpPr>
        <p:spPr>
          <a:xfrm>
            <a:off x="623392" y="1559170"/>
            <a:ext cx="11110908" cy="1938992"/>
          </a:xfrm>
          <a:prstGeom prst="rect">
            <a:avLst/>
          </a:prstGeom>
        </p:spPr>
        <p:txBody>
          <a:bodyPr wrap="square">
            <a:spAutoFit/>
          </a:bodyPr>
          <a:lstStyle/>
          <a:p>
            <a:pPr marL="285750" indent="-285750" algn="just">
              <a:buClr>
                <a:srgbClr val="2A6176"/>
              </a:buClr>
              <a:buFont typeface="Arial" panose="020B0604020202020204" pitchFamily="34" charset="0"/>
              <a:buChar char="•"/>
            </a:pPr>
            <a:r>
              <a:rPr lang="fr-FR" sz="2400" b="1" dirty="0">
                <a:solidFill>
                  <a:srgbClr val="2A6176"/>
                </a:solidFill>
                <a:latin typeface="Century Gothic" panose="020B0502020202020204" pitchFamily="34" charset="0"/>
              </a:rPr>
              <a:t>L’énergie </a:t>
            </a:r>
            <a:r>
              <a:rPr lang="fr-FR" sz="2400" b="1" dirty="0">
                <a:solidFill>
                  <a:srgbClr val="F6AB38"/>
                </a:solidFill>
                <a:latin typeface="Century Gothic" panose="020B0502020202020204" pitchFamily="34" charset="0"/>
              </a:rPr>
              <a:t>mesure la transformation du monde</a:t>
            </a:r>
            <a:r>
              <a:rPr lang="fr-FR" sz="2400" b="1" dirty="0">
                <a:solidFill>
                  <a:srgbClr val="2A6176"/>
                </a:solidFill>
                <a:latin typeface="Century Gothic" panose="020B0502020202020204" pitchFamily="34" charset="0"/>
              </a:rPr>
              <a:t>. Sans elle, on ne ferait pas grand-chose ! </a:t>
            </a:r>
          </a:p>
          <a:p>
            <a:pPr marL="285750" indent="-285750" algn="just">
              <a:buClr>
                <a:srgbClr val="2A6176"/>
              </a:buClr>
              <a:buFont typeface="Arial" panose="020B0604020202020204" pitchFamily="34" charset="0"/>
              <a:buChar char="•"/>
            </a:pPr>
            <a:endParaRPr lang="fr-FR" sz="2400" b="1" dirty="0">
              <a:solidFill>
                <a:srgbClr val="2A6176"/>
              </a:solidFill>
              <a:latin typeface="Century Gothic" panose="020B0502020202020204" pitchFamily="34" charset="0"/>
            </a:endParaRPr>
          </a:p>
          <a:p>
            <a:pPr marL="285750" indent="-285750" algn="just">
              <a:buClr>
                <a:srgbClr val="2A6176"/>
              </a:buClr>
              <a:buFont typeface="Arial" panose="020B0604020202020204" pitchFamily="34" charset="0"/>
              <a:buChar char="•"/>
            </a:pPr>
            <a:r>
              <a:rPr lang="fr-FR" sz="2400" b="1" dirty="0">
                <a:solidFill>
                  <a:srgbClr val="2A6176"/>
                </a:solidFill>
                <a:latin typeface="Century Gothic" panose="020B0502020202020204" pitchFamily="34" charset="0"/>
              </a:rPr>
              <a:t>Tous </a:t>
            </a:r>
            <a:r>
              <a:rPr lang="fr-FR" sz="2400" b="1" dirty="0">
                <a:solidFill>
                  <a:srgbClr val="F6AB38"/>
                </a:solidFill>
                <a:latin typeface="Century Gothic" panose="020B0502020202020204" pitchFamily="34" charset="0"/>
              </a:rPr>
              <a:t>nos gestes et nos objets du quotidien dépendent de l’énergie </a:t>
            </a:r>
            <a:r>
              <a:rPr lang="fr-FR" sz="2400" b="1" dirty="0">
                <a:solidFill>
                  <a:srgbClr val="2A6176"/>
                </a:solidFill>
                <a:latin typeface="Century Gothic" panose="020B0502020202020204" pitchFamily="34" charset="0"/>
              </a:rPr>
              <a:t>que nous consommons !</a:t>
            </a:r>
          </a:p>
        </p:txBody>
      </p:sp>
      <p:pic>
        <p:nvPicPr>
          <p:cNvPr id="6" name="Imag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93256" y="3266765"/>
            <a:ext cx="700872" cy="700872"/>
          </a:xfrm>
          <a:prstGeom prst="rect">
            <a:avLst/>
          </a:prstGeom>
        </p:spPr>
      </p:pic>
      <p:sp>
        <p:nvSpPr>
          <p:cNvPr id="2" name="Titre 1"/>
          <p:cNvSpPr>
            <a:spLocks noGrp="1"/>
          </p:cNvSpPr>
          <p:nvPr>
            <p:ph type="title"/>
          </p:nvPr>
        </p:nvSpPr>
        <p:spPr>
          <a:xfrm>
            <a:off x="2027548" y="-99392"/>
            <a:ext cx="8028892" cy="980728"/>
          </a:xfrm>
        </p:spPr>
        <p:txBody>
          <a:bodyPr/>
          <a:lstStyle/>
          <a:p>
            <a:r>
              <a:rPr lang="fr-FR" dirty="0"/>
              <a:t>Ce qu’il faut re</a:t>
            </a:r>
            <a:r>
              <a:rPr lang="fr-FR" sz="4400" dirty="0"/>
              <a:t>te</a:t>
            </a:r>
            <a:r>
              <a:rPr lang="fr-FR" dirty="0"/>
              <a:t>nir</a:t>
            </a:r>
          </a:p>
        </p:txBody>
      </p:sp>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75321" y="143283"/>
            <a:ext cx="939563" cy="939563"/>
          </a:xfrm>
          <a:prstGeom prst="rect">
            <a:avLst/>
          </a:prstGeom>
        </p:spPr>
      </p:pic>
    </p:spTree>
    <p:extLst>
      <p:ext uri="{BB962C8B-B14F-4D97-AF65-F5344CB8AC3E}">
        <p14:creationId xmlns:p14="http://schemas.microsoft.com/office/powerpoint/2010/main" val="24731430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76625" y="2462819"/>
            <a:ext cx="11036011" cy="2979424"/>
            <a:chOff x="586931" y="4136028"/>
            <a:chExt cx="11036011" cy="2979424"/>
          </a:xfrm>
        </p:grpSpPr>
        <p:grpSp>
          <p:nvGrpSpPr>
            <p:cNvPr id="13" name="Groupe 12"/>
            <p:cNvGrpSpPr/>
            <p:nvPr/>
          </p:nvGrpSpPr>
          <p:grpSpPr>
            <a:xfrm>
              <a:off x="1418453" y="4479533"/>
              <a:ext cx="9996261" cy="2380151"/>
              <a:chOff x="1418453" y="4894304"/>
              <a:chExt cx="9996261" cy="2380151"/>
            </a:xfrm>
          </p:grpSpPr>
          <p:sp>
            <p:nvSpPr>
              <p:cNvPr id="24" name="Forme libre 23"/>
              <p:cNvSpPr/>
              <p:nvPr/>
            </p:nvSpPr>
            <p:spPr>
              <a:xfrm>
                <a:off x="1418453" y="4922171"/>
                <a:ext cx="9996261" cy="2299734"/>
              </a:xfrm>
              <a:custGeom>
                <a:avLst/>
                <a:gdLst>
                  <a:gd name="connsiteX0" fmla="*/ 1808779 w 10611539"/>
                  <a:gd name="connsiteY0" fmla="*/ 436138 h 2133628"/>
                  <a:gd name="connsiteX1" fmla="*/ 46654 w 10611539"/>
                  <a:gd name="connsiteY1" fmla="*/ 712363 h 2133628"/>
                  <a:gd name="connsiteX2" fmla="*/ 922954 w 10611539"/>
                  <a:gd name="connsiteY2" fmla="*/ 2055388 h 2133628"/>
                  <a:gd name="connsiteX3" fmla="*/ 5113954 w 10611539"/>
                  <a:gd name="connsiteY3" fmla="*/ 1931563 h 2133628"/>
                  <a:gd name="connsiteX4" fmla="*/ 6971329 w 10611539"/>
                  <a:gd name="connsiteY4" fmla="*/ 1579138 h 2133628"/>
                  <a:gd name="connsiteX5" fmla="*/ 6628429 w 10611539"/>
                  <a:gd name="connsiteY5" fmla="*/ 950488 h 2133628"/>
                  <a:gd name="connsiteX6" fmla="*/ 6971329 w 10611539"/>
                  <a:gd name="connsiteY6" fmla="*/ 274213 h 2133628"/>
                  <a:gd name="connsiteX7" fmla="*/ 8933479 w 10611539"/>
                  <a:gd name="connsiteY7" fmla="*/ 55138 h 2133628"/>
                  <a:gd name="connsiteX8" fmla="*/ 10609879 w 10611539"/>
                  <a:gd name="connsiteY8" fmla="*/ 1245763 h 2133628"/>
                  <a:gd name="connsiteX9" fmla="*/ 9181129 w 10611539"/>
                  <a:gd name="connsiteY9" fmla="*/ 2074438 h 2133628"/>
                  <a:gd name="connsiteX0" fmla="*/ 1808779 w 10611539"/>
                  <a:gd name="connsiteY0" fmla="*/ 436138 h 2154642"/>
                  <a:gd name="connsiteX1" fmla="*/ 46654 w 10611539"/>
                  <a:gd name="connsiteY1" fmla="*/ 712363 h 2154642"/>
                  <a:gd name="connsiteX2" fmla="*/ 922954 w 10611539"/>
                  <a:gd name="connsiteY2" fmla="*/ 2055388 h 2154642"/>
                  <a:gd name="connsiteX3" fmla="*/ 5113954 w 10611539"/>
                  <a:gd name="connsiteY3" fmla="*/ 1931563 h 2154642"/>
                  <a:gd name="connsiteX4" fmla="*/ 6628429 w 10611539"/>
                  <a:gd name="connsiteY4" fmla="*/ 950488 h 2154642"/>
                  <a:gd name="connsiteX5" fmla="*/ 6971329 w 10611539"/>
                  <a:gd name="connsiteY5" fmla="*/ 274213 h 2154642"/>
                  <a:gd name="connsiteX6" fmla="*/ 8933479 w 10611539"/>
                  <a:gd name="connsiteY6" fmla="*/ 55138 h 2154642"/>
                  <a:gd name="connsiteX7" fmla="*/ 10609879 w 10611539"/>
                  <a:gd name="connsiteY7" fmla="*/ 1245763 h 2154642"/>
                  <a:gd name="connsiteX8" fmla="*/ 9181129 w 10611539"/>
                  <a:gd name="connsiteY8" fmla="*/ 2074438 h 2154642"/>
                  <a:gd name="connsiteX0" fmla="*/ 1808779 w 10611539"/>
                  <a:gd name="connsiteY0" fmla="*/ 465817 h 2215138"/>
                  <a:gd name="connsiteX1" fmla="*/ 46654 w 10611539"/>
                  <a:gd name="connsiteY1" fmla="*/ 742042 h 2215138"/>
                  <a:gd name="connsiteX2" fmla="*/ 922954 w 10611539"/>
                  <a:gd name="connsiteY2" fmla="*/ 2085067 h 2215138"/>
                  <a:gd name="connsiteX3" fmla="*/ 5113954 w 10611539"/>
                  <a:gd name="connsiteY3" fmla="*/ 1961242 h 2215138"/>
                  <a:gd name="connsiteX4" fmla="*/ 6971329 w 10611539"/>
                  <a:gd name="connsiteY4" fmla="*/ 303892 h 2215138"/>
                  <a:gd name="connsiteX5" fmla="*/ 8933479 w 10611539"/>
                  <a:gd name="connsiteY5" fmla="*/ 84817 h 2215138"/>
                  <a:gd name="connsiteX6" fmla="*/ 10609879 w 10611539"/>
                  <a:gd name="connsiteY6" fmla="*/ 1275442 h 2215138"/>
                  <a:gd name="connsiteX7" fmla="*/ 9181129 w 10611539"/>
                  <a:gd name="connsiteY7" fmla="*/ 2104117 h 2215138"/>
                  <a:gd name="connsiteX0" fmla="*/ 1808779 w 10611539"/>
                  <a:gd name="connsiteY0" fmla="*/ 395754 h 2194170"/>
                  <a:gd name="connsiteX1" fmla="*/ 46654 w 10611539"/>
                  <a:gd name="connsiteY1" fmla="*/ 671979 h 2194170"/>
                  <a:gd name="connsiteX2" fmla="*/ 922954 w 10611539"/>
                  <a:gd name="connsiteY2" fmla="*/ 2015004 h 2194170"/>
                  <a:gd name="connsiteX3" fmla="*/ 5113954 w 10611539"/>
                  <a:gd name="connsiteY3" fmla="*/ 1891179 h 2194170"/>
                  <a:gd name="connsiteX4" fmla="*/ 7019455 w 10611539"/>
                  <a:gd name="connsiteY4" fmla="*/ 2091505 h 2194170"/>
                  <a:gd name="connsiteX5" fmla="*/ 8933479 w 10611539"/>
                  <a:gd name="connsiteY5" fmla="*/ 14754 h 2194170"/>
                  <a:gd name="connsiteX6" fmla="*/ 10609879 w 10611539"/>
                  <a:gd name="connsiteY6" fmla="*/ 1205379 h 2194170"/>
                  <a:gd name="connsiteX7" fmla="*/ 9181129 w 10611539"/>
                  <a:gd name="connsiteY7" fmla="*/ 2034054 h 2194170"/>
                  <a:gd name="connsiteX0" fmla="*/ 1808779 w 10634653"/>
                  <a:gd name="connsiteY0" fmla="*/ 0 h 1840184"/>
                  <a:gd name="connsiteX1" fmla="*/ 46654 w 10634653"/>
                  <a:gd name="connsiteY1" fmla="*/ 276225 h 1840184"/>
                  <a:gd name="connsiteX2" fmla="*/ 922954 w 10634653"/>
                  <a:gd name="connsiteY2" fmla="*/ 1619250 h 1840184"/>
                  <a:gd name="connsiteX3" fmla="*/ 5113954 w 10634653"/>
                  <a:gd name="connsiteY3" fmla="*/ 1495425 h 1840184"/>
                  <a:gd name="connsiteX4" fmla="*/ 7019455 w 10634653"/>
                  <a:gd name="connsiteY4" fmla="*/ 1695751 h 1840184"/>
                  <a:gd name="connsiteX5" fmla="*/ 8076830 w 10634653"/>
                  <a:gd name="connsiteY5" fmla="*/ 1784684 h 1840184"/>
                  <a:gd name="connsiteX6" fmla="*/ 10609879 w 10634653"/>
                  <a:gd name="connsiteY6" fmla="*/ 809625 h 1840184"/>
                  <a:gd name="connsiteX7" fmla="*/ 9181129 w 10634653"/>
                  <a:gd name="connsiteY7" fmla="*/ 1638300 h 1840184"/>
                  <a:gd name="connsiteX0" fmla="*/ 1808779 w 10634653"/>
                  <a:gd name="connsiteY0" fmla="*/ 0 h 1721543"/>
                  <a:gd name="connsiteX1" fmla="*/ 46654 w 10634653"/>
                  <a:gd name="connsiteY1" fmla="*/ 276225 h 1721543"/>
                  <a:gd name="connsiteX2" fmla="*/ 922954 w 10634653"/>
                  <a:gd name="connsiteY2" fmla="*/ 1619250 h 1721543"/>
                  <a:gd name="connsiteX3" fmla="*/ 5113954 w 10634653"/>
                  <a:gd name="connsiteY3" fmla="*/ 1495425 h 1721543"/>
                  <a:gd name="connsiteX4" fmla="*/ 7019455 w 10634653"/>
                  <a:gd name="connsiteY4" fmla="*/ 1695751 h 1721543"/>
                  <a:gd name="connsiteX5" fmla="*/ 10609879 w 10634653"/>
                  <a:gd name="connsiteY5" fmla="*/ 809625 h 1721543"/>
                  <a:gd name="connsiteX6" fmla="*/ 9181129 w 10634653"/>
                  <a:gd name="connsiteY6" fmla="*/ 1638300 h 1721543"/>
                  <a:gd name="connsiteX0" fmla="*/ 1808779 w 9181129"/>
                  <a:gd name="connsiteY0" fmla="*/ 0 h 1695751"/>
                  <a:gd name="connsiteX1" fmla="*/ 46654 w 9181129"/>
                  <a:gd name="connsiteY1" fmla="*/ 276225 h 1695751"/>
                  <a:gd name="connsiteX2" fmla="*/ 922954 w 9181129"/>
                  <a:gd name="connsiteY2" fmla="*/ 1619250 h 1695751"/>
                  <a:gd name="connsiteX3" fmla="*/ 5113954 w 9181129"/>
                  <a:gd name="connsiteY3" fmla="*/ 1495425 h 1695751"/>
                  <a:gd name="connsiteX4" fmla="*/ 7019455 w 9181129"/>
                  <a:gd name="connsiteY4" fmla="*/ 1695751 h 1695751"/>
                  <a:gd name="connsiteX5" fmla="*/ 9181129 w 9181129"/>
                  <a:gd name="connsiteY5" fmla="*/ 1638300 h 1695751"/>
                  <a:gd name="connsiteX0" fmla="*/ 1808779 w 9171504"/>
                  <a:gd name="connsiteY0" fmla="*/ 0 h 1703376"/>
                  <a:gd name="connsiteX1" fmla="*/ 46654 w 9171504"/>
                  <a:gd name="connsiteY1" fmla="*/ 276225 h 1703376"/>
                  <a:gd name="connsiteX2" fmla="*/ 922954 w 9171504"/>
                  <a:gd name="connsiteY2" fmla="*/ 1619250 h 1703376"/>
                  <a:gd name="connsiteX3" fmla="*/ 5113954 w 9171504"/>
                  <a:gd name="connsiteY3" fmla="*/ 1495425 h 1703376"/>
                  <a:gd name="connsiteX4" fmla="*/ 7019455 w 9171504"/>
                  <a:gd name="connsiteY4" fmla="*/ 1695751 h 1703376"/>
                  <a:gd name="connsiteX5" fmla="*/ 9171504 w 9171504"/>
                  <a:gd name="connsiteY5" fmla="*/ 1657550 h 1703376"/>
                  <a:gd name="connsiteX0" fmla="*/ 1808779 w 9171504"/>
                  <a:gd name="connsiteY0" fmla="*/ 0 h 1696191"/>
                  <a:gd name="connsiteX1" fmla="*/ 46654 w 9171504"/>
                  <a:gd name="connsiteY1" fmla="*/ 276225 h 1696191"/>
                  <a:gd name="connsiteX2" fmla="*/ 922954 w 9171504"/>
                  <a:gd name="connsiteY2" fmla="*/ 1619250 h 1696191"/>
                  <a:gd name="connsiteX3" fmla="*/ 5113954 w 9171504"/>
                  <a:gd name="connsiteY3" fmla="*/ 1495425 h 1696191"/>
                  <a:gd name="connsiteX4" fmla="*/ 7019455 w 9171504"/>
                  <a:gd name="connsiteY4" fmla="*/ 1695751 h 1696191"/>
                  <a:gd name="connsiteX5" fmla="*/ 8863295 w 9171504"/>
                  <a:gd name="connsiteY5" fmla="*/ 1552273 h 1696191"/>
                  <a:gd name="connsiteX6" fmla="*/ 9171504 w 9171504"/>
                  <a:gd name="connsiteY6" fmla="*/ 1657550 h 1696191"/>
                  <a:gd name="connsiteX0" fmla="*/ 1808779 w 10653794"/>
                  <a:gd name="connsiteY0" fmla="*/ 0 h 1696191"/>
                  <a:gd name="connsiteX1" fmla="*/ 46654 w 10653794"/>
                  <a:gd name="connsiteY1" fmla="*/ 276225 h 1696191"/>
                  <a:gd name="connsiteX2" fmla="*/ 922954 w 10653794"/>
                  <a:gd name="connsiteY2" fmla="*/ 1619250 h 1696191"/>
                  <a:gd name="connsiteX3" fmla="*/ 5113954 w 10653794"/>
                  <a:gd name="connsiteY3" fmla="*/ 1495425 h 1696191"/>
                  <a:gd name="connsiteX4" fmla="*/ 7019455 w 10653794"/>
                  <a:gd name="connsiteY4" fmla="*/ 1695751 h 1696191"/>
                  <a:gd name="connsiteX5" fmla="*/ 8863295 w 10653794"/>
                  <a:gd name="connsiteY5" fmla="*/ 1552273 h 1696191"/>
                  <a:gd name="connsiteX6" fmla="*/ 10653794 w 10653794"/>
                  <a:gd name="connsiteY6" fmla="*/ 1108910 h 1696191"/>
                  <a:gd name="connsiteX0" fmla="*/ 1808779 w 10653794"/>
                  <a:gd name="connsiteY0" fmla="*/ 0 h 1704540"/>
                  <a:gd name="connsiteX1" fmla="*/ 46654 w 10653794"/>
                  <a:gd name="connsiteY1" fmla="*/ 276225 h 1704540"/>
                  <a:gd name="connsiteX2" fmla="*/ 922954 w 10653794"/>
                  <a:gd name="connsiteY2" fmla="*/ 1619250 h 1704540"/>
                  <a:gd name="connsiteX3" fmla="*/ 5113954 w 10653794"/>
                  <a:gd name="connsiteY3" fmla="*/ 1495425 h 1704540"/>
                  <a:gd name="connsiteX4" fmla="*/ 7019455 w 10653794"/>
                  <a:gd name="connsiteY4" fmla="*/ 1695751 h 1704540"/>
                  <a:gd name="connsiteX5" fmla="*/ 9065426 w 10653794"/>
                  <a:gd name="connsiteY5" fmla="*/ 1667776 h 1704540"/>
                  <a:gd name="connsiteX6" fmla="*/ 10653794 w 10653794"/>
                  <a:gd name="connsiteY6" fmla="*/ 1108910 h 1704540"/>
                  <a:gd name="connsiteX0" fmla="*/ 1808779 w 10567167"/>
                  <a:gd name="connsiteY0" fmla="*/ 0 h 1704540"/>
                  <a:gd name="connsiteX1" fmla="*/ 46654 w 10567167"/>
                  <a:gd name="connsiteY1" fmla="*/ 276225 h 1704540"/>
                  <a:gd name="connsiteX2" fmla="*/ 922954 w 10567167"/>
                  <a:gd name="connsiteY2" fmla="*/ 1619250 h 1704540"/>
                  <a:gd name="connsiteX3" fmla="*/ 5113954 w 10567167"/>
                  <a:gd name="connsiteY3" fmla="*/ 1495425 h 1704540"/>
                  <a:gd name="connsiteX4" fmla="*/ 7019455 w 10567167"/>
                  <a:gd name="connsiteY4" fmla="*/ 1695751 h 1704540"/>
                  <a:gd name="connsiteX5" fmla="*/ 9065426 w 10567167"/>
                  <a:gd name="connsiteY5" fmla="*/ 1667776 h 1704540"/>
                  <a:gd name="connsiteX6" fmla="*/ 10567167 w 10567167"/>
                  <a:gd name="connsiteY6" fmla="*/ 849027 h 1704540"/>
                  <a:gd name="connsiteX0" fmla="*/ 1808779 w 10567167"/>
                  <a:gd name="connsiteY0" fmla="*/ 0 h 1723762"/>
                  <a:gd name="connsiteX1" fmla="*/ 46654 w 10567167"/>
                  <a:gd name="connsiteY1" fmla="*/ 276225 h 1723762"/>
                  <a:gd name="connsiteX2" fmla="*/ 922954 w 10567167"/>
                  <a:gd name="connsiteY2" fmla="*/ 1619250 h 1723762"/>
                  <a:gd name="connsiteX3" fmla="*/ 5113954 w 10567167"/>
                  <a:gd name="connsiteY3" fmla="*/ 1495425 h 1723762"/>
                  <a:gd name="connsiteX4" fmla="*/ 7019455 w 10567167"/>
                  <a:gd name="connsiteY4" fmla="*/ 1695751 h 1723762"/>
                  <a:gd name="connsiteX5" fmla="*/ 9065426 w 10567167"/>
                  <a:gd name="connsiteY5" fmla="*/ 1667776 h 1723762"/>
                  <a:gd name="connsiteX6" fmla="*/ 10095329 w 10567167"/>
                  <a:gd name="connsiteY6" fmla="*/ 1330892 h 1723762"/>
                  <a:gd name="connsiteX7" fmla="*/ 10567167 w 10567167"/>
                  <a:gd name="connsiteY7" fmla="*/ 849027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095329"/>
                  <a:gd name="connsiteY0" fmla="*/ 0 h 1723762"/>
                  <a:gd name="connsiteX1" fmla="*/ 46654 w 10095329"/>
                  <a:gd name="connsiteY1" fmla="*/ 276225 h 1723762"/>
                  <a:gd name="connsiteX2" fmla="*/ 922954 w 10095329"/>
                  <a:gd name="connsiteY2" fmla="*/ 1619250 h 1723762"/>
                  <a:gd name="connsiteX3" fmla="*/ 5113954 w 10095329"/>
                  <a:gd name="connsiteY3" fmla="*/ 1495425 h 1723762"/>
                  <a:gd name="connsiteX4" fmla="*/ 7019455 w 10095329"/>
                  <a:gd name="connsiteY4" fmla="*/ 1695751 h 1723762"/>
                  <a:gd name="connsiteX5" fmla="*/ 9065426 w 10095329"/>
                  <a:gd name="connsiteY5" fmla="*/ 1667776 h 1723762"/>
                  <a:gd name="connsiteX6" fmla="*/ 10095329 w 10095329"/>
                  <a:gd name="connsiteY6" fmla="*/ 1330892 h 1723762"/>
                  <a:gd name="connsiteX0" fmla="*/ 1808779 w 10152479"/>
                  <a:gd name="connsiteY0" fmla="*/ 0 h 1723762"/>
                  <a:gd name="connsiteX1" fmla="*/ 46654 w 10152479"/>
                  <a:gd name="connsiteY1" fmla="*/ 276225 h 1723762"/>
                  <a:gd name="connsiteX2" fmla="*/ 922954 w 10152479"/>
                  <a:gd name="connsiteY2" fmla="*/ 1619250 h 1723762"/>
                  <a:gd name="connsiteX3" fmla="*/ 5113954 w 10152479"/>
                  <a:gd name="connsiteY3" fmla="*/ 1495425 h 1723762"/>
                  <a:gd name="connsiteX4" fmla="*/ 7019455 w 10152479"/>
                  <a:gd name="connsiteY4" fmla="*/ 1695751 h 1723762"/>
                  <a:gd name="connsiteX5" fmla="*/ 9065426 w 10152479"/>
                  <a:gd name="connsiteY5" fmla="*/ 1667776 h 1723762"/>
                  <a:gd name="connsiteX6" fmla="*/ 10152479 w 10152479"/>
                  <a:gd name="connsiteY6" fmla="*/ 1311842 h 1723762"/>
                  <a:gd name="connsiteX0" fmla="*/ 1808779 w 10152479"/>
                  <a:gd name="connsiteY0" fmla="*/ 0 h 1723762"/>
                  <a:gd name="connsiteX1" fmla="*/ 46654 w 10152479"/>
                  <a:gd name="connsiteY1" fmla="*/ 276225 h 1723762"/>
                  <a:gd name="connsiteX2" fmla="*/ 922954 w 10152479"/>
                  <a:gd name="connsiteY2" fmla="*/ 1619250 h 1723762"/>
                  <a:gd name="connsiteX3" fmla="*/ 5113954 w 10152479"/>
                  <a:gd name="connsiteY3" fmla="*/ 1495425 h 1723762"/>
                  <a:gd name="connsiteX4" fmla="*/ 7019455 w 10152479"/>
                  <a:gd name="connsiteY4" fmla="*/ 1695751 h 1723762"/>
                  <a:gd name="connsiteX5" fmla="*/ 9065426 w 10152479"/>
                  <a:gd name="connsiteY5" fmla="*/ 1667776 h 1723762"/>
                  <a:gd name="connsiteX6" fmla="*/ 10152479 w 10152479"/>
                  <a:gd name="connsiteY6" fmla="*/ 1311842 h 1723762"/>
                  <a:gd name="connsiteX0" fmla="*/ 1808779 w 10152479"/>
                  <a:gd name="connsiteY0" fmla="*/ 0 h 1696370"/>
                  <a:gd name="connsiteX1" fmla="*/ 46654 w 10152479"/>
                  <a:gd name="connsiteY1" fmla="*/ 276225 h 1696370"/>
                  <a:gd name="connsiteX2" fmla="*/ 922954 w 10152479"/>
                  <a:gd name="connsiteY2" fmla="*/ 1619250 h 1696370"/>
                  <a:gd name="connsiteX3" fmla="*/ 5113954 w 10152479"/>
                  <a:gd name="connsiteY3" fmla="*/ 1495425 h 1696370"/>
                  <a:gd name="connsiteX4" fmla="*/ 7019455 w 10152479"/>
                  <a:gd name="connsiteY4" fmla="*/ 1695751 h 1696370"/>
                  <a:gd name="connsiteX5" fmla="*/ 8963826 w 10152479"/>
                  <a:gd name="connsiteY5" fmla="*/ 1545009 h 1696370"/>
                  <a:gd name="connsiteX6" fmla="*/ 10152479 w 10152479"/>
                  <a:gd name="connsiteY6" fmla="*/ 1311842 h 1696370"/>
                  <a:gd name="connsiteX0" fmla="*/ 1808779 w 9873079"/>
                  <a:gd name="connsiteY0" fmla="*/ 0 h 1696370"/>
                  <a:gd name="connsiteX1" fmla="*/ 46654 w 9873079"/>
                  <a:gd name="connsiteY1" fmla="*/ 276225 h 1696370"/>
                  <a:gd name="connsiteX2" fmla="*/ 922954 w 9873079"/>
                  <a:gd name="connsiteY2" fmla="*/ 1619250 h 1696370"/>
                  <a:gd name="connsiteX3" fmla="*/ 5113954 w 9873079"/>
                  <a:gd name="connsiteY3" fmla="*/ 1495425 h 1696370"/>
                  <a:gd name="connsiteX4" fmla="*/ 7019455 w 9873079"/>
                  <a:gd name="connsiteY4" fmla="*/ 1695751 h 1696370"/>
                  <a:gd name="connsiteX5" fmla="*/ 8963826 w 9873079"/>
                  <a:gd name="connsiteY5" fmla="*/ 1545009 h 1696370"/>
                  <a:gd name="connsiteX6" fmla="*/ 9873079 w 9873079"/>
                  <a:gd name="connsiteY6" fmla="*/ 1307609 h 1696370"/>
                  <a:gd name="connsiteX0" fmla="*/ 1808779 w 9739729"/>
                  <a:gd name="connsiteY0" fmla="*/ 0 h 1696370"/>
                  <a:gd name="connsiteX1" fmla="*/ 46654 w 9739729"/>
                  <a:gd name="connsiteY1" fmla="*/ 276225 h 1696370"/>
                  <a:gd name="connsiteX2" fmla="*/ 922954 w 9739729"/>
                  <a:gd name="connsiteY2" fmla="*/ 1619250 h 1696370"/>
                  <a:gd name="connsiteX3" fmla="*/ 5113954 w 9739729"/>
                  <a:gd name="connsiteY3" fmla="*/ 1495425 h 1696370"/>
                  <a:gd name="connsiteX4" fmla="*/ 7019455 w 9739729"/>
                  <a:gd name="connsiteY4" fmla="*/ 1695751 h 1696370"/>
                  <a:gd name="connsiteX5" fmla="*/ 8963826 w 9739729"/>
                  <a:gd name="connsiteY5" fmla="*/ 1545009 h 1696370"/>
                  <a:gd name="connsiteX6" fmla="*/ 9739729 w 9739729"/>
                  <a:gd name="connsiteY6" fmla="*/ 1307609 h 1696370"/>
                  <a:gd name="connsiteX0" fmla="*/ 1808779 w 9739729"/>
                  <a:gd name="connsiteY0" fmla="*/ 0 h 1696370"/>
                  <a:gd name="connsiteX1" fmla="*/ 46654 w 9739729"/>
                  <a:gd name="connsiteY1" fmla="*/ 276225 h 1696370"/>
                  <a:gd name="connsiteX2" fmla="*/ 922954 w 9739729"/>
                  <a:gd name="connsiteY2" fmla="*/ 1619250 h 1696370"/>
                  <a:gd name="connsiteX3" fmla="*/ 5113954 w 9739729"/>
                  <a:gd name="connsiteY3" fmla="*/ 1495425 h 1696370"/>
                  <a:gd name="connsiteX4" fmla="*/ 7019455 w 9739729"/>
                  <a:gd name="connsiteY4" fmla="*/ 1695751 h 1696370"/>
                  <a:gd name="connsiteX5" fmla="*/ 8963826 w 9739729"/>
                  <a:gd name="connsiteY5" fmla="*/ 1545009 h 1696370"/>
                  <a:gd name="connsiteX6" fmla="*/ 9739729 w 9739729"/>
                  <a:gd name="connsiteY6" fmla="*/ 1307609 h 1696370"/>
                  <a:gd name="connsiteX0" fmla="*/ 1808779 w 9752429"/>
                  <a:gd name="connsiteY0" fmla="*/ 0 h 1696370"/>
                  <a:gd name="connsiteX1" fmla="*/ 46654 w 9752429"/>
                  <a:gd name="connsiteY1" fmla="*/ 276225 h 1696370"/>
                  <a:gd name="connsiteX2" fmla="*/ 922954 w 9752429"/>
                  <a:gd name="connsiteY2" fmla="*/ 1619250 h 1696370"/>
                  <a:gd name="connsiteX3" fmla="*/ 5113954 w 9752429"/>
                  <a:gd name="connsiteY3" fmla="*/ 1495425 h 1696370"/>
                  <a:gd name="connsiteX4" fmla="*/ 7019455 w 9752429"/>
                  <a:gd name="connsiteY4" fmla="*/ 1695751 h 1696370"/>
                  <a:gd name="connsiteX5" fmla="*/ 8963826 w 9752429"/>
                  <a:gd name="connsiteY5" fmla="*/ 1545009 h 1696370"/>
                  <a:gd name="connsiteX6" fmla="*/ 9752429 w 9752429"/>
                  <a:gd name="connsiteY6" fmla="*/ 1383809 h 1696370"/>
                  <a:gd name="connsiteX0" fmla="*/ 776653 w 9710903"/>
                  <a:gd name="connsiteY0" fmla="*/ 175028 h 1490398"/>
                  <a:gd name="connsiteX1" fmla="*/ 5128 w 9710903"/>
                  <a:gd name="connsiteY1" fmla="*/ 70253 h 1490398"/>
                  <a:gd name="connsiteX2" fmla="*/ 881428 w 9710903"/>
                  <a:gd name="connsiteY2" fmla="*/ 1413278 h 1490398"/>
                  <a:gd name="connsiteX3" fmla="*/ 5072428 w 9710903"/>
                  <a:gd name="connsiteY3" fmla="*/ 1289453 h 1490398"/>
                  <a:gd name="connsiteX4" fmla="*/ 6977929 w 9710903"/>
                  <a:gd name="connsiteY4" fmla="*/ 1489779 h 1490398"/>
                  <a:gd name="connsiteX5" fmla="*/ 8922300 w 9710903"/>
                  <a:gd name="connsiteY5" fmla="*/ 1339037 h 1490398"/>
                  <a:gd name="connsiteX6" fmla="*/ 9710903 w 9710903"/>
                  <a:gd name="connsiteY6" fmla="*/ 1177837 h 1490398"/>
                  <a:gd name="connsiteX0" fmla="*/ 133256 w 9067506"/>
                  <a:gd name="connsiteY0" fmla="*/ 301172 h 1616542"/>
                  <a:gd name="connsiteX1" fmla="*/ 2466881 w 9067506"/>
                  <a:gd name="connsiteY1" fmla="*/ 53522 h 1616542"/>
                  <a:gd name="connsiteX2" fmla="*/ 238031 w 9067506"/>
                  <a:gd name="connsiteY2" fmla="*/ 1539422 h 1616542"/>
                  <a:gd name="connsiteX3" fmla="*/ 4429031 w 9067506"/>
                  <a:gd name="connsiteY3" fmla="*/ 1415597 h 1616542"/>
                  <a:gd name="connsiteX4" fmla="*/ 6334532 w 9067506"/>
                  <a:gd name="connsiteY4" fmla="*/ 1615923 h 1616542"/>
                  <a:gd name="connsiteX5" fmla="*/ 8278903 w 9067506"/>
                  <a:gd name="connsiteY5" fmla="*/ 1465181 h 1616542"/>
                  <a:gd name="connsiteX6" fmla="*/ 9067506 w 9067506"/>
                  <a:gd name="connsiteY6" fmla="*/ 1303981 h 1616542"/>
                  <a:gd name="connsiteX0" fmla="*/ 150054 w 9084304"/>
                  <a:gd name="connsiteY0" fmla="*/ 281004 h 1596374"/>
                  <a:gd name="connsiteX1" fmla="*/ 2483679 w 9084304"/>
                  <a:gd name="connsiteY1" fmla="*/ 33354 h 1596374"/>
                  <a:gd name="connsiteX2" fmla="*/ 2845629 w 9084304"/>
                  <a:gd name="connsiteY2" fmla="*/ 1176354 h 1596374"/>
                  <a:gd name="connsiteX3" fmla="*/ 4445829 w 9084304"/>
                  <a:gd name="connsiteY3" fmla="*/ 1395429 h 1596374"/>
                  <a:gd name="connsiteX4" fmla="*/ 6351330 w 9084304"/>
                  <a:gd name="connsiteY4" fmla="*/ 1595755 h 1596374"/>
                  <a:gd name="connsiteX5" fmla="*/ 8295701 w 9084304"/>
                  <a:gd name="connsiteY5" fmla="*/ 1445013 h 1596374"/>
                  <a:gd name="connsiteX6" fmla="*/ 9084304 w 9084304"/>
                  <a:gd name="connsiteY6" fmla="*/ 1283813 h 1596374"/>
                  <a:gd name="connsiteX0" fmla="*/ 150054 w 10189204"/>
                  <a:gd name="connsiteY0" fmla="*/ 281004 h 1596374"/>
                  <a:gd name="connsiteX1" fmla="*/ 2483679 w 10189204"/>
                  <a:gd name="connsiteY1" fmla="*/ 33354 h 1596374"/>
                  <a:gd name="connsiteX2" fmla="*/ 2845629 w 10189204"/>
                  <a:gd name="connsiteY2" fmla="*/ 1176354 h 1596374"/>
                  <a:gd name="connsiteX3" fmla="*/ 4445829 w 10189204"/>
                  <a:gd name="connsiteY3" fmla="*/ 1395429 h 1596374"/>
                  <a:gd name="connsiteX4" fmla="*/ 6351330 w 10189204"/>
                  <a:gd name="connsiteY4" fmla="*/ 1595755 h 1596374"/>
                  <a:gd name="connsiteX5" fmla="*/ 8295701 w 10189204"/>
                  <a:gd name="connsiteY5" fmla="*/ 1445013 h 1596374"/>
                  <a:gd name="connsiteX6" fmla="*/ 10189204 w 10189204"/>
                  <a:gd name="connsiteY6" fmla="*/ 1236188 h 1596374"/>
                  <a:gd name="connsiteX0" fmla="*/ 150054 w 10189204"/>
                  <a:gd name="connsiteY0" fmla="*/ 281004 h 1595957"/>
                  <a:gd name="connsiteX1" fmla="*/ 2483679 w 10189204"/>
                  <a:gd name="connsiteY1" fmla="*/ 33354 h 1595957"/>
                  <a:gd name="connsiteX2" fmla="*/ 2845629 w 10189204"/>
                  <a:gd name="connsiteY2" fmla="*/ 1176354 h 1595957"/>
                  <a:gd name="connsiteX3" fmla="*/ 4445829 w 10189204"/>
                  <a:gd name="connsiteY3" fmla="*/ 1395429 h 1595957"/>
                  <a:gd name="connsiteX4" fmla="*/ 6351330 w 10189204"/>
                  <a:gd name="connsiteY4" fmla="*/ 1595755 h 1595957"/>
                  <a:gd name="connsiteX5" fmla="*/ 9172001 w 10189204"/>
                  <a:gd name="connsiteY5" fmla="*/ 1425963 h 1595957"/>
                  <a:gd name="connsiteX6" fmla="*/ 10189204 w 10189204"/>
                  <a:gd name="connsiteY6" fmla="*/ 1236188 h 1595957"/>
                  <a:gd name="connsiteX0" fmla="*/ 226330 w 10265480"/>
                  <a:gd name="connsiteY0" fmla="*/ 87640 h 1402593"/>
                  <a:gd name="connsiteX1" fmla="*/ 1445530 w 10265480"/>
                  <a:gd name="connsiteY1" fmla="*/ 59065 h 1402593"/>
                  <a:gd name="connsiteX2" fmla="*/ 2921905 w 10265480"/>
                  <a:gd name="connsiteY2" fmla="*/ 982990 h 1402593"/>
                  <a:gd name="connsiteX3" fmla="*/ 4522105 w 10265480"/>
                  <a:gd name="connsiteY3" fmla="*/ 1202065 h 1402593"/>
                  <a:gd name="connsiteX4" fmla="*/ 6427606 w 10265480"/>
                  <a:gd name="connsiteY4" fmla="*/ 1402391 h 1402593"/>
                  <a:gd name="connsiteX5" fmla="*/ 9248277 w 10265480"/>
                  <a:gd name="connsiteY5" fmla="*/ 1232599 h 1402593"/>
                  <a:gd name="connsiteX6" fmla="*/ 10265480 w 10265480"/>
                  <a:gd name="connsiteY6" fmla="*/ 1042824 h 1402593"/>
                  <a:gd name="connsiteX0" fmla="*/ 226330 w 9248277"/>
                  <a:gd name="connsiteY0" fmla="*/ 87640 h 1402593"/>
                  <a:gd name="connsiteX1" fmla="*/ 1445530 w 9248277"/>
                  <a:gd name="connsiteY1" fmla="*/ 59065 h 1402593"/>
                  <a:gd name="connsiteX2" fmla="*/ 2921905 w 9248277"/>
                  <a:gd name="connsiteY2" fmla="*/ 982990 h 1402593"/>
                  <a:gd name="connsiteX3" fmla="*/ 4522105 w 9248277"/>
                  <a:gd name="connsiteY3" fmla="*/ 1202065 h 1402593"/>
                  <a:gd name="connsiteX4" fmla="*/ 6427606 w 9248277"/>
                  <a:gd name="connsiteY4" fmla="*/ 1402391 h 1402593"/>
                  <a:gd name="connsiteX5" fmla="*/ 9248277 w 9248277"/>
                  <a:gd name="connsiteY5" fmla="*/ 1232599 h 1402593"/>
                  <a:gd name="connsiteX0" fmla="*/ 226330 w 10311533"/>
                  <a:gd name="connsiteY0" fmla="*/ 87640 h 1460296"/>
                  <a:gd name="connsiteX1" fmla="*/ 1445530 w 10311533"/>
                  <a:gd name="connsiteY1" fmla="*/ 59065 h 1460296"/>
                  <a:gd name="connsiteX2" fmla="*/ 2921905 w 10311533"/>
                  <a:gd name="connsiteY2" fmla="*/ 982990 h 1460296"/>
                  <a:gd name="connsiteX3" fmla="*/ 4522105 w 10311533"/>
                  <a:gd name="connsiteY3" fmla="*/ 1202065 h 1460296"/>
                  <a:gd name="connsiteX4" fmla="*/ 6427606 w 10311533"/>
                  <a:gd name="connsiteY4" fmla="*/ 1402391 h 1460296"/>
                  <a:gd name="connsiteX5" fmla="*/ 10311533 w 10311533"/>
                  <a:gd name="connsiteY5" fmla="*/ 84283 h 1460296"/>
                  <a:gd name="connsiteX0" fmla="*/ 226330 w 10311533"/>
                  <a:gd name="connsiteY0" fmla="*/ 87640 h 1435779"/>
                  <a:gd name="connsiteX1" fmla="*/ 1445530 w 10311533"/>
                  <a:gd name="connsiteY1" fmla="*/ 59065 h 1435779"/>
                  <a:gd name="connsiteX2" fmla="*/ 2921905 w 10311533"/>
                  <a:gd name="connsiteY2" fmla="*/ 982990 h 1435779"/>
                  <a:gd name="connsiteX3" fmla="*/ 4522105 w 10311533"/>
                  <a:gd name="connsiteY3" fmla="*/ 1202065 h 1435779"/>
                  <a:gd name="connsiteX4" fmla="*/ 6427606 w 10311533"/>
                  <a:gd name="connsiteY4" fmla="*/ 1402391 h 1435779"/>
                  <a:gd name="connsiteX5" fmla="*/ 8852839 w 10311533"/>
                  <a:gd name="connsiteY5" fmla="*/ 1292882 h 1435779"/>
                  <a:gd name="connsiteX6" fmla="*/ 10311533 w 10311533"/>
                  <a:gd name="connsiteY6" fmla="*/ 84283 h 1435779"/>
                  <a:gd name="connsiteX0" fmla="*/ 226330 w 9694844"/>
                  <a:gd name="connsiteY0" fmla="*/ 87640 h 1435779"/>
                  <a:gd name="connsiteX1" fmla="*/ 1445530 w 9694844"/>
                  <a:gd name="connsiteY1" fmla="*/ 59065 h 1435779"/>
                  <a:gd name="connsiteX2" fmla="*/ 2921905 w 9694844"/>
                  <a:gd name="connsiteY2" fmla="*/ 982990 h 1435779"/>
                  <a:gd name="connsiteX3" fmla="*/ 4522105 w 9694844"/>
                  <a:gd name="connsiteY3" fmla="*/ 1202065 h 1435779"/>
                  <a:gd name="connsiteX4" fmla="*/ 6427606 w 9694844"/>
                  <a:gd name="connsiteY4" fmla="*/ 1402391 h 1435779"/>
                  <a:gd name="connsiteX5" fmla="*/ 8852839 w 9694844"/>
                  <a:gd name="connsiteY5" fmla="*/ 1292882 h 1435779"/>
                  <a:gd name="connsiteX6" fmla="*/ 9694844 w 9694844"/>
                  <a:gd name="connsiteY6" fmla="*/ 690339 h 1435779"/>
                  <a:gd name="connsiteX0" fmla="*/ 226330 w 9694844"/>
                  <a:gd name="connsiteY0" fmla="*/ 87640 h 1435779"/>
                  <a:gd name="connsiteX1" fmla="*/ 1445530 w 9694844"/>
                  <a:gd name="connsiteY1" fmla="*/ 59065 h 1435779"/>
                  <a:gd name="connsiteX2" fmla="*/ 2921905 w 9694844"/>
                  <a:gd name="connsiteY2" fmla="*/ 982990 h 1435779"/>
                  <a:gd name="connsiteX3" fmla="*/ 4522105 w 9694844"/>
                  <a:gd name="connsiteY3" fmla="*/ 1202065 h 1435779"/>
                  <a:gd name="connsiteX4" fmla="*/ 6427606 w 9694844"/>
                  <a:gd name="connsiteY4" fmla="*/ 1402391 h 1435779"/>
                  <a:gd name="connsiteX5" fmla="*/ 8852839 w 9694844"/>
                  <a:gd name="connsiteY5" fmla="*/ 1292882 h 1435779"/>
                  <a:gd name="connsiteX6" fmla="*/ 9694844 w 9694844"/>
                  <a:gd name="connsiteY6" fmla="*/ 690339 h 1435779"/>
                  <a:gd name="connsiteX0" fmla="*/ 226330 w 9758640"/>
                  <a:gd name="connsiteY0" fmla="*/ 87640 h 1435779"/>
                  <a:gd name="connsiteX1" fmla="*/ 1445530 w 9758640"/>
                  <a:gd name="connsiteY1" fmla="*/ 59065 h 1435779"/>
                  <a:gd name="connsiteX2" fmla="*/ 2921905 w 9758640"/>
                  <a:gd name="connsiteY2" fmla="*/ 982990 h 1435779"/>
                  <a:gd name="connsiteX3" fmla="*/ 4522105 w 9758640"/>
                  <a:gd name="connsiteY3" fmla="*/ 1202065 h 1435779"/>
                  <a:gd name="connsiteX4" fmla="*/ 6427606 w 9758640"/>
                  <a:gd name="connsiteY4" fmla="*/ 1402391 h 1435779"/>
                  <a:gd name="connsiteX5" fmla="*/ 8852839 w 9758640"/>
                  <a:gd name="connsiteY5" fmla="*/ 1292882 h 1435779"/>
                  <a:gd name="connsiteX6" fmla="*/ 9758640 w 9758640"/>
                  <a:gd name="connsiteY6" fmla="*/ 413893 h 1435779"/>
                  <a:gd name="connsiteX0" fmla="*/ 166502 w 9698812"/>
                  <a:gd name="connsiteY0" fmla="*/ 16121 h 1364260"/>
                  <a:gd name="connsiteX1" fmla="*/ 2174974 w 9698812"/>
                  <a:gd name="connsiteY1" fmla="*/ 93424 h 1364260"/>
                  <a:gd name="connsiteX2" fmla="*/ 2862077 w 9698812"/>
                  <a:gd name="connsiteY2" fmla="*/ 911471 h 1364260"/>
                  <a:gd name="connsiteX3" fmla="*/ 4462277 w 9698812"/>
                  <a:gd name="connsiteY3" fmla="*/ 1130546 h 1364260"/>
                  <a:gd name="connsiteX4" fmla="*/ 6367778 w 9698812"/>
                  <a:gd name="connsiteY4" fmla="*/ 1330872 h 1364260"/>
                  <a:gd name="connsiteX5" fmla="*/ 8793011 w 9698812"/>
                  <a:gd name="connsiteY5" fmla="*/ 1221363 h 1364260"/>
                  <a:gd name="connsiteX6" fmla="*/ 9698812 w 9698812"/>
                  <a:gd name="connsiteY6" fmla="*/ 342374 h 1364260"/>
                  <a:gd name="connsiteX0" fmla="*/ 167185 w 9699495"/>
                  <a:gd name="connsiteY0" fmla="*/ 32484 h 1380623"/>
                  <a:gd name="connsiteX1" fmla="*/ 2175657 w 9699495"/>
                  <a:gd name="connsiteY1" fmla="*/ 109787 h 1380623"/>
                  <a:gd name="connsiteX2" fmla="*/ 2939762 w 9699495"/>
                  <a:gd name="connsiteY2" fmla="*/ 1178091 h 1380623"/>
                  <a:gd name="connsiteX3" fmla="*/ 4462960 w 9699495"/>
                  <a:gd name="connsiteY3" fmla="*/ 1146909 h 1380623"/>
                  <a:gd name="connsiteX4" fmla="*/ 6368461 w 9699495"/>
                  <a:gd name="connsiteY4" fmla="*/ 1347235 h 1380623"/>
                  <a:gd name="connsiteX5" fmla="*/ 8793694 w 9699495"/>
                  <a:gd name="connsiteY5" fmla="*/ 1237726 h 1380623"/>
                  <a:gd name="connsiteX6" fmla="*/ 9699495 w 9699495"/>
                  <a:gd name="connsiteY6" fmla="*/ 358737 h 1380623"/>
                  <a:gd name="connsiteX0" fmla="*/ 200317 w 9732627"/>
                  <a:gd name="connsiteY0" fmla="*/ 0 h 1348139"/>
                  <a:gd name="connsiteX1" fmla="*/ 1717901 w 9732627"/>
                  <a:gd name="connsiteY1" fmla="*/ 192806 h 1348139"/>
                  <a:gd name="connsiteX2" fmla="*/ 2972894 w 9732627"/>
                  <a:gd name="connsiteY2" fmla="*/ 1145607 h 1348139"/>
                  <a:gd name="connsiteX3" fmla="*/ 4496092 w 9732627"/>
                  <a:gd name="connsiteY3" fmla="*/ 1114425 h 1348139"/>
                  <a:gd name="connsiteX4" fmla="*/ 6401593 w 9732627"/>
                  <a:gd name="connsiteY4" fmla="*/ 1314751 h 1348139"/>
                  <a:gd name="connsiteX5" fmla="*/ 8826826 w 9732627"/>
                  <a:gd name="connsiteY5" fmla="*/ 1205242 h 1348139"/>
                  <a:gd name="connsiteX6" fmla="*/ 9732627 w 9732627"/>
                  <a:gd name="connsiteY6" fmla="*/ 326253 h 1348139"/>
                  <a:gd name="connsiteX0" fmla="*/ 221191 w 9753501"/>
                  <a:gd name="connsiteY0" fmla="*/ 0 h 1348139"/>
                  <a:gd name="connsiteX1" fmla="*/ 1738775 w 9753501"/>
                  <a:gd name="connsiteY1" fmla="*/ 192806 h 1348139"/>
                  <a:gd name="connsiteX2" fmla="*/ 4516966 w 9753501"/>
                  <a:gd name="connsiteY2" fmla="*/ 1114425 h 1348139"/>
                  <a:gd name="connsiteX3" fmla="*/ 6422467 w 9753501"/>
                  <a:gd name="connsiteY3" fmla="*/ 1314751 h 1348139"/>
                  <a:gd name="connsiteX4" fmla="*/ 8847700 w 9753501"/>
                  <a:gd name="connsiteY4" fmla="*/ 1205242 h 1348139"/>
                  <a:gd name="connsiteX5" fmla="*/ 9753501 w 9753501"/>
                  <a:gd name="connsiteY5" fmla="*/ 326253 h 1348139"/>
                  <a:gd name="connsiteX0" fmla="*/ 196789 w 9729099"/>
                  <a:gd name="connsiteY0" fmla="*/ 0 h 1348139"/>
                  <a:gd name="connsiteX1" fmla="*/ 1714373 w 9729099"/>
                  <a:gd name="connsiteY1" fmla="*/ 192806 h 1348139"/>
                  <a:gd name="connsiteX2" fmla="*/ 2683587 w 9729099"/>
                  <a:gd name="connsiteY2" fmla="*/ 167683 h 1348139"/>
                  <a:gd name="connsiteX3" fmla="*/ 4492564 w 9729099"/>
                  <a:gd name="connsiteY3" fmla="*/ 1114425 h 1348139"/>
                  <a:gd name="connsiteX4" fmla="*/ 6398065 w 9729099"/>
                  <a:gd name="connsiteY4" fmla="*/ 1314751 h 1348139"/>
                  <a:gd name="connsiteX5" fmla="*/ 8823298 w 9729099"/>
                  <a:gd name="connsiteY5" fmla="*/ 1205242 h 1348139"/>
                  <a:gd name="connsiteX6" fmla="*/ 9729099 w 9729099"/>
                  <a:gd name="connsiteY6" fmla="*/ 326253 h 1348139"/>
                  <a:gd name="connsiteX0" fmla="*/ 0 w 9532310"/>
                  <a:gd name="connsiteY0" fmla="*/ 0 h 1348139"/>
                  <a:gd name="connsiteX1" fmla="*/ 2486798 w 9532310"/>
                  <a:gd name="connsiteY1" fmla="*/ 167683 h 1348139"/>
                  <a:gd name="connsiteX2" fmla="*/ 4295775 w 9532310"/>
                  <a:gd name="connsiteY2" fmla="*/ 1114425 h 1348139"/>
                  <a:gd name="connsiteX3" fmla="*/ 6201276 w 9532310"/>
                  <a:gd name="connsiteY3" fmla="*/ 1314751 h 1348139"/>
                  <a:gd name="connsiteX4" fmla="*/ 8626509 w 9532310"/>
                  <a:gd name="connsiteY4" fmla="*/ 1205242 h 1348139"/>
                  <a:gd name="connsiteX5" fmla="*/ 9532310 w 9532310"/>
                  <a:gd name="connsiteY5" fmla="*/ 326253 h 1348139"/>
                  <a:gd name="connsiteX0" fmla="*/ 0 w 9532310"/>
                  <a:gd name="connsiteY0" fmla="*/ 0 h 1348139"/>
                  <a:gd name="connsiteX1" fmla="*/ 2118498 w 9532310"/>
                  <a:gd name="connsiteY1" fmla="*/ 167683 h 1348139"/>
                  <a:gd name="connsiteX2" fmla="*/ 4295775 w 9532310"/>
                  <a:gd name="connsiteY2" fmla="*/ 1114425 h 1348139"/>
                  <a:gd name="connsiteX3" fmla="*/ 6201276 w 9532310"/>
                  <a:gd name="connsiteY3" fmla="*/ 1314751 h 1348139"/>
                  <a:gd name="connsiteX4" fmla="*/ 8626509 w 9532310"/>
                  <a:gd name="connsiteY4" fmla="*/ 1205242 h 1348139"/>
                  <a:gd name="connsiteX5" fmla="*/ 9532310 w 9532310"/>
                  <a:gd name="connsiteY5" fmla="*/ 326253 h 1348139"/>
                  <a:gd name="connsiteX0" fmla="*/ 0 w 9532310"/>
                  <a:gd name="connsiteY0" fmla="*/ 0 h 1279902"/>
                  <a:gd name="connsiteX1" fmla="*/ 2118498 w 9532310"/>
                  <a:gd name="connsiteY1" fmla="*/ 167683 h 1279902"/>
                  <a:gd name="connsiteX2" fmla="*/ 4295775 w 9532310"/>
                  <a:gd name="connsiteY2" fmla="*/ 1114425 h 1279902"/>
                  <a:gd name="connsiteX3" fmla="*/ 8626509 w 9532310"/>
                  <a:gd name="connsiteY3" fmla="*/ 1205242 h 1279902"/>
                  <a:gd name="connsiteX4" fmla="*/ 9532310 w 9532310"/>
                  <a:gd name="connsiteY4" fmla="*/ 326253 h 1279902"/>
                  <a:gd name="connsiteX0" fmla="*/ 0 w 9532310"/>
                  <a:gd name="connsiteY0" fmla="*/ 0 h 1120820"/>
                  <a:gd name="connsiteX1" fmla="*/ 2118498 w 9532310"/>
                  <a:gd name="connsiteY1" fmla="*/ 167683 h 1120820"/>
                  <a:gd name="connsiteX2" fmla="*/ 4295775 w 9532310"/>
                  <a:gd name="connsiteY2" fmla="*/ 1114425 h 1120820"/>
                  <a:gd name="connsiteX3" fmla="*/ 8410609 w 9532310"/>
                  <a:gd name="connsiteY3" fmla="*/ 570242 h 1120820"/>
                  <a:gd name="connsiteX4" fmla="*/ 9532310 w 9532310"/>
                  <a:gd name="connsiteY4" fmla="*/ 326253 h 1120820"/>
                  <a:gd name="connsiteX0" fmla="*/ 0 w 9545010"/>
                  <a:gd name="connsiteY0" fmla="*/ 29347 h 1150167"/>
                  <a:gd name="connsiteX1" fmla="*/ 2118498 w 9545010"/>
                  <a:gd name="connsiteY1" fmla="*/ 197030 h 1150167"/>
                  <a:gd name="connsiteX2" fmla="*/ 4295775 w 9545010"/>
                  <a:gd name="connsiteY2" fmla="*/ 1143772 h 1150167"/>
                  <a:gd name="connsiteX3" fmla="*/ 8410609 w 9545010"/>
                  <a:gd name="connsiteY3" fmla="*/ 599589 h 1150167"/>
                  <a:gd name="connsiteX4" fmla="*/ 9545010 w 9545010"/>
                  <a:gd name="connsiteY4" fmla="*/ 0 h 1150167"/>
                  <a:gd name="connsiteX0" fmla="*/ 0 w 9545010"/>
                  <a:gd name="connsiteY0" fmla="*/ 29347 h 1008167"/>
                  <a:gd name="connsiteX1" fmla="*/ 2118498 w 9545010"/>
                  <a:gd name="connsiteY1" fmla="*/ 197030 h 1008167"/>
                  <a:gd name="connsiteX2" fmla="*/ 4651910 w 9545010"/>
                  <a:gd name="connsiteY2" fmla="*/ 999393 h 1008167"/>
                  <a:gd name="connsiteX3" fmla="*/ 8410609 w 9545010"/>
                  <a:gd name="connsiteY3" fmla="*/ 599589 h 1008167"/>
                  <a:gd name="connsiteX4" fmla="*/ 9545010 w 9545010"/>
                  <a:gd name="connsiteY4" fmla="*/ 0 h 1008167"/>
                  <a:gd name="connsiteX0" fmla="*/ 0 w 9545010"/>
                  <a:gd name="connsiteY0" fmla="*/ 281134 h 1278279"/>
                  <a:gd name="connsiteX1" fmla="*/ 2667138 w 9545010"/>
                  <a:gd name="connsiteY1" fmla="*/ 44556 h 1278279"/>
                  <a:gd name="connsiteX2" fmla="*/ 4651910 w 9545010"/>
                  <a:gd name="connsiteY2" fmla="*/ 1251180 h 1278279"/>
                  <a:gd name="connsiteX3" fmla="*/ 8410609 w 9545010"/>
                  <a:gd name="connsiteY3" fmla="*/ 851376 h 1278279"/>
                  <a:gd name="connsiteX4" fmla="*/ 9545010 w 9545010"/>
                  <a:gd name="connsiteY4" fmla="*/ 251787 h 1278279"/>
                  <a:gd name="connsiteX0" fmla="*/ 0 w 9545010"/>
                  <a:gd name="connsiteY0" fmla="*/ 95040 h 1081853"/>
                  <a:gd name="connsiteX1" fmla="*/ 2551634 w 9545010"/>
                  <a:gd name="connsiteY1" fmla="*/ 70217 h 1081853"/>
                  <a:gd name="connsiteX2" fmla="*/ 4651910 w 9545010"/>
                  <a:gd name="connsiteY2" fmla="*/ 1065086 h 1081853"/>
                  <a:gd name="connsiteX3" fmla="*/ 8410609 w 9545010"/>
                  <a:gd name="connsiteY3" fmla="*/ 665282 h 1081853"/>
                  <a:gd name="connsiteX4" fmla="*/ 9545010 w 9545010"/>
                  <a:gd name="connsiteY4" fmla="*/ 65693 h 1081853"/>
                  <a:gd name="connsiteX0" fmla="*/ 0 w 9545010"/>
                  <a:gd name="connsiteY0" fmla="*/ 95040 h 1398538"/>
                  <a:gd name="connsiteX1" fmla="*/ 2551634 w 9545010"/>
                  <a:gd name="connsiteY1" fmla="*/ 70217 h 1398538"/>
                  <a:gd name="connsiteX2" fmla="*/ 4651910 w 9545010"/>
                  <a:gd name="connsiteY2" fmla="*/ 1065086 h 1398538"/>
                  <a:gd name="connsiteX3" fmla="*/ 7250768 w 9545010"/>
                  <a:gd name="connsiteY3" fmla="*/ 1383666 h 1398538"/>
                  <a:gd name="connsiteX4" fmla="*/ 8410609 w 9545010"/>
                  <a:gd name="connsiteY4" fmla="*/ 665282 h 1398538"/>
                  <a:gd name="connsiteX5" fmla="*/ 9545010 w 9545010"/>
                  <a:gd name="connsiteY5" fmla="*/ 65693 h 1398538"/>
                  <a:gd name="connsiteX0" fmla="*/ 0 w 9545010"/>
                  <a:gd name="connsiteY0" fmla="*/ 95040 h 1435869"/>
                  <a:gd name="connsiteX1" fmla="*/ 2551634 w 9545010"/>
                  <a:gd name="connsiteY1" fmla="*/ 70217 h 1435869"/>
                  <a:gd name="connsiteX2" fmla="*/ 4651910 w 9545010"/>
                  <a:gd name="connsiteY2" fmla="*/ 1065086 h 1435869"/>
                  <a:gd name="connsiteX3" fmla="*/ 7250768 w 9545010"/>
                  <a:gd name="connsiteY3" fmla="*/ 1383666 h 1435869"/>
                  <a:gd name="connsiteX4" fmla="*/ 9545010 w 9545010"/>
                  <a:gd name="connsiteY4" fmla="*/ 65693 h 1435869"/>
                  <a:gd name="connsiteX0" fmla="*/ 0 w 9583511"/>
                  <a:gd name="connsiteY0" fmla="*/ 95040 h 1435869"/>
                  <a:gd name="connsiteX1" fmla="*/ 2551634 w 9583511"/>
                  <a:gd name="connsiteY1" fmla="*/ 70217 h 1435869"/>
                  <a:gd name="connsiteX2" fmla="*/ 4651910 w 9583511"/>
                  <a:gd name="connsiteY2" fmla="*/ 1065086 h 1435869"/>
                  <a:gd name="connsiteX3" fmla="*/ 7250768 w 9583511"/>
                  <a:gd name="connsiteY3" fmla="*/ 1383666 h 1435869"/>
                  <a:gd name="connsiteX4" fmla="*/ 9583511 w 9583511"/>
                  <a:gd name="connsiteY4" fmla="*/ 7942 h 1435869"/>
                  <a:gd name="connsiteX0" fmla="*/ 0 w 9583511"/>
                  <a:gd name="connsiteY0" fmla="*/ 95040 h 1435869"/>
                  <a:gd name="connsiteX1" fmla="*/ 2551634 w 9583511"/>
                  <a:gd name="connsiteY1" fmla="*/ 70217 h 1435869"/>
                  <a:gd name="connsiteX2" fmla="*/ 4651910 w 9583511"/>
                  <a:gd name="connsiteY2" fmla="*/ 1065086 h 1435869"/>
                  <a:gd name="connsiteX3" fmla="*/ 7250768 w 9583511"/>
                  <a:gd name="connsiteY3" fmla="*/ 1383666 h 1435869"/>
                  <a:gd name="connsiteX4" fmla="*/ 9583511 w 9583511"/>
                  <a:gd name="connsiteY4" fmla="*/ 7942 h 1435869"/>
                  <a:gd name="connsiteX0" fmla="*/ 0 w 9894661"/>
                  <a:gd name="connsiteY0" fmla="*/ 887198 h 1427927"/>
                  <a:gd name="connsiteX1" fmla="*/ 2862784 w 9894661"/>
                  <a:gd name="connsiteY1" fmla="*/ 62275 h 1427927"/>
                  <a:gd name="connsiteX2" fmla="*/ 4963060 w 9894661"/>
                  <a:gd name="connsiteY2" fmla="*/ 1057144 h 1427927"/>
                  <a:gd name="connsiteX3" fmla="*/ 7561918 w 9894661"/>
                  <a:gd name="connsiteY3" fmla="*/ 1375724 h 1427927"/>
                  <a:gd name="connsiteX4" fmla="*/ 9894661 w 9894661"/>
                  <a:gd name="connsiteY4" fmla="*/ 0 h 1427927"/>
                  <a:gd name="connsiteX0" fmla="*/ 0 w 9894661"/>
                  <a:gd name="connsiteY0" fmla="*/ 1103370 h 1649370"/>
                  <a:gd name="connsiteX1" fmla="*/ 1491184 w 9894661"/>
                  <a:gd name="connsiteY1" fmla="*/ 18097 h 1649370"/>
                  <a:gd name="connsiteX2" fmla="*/ 4963060 w 9894661"/>
                  <a:gd name="connsiteY2" fmla="*/ 1273316 h 1649370"/>
                  <a:gd name="connsiteX3" fmla="*/ 7561918 w 9894661"/>
                  <a:gd name="connsiteY3" fmla="*/ 1591896 h 1649370"/>
                  <a:gd name="connsiteX4" fmla="*/ 9894661 w 9894661"/>
                  <a:gd name="connsiteY4" fmla="*/ 216172 h 1649370"/>
                  <a:gd name="connsiteX0" fmla="*/ 0 w 9894661"/>
                  <a:gd name="connsiteY0" fmla="*/ 1116118 h 1657253"/>
                  <a:gd name="connsiteX1" fmla="*/ 1491184 w 9894661"/>
                  <a:gd name="connsiteY1" fmla="*/ 30845 h 1657253"/>
                  <a:gd name="connsiteX2" fmla="*/ 3327303 w 9894661"/>
                  <a:gd name="connsiteY2" fmla="*/ 269640 h 1657253"/>
                  <a:gd name="connsiteX3" fmla="*/ 4963060 w 9894661"/>
                  <a:gd name="connsiteY3" fmla="*/ 1286064 h 1657253"/>
                  <a:gd name="connsiteX4" fmla="*/ 7561918 w 9894661"/>
                  <a:gd name="connsiteY4" fmla="*/ 1604644 h 1657253"/>
                  <a:gd name="connsiteX5" fmla="*/ 9894661 w 9894661"/>
                  <a:gd name="connsiteY5" fmla="*/ 228920 h 1657253"/>
                  <a:gd name="connsiteX0" fmla="*/ 0 w 9894661"/>
                  <a:gd name="connsiteY0" fmla="*/ 1116118 h 1657253"/>
                  <a:gd name="connsiteX1" fmla="*/ 1491184 w 9894661"/>
                  <a:gd name="connsiteY1" fmla="*/ 30845 h 1657253"/>
                  <a:gd name="connsiteX2" fmla="*/ 3327303 w 9894661"/>
                  <a:gd name="connsiteY2" fmla="*/ 269640 h 1657253"/>
                  <a:gd name="connsiteX3" fmla="*/ 4963060 w 9894661"/>
                  <a:gd name="connsiteY3" fmla="*/ 1286064 h 1657253"/>
                  <a:gd name="connsiteX4" fmla="*/ 7561918 w 9894661"/>
                  <a:gd name="connsiteY4" fmla="*/ 1604644 h 1657253"/>
                  <a:gd name="connsiteX5" fmla="*/ 9894661 w 9894661"/>
                  <a:gd name="connsiteY5" fmla="*/ 228920 h 1657253"/>
                  <a:gd name="connsiteX0" fmla="*/ 0 w 9894661"/>
                  <a:gd name="connsiteY0" fmla="*/ 1116118 h 2299734"/>
                  <a:gd name="connsiteX1" fmla="*/ 1491184 w 9894661"/>
                  <a:gd name="connsiteY1" fmla="*/ 30845 h 2299734"/>
                  <a:gd name="connsiteX2" fmla="*/ 3327303 w 9894661"/>
                  <a:gd name="connsiteY2" fmla="*/ 269640 h 2299734"/>
                  <a:gd name="connsiteX3" fmla="*/ 4963060 w 9894661"/>
                  <a:gd name="connsiteY3" fmla="*/ 1286064 h 2299734"/>
                  <a:gd name="connsiteX4" fmla="*/ 7307918 w 9894661"/>
                  <a:gd name="connsiteY4" fmla="*/ 2277744 h 2299734"/>
                  <a:gd name="connsiteX5" fmla="*/ 9894661 w 9894661"/>
                  <a:gd name="connsiteY5" fmla="*/ 228920 h 2299734"/>
                  <a:gd name="connsiteX0" fmla="*/ 0 w 9996261"/>
                  <a:gd name="connsiteY0" fmla="*/ 1116118 h 2299734"/>
                  <a:gd name="connsiteX1" fmla="*/ 1491184 w 9996261"/>
                  <a:gd name="connsiteY1" fmla="*/ 30845 h 2299734"/>
                  <a:gd name="connsiteX2" fmla="*/ 3327303 w 9996261"/>
                  <a:gd name="connsiteY2" fmla="*/ 269640 h 2299734"/>
                  <a:gd name="connsiteX3" fmla="*/ 4963060 w 9996261"/>
                  <a:gd name="connsiteY3" fmla="*/ 1286064 h 2299734"/>
                  <a:gd name="connsiteX4" fmla="*/ 7307918 w 9996261"/>
                  <a:gd name="connsiteY4" fmla="*/ 2277744 h 2299734"/>
                  <a:gd name="connsiteX5" fmla="*/ 9996261 w 9996261"/>
                  <a:gd name="connsiteY5" fmla="*/ 343220 h 2299734"/>
                  <a:gd name="connsiteX0" fmla="*/ 0 w 9996261"/>
                  <a:gd name="connsiteY0" fmla="*/ 1116118 h 2299734"/>
                  <a:gd name="connsiteX1" fmla="*/ 1491184 w 9996261"/>
                  <a:gd name="connsiteY1" fmla="*/ 30845 h 2299734"/>
                  <a:gd name="connsiteX2" fmla="*/ 3327303 w 9996261"/>
                  <a:gd name="connsiteY2" fmla="*/ 269640 h 2299734"/>
                  <a:gd name="connsiteX3" fmla="*/ 4963060 w 9996261"/>
                  <a:gd name="connsiteY3" fmla="*/ 1286064 h 2299734"/>
                  <a:gd name="connsiteX4" fmla="*/ 7307918 w 9996261"/>
                  <a:gd name="connsiteY4" fmla="*/ 2277744 h 2299734"/>
                  <a:gd name="connsiteX5" fmla="*/ 9996261 w 9996261"/>
                  <a:gd name="connsiteY5" fmla="*/ 343220 h 229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96261" h="2299734">
                    <a:moveTo>
                      <a:pt x="0" y="1116118"/>
                    </a:moveTo>
                    <a:cubicBezTo>
                      <a:pt x="518083" y="1151052"/>
                      <a:pt x="998017" y="122183"/>
                      <a:pt x="1491184" y="30845"/>
                    </a:cubicBezTo>
                    <a:cubicBezTo>
                      <a:pt x="1984351" y="-60493"/>
                      <a:pt x="2748657" y="60437"/>
                      <a:pt x="3327303" y="269640"/>
                    </a:cubicBezTo>
                    <a:cubicBezTo>
                      <a:pt x="3905949" y="478843"/>
                      <a:pt x="4299624" y="951380"/>
                      <a:pt x="4963060" y="1286064"/>
                    </a:cubicBezTo>
                    <a:cubicBezTo>
                      <a:pt x="5626496" y="1620748"/>
                      <a:pt x="6492401" y="2444309"/>
                      <a:pt x="7307918" y="2277744"/>
                    </a:cubicBezTo>
                    <a:cubicBezTo>
                      <a:pt x="8123435" y="2111179"/>
                      <a:pt x="9499578" y="1747430"/>
                      <a:pt x="9996261" y="343220"/>
                    </a:cubicBezTo>
                  </a:path>
                </a:pathLst>
              </a:custGeom>
              <a:noFill/>
              <a:ln w="38100">
                <a:solidFill>
                  <a:srgbClr val="2A61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Chevron 24"/>
              <p:cNvSpPr/>
              <p:nvPr/>
            </p:nvSpPr>
            <p:spPr>
              <a:xfrm rot="590902">
                <a:off x="8236453" y="7129032"/>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Chevron 25"/>
              <p:cNvSpPr/>
              <p:nvPr/>
            </p:nvSpPr>
            <p:spPr>
              <a:xfrm rot="509213">
                <a:off x="3757371" y="4894304"/>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15" name="Chevron 14"/>
            <p:cNvSpPr/>
            <p:nvPr/>
          </p:nvSpPr>
          <p:spPr>
            <a:xfrm rot="17665721">
              <a:off x="11343417" y="4808856"/>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Rectangle 15"/>
            <p:cNvSpPr/>
            <p:nvPr/>
          </p:nvSpPr>
          <p:spPr>
            <a:xfrm>
              <a:off x="2904690" y="5159040"/>
              <a:ext cx="1483098" cy="523220"/>
            </a:xfrm>
            <a:prstGeom prst="rect">
              <a:avLst/>
            </a:prstGeom>
          </p:spPr>
          <p:txBody>
            <a:bodyPr wrap="none">
              <a:spAutoFit/>
            </a:bodyPr>
            <a:lstStyle/>
            <a:p>
              <a:r>
                <a:rPr lang="fr-FR" sz="2800" b="1" dirty="0">
                  <a:solidFill>
                    <a:srgbClr val="2A6176"/>
                  </a:solidFill>
                  <a:latin typeface="Century Gothic" panose="020B0502020202020204" pitchFamily="34" charset="0"/>
                </a:rPr>
                <a:t>Énergie</a:t>
              </a:r>
            </a:p>
          </p:txBody>
        </p:sp>
        <p:sp>
          <p:nvSpPr>
            <p:cNvPr id="17" name="Rectangle 16"/>
            <p:cNvSpPr/>
            <p:nvPr/>
          </p:nvSpPr>
          <p:spPr>
            <a:xfrm>
              <a:off x="5076616" y="6592232"/>
              <a:ext cx="1321196" cy="523220"/>
            </a:xfrm>
            <a:prstGeom prst="rect">
              <a:avLst/>
            </a:prstGeom>
          </p:spPr>
          <p:txBody>
            <a:bodyPr wrap="none">
              <a:spAutoFit/>
            </a:bodyPr>
            <a:lstStyle/>
            <a:p>
              <a:r>
                <a:rPr lang="fr-FR" sz="2800" b="1" dirty="0">
                  <a:solidFill>
                    <a:srgbClr val="2A6176"/>
                  </a:solidFill>
                  <a:latin typeface="Century Gothic" panose="020B0502020202020204" pitchFamily="34" charset="0"/>
                </a:rPr>
                <a:t>Climat</a:t>
              </a:r>
            </a:p>
          </p:txBody>
        </p:sp>
        <p:sp>
          <p:nvSpPr>
            <p:cNvPr id="18" name="Rectangle 17"/>
            <p:cNvSpPr/>
            <p:nvPr/>
          </p:nvSpPr>
          <p:spPr>
            <a:xfrm>
              <a:off x="8471127" y="4136028"/>
              <a:ext cx="2082622" cy="954107"/>
            </a:xfrm>
            <a:prstGeom prst="rect">
              <a:avLst/>
            </a:prstGeom>
          </p:spPr>
          <p:txBody>
            <a:bodyPr wrap="none">
              <a:spAutoFit/>
            </a:bodyPr>
            <a:lstStyle/>
            <a:p>
              <a:pPr algn="ctr"/>
              <a:r>
                <a:rPr lang="fr-FR" sz="2800" b="1" dirty="0">
                  <a:solidFill>
                    <a:srgbClr val="2A6176"/>
                  </a:solidFill>
                  <a:latin typeface="Century Gothic" panose="020B0502020202020204" pitchFamily="34" charset="0"/>
                </a:rPr>
                <a:t>Passage à </a:t>
              </a:r>
            </a:p>
            <a:p>
              <a:pPr algn="ctr"/>
              <a:r>
                <a:rPr lang="fr-FR" sz="2800" b="1" dirty="0">
                  <a:solidFill>
                    <a:srgbClr val="2A6176"/>
                  </a:solidFill>
                  <a:latin typeface="Century Gothic" panose="020B0502020202020204" pitchFamily="34" charset="0"/>
                </a:rPr>
                <a:t>l’action</a:t>
              </a:r>
            </a:p>
          </p:txBody>
        </p:sp>
        <p:pic>
          <p:nvPicPr>
            <p:cNvPr id="19" name="Imag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31" y="4687406"/>
              <a:ext cx="1800000" cy="1800000"/>
            </a:xfrm>
            <a:prstGeom prst="rect">
              <a:avLst/>
            </a:prstGeom>
          </p:spPr>
        </p:pic>
        <p:grpSp>
          <p:nvGrpSpPr>
            <p:cNvPr id="20" name="Groupe 19"/>
            <p:cNvGrpSpPr/>
            <p:nvPr/>
          </p:nvGrpSpPr>
          <p:grpSpPr>
            <a:xfrm>
              <a:off x="5331294" y="4722858"/>
              <a:ext cx="1800000" cy="1800000"/>
              <a:chOff x="2546549" y="3777359"/>
              <a:chExt cx="1080000" cy="1080000"/>
            </a:xfrm>
          </p:grpSpPr>
          <p:sp>
            <p:nvSpPr>
              <p:cNvPr id="22" name="Ellipse 21"/>
              <p:cNvSpPr/>
              <p:nvPr/>
            </p:nvSpPr>
            <p:spPr>
              <a:xfrm>
                <a:off x="2546549" y="3777359"/>
                <a:ext cx="1080000" cy="1080000"/>
              </a:xfrm>
              <a:prstGeom prst="ellipse">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2655" y="3953704"/>
                <a:ext cx="720000" cy="720000"/>
              </a:xfrm>
              <a:prstGeom prst="rect">
                <a:avLst/>
              </a:prstGeom>
            </p:spPr>
          </p:pic>
        </p:grpSp>
        <p:pic>
          <p:nvPicPr>
            <p:cNvPr id="21" name="Imag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339" y="4934908"/>
              <a:ext cx="1688603" cy="1980000"/>
            </a:xfrm>
            <a:prstGeom prst="rect">
              <a:avLst/>
            </a:prstGeom>
          </p:spPr>
        </p:pic>
      </p:grpSp>
      <p:sp>
        <p:nvSpPr>
          <p:cNvPr id="2" name="Rectangle 1"/>
          <p:cNvSpPr/>
          <p:nvPr/>
        </p:nvSpPr>
        <p:spPr>
          <a:xfrm>
            <a:off x="1899421" y="1672904"/>
            <a:ext cx="3454052" cy="646331"/>
          </a:xfrm>
          <a:prstGeom prst="rect">
            <a:avLst/>
          </a:prstGeom>
        </p:spPr>
        <p:txBody>
          <a:bodyPr wrap="square">
            <a:spAutoFit/>
          </a:bodyPr>
          <a:lstStyle/>
          <a:p>
            <a:pPr eaLnBrk="1" hangingPunct="1"/>
            <a:r>
              <a:rPr lang="fr-FR" dirty="0">
                <a:solidFill>
                  <a:srgbClr val="F6AB38"/>
                </a:solidFill>
                <a:latin typeface="Century Gothic" charset="0"/>
              </a:rPr>
              <a:t>1) Nous sommes accros aux énergies fossiles</a:t>
            </a:r>
          </a:p>
        </p:txBody>
      </p:sp>
      <p:sp>
        <p:nvSpPr>
          <p:cNvPr id="4" name="Rectangle 3"/>
          <p:cNvSpPr/>
          <p:nvPr/>
        </p:nvSpPr>
        <p:spPr>
          <a:xfrm>
            <a:off x="3718120" y="2169127"/>
            <a:ext cx="4438293" cy="461665"/>
          </a:xfrm>
          <a:prstGeom prst="rect">
            <a:avLst/>
          </a:prstGeom>
        </p:spPr>
        <p:txBody>
          <a:bodyPr wrap="square">
            <a:spAutoFit/>
          </a:bodyPr>
          <a:lstStyle/>
          <a:p>
            <a:pPr algn="ctr" eaLnBrk="1" hangingPunct="1"/>
            <a:r>
              <a:rPr lang="fr-FR" sz="2400" b="1" u="sng" dirty="0">
                <a:solidFill>
                  <a:srgbClr val="F6AB38"/>
                </a:solidFill>
                <a:latin typeface="Century Gothic" charset="0"/>
              </a:rPr>
              <a:t>2) Combien qu’il en reste ? </a:t>
            </a:r>
          </a:p>
        </p:txBody>
      </p:sp>
      <p:pic>
        <p:nvPicPr>
          <p:cNvPr id="27" name="Imag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9070" y="2752178"/>
            <a:ext cx="720000" cy="720000"/>
          </a:xfrm>
          <a:prstGeom prst="rect">
            <a:avLst/>
          </a:prstGeom>
        </p:spPr>
      </p:pic>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1484" y="2496275"/>
            <a:ext cx="720000" cy="720000"/>
          </a:xfrm>
          <a:prstGeom prst="rect">
            <a:avLst/>
          </a:prstGeom>
        </p:spPr>
      </p:pic>
      <p:pic>
        <p:nvPicPr>
          <p:cNvPr id="28" name="Imag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2061" y="4661868"/>
            <a:ext cx="720000" cy="720000"/>
          </a:xfrm>
          <a:prstGeom prst="rect">
            <a:avLst/>
          </a:prstGeom>
        </p:spPr>
      </p:pic>
      <p:sp>
        <p:nvSpPr>
          <p:cNvPr id="7" name="Rectangle 6"/>
          <p:cNvSpPr/>
          <p:nvPr/>
        </p:nvSpPr>
        <p:spPr>
          <a:xfrm>
            <a:off x="6903137" y="3758286"/>
            <a:ext cx="1914060" cy="646331"/>
          </a:xfrm>
          <a:prstGeom prst="rect">
            <a:avLst/>
          </a:prstGeom>
        </p:spPr>
        <p:txBody>
          <a:bodyPr wrap="square">
            <a:spAutoFit/>
          </a:bodyPr>
          <a:lstStyle/>
          <a:p>
            <a:pPr eaLnBrk="1" hangingPunct="1"/>
            <a:r>
              <a:rPr lang="en-US" dirty="0">
                <a:solidFill>
                  <a:srgbClr val="F6AB38"/>
                </a:solidFill>
                <a:latin typeface="Century Gothic" charset="0"/>
              </a:rPr>
              <a:t>3) </a:t>
            </a:r>
            <a:r>
              <a:rPr lang="en-US" dirty="0" err="1">
                <a:solidFill>
                  <a:srgbClr val="F6AB38"/>
                </a:solidFill>
                <a:latin typeface="Century Gothic" charset="0"/>
              </a:rPr>
              <a:t>Chaud</a:t>
            </a:r>
            <a:r>
              <a:rPr lang="en-US" dirty="0">
                <a:solidFill>
                  <a:srgbClr val="F6AB38"/>
                </a:solidFill>
                <a:latin typeface="Century Gothic" charset="0"/>
              </a:rPr>
              <a:t> </a:t>
            </a:r>
            <a:r>
              <a:rPr lang="en-US" dirty="0" err="1">
                <a:solidFill>
                  <a:srgbClr val="F6AB38"/>
                </a:solidFill>
                <a:latin typeface="Century Gothic" charset="0"/>
              </a:rPr>
              <a:t>devant</a:t>
            </a:r>
            <a:r>
              <a:rPr lang="en-US" dirty="0">
                <a:solidFill>
                  <a:srgbClr val="F6AB38"/>
                </a:solidFill>
                <a:latin typeface="Century Gothic" charset="0"/>
              </a:rPr>
              <a:t> !</a:t>
            </a:r>
          </a:p>
        </p:txBody>
      </p:sp>
      <p:sp>
        <p:nvSpPr>
          <p:cNvPr id="8" name="Rectangle 7"/>
          <p:cNvSpPr/>
          <p:nvPr/>
        </p:nvSpPr>
        <p:spPr>
          <a:xfrm>
            <a:off x="5764356" y="5420209"/>
            <a:ext cx="3087705" cy="646331"/>
          </a:xfrm>
          <a:prstGeom prst="rect">
            <a:avLst/>
          </a:prstGeom>
        </p:spPr>
        <p:txBody>
          <a:bodyPr wrap="none">
            <a:spAutoFit/>
          </a:bodyPr>
          <a:lstStyle/>
          <a:p>
            <a:pPr algn="r" eaLnBrk="1" hangingPunct="1"/>
            <a:r>
              <a:rPr lang="fr-FR" dirty="0">
                <a:solidFill>
                  <a:srgbClr val="F6AB38"/>
                </a:solidFill>
                <a:latin typeface="Century Gothic" charset="0"/>
              </a:rPr>
              <a:t>4) 2°C : Évitons l’ingérable</a:t>
            </a:r>
          </a:p>
          <a:p>
            <a:pPr algn="r" eaLnBrk="1" hangingPunct="1"/>
            <a:r>
              <a:rPr lang="fr-FR" dirty="0">
                <a:solidFill>
                  <a:srgbClr val="F6AB38"/>
                </a:solidFill>
                <a:latin typeface="Century Gothic" charset="0"/>
              </a:rPr>
              <a:t>Gérons l’inévitable</a:t>
            </a:r>
          </a:p>
        </p:txBody>
      </p:sp>
      <p:pic>
        <p:nvPicPr>
          <p:cNvPr id="30" name="Imag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6392" y="4491673"/>
            <a:ext cx="720000" cy="720000"/>
          </a:xfrm>
          <a:prstGeom prst="rect">
            <a:avLst/>
          </a:prstGeom>
        </p:spPr>
      </p:pic>
      <p:sp>
        <p:nvSpPr>
          <p:cNvPr id="31" name="Rectangle 30"/>
          <p:cNvSpPr/>
          <p:nvPr/>
        </p:nvSpPr>
        <p:spPr>
          <a:xfrm>
            <a:off x="7960821" y="1486525"/>
            <a:ext cx="3754092" cy="646331"/>
          </a:xfrm>
          <a:prstGeom prst="rect">
            <a:avLst/>
          </a:prstGeom>
        </p:spPr>
        <p:txBody>
          <a:bodyPr wrap="square">
            <a:spAutoFit/>
          </a:bodyPr>
          <a:lstStyle/>
          <a:p>
            <a:pPr algn="r" eaLnBrk="1" hangingPunct="1"/>
            <a:r>
              <a:rPr lang="en-US" dirty="0">
                <a:solidFill>
                  <a:srgbClr val="F6AB38"/>
                </a:solidFill>
                <a:latin typeface="Century Gothic" charset="0"/>
              </a:rPr>
              <a:t>5) Et </a:t>
            </a:r>
            <a:r>
              <a:rPr lang="en-US" dirty="0" err="1">
                <a:solidFill>
                  <a:srgbClr val="F6AB38"/>
                </a:solidFill>
                <a:latin typeface="Century Gothic" charset="0"/>
              </a:rPr>
              <a:t>maintenant</a:t>
            </a:r>
            <a:r>
              <a:rPr lang="en-US" dirty="0">
                <a:solidFill>
                  <a:srgbClr val="F6AB38"/>
                </a:solidFill>
                <a:latin typeface="Century Gothic" charset="0"/>
              </a:rPr>
              <a:t>, </a:t>
            </a:r>
            <a:r>
              <a:rPr lang="en-US" dirty="0" err="1">
                <a:solidFill>
                  <a:srgbClr val="F6AB38"/>
                </a:solidFill>
                <a:latin typeface="Century Gothic" charset="0"/>
              </a:rPr>
              <a:t>qu'est-ce</a:t>
            </a:r>
            <a:r>
              <a:rPr lang="en-US" dirty="0">
                <a:solidFill>
                  <a:srgbClr val="F6AB38"/>
                </a:solidFill>
                <a:latin typeface="Century Gothic" charset="0"/>
              </a:rPr>
              <a:t> </a:t>
            </a:r>
            <a:r>
              <a:rPr lang="en-US" dirty="0" err="1">
                <a:solidFill>
                  <a:srgbClr val="F6AB38"/>
                </a:solidFill>
                <a:latin typeface="Century Gothic" charset="0"/>
              </a:rPr>
              <a:t>qu'on</a:t>
            </a:r>
            <a:r>
              <a:rPr lang="en-US" dirty="0">
                <a:solidFill>
                  <a:srgbClr val="F6AB38"/>
                </a:solidFill>
                <a:latin typeface="Century Gothic" charset="0"/>
              </a:rPr>
              <a:t> fait ?</a:t>
            </a:r>
          </a:p>
        </p:txBody>
      </p:sp>
      <p:pic>
        <p:nvPicPr>
          <p:cNvPr id="34" name="Imag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15785" y="2307948"/>
            <a:ext cx="720000" cy="720000"/>
          </a:xfrm>
          <a:prstGeom prst="rect">
            <a:avLst/>
          </a:prstGeom>
        </p:spPr>
      </p:pic>
      <p:sp>
        <p:nvSpPr>
          <p:cNvPr id="38" name="Espace réservé du texte 7"/>
          <p:cNvSpPr txBox="1">
            <a:spLocks/>
          </p:cNvSpPr>
          <p:nvPr/>
        </p:nvSpPr>
        <p:spPr>
          <a:xfrm>
            <a:off x="0" y="6654869"/>
            <a:ext cx="12192000" cy="234866"/>
          </a:xfrm>
          <a:prstGeom prst="rect">
            <a:avLst/>
          </a:prstGeom>
          <a:solidFill>
            <a:srgbClr val="F6AB38"/>
          </a:solidFill>
          <a:ln>
            <a:noFill/>
          </a:ln>
        </p:spPr>
        <p:txBody>
          <a:bodyPr vert="horz" lIns="0" tIns="0" rIns="0" bIns="0" rtlCol="0" anchor="ctr">
            <a:normAutofit fontScale="85000" lnSpcReduction="20000"/>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ctr"/>
            <a:endParaRPr lang="fr-FR" sz="2400" cap="none" dirty="0">
              <a:solidFill>
                <a:schemeClr val="bg1"/>
              </a:solidFill>
            </a:endParaRPr>
          </a:p>
        </p:txBody>
      </p:sp>
      <p:sp>
        <p:nvSpPr>
          <p:cNvPr id="35" name="Titre 3"/>
          <p:cNvSpPr txBox="1">
            <a:spLocks/>
          </p:cNvSpPr>
          <p:nvPr/>
        </p:nvSpPr>
        <p:spPr>
          <a:xfrm>
            <a:off x="2027548" y="0"/>
            <a:ext cx="8028892" cy="980728"/>
          </a:xfrm>
          <a:prstGeom prst="rect">
            <a:avLst/>
          </a:prstGeom>
        </p:spPr>
        <p:txBody>
          <a:bodyPr anchor="ctr">
            <a:normAutofit/>
          </a:bodyPr>
          <a:lstStyle>
            <a:lvl1pPr algn="l" defTabSz="457200" rtl="0" fontAlgn="base">
              <a:spcBef>
                <a:spcPct val="0"/>
              </a:spcBef>
              <a:spcAft>
                <a:spcPct val="0"/>
              </a:spcAft>
              <a:defRPr lang="fr-FR" sz="2400" b="1" kern="1200" cap="none">
                <a:solidFill>
                  <a:srgbClr val="085160"/>
                </a:solidFill>
                <a:latin typeface="Century Gothic" pitchFamily="34" charset="0"/>
                <a:ea typeface="+mn-ea"/>
                <a:cs typeface="+mj-cs"/>
              </a:defRPr>
            </a:lvl1pPr>
            <a:lvl2pPr algn="l" defTabSz="457200" rtl="0" fontAlgn="base">
              <a:spcBef>
                <a:spcPct val="0"/>
              </a:spcBef>
              <a:spcAft>
                <a:spcPct val="0"/>
              </a:spcAft>
              <a:defRPr sz="3200" b="1">
                <a:solidFill>
                  <a:srgbClr val="085160"/>
                </a:solidFill>
                <a:latin typeface="Champagne &amp; Limousines"/>
              </a:defRPr>
            </a:lvl2pPr>
            <a:lvl3pPr algn="l" defTabSz="457200" rtl="0" fontAlgn="base">
              <a:spcBef>
                <a:spcPct val="0"/>
              </a:spcBef>
              <a:spcAft>
                <a:spcPct val="0"/>
              </a:spcAft>
              <a:defRPr sz="3200" b="1">
                <a:solidFill>
                  <a:srgbClr val="085160"/>
                </a:solidFill>
                <a:latin typeface="Champagne &amp; Limousines"/>
              </a:defRPr>
            </a:lvl3pPr>
            <a:lvl4pPr algn="l" defTabSz="457200" rtl="0" fontAlgn="base">
              <a:spcBef>
                <a:spcPct val="0"/>
              </a:spcBef>
              <a:spcAft>
                <a:spcPct val="0"/>
              </a:spcAft>
              <a:defRPr sz="3200" b="1">
                <a:solidFill>
                  <a:srgbClr val="085160"/>
                </a:solidFill>
                <a:latin typeface="Champagne &amp; Limousines"/>
              </a:defRPr>
            </a:lvl4pPr>
            <a:lvl5pPr algn="l" defTabSz="457200" rtl="0" fontAlgn="base">
              <a:spcBef>
                <a:spcPct val="0"/>
              </a:spcBef>
              <a:spcAft>
                <a:spcPct val="0"/>
              </a:spcAft>
              <a:defRPr sz="3200" b="1">
                <a:solidFill>
                  <a:srgbClr val="085160"/>
                </a:solidFill>
                <a:latin typeface="Champagne &amp; Limousines"/>
              </a:defRPr>
            </a:lvl5pPr>
            <a:lvl6pPr marL="457200" algn="l" defTabSz="457200" rtl="0" fontAlgn="base">
              <a:spcBef>
                <a:spcPct val="0"/>
              </a:spcBef>
              <a:spcAft>
                <a:spcPct val="0"/>
              </a:spcAft>
              <a:defRPr sz="3200" b="1">
                <a:solidFill>
                  <a:srgbClr val="085160"/>
                </a:solidFill>
                <a:latin typeface="Champagne &amp; Limousines"/>
              </a:defRPr>
            </a:lvl6pPr>
            <a:lvl7pPr marL="914400" algn="l" defTabSz="457200" rtl="0" fontAlgn="base">
              <a:spcBef>
                <a:spcPct val="0"/>
              </a:spcBef>
              <a:spcAft>
                <a:spcPct val="0"/>
              </a:spcAft>
              <a:defRPr sz="3200" b="1">
                <a:solidFill>
                  <a:srgbClr val="085160"/>
                </a:solidFill>
                <a:latin typeface="Champagne &amp; Limousines"/>
              </a:defRPr>
            </a:lvl7pPr>
            <a:lvl8pPr marL="1371600" algn="l" defTabSz="457200" rtl="0" fontAlgn="base">
              <a:spcBef>
                <a:spcPct val="0"/>
              </a:spcBef>
              <a:spcAft>
                <a:spcPct val="0"/>
              </a:spcAft>
              <a:defRPr sz="3200" b="1">
                <a:solidFill>
                  <a:srgbClr val="085160"/>
                </a:solidFill>
                <a:latin typeface="Champagne &amp; Limousines"/>
              </a:defRPr>
            </a:lvl8pPr>
            <a:lvl9pPr marL="1828800" algn="l" defTabSz="457200" rtl="0" fontAlgn="base">
              <a:spcBef>
                <a:spcPct val="0"/>
              </a:spcBef>
              <a:spcAft>
                <a:spcPct val="0"/>
              </a:spcAft>
              <a:defRPr sz="3200" b="1">
                <a:solidFill>
                  <a:srgbClr val="085160"/>
                </a:solidFill>
                <a:latin typeface="Champagne &amp; Limousine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85160"/>
                </a:solidFill>
                <a:effectLst/>
                <a:uLnTx/>
                <a:uFillTx/>
                <a:latin typeface="Century Gothic" pitchFamily="34" charset="0"/>
                <a:ea typeface="+mn-ea"/>
                <a:cs typeface="+mj-cs"/>
              </a:rPr>
              <a:t>Chapitre suivant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000" b="1" i="1" u="none" strike="noStrike" kern="1200" cap="none" spc="0" normalizeH="0" baseline="0" noProof="0" dirty="0">
                <a:ln>
                  <a:noFill/>
                </a:ln>
                <a:solidFill>
                  <a:srgbClr val="F6AB38"/>
                </a:solidFill>
                <a:effectLst/>
                <a:uLnTx/>
                <a:uFillTx/>
                <a:latin typeface="Century Gothic" pitchFamily="34" charset="0"/>
                <a:ea typeface="+mn-ea"/>
                <a:cs typeface="+mj-cs"/>
              </a:rPr>
              <a:t>Combien qu’il en reste ?</a:t>
            </a:r>
            <a:endParaRPr kumimoji="0" lang="fr-FR" sz="2400" b="1" i="1" u="none" strike="noStrike" kern="1200" cap="none" spc="0" normalizeH="0" baseline="0" noProof="0" dirty="0">
              <a:ln>
                <a:noFill/>
              </a:ln>
              <a:solidFill>
                <a:srgbClr val="F6AB38"/>
              </a:solidFill>
              <a:effectLst/>
              <a:uLnTx/>
              <a:uFillTx/>
              <a:latin typeface="Century Gothic" pitchFamily="34" charset="0"/>
              <a:ea typeface="+mn-ea"/>
              <a:cs typeface="+mj-cs"/>
            </a:endParaRPr>
          </a:p>
        </p:txBody>
      </p:sp>
      <p:pic>
        <p:nvPicPr>
          <p:cNvPr id="29" name="Imag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83379" y="2622289"/>
            <a:ext cx="360823" cy="368203"/>
          </a:xfrm>
          <a:prstGeom prst="rect">
            <a:avLst/>
          </a:prstGeom>
        </p:spPr>
      </p:pic>
      <p:grpSp>
        <p:nvGrpSpPr>
          <p:cNvPr id="32" name="Groupe 31"/>
          <p:cNvGrpSpPr/>
          <p:nvPr/>
        </p:nvGrpSpPr>
        <p:grpSpPr>
          <a:xfrm>
            <a:off x="46333" y="5980289"/>
            <a:ext cx="1153123" cy="722873"/>
            <a:chOff x="46333" y="5980289"/>
            <a:chExt cx="1153123" cy="722873"/>
          </a:xfrm>
        </p:grpSpPr>
        <p:pic>
          <p:nvPicPr>
            <p:cNvPr id="33" name="Image 32"/>
            <p:cNvPicPr>
              <a:picLocks noChangeAspect="1"/>
            </p:cNvPicPr>
            <p:nvPr/>
          </p:nvPicPr>
          <p:blipFill>
            <a:blip r:embed="rId1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11849" y="5980289"/>
              <a:ext cx="373464" cy="389133"/>
            </a:xfrm>
            <a:prstGeom prst="rect">
              <a:avLst/>
            </a:prstGeom>
          </p:spPr>
        </p:pic>
        <p:pic>
          <p:nvPicPr>
            <p:cNvPr id="36" name="Image 35"/>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33" y="5999624"/>
              <a:ext cx="365516" cy="450903"/>
            </a:xfrm>
            <a:prstGeom prst="rect">
              <a:avLst/>
            </a:prstGeom>
          </p:spPr>
        </p:pic>
        <p:pic>
          <p:nvPicPr>
            <p:cNvPr id="37" name="Image 36"/>
            <p:cNvPicPr>
              <a:picLocks noChangeAspect="1"/>
            </p:cNvPicPr>
            <p:nvPr/>
          </p:nvPicPr>
          <p:blipFill>
            <a:blip r:embed="rId1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785313" y="6001441"/>
              <a:ext cx="367836" cy="360065"/>
            </a:xfrm>
            <a:prstGeom prst="rect">
              <a:avLst/>
            </a:prstGeom>
          </p:spPr>
        </p:pic>
        <p:sp>
          <p:nvSpPr>
            <p:cNvPr id="39" name="ZoneTexte 38"/>
            <p:cNvSpPr txBox="1"/>
            <p:nvPr/>
          </p:nvSpPr>
          <p:spPr>
            <a:xfrm>
              <a:off x="119336" y="6395385"/>
              <a:ext cx="1080120" cy="307777"/>
            </a:xfrm>
            <a:prstGeom prst="rect">
              <a:avLst/>
            </a:prstGeom>
            <a:noFill/>
          </p:spPr>
          <p:txBody>
            <a:bodyPr wrap="square" rtlCol="0">
              <a:spAutoFit/>
            </a:bodyPr>
            <a:lstStyle/>
            <a:p>
              <a:r>
                <a:rPr lang="fr-FR" sz="1400" dirty="0"/>
                <a:t>CC BY-SA</a:t>
              </a:r>
            </a:p>
          </p:txBody>
        </p:sp>
      </p:grpSp>
    </p:spTree>
    <p:extLst>
      <p:ext uri="{BB962C8B-B14F-4D97-AF65-F5344CB8AC3E}">
        <p14:creationId xmlns:p14="http://schemas.microsoft.com/office/powerpoint/2010/main" val="40123138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exte 1"/>
          <p:cNvSpPr>
            <a:spLocks noGrp="1"/>
          </p:cNvSpPr>
          <p:nvPr>
            <p:ph type="body" idx="1"/>
          </p:nvPr>
        </p:nvSpPr>
        <p:spPr>
          <a:xfrm>
            <a:off x="-24680" y="1124745"/>
            <a:ext cx="7772400" cy="1500187"/>
          </a:xfrm>
        </p:spPr>
        <p:txBody>
          <a:bodyPr/>
          <a:lstStyle/>
          <a:p>
            <a:r>
              <a:rPr lang="fr-FR" cap="none" dirty="0"/>
              <a:t>2) Et combien qu'il en reste ?</a:t>
            </a:r>
          </a:p>
        </p:txBody>
      </p:sp>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09492" y="2996952"/>
            <a:ext cx="3573016" cy="3573016"/>
          </a:xfrm>
          <a:prstGeom prst="rect">
            <a:avLst/>
          </a:prstGeom>
        </p:spPr>
      </p:pic>
    </p:spTree>
    <p:extLst>
      <p:ext uri="{BB962C8B-B14F-4D97-AF65-F5344CB8AC3E}">
        <p14:creationId xmlns:p14="http://schemas.microsoft.com/office/powerpoint/2010/main" val="39910541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3465935" y="827082"/>
            <a:ext cx="4993010" cy="4975241"/>
          </a:xfrm>
          <a:prstGeom prst="rect">
            <a:avLst/>
          </a:prstGeom>
        </p:spPr>
      </p:pic>
      <p:grpSp>
        <p:nvGrpSpPr>
          <p:cNvPr id="3" name="Group 5"/>
          <p:cNvGrpSpPr>
            <a:grpSpLocks/>
          </p:cNvGrpSpPr>
          <p:nvPr/>
        </p:nvGrpSpPr>
        <p:grpSpPr bwMode="auto">
          <a:xfrm>
            <a:off x="6085840" y="2205107"/>
            <a:ext cx="1805341" cy="801553"/>
            <a:chOff x="2699" y="1333"/>
            <a:chExt cx="1182" cy="784"/>
          </a:xfrm>
          <a:solidFill>
            <a:srgbClr val="F59F2E"/>
          </a:solidFill>
        </p:grpSpPr>
        <p:sp>
          <p:nvSpPr>
            <p:cNvPr id="25608" name="Freeform 6"/>
            <p:cNvSpPr>
              <a:spLocks noChangeArrowheads="1"/>
            </p:cNvSpPr>
            <p:nvPr/>
          </p:nvSpPr>
          <p:spPr bwMode="auto">
            <a:xfrm>
              <a:off x="2699" y="1333"/>
              <a:ext cx="1182" cy="784"/>
            </a:xfrm>
            <a:custGeom>
              <a:avLst/>
              <a:gdLst>
                <a:gd name="T0" fmla="*/ 0 w 1969939"/>
                <a:gd name="T1" fmla="*/ 0 h 1245981"/>
                <a:gd name="T2" fmla="*/ 0 w 1969939"/>
                <a:gd name="T3" fmla="*/ 0 h 1245981"/>
                <a:gd name="T4" fmla="*/ 0 w 1969939"/>
                <a:gd name="T5" fmla="*/ 0 h 1245981"/>
                <a:gd name="T6" fmla="*/ 0 w 1969939"/>
                <a:gd name="T7" fmla="*/ 0 h 1245981"/>
                <a:gd name="T8" fmla="*/ 0 w 1969939"/>
                <a:gd name="T9" fmla="*/ 0 h 1245981"/>
                <a:gd name="T10" fmla="*/ 0 w 1969939"/>
                <a:gd name="T11" fmla="*/ 0 h 1245981"/>
                <a:gd name="T12" fmla="*/ 0 w 1969939"/>
                <a:gd name="T13" fmla="*/ 0 h 1245981"/>
                <a:gd name="T14" fmla="*/ 0 w 1969939"/>
                <a:gd name="T15" fmla="*/ 0 h 1245981"/>
                <a:gd name="T16" fmla="*/ 0 w 1969939"/>
                <a:gd name="T17" fmla="*/ 0 h 12459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69939" h="1245981">
                  <a:moveTo>
                    <a:pt x="144016" y="304163"/>
                  </a:moveTo>
                  <a:cubicBezTo>
                    <a:pt x="288032" y="184150"/>
                    <a:pt x="666567" y="32262"/>
                    <a:pt x="936103" y="16131"/>
                  </a:cubicBezTo>
                  <a:cubicBezTo>
                    <a:pt x="1205639" y="0"/>
                    <a:pt x="1589844" y="99302"/>
                    <a:pt x="1761232" y="207376"/>
                  </a:cubicBezTo>
                  <a:cubicBezTo>
                    <a:pt x="1932620" y="315450"/>
                    <a:pt x="1969939" y="528431"/>
                    <a:pt x="1964432" y="664576"/>
                  </a:cubicBezTo>
                  <a:cubicBezTo>
                    <a:pt x="1958925" y="800721"/>
                    <a:pt x="1872125" y="928994"/>
                    <a:pt x="1728192" y="1024244"/>
                  </a:cubicBezTo>
                  <a:cubicBezTo>
                    <a:pt x="1584259" y="1119494"/>
                    <a:pt x="1336625" y="1226171"/>
                    <a:pt x="1100832" y="1236076"/>
                  </a:cubicBezTo>
                  <a:cubicBezTo>
                    <a:pt x="865039" y="1245981"/>
                    <a:pt x="484903" y="1166987"/>
                    <a:pt x="313432" y="1083676"/>
                  </a:cubicBezTo>
                  <a:cubicBezTo>
                    <a:pt x="141961" y="1000365"/>
                    <a:pt x="100244" y="866130"/>
                    <a:pt x="72008" y="736211"/>
                  </a:cubicBezTo>
                  <a:cubicBezTo>
                    <a:pt x="43772" y="606292"/>
                    <a:pt x="0" y="424176"/>
                    <a:pt x="144016" y="304163"/>
                  </a:cubicBezTo>
                  <a:close/>
                </a:path>
              </a:pathLst>
            </a:custGeom>
            <a:solidFill>
              <a:srgbClr val="F6AB38"/>
            </a:solidFill>
            <a:ln>
              <a:solidFill>
                <a:srgbClr val="F59F2E"/>
              </a:solid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fr-FR">
                <a:latin typeface="Century Gothic" panose="020B0502020202020204" pitchFamily="34" charset="0"/>
              </a:endParaRPr>
            </a:p>
          </p:txBody>
        </p:sp>
        <p:sp>
          <p:nvSpPr>
            <p:cNvPr id="25609" name="Text Box 7"/>
            <p:cNvSpPr txBox="1">
              <a:spLocks noChangeArrowheads="1"/>
            </p:cNvSpPr>
            <p:nvPr/>
          </p:nvSpPr>
          <p:spPr bwMode="auto">
            <a:xfrm>
              <a:off x="2787" y="1362"/>
              <a:ext cx="1079" cy="69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solidFill>
                    <a:srgbClr val="FFFFFF"/>
                  </a:solidFill>
                  <a:latin typeface="Century Gothic" panose="020B0502020202020204" pitchFamily="34" charset="0"/>
                </a:rPr>
                <a:t>1) Les réserves</a:t>
              </a:r>
            </a:p>
          </p:txBody>
        </p:sp>
      </p:grpSp>
      <p:sp>
        <p:nvSpPr>
          <p:cNvPr id="4" name="Titre 3"/>
          <p:cNvSpPr>
            <a:spLocks noGrp="1"/>
          </p:cNvSpPr>
          <p:nvPr>
            <p:ph type="title"/>
          </p:nvPr>
        </p:nvSpPr>
        <p:spPr>
          <a:xfrm>
            <a:off x="2081554" y="-27384"/>
            <a:ext cx="8028892" cy="980728"/>
          </a:xfrm>
        </p:spPr>
        <p:txBody>
          <a:bodyPr/>
          <a:lstStyle/>
          <a:p>
            <a:r>
              <a:rPr lang="fr-FR" dirty="0"/>
              <a:t>Du puits à la pompe, quels paramètres clés ?</a:t>
            </a:r>
          </a:p>
        </p:txBody>
      </p:sp>
      <p:sp>
        <p:nvSpPr>
          <p:cNvPr id="10" name="Text Box 9"/>
          <p:cNvSpPr txBox="1">
            <a:spLocks noChangeArrowheads="1"/>
          </p:cNvSpPr>
          <p:nvPr/>
        </p:nvSpPr>
        <p:spPr bwMode="auto">
          <a:xfrm>
            <a:off x="1624721" y="1557340"/>
            <a:ext cx="3682429" cy="710067"/>
          </a:xfrm>
          <a:prstGeom prst="rect">
            <a:avLst/>
          </a:prstGeom>
          <a:solidFill>
            <a:srgbClr val="F6AB38"/>
          </a:solidFill>
          <a:ln>
            <a:solidFill>
              <a:srgbClr val="F59F2E"/>
            </a:solid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solidFill>
                  <a:srgbClr val="FFFFFF"/>
                </a:solidFill>
                <a:latin typeface="Century Gothic" panose="020B0502020202020204" pitchFamily="34" charset="0"/>
              </a:rPr>
              <a:t>2) La capacité et le rendement de production</a:t>
            </a:r>
          </a:p>
        </p:txBody>
      </p:sp>
      <p:sp>
        <p:nvSpPr>
          <p:cNvPr id="11" name="Freeform 10"/>
          <p:cNvSpPr>
            <a:spLocks/>
          </p:cNvSpPr>
          <p:nvPr/>
        </p:nvSpPr>
        <p:spPr bwMode="auto">
          <a:xfrm>
            <a:off x="5059804" y="1897065"/>
            <a:ext cx="1026036" cy="883863"/>
          </a:xfrm>
          <a:custGeom>
            <a:avLst/>
            <a:gdLst>
              <a:gd name="T0" fmla="*/ 0 w 774700"/>
              <a:gd name="T1" fmla="*/ 0 h 406400"/>
              <a:gd name="T2" fmla="*/ 0 w 774700"/>
              <a:gd name="T3" fmla="*/ 0 h 406400"/>
              <a:gd name="T4" fmla="*/ 0 60000 65536"/>
              <a:gd name="T5" fmla="*/ 0 60000 65536"/>
            </a:gdLst>
            <a:ahLst/>
            <a:cxnLst>
              <a:cxn ang="T4">
                <a:pos x="T0" y="T1"/>
              </a:cxn>
              <a:cxn ang="T5">
                <a:pos x="T2" y="T3"/>
              </a:cxn>
            </a:cxnLst>
            <a:rect l="0" t="0" r="r" b="b"/>
            <a:pathLst>
              <a:path w="774700" h="406400">
                <a:moveTo>
                  <a:pt x="0" y="0"/>
                </a:moveTo>
                <a:lnTo>
                  <a:pt x="774700" y="406400"/>
                </a:lnTo>
              </a:path>
            </a:pathLst>
          </a:custGeom>
          <a:noFill/>
          <a:ln w="25560">
            <a:solidFill>
              <a:srgbClr val="F6AB38"/>
            </a:solidFill>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fr-FR">
              <a:latin typeface="Century Gothic" panose="020B0502020202020204" pitchFamily="34" charset="0"/>
            </a:endParaRPr>
          </a:p>
        </p:txBody>
      </p:sp>
      <p:sp>
        <p:nvSpPr>
          <p:cNvPr id="14" name="Text Box 11"/>
          <p:cNvSpPr txBox="1">
            <a:spLocks noChangeArrowheads="1"/>
          </p:cNvSpPr>
          <p:nvPr/>
        </p:nvSpPr>
        <p:spPr bwMode="auto">
          <a:xfrm>
            <a:off x="3863975" y="4757738"/>
            <a:ext cx="4535488" cy="398462"/>
          </a:xfrm>
          <a:prstGeom prst="rect">
            <a:avLst/>
          </a:prstGeom>
          <a:solidFill>
            <a:srgbClr val="F6AB38"/>
          </a:solidFill>
          <a:ln>
            <a:solidFill>
              <a:srgbClr val="F59F2E"/>
            </a:solid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solidFill>
                  <a:srgbClr val="FFFFFF"/>
                </a:solidFill>
                <a:latin typeface="Century Gothic" panose="020B0502020202020204" pitchFamily="34" charset="0"/>
              </a:rPr>
              <a:t>3) Le besoin des consommateurs</a:t>
            </a:r>
          </a:p>
        </p:txBody>
      </p:sp>
      <p:grpSp>
        <p:nvGrpSpPr>
          <p:cNvPr id="15" name="Group 12"/>
          <p:cNvGrpSpPr>
            <a:grpSpLocks/>
          </p:cNvGrpSpPr>
          <p:nvPr/>
        </p:nvGrpSpPr>
        <p:grpSpPr bwMode="auto">
          <a:xfrm>
            <a:off x="7390525" y="1048546"/>
            <a:ext cx="3097214" cy="709613"/>
            <a:chOff x="3695" y="890"/>
            <a:chExt cx="1951" cy="447"/>
          </a:xfrm>
          <a:solidFill>
            <a:srgbClr val="F59F2E"/>
          </a:solidFill>
        </p:grpSpPr>
        <p:sp>
          <p:nvSpPr>
            <p:cNvPr id="16" name="Text Box 13"/>
            <p:cNvSpPr txBox="1">
              <a:spLocks noChangeArrowheads="1"/>
            </p:cNvSpPr>
            <p:nvPr/>
          </p:nvSpPr>
          <p:spPr bwMode="auto">
            <a:xfrm>
              <a:off x="4104" y="890"/>
              <a:ext cx="1542" cy="447"/>
            </a:xfrm>
            <a:prstGeom prst="rect">
              <a:avLst/>
            </a:prstGeom>
            <a:solidFill>
              <a:srgbClr val="F6AB38"/>
            </a:solidFill>
            <a:ln>
              <a:solidFill>
                <a:srgbClr val="F6AB38"/>
              </a:solid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solidFill>
                    <a:srgbClr val="FFFFFF"/>
                  </a:solidFill>
                  <a:latin typeface="Century Gothic" panose="020B0502020202020204" pitchFamily="34" charset="0"/>
                </a:rPr>
                <a:t>4) Le propriétaire des réserves</a:t>
              </a:r>
            </a:p>
          </p:txBody>
        </p:sp>
        <p:sp>
          <p:nvSpPr>
            <p:cNvPr id="17" name="Freeform 14"/>
            <p:cNvSpPr>
              <a:spLocks/>
            </p:cNvSpPr>
            <p:nvPr/>
          </p:nvSpPr>
          <p:spPr bwMode="auto">
            <a:xfrm flipH="1" flipV="1">
              <a:off x="3695" y="1071"/>
              <a:ext cx="407" cy="45"/>
            </a:xfrm>
            <a:custGeom>
              <a:avLst/>
              <a:gdLst>
                <a:gd name="T0" fmla="*/ 0 w 774700"/>
                <a:gd name="T1" fmla="*/ 0 h 406400"/>
                <a:gd name="T2" fmla="*/ 0 w 774700"/>
                <a:gd name="T3" fmla="*/ 0 h 406400"/>
                <a:gd name="T4" fmla="*/ 0 60000 65536"/>
                <a:gd name="T5" fmla="*/ 0 60000 65536"/>
              </a:gdLst>
              <a:ahLst/>
              <a:cxnLst>
                <a:cxn ang="T4">
                  <a:pos x="T0" y="T1"/>
                </a:cxn>
                <a:cxn ang="T5">
                  <a:pos x="T2" y="T3"/>
                </a:cxn>
              </a:cxnLst>
              <a:rect l="0" t="0" r="r" b="b"/>
              <a:pathLst>
                <a:path w="774700" h="406400">
                  <a:moveTo>
                    <a:pt x="0" y="0"/>
                  </a:moveTo>
                  <a:lnTo>
                    <a:pt x="774700" y="406400"/>
                  </a:lnTo>
                </a:path>
              </a:pathLst>
            </a:custGeom>
            <a:grpFill/>
            <a:ln w="25560">
              <a:solidFill>
                <a:srgbClr val="F6AB38"/>
              </a:solidFill>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fr-FR">
                <a:latin typeface="Century Gothic" panose="020B0502020202020204" pitchFamily="34" charset="0"/>
              </a:endParaRPr>
            </a:p>
          </p:txBody>
        </p:sp>
      </p:grpSp>
      <p:sp>
        <p:nvSpPr>
          <p:cNvPr id="18" name="Rectangle 17"/>
          <p:cNvSpPr/>
          <p:nvPr/>
        </p:nvSpPr>
        <p:spPr>
          <a:xfrm>
            <a:off x="40862" y="5957721"/>
            <a:ext cx="9079474" cy="307777"/>
          </a:xfrm>
          <a:prstGeom prst="rect">
            <a:avLst/>
          </a:prstGeom>
          <a:ln>
            <a:noFill/>
          </a:ln>
        </p:spPr>
        <p:txBody>
          <a:bodyPr wrap="square">
            <a:spAutoFit/>
          </a:bodyPr>
          <a:lstStyle/>
          <a:p>
            <a:pPr algn="just"/>
            <a:r>
              <a:rPr lang="fr-FR" sz="1400" i="1" dirty="0">
                <a:solidFill>
                  <a:srgbClr val="085160"/>
                </a:solidFill>
                <a:latin typeface="Century Gothic" panose="020B0502020202020204" pitchFamily="34" charset="0"/>
                <a:cs typeface="+mn-cs"/>
              </a:rPr>
              <a:t>Source : Astérix chez les Belges, © 2017 LES ÉDITIONS ALBERT RENÉ / GOSCINNY-UDERZO</a:t>
            </a:r>
            <a:endParaRPr lang="fr-FR" sz="1400" b="1" i="1" dirty="0">
              <a:solidFill>
                <a:schemeClr val="accent2"/>
              </a:solidFill>
              <a:latin typeface="Century Gothic" pitchFamily="34" charset="0"/>
              <a:cs typeface="+mn-cs"/>
            </a:endParaRPr>
          </a:p>
        </p:txBody>
      </p:sp>
    </p:spTree>
    <p:extLst>
      <p:ext uri="{BB962C8B-B14F-4D97-AF65-F5344CB8AC3E}">
        <p14:creationId xmlns:p14="http://schemas.microsoft.com/office/powerpoint/2010/main" val="3285272048"/>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3"/>
                                        </p:tgtEl>
                                        <p:attrNameLst>
                                          <p:attrName>style.visibility</p:attrName>
                                        </p:attrNameLst>
                                      </p:cBhvr>
                                      <p:to>
                                        <p:strVal val="visible"/>
                                      </p:to>
                                    </p:set>
                                    <p:animEffect transition="in" filter="fade">
                                      <p:cBhvr additive="repl">
                                        <p:cTn id="7" dur="1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additive="repl">
                                        <p:cTn id="17" dur="1" fill="hold">
                                          <p:stCondLst>
                                            <p:cond delay="0"/>
                                          </p:stCondLst>
                                        </p:cTn>
                                        <p:tgtEl>
                                          <p:spTgt spid="14"/>
                                        </p:tgtEl>
                                        <p:attrNameLst>
                                          <p:attrName>style.visibility</p:attrName>
                                        </p:attrNameLst>
                                      </p:cBhvr>
                                      <p:to>
                                        <p:strVal val="visible"/>
                                      </p:to>
                                    </p:set>
                                    <p:animEffect transition="in" filter="wipe(left)">
                                      <p:cBhvr additive="repl">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additive="repl">
                                        <p:cTn id="22" dur="1" fill="hold">
                                          <p:stCondLst>
                                            <p:cond delay="0"/>
                                          </p:stCondLst>
                                        </p:cTn>
                                        <p:tgtEl>
                                          <p:spTgt spid="15"/>
                                        </p:tgtEl>
                                        <p:attrNameLst>
                                          <p:attrName>style.visibility</p:attrName>
                                        </p:attrNameLst>
                                      </p:cBhvr>
                                      <p:to>
                                        <p:strVal val="visible"/>
                                      </p:to>
                                    </p:set>
                                    <p:animEffect transition="in" filter="wipe(down)">
                                      <p:cBhvr additive="repl">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3465935" y="827082"/>
            <a:ext cx="4993010" cy="4975241"/>
          </a:xfrm>
          <a:prstGeom prst="rect">
            <a:avLst/>
          </a:prstGeom>
        </p:spPr>
      </p:pic>
      <p:grpSp>
        <p:nvGrpSpPr>
          <p:cNvPr id="3" name="Group 5"/>
          <p:cNvGrpSpPr>
            <a:grpSpLocks/>
          </p:cNvGrpSpPr>
          <p:nvPr/>
        </p:nvGrpSpPr>
        <p:grpSpPr bwMode="auto">
          <a:xfrm>
            <a:off x="6085840" y="2205107"/>
            <a:ext cx="1805341" cy="801553"/>
            <a:chOff x="2699" y="1333"/>
            <a:chExt cx="1182" cy="784"/>
          </a:xfrm>
          <a:solidFill>
            <a:srgbClr val="F59F2E"/>
          </a:solidFill>
        </p:grpSpPr>
        <p:sp>
          <p:nvSpPr>
            <p:cNvPr id="25608" name="Freeform 6"/>
            <p:cNvSpPr>
              <a:spLocks noChangeArrowheads="1"/>
            </p:cNvSpPr>
            <p:nvPr/>
          </p:nvSpPr>
          <p:spPr bwMode="auto">
            <a:xfrm>
              <a:off x="2699" y="1333"/>
              <a:ext cx="1182" cy="784"/>
            </a:xfrm>
            <a:custGeom>
              <a:avLst/>
              <a:gdLst>
                <a:gd name="T0" fmla="*/ 0 w 1969939"/>
                <a:gd name="T1" fmla="*/ 0 h 1245981"/>
                <a:gd name="T2" fmla="*/ 0 w 1969939"/>
                <a:gd name="T3" fmla="*/ 0 h 1245981"/>
                <a:gd name="T4" fmla="*/ 0 w 1969939"/>
                <a:gd name="T5" fmla="*/ 0 h 1245981"/>
                <a:gd name="T6" fmla="*/ 0 w 1969939"/>
                <a:gd name="T7" fmla="*/ 0 h 1245981"/>
                <a:gd name="T8" fmla="*/ 0 w 1969939"/>
                <a:gd name="T9" fmla="*/ 0 h 1245981"/>
                <a:gd name="T10" fmla="*/ 0 w 1969939"/>
                <a:gd name="T11" fmla="*/ 0 h 1245981"/>
                <a:gd name="T12" fmla="*/ 0 w 1969939"/>
                <a:gd name="T13" fmla="*/ 0 h 1245981"/>
                <a:gd name="T14" fmla="*/ 0 w 1969939"/>
                <a:gd name="T15" fmla="*/ 0 h 1245981"/>
                <a:gd name="T16" fmla="*/ 0 w 1969939"/>
                <a:gd name="T17" fmla="*/ 0 h 12459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69939" h="1245981">
                  <a:moveTo>
                    <a:pt x="144016" y="304163"/>
                  </a:moveTo>
                  <a:cubicBezTo>
                    <a:pt x="288032" y="184150"/>
                    <a:pt x="666567" y="32262"/>
                    <a:pt x="936103" y="16131"/>
                  </a:cubicBezTo>
                  <a:cubicBezTo>
                    <a:pt x="1205639" y="0"/>
                    <a:pt x="1589844" y="99302"/>
                    <a:pt x="1761232" y="207376"/>
                  </a:cubicBezTo>
                  <a:cubicBezTo>
                    <a:pt x="1932620" y="315450"/>
                    <a:pt x="1969939" y="528431"/>
                    <a:pt x="1964432" y="664576"/>
                  </a:cubicBezTo>
                  <a:cubicBezTo>
                    <a:pt x="1958925" y="800721"/>
                    <a:pt x="1872125" y="928994"/>
                    <a:pt x="1728192" y="1024244"/>
                  </a:cubicBezTo>
                  <a:cubicBezTo>
                    <a:pt x="1584259" y="1119494"/>
                    <a:pt x="1336625" y="1226171"/>
                    <a:pt x="1100832" y="1236076"/>
                  </a:cubicBezTo>
                  <a:cubicBezTo>
                    <a:pt x="865039" y="1245981"/>
                    <a:pt x="484903" y="1166987"/>
                    <a:pt x="313432" y="1083676"/>
                  </a:cubicBezTo>
                  <a:cubicBezTo>
                    <a:pt x="141961" y="1000365"/>
                    <a:pt x="100244" y="866130"/>
                    <a:pt x="72008" y="736211"/>
                  </a:cubicBezTo>
                  <a:cubicBezTo>
                    <a:pt x="43772" y="606292"/>
                    <a:pt x="0" y="424176"/>
                    <a:pt x="144016" y="304163"/>
                  </a:cubicBezTo>
                  <a:close/>
                </a:path>
              </a:pathLst>
            </a:custGeom>
            <a:solidFill>
              <a:srgbClr val="F6AB38"/>
            </a:solidFill>
            <a:ln>
              <a:solidFill>
                <a:srgbClr val="F59F2E"/>
              </a:solid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fr-FR">
                <a:latin typeface="Century Gothic" panose="020B0502020202020204" pitchFamily="34" charset="0"/>
              </a:endParaRPr>
            </a:p>
          </p:txBody>
        </p:sp>
        <p:sp>
          <p:nvSpPr>
            <p:cNvPr id="25609" name="Text Box 7"/>
            <p:cNvSpPr txBox="1">
              <a:spLocks noChangeArrowheads="1"/>
            </p:cNvSpPr>
            <p:nvPr/>
          </p:nvSpPr>
          <p:spPr bwMode="auto">
            <a:xfrm>
              <a:off x="2787" y="1362"/>
              <a:ext cx="1079" cy="69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solidFill>
                    <a:srgbClr val="FFFFFF"/>
                  </a:solidFill>
                  <a:latin typeface="Century Gothic" panose="020B0502020202020204" pitchFamily="34" charset="0"/>
                </a:rPr>
                <a:t>1) Les réserves</a:t>
              </a:r>
            </a:p>
          </p:txBody>
        </p:sp>
      </p:grpSp>
      <p:sp>
        <p:nvSpPr>
          <p:cNvPr id="4" name="Titre 3"/>
          <p:cNvSpPr>
            <a:spLocks noGrp="1"/>
          </p:cNvSpPr>
          <p:nvPr>
            <p:ph type="title"/>
          </p:nvPr>
        </p:nvSpPr>
        <p:spPr>
          <a:xfrm>
            <a:off x="2081554" y="-27384"/>
            <a:ext cx="8028892" cy="980728"/>
          </a:xfrm>
        </p:spPr>
        <p:txBody>
          <a:bodyPr/>
          <a:lstStyle/>
          <a:p>
            <a:r>
              <a:rPr lang="fr-FR" dirty="0"/>
              <a:t>Du puits à la pompe, quels paramètres clés ?</a:t>
            </a:r>
          </a:p>
        </p:txBody>
      </p:sp>
      <p:sp>
        <p:nvSpPr>
          <p:cNvPr id="18" name="Rectangle 17"/>
          <p:cNvSpPr/>
          <p:nvPr/>
        </p:nvSpPr>
        <p:spPr>
          <a:xfrm>
            <a:off x="40862" y="5957721"/>
            <a:ext cx="9079474" cy="307777"/>
          </a:xfrm>
          <a:prstGeom prst="rect">
            <a:avLst/>
          </a:prstGeom>
          <a:ln>
            <a:noFill/>
          </a:ln>
        </p:spPr>
        <p:txBody>
          <a:bodyPr wrap="square">
            <a:spAutoFit/>
          </a:bodyPr>
          <a:lstStyle/>
          <a:p>
            <a:pPr algn="just"/>
            <a:r>
              <a:rPr lang="fr-FR" sz="1400" i="1" dirty="0">
                <a:solidFill>
                  <a:srgbClr val="085160"/>
                </a:solidFill>
                <a:latin typeface="Century Gothic" panose="020B0502020202020204" pitchFamily="34" charset="0"/>
                <a:cs typeface="+mn-cs"/>
              </a:rPr>
              <a:t>Source : Astérix chez les Belges, © 2017 LES ÉDITIONS ALBERT RENÉ / GOSCINNY-UDERZO</a:t>
            </a:r>
            <a:endParaRPr lang="fr-FR" sz="1400" b="1" i="1" dirty="0">
              <a:solidFill>
                <a:schemeClr val="accent2"/>
              </a:solidFill>
              <a:latin typeface="Century Gothic" pitchFamily="34" charset="0"/>
              <a:cs typeface="+mn-cs"/>
            </a:endParaRPr>
          </a:p>
        </p:txBody>
      </p:sp>
    </p:spTree>
    <p:extLst>
      <p:ext uri="{BB962C8B-B14F-4D97-AF65-F5344CB8AC3E}">
        <p14:creationId xmlns:p14="http://schemas.microsoft.com/office/powerpoint/2010/main" val="111039296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wrap="square" numCol="1" anchorCtr="0" compatLnSpc="1">
            <a:prstTxWarp prst="textNoShape">
              <a:avLst/>
            </a:prstTxWarp>
          </a:bodyPr>
          <a:lstStyle/>
          <a:p>
            <a:pPr eaLnBrk="1" hangingPunct="1"/>
            <a:r>
              <a:rPr lang="en-US" cap="none" dirty="0" err="1">
                <a:latin typeface="Century Gothic" charset="0"/>
              </a:rPr>
              <a:t>Cékoastrukla</a:t>
            </a:r>
            <a:r>
              <a:rPr lang="en-US" cap="none" dirty="0">
                <a:latin typeface="Century Gothic" charset="0"/>
              </a:rPr>
              <a:t> ?</a:t>
            </a:r>
          </a:p>
        </p:txBody>
      </p:sp>
      <p:sp>
        <p:nvSpPr>
          <p:cNvPr id="17411" name="Espace réservé du contenu 2"/>
          <p:cNvSpPr>
            <a:spLocks noGrp="1"/>
          </p:cNvSpPr>
          <p:nvPr>
            <p:ph idx="1"/>
          </p:nvPr>
        </p:nvSpPr>
        <p:spPr/>
        <p:txBody>
          <a:bodyPr/>
          <a:lstStyle/>
          <a:p>
            <a:pPr eaLnBrk="1" hangingPunct="1"/>
            <a:r>
              <a:rPr lang="fr-FR" dirty="0">
                <a:latin typeface="Century Gothic" charset="0"/>
              </a:rPr>
              <a:t>La plus grande conférence sur les enjeux énergie climat…</a:t>
            </a:r>
            <a:endParaRPr dirty="0">
              <a:latin typeface="Century Gothic" charset="0"/>
            </a:endParaRPr>
          </a:p>
          <a:p>
            <a:pPr eaLnBrk="1" hangingPunct="1"/>
            <a:endParaRPr dirty="0">
              <a:latin typeface="Century Gothic" charset="0"/>
            </a:endParaRPr>
          </a:p>
          <a:p>
            <a:pPr eaLnBrk="1" hangingPunct="1"/>
            <a:r>
              <a:rPr lang="fr-FR" dirty="0">
                <a:latin typeface="Century Gothic" charset="0"/>
              </a:rPr>
              <a:t>… organisée par des non-experts pour des non –experts !</a:t>
            </a:r>
          </a:p>
          <a:p>
            <a:pPr eaLnBrk="1" hangingPunct="1"/>
            <a:endParaRPr dirty="0">
              <a:latin typeface="Century Gothic" charset="0"/>
            </a:endParaRPr>
          </a:p>
          <a:p>
            <a:pPr eaLnBrk="1" hangingPunct="1"/>
            <a:r>
              <a:rPr lang="fr-FR" dirty="0">
                <a:latin typeface="Century Gothic" charset="0"/>
              </a:rPr>
              <a:t>La conférence dont tu seras l’</a:t>
            </a:r>
            <a:r>
              <a:rPr lang="fr-FR" dirty="0" err="1">
                <a:latin typeface="Century Gothic" charset="0"/>
              </a:rPr>
              <a:t>acteur.trice</a:t>
            </a:r>
            <a:r>
              <a:rPr lang="fr-FR" dirty="0">
                <a:latin typeface="Century Gothic" charset="0"/>
              </a:rPr>
              <a:t> !</a:t>
            </a:r>
          </a:p>
          <a:p>
            <a:pPr eaLnBrk="1" hangingPunct="1"/>
            <a:endParaRPr lang="fr-FR" dirty="0">
              <a:latin typeface="Century Gothic" charset="0"/>
            </a:endParaRPr>
          </a:p>
          <a:p>
            <a:pPr eaLnBrk="1" hangingPunct="1"/>
            <a:endParaRPr dirty="0">
              <a:latin typeface="Century Gothic" charset="0"/>
            </a:endParaRPr>
          </a:p>
        </p:txBody>
      </p:sp>
      <p:pic>
        <p:nvPicPr>
          <p:cNvPr id="15" name="Image 14" descr="L’image contient peut-être : 7 personnes, plein ai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153565" y="4009601"/>
            <a:ext cx="2744574" cy="1828551"/>
          </a:xfrm>
          <a:prstGeom prst="rect">
            <a:avLst/>
          </a:prstGeom>
          <a:noFill/>
          <a:ln>
            <a:noFill/>
          </a:ln>
        </p:spPr>
      </p:pic>
      <p:pic>
        <p:nvPicPr>
          <p:cNvPr id="16" name="Image 15" descr="L’image contient peut-être : 1 personne, assis, écran, table et intérieu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0365" y="4009601"/>
            <a:ext cx="2743200" cy="1828551"/>
          </a:xfrm>
          <a:prstGeom prst="rect">
            <a:avLst/>
          </a:prstGeom>
          <a:noFill/>
          <a:ln>
            <a:noFill/>
          </a:ln>
        </p:spPr>
      </p:pic>
      <p:pic>
        <p:nvPicPr>
          <p:cNvPr id="19" name="Image 18" descr="L’image contient peut-être : personnes assises et intérieur"/>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804" y="4009602"/>
            <a:ext cx="2775500" cy="1828551"/>
          </a:xfrm>
          <a:prstGeom prst="rect">
            <a:avLst/>
          </a:prstGeom>
          <a:noFill/>
          <a:ln>
            <a:noFill/>
          </a:ln>
        </p:spPr>
      </p:pic>
      <p:pic>
        <p:nvPicPr>
          <p:cNvPr id="20" name="Image 1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24392" y="1484784"/>
            <a:ext cx="1688603" cy="1980000"/>
          </a:xfrm>
          <a:prstGeom prst="rect">
            <a:avLst/>
          </a:prstGeom>
        </p:spPr>
      </p:pic>
    </p:spTree>
    <p:extLst>
      <p:ext uri="{BB962C8B-B14F-4D97-AF65-F5344CB8AC3E}">
        <p14:creationId xmlns:p14="http://schemas.microsoft.com/office/powerpoint/2010/main" val="96465680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81554" y="-27384"/>
            <a:ext cx="8028892" cy="980728"/>
          </a:xfrm>
        </p:spPr>
        <p:txBody>
          <a:bodyPr/>
          <a:lstStyle/>
          <a:p>
            <a:r>
              <a:rPr lang="fr-FR" dirty="0"/>
              <a:t>Les réserves de pétrole : ça commence à piquer…</a:t>
            </a:r>
          </a:p>
        </p:txBody>
      </p:sp>
      <p:sp>
        <p:nvSpPr>
          <p:cNvPr id="22" name="Text Box 3"/>
          <p:cNvSpPr txBox="1">
            <a:spLocks noChangeArrowheads="1"/>
          </p:cNvSpPr>
          <p:nvPr/>
        </p:nvSpPr>
        <p:spPr bwMode="auto">
          <a:xfrm>
            <a:off x="773739" y="4980593"/>
            <a:ext cx="4608512" cy="752663"/>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On aurait actuellement découvert</a:t>
            </a:r>
          </a:p>
          <a:p>
            <a:pPr algn="ctr" eaLnBrk="1" hangingPunct="1">
              <a:buSzPct val="100000"/>
            </a:pPr>
            <a:r>
              <a:rPr lang="fr-FR" altLang="fr-FR" sz="2000" b="1" dirty="0">
                <a:solidFill>
                  <a:srgbClr val="FFFFFF"/>
                </a:solidFill>
                <a:latin typeface="Century Gothic" panose="020B0502020202020204" pitchFamily="34" charset="0"/>
              </a:rPr>
              <a:t>presque toutes les ressources</a:t>
            </a:r>
          </a:p>
        </p:txBody>
      </p:sp>
      <p:sp>
        <p:nvSpPr>
          <p:cNvPr id="23" name="Rectangle 22"/>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anose="020B0502020202020204" pitchFamily="34" charset="0"/>
                <a:cs typeface="+mn-cs"/>
              </a:rPr>
              <a:t>Source : Association for the </a:t>
            </a:r>
            <a:r>
              <a:rPr lang="fr-FR" sz="1400" i="1" dirty="0" err="1">
                <a:solidFill>
                  <a:srgbClr val="085160"/>
                </a:solidFill>
                <a:latin typeface="Century Gothic" pitchFamily="34" charset="0"/>
                <a:cs typeface="+mn-cs"/>
              </a:rPr>
              <a:t>Study</a:t>
            </a:r>
            <a:r>
              <a:rPr lang="fr-FR" sz="1400" i="1" dirty="0">
                <a:solidFill>
                  <a:srgbClr val="085160"/>
                </a:solidFill>
                <a:latin typeface="Century Gothic" pitchFamily="34" charset="0"/>
                <a:cs typeface="+mn-cs"/>
              </a:rPr>
              <a:t> of Peak </a:t>
            </a:r>
            <a:r>
              <a:rPr lang="fr-FR" sz="1400" i="1" dirty="0" err="1">
                <a:solidFill>
                  <a:srgbClr val="085160"/>
                </a:solidFill>
                <a:latin typeface="Century Gothic" pitchFamily="34" charset="0"/>
                <a:cs typeface="+mn-cs"/>
              </a:rPr>
              <a:t>Oil</a:t>
            </a:r>
            <a:r>
              <a:rPr lang="fr-FR" sz="1400" i="1" dirty="0">
                <a:solidFill>
                  <a:srgbClr val="085160"/>
                </a:solidFill>
                <a:latin typeface="Century Gothic" pitchFamily="34" charset="0"/>
                <a:cs typeface="+mn-cs"/>
              </a:rPr>
              <a:t> (ASPO)</a:t>
            </a:r>
            <a:endParaRPr lang="fr-FR" sz="1400" b="1" i="1" dirty="0">
              <a:solidFill>
                <a:schemeClr val="accent2"/>
              </a:solidFill>
              <a:latin typeface="Century Gothic" pitchFamily="34" charset="0"/>
              <a:cs typeface="+mn-cs"/>
            </a:endParaRPr>
          </a:p>
        </p:txBody>
      </p:sp>
      <p:grpSp>
        <p:nvGrpSpPr>
          <p:cNvPr id="6" name="Groupe 5"/>
          <p:cNvGrpSpPr/>
          <p:nvPr/>
        </p:nvGrpSpPr>
        <p:grpSpPr>
          <a:xfrm>
            <a:off x="6556432" y="1813012"/>
            <a:ext cx="5588240" cy="3920244"/>
            <a:chOff x="6556432" y="1813012"/>
            <a:chExt cx="5588240" cy="3920244"/>
          </a:xfrm>
        </p:grpSpPr>
        <p:grpSp>
          <p:nvGrpSpPr>
            <p:cNvPr id="5" name="Groupe 4"/>
            <p:cNvGrpSpPr/>
            <p:nvPr/>
          </p:nvGrpSpPr>
          <p:grpSpPr>
            <a:xfrm>
              <a:off x="6556432" y="1813012"/>
              <a:ext cx="5588240" cy="3920244"/>
              <a:chOff x="6556432" y="1813012"/>
              <a:chExt cx="5588240" cy="3920244"/>
            </a:xfrm>
          </p:grpSpPr>
          <p:sp>
            <p:nvSpPr>
              <p:cNvPr id="26" name="Text Box 3"/>
              <p:cNvSpPr txBox="1">
                <a:spLocks noChangeArrowheads="1"/>
              </p:cNvSpPr>
              <p:nvPr/>
            </p:nvSpPr>
            <p:spPr bwMode="auto">
              <a:xfrm>
                <a:off x="7296433" y="4998290"/>
                <a:ext cx="4329197" cy="734966"/>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On se rapproche du pic global de production</a:t>
                </a:r>
              </a:p>
            </p:txBody>
          </p:sp>
          <p:grpSp>
            <p:nvGrpSpPr>
              <p:cNvPr id="24" name="Groupe 23"/>
              <p:cNvGrpSpPr/>
              <p:nvPr/>
            </p:nvGrpSpPr>
            <p:grpSpPr>
              <a:xfrm>
                <a:off x="6556432" y="1813012"/>
                <a:ext cx="5588240" cy="3528565"/>
                <a:chOff x="7246904" y="980555"/>
                <a:chExt cx="5588240" cy="3528565"/>
              </a:xfrm>
            </p:grpSpPr>
            <p:pic>
              <p:nvPicPr>
                <p:cNvPr id="25" name="Image 24"/>
                <p:cNvPicPr>
                  <a:picLocks noChangeAspect="1"/>
                </p:cNvPicPr>
                <p:nvPr/>
              </p:nvPicPr>
              <p:blipFill rotWithShape="1">
                <a:blip r:embed="rId3"/>
                <a:srcRect t="5882"/>
                <a:stretch/>
              </p:blipFill>
              <p:spPr>
                <a:xfrm>
                  <a:off x="7415768" y="1715521"/>
                  <a:ext cx="5176866" cy="2793599"/>
                </a:xfrm>
                <a:prstGeom prst="rect">
                  <a:avLst/>
                </a:prstGeom>
              </p:spPr>
            </p:pic>
            <p:sp>
              <p:nvSpPr>
                <p:cNvPr id="27" name="Rectangle 26"/>
                <p:cNvSpPr/>
                <p:nvPr/>
              </p:nvSpPr>
              <p:spPr>
                <a:xfrm>
                  <a:off x="8413465" y="980555"/>
                  <a:ext cx="3025238" cy="1015663"/>
                </a:xfrm>
                <a:prstGeom prst="rect">
                  <a:avLst/>
                </a:prstGeom>
              </p:spPr>
              <p:txBody>
                <a:bodyPr wrap="square">
                  <a:spAutoFit/>
                </a:bodyPr>
                <a:lstStyle/>
                <a:p>
                  <a:pPr lvl="0" algn="ctr">
                    <a:spcBef>
                      <a:spcPts val="0"/>
                    </a:spcBef>
                    <a:spcAft>
                      <a:spcPts val="0"/>
                    </a:spcAft>
                    <a:buClr>
                      <a:srgbClr val="2A6176"/>
                    </a:buClr>
                  </a:pPr>
                  <a:r>
                    <a:rPr lang="fr-FR" sz="2400" b="1" dirty="0">
                      <a:solidFill>
                        <a:srgbClr val="2A6176"/>
                      </a:solidFill>
                      <a:latin typeface="Century Gothic" panose="020B0502020202020204" pitchFamily="34" charset="0"/>
                    </a:rPr>
                    <a:t>PIC </a:t>
                  </a:r>
                </a:p>
                <a:p>
                  <a:pPr lvl="0" algn="ctr">
                    <a:spcBef>
                      <a:spcPts val="0"/>
                    </a:spcBef>
                    <a:spcAft>
                      <a:spcPts val="0"/>
                    </a:spcAft>
                    <a:buClr>
                      <a:srgbClr val="2A6176"/>
                    </a:buClr>
                  </a:pPr>
                  <a:r>
                    <a:rPr lang="fr-FR" b="1" dirty="0">
                      <a:solidFill>
                        <a:srgbClr val="2A6176"/>
                      </a:solidFill>
                      <a:latin typeface="Century Gothic" panose="020B0502020202020204" pitchFamily="34" charset="0"/>
                    </a:rPr>
                    <a:t>(=maximum) de production</a:t>
                  </a:r>
                </a:p>
              </p:txBody>
            </p:sp>
            <p:sp>
              <p:nvSpPr>
                <p:cNvPr id="30" name="Rectangle 29"/>
                <p:cNvSpPr/>
                <p:nvPr/>
              </p:nvSpPr>
              <p:spPr>
                <a:xfrm>
                  <a:off x="11755024" y="3393251"/>
                  <a:ext cx="1080120" cy="338554"/>
                </a:xfrm>
                <a:prstGeom prst="rect">
                  <a:avLst/>
                </a:prstGeom>
              </p:spPr>
              <p:txBody>
                <a:bodyPr wrap="square">
                  <a:spAutoFit/>
                </a:bodyPr>
                <a:lstStyle/>
                <a:p>
                  <a:pPr lvl="0" algn="ctr">
                    <a:spcBef>
                      <a:spcPts val="1200"/>
                    </a:spcBef>
                    <a:spcAft>
                      <a:spcPts val="1200"/>
                    </a:spcAft>
                    <a:buClr>
                      <a:srgbClr val="2A6176"/>
                    </a:buClr>
                  </a:pPr>
                  <a:r>
                    <a:rPr lang="fr-FR" sz="1600" b="1" dirty="0">
                      <a:solidFill>
                        <a:srgbClr val="2A6176"/>
                      </a:solidFill>
                      <a:latin typeface="Century Gothic" panose="020B0502020202020204" pitchFamily="34" charset="0"/>
                    </a:rPr>
                    <a:t>Temps</a:t>
                  </a:r>
                </a:p>
              </p:txBody>
            </p:sp>
            <p:sp>
              <p:nvSpPr>
                <p:cNvPr id="31" name="Rectangle 30"/>
                <p:cNvSpPr/>
                <p:nvPr/>
              </p:nvSpPr>
              <p:spPr>
                <a:xfrm>
                  <a:off x="7246904" y="1319109"/>
                  <a:ext cx="1569190" cy="338554"/>
                </a:xfrm>
                <a:prstGeom prst="rect">
                  <a:avLst/>
                </a:prstGeom>
              </p:spPr>
              <p:txBody>
                <a:bodyPr wrap="square">
                  <a:spAutoFit/>
                </a:bodyPr>
                <a:lstStyle/>
                <a:p>
                  <a:pPr lvl="0" algn="ctr">
                    <a:spcBef>
                      <a:spcPts val="1200"/>
                    </a:spcBef>
                    <a:spcAft>
                      <a:spcPts val="1200"/>
                    </a:spcAft>
                    <a:buClr>
                      <a:srgbClr val="2A6176"/>
                    </a:buClr>
                  </a:pPr>
                  <a:r>
                    <a:rPr lang="fr-FR" sz="1600" b="1" dirty="0">
                      <a:solidFill>
                        <a:srgbClr val="2A6176"/>
                      </a:solidFill>
                      <a:latin typeface="Century Gothic" panose="020B0502020202020204" pitchFamily="34" charset="0"/>
                    </a:rPr>
                    <a:t>Production</a:t>
                  </a:r>
                </a:p>
              </p:txBody>
            </p:sp>
          </p:grpSp>
        </p:grpSp>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1073">
              <a:off x="9306792" y="2840414"/>
              <a:ext cx="360823" cy="368203"/>
            </a:xfrm>
            <a:prstGeom prst="rect">
              <a:avLst/>
            </a:prstGeom>
          </p:spPr>
        </p:pic>
      </p:gr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225" y="957781"/>
            <a:ext cx="4591050" cy="3810000"/>
          </a:xfrm>
          <a:prstGeom prst="rect">
            <a:avLst/>
          </a:prstGeom>
        </p:spPr>
      </p:pic>
    </p:spTree>
    <p:extLst>
      <p:ext uri="{BB962C8B-B14F-4D97-AF65-F5344CB8AC3E}">
        <p14:creationId xmlns:p14="http://schemas.microsoft.com/office/powerpoint/2010/main" val="24725264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3465935" y="827082"/>
            <a:ext cx="4993010" cy="4975241"/>
          </a:xfrm>
          <a:prstGeom prst="rect">
            <a:avLst/>
          </a:prstGeom>
        </p:spPr>
      </p:pic>
      <p:sp>
        <p:nvSpPr>
          <p:cNvPr id="4" name="Titre 3"/>
          <p:cNvSpPr>
            <a:spLocks noGrp="1"/>
          </p:cNvSpPr>
          <p:nvPr>
            <p:ph type="title"/>
          </p:nvPr>
        </p:nvSpPr>
        <p:spPr>
          <a:xfrm>
            <a:off x="2081554" y="-27384"/>
            <a:ext cx="8028892" cy="980728"/>
          </a:xfrm>
        </p:spPr>
        <p:txBody>
          <a:bodyPr/>
          <a:lstStyle/>
          <a:p>
            <a:r>
              <a:rPr lang="fr-FR" dirty="0"/>
              <a:t>Du puits à la pompe, quels paramètres clés ?</a:t>
            </a:r>
          </a:p>
        </p:txBody>
      </p:sp>
      <p:sp>
        <p:nvSpPr>
          <p:cNvPr id="14" name="Text Box 11"/>
          <p:cNvSpPr txBox="1">
            <a:spLocks noChangeArrowheads="1"/>
          </p:cNvSpPr>
          <p:nvPr/>
        </p:nvSpPr>
        <p:spPr bwMode="auto">
          <a:xfrm>
            <a:off x="3863975" y="4757738"/>
            <a:ext cx="4535488" cy="398462"/>
          </a:xfrm>
          <a:prstGeom prst="rect">
            <a:avLst/>
          </a:prstGeom>
          <a:solidFill>
            <a:srgbClr val="F6AB38"/>
          </a:solidFill>
          <a:ln>
            <a:solidFill>
              <a:srgbClr val="F59F2E"/>
            </a:solid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solidFill>
                  <a:srgbClr val="FFFFFF"/>
                </a:solidFill>
                <a:latin typeface="Century Gothic" panose="020B0502020202020204" pitchFamily="34" charset="0"/>
              </a:rPr>
              <a:t>3) Le besoin des consommateurs</a:t>
            </a:r>
          </a:p>
        </p:txBody>
      </p:sp>
      <p:sp>
        <p:nvSpPr>
          <p:cNvPr id="18" name="Rectangle 17"/>
          <p:cNvSpPr/>
          <p:nvPr/>
        </p:nvSpPr>
        <p:spPr>
          <a:xfrm>
            <a:off x="40862" y="5957721"/>
            <a:ext cx="9079474" cy="307777"/>
          </a:xfrm>
          <a:prstGeom prst="rect">
            <a:avLst/>
          </a:prstGeom>
          <a:ln>
            <a:noFill/>
          </a:ln>
        </p:spPr>
        <p:txBody>
          <a:bodyPr wrap="square">
            <a:spAutoFit/>
          </a:bodyPr>
          <a:lstStyle/>
          <a:p>
            <a:pPr algn="just"/>
            <a:r>
              <a:rPr lang="fr-FR" sz="1400" i="1" dirty="0">
                <a:solidFill>
                  <a:srgbClr val="085160"/>
                </a:solidFill>
                <a:latin typeface="Century Gothic" panose="020B0502020202020204" pitchFamily="34" charset="0"/>
                <a:cs typeface="+mn-cs"/>
              </a:rPr>
              <a:t>Source : Astérix chez les Belges, © 2017 LES ÉDITIONS ALBERT RENÉ / GOSCINNY-UDERZO</a:t>
            </a:r>
            <a:endParaRPr lang="fr-FR" sz="1400" b="1" i="1" dirty="0">
              <a:solidFill>
                <a:schemeClr val="accent2"/>
              </a:solidFill>
              <a:latin typeface="Century Gothic" pitchFamily="34" charset="0"/>
              <a:cs typeface="+mn-cs"/>
            </a:endParaRPr>
          </a:p>
        </p:txBody>
      </p:sp>
    </p:spTree>
    <p:extLst>
      <p:ext uri="{BB962C8B-B14F-4D97-AF65-F5344CB8AC3E}">
        <p14:creationId xmlns:p14="http://schemas.microsoft.com/office/powerpoint/2010/main" val="4271399530"/>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34"/>
          <p:cNvGrpSpPr>
            <a:grpSpLocks/>
          </p:cNvGrpSpPr>
          <p:nvPr/>
        </p:nvGrpSpPr>
        <p:grpSpPr bwMode="auto">
          <a:xfrm>
            <a:off x="3215483" y="2460650"/>
            <a:ext cx="7489825" cy="3527425"/>
            <a:chOff x="1043608" y="2126642"/>
            <a:chExt cx="7488832" cy="3528392"/>
          </a:xfrm>
        </p:grpSpPr>
        <p:sp>
          <p:nvSpPr>
            <p:cNvPr id="9" name="Forme libre 8"/>
            <p:cNvSpPr/>
            <p:nvPr/>
          </p:nvSpPr>
          <p:spPr bwMode="auto">
            <a:xfrm>
              <a:off x="1043608" y="2126642"/>
              <a:ext cx="7488832" cy="3528392"/>
            </a:xfrm>
            <a:custGeom>
              <a:avLst/>
              <a:gdLst>
                <a:gd name="connsiteX0" fmla="*/ 173832 w 2331244"/>
                <a:gd name="connsiteY0" fmla="*/ 5938837 h 5967412"/>
                <a:gd name="connsiteX1" fmla="*/ 216694 w 2331244"/>
                <a:gd name="connsiteY1" fmla="*/ 2738437 h 5967412"/>
                <a:gd name="connsiteX2" fmla="*/ 2316957 w 2331244"/>
                <a:gd name="connsiteY2" fmla="*/ 538162 h 5967412"/>
                <a:gd name="connsiteX3" fmla="*/ 2331244 w 2331244"/>
                <a:gd name="connsiteY3" fmla="*/ 5967412 h 5967412"/>
                <a:gd name="connsiteX4" fmla="*/ 173832 w 2331244"/>
                <a:gd name="connsiteY4" fmla="*/ 5938837 h 5967412"/>
                <a:gd name="connsiteX0" fmla="*/ 198281 w 2355693"/>
                <a:gd name="connsiteY0" fmla="*/ 5938837 h 5967412"/>
                <a:gd name="connsiteX1" fmla="*/ 216694 w 2355693"/>
                <a:gd name="connsiteY1" fmla="*/ 1365721 h 5967412"/>
                <a:gd name="connsiteX2" fmla="*/ 2341406 w 2355693"/>
                <a:gd name="connsiteY2" fmla="*/ 538162 h 5967412"/>
                <a:gd name="connsiteX3" fmla="*/ 2355693 w 2355693"/>
                <a:gd name="connsiteY3" fmla="*/ 5967412 h 5967412"/>
                <a:gd name="connsiteX4" fmla="*/ 198281 w 2355693"/>
                <a:gd name="connsiteY4" fmla="*/ 5938837 h 5967412"/>
                <a:gd name="connsiteX0" fmla="*/ 0 w 2157412"/>
                <a:gd name="connsiteY0" fmla="*/ 5938837 h 5967412"/>
                <a:gd name="connsiteX1" fmla="*/ 18413 w 2157412"/>
                <a:gd name="connsiteY1" fmla="*/ 1365721 h 5967412"/>
                <a:gd name="connsiteX2" fmla="*/ 2143125 w 2157412"/>
                <a:gd name="connsiteY2" fmla="*/ 538162 h 5967412"/>
                <a:gd name="connsiteX3" fmla="*/ 2157412 w 2157412"/>
                <a:gd name="connsiteY3" fmla="*/ 5967412 h 5967412"/>
                <a:gd name="connsiteX4" fmla="*/ 0 w 2157412"/>
                <a:gd name="connsiteY4" fmla="*/ 5938837 h 5967412"/>
                <a:gd name="connsiteX0" fmla="*/ 0 w 2157412"/>
                <a:gd name="connsiteY0" fmla="*/ 5400675 h 5429250"/>
                <a:gd name="connsiteX1" fmla="*/ 18413 w 2157412"/>
                <a:gd name="connsiteY1" fmla="*/ 827559 h 5429250"/>
                <a:gd name="connsiteX2" fmla="*/ 2143125 w 2157412"/>
                <a:gd name="connsiteY2" fmla="*/ 0 h 5429250"/>
                <a:gd name="connsiteX3" fmla="*/ 2157412 w 2157412"/>
                <a:gd name="connsiteY3" fmla="*/ 5429250 h 5429250"/>
                <a:gd name="connsiteX4" fmla="*/ 0 w 2157412"/>
                <a:gd name="connsiteY4" fmla="*/ 5400675 h 5429250"/>
                <a:gd name="connsiteX0" fmla="*/ 366055 w 2145137"/>
                <a:gd name="connsiteY0" fmla="*/ 5076031 h 5429250"/>
                <a:gd name="connsiteX1" fmla="*/ 6138 w 2145137"/>
                <a:gd name="connsiteY1" fmla="*/ 827559 h 5429250"/>
                <a:gd name="connsiteX2" fmla="*/ 2130850 w 2145137"/>
                <a:gd name="connsiteY2" fmla="*/ 0 h 5429250"/>
                <a:gd name="connsiteX3" fmla="*/ 2145137 w 2145137"/>
                <a:gd name="connsiteY3" fmla="*/ 5429250 h 5429250"/>
                <a:gd name="connsiteX4" fmla="*/ 366055 w 2145137"/>
                <a:gd name="connsiteY4" fmla="*/ 5076031 h 5429250"/>
                <a:gd name="connsiteX0" fmla="*/ 6138 w 2145137"/>
                <a:gd name="connsiteY0" fmla="*/ 5436071 h 5436071"/>
                <a:gd name="connsiteX1" fmla="*/ 6138 w 2145137"/>
                <a:gd name="connsiteY1" fmla="*/ 827559 h 5436071"/>
                <a:gd name="connsiteX2" fmla="*/ 2130850 w 2145137"/>
                <a:gd name="connsiteY2" fmla="*/ 0 h 5436071"/>
                <a:gd name="connsiteX3" fmla="*/ 2145137 w 2145137"/>
                <a:gd name="connsiteY3" fmla="*/ 5429250 h 5436071"/>
                <a:gd name="connsiteX4" fmla="*/ 6138 w 2145137"/>
                <a:gd name="connsiteY4" fmla="*/ 5436071 h 5436071"/>
                <a:gd name="connsiteX0" fmla="*/ 6138 w 2130850"/>
                <a:gd name="connsiteY0" fmla="*/ 5436071 h 5436071"/>
                <a:gd name="connsiteX1" fmla="*/ 6138 w 2130850"/>
                <a:gd name="connsiteY1" fmla="*/ 827559 h 5436071"/>
                <a:gd name="connsiteX2" fmla="*/ 2130850 w 2130850"/>
                <a:gd name="connsiteY2" fmla="*/ 0 h 5436071"/>
                <a:gd name="connsiteX3" fmla="*/ 2021676 w 2130850"/>
                <a:gd name="connsiteY3" fmla="*/ 4932015 h 5436071"/>
                <a:gd name="connsiteX4" fmla="*/ 6138 w 2130850"/>
                <a:gd name="connsiteY4" fmla="*/ 5436071 h 5436071"/>
                <a:gd name="connsiteX0" fmla="*/ 6138 w 2165643"/>
                <a:gd name="connsiteY0" fmla="*/ 5436071 h 5436071"/>
                <a:gd name="connsiteX1" fmla="*/ 6138 w 2165643"/>
                <a:gd name="connsiteY1" fmla="*/ 827559 h 5436071"/>
                <a:gd name="connsiteX2" fmla="*/ 2130850 w 2165643"/>
                <a:gd name="connsiteY2" fmla="*/ 0 h 5436071"/>
                <a:gd name="connsiteX3" fmla="*/ 2165643 w 2165643"/>
                <a:gd name="connsiteY3" fmla="*/ 5436071 h 5436071"/>
                <a:gd name="connsiteX4" fmla="*/ 6138 w 2165643"/>
                <a:gd name="connsiteY4" fmla="*/ 5436071 h 5436071"/>
                <a:gd name="connsiteX0" fmla="*/ 6138 w 2165643"/>
                <a:gd name="connsiteY0" fmla="*/ 5184576 h 5184576"/>
                <a:gd name="connsiteX1" fmla="*/ 6138 w 2165643"/>
                <a:gd name="connsiteY1" fmla="*/ 576064 h 5184576"/>
                <a:gd name="connsiteX2" fmla="*/ 2165642 w 2165643"/>
                <a:gd name="connsiteY2" fmla="*/ 0 h 5184576"/>
                <a:gd name="connsiteX3" fmla="*/ 2165643 w 2165643"/>
                <a:gd name="connsiteY3" fmla="*/ 5184576 h 5184576"/>
                <a:gd name="connsiteX4" fmla="*/ 6138 w 2165643"/>
                <a:gd name="connsiteY4" fmla="*/ 5184576 h 5184576"/>
                <a:gd name="connsiteX0" fmla="*/ 6139 w 2165644"/>
                <a:gd name="connsiteY0" fmla="*/ 5184576 h 5184576"/>
                <a:gd name="connsiteX1" fmla="*/ 6138 w 2165644"/>
                <a:gd name="connsiteY1" fmla="*/ 648071 h 5184576"/>
                <a:gd name="connsiteX2" fmla="*/ 2165643 w 2165644"/>
                <a:gd name="connsiteY2" fmla="*/ 0 h 5184576"/>
                <a:gd name="connsiteX3" fmla="*/ 2165644 w 2165644"/>
                <a:gd name="connsiteY3" fmla="*/ 5184576 h 5184576"/>
                <a:gd name="connsiteX4" fmla="*/ 6139 w 2165644"/>
                <a:gd name="connsiteY4" fmla="*/ 5184576 h 5184576"/>
                <a:gd name="connsiteX0" fmla="*/ 6139 w 2165644"/>
                <a:gd name="connsiteY0" fmla="*/ 5256585 h 5256585"/>
                <a:gd name="connsiteX1" fmla="*/ 6138 w 2165644"/>
                <a:gd name="connsiteY1" fmla="*/ 720080 h 5256585"/>
                <a:gd name="connsiteX2" fmla="*/ 2165644 w 2165644"/>
                <a:gd name="connsiteY2" fmla="*/ 0 h 5256585"/>
                <a:gd name="connsiteX3" fmla="*/ 2165644 w 2165644"/>
                <a:gd name="connsiteY3" fmla="*/ 5256585 h 5256585"/>
                <a:gd name="connsiteX4" fmla="*/ 6139 w 2165644"/>
                <a:gd name="connsiteY4" fmla="*/ 5256585 h 5256585"/>
                <a:gd name="connsiteX0" fmla="*/ 78122 w 2237627"/>
                <a:gd name="connsiteY0" fmla="*/ 5256585 h 5256585"/>
                <a:gd name="connsiteX1" fmla="*/ 6138 w 2237627"/>
                <a:gd name="connsiteY1" fmla="*/ 720081 h 5256585"/>
                <a:gd name="connsiteX2" fmla="*/ 2237627 w 2237627"/>
                <a:gd name="connsiteY2" fmla="*/ 0 h 5256585"/>
                <a:gd name="connsiteX3" fmla="*/ 2237627 w 2237627"/>
                <a:gd name="connsiteY3" fmla="*/ 5256585 h 5256585"/>
                <a:gd name="connsiteX4" fmla="*/ 78122 w 2237627"/>
                <a:gd name="connsiteY4" fmla="*/ 5256585 h 5256585"/>
                <a:gd name="connsiteX0" fmla="*/ 6138 w 2237627"/>
                <a:gd name="connsiteY0" fmla="*/ 5256585 h 5256585"/>
                <a:gd name="connsiteX1" fmla="*/ 6138 w 2237627"/>
                <a:gd name="connsiteY1" fmla="*/ 720081 h 5256585"/>
                <a:gd name="connsiteX2" fmla="*/ 2237627 w 2237627"/>
                <a:gd name="connsiteY2" fmla="*/ 0 h 5256585"/>
                <a:gd name="connsiteX3" fmla="*/ 2237627 w 2237627"/>
                <a:gd name="connsiteY3" fmla="*/ 5256585 h 5256585"/>
                <a:gd name="connsiteX4" fmla="*/ 6138 w 2237627"/>
                <a:gd name="connsiteY4" fmla="*/ 5256585 h 5256585"/>
                <a:gd name="connsiteX0" fmla="*/ 12276 w 2243765"/>
                <a:gd name="connsiteY0" fmla="*/ 5256585 h 5256585"/>
                <a:gd name="connsiteX1" fmla="*/ 6138 w 2243765"/>
                <a:gd name="connsiteY1" fmla="*/ 2088232 h 5256585"/>
                <a:gd name="connsiteX2" fmla="*/ 2243765 w 2243765"/>
                <a:gd name="connsiteY2" fmla="*/ 0 h 5256585"/>
                <a:gd name="connsiteX3" fmla="*/ 2243765 w 2243765"/>
                <a:gd name="connsiteY3" fmla="*/ 5256585 h 5256585"/>
                <a:gd name="connsiteX4" fmla="*/ 12276 w 2243765"/>
                <a:gd name="connsiteY4" fmla="*/ 5256585 h 5256585"/>
                <a:gd name="connsiteX0" fmla="*/ 12276 w 2243765"/>
                <a:gd name="connsiteY0" fmla="*/ 3168353 h 3168353"/>
                <a:gd name="connsiteX1" fmla="*/ 6138 w 2243765"/>
                <a:gd name="connsiteY1" fmla="*/ 0 h 3168353"/>
                <a:gd name="connsiteX2" fmla="*/ 2021677 w 2243765"/>
                <a:gd name="connsiteY2" fmla="*/ 2160240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021677 w 2243765"/>
                <a:gd name="connsiteY2" fmla="*/ 2160240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237627 w 2243765"/>
                <a:gd name="connsiteY2" fmla="*/ 2232248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237627 w 2243765"/>
                <a:gd name="connsiteY2" fmla="*/ 3096344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165644 w 2243765"/>
                <a:gd name="connsiteY2" fmla="*/ 2448272 h 3168353"/>
                <a:gd name="connsiteX3" fmla="*/ 2237627 w 2243765"/>
                <a:gd name="connsiteY3" fmla="*/ 3096344 h 3168353"/>
                <a:gd name="connsiteX4" fmla="*/ 2243765 w 2243765"/>
                <a:gd name="connsiteY4" fmla="*/ 3168353 h 3168353"/>
                <a:gd name="connsiteX5" fmla="*/ 12276 w 2243765"/>
                <a:gd name="connsiteY5" fmla="*/ 3168353 h 3168353"/>
                <a:gd name="connsiteX0" fmla="*/ 12276 w 2243765"/>
                <a:gd name="connsiteY0" fmla="*/ 3168353 h 3168353"/>
                <a:gd name="connsiteX1" fmla="*/ 6138 w 2243765"/>
                <a:gd name="connsiteY1" fmla="*/ 0 h 3168353"/>
                <a:gd name="connsiteX2" fmla="*/ 1085891 w 2243765"/>
                <a:gd name="connsiteY2" fmla="*/ 2160240 h 3168353"/>
                <a:gd name="connsiteX3" fmla="*/ 2165644 w 2243765"/>
                <a:gd name="connsiteY3" fmla="*/ 2448272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168353 h 3168353"/>
                <a:gd name="connsiteX1" fmla="*/ 6138 w 2243765"/>
                <a:gd name="connsiteY1" fmla="*/ 0 h 3168353"/>
                <a:gd name="connsiteX2" fmla="*/ 1373825 w 2243765"/>
                <a:gd name="connsiteY2" fmla="*/ 2088232 h 3168353"/>
                <a:gd name="connsiteX3" fmla="*/ 2165644 w 2243765"/>
                <a:gd name="connsiteY3" fmla="*/ 2448272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348373 h 3348373"/>
                <a:gd name="connsiteX1" fmla="*/ 6138 w 2243765"/>
                <a:gd name="connsiteY1" fmla="*/ 180020 h 3348373"/>
                <a:gd name="connsiteX2" fmla="*/ 1373825 w 2243765"/>
                <a:gd name="connsiteY2" fmla="*/ 2268252 h 3348373"/>
                <a:gd name="connsiteX3" fmla="*/ 2165644 w 2243765"/>
                <a:gd name="connsiteY3" fmla="*/ 2628292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348373 h 3348373"/>
                <a:gd name="connsiteX1" fmla="*/ 6138 w 2243765"/>
                <a:gd name="connsiteY1" fmla="*/ 180020 h 3348373"/>
                <a:gd name="connsiteX2" fmla="*/ 1373825 w 2243765"/>
                <a:gd name="connsiteY2" fmla="*/ 2268252 h 3348373"/>
                <a:gd name="connsiteX3" fmla="*/ 2165644 w 2243765"/>
                <a:gd name="connsiteY3" fmla="*/ 2628292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348373 h 3348373"/>
                <a:gd name="connsiteX1" fmla="*/ 6138 w 2243765"/>
                <a:gd name="connsiteY1" fmla="*/ 180020 h 3348373"/>
                <a:gd name="connsiteX2" fmla="*/ 1373825 w 2243765"/>
                <a:gd name="connsiteY2" fmla="*/ 2268252 h 3348373"/>
                <a:gd name="connsiteX3" fmla="*/ 2237627 w 2243765"/>
                <a:gd name="connsiteY3" fmla="*/ 2916324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168353 h 3168353"/>
                <a:gd name="connsiteX1" fmla="*/ 6138 w 2243765"/>
                <a:gd name="connsiteY1" fmla="*/ 0 h 3168353"/>
                <a:gd name="connsiteX2" fmla="*/ 1373825 w 2243765"/>
                <a:gd name="connsiteY2" fmla="*/ 2088232 h 3168353"/>
                <a:gd name="connsiteX3" fmla="*/ 2237627 w 2243765"/>
                <a:gd name="connsiteY3" fmla="*/ 2736304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168353 h 3168353"/>
                <a:gd name="connsiteX1" fmla="*/ 6138 w 2243765"/>
                <a:gd name="connsiteY1" fmla="*/ 0 h 3168353"/>
                <a:gd name="connsiteX2" fmla="*/ 1373825 w 2243765"/>
                <a:gd name="connsiteY2" fmla="*/ 2088232 h 3168353"/>
                <a:gd name="connsiteX3" fmla="*/ 2237627 w 2243765"/>
                <a:gd name="connsiteY3" fmla="*/ 2736304 h 3168353"/>
                <a:gd name="connsiteX4" fmla="*/ 2243765 w 2243765"/>
                <a:gd name="connsiteY4" fmla="*/ 3168353 h 3168353"/>
                <a:gd name="connsiteX5" fmla="*/ 12276 w 2243765"/>
                <a:gd name="connsiteY5" fmla="*/ 3168353 h 3168353"/>
                <a:gd name="connsiteX0" fmla="*/ 2237627 w 2237627"/>
                <a:gd name="connsiteY0" fmla="*/ 3168353 h 3168353"/>
                <a:gd name="connsiteX1" fmla="*/ 0 w 2237627"/>
                <a:gd name="connsiteY1" fmla="*/ 0 h 3168353"/>
                <a:gd name="connsiteX2" fmla="*/ 1367687 w 2237627"/>
                <a:gd name="connsiteY2" fmla="*/ 2088232 h 3168353"/>
                <a:gd name="connsiteX3" fmla="*/ 2231489 w 2237627"/>
                <a:gd name="connsiteY3" fmla="*/ 2736304 h 3168353"/>
                <a:gd name="connsiteX4" fmla="*/ 2237627 w 2237627"/>
                <a:gd name="connsiteY4" fmla="*/ 3168353 h 3168353"/>
                <a:gd name="connsiteX0" fmla="*/ 7426126 w 7792851"/>
                <a:gd name="connsiteY0" fmla="*/ 1152079 h 1634691"/>
                <a:gd name="connsiteX1" fmla="*/ 0 w 7792851"/>
                <a:gd name="connsiteY1" fmla="*/ 1151781 h 1634691"/>
                <a:gd name="connsiteX2" fmla="*/ 6556186 w 7792851"/>
                <a:gd name="connsiteY2" fmla="*/ 71958 h 1634691"/>
                <a:gd name="connsiteX3" fmla="*/ 7419988 w 7792851"/>
                <a:gd name="connsiteY3" fmla="*/ 720030 h 1634691"/>
                <a:gd name="connsiteX4" fmla="*/ 7426126 w 7792851"/>
                <a:gd name="connsiteY4" fmla="*/ 1152079 h 1634691"/>
                <a:gd name="connsiteX0" fmla="*/ 8324008 w 8486797"/>
                <a:gd name="connsiteY0" fmla="*/ 1104078 h 1104079"/>
                <a:gd name="connsiteX1" fmla="*/ 897882 w 8486797"/>
                <a:gd name="connsiteY1" fmla="*/ 1103780 h 1104079"/>
                <a:gd name="connsiteX2" fmla="*/ 2121495 w 8486797"/>
                <a:gd name="connsiteY2" fmla="*/ 815774 h 1104079"/>
                <a:gd name="connsiteX3" fmla="*/ 7454068 w 8486797"/>
                <a:gd name="connsiteY3" fmla="*/ 23957 h 1104079"/>
                <a:gd name="connsiteX4" fmla="*/ 8317870 w 8486797"/>
                <a:gd name="connsiteY4" fmla="*/ 672029 h 1104079"/>
                <a:gd name="connsiteX5" fmla="*/ 8324008 w 8486797"/>
                <a:gd name="connsiteY5" fmla="*/ 1104078 h 1104079"/>
                <a:gd name="connsiteX0" fmla="*/ 8324008 w 9416706"/>
                <a:gd name="connsiteY0" fmla="*/ 1128172 h 1128172"/>
                <a:gd name="connsiteX1" fmla="*/ 897882 w 9416706"/>
                <a:gd name="connsiteY1" fmla="*/ 1127874 h 1128172"/>
                <a:gd name="connsiteX2" fmla="*/ 2121495 w 9416706"/>
                <a:gd name="connsiteY2" fmla="*/ 839868 h 1128172"/>
                <a:gd name="connsiteX3" fmla="*/ 7454068 w 9416706"/>
                <a:gd name="connsiteY3" fmla="*/ 48051 h 1128172"/>
                <a:gd name="connsiteX4" fmla="*/ 8324008 w 9416706"/>
                <a:gd name="connsiteY4" fmla="*/ 1128172 h 1128172"/>
                <a:gd name="connsiteX0" fmla="*/ 8324008 w 9416706"/>
                <a:gd name="connsiteY0" fmla="*/ 312304 h 312304"/>
                <a:gd name="connsiteX1" fmla="*/ 897882 w 9416706"/>
                <a:gd name="connsiteY1" fmla="*/ 312006 h 312304"/>
                <a:gd name="connsiteX2" fmla="*/ 2121495 w 9416706"/>
                <a:gd name="connsiteY2" fmla="*/ 24000 h 312304"/>
                <a:gd name="connsiteX3" fmla="*/ 3561039 w 9416706"/>
                <a:gd name="connsiteY3" fmla="*/ 168004 h 312304"/>
                <a:gd name="connsiteX4" fmla="*/ 8324008 w 9416706"/>
                <a:gd name="connsiteY4" fmla="*/ 312304 h 312304"/>
                <a:gd name="connsiteX0" fmla="*/ 8324008 w 9562804"/>
                <a:gd name="connsiteY0" fmla="*/ 312304 h 312304"/>
                <a:gd name="connsiteX1" fmla="*/ 897882 w 9562804"/>
                <a:gd name="connsiteY1" fmla="*/ 312006 h 312304"/>
                <a:gd name="connsiteX2" fmla="*/ 2121495 w 9562804"/>
                <a:gd name="connsiteY2" fmla="*/ 24000 h 312304"/>
                <a:gd name="connsiteX3" fmla="*/ 3561039 w 9562804"/>
                <a:gd name="connsiteY3" fmla="*/ 168004 h 312304"/>
                <a:gd name="connsiteX4" fmla="*/ 8311535 w 9562804"/>
                <a:gd name="connsiteY4" fmla="*/ 96003 h 312304"/>
                <a:gd name="connsiteX5" fmla="*/ 8324008 w 9562804"/>
                <a:gd name="connsiteY5" fmla="*/ 312304 h 312304"/>
                <a:gd name="connsiteX0" fmla="*/ 8324008 w 8324008"/>
                <a:gd name="connsiteY0" fmla="*/ 312304 h 312304"/>
                <a:gd name="connsiteX1" fmla="*/ 897882 w 8324008"/>
                <a:gd name="connsiteY1" fmla="*/ 312006 h 312304"/>
                <a:gd name="connsiteX2" fmla="*/ 2121495 w 8324008"/>
                <a:gd name="connsiteY2" fmla="*/ 24000 h 312304"/>
                <a:gd name="connsiteX3" fmla="*/ 3561039 w 8324008"/>
                <a:gd name="connsiteY3" fmla="*/ 168004 h 312304"/>
                <a:gd name="connsiteX4" fmla="*/ 8311535 w 8324008"/>
                <a:gd name="connsiteY4" fmla="*/ 96003 h 312304"/>
                <a:gd name="connsiteX5" fmla="*/ 8324008 w 8324008"/>
                <a:gd name="connsiteY5" fmla="*/ 312304 h 312304"/>
                <a:gd name="connsiteX0" fmla="*/ 8324008 w 8383513"/>
                <a:gd name="connsiteY0" fmla="*/ 312304 h 312304"/>
                <a:gd name="connsiteX1" fmla="*/ 897882 w 8383513"/>
                <a:gd name="connsiteY1" fmla="*/ 312006 h 312304"/>
                <a:gd name="connsiteX2" fmla="*/ 2121495 w 8383513"/>
                <a:gd name="connsiteY2" fmla="*/ 24000 h 312304"/>
                <a:gd name="connsiteX3" fmla="*/ 3561039 w 8383513"/>
                <a:gd name="connsiteY3" fmla="*/ 168004 h 312304"/>
                <a:gd name="connsiteX4" fmla="*/ 8383513 w 8383513"/>
                <a:gd name="connsiteY4" fmla="*/ 168004 h 312304"/>
                <a:gd name="connsiteX5" fmla="*/ 8324008 w 8383513"/>
                <a:gd name="connsiteY5" fmla="*/ 312304 h 312304"/>
                <a:gd name="connsiteX0" fmla="*/ 8324008 w 8324008"/>
                <a:gd name="connsiteY0" fmla="*/ 312304 h 312304"/>
                <a:gd name="connsiteX1" fmla="*/ 897882 w 8324008"/>
                <a:gd name="connsiteY1" fmla="*/ 312006 h 312304"/>
                <a:gd name="connsiteX2" fmla="*/ 2121495 w 8324008"/>
                <a:gd name="connsiteY2" fmla="*/ 24000 h 312304"/>
                <a:gd name="connsiteX3" fmla="*/ 3561039 w 8324008"/>
                <a:gd name="connsiteY3" fmla="*/ 168004 h 312304"/>
                <a:gd name="connsiteX4" fmla="*/ 8311536 w 8324008"/>
                <a:gd name="connsiteY4" fmla="*/ 168004 h 312304"/>
                <a:gd name="connsiteX5" fmla="*/ 8324008 w 8324008"/>
                <a:gd name="connsiteY5" fmla="*/ 312304 h 312304"/>
                <a:gd name="connsiteX0" fmla="*/ 8383513 w 8383513"/>
                <a:gd name="connsiteY0" fmla="*/ 312007 h 312007"/>
                <a:gd name="connsiteX1" fmla="*/ 897882 w 8383513"/>
                <a:gd name="connsiteY1" fmla="*/ 312006 h 312007"/>
                <a:gd name="connsiteX2" fmla="*/ 2121495 w 8383513"/>
                <a:gd name="connsiteY2" fmla="*/ 24000 h 312007"/>
                <a:gd name="connsiteX3" fmla="*/ 3561039 w 8383513"/>
                <a:gd name="connsiteY3" fmla="*/ 168004 h 312007"/>
                <a:gd name="connsiteX4" fmla="*/ 8311536 w 8383513"/>
                <a:gd name="connsiteY4" fmla="*/ 168004 h 312007"/>
                <a:gd name="connsiteX5" fmla="*/ 8383513 w 8383513"/>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444008 h 444008"/>
                <a:gd name="connsiteX1" fmla="*/ 897882 w 8311536"/>
                <a:gd name="connsiteY1" fmla="*/ 444007 h 444008"/>
                <a:gd name="connsiteX2" fmla="*/ 2121495 w 8311536"/>
                <a:gd name="connsiteY2" fmla="*/ 156001 h 444008"/>
                <a:gd name="connsiteX3" fmla="*/ 4136857 w 8311536"/>
                <a:gd name="connsiteY3" fmla="*/ 12000 h 444008"/>
                <a:gd name="connsiteX4" fmla="*/ 8311536 w 8311536"/>
                <a:gd name="connsiteY4" fmla="*/ 300005 h 444008"/>
                <a:gd name="connsiteX5" fmla="*/ 8311536 w 8311536"/>
                <a:gd name="connsiteY5" fmla="*/ 444008 h 444008"/>
                <a:gd name="connsiteX0" fmla="*/ 8311536 w 8311536"/>
                <a:gd name="connsiteY0" fmla="*/ 435064 h 435064"/>
                <a:gd name="connsiteX1" fmla="*/ 897882 w 8311536"/>
                <a:gd name="connsiteY1" fmla="*/ 435063 h 435064"/>
                <a:gd name="connsiteX2" fmla="*/ 2121495 w 8311536"/>
                <a:gd name="connsiteY2" fmla="*/ 147057 h 435064"/>
                <a:gd name="connsiteX3" fmla="*/ 4136857 w 8311536"/>
                <a:gd name="connsiteY3" fmla="*/ 3056 h 435064"/>
                <a:gd name="connsiteX4" fmla="*/ 6512105 w 8311536"/>
                <a:gd name="connsiteY4" fmla="*/ 291062 h 435064"/>
                <a:gd name="connsiteX5" fmla="*/ 8311536 w 8311536"/>
                <a:gd name="connsiteY5" fmla="*/ 291061 h 435064"/>
                <a:gd name="connsiteX6" fmla="*/ 8311536 w 8311536"/>
                <a:gd name="connsiteY6" fmla="*/ 435064 h 435064"/>
                <a:gd name="connsiteX0" fmla="*/ 8311536 w 8311536"/>
                <a:gd name="connsiteY0" fmla="*/ 435064 h 435064"/>
                <a:gd name="connsiteX1" fmla="*/ 897882 w 8311536"/>
                <a:gd name="connsiteY1" fmla="*/ 435063 h 435064"/>
                <a:gd name="connsiteX2" fmla="*/ 2121495 w 8311536"/>
                <a:gd name="connsiteY2" fmla="*/ 147057 h 435064"/>
                <a:gd name="connsiteX3" fmla="*/ 4136857 w 8311536"/>
                <a:gd name="connsiteY3" fmla="*/ 3056 h 435064"/>
                <a:gd name="connsiteX4" fmla="*/ 6440128 w 8311536"/>
                <a:gd name="connsiteY4" fmla="*/ 147058 h 435064"/>
                <a:gd name="connsiteX5" fmla="*/ 8311536 w 8311536"/>
                <a:gd name="connsiteY5" fmla="*/ 291061 h 435064"/>
                <a:gd name="connsiteX6" fmla="*/ 8311536 w 8311536"/>
                <a:gd name="connsiteY6" fmla="*/ 435064 h 435064"/>
                <a:gd name="connsiteX0" fmla="*/ 8311536 w 8311536"/>
                <a:gd name="connsiteY0" fmla="*/ 435064 h 435064"/>
                <a:gd name="connsiteX1" fmla="*/ 897882 w 8311536"/>
                <a:gd name="connsiteY1" fmla="*/ 435063 h 435064"/>
                <a:gd name="connsiteX2" fmla="*/ 2121495 w 8311536"/>
                <a:gd name="connsiteY2" fmla="*/ 147057 h 435064"/>
                <a:gd name="connsiteX3" fmla="*/ 4352789 w 8311536"/>
                <a:gd name="connsiteY3" fmla="*/ 3056 h 435064"/>
                <a:gd name="connsiteX4" fmla="*/ 6440128 w 8311536"/>
                <a:gd name="connsiteY4" fmla="*/ 147058 h 435064"/>
                <a:gd name="connsiteX5" fmla="*/ 8311536 w 8311536"/>
                <a:gd name="connsiteY5" fmla="*/ 291061 h 435064"/>
                <a:gd name="connsiteX6" fmla="*/ 8311536 w 8311536"/>
                <a:gd name="connsiteY6" fmla="*/ 435064 h 435064"/>
                <a:gd name="connsiteX0" fmla="*/ 8383513 w 8383513"/>
                <a:gd name="connsiteY0" fmla="*/ 435064 h 435064"/>
                <a:gd name="connsiteX1" fmla="*/ 897882 w 8383513"/>
                <a:gd name="connsiteY1" fmla="*/ 435064 h 435064"/>
                <a:gd name="connsiteX2" fmla="*/ 2193472 w 8383513"/>
                <a:gd name="connsiteY2" fmla="*/ 147057 h 435064"/>
                <a:gd name="connsiteX3" fmla="*/ 4424766 w 8383513"/>
                <a:gd name="connsiteY3" fmla="*/ 3056 h 435064"/>
                <a:gd name="connsiteX4" fmla="*/ 6512105 w 8383513"/>
                <a:gd name="connsiteY4" fmla="*/ 147058 h 435064"/>
                <a:gd name="connsiteX5" fmla="*/ 8383513 w 8383513"/>
                <a:gd name="connsiteY5" fmla="*/ 291061 h 435064"/>
                <a:gd name="connsiteX6" fmla="*/ 8383513 w 8383513"/>
                <a:gd name="connsiteY6" fmla="*/ 435064 h 435064"/>
                <a:gd name="connsiteX0" fmla="*/ 7485631 w 7485631"/>
                <a:gd name="connsiteY0" fmla="*/ 435064 h 435064"/>
                <a:gd name="connsiteX1" fmla="*/ 0 w 7485631"/>
                <a:gd name="connsiteY1" fmla="*/ 435064 h 435064"/>
                <a:gd name="connsiteX2" fmla="*/ 1295590 w 7485631"/>
                <a:gd name="connsiteY2" fmla="*/ 147057 h 435064"/>
                <a:gd name="connsiteX3" fmla="*/ 3526884 w 7485631"/>
                <a:gd name="connsiteY3" fmla="*/ 3056 h 435064"/>
                <a:gd name="connsiteX4" fmla="*/ 5614223 w 7485631"/>
                <a:gd name="connsiteY4" fmla="*/ 147058 h 435064"/>
                <a:gd name="connsiteX5" fmla="*/ 7485631 w 7485631"/>
                <a:gd name="connsiteY5" fmla="*/ 291061 h 435064"/>
                <a:gd name="connsiteX6" fmla="*/ 7485631 w 7485631"/>
                <a:gd name="connsiteY6" fmla="*/ 435064 h 435064"/>
                <a:gd name="connsiteX0" fmla="*/ 7485631 w 7485631"/>
                <a:gd name="connsiteY0" fmla="*/ 435064 h 435064"/>
                <a:gd name="connsiteX1" fmla="*/ 0 w 7485631"/>
                <a:gd name="connsiteY1" fmla="*/ 435064 h 435064"/>
                <a:gd name="connsiteX2" fmla="*/ 1151636 w 7485631"/>
                <a:gd name="connsiteY2" fmla="*/ 147058 h 435064"/>
                <a:gd name="connsiteX3" fmla="*/ 3526884 w 7485631"/>
                <a:gd name="connsiteY3" fmla="*/ 3056 h 435064"/>
                <a:gd name="connsiteX4" fmla="*/ 5614223 w 7485631"/>
                <a:gd name="connsiteY4" fmla="*/ 147058 h 435064"/>
                <a:gd name="connsiteX5" fmla="*/ 7485631 w 7485631"/>
                <a:gd name="connsiteY5" fmla="*/ 291061 h 435064"/>
                <a:gd name="connsiteX6" fmla="*/ 7485631 w 7485631"/>
                <a:gd name="connsiteY6" fmla="*/ 435064 h 435064"/>
                <a:gd name="connsiteX0" fmla="*/ 7485631 w 7485631"/>
                <a:gd name="connsiteY0" fmla="*/ 435064 h 435064"/>
                <a:gd name="connsiteX1" fmla="*/ 0 w 7485631"/>
                <a:gd name="connsiteY1" fmla="*/ 435064 h 435064"/>
                <a:gd name="connsiteX2" fmla="*/ 647795 w 7485631"/>
                <a:gd name="connsiteY2" fmla="*/ 291061 h 435064"/>
                <a:gd name="connsiteX3" fmla="*/ 1151636 w 7485631"/>
                <a:gd name="connsiteY3" fmla="*/ 147058 h 435064"/>
                <a:gd name="connsiteX4" fmla="*/ 3526884 w 7485631"/>
                <a:gd name="connsiteY4" fmla="*/ 3056 h 435064"/>
                <a:gd name="connsiteX5" fmla="*/ 5614223 w 7485631"/>
                <a:gd name="connsiteY5" fmla="*/ 147058 h 435064"/>
                <a:gd name="connsiteX6" fmla="*/ 7485631 w 7485631"/>
                <a:gd name="connsiteY6" fmla="*/ 291061 h 435064"/>
                <a:gd name="connsiteX7" fmla="*/ 7485631 w 7485631"/>
                <a:gd name="connsiteY7" fmla="*/ 435064 h 435064"/>
                <a:gd name="connsiteX0" fmla="*/ 7485631 w 7485631"/>
                <a:gd name="connsiteY0" fmla="*/ 435064 h 435064"/>
                <a:gd name="connsiteX1" fmla="*/ 0 w 7485631"/>
                <a:gd name="connsiteY1" fmla="*/ 435064 h 435064"/>
                <a:gd name="connsiteX2" fmla="*/ 719772 w 7485631"/>
                <a:gd name="connsiteY2" fmla="*/ 291061 h 435064"/>
                <a:gd name="connsiteX3" fmla="*/ 1151636 w 7485631"/>
                <a:gd name="connsiteY3" fmla="*/ 147058 h 435064"/>
                <a:gd name="connsiteX4" fmla="*/ 3526884 w 7485631"/>
                <a:gd name="connsiteY4" fmla="*/ 3056 h 435064"/>
                <a:gd name="connsiteX5" fmla="*/ 5614223 w 7485631"/>
                <a:gd name="connsiteY5" fmla="*/ 147058 h 435064"/>
                <a:gd name="connsiteX6" fmla="*/ 7485631 w 7485631"/>
                <a:gd name="connsiteY6" fmla="*/ 291061 h 435064"/>
                <a:gd name="connsiteX7" fmla="*/ 7485631 w 7485631"/>
                <a:gd name="connsiteY7" fmla="*/ 435064 h 435064"/>
                <a:gd name="connsiteX0" fmla="*/ 7485631 w 7485631"/>
                <a:gd name="connsiteY0" fmla="*/ 437537 h 437537"/>
                <a:gd name="connsiteX1" fmla="*/ 0 w 7485631"/>
                <a:gd name="connsiteY1" fmla="*/ 437537 h 437537"/>
                <a:gd name="connsiteX2" fmla="*/ 719772 w 7485631"/>
                <a:gd name="connsiteY2" fmla="*/ 293534 h 437537"/>
                <a:gd name="connsiteX3" fmla="*/ 1151636 w 7485631"/>
                <a:gd name="connsiteY3" fmla="*/ 149531 h 437537"/>
                <a:gd name="connsiteX4" fmla="*/ 1295590 w 7485631"/>
                <a:gd name="connsiteY4" fmla="*/ 149531 h 437537"/>
                <a:gd name="connsiteX5" fmla="*/ 3526884 w 7485631"/>
                <a:gd name="connsiteY5" fmla="*/ 5529 h 437537"/>
                <a:gd name="connsiteX6" fmla="*/ 5614223 w 7485631"/>
                <a:gd name="connsiteY6" fmla="*/ 149531 h 437537"/>
                <a:gd name="connsiteX7" fmla="*/ 7485631 w 7485631"/>
                <a:gd name="connsiteY7" fmla="*/ 293534 h 437537"/>
                <a:gd name="connsiteX8" fmla="*/ 7485631 w 7485631"/>
                <a:gd name="connsiteY8" fmla="*/ 437537 h 437537"/>
                <a:gd name="connsiteX0" fmla="*/ 7485631 w 7485631"/>
                <a:gd name="connsiteY0" fmla="*/ 432008 h 432008"/>
                <a:gd name="connsiteX1" fmla="*/ 0 w 7485631"/>
                <a:gd name="connsiteY1" fmla="*/ 432008 h 432008"/>
                <a:gd name="connsiteX2" fmla="*/ 719772 w 7485631"/>
                <a:gd name="connsiteY2" fmla="*/ 288005 h 432008"/>
                <a:gd name="connsiteX3" fmla="*/ 1151636 w 7485631"/>
                <a:gd name="connsiteY3" fmla="*/ 144002 h 432008"/>
                <a:gd name="connsiteX4" fmla="*/ 1295590 w 7485631"/>
                <a:gd name="connsiteY4" fmla="*/ 144002 h 432008"/>
                <a:gd name="connsiteX5" fmla="*/ 1439544 w 7485631"/>
                <a:gd name="connsiteY5" fmla="*/ 72002 h 432008"/>
                <a:gd name="connsiteX6" fmla="*/ 3526884 w 7485631"/>
                <a:gd name="connsiteY6" fmla="*/ 0 h 432008"/>
                <a:gd name="connsiteX7" fmla="*/ 5614223 w 7485631"/>
                <a:gd name="connsiteY7" fmla="*/ 144002 h 432008"/>
                <a:gd name="connsiteX8" fmla="*/ 7485631 w 7485631"/>
                <a:gd name="connsiteY8" fmla="*/ 288005 h 432008"/>
                <a:gd name="connsiteX9" fmla="*/ 7485631 w 7485631"/>
                <a:gd name="connsiteY9" fmla="*/ 432008 h 432008"/>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598861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936020 h 936020"/>
                <a:gd name="connsiteX1" fmla="*/ 0 w 7485631"/>
                <a:gd name="connsiteY1" fmla="*/ 936020 h 936020"/>
                <a:gd name="connsiteX2" fmla="*/ 719772 w 7485631"/>
                <a:gd name="connsiteY2" fmla="*/ 792017 h 936020"/>
                <a:gd name="connsiteX3" fmla="*/ 1151636 w 7485631"/>
                <a:gd name="connsiteY3" fmla="*/ 648014 h 936020"/>
                <a:gd name="connsiteX4" fmla="*/ 1295590 w 7485631"/>
                <a:gd name="connsiteY4" fmla="*/ 648014 h 936020"/>
                <a:gd name="connsiteX5" fmla="*/ 1439544 w 7485631"/>
                <a:gd name="connsiteY5" fmla="*/ 576013 h 936020"/>
                <a:gd name="connsiteX6" fmla="*/ 1583499 w 7485631"/>
                <a:gd name="connsiteY6" fmla="*/ 648015 h 936020"/>
                <a:gd name="connsiteX7" fmla="*/ 3454907 w 7485631"/>
                <a:gd name="connsiteY7" fmla="*/ 504012 h 936020"/>
                <a:gd name="connsiteX8" fmla="*/ 5614223 w 7485631"/>
                <a:gd name="connsiteY8" fmla="*/ 648014 h 936020"/>
                <a:gd name="connsiteX9" fmla="*/ 7485631 w 7485631"/>
                <a:gd name="connsiteY9" fmla="*/ 0 h 936020"/>
                <a:gd name="connsiteX10" fmla="*/ 7485631 w 7485631"/>
                <a:gd name="connsiteY10" fmla="*/ 936020 h 936020"/>
                <a:gd name="connsiteX0" fmla="*/ 7485631 w 7485631"/>
                <a:gd name="connsiteY0" fmla="*/ 1152025 h 1152025"/>
                <a:gd name="connsiteX1" fmla="*/ 0 w 7485631"/>
                <a:gd name="connsiteY1" fmla="*/ 1152025 h 1152025"/>
                <a:gd name="connsiteX2" fmla="*/ 719772 w 7485631"/>
                <a:gd name="connsiteY2" fmla="*/ 1008022 h 1152025"/>
                <a:gd name="connsiteX3" fmla="*/ 1151636 w 7485631"/>
                <a:gd name="connsiteY3" fmla="*/ 864019 h 1152025"/>
                <a:gd name="connsiteX4" fmla="*/ 1295590 w 7485631"/>
                <a:gd name="connsiteY4" fmla="*/ 864019 h 1152025"/>
                <a:gd name="connsiteX5" fmla="*/ 1439544 w 7485631"/>
                <a:gd name="connsiteY5" fmla="*/ 792018 h 1152025"/>
                <a:gd name="connsiteX6" fmla="*/ 1583499 w 7485631"/>
                <a:gd name="connsiteY6" fmla="*/ 864020 h 1152025"/>
                <a:gd name="connsiteX7" fmla="*/ 3454907 w 7485631"/>
                <a:gd name="connsiteY7" fmla="*/ 720017 h 1152025"/>
                <a:gd name="connsiteX8" fmla="*/ 5470269 w 7485631"/>
                <a:gd name="connsiteY8" fmla="*/ 0 h 1152025"/>
                <a:gd name="connsiteX9" fmla="*/ 7485631 w 7485631"/>
                <a:gd name="connsiteY9" fmla="*/ 216005 h 1152025"/>
                <a:gd name="connsiteX10" fmla="*/ 7485631 w 7485631"/>
                <a:gd name="connsiteY10" fmla="*/ 1152025 h 1152025"/>
                <a:gd name="connsiteX0" fmla="*/ 7485631 w 7485631"/>
                <a:gd name="connsiteY0" fmla="*/ 1152025 h 1152025"/>
                <a:gd name="connsiteX1" fmla="*/ 0 w 7485631"/>
                <a:gd name="connsiteY1" fmla="*/ 1152025 h 1152025"/>
                <a:gd name="connsiteX2" fmla="*/ 719772 w 7485631"/>
                <a:gd name="connsiteY2" fmla="*/ 1008022 h 1152025"/>
                <a:gd name="connsiteX3" fmla="*/ 1151636 w 7485631"/>
                <a:gd name="connsiteY3" fmla="*/ 864019 h 1152025"/>
                <a:gd name="connsiteX4" fmla="*/ 1295590 w 7485631"/>
                <a:gd name="connsiteY4" fmla="*/ 864019 h 1152025"/>
                <a:gd name="connsiteX5" fmla="*/ 1439544 w 7485631"/>
                <a:gd name="connsiteY5" fmla="*/ 792018 h 1152025"/>
                <a:gd name="connsiteX6" fmla="*/ 1583499 w 7485631"/>
                <a:gd name="connsiteY6" fmla="*/ 864020 h 1152025"/>
                <a:gd name="connsiteX7" fmla="*/ 3454907 w 7485631"/>
                <a:gd name="connsiteY7" fmla="*/ 720017 h 1152025"/>
                <a:gd name="connsiteX8" fmla="*/ 5470269 w 7485631"/>
                <a:gd name="connsiteY8" fmla="*/ 0 h 1152025"/>
                <a:gd name="connsiteX9" fmla="*/ 7485631 w 7485631"/>
                <a:gd name="connsiteY9" fmla="*/ 0 h 1152025"/>
                <a:gd name="connsiteX10" fmla="*/ 7485631 w 7485631"/>
                <a:gd name="connsiteY10" fmla="*/ 1152025 h 1152025"/>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584035 h 1944042"/>
                <a:gd name="connsiteX6" fmla="*/ 1583499 w 7485631"/>
                <a:gd name="connsiteY6" fmla="*/ 1656037 h 1944042"/>
                <a:gd name="connsiteX7" fmla="*/ 3454907 w 7485631"/>
                <a:gd name="connsiteY7" fmla="*/ 1512034 h 1944042"/>
                <a:gd name="connsiteX8" fmla="*/ 5542246 w 7485631"/>
                <a:gd name="connsiteY8" fmla="*/ 0 h 1944042"/>
                <a:gd name="connsiteX9" fmla="*/ 7485631 w 7485631"/>
                <a:gd name="connsiteY9" fmla="*/ 792017 h 1944042"/>
                <a:gd name="connsiteX10" fmla="*/ 7485631 w 7485631"/>
                <a:gd name="connsiteY10"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584035 h 1944042"/>
                <a:gd name="connsiteX6" fmla="*/ 1583499 w 7485631"/>
                <a:gd name="connsiteY6" fmla="*/ 1656037 h 1944042"/>
                <a:gd name="connsiteX7" fmla="*/ 4606542 w 7485631"/>
                <a:gd name="connsiteY7" fmla="*/ 144003 h 1944042"/>
                <a:gd name="connsiteX8" fmla="*/ 5542246 w 7485631"/>
                <a:gd name="connsiteY8" fmla="*/ 0 h 1944042"/>
                <a:gd name="connsiteX9" fmla="*/ 7485631 w 7485631"/>
                <a:gd name="connsiteY9" fmla="*/ 792017 h 1944042"/>
                <a:gd name="connsiteX10" fmla="*/ 7485631 w 7485631"/>
                <a:gd name="connsiteY10"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584035 h 1944042"/>
                <a:gd name="connsiteX6" fmla="*/ 1583499 w 7485631"/>
                <a:gd name="connsiteY6" fmla="*/ 1656037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584035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224026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296028 h 1944042"/>
                <a:gd name="connsiteX5" fmla="*/ 1439544 w 7485631"/>
                <a:gd name="connsiteY5" fmla="*/ 1224026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296028 h 1944042"/>
                <a:gd name="connsiteX4" fmla="*/ 1295590 w 7485631"/>
                <a:gd name="connsiteY4" fmla="*/ 1296028 h 1944042"/>
                <a:gd name="connsiteX5" fmla="*/ 1439544 w 7485631"/>
                <a:gd name="connsiteY5" fmla="*/ 1224026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512033 h 1944042"/>
                <a:gd name="connsiteX3" fmla="*/ 1151636 w 7485631"/>
                <a:gd name="connsiteY3" fmla="*/ 1296028 h 1944042"/>
                <a:gd name="connsiteX4" fmla="*/ 1295590 w 7485631"/>
                <a:gd name="connsiteY4" fmla="*/ 1296028 h 1944042"/>
                <a:gd name="connsiteX5" fmla="*/ 1439544 w 7485631"/>
                <a:gd name="connsiteY5" fmla="*/ 1224026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12033 h 1944042"/>
                <a:gd name="connsiteX4" fmla="*/ 1151636 w 7485631"/>
                <a:gd name="connsiteY4" fmla="*/ 1296028 h 1944042"/>
                <a:gd name="connsiteX5" fmla="*/ 1295590 w 7485631"/>
                <a:gd name="connsiteY5" fmla="*/ 1296028 h 1944042"/>
                <a:gd name="connsiteX6" fmla="*/ 1439544 w 7485631"/>
                <a:gd name="connsiteY6" fmla="*/ 1224026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296028 h 1944042"/>
                <a:gd name="connsiteX5" fmla="*/ 1295590 w 7485631"/>
                <a:gd name="connsiteY5" fmla="*/ 1296028 h 1944042"/>
                <a:gd name="connsiteX6" fmla="*/ 1439544 w 7485631"/>
                <a:gd name="connsiteY6" fmla="*/ 1224026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368030 h 1944042"/>
                <a:gd name="connsiteX5" fmla="*/ 1295590 w 7485631"/>
                <a:gd name="connsiteY5" fmla="*/ 1296028 h 1944042"/>
                <a:gd name="connsiteX6" fmla="*/ 1439544 w 7485631"/>
                <a:gd name="connsiteY6" fmla="*/ 1224026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368030 h 1944042"/>
                <a:gd name="connsiteX5" fmla="*/ 1295590 w 7485631"/>
                <a:gd name="connsiteY5" fmla="*/ 1368030 h 1944042"/>
                <a:gd name="connsiteX6" fmla="*/ 1439544 w 7485631"/>
                <a:gd name="connsiteY6" fmla="*/ 1224026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719772 w 7485631"/>
                <a:gd name="connsiteY3" fmla="*/ 1512033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431863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431863 w 7485631"/>
                <a:gd name="connsiteY3" fmla="*/ 1656036 h 1944042"/>
                <a:gd name="connsiteX4" fmla="*/ 1151636 w 7485631"/>
                <a:gd name="connsiteY4" fmla="*/ 1296028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431863 w 7485631"/>
                <a:gd name="connsiteY3" fmla="*/ 1656036 h 1944042"/>
                <a:gd name="connsiteX4" fmla="*/ 1151636 w 7485631"/>
                <a:gd name="connsiteY4" fmla="*/ 1296028 h 1944042"/>
                <a:gd name="connsiteX5" fmla="*/ 1295590 w 7485631"/>
                <a:gd name="connsiteY5" fmla="*/ 1296028 h 1944042"/>
                <a:gd name="connsiteX6" fmla="*/ 1439544 w 7485631"/>
                <a:gd name="connsiteY6" fmla="*/ 1296028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431863 w 7485631"/>
                <a:gd name="connsiteY3" fmla="*/ 1656036 h 1944042"/>
                <a:gd name="connsiteX4" fmla="*/ 1151636 w 7485631"/>
                <a:gd name="connsiteY4" fmla="*/ 1296028 h 1944042"/>
                <a:gd name="connsiteX5" fmla="*/ 1295590 w 7485631"/>
                <a:gd name="connsiteY5" fmla="*/ 1296028 h 1944042"/>
                <a:gd name="connsiteX6" fmla="*/ 1439544 w 7485631"/>
                <a:gd name="connsiteY6" fmla="*/ 1152025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431863 w 7485631"/>
                <a:gd name="connsiteY3" fmla="*/ 1656036 h 1944042"/>
                <a:gd name="connsiteX4" fmla="*/ 1151636 w 7485631"/>
                <a:gd name="connsiteY4" fmla="*/ 1296028 h 1944042"/>
                <a:gd name="connsiteX5" fmla="*/ 1295590 w 7485631"/>
                <a:gd name="connsiteY5" fmla="*/ 1296028 h 1944042"/>
                <a:gd name="connsiteX6" fmla="*/ 1439544 w 7485631"/>
                <a:gd name="connsiteY6" fmla="*/ 1152025 h 1944042"/>
                <a:gd name="connsiteX7" fmla="*/ 1583499 w 7485631"/>
                <a:gd name="connsiteY7" fmla="*/ 1224026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431863 w 7485631"/>
                <a:gd name="connsiteY3" fmla="*/ 1656036 h 1944042"/>
                <a:gd name="connsiteX4" fmla="*/ 1151636 w 7485631"/>
                <a:gd name="connsiteY4" fmla="*/ 1296028 h 1944042"/>
                <a:gd name="connsiteX5" fmla="*/ 1295590 w 7485631"/>
                <a:gd name="connsiteY5" fmla="*/ 1296028 h 1944042"/>
                <a:gd name="connsiteX6" fmla="*/ 1439544 w 7485631"/>
                <a:gd name="connsiteY6" fmla="*/ 1152025 h 1944042"/>
                <a:gd name="connsiteX7" fmla="*/ 1583499 w 7485631"/>
                <a:gd name="connsiteY7" fmla="*/ 1224026 h 1944042"/>
                <a:gd name="connsiteX8" fmla="*/ 2015362 w 7485631"/>
                <a:gd name="connsiteY8" fmla="*/ 1008022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431863 w 7485631"/>
                <a:gd name="connsiteY3" fmla="*/ 1656036 h 1944042"/>
                <a:gd name="connsiteX4" fmla="*/ 1151636 w 7485631"/>
                <a:gd name="connsiteY4" fmla="*/ 1296028 h 1944042"/>
                <a:gd name="connsiteX5" fmla="*/ 1295590 w 7485631"/>
                <a:gd name="connsiteY5" fmla="*/ 1296028 h 1944042"/>
                <a:gd name="connsiteX6" fmla="*/ 1439544 w 7485631"/>
                <a:gd name="connsiteY6" fmla="*/ 1152025 h 1944042"/>
                <a:gd name="connsiteX7" fmla="*/ 1583499 w 7485631"/>
                <a:gd name="connsiteY7" fmla="*/ 1224026 h 1944042"/>
                <a:gd name="connsiteX8" fmla="*/ 2015362 w 7485631"/>
                <a:gd name="connsiteY8" fmla="*/ 1008022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431863 w 7485631"/>
                <a:gd name="connsiteY3" fmla="*/ 1656036 h 1944042"/>
                <a:gd name="connsiteX4" fmla="*/ 1151636 w 7485631"/>
                <a:gd name="connsiteY4" fmla="*/ 1296028 h 1944042"/>
                <a:gd name="connsiteX5" fmla="*/ 1295590 w 7485631"/>
                <a:gd name="connsiteY5" fmla="*/ 1296028 h 1944042"/>
                <a:gd name="connsiteX6" fmla="*/ 1439544 w 7485631"/>
                <a:gd name="connsiteY6" fmla="*/ 1152025 h 1944042"/>
                <a:gd name="connsiteX7" fmla="*/ 1583499 w 7485631"/>
                <a:gd name="connsiteY7" fmla="*/ 1224026 h 1944042"/>
                <a:gd name="connsiteX8" fmla="*/ 2015362 w 7485631"/>
                <a:gd name="connsiteY8" fmla="*/ 1008022 h 1944042"/>
                <a:gd name="connsiteX9" fmla="*/ 2231294 w 7485631"/>
                <a:gd name="connsiteY9" fmla="*/ 1008022 h 1944042"/>
                <a:gd name="connsiteX10" fmla="*/ 4606542 w 7485631"/>
                <a:gd name="connsiteY10" fmla="*/ 144003 h 1944042"/>
                <a:gd name="connsiteX11" fmla="*/ 5542246 w 7485631"/>
                <a:gd name="connsiteY11" fmla="*/ 0 h 1944042"/>
                <a:gd name="connsiteX12" fmla="*/ 7485631 w 7485631"/>
                <a:gd name="connsiteY12" fmla="*/ 792017 h 1944042"/>
                <a:gd name="connsiteX13" fmla="*/ 7485631 w 7485631"/>
                <a:gd name="connsiteY13"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431863 w 7485631"/>
                <a:gd name="connsiteY3" fmla="*/ 1656036 h 1944042"/>
                <a:gd name="connsiteX4" fmla="*/ 1151636 w 7485631"/>
                <a:gd name="connsiteY4" fmla="*/ 1296028 h 1944042"/>
                <a:gd name="connsiteX5" fmla="*/ 1295590 w 7485631"/>
                <a:gd name="connsiteY5" fmla="*/ 1296028 h 1944042"/>
                <a:gd name="connsiteX6" fmla="*/ 1439544 w 7485631"/>
                <a:gd name="connsiteY6" fmla="*/ 1152025 h 1944042"/>
                <a:gd name="connsiteX7" fmla="*/ 1583499 w 7485631"/>
                <a:gd name="connsiteY7" fmla="*/ 1224026 h 1944042"/>
                <a:gd name="connsiteX8" fmla="*/ 2015362 w 7485631"/>
                <a:gd name="connsiteY8" fmla="*/ 1008022 h 1944042"/>
                <a:gd name="connsiteX9" fmla="*/ 2231294 w 7485631"/>
                <a:gd name="connsiteY9" fmla="*/ 1008022 h 1944042"/>
                <a:gd name="connsiteX10" fmla="*/ 4606542 w 7485631"/>
                <a:gd name="connsiteY10" fmla="*/ 144003 h 1944042"/>
                <a:gd name="connsiteX11" fmla="*/ 5542246 w 7485631"/>
                <a:gd name="connsiteY11" fmla="*/ 0 h 1944042"/>
                <a:gd name="connsiteX12" fmla="*/ 7485631 w 7485631"/>
                <a:gd name="connsiteY12" fmla="*/ 792017 h 1944042"/>
                <a:gd name="connsiteX13" fmla="*/ 7485631 w 7485631"/>
                <a:gd name="connsiteY13"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431863 w 7485631"/>
                <a:gd name="connsiteY3" fmla="*/ 1656036 h 1944042"/>
                <a:gd name="connsiteX4" fmla="*/ 1151636 w 7485631"/>
                <a:gd name="connsiteY4" fmla="*/ 1296028 h 1944042"/>
                <a:gd name="connsiteX5" fmla="*/ 1295590 w 7485631"/>
                <a:gd name="connsiteY5" fmla="*/ 1296028 h 1944042"/>
                <a:gd name="connsiteX6" fmla="*/ 1439544 w 7485631"/>
                <a:gd name="connsiteY6" fmla="*/ 1152025 h 1944042"/>
                <a:gd name="connsiteX7" fmla="*/ 1583499 w 7485631"/>
                <a:gd name="connsiteY7" fmla="*/ 1224026 h 1944042"/>
                <a:gd name="connsiteX8" fmla="*/ 2015362 w 7485631"/>
                <a:gd name="connsiteY8" fmla="*/ 1008022 h 1944042"/>
                <a:gd name="connsiteX9" fmla="*/ 2159317 w 7485631"/>
                <a:gd name="connsiteY9" fmla="*/ 1008022 h 1944042"/>
                <a:gd name="connsiteX10" fmla="*/ 4606542 w 7485631"/>
                <a:gd name="connsiteY10" fmla="*/ 144003 h 1944042"/>
                <a:gd name="connsiteX11" fmla="*/ 5542246 w 7485631"/>
                <a:gd name="connsiteY11" fmla="*/ 0 h 1944042"/>
                <a:gd name="connsiteX12" fmla="*/ 7485631 w 7485631"/>
                <a:gd name="connsiteY12" fmla="*/ 792017 h 1944042"/>
                <a:gd name="connsiteX13" fmla="*/ 7485631 w 7485631"/>
                <a:gd name="connsiteY13"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431863 w 7485631"/>
                <a:gd name="connsiteY3" fmla="*/ 1656036 h 1944042"/>
                <a:gd name="connsiteX4" fmla="*/ 1151636 w 7485631"/>
                <a:gd name="connsiteY4" fmla="*/ 1296028 h 1944042"/>
                <a:gd name="connsiteX5" fmla="*/ 1295590 w 7485631"/>
                <a:gd name="connsiteY5" fmla="*/ 1296028 h 1944042"/>
                <a:gd name="connsiteX6" fmla="*/ 1439544 w 7485631"/>
                <a:gd name="connsiteY6" fmla="*/ 1152025 h 1944042"/>
                <a:gd name="connsiteX7" fmla="*/ 1583499 w 7485631"/>
                <a:gd name="connsiteY7" fmla="*/ 1224026 h 1944042"/>
                <a:gd name="connsiteX8" fmla="*/ 2015362 w 7485631"/>
                <a:gd name="connsiteY8" fmla="*/ 1008022 h 1944042"/>
                <a:gd name="connsiteX9" fmla="*/ 2159317 w 7485631"/>
                <a:gd name="connsiteY9" fmla="*/ 1008022 h 1944042"/>
                <a:gd name="connsiteX10" fmla="*/ 4606542 w 7485631"/>
                <a:gd name="connsiteY10" fmla="*/ 144003 h 1944042"/>
                <a:gd name="connsiteX11" fmla="*/ 5542246 w 7485631"/>
                <a:gd name="connsiteY11" fmla="*/ 0 h 1944042"/>
                <a:gd name="connsiteX12" fmla="*/ 7485631 w 7485631"/>
                <a:gd name="connsiteY12" fmla="*/ 792017 h 1944042"/>
                <a:gd name="connsiteX13" fmla="*/ 7485631 w 7485631"/>
                <a:gd name="connsiteY13"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431863 w 7485631"/>
                <a:gd name="connsiteY3" fmla="*/ 1656036 h 1944042"/>
                <a:gd name="connsiteX4" fmla="*/ 1151636 w 7485631"/>
                <a:gd name="connsiteY4" fmla="*/ 1296028 h 1944042"/>
                <a:gd name="connsiteX5" fmla="*/ 1295590 w 7485631"/>
                <a:gd name="connsiteY5" fmla="*/ 1296028 h 1944042"/>
                <a:gd name="connsiteX6" fmla="*/ 1439544 w 7485631"/>
                <a:gd name="connsiteY6" fmla="*/ 1152025 h 1944042"/>
                <a:gd name="connsiteX7" fmla="*/ 1583499 w 7485631"/>
                <a:gd name="connsiteY7" fmla="*/ 1224026 h 1944042"/>
                <a:gd name="connsiteX8" fmla="*/ 2015362 w 7485631"/>
                <a:gd name="connsiteY8" fmla="*/ 1008022 h 1944042"/>
                <a:gd name="connsiteX9" fmla="*/ 2159317 w 7485631"/>
                <a:gd name="connsiteY9" fmla="*/ 1008022 h 1944042"/>
                <a:gd name="connsiteX10" fmla="*/ 4606542 w 7485631"/>
                <a:gd name="connsiteY10" fmla="*/ 144003 h 1944042"/>
                <a:gd name="connsiteX11" fmla="*/ 5542246 w 7485631"/>
                <a:gd name="connsiteY11" fmla="*/ 0 h 1944042"/>
                <a:gd name="connsiteX12" fmla="*/ 7485631 w 7485631"/>
                <a:gd name="connsiteY12" fmla="*/ 792017 h 1944042"/>
                <a:gd name="connsiteX13" fmla="*/ 7485631 w 7485631"/>
                <a:gd name="connsiteY13"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431863 w 7485631"/>
                <a:gd name="connsiteY3" fmla="*/ 1656036 h 1944042"/>
                <a:gd name="connsiteX4" fmla="*/ 1151636 w 7485631"/>
                <a:gd name="connsiteY4" fmla="*/ 1296028 h 1944042"/>
                <a:gd name="connsiteX5" fmla="*/ 1295590 w 7485631"/>
                <a:gd name="connsiteY5" fmla="*/ 1296028 h 1944042"/>
                <a:gd name="connsiteX6" fmla="*/ 1439544 w 7485631"/>
                <a:gd name="connsiteY6" fmla="*/ 1152025 h 1944042"/>
                <a:gd name="connsiteX7" fmla="*/ 1583499 w 7485631"/>
                <a:gd name="connsiteY7" fmla="*/ 1224026 h 1944042"/>
                <a:gd name="connsiteX8" fmla="*/ 2015362 w 7485631"/>
                <a:gd name="connsiteY8" fmla="*/ 1008022 h 1944042"/>
                <a:gd name="connsiteX9" fmla="*/ 2159317 w 7485631"/>
                <a:gd name="connsiteY9" fmla="*/ 1008022 h 1944042"/>
                <a:gd name="connsiteX10" fmla="*/ 2375248 w 7485631"/>
                <a:gd name="connsiteY10" fmla="*/ 864019 h 1944042"/>
                <a:gd name="connsiteX11" fmla="*/ 4606542 w 7485631"/>
                <a:gd name="connsiteY11" fmla="*/ 144003 h 1944042"/>
                <a:gd name="connsiteX12" fmla="*/ 5542246 w 7485631"/>
                <a:gd name="connsiteY12" fmla="*/ 0 h 1944042"/>
                <a:gd name="connsiteX13" fmla="*/ 7485631 w 7485631"/>
                <a:gd name="connsiteY13" fmla="*/ 792017 h 1944042"/>
                <a:gd name="connsiteX14" fmla="*/ 7485631 w 7485631"/>
                <a:gd name="connsiteY14"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431863 w 7485631"/>
                <a:gd name="connsiteY3" fmla="*/ 1656036 h 1944042"/>
                <a:gd name="connsiteX4" fmla="*/ 1151636 w 7485631"/>
                <a:gd name="connsiteY4" fmla="*/ 1296028 h 1944042"/>
                <a:gd name="connsiteX5" fmla="*/ 1295590 w 7485631"/>
                <a:gd name="connsiteY5" fmla="*/ 1296028 h 1944042"/>
                <a:gd name="connsiteX6" fmla="*/ 1439544 w 7485631"/>
                <a:gd name="connsiteY6" fmla="*/ 1152025 h 1944042"/>
                <a:gd name="connsiteX7" fmla="*/ 1583499 w 7485631"/>
                <a:gd name="connsiteY7" fmla="*/ 1224026 h 1944042"/>
                <a:gd name="connsiteX8" fmla="*/ 2015362 w 7485631"/>
                <a:gd name="connsiteY8" fmla="*/ 1008022 h 1944042"/>
                <a:gd name="connsiteX9" fmla="*/ 2159317 w 7485631"/>
                <a:gd name="connsiteY9" fmla="*/ 1008022 h 1944042"/>
                <a:gd name="connsiteX10" fmla="*/ 2375248 w 7485631"/>
                <a:gd name="connsiteY10" fmla="*/ 864019 h 1944042"/>
                <a:gd name="connsiteX11" fmla="*/ 2591180 w 7485631"/>
                <a:gd name="connsiteY11" fmla="*/ 864019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431863 w 7485631"/>
                <a:gd name="connsiteY3" fmla="*/ 1656036 h 1944042"/>
                <a:gd name="connsiteX4" fmla="*/ 1151636 w 7485631"/>
                <a:gd name="connsiteY4" fmla="*/ 1296028 h 1944042"/>
                <a:gd name="connsiteX5" fmla="*/ 1295590 w 7485631"/>
                <a:gd name="connsiteY5" fmla="*/ 1296028 h 1944042"/>
                <a:gd name="connsiteX6" fmla="*/ 1439544 w 7485631"/>
                <a:gd name="connsiteY6" fmla="*/ 1152025 h 1944042"/>
                <a:gd name="connsiteX7" fmla="*/ 1583499 w 7485631"/>
                <a:gd name="connsiteY7" fmla="*/ 1224026 h 1944042"/>
                <a:gd name="connsiteX8" fmla="*/ 2015362 w 7485631"/>
                <a:gd name="connsiteY8" fmla="*/ 1008022 h 1944042"/>
                <a:gd name="connsiteX9" fmla="*/ 2159317 w 7485631"/>
                <a:gd name="connsiteY9" fmla="*/ 1008022 h 1944042"/>
                <a:gd name="connsiteX10" fmla="*/ 2375248 w 7485631"/>
                <a:gd name="connsiteY10" fmla="*/ 864019 h 1944042"/>
                <a:gd name="connsiteX11" fmla="*/ 2591180 w 7485631"/>
                <a:gd name="connsiteY11" fmla="*/ 864019 h 1944042"/>
                <a:gd name="connsiteX12" fmla="*/ 2807112 w 7485631"/>
                <a:gd name="connsiteY12" fmla="*/ 648014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944042 h 1944042"/>
                <a:gd name="connsiteX1" fmla="*/ 0 w 7485631"/>
                <a:gd name="connsiteY1" fmla="*/ 1944042 h 1944042"/>
                <a:gd name="connsiteX2" fmla="*/ 0 w 7485631"/>
                <a:gd name="connsiteY2" fmla="*/ 1728037 h 1944042"/>
                <a:gd name="connsiteX3" fmla="*/ 431863 w 7485631"/>
                <a:gd name="connsiteY3" fmla="*/ 1656036 h 1944042"/>
                <a:gd name="connsiteX4" fmla="*/ 1151636 w 7485631"/>
                <a:gd name="connsiteY4" fmla="*/ 1296028 h 1944042"/>
                <a:gd name="connsiteX5" fmla="*/ 1295590 w 7485631"/>
                <a:gd name="connsiteY5" fmla="*/ 1296028 h 1944042"/>
                <a:gd name="connsiteX6" fmla="*/ 1439544 w 7485631"/>
                <a:gd name="connsiteY6" fmla="*/ 1152025 h 1944042"/>
                <a:gd name="connsiteX7" fmla="*/ 1583499 w 7485631"/>
                <a:gd name="connsiteY7" fmla="*/ 1224026 h 1944042"/>
                <a:gd name="connsiteX8" fmla="*/ 2015362 w 7485631"/>
                <a:gd name="connsiteY8" fmla="*/ 1008022 h 1944042"/>
                <a:gd name="connsiteX9" fmla="*/ 2159317 w 7485631"/>
                <a:gd name="connsiteY9" fmla="*/ 1008022 h 1944042"/>
                <a:gd name="connsiteX10" fmla="*/ 2375248 w 7485631"/>
                <a:gd name="connsiteY10" fmla="*/ 864019 h 1944042"/>
                <a:gd name="connsiteX11" fmla="*/ 2591180 w 7485631"/>
                <a:gd name="connsiteY11" fmla="*/ 864019 h 1944042"/>
                <a:gd name="connsiteX12" fmla="*/ 2807112 w 7485631"/>
                <a:gd name="connsiteY12" fmla="*/ 648014 h 1944042"/>
                <a:gd name="connsiteX13" fmla="*/ 3023043 w 7485631"/>
                <a:gd name="connsiteY13" fmla="*/ 504011 h 1944042"/>
                <a:gd name="connsiteX14" fmla="*/ 4606542 w 7485631"/>
                <a:gd name="connsiteY14" fmla="*/ 144003 h 1944042"/>
                <a:gd name="connsiteX15" fmla="*/ 5542246 w 7485631"/>
                <a:gd name="connsiteY15" fmla="*/ 0 h 1944042"/>
                <a:gd name="connsiteX16" fmla="*/ 7485631 w 7485631"/>
                <a:gd name="connsiteY16" fmla="*/ 792017 h 1944042"/>
                <a:gd name="connsiteX17" fmla="*/ 7485631 w 7485631"/>
                <a:gd name="connsiteY17" fmla="*/ 1944042 h 1944042"/>
                <a:gd name="connsiteX0" fmla="*/ 7485631 w 7485631"/>
                <a:gd name="connsiteY0" fmla="*/ 2232048 h 2232048"/>
                <a:gd name="connsiteX1" fmla="*/ 0 w 7485631"/>
                <a:gd name="connsiteY1" fmla="*/ 2232048 h 2232048"/>
                <a:gd name="connsiteX2" fmla="*/ 0 w 7485631"/>
                <a:gd name="connsiteY2" fmla="*/ 2016043 h 2232048"/>
                <a:gd name="connsiteX3" fmla="*/ 431863 w 7485631"/>
                <a:gd name="connsiteY3" fmla="*/ 1944042 h 2232048"/>
                <a:gd name="connsiteX4" fmla="*/ 1151636 w 7485631"/>
                <a:gd name="connsiteY4" fmla="*/ 1584034 h 2232048"/>
                <a:gd name="connsiteX5" fmla="*/ 1295590 w 7485631"/>
                <a:gd name="connsiteY5" fmla="*/ 1584034 h 2232048"/>
                <a:gd name="connsiteX6" fmla="*/ 1439544 w 7485631"/>
                <a:gd name="connsiteY6" fmla="*/ 1440031 h 2232048"/>
                <a:gd name="connsiteX7" fmla="*/ 1583499 w 7485631"/>
                <a:gd name="connsiteY7" fmla="*/ 1512032 h 2232048"/>
                <a:gd name="connsiteX8" fmla="*/ 2015362 w 7485631"/>
                <a:gd name="connsiteY8" fmla="*/ 1296028 h 2232048"/>
                <a:gd name="connsiteX9" fmla="*/ 2159317 w 7485631"/>
                <a:gd name="connsiteY9" fmla="*/ 1296028 h 2232048"/>
                <a:gd name="connsiteX10" fmla="*/ 2375248 w 7485631"/>
                <a:gd name="connsiteY10" fmla="*/ 1152025 h 2232048"/>
                <a:gd name="connsiteX11" fmla="*/ 2591180 w 7485631"/>
                <a:gd name="connsiteY11" fmla="*/ 1152025 h 2232048"/>
                <a:gd name="connsiteX12" fmla="*/ 2807112 w 7485631"/>
                <a:gd name="connsiteY12" fmla="*/ 936020 h 2232048"/>
                <a:gd name="connsiteX13" fmla="*/ 3023043 w 7485631"/>
                <a:gd name="connsiteY13" fmla="*/ 792017 h 2232048"/>
                <a:gd name="connsiteX14" fmla="*/ 4318633 w 7485631"/>
                <a:gd name="connsiteY14" fmla="*/ 0 h 2232048"/>
                <a:gd name="connsiteX15" fmla="*/ 5542246 w 7485631"/>
                <a:gd name="connsiteY15" fmla="*/ 288006 h 2232048"/>
                <a:gd name="connsiteX16" fmla="*/ 7485631 w 7485631"/>
                <a:gd name="connsiteY16" fmla="*/ 1080023 h 2232048"/>
                <a:gd name="connsiteX17" fmla="*/ 7485631 w 7485631"/>
                <a:gd name="connsiteY17" fmla="*/ 2232048 h 2232048"/>
                <a:gd name="connsiteX0" fmla="*/ 7485631 w 7485631"/>
                <a:gd name="connsiteY0" fmla="*/ 2880062 h 2880062"/>
                <a:gd name="connsiteX1" fmla="*/ 0 w 7485631"/>
                <a:gd name="connsiteY1" fmla="*/ 2880062 h 2880062"/>
                <a:gd name="connsiteX2" fmla="*/ 0 w 7485631"/>
                <a:gd name="connsiteY2" fmla="*/ 2664057 h 2880062"/>
                <a:gd name="connsiteX3" fmla="*/ 431863 w 7485631"/>
                <a:gd name="connsiteY3" fmla="*/ 2592056 h 2880062"/>
                <a:gd name="connsiteX4" fmla="*/ 1151636 w 7485631"/>
                <a:gd name="connsiteY4" fmla="*/ 2232048 h 2880062"/>
                <a:gd name="connsiteX5" fmla="*/ 1295590 w 7485631"/>
                <a:gd name="connsiteY5" fmla="*/ 2232048 h 2880062"/>
                <a:gd name="connsiteX6" fmla="*/ 1439544 w 7485631"/>
                <a:gd name="connsiteY6" fmla="*/ 2088045 h 2880062"/>
                <a:gd name="connsiteX7" fmla="*/ 1583499 w 7485631"/>
                <a:gd name="connsiteY7" fmla="*/ 2160046 h 2880062"/>
                <a:gd name="connsiteX8" fmla="*/ 2015362 w 7485631"/>
                <a:gd name="connsiteY8" fmla="*/ 1944042 h 2880062"/>
                <a:gd name="connsiteX9" fmla="*/ 2159317 w 7485631"/>
                <a:gd name="connsiteY9" fmla="*/ 1944042 h 2880062"/>
                <a:gd name="connsiteX10" fmla="*/ 2375248 w 7485631"/>
                <a:gd name="connsiteY10" fmla="*/ 1800039 h 2880062"/>
                <a:gd name="connsiteX11" fmla="*/ 2591180 w 7485631"/>
                <a:gd name="connsiteY11" fmla="*/ 1800039 h 2880062"/>
                <a:gd name="connsiteX12" fmla="*/ 2807112 w 7485631"/>
                <a:gd name="connsiteY12" fmla="*/ 1584034 h 2880062"/>
                <a:gd name="connsiteX13" fmla="*/ 3023043 w 7485631"/>
                <a:gd name="connsiteY13" fmla="*/ 1440031 h 2880062"/>
                <a:gd name="connsiteX14" fmla="*/ 4318633 w 7485631"/>
                <a:gd name="connsiteY14" fmla="*/ 648014 h 2880062"/>
                <a:gd name="connsiteX15" fmla="*/ 5254337 w 7485631"/>
                <a:gd name="connsiteY15" fmla="*/ 0 h 2880062"/>
                <a:gd name="connsiteX16" fmla="*/ 7485631 w 7485631"/>
                <a:gd name="connsiteY16" fmla="*/ 1728037 h 2880062"/>
                <a:gd name="connsiteX17" fmla="*/ 7485631 w 7485631"/>
                <a:gd name="connsiteY17" fmla="*/ 2880062 h 2880062"/>
                <a:gd name="connsiteX0" fmla="*/ 7485631 w 7485631"/>
                <a:gd name="connsiteY0" fmla="*/ 3528076 h 3528076"/>
                <a:gd name="connsiteX1" fmla="*/ 0 w 7485631"/>
                <a:gd name="connsiteY1" fmla="*/ 3528076 h 3528076"/>
                <a:gd name="connsiteX2" fmla="*/ 0 w 7485631"/>
                <a:gd name="connsiteY2" fmla="*/ 3312071 h 3528076"/>
                <a:gd name="connsiteX3" fmla="*/ 431863 w 7485631"/>
                <a:gd name="connsiteY3" fmla="*/ 3240070 h 3528076"/>
                <a:gd name="connsiteX4" fmla="*/ 1151636 w 7485631"/>
                <a:gd name="connsiteY4" fmla="*/ 2880062 h 3528076"/>
                <a:gd name="connsiteX5" fmla="*/ 1295590 w 7485631"/>
                <a:gd name="connsiteY5" fmla="*/ 2880062 h 3528076"/>
                <a:gd name="connsiteX6" fmla="*/ 1439544 w 7485631"/>
                <a:gd name="connsiteY6" fmla="*/ 2736059 h 3528076"/>
                <a:gd name="connsiteX7" fmla="*/ 1583499 w 7485631"/>
                <a:gd name="connsiteY7" fmla="*/ 2808060 h 3528076"/>
                <a:gd name="connsiteX8" fmla="*/ 2015362 w 7485631"/>
                <a:gd name="connsiteY8" fmla="*/ 2592056 h 3528076"/>
                <a:gd name="connsiteX9" fmla="*/ 2159317 w 7485631"/>
                <a:gd name="connsiteY9" fmla="*/ 2592056 h 3528076"/>
                <a:gd name="connsiteX10" fmla="*/ 2375248 w 7485631"/>
                <a:gd name="connsiteY10" fmla="*/ 2448053 h 3528076"/>
                <a:gd name="connsiteX11" fmla="*/ 2591180 w 7485631"/>
                <a:gd name="connsiteY11" fmla="*/ 2448053 h 3528076"/>
                <a:gd name="connsiteX12" fmla="*/ 2807112 w 7485631"/>
                <a:gd name="connsiteY12" fmla="*/ 2232048 h 3528076"/>
                <a:gd name="connsiteX13" fmla="*/ 3023043 w 7485631"/>
                <a:gd name="connsiteY13" fmla="*/ 2088045 h 3528076"/>
                <a:gd name="connsiteX14" fmla="*/ 4318633 w 7485631"/>
                <a:gd name="connsiteY14" fmla="*/ 1296028 h 3528076"/>
                <a:gd name="connsiteX15" fmla="*/ 5254337 w 7485631"/>
                <a:gd name="connsiteY15" fmla="*/ 648014 h 3528076"/>
                <a:gd name="connsiteX16" fmla="*/ 7485631 w 7485631"/>
                <a:gd name="connsiteY16" fmla="*/ 0 h 3528076"/>
                <a:gd name="connsiteX17" fmla="*/ 7485631 w 7485631"/>
                <a:gd name="connsiteY17" fmla="*/ 3528076 h 3528076"/>
                <a:gd name="connsiteX0" fmla="*/ 7485631 w 7485631"/>
                <a:gd name="connsiteY0" fmla="*/ 3528076 h 3528076"/>
                <a:gd name="connsiteX1" fmla="*/ 0 w 7485631"/>
                <a:gd name="connsiteY1" fmla="*/ 3528076 h 3528076"/>
                <a:gd name="connsiteX2" fmla="*/ 0 w 7485631"/>
                <a:gd name="connsiteY2" fmla="*/ 3377859 h 3528076"/>
                <a:gd name="connsiteX3" fmla="*/ 431863 w 7485631"/>
                <a:gd name="connsiteY3" fmla="*/ 3240070 h 3528076"/>
                <a:gd name="connsiteX4" fmla="*/ 1151636 w 7485631"/>
                <a:gd name="connsiteY4" fmla="*/ 2880062 h 3528076"/>
                <a:gd name="connsiteX5" fmla="*/ 1295590 w 7485631"/>
                <a:gd name="connsiteY5" fmla="*/ 2880062 h 3528076"/>
                <a:gd name="connsiteX6" fmla="*/ 1439544 w 7485631"/>
                <a:gd name="connsiteY6" fmla="*/ 2736059 h 3528076"/>
                <a:gd name="connsiteX7" fmla="*/ 1583499 w 7485631"/>
                <a:gd name="connsiteY7" fmla="*/ 2808060 h 3528076"/>
                <a:gd name="connsiteX8" fmla="*/ 2015362 w 7485631"/>
                <a:gd name="connsiteY8" fmla="*/ 2592056 h 3528076"/>
                <a:gd name="connsiteX9" fmla="*/ 2159317 w 7485631"/>
                <a:gd name="connsiteY9" fmla="*/ 2592056 h 3528076"/>
                <a:gd name="connsiteX10" fmla="*/ 2375248 w 7485631"/>
                <a:gd name="connsiteY10" fmla="*/ 2448053 h 3528076"/>
                <a:gd name="connsiteX11" fmla="*/ 2591180 w 7485631"/>
                <a:gd name="connsiteY11" fmla="*/ 2448053 h 3528076"/>
                <a:gd name="connsiteX12" fmla="*/ 2807112 w 7485631"/>
                <a:gd name="connsiteY12" fmla="*/ 2232048 h 3528076"/>
                <a:gd name="connsiteX13" fmla="*/ 3023043 w 7485631"/>
                <a:gd name="connsiteY13" fmla="*/ 2088045 h 3528076"/>
                <a:gd name="connsiteX14" fmla="*/ 4318633 w 7485631"/>
                <a:gd name="connsiteY14" fmla="*/ 1296028 h 3528076"/>
                <a:gd name="connsiteX15" fmla="*/ 5254337 w 7485631"/>
                <a:gd name="connsiteY15" fmla="*/ 648014 h 3528076"/>
                <a:gd name="connsiteX16" fmla="*/ 7485631 w 7485631"/>
                <a:gd name="connsiteY16" fmla="*/ 0 h 3528076"/>
                <a:gd name="connsiteX17" fmla="*/ 7485631 w 7485631"/>
                <a:gd name="connsiteY17" fmla="*/ 3528076 h 3528076"/>
                <a:gd name="connsiteX0" fmla="*/ 7485631 w 7485631"/>
                <a:gd name="connsiteY0" fmla="*/ 3528076 h 3528076"/>
                <a:gd name="connsiteX1" fmla="*/ 0 w 7485631"/>
                <a:gd name="connsiteY1" fmla="*/ 3528076 h 3528076"/>
                <a:gd name="connsiteX2" fmla="*/ 0 w 7485631"/>
                <a:gd name="connsiteY2" fmla="*/ 3377859 h 3528076"/>
                <a:gd name="connsiteX3" fmla="*/ 647795 w 7485631"/>
                <a:gd name="connsiteY3" fmla="*/ 3161855 h 3528076"/>
                <a:gd name="connsiteX4" fmla="*/ 1151636 w 7485631"/>
                <a:gd name="connsiteY4" fmla="*/ 2880062 h 3528076"/>
                <a:gd name="connsiteX5" fmla="*/ 1295590 w 7485631"/>
                <a:gd name="connsiteY5" fmla="*/ 2880062 h 3528076"/>
                <a:gd name="connsiteX6" fmla="*/ 1439544 w 7485631"/>
                <a:gd name="connsiteY6" fmla="*/ 2736059 h 3528076"/>
                <a:gd name="connsiteX7" fmla="*/ 1583499 w 7485631"/>
                <a:gd name="connsiteY7" fmla="*/ 2808060 h 3528076"/>
                <a:gd name="connsiteX8" fmla="*/ 2015362 w 7485631"/>
                <a:gd name="connsiteY8" fmla="*/ 2592056 h 3528076"/>
                <a:gd name="connsiteX9" fmla="*/ 2159317 w 7485631"/>
                <a:gd name="connsiteY9" fmla="*/ 2592056 h 3528076"/>
                <a:gd name="connsiteX10" fmla="*/ 2375248 w 7485631"/>
                <a:gd name="connsiteY10" fmla="*/ 2448053 h 3528076"/>
                <a:gd name="connsiteX11" fmla="*/ 2591180 w 7485631"/>
                <a:gd name="connsiteY11" fmla="*/ 2448053 h 3528076"/>
                <a:gd name="connsiteX12" fmla="*/ 2807112 w 7485631"/>
                <a:gd name="connsiteY12" fmla="*/ 2232048 h 3528076"/>
                <a:gd name="connsiteX13" fmla="*/ 3023043 w 7485631"/>
                <a:gd name="connsiteY13" fmla="*/ 2088045 h 3528076"/>
                <a:gd name="connsiteX14" fmla="*/ 4318633 w 7485631"/>
                <a:gd name="connsiteY14" fmla="*/ 1296028 h 3528076"/>
                <a:gd name="connsiteX15" fmla="*/ 5254337 w 7485631"/>
                <a:gd name="connsiteY15" fmla="*/ 648014 h 3528076"/>
                <a:gd name="connsiteX16" fmla="*/ 7485631 w 7485631"/>
                <a:gd name="connsiteY16" fmla="*/ 0 h 3528076"/>
                <a:gd name="connsiteX17" fmla="*/ 7485631 w 7485631"/>
                <a:gd name="connsiteY17" fmla="*/ 3528076 h 3528076"/>
                <a:gd name="connsiteX0" fmla="*/ 7485631 w 7485631"/>
                <a:gd name="connsiteY0" fmla="*/ 3528076 h 3528076"/>
                <a:gd name="connsiteX1" fmla="*/ 0 w 7485631"/>
                <a:gd name="connsiteY1" fmla="*/ 3528076 h 3528076"/>
                <a:gd name="connsiteX2" fmla="*/ 0 w 7485631"/>
                <a:gd name="connsiteY2" fmla="*/ 3377859 h 3528076"/>
                <a:gd name="connsiteX3" fmla="*/ 647795 w 7485631"/>
                <a:gd name="connsiteY3" fmla="*/ 3161855 h 3528076"/>
                <a:gd name="connsiteX4" fmla="*/ 1151636 w 7485631"/>
                <a:gd name="connsiteY4" fmla="*/ 2801847 h 3528076"/>
                <a:gd name="connsiteX5" fmla="*/ 1295590 w 7485631"/>
                <a:gd name="connsiteY5" fmla="*/ 2880062 h 3528076"/>
                <a:gd name="connsiteX6" fmla="*/ 1439544 w 7485631"/>
                <a:gd name="connsiteY6" fmla="*/ 2736059 h 3528076"/>
                <a:gd name="connsiteX7" fmla="*/ 1583499 w 7485631"/>
                <a:gd name="connsiteY7" fmla="*/ 2808060 h 3528076"/>
                <a:gd name="connsiteX8" fmla="*/ 2015362 w 7485631"/>
                <a:gd name="connsiteY8" fmla="*/ 2592056 h 3528076"/>
                <a:gd name="connsiteX9" fmla="*/ 2159317 w 7485631"/>
                <a:gd name="connsiteY9" fmla="*/ 2592056 h 3528076"/>
                <a:gd name="connsiteX10" fmla="*/ 2375248 w 7485631"/>
                <a:gd name="connsiteY10" fmla="*/ 2448053 h 3528076"/>
                <a:gd name="connsiteX11" fmla="*/ 2591180 w 7485631"/>
                <a:gd name="connsiteY11" fmla="*/ 2448053 h 3528076"/>
                <a:gd name="connsiteX12" fmla="*/ 2807112 w 7485631"/>
                <a:gd name="connsiteY12" fmla="*/ 2232048 h 3528076"/>
                <a:gd name="connsiteX13" fmla="*/ 3023043 w 7485631"/>
                <a:gd name="connsiteY13" fmla="*/ 2088045 h 3528076"/>
                <a:gd name="connsiteX14" fmla="*/ 4318633 w 7485631"/>
                <a:gd name="connsiteY14" fmla="*/ 1296028 h 3528076"/>
                <a:gd name="connsiteX15" fmla="*/ 5254337 w 7485631"/>
                <a:gd name="connsiteY15" fmla="*/ 648014 h 3528076"/>
                <a:gd name="connsiteX16" fmla="*/ 7485631 w 7485631"/>
                <a:gd name="connsiteY16" fmla="*/ 0 h 3528076"/>
                <a:gd name="connsiteX17" fmla="*/ 7485631 w 7485631"/>
                <a:gd name="connsiteY17" fmla="*/ 3528076 h 3528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85631" h="3528076">
                  <a:moveTo>
                    <a:pt x="7485631" y="3528076"/>
                  </a:moveTo>
                  <a:lnTo>
                    <a:pt x="0" y="3528076"/>
                  </a:lnTo>
                  <a:lnTo>
                    <a:pt x="0" y="3377859"/>
                  </a:lnTo>
                  <a:lnTo>
                    <a:pt x="647795" y="3161855"/>
                  </a:lnTo>
                  <a:lnTo>
                    <a:pt x="1151636" y="2801847"/>
                  </a:lnTo>
                  <a:cubicBezTo>
                    <a:pt x="1199621" y="2801847"/>
                    <a:pt x="1247605" y="2891027"/>
                    <a:pt x="1295590" y="2880062"/>
                  </a:cubicBezTo>
                  <a:cubicBezTo>
                    <a:pt x="1343575" y="2869097"/>
                    <a:pt x="1391559" y="2784060"/>
                    <a:pt x="1439544" y="2736059"/>
                  </a:cubicBezTo>
                  <a:lnTo>
                    <a:pt x="1583499" y="2808060"/>
                  </a:lnTo>
                  <a:lnTo>
                    <a:pt x="2015362" y="2592056"/>
                  </a:lnTo>
                  <a:lnTo>
                    <a:pt x="2159317" y="2592056"/>
                  </a:lnTo>
                  <a:lnTo>
                    <a:pt x="2375248" y="2448053"/>
                  </a:lnTo>
                  <a:lnTo>
                    <a:pt x="2591180" y="2448053"/>
                  </a:lnTo>
                  <a:lnTo>
                    <a:pt x="2807112" y="2232048"/>
                  </a:lnTo>
                  <a:lnTo>
                    <a:pt x="3023043" y="2088045"/>
                  </a:lnTo>
                  <a:lnTo>
                    <a:pt x="4318633" y="1296028"/>
                  </a:lnTo>
                  <a:lnTo>
                    <a:pt x="5254337" y="648014"/>
                  </a:lnTo>
                  <a:lnTo>
                    <a:pt x="7485631" y="0"/>
                  </a:lnTo>
                  <a:lnTo>
                    <a:pt x="7485631" y="3528076"/>
                  </a:lnTo>
                  <a:close/>
                </a:path>
              </a:pathLst>
            </a:cu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Century Gothic" panose="020B0502020202020204" pitchFamily="34" charset="0"/>
              </a:endParaRPr>
            </a:p>
          </p:txBody>
        </p:sp>
        <p:sp>
          <p:nvSpPr>
            <p:cNvPr id="34848" name="ZoneTexte 25"/>
            <p:cNvSpPr txBox="1">
              <a:spLocks noChangeArrowheads="1"/>
            </p:cNvSpPr>
            <p:nvPr/>
          </p:nvSpPr>
          <p:spPr bwMode="auto">
            <a:xfrm>
              <a:off x="6083697" y="2852936"/>
              <a:ext cx="2376736" cy="7080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solidFill>
                    <a:schemeClr val="bg1"/>
                  </a:solidFill>
                  <a:latin typeface="Century Gothic" panose="020B0502020202020204" pitchFamily="34" charset="0"/>
                </a:rPr>
                <a:t>Besoin en autres énergies ?</a:t>
              </a:r>
            </a:p>
          </p:txBody>
        </p:sp>
      </p:grpSp>
      <p:grpSp>
        <p:nvGrpSpPr>
          <p:cNvPr id="3" name="Groupe 40"/>
          <p:cNvGrpSpPr>
            <a:grpSpLocks/>
          </p:cNvGrpSpPr>
          <p:nvPr/>
        </p:nvGrpSpPr>
        <p:grpSpPr bwMode="auto">
          <a:xfrm>
            <a:off x="3215483" y="4790330"/>
            <a:ext cx="7489825" cy="1295400"/>
            <a:chOff x="1043608" y="4797151"/>
            <a:chExt cx="7488832" cy="1296145"/>
          </a:xfrm>
        </p:grpSpPr>
        <p:sp>
          <p:nvSpPr>
            <p:cNvPr id="39" name="Forme libre 38"/>
            <p:cNvSpPr/>
            <p:nvPr/>
          </p:nvSpPr>
          <p:spPr bwMode="auto">
            <a:xfrm>
              <a:off x="1043608" y="4797151"/>
              <a:ext cx="7488832" cy="1296145"/>
            </a:xfrm>
            <a:custGeom>
              <a:avLst/>
              <a:gdLst>
                <a:gd name="connsiteX0" fmla="*/ 173832 w 2331244"/>
                <a:gd name="connsiteY0" fmla="*/ 5938837 h 5967412"/>
                <a:gd name="connsiteX1" fmla="*/ 216694 w 2331244"/>
                <a:gd name="connsiteY1" fmla="*/ 2738437 h 5967412"/>
                <a:gd name="connsiteX2" fmla="*/ 2316957 w 2331244"/>
                <a:gd name="connsiteY2" fmla="*/ 538162 h 5967412"/>
                <a:gd name="connsiteX3" fmla="*/ 2331244 w 2331244"/>
                <a:gd name="connsiteY3" fmla="*/ 5967412 h 5967412"/>
                <a:gd name="connsiteX4" fmla="*/ 173832 w 2331244"/>
                <a:gd name="connsiteY4" fmla="*/ 5938837 h 5967412"/>
                <a:gd name="connsiteX0" fmla="*/ 198281 w 2355693"/>
                <a:gd name="connsiteY0" fmla="*/ 5938837 h 5967412"/>
                <a:gd name="connsiteX1" fmla="*/ 216694 w 2355693"/>
                <a:gd name="connsiteY1" fmla="*/ 1365721 h 5967412"/>
                <a:gd name="connsiteX2" fmla="*/ 2341406 w 2355693"/>
                <a:gd name="connsiteY2" fmla="*/ 538162 h 5967412"/>
                <a:gd name="connsiteX3" fmla="*/ 2355693 w 2355693"/>
                <a:gd name="connsiteY3" fmla="*/ 5967412 h 5967412"/>
                <a:gd name="connsiteX4" fmla="*/ 198281 w 2355693"/>
                <a:gd name="connsiteY4" fmla="*/ 5938837 h 5967412"/>
                <a:gd name="connsiteX0" fmla="*/ 0 w 2157412"/>
                <a:gd name="connsiteY0" fmla="*/ 5938837 h 5967412"/>
                <a:gd name="connsiteX1" fmla="*/ 18413 w 2157412"/>
                <a:gd name="connsiteY1" fmla="*/ 1365721 h 5967412"/>
                <a:gd name="connsiteX2" fmla="*/ 2143125 w 2157412"/>
                <a:gd name="connsiteY2" fmla="*/ 538162 h 5967412"/>
                <a:gd name="connsiteX3" fmla="*/ 2157412 w 2157412"/>
                <a:gd name="connsiteY3" fmla="*/ 5967412 h 5967412"/>
                <a:gd name="connsiteX4" fmla="*/ 0 w 2157412"/>
                <a:gd name="connsiteY4" fmla="*/ 5938837 h 5967412"/>
                <a:gd name="connsiteX0" fmla="*/ 0 w 2157412"/>
                <a:gd name="connsiteY0" fmla="*/ 5400675 h 5429250"/>
                <a:gd name="connsiteX1" fmla="*/ 18413 w 2157412"/>
                <a:gd name="connsiteY1" fmla="*/ 827559 h 5429250"/>
                <a:gd name="connsiteX2" fmla="*/ 2143125 w 2157412"/>
                <a:gd name="connsiteY2" fmla="*/ 0 h 5429250"/>
                <a:gd name="connsiteX3" fmla="*/ 2157412 w 2157412"/>
                <a:gd name="connsiteY3" fmla="*/ 5429250 h 5429250"/>
                <a:gd name="connsiteX4" fmla="*/ 0 w 2157412"/>
                <a:gd name="connsiteY4" fmla="*/ 5400675 h 5429250"/>
                <a:gd name="connsiteX0" fmla="*/ 366055 w 2145137"/>
                <a:gd name="connsiteY0" fmla="*/ 5076031 h 5429250"/>
                <a:gd name="connsiteX1" fmla="*/ 6138 w 2145137"/>
                <a:gd name="connsiteY1" fmla="*/ 827559 h 5429250"/>
                <a:gd name="connsiteX2" fmla="*/ 2130850 w 2145137"/>
                <a:gd name="connsiteY2" fmla="*/ 0 h 5429250"/>
                <a:gd name="connsiteX3" fmla="*/ 2145137 w 2145137"/>
                <a:gd name="connsiteY3" fmla="*/ 5429250 h 5429250"/>
                <a:gd name="connsiteX4" fmla="*/ 366055 w 2145137"/>
                <a:gd name="connsiteY4" fmla="*/ 5076031 h 5429250"/>
                <a:gd name="connsiteX0" fmla="*/ 6138 w 2145137"/>
                <a:gd name="connsiteY0" fmla="*/ 5436071 h 5436071"/>
                <a:gd name="connsiteX1" fmla="*/ 6138 w 2145137"/>
                <a:gd name="connsiteY1" fmla="*/ 827559 h 5436071"/>
                <a:gd name="connsiteX2" fmla="*/ 2130850 w 2145137"/>
                <a:gd name="connsiteY2" fmla="*/ 0 h 5436071"/>
                <a:gd name="connsiteX3" fmla="*/ 2145137 w 2145137"/>
                <a:gd name="connsiteY3" fmla="*/ 5429250 h 5436071"/>
                <a:gd name="connsiteX4" fmla="*/ 6138 w 2145137"/>
                <a:gd name="connsiteY4" fmla="*/ 5436071 h 5436071"/>
                <a:gd name="connsiteX0" fmla="*/ 6138 w 2130850"/>
                <a:gd name="connsiteY0" fmla="*/ 5436071 h 5436071"/>
                <a:gd name="connsiteX1" fmla="*/ 6138 w 2130850"/>
                <a:gd name="connsiteY1" fmla="*/ 827559 h 5436071"/>
                <a:gd name="connsiteX2" fmla="*/ 2130850 w 2130850"/>
                <a:gd name="connsiteY2" fmla="*/ 0 h 5436071"/>
                <a:gd name="connsiteX3" fmla="*/ 2021676 w 2130850"/>
                <a:gd name="connsiteY3" fmla="*/ 4932015 h 5436071"/>
                <a:gd name="connsiteX4" fmla="*/ 6138 w 2130850"/>
                <a:gd name="connsiteY4" fmla="*/ 5436071 h 5436071"/>
                <a:gd name="connsiteX0" fmla="*/ 6138 w 2165643"/>
                <a:gd name="connsiteY0" fmla="*/ 5436071 h 5436071"/>
                <a:gd name="connsiteX1" fmla="*/ 6138 w 2165643"/>
                <a:gd name="connsiteY1" fmla="*/ 827559 h 5436071"/>
                <a:gd name="connsiteX2" fmla="*/ 2130850 w 2165643"/>
                <a:gd name="connsiteY2" fmla="*/ 0 h 5436071"/>
                <a:gd name="connsiteX3" fmla="*/ 2165643 w 2165643"/>
                <a:gd name="connsiteY3" fmla="*/ 5436071 h 5436071"/>
                <a:gd name="connsiteX4" fmla="*/ 6138 w 2165643"/>
                <a:gd name="connsiteY4" fmla="*/ 5436071 h 5436071"/>
                <a:gd name="connsiteX0" fmla="*/ 6138 w 2165643"/>
                <a:gd name="connsiteY0" fmla="*/ 5184576 h 5184576"/>
                <a:gd name="connsiteX1" fmla="*/ 6138 w 2165643"/>
                <a:gd name="connsiteY1" fmla="*/ 576064 h 5184576"/>
                <a:gd name="connsiteX2" fmla="*/ 2165642 w 2165643"/>
                <a:gd name="connsiteY2" fmla="*/ 0 h 5184576"/>
                <a:gd name="connsiteX3" fmla="*/ 2165643 w 2165643"/>
                <a:gd name="connsiteY3" fmla="*/ 5184576 h 5184576"/>
                <a:gd name="connsiteX4" fmla="*/ 6138 w 2165643"/>
                <a:gd name="connsiteY4" fmla="*/ 5184576 h 5184576"/>
                <a:gd name="connsiteX0" fmla="*/ 6139 w 2165644"/>
                <a:gd name="connsiteY0" fmla="*/ 5184576 h 5184576"/>
                <a:gd name="connsiteX1" fmla="*/ 6138 w 2165644"/>
                <a:gd name="connsiteY1" fmla="*/ 648071 h 5184576"/>
                <a:gd name="connsiteX2" fmla="*/ 2165643 w 2165644"/>
                <a:gd name="connsiteY2" fmla="*/ 0 h 5184576"/>
                <a:gd name="connsiteX3" fmla="*/ 2165644 w 2165644"/>
                <a:gd name="connsiteY3" fmla="*/ 5184576 h 5184576"/>
                <a:gd name="connsiteX4" fmla="*/ 6139 w 2165644"/>
                <a:gd name="connsiteY4" fmla="*/ 5184576 h 5184576"/>
                <a:gd name="connsiteX0" fmla="*/ 6139 w 2165644"/>
                <a:gd name="connsiteY0" fmla="*/ 5256585 h 5256585"/>
                <a:gd name="connsiteX1" fmla="*/ 6138 w 2165644"/>
                <a:gd name="connsiteY1" fmla="*/ 720080 h 5256585"/>
                <a:gd name="connsiteX2" fmla="*/ 2165644 w 2165644"/>
                <a:gd name="connsiteY2" fmla="*/ 0 h 5256585"/>
                <a:gd name="connsiteX3" fmla="*/ 2165644 w 2165644"/>
                <a:gd name="connsiteY3" fmla="*/ 5256585 h 5256585"/>
                <a:gd name="connsiteX4" fmla="*/ 6139 w 2165644"/>
                <a:gd name="connsiteY4" fmla="*/ 5256585 h 5256585"/>
                <a:gd name="connsiteX0" fmla="*/ 78122 w 2237627"/>
                <a:gd name="connsiteY0" fmla="*/ 5256585 h 5256585"/>
                <a:gd name="connsiteX1" fmla="*/ 6138 w 2237627"/>
                <a:gd name="connsiteY1" fmla="*/ 720081 h 5256585"/>
                <a:gd name="connsiteX2" fmla="*/ 2237627 w 2237627"/>
                <a:gd name="connsiteY2" fmla="*/ 0 h 5256585"/>
                <a:gd name="connsiteX3" fmla="*/ 2237627 w 2237627"/>
                <a:gd name="connsiteY3" fmla="*/ 5256585 h 5256585"/>
                <a:gd name="connsiteX4" fmla="*/ 78122 w 2237627"/>
                <a:gd name="connsiteY4" fmla="*/ 5256585 h 5256585"/>
                <a:gd name="connsiteX0" fmla="*/ 6138 w 2237627"/>
                <a:gd name="connsiteY0" fmla="*/ 5256585 h 5256585"/>
                <a:gd name="connsiteX1" fmla="*/ 6138 w 2237627"/>
                <a:gd name="connsiteY1" fmla="*/ 720081 h 5256585"/>
                <a:gd name="connsiteX2" fmla="*/ 2237627 w 2237627"/>
                <a:gd name="connsiteY2" fmla="*/ 0 h 5256585"/>
                <a:gd name="connsiteX3" fmla="*/ 2237627 w 2237627"/>
                <a:gd name="connsiteY3" fmla="*/ 5256585 h 5256585"/>
                <a:gd name="connsiteX4" fmla="*/ 6138 w 2237627"/>
                <a:gd name="connsiteY4" fmla="*/ 5256585 h 5256585"/>
                <a:gd name="connsiteX0" fmla="*/ 12276 w 2243765"/>
                <a:gd name="connsiteY0" fmla="*/ 5256585 h 5256585"/>
                <a:gd name="connsiteX1" fmla="*/ 6138 w 2243765"/>
                <a:gd name="connsiteY1" fmla="*/ 2088232 h 5256585"/>
                <a:gd name="connsiteX2" fmla="*/ 2243765 w 2243765"/>
                <a:gd name="connsiteY2" fmla="*/ 0 h 5256585"/>
                <a:gd name="connsiteX3" fmla="*/ 2243765 w 2243765"/>
                <a:gd name="connsiteY3" fmla="*/ 5256585 h 5256585"/>
                <a:gd name="connsiteX4" fmla="*/ 12276 w 2243765"/>
                <a:gd name="connsiteY4" fmla="*/ 5256585 h 5256585"/>
                <a:gd name="connsiteX0" fmla="*/ 12276 w 2243765"/>
                <a:gd name="connsiteY0" fmla="*/ 3168353 h 3168353"/>
                <a:gd name="connsiteX1" fmla="*/ 6138 w 2243765"/>
                <a:gd name="connsiteY1" fmla="*/ 0 h 3168353"/>
                <a:gd name="connsiteX2" fmla="*/ 2021677 w 2243765"/>
                <a:gd name="connsiteY2" fmla="*/ 2160240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021677 w 2243765"/>
                <a:gd name="connsiteY2" fmla="*/ 2160240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237627 w 2243765"/>
                <a:gd name="connsiteY2" fmla="*/ 2232248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237627 w 2243765"/>
                <a:gd name="connsiteY2" fmla="*/ 3096344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165644 w 2243765"/>
                <a:gd name="connsiteY2" fmla="*/ 2448272 h 3168353"/>
                <a:gd name="connsiteX3" fmla="*/ 2237627 w 2243765"/>
                <a:gd name="connsiteY3" fmla="*/ 3096344 h 3168353"/>
                <a:gd name="connsiteX4" fmla="*/ 2243765 w 2243765"/>
                <a:gd name="connsiteY4" fmla="*/ 3168353 h 3168353"/>
                <a:gd name="connsiteX5" fmla="*/ 12276 w 2243765"/>
                <a:gd name="connsiteY5" fmla="*/ 3168353 h 3168353"/>
                <a:gd name="connsiteX0" fmla="*/ 12276 w 2243765"/>
                <a:gd name="connsiteY0" fmla="*/ 3168353 h 3168353"/>
                <a:gd name="connsiteX1" fmla="*/ 6138 w 2243765"/>
                <a:gd name="connsiteY1" fmla="*/ 0 h 3168353"/>
                <a:gd name="connsiteX2" fmla="*/ 1085891 w 2243765"/>
                <a:gd name="connsiteY2" fmla="*/ 2160240 h 3168353"/>
                <a:gd name="connsiteX3" fmla="*/ 2165644 w 2243765"/>
                <a:gd name="connsiteY3" fmla="*/ 2448272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168353 h 3168353"/>
                <a:gd name="connsiteX1" fmla="*/ 6138 w 2243765"/>
                <a:gd name="connsiteY1" fmla="*/ 0 h 3168353"/>
                <a:gd name="connsiteX2" fmla="*/ 1373825 w 2243765"/>
                <a:gd name="connsiteY2" fmla="*/ 2088232 h 3168353"/>
                <a:gd name="connsiteX3" fmla="*/ 2165644 w 2243765"/>
                <a:gd name="connsiteY3" fmla="*/ 2448272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348373 h 3348373"/>
                <a:gd name="connsiteX1" fmla="*/ 6138 w 2243765"/>
                <a:gd name="connsiteY1" fmla="*/ 180020 h 3348373"/>
                <a:gd name="connsiteX2" fmla="*/ 1373825 w 2243765"/>
                <a:gd name="connsiteY2" fmla="*/ 2268252 h 3348373"/>
                <a:gd name="connsiteX3" fmla="*/ 2165644 w 2243765"/>
                <a:gd name="connsiteY3" fmla="*/ 2628292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348373 h 3348373"/>
                <a:gd name="connsiteX1" fmla="*/ 6138 w 2243765"/>
                <a:gd name="connsiteY1" fmla="*/ 180020 h 3348373"/>
                <a:gd name="connsiteX2" fmla="*/ 1373825 w 2243765"/>
                <a:gd name="connsiteY2" fmla="*/ 2268252 h 3348373"/>
                <a:gd name="connsiteX3" fmla="*/ 2165644 w 2243765"/>
                <a:gd name="connsiteY3" fmla="*/ 2628292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348373 h 3348373"/>
                <a:gd name="connsiteX1" fmla="*/ 6138 w 2243765"/>
                <a:gd name="connsiteY1" fmla="*/ 180020 h 3348373"/>
                <a:gd name="connsiteX2" fmla="*/ 1373825 w 2243765"/>
                <a:gd name="connsiteY2" fmla="*/ 2268252 h 3348373"/>
                <a:gd name="connsiteX3" fmla="*/ 2237627 w 2243765"/>
                <a:gd name="connsiteY3" fmla="*/ 2916324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168353 h 3168353"/>
                <a:gd name="connsiteX1" fmla="*/ 6138 w 2243765"/>
                <a:gd name="connsiteY1" fmla="*/ 0 h 3168353"/>
                <a:gd name="connsiteX2" fmla="*/ 1373825 w 2243765"/>
                <a:gd name="connsiteY2" fmla="*/ 2088232 h 3168353"/>
                <a:gd name="connsiteX3" fmla="*/ 2237627 w 2243765"/>
                <a:gd name="connsiteY3" fmla="*/ 2736304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168353 h 3168353"/>
                <a:gd name="connsiteX1" fmla="*/ 6138 w 2243765"/>
                <a:gd name="connsiteY1" fmla="*/ 0 h 3168353"/>
                <a:gd name="connsiteX2" fmla="*/ 1373825 w 2243765"/>
                <a:gd name="connsiteY2" fmla="*/ 2088232 h 3168353"/>
                <a:gd name="connsiteX3" fmla="*/ 2237627 w 2243765"/>
                <a:gd name="connsiteY3" fmla="*/ 2736304 h 3168353"/>
                <a:gd name="connsiteX4" fmla="*/ 2243765 w 2243765"/>
                <a:gd name="connsiteY4" fmla="*/ 3168353 h 3168353"/>
                <a:gd name="connsiteX5" fmla="*/ 12276 w 2243765"/>
                <a:gd name="connsiteY5" fmla="*/ 3168353 h 3168353"/>
                <a:gd name="connsiteX0" fmla="*/ 2237627 w 2237627"/>
                <a:gd name="connsiteY0" fmla="*/ 3168353 h 3168353"/>
                <a:gd name="connsiteX1" fmla="*/ 0 w 2237627"/>
                <a:gd name="connsiteY1" fmla="*/ 0 h 3168353"/>
                <a:gd name="connsiteX2" fmla="*/ 1367687 w 2237627"/>
                <a:gd name="connsiteY2" fmla="*/ 2088232 h 3168353"/>
                <a:gd name="connsiteX3" fmla="*/ 2231489 w 2237627"/>
                <a:gd name="connsiteY3" fmla="*/ 2736304 h 3168353"/>
                <a:gd name="connsiteX4" fmla="*/ 2237627 w 2237627"/>
                <a:gd name="connsiteY4" fmla="*/ 3168353 h 3168353"/>
                <a:gd name="connsiteX0" fmla="*/ 7426126 w 7792851"/>
                <a:gd name="connsiteY0" fmla="*/ 1152079 h 1634691"/>
                <a:gd name="connsiteX1" fmla="*/ 0 w 7792851"/>
                <a:gd name="connsiteY1" fmla="*/ 1151781 h 1634691"/>
                <a:gd name="connsiteX2" fmla="*/ 6556186 w 7792851"/>
                <a:gd name="connsiteY2" fmla="*/ 71958 h 1634691"/>
                <a:gd name="connsiteX3" fmla="*/ 7419988 w 7792851"/>
                <a:gd name="connsiteY3" fmla="*/ 720030 h 1634691"/>
                <a:gd name="connsiteX4" fmla="*/ 7426126 w 7792851"/>
                <a:gd name="connsiteY4" fmla="*/ 1152079 h 1634691"/>
                <a:gd name="connsiteX0" fmla="*/ 8324008 w 8486797"/>
                <a:gd name="connsiteY0" fmla="*/ 1104078 h 1104079"/>
                <a:gd name="connsiteX1" fmla="*/ 897882 w 8486797"/>
                <a:gd name="connsiteY1" fmla="*/ 1103780 h 1104079"/>
                <a:gd name="connsiteX2" fmla="*/ 2121495 w 8486797"/>
                <a:gd name="connsiteY2" fmla="*/ 815774 h 1104079"/>
                <a:gd name="connsiteX3" fmla="*/ 7454068 w 8486797"/>
                <a:gd name="connsiteY3" fmla="*/ 23957 h 1104079"/>
                <a:gd name="connsiteX4" fmla="*/ 8317870 w 8486797"/>
                <a:gd name="connsiteY4" fmla="*/ 672029 h 1104079"/>
                <a:gd name="connsiteX5" fmla="*/ 8324008 w 8486797"/>
                <a:gd name="connsiteY5" fmla="*/ 1104078 h 1104079"/>
                <a:gd name="connsiteX0" fmla="*/ 8324008 w 9416706"/>
                <a:gd name="connsiteY0" fmla="*/ 1128172 h 1128172"/>
                <a:gd name="connsiteX1" fmla="*/ 897882 w 9416706"/>
                <a:gd name="connsiteY1" fmla="*/ 1127874 h 1128172"/>
                <a:gd name="connsiteX2" fmla="*/ 2121495 w 9416706"/>
                <a:gd name="connsiteY2" fmla="*/ 839868 h 1128172"/>
                <a:gd name="connsiteX3" fmla="*/ 7454068 w 9416706"/>
                <a:gd name="connsiteY3" fmla="*/ 48051 h 1128172"/>
                <a:gd name="connsiteX4" fmla="*/ 8324008 w 9416706"/>
                <a:gd name="connsiteY4" fmla="*/ 1128172 h 1128172"/>
                <a:gd name="connsiteX0" fmla="*/ 8324008 w 9416706"/>
                <a:gd name="connsiteY0" fmla="*/ 312304 h 312304"/>
                <a:gd name="connsiteX1" fmla="*/ 897882 w 9416706"/>
                <a:gd name="connsiteY1" fmla="*/ 312006 h 312304"/>
                <a:gd name="connsiteX2" fmla="*/ 2121495 w 9416706"/>
                <a:gd name="connsiteY2" fmla="*/ 24000 h 312304"/>
                <a:gd name="connsiteX3" fmla="*/ 3561039 w 9416706"/>
                <a:gd name="connsiteY3" fmla="*/ 168004 h 312304"/>
                <a:gd name="connsiteX4" fmla="*/ 8324008 w 9416706"/>
                <a:gd name="connsiteY4" fmla="*/ 312304 h 312304"/>
                <a:gd name="connsiteX0" fmla="*/ 8324008 w 9562804"/>
                <a:gd name="connsiteY0" fmla="*/ 312304 h 312304"/>
                <a:gd name="connsiteX1" fmla="*/ 897882 w 9562804"/>
                <a:gd name="connsiteY1" fmla="*/ 312006 h 312304"/>
                <a:gd name="connsiteX2" fmla="*/ 2121495 w 9562804"/>
                <a:gd name="connsiteY2" fmla="*/ 24000 h 312304"/>
                <a:gd name="connsiteX3" fmla="*/ 3561039 w 9562804"/>
                <a:gd name="connsiteY3" fmla="*/ 168004 h 312304"/>
                <a:gd name="connsiteX4" fmla="*/ 8311535 w 9562804"/>
                <a:gd name="connsiteY4" fmla="*/ 96003 h 312304"/>
                <a:gd name="connsiteX5" fmla="*/ 8324008 w 9562804"/>
                <a:gd name="connsiteY5" fmla="*/ 312304 h 312304"/>
                <a:gd name="connsiteX0" fmla="*/ 8324008 w 8324008"/>
                <a:gd name="connsiteY0" fmla="*/ 312304 h 312304"/>
                <a:gd name="connsiteX1" fmla="*/ 897882 w 8324008"/>
                <a:gd name="connsiteY1" fmla="*/ 312006 h 312304"/>
                <a:gd name="connsiteX2" fmla="*/ 2121495 w 8324008"/>
                <a:gd name="connsiteY2" fmla="*/ 24000 h 312304"/>
                <a:gd name="connsiteX3" fmla="*/ 3561039 w 8324008"/>
                <a:gd name="connsiteY3" fmla="*/ 168004 h 312304"/>
                <a:gd name="connsiteX4" fmla="*/ 8311535 w 8324008"/>
                <a:gd name="connsiteY4" fmla="*/ 96003 h 312304"/>
                <a:gd name="connsiteX5" fmla="*/ 8324008 w 8324008"/>
                <a:gd name="connsiteY5" fmla="*/ 312304 h 312304"/>
                <a:gd name="connsiteX0" fmla="*/ 8324008 w 8383513"/>
                <a:gd name="connsiteY0" fmla="*/ 312304 h 312304"/>
                <a:gd name="connsiteX1" fmla="*/ 897882 w 8383513"/>
                <a:gd name="connsiteY1" fmla="*/ 312006 h 312304"/>
                <a:gd name="connsiteX2" fmla="*/ 2121495 w 8383513"/>
                <a:gd name="connsiteY2" fmla="*/ 24000 h 312304"/>
                <a:gd name="connsiteX3" fmla="*/ 3561039 w 8383513"/>
                <a:gd name="connsiteY3" fmla="*/ 168004 h 312304"/>
                <a:gd name="connsiteX4" fmla="*/ 8383513 w 8383513"/>
                <a:gd name="connsiteY4" fmla="*/ 168004 h 312304"/>
                <a:gd name="connsiteX5" fmla="*/ 8324008 w 8383513"/>
                <a:gd name="connsiteY5" fmla="*/ 312304 h 312304"/>
                <a:gd name="connsiteX0" fmla="*/ 8324008 w 8324008"/>
                <a:gd name="connsiteY0" fmla="*/ 312304 h 312304"/>
                <a:gd name="connsiteX1" fmla="*/ 897882 w 8324008"/>
                <a:gd name="connsiteY1" fmla="*/ 312006 h 312304"/>
                <a:gd name="connsiteX2" fmla="*/ 2121495 w 8324008"/>
                <a:gd name="connsiteY2" fmla="*/ 24000 h 312304"/>
                <a:gd name="connsiteX3" fmla="*/ 3561039 w 8324008"/>
                <a:gd name="connsiteY3" fmla="*/ 168004 h 312304"/>
                <a:gd name="connsiteX4" fmla="*/ 8311536 w 8324008"/>
                <a:gd name="connsiteY4" fmla="*/ 168004 h 312304"/>
                <a:gd name="connsiteX5" fmla="*/ 8324008 w 8324008"/>
                <a:gd name="connsiteY5" fmla="*/ 312304 h 312304"/>
                <a:gd name="connsiteX0" fmla="*/ 8383513 w 8383513"/>
                <a:gd name="connsiteY0" fmla="*/ 312007 h 312007"/>
                <a:gd name="connsiteX1" fmla="*/ 897882 w 8383513"/>
                <a:gd name="connsiteY1" fmla="*/ 312006 h 312007"/>
                <a:gd name="connsiteX2" fmla="*/ 2121495 w 8383513"/>
                <a:gd name="connsiteY2" fmla="*/ 24000 h 312007"/>
                <a:gd name="connsiteX3" fmla="*/ 3561039 w 8383513"/>
                <a:gd name="connsiteY3" fmla="*/ 168004 h 312007"/>
                <a:gd name="connsiteX4" fmla="*/ 8311536 w 8383513"/>
                <a:gd name="connsiteY4" fmla="*/ 168004 h 312007"/>
                <a:gd name="connsiteX5" fmla="*/ 8383513 w 8383513"/>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444008 h 444008"/>
                <a:gd name="connsiteX1" fmla="*/ 897882 w 8311536"/>
                <a:gd name="connsiteY1" fmla="*/ 444007 h 444008"/>
                <a:gd name="connsiteX2" fmla="*/ 2121495 w 8311536"/>
                <a:gd name="connsiteY2" fmla="*/ 156001 h 444008"/>
                <a:gd name="connsiteX3" fmla="*/ 4136857 w 8311536"/>
                <a:gd name="connsiteY3" fmla="*/ 12000 h 444008"/>
                <a:gd name="connsiteX4" fmla="*/ 8311536 w 8311536"/>
                <a:gd name="connsiteY4" fmla="*/ 300005 h 444008"/>
                <a:gd name="connsiteX5" fmla="*/ 8311536 w 8311536"/>
                <a:gd name="connsiteY5" fmla="*/ 444008 h 444008"/>
                <a:gd name="connsiteX0" fmla="*/ 8311536 w 8311536"/>
                <a:gd name="connsiteY0" fmla="*/ 435064 h 435064"/>
                <a:gd name="connsiteX1" fmla="*/ 897882 w 8311536"/>
                <a:gd name="connsiteY1" fmla="*/ 435063 h 435064"/>
                <a:gd name="connsiteX2" fmla="*/ 2121495 w 8311536"/>
                <a:gd name="connsiteY2" fmla="*/ 147057 h 435064"/>
                <a:gd name="connsiteX3" fmla="*/ 4136857 w 8311536"/>
                <a:gd name="connsiteY3" fmla="*/ 3056 h 435064"/>
                <a:gd name="connsiteX4" fmla="*/ 6512105 w 8311536"/>
                <a:gd name="connsiteY4" fmla="*/ 291062 h 435064"/>
                <a:gd name="connsiteX5" fmla="*/ 8311536 w 8311536"/>
                <a:gd name="connsiteY5" fmla="*/ 291061 h 435064"/>
                <a:gd name="connsiteX6" fmla="*/ 8311536 w 8311536"/>
                <a:gd name="connsiteY6" fmla="*/ 435064 h 435064"/>
                <a:gd name="connsiteX0" fmla="*/ 8311536 w 8311536"/>
                <a:gd name="connsiteY0" fmla="*/ 435064 h 435064"/>
                <a:gd name="connsiteX1" fmla="*/ 897882 w 8311536"/>
                <a:gd name="connsiteY1" fmla="*/ 435063 h 435064"/>
                <a:gd name="connsiteX2" fmla="*/ 2121495 w 8311536"/>
                <a:gd name="connsiteY2" fmla="*/ 147057 h 435064"/>
                <a:gd name="connsiteX3" fmla="*/ 4136857 w 8311536"/>
                <a:gd name="connsiteY3" fmla="*/ 3056 h 435064"/>
                <a:gd name="connsiteX4" fmla="*/ 6440128 w 8311536"/>
                <a:gd name="connsiteY4" fmla="*/ 147058 h 435064"/>
                <a:gd name="connsiteX5" fmla="*/ 8311536 w 8311536"/>
                <a:gd name="connsiteY5" fmla="*/ 291061 h 435064"/>
                <a:gd name="connsiteX6" fmla="*/ 8311536 w 8311536"/>
                <a:gd name="connsiteY6" fmla="*/ 435064 h 435064"/>
                <a:gd name="connsiteX0" fmla="*/ 8311536 w 8311536"/>
                <a:gd name="connsiteY0" fmla="*/ 435064 h 435064"/>
                <a:gd name="connsiteX1" fmla="*/ 897882 w 8311536"/>
                <a:gd name="connsiteY1" fmla="*/ 435063 h 435064"/>
                <a:gd name="connsiteX2" fmla="*/ 2121495 w 8311536"/>
                <a:gd name="connsiteY2" fmla="*/ 147057 h 435064"/>
                <a:gd name="connsiteX3" fmla="*/ 4352789 w 8311536"/>
                <a:gd name="connsiteY3" fmla="*/ 3056 h 435064"/>
                <a:gd name="connsiteX4" fmla="*/ 6440128 w 8311536"/>
                <a:gd name="connsiteY4" fmla="*/ 147058 h 435064"/>
                <a:gd name="connsiteX5" fmla="*/ 8311536 w 8311536"/>
                <a:gd name="connsiteY5" fmla="*/ 291061 h 435064"/>
                <a:gd name="connsiteX6" fmla="*/ 8311536 w 8311536"/>
                <a:gd name="connsiteY6" fmla="*/ 435064 h 435064"/>
                <a:gd name="connsiteX0" fmla="*/ 8383513 w 8383513"/>
                <a:gd name="connsiteY0" fmla="*/ 435064 h 435064"/>
                <a:gd name="connsiteX1" fmla="*/ 897882 w 8383513"/>
                <a:gd name="connsiteY1" fmla="*/ 435064 h 435064"/>
                <a:gd name="connsiteX2" fmla="*/ 2193472 w 8383513"/>
                <a:gd name="connsiteY2" fmla="*/ 147057 h 435064"/>
                <a:gd name="connsiteX3" fmla="*/ 4424766 w 8383513"/>
                <a:gd name="connsiteY3" fmla="*/ 3056 h 435064"/>
                <a:gd name="connsiteX4" fmla="*/ 6512105 w 8383513"/>
                <a:gd name="connsiteY4" fmla="*/ 147058 h 435064"/>
                <a:gd name="connsiteX5" fmla="*/ 8383513 w 8383513"/>
                <a:gd name="connsiteY5" fmla="*/ 291061 h 435064"/>
                <a:gd name="connsiteX6" fmla="*/ 8383513 w 8383513"/>
                <a:gd name="connsiteY6" fmla="*/ 435064 h 435064"/>
                <a:gd name="connsiteX0" fmla="*/ 7485631 w 7485631"/>
                <a:gd name="connsiteY0" fmla="*/ 435064 h 435064"/>
                <a:gd name="connsiteX1" fmla="*/ 0 w 7485631"/>
                <a:gd name="connsiteY1" fmla="*/ 435064 h 435064"/>
                <a:gd name="connsiteX2" fmla="*/ 1295590 w 7485631"/>
                <a:gd name="connsiteY2" fmla="*/ 147057 h 435064"/>
                <a:gd name="connsiteX3" fmla="*/ 3526884 w 7485631"/>
                <a:gd name="connsiteY3" fmla="*/ 3056 h 435064"/>
                <a:gd name="connsiteX4" fmla="*/ 5614223 w 7485631"/>
                <a:gd name="connsiteY4" fmla="*/ 147058 h 435064"/>
                <a:gd name="connsiteX5" fmla="*/ 7485631 w 7485631"/>
                <a:gd name="connsiteY5" fmla="*/ 291061 h 435064"/>
                <a:gd name="connsiteX6" fmla="*/ 7485631 w 7485631"/>
                <a:gd name="connsiteY6" fmla="*/ 435064 h 435064"/>
                <a:gd name="connsiteX0" fmla="*/ 7485631 w 7485631"/>
                <a:gd name="connsiteY0" fmla="*/ 435064 h 435064"/>
                <a:gd name="connsiteX1" fmla="*/ 0 w 7485631"/>
                <a:gd name="connsiteY1" fmla="*/ 435064 h 435064"/>
                <a:gd name="connsiteX2" fmla="*/ 1151636 w 7485631"/>
                <a:gd name="connsiteY2" fmla="*/ 147058 h 435064"/>
                <a:gd name="connsiteX3" fmla="*/ 3526884 w 7485631"/>
                <a:gd name="connsiteY3" fmla="*/ 3056 h 435064"/>
                <a:gd name="connsiteX4" fmla="*/ 5614223 w 7485631"/>
                <a:gd name="connsiteY4" fmla="*/ 147058 h 435064"/>
                <a:gd name="connsiteX5" fmla="*/ 7485631 w 7485631"/>
                <a:gd name="connsiteY5" fmla="*/ 291061 h 435064"/>
                <a:gd name="connsiteX6" fmla="*/ 7485631 w 7485631"/>
                <a:gd name="connsiteY6" fmla="*/ 435064 h 435064"/>
                <a:gd name="connsiteX0" fmla="*/ 7485631 w 7485631"/>
                <a:gd name="connsiteY0" fmla="*/ 435064 h 435064"/>
                <a:gd name="connsiteX1" fmla="*/ 0 w 7485631"/>
                <a:gd name="connsiteY1" fmla="*/ 435064 h 435064"/>
                <a:gd name="connsiteX2" fmla="*/ 647795 w 7485631"/>
                <a:gd name="connsiteY2" fmla="*/ 291061 h 435064"/>
                <a:gd name="connsiteX3" fmla="*/ 1151636 w 7485631"/>
                <a:gd name="connsiteY3" fmla="*/ 147058 h 435064"/>
                <a:gd name="connsiteX4" fmla="*/ 3526884 w 7485631"/>
                <a:gd name="connsiteY4" fmla="*/ 3056 h 435064"/>
                <a:gd name="connsiteX5" fmla="*/ 5614223 w 7485631"/>
                <a:gd name="connsiteY5" fmla="*/ 147058 h 435064"/>
                <a:gd name="connsiteX6" fmla="*/ 7485631 w 7485631"/>
                <a:gd name="connsiteY6" fmla="*/ 291061 h 435064"/>
                <a:gd name="connsiteX7" fmla="*/ 7485631 w 7485631"/>
                <a:gd name="connsiteY7" fmla="*/ 435064 h 435064"/>
                <a:gd name="connsiteX0" fmla="*/ 7485631 w 7485631"/>
                <a:gd name="connsiteY0" fmla="*/ 435064 h 435064"/>
                <a:gd name="connsiteX1" fmla="*/ 0 w 7485631"/>
                <a:gd name="connsiteY1" fmla="*/ 435064 h 435064"/>
                <a:gd name="connsiteX2" fmla="*/ 719772 w 7485631"/>
                <a:gd name="connsiteY2" fmla="*/ 291061 h 435064"/>
                <a:gd name="connsiteX3" fmla="*/ 1151636 w 7485631"/>
                <a:gd name="connsiteY3" fmla="*/ 147058 h 435064"/>
                <a:gd name="connsiteX4" fmla="*/ 3526884 w 7485631"/>
                <a:gd name="connsiteY4" fmla="*/ 3056 h 435064"/>
                <a:gd name="connsiteX5" fmla="*/ 5614223 w 7485631"/>
                <a:gd name="connsiteY5" fmla="*/ 147058 h 435064"/>
                <a:gd name="connsiteX6" fmla="*/ 7485631 w 7485631"/>
                <a:gd name="connsiteY6" fmla="*/ 291061 h 435064"/>
                <a:gd name="connsiteX7" fmla="*/ 7485631 w 7485631"/>
                <a:gd name="connsiteY7" fmla="*/ 435064 h 435064"/>
                <a:gd name="connsiteX0" fmla="*/ 7485631 w 7485631"/>
                <a:gd name="connsiteY0" fmla="*/ 437537 h 437537"/>
                <a:gd name="connsiteX1" fmla="*/ 0 w 7485631"/>
                <a:gd name="connsiteY1" fmla="*/ 437537 h 437537"/>
                <a:gd name="connsiteX2" fmla="*/ 719772 w 7485631"/>
                <a:gd name="connsiteY2" fmla="*/ 293534 h 437537"/>
                <a:gd name="connsiteX3" fmla="*/ 1151636 w 7485631"/>
                <a:gd name="connsiteY3" fmla="*/ 149531 h 437537"/>
                <a:gd name="connsiteX4" fmla="*/ 1295590 w 7485631"/>
                <a:gd name="connsiteY4" fmla="*/ 149531 h 437537"/>
                <a:gd name="connsiteX5" fmla="*/ 3526884 w 7485631"/>
                <a:gd name="connsiteY5" fmla="*/ 5529 h 437537"/>
                <a:gd name="connsiteX6" fmla="*/ 5614223 w 7485631"/>
                <a:gd name="connsiteY6" fmla="*/ 149531 h 437537"/>
                <a:gd name="connsiteX7" fmla="*/ 7485631 w 7485631"/>
                <a:gd name="connsiteY7" fmla="*/ 293534 h 437537"/>
                <a:gd name="connsiteX8" fmla="*/ 7485631 w 7485631"/>
                <a:gd name="connsiteY8" fmla="*/ 437537 h 437537"/>
                <a:gd name="connsiteX0" fmla="*/ 7485631 w 7485631"/>
                <a:gd name="connsiteY0" fmla="*/ 432008 h 432008"/>
                <a:gd name="connsiteX1" fmla="*/ 0 w 7485631"/>
                <a:gd name="connsiteY1" fmla="*/ 432008 h 432008"/>
                <a:gd name="connsiteX2" fmla="*/ 719772 w 7485631"/>
                <a:gd name="connsiteY2" fmla="*/ 288005 h 432008"/>
                <a:gd name="connsiteX3" fmla="*/ 1151636 w 7485631"/>
                <a:gd name="connsiteY3" fmla="*/ 144002 h 432008"/>
                <a:gd name="connsiteX4" fmla="*/ 1295590 w 7485631"/>
                <a:gd name="connsiteY4" fmla="*/ 144002 h 432008"/>
                <a:gd name="connsiteX5" fmla="*/ 1439544 w 7485631"/>
                <a:gd name="connsiteY5" fmla="*/ 72002 h 432008"/>
                <a:gd name="connsiteX6" fmla="*/ 3526884 w 7485631"/>
                <a:gd name="connsiteY6" fmla="*/ 0 h 432008"/>
                <a:gd name="connsiteX7" fmla="*/ 5614223 w 7485631"/>
                <a:gd name="connsiteY7" fmla="*/ 144002 h 432008"/>
                <a:gd name="connsiteX8" fmla="*/ 7485631 w 7485631"/>
                <a:gd name="connsiteY8" fmla="*/ 288005 h 432008"/>
                <a:gd name="connsiteX9" fmla="*/ 7485631 w 7485631"/>
                <a:gd name="connsiteY9" fmla="*/ 432008 h 432008"/>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598861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936020 h 936020"/>
                <a:gd name="connsiteX1" fmla="*/ 0 w 7485631"/>
                <a:gd name="connsiteY1" fmla="*/ 936020 h 936020"/>
                <a:gd name="connsiteX2" fmla="*/ 719772 w 7485631"/>
                <a:gd name="connsiteY2" fmla="*/ 792017 h 936020"/>
                <a:gd name="connsiteX3" fmla="*/ 1151636 w 7485631"/>
                <a:gd name="connsiteY3" fmla="*/ 648014 h 936020"/>
                <a:gd name="connsiteX4" fmla="*/ 1295590 w 7485631"/>
                <a:gd name="connsiteY4" fmla="*/ 648014 h 936020"/>
                <a:gd name="connsiteX5" fmla="*/ 1439544 w 7485631"/>
                <a:gd name="connsiteY5" fmla="*/ 576013 h 936020"/>
                <a:gd name="connsiteX6" fmla="*/ 1583499 w 7485631"/>
                <a:gd name="connsiteY6" fmla="*/ 648015 h 936020"/>
                <a:gd name="connsiteX7" fmla="*/ 3454907 w 7485631"/>
                <a:gd name="connsiteY7" fmla="*/ 504012 h 936020"/>
                <a:gd name="connsiteX8" fmla="*/ 5614223 w 7485631"/>
                <a:gd name="connsiteY8" fmla="*/ 648014 h 936020"/>
                <a:gd name="connsiteX9" fmla="*/ 7485631 w 7485631"/>
                <a:gd name="connsiteY9" fmla="*/ 0 h 936020"/>
                <a:gd name="connsiteX10" fmla="*/ 7485631 w 7485631"/>
                <a:gd name="connsiteY10" fmla="*/ 936020 h 936020"/>
                <a:gd name="connsiteX0" fmla="*/ 7485631 w 7485631"/>
                <a:gd name="connsiteY0" fmla="*/ 1152025 h 1152025"/>
                <a:gd name="connsiteX1" fmla="*/ 0 w 7485631"/>
                <a:gd name="connsiteY1" fmla="*/ 1152025 h 1152025"/>
                <a:gd name="connsiteX2" fmla="*/ 719772 w 7485631"/>
                <a:gd name="connsiteY2" fmla="*/ 1008022 h 1152025"/>
                <a:gd name="connsiteX3" fmla="*/ 1151636 w 7485631"/>
                <a:gd name="connsiteY3" fmla="*/ 864019 h 1152025"/>
                <a:gd name="connsiteX4" fmla="*/ 1295590 w 7485631"/>
                <a:gd name="connsiteY4" fmla="*/ 864019 h 1152025"/>
                <a:gd name="connsiteX5" fmla="*/ 1439544 w 7485631"/>
                <a:gd name="connsiteY5" fmla="*/ 792018 h 1152025"/>
                <a:gd name="connsiteX6" fmla="*/ 1583499 w 7485631"/>
                <a:gd name="connsiteY6" fmla="*/ 864020 h 1152025"/>
                <a:gd name="connsiteX7" fmla="*/ 3454907 w 7485631"/>
                <a:gd name="connsiteY7" fmla="*/ 720017 h 1152025"/>
                <a:gd name="connsiteX8" fmla="*/ 5470269 w 7485631"/>
                <a:gd name="connsiteY8" fmla="*/ 0 h 1152025"/>
                <a:gd name="connsiteX9" fmla="*/ 7485631 w 7485631"/>
                <a:gd name="connsiteY9" fmla="*/ 216005 h 1152025"/>
                <a:gd name="connsiteX10" fmla="*/ 7485631 w 7485631"/>
                <a:gd name="connsiteY10" fmla="*/ 1152025 h 1152025"/>
                <a:gd name="connsiteX0" fmla="*/ 7485631 w 7485631"/>
                <a:gd name="connsiteY0" fmla="*/ 1152025 h 1152025"/>
                <a:gd name="connsiteX1" fmla="*/ 0 w 7485631"/>
                <a:gd name="connsiteY1" fmla="*/ 1152025 h 1152025"/>
                <a:gd name="connsiteX2" fmla="*/ 719772 w 7485631"/>
                <a:gd name="connsiteY2" fmla="*/ 1008022 h 1152025"/>
                <a:gd name="connsiteX3" fmla="*/ 1151636 w 7485631"/>
                <a:gd name="connsiteY3" fmla="*/ 864019 h 1152025"/>
                <a:gd name="connsiteX4" fmla="*/ 1295590 w 7485631"/>
                <a:gd name="connsiteY4" fmla="*/ 864019 h 1152025"/>
                <a:gd name="connsiteX5" fmla="*/ 1439544 w 7485631"/>
                <a:gd name="connsiteY5" fmla="*/ 792018 h 1152025"/>
                <a:gd name="connsiteX6" fmla="*/ 1583499 w 7485631"/>
                <a:gd name="connsiteY6" fmla="*/ 864020 h 1152025"/>
                <a:gd name="connsiteX7" fmla="*/ 3454907 w 7485631"/>
                <a:gd name="connsiteY7" fmla="*/ 720017 h 1152025"/>
                <a:gd name="connsiteX8" fmla="*/ 5470269 w 7485631"/>
                <a:gd name="connsiteY8" fmla="*/ 0 h 1152025"/>
                <a:gd name="connsiteX9" fmla="*/ 7485631 w 7485631"/>
                <a:gd name="connsiteY9" fmla="*/ 0 h 1152025"/>
                <a:gd name="connsiteX10" fmla="*/ 7485631 w 7485631"/>
                <a:gd name="connsiteY10" fmla="*/ 1152025 h 1152025"/>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584035 h 1944042"/>
                <a:gd name="connsiteX6" fmla="*/ 1583499 w 7485631"/>
                <a:gd name="connsiteY6" fmla="*/ 1656037 h 1944042"/>
                <a:gd name="connsiteX7" fmla="*/ 3454907 w 7485631"/>
                <a:gd name="connsiteY7" fmla="*/ 1512034 h 1944042"/>
                <a:gd name="connsiteX8" fmla="*/ 5542246 w 7485631"/>
                <a:gd name="connsiteY8" fmla="*/ 0 h 1944042"/>
                <a:gd name="connsiteX9" fmla="*/ 7485631 w 7485631"/>
                <a:gd name="connsiteY9" fmla="*/ 792017 h 1944042"/>
                <a:gd name="connsiteX10" fmla="*/ 7485631 w 7485631"/>
                <a:gd name="connsiteY10"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584035 h 1944042"/>
                <a:gd name="connsiteX6" fmla="*/ 1583499 w 7485631"/>
                <a:gd name="connsiteY6" fmla="*/ 1656037 h 1944042"/>
                <a:gd name="connsiteX7" fmla="*/ 4606542 w 7485631"/>
                <a:gd name="connsiteY7" fmla="*/ 144003 h 1944042"/>
                <a:gd name="connsiteX8" fmla="*/ 5542246 w 7485631"/>
                <a:gd name="connsiteY8" fmla="*/ 0 h 1944042"/>
                <a:gd name="connsiteX9" fmla="*/ 7485631 w 7485631"/>
                <a:gd name="connsiteY9" fmla="*/ 792017 h 1944042"/>
                <a:gd name="connsiteX10" fmla="*/ 7485631 w 7485631"/>
                <a:gd name="connsiteY10"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584035 h 1944042"/>
                <a:gd name="connsiteX6" fmla="*/ 1583499 w 7485631"/>
                <a:gd name="connsiteY6" fmla="*/ 1656037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584035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224026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296028 h 1944042"/>
                <a:gd name="connsiteX5" fmla="*/ 1439544 w 7485631"/>
                <a:gd name="connsiteY5" fmla="*/ 1224026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296028 h 1944042"/>
                <a:gd name="connsiteX4" fmla="*/ 1295590 w 7485631"/>
                <a:gd name="connsiteY4" fmla="*/ 1296028 h 1944042"/>
                <a:gd name="connsiteX5" fmla="*/ 1439544 w 7485631"/>
                <a:gd name="connsiteY5" fmla="*/ 1224026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512033 h 1944042"/>
                <a:gd name="connsiteX3" fmla="*/ 1151636 w 7485631"/>
                <a:gd name="connsiteY3" fmla="*/ 1296028 h 1944042"/>
                <a:gd name="connsiteX4" fmla="*/ 1295590 w 7485631"/>
                <a:gd name="connsiteY4" fmla="*/ 1296028 h 1944042"/>
                <a:gd name="connsiteX5" fmla="*/ 1439544 w 7485631"/>
                <a:gd name="connsiteY5" fmla="*/ 1224026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12033 h 1944042"/>
                <a:gd name="connsiteX4" fmla="*/ 1151636 w 7485631"/>
                <a:gd name="connsiteY4" fmla="*/ 1296028 h 1944042"/>
                <a:gd name="connsiteX5" fmla="*/ 1295590 w 7485631"/>
                <a:gd name="connsiteY5" fmla="*/ 1296028 h 1944042"/>
                <a:gd name="connsiteX6" fmla="*/ 1439544 w 7485631"/>
                <a:gd name="connsiteY6" fmla="*/ 1224026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296028 h 1944042"/>
                <a:gd name="connsiteX5" fmla="*/ 1295590 w 7485631"/>
                <a:gd name="connsiteY5" fmla="*/ 1296028 h 1944042"/>
                <a:gd name="connsiteX6" fmla="*/ 1439544 w 7485631"/>
                <a:gd name="connsiteY6" fmla="*/ 1224026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368030 h 1944042"/>
                <a:gd name="connsiteX5" fmla="*/ 1295590 w 7485631"/>
                <a:gd name="connsiteY5" fmla="*/ 1296028 h 1944042"/>
                <a:gd name="connsiteX6" fmla="*/ 1439544 w 7485631"/>
                <a:gd name="connsiteY6" fmla="*/ 1224026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368030 h 1944042"/>
                <a:gd name="connsiteX5" fmla="*/ 1295590 w 7485631"/>
                <a:gd name="connsiteY5" fmla="*/ 1368030 h 1944042"/>
                <a:gd name="connsiteX6" fmla="*/ 1439544 w 7485631"/>
                <a:gd name="connsiteY6" fmla="*/ 1224026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375248 w 7485631"/>
                <a:gd name="connsiteY8" fmla="*/ 1080023 h 1944042"/>
                <a:gd name="connsiteX9" fmla="*/ 2591180 w 7485631"/>
                <a:gd name="connsiteY9" fmla="*/ 1080023 h 1944042"/>
                <a:gd name="connsiteX10" fmla="*/ 4606542 w 7485631"/>
                <a:gd name="connsiteY10" fmla="*/ 144003 h 1944042"/>
                <a:gd name="connsiteX11" fmla="*/ 5542246 w 7485631"/>
                <a:gd name="connsiteY11" fmla="*/ 0 h 1944042"/>
                <a:gd name="connsiteX12" fmla="*/ 7485631 w 7485631"/>
                <a:gd name="connsiteY12" fmla="*/ 792017 h 1944042"/>
                <a:gd name="connsiteX13" fmla="*/ 7485631 w 7485631"/>
                <a:gd name="connsiteY13"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375248 w 7485631"/>
                <a:gd name="connsiteY8" fmla="*/ 1080023 h 1944042"/>
                <a:gd name="connsiteX9" fmla="*/ 2591180 w 7485631"/>
                <a:gd name="connsiteY9" fmla="*/ 1080023 h 1944042"/>
                <a:gd name="connsiteX10" fmla="*/ 4606542 w 7485631"/>
                <a:gd name="connsiteY10" fmla="*/ 144003 h 1944042"/>
                <a:gd name="connsiteX11" fmla="*/ 5542246 w 7485631"/>
                <a:gd name="connsiteY11" fmla="*/ 0 h 1944042"/>
                <a:gd name="connsiteX12" fmla="*/ 7485631 w 7485631"/>
                <a:gd name="connsiteY12" fmla="*/ 792017 h 1944042"/>
                <a:gd name="connsiteX13" fmla="*/ 7485631 w 7485631"/>
                <a:gd name="connsiteY13"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231294 w 7485631"/>
                <a:gd name="connsiteY8" fmla="*/ 1224026 h 1944042"/>
                <a:gd name="connsiteX9" fmla="*/ 2375248 w 7485631"/>
                <a:gd name="connsiteY9" fmla="*/ 1080023 h 1944042"/>
                <a:gd name="connsiteX10" fmla="*/ 2591180 w 7485631"/>
                <a:gd name="connsiteY10" fmla="*/ 1080023 h 1944042"/>
                <a:gd name="connsiteX11" fmla="*/ 4606542 w 7485631"/>
                <a:gd name="connsiteY11" fmla="*/ 144003 h 1944042"/>
                <a:gd name="connsiteX12" fmla="*/ 5542246 w 7485631"/>
                <a:gd name="connsiteY12" fmla="*/ 0 h 1944042"/>
                <a:gd name="connsiteX13" fmla="*/ 7485631 w 7485631"/>
                <a:gd name="connsiteY13" fmla="*/ 792017 h 1944042"/>
                <a:gd name="connsiteX14" fmla="*/ 7485631 w 7485631"/>
                <a:gd name="connsiteY14"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159317 w 7485631"/>
                <a:gd name="connsiteY8" fmla="*/ 1152025 h 1944042"/>
                <a:gd name="connsiteX9" fmla="*/ 2375248 w 7485631"/>
                <a:gd name="connsiteY9" fmla="*/ 1080023 h 1944042"/>
                <a:gd name="connsiteX10" fmla="*/ 2591180 w 7485631"/>
                <a:gd name="connsiteY10" fmla="*/ 1080023 h 1944042"/>
                <a:gd name="connsiteX11" fmla="*/ 4606542 w 7485631"/>
                <a:gd name="connsiteY11" fmla="*/ 144003 h 1944042"/>
                <a:gd name="connsiteX12" fmla="*/ 5542246 w 7485631"/>
                <a:gd name="connsiteY12" fmla="*/ 0 h 1944042"/>
                <a:gd name="connsiteX13" fmla="*/ 7485631 w 7485631"/>
                <a:gd name="connsiteY13" fmla="*/ 792017 h 1944042"/>
                <a:gd name="connsiteX14" fmla="*/ 7485631 w 7485631"/>
                <a:gd name="connsiteY14"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512033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2951066 w 7485631"/>
                <a:gd name="connsiteY12" fmla="*/ 785804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2951066 w 7485631"/>
                <a:gd name="connsiteY12" fmla="*/ 785804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2951066 w 7485631"/>
                <a:gd name="connsiteY12" fmla="*/ 857805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2951066 w 7485631"/>
                <a:gd name="connsiteY12" fmla="*/ 785804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3095021 w 7485631"/>
                <a:gd name="connsiteY12" fmla="*/ 785804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3023043 w 7485631"/>
                <a:gd name="connsiteY12" fmla="*/ 785804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3023043 w 7485631"/>
                <a:gd name="connsiteY12" fmla="*/ 785804 h 1944042"/>
                <a:gd name="connsiteX13" fmla="*/ 4606542 w 7485631"/>
                <a:gd name="connsiteY13" fmla="*/ 936020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314241 h 1314241"/>
                <a:gd name="connsiteX1" fmla="*/ 0 w 7485631"/>
                <a:gd name="connsiteY1" fmla="*/ 1314241 h 1314241"/>
                <a:gd name="connsiteX2" fmla="*/ 0 w 7485631"/>
                <a:gd name="connsiteY2" fmla="*/ 1242239 h 1314241"/>
                <a:gd name="connsiteX3" fmla="*/ 719772 w 7485631"/>
                <a:gd name="connsiteY3" fmla="*/ 1026235 h 1314241"/>
                <a:gd name="connsiteX4" fmla="*/ 1151636 w 7485631"/>
                <a:gd name="connsiteY4" fmla="*/ 738229 h 1314241"/>
                <a:gd name="connsiteX5" fmla="*/ 1295590 w 7485631"/>
                <a:gd name="connsiteY5" fmla="*/ 810230 h 1314241"/>
                <a:gd name="connsiteX6" fmla="*/ 1439544 w 7485631"/>
                <a:gd name="connsiteY6" fmla="*/ 666227 h 1314241"/>
                <a:gd name="connsiteX7" fmla="*/ 1583499 w 7485631"/>
                <a:gd name="connsiteY7" fmla="*/ 738229 h 1314241"/>
                <a:gd name="connsiteX8" fmla="*/ 2015362 w 7485631"/>
                <a:gd name="connsiteY8" fmla="*/ 522224 h 1314241"/>
                <a:gd name="connsiteX9" fmla="*/ 2159317 w 7485631"/>
                <a:gd name="connsiteY9" fmla="*/ 522224 h 1314241"/>
                <a:gd name="connsiteX10" fmla="*/ 2375248 w 7485631"/>
                <a:gd name="connsiteY10" fmla="*/ 450222 h 1314241"/>
                <a:gd name="connsiteX11" fmla="*/ 2591180 w 7485631"/>
                <a:gd name="connsiteY11" fmla="*/ 450222 h 1314241"/>
                <a:gd name="connsiteX12" fmla="*/ 3023043 w 7485631"/>
                <a:gd name="connsiteY12" fmla="*/ 156003 h 1314241"/>
                <a:gd name="connsiteX13" fmla="*/ 4606542 w 7485631"/>
                <a:gd name="connsiteY13" fmla="*/ 306219 h 1314241"/>
                <a:gd name="connsiteX14" fmla="*/ 7485631 w 7485631"/>
                <a:gd name="connsiteY14" fmla="*/ 162216 h 1314241"/>
                <a:gd name="connsiteX15" fmla="*/ 7485631 w 7485631"/>
                <a:gd name="connsiteY15" fmla="*/ 1314241 h 1314241"/>
                <a:gd name="connsiteX0" fmla="*/ 7485631 w 7485631"/>
                <a:gd name="connsiteY0" fmla="*/ 1158238 h 1158238"/>
                <a:gd name="connsiteX1" fmla="*/ 0 w 7485631"/>
                <a:gd name="connsiteY1" fmla="*/ 1158238 h 1158238"/>
                <a:gd name="connsiteX2" fmla="*/ 0 w 7485631"/>
                <a:gd name="connsiteY2" fmla="*/ 1086236 h 1158238"/>
                <a:gd name="connsiteX3" fmla="*/ 719772 w 7485631"/>
                <a:gd name="connsiteY3" fmla="*/ 870232 h 1158238"/>
                <a:gd name="connsiteX4" fmla="*/ 1151636 w 7485631"/>
                <a:gd name="connsiteY4" fmla="*/ 582226 h 1158238"/>
                <a:gd name="connsiteX5" fmla="*/ 1295590 w 7485631"/>
                <a:gd name="connsiteY5" fmla="*/ 654227 h 1158238"/>
                <a:gd name="connsiteX6" fmla="*/ 1439544 w 7485631"/>
                <a:gd name="connsiteY6" fmla="*/ 510224 h 1158238"/>
                <a:gd name="connsiteX7" fmla="*/ 1583499 w 7485631"/>
                <a:gd name="connsiteY7" fmla="*/ 582226 h 1158238"/>
                <a:gd name="connsiteX8" fmla="*/ 2015362 w 7485631"/>
                <a:gd name="connsiteY8" fmla="*/ 366221 h 1158238"/>
                <a:gd name="connsiteX9" fmla="*/ 2159317 w 7485631"/>
                <a:gd name="connsiteY9" fmla="*/ 366221 h 1158238"/>
                <a:gd name="connsiteX10" fmla="*/ 2375248 w 7485631"/>
                <a:gd name="connsiteY10" fmla="*/ 294219 h 1158238"/>
                <a:gd name="connsiteX11" fmla="*/ 2591180 w 7485631"/>
                <a:gd name="connsiteY11" fmla="*/ 294219 h 1158238"/>
                <a:gd name="connsiteX12" fmla="*/ 3023043 w 7485631"/>
                <a:gd name="connsiteY12" fmla="*/ 0 h 1158238"/>
                <a:gd name="connsiteX13" fmla="*/ 4606542 w 7485631"/>
                <a:gd name="connsiteY13" fmla="*/ 150216 h 1158238"/>
                <a:gd name="connsiteX14" fmla="*/ 7485631 w 7485631"/>
                <a:gd name="connsiteY14" fmla="*/ 6213 h 1158238"/>
                <a:gd name="connsiteX15" fmla="*/ 7485631 w 7485631"/>
                <a:gd name="connsiteY15" fmla="*/ 1158238 h 1158238"/>
                <a:gd name="connsiteX0" fmla="*/ 7485631 w 7485631"/>
                <a:gd name="connsiteY0" fmla="*/ 1296029 h 1296029"/>
                <a:gd name="connsiteX1" fmla="*/ 0 w 7485631"/>
                <a:gd name="connsiteY1" fmla="*/ 1296029 h 1296029"/>
                <a:gd name="connsiteX2" fmla="*/ 0 w 7485631"/>
                <a:gd name="connsiteY2" fmla="*/ 1224027 h 1296029"/>
                <a:gd name="connsiteX3" fmla="*/ 719772 w 7485631"/>
                <a:gd name="connsiteY3" fmla="*/ 1008023 h 1296029"/>
                <a:gd name="connsiteX4" fmla="*/ 1151636 w 7485631"/>
                <a:gd name="connsiteY4" fmla="*/ 720017 h 1296029"/>
                <a:gd name="connsiteX5" fmla="*/ 1295590 w 7485631"/>
                <a:gd name="connsiteY5" fmla="*/ 792018 h 1296029"/>
                <a:gd name="connsiteX6" fmla="*/ 1439544 w 7485631"/>
                <a:gd name="connsiteY6" fmla="*/ 648015 h 1296029"/>
                <a:gd name="connsiteX7" fmla="*/ 1583499 w 7485631"/>
                <a:gd name="connsiteY7" fmla="*/ 720017 h 1296029"/>
                <a:gd name="connsiteX8" fmla="*/ 2015362 w 7485631"/>
                <a:gd name="connsiteY8" fmla="*/ 504012 h 1296029"/>
                <a:gd name="connsiteX9" fmla="*/ 2159317 w 7485631"/>
                <a:gd name="connsiteY9" fmla="*/ 504012 h 1296029"/>
                <a:gd name="connsiteX10" fmla="*/ 2375248 w 7485631"/>
                <a:gd name="connsiteY10" fmla="*/ 432010 h 1296029"/>
                <a:gd name="connsiteX11" fmla="*/ 2591180 w 7485631"/>
                <a:gd name="connsiteY11" fmla="*/ 432010 h 1296029"/>
                <a:gd name="connsiteX12" fmla="*/ 3023043 w 7485631"/>
                <a:gd name="connsiteY12" fmla="*/ 137791 h 1296029"/>
                <a:gd name="connsiteX13" fmla="*/ 3886770 w 7485631"/>
                <a:gd name="connsiteY13" fmla="*/ 0 h 1296029"/>
                <a:gd name="connsiteX14" fmla="*/ 7485631 w 7485631"/>
                <a:gd name="connsiteY14" fmla="*/ 144004 h 1296029"/>
                <a:gd name="connsiteX15" fmla="*/ 7485631 w 7485631"/>
                <a:gd name="connsiteY15" fmla="*/ 1296029 h 1296029"/>
                <a:gd name="connsiteX0" fmla="*/ 7485631 w 7485631"/>
                <a:gd name="connsiteY0" fmla="*/ 1296029 h 1296029"/>
                <a:gd name="connsiteX1" fmla="*/ 0 w 7485631"/>
                <a:gd name="connsiteY1" fmla="*/ 1296029 h 1296029"/>
                <a:gd name="connsiteX2" fmla="*/ 0 w 7485631"/>
                <a:gd name="connsiteY2" fmla="*/ 1224027 h 1296029"/>
                <a:gd name="connsiteX3" fmla="*/ 719772 w 7485631"/>
                <a:gd name="connsiteY3" fmla="*/ 1008023 h 1296029"/>
                <a:gd name="connsiteX4" fmla="*/ 1151636 w 7485631"/>
                <a:gd name="connsiteY4" fmla="*/ 720017 h 1296029"/>
                <a:gd name="connsiteX5" fmla="*/ 1295590 w 7485631"/>
                <a:gd name="connsiteY5" fmla="*/ 792018 h 1296029"/>
                <a:gd name="connsiteX6" fmla="*/ 1439544 w 7485631"/>
                <a:gd name="connsiteY6" fmla="*/ 648015 h 1296029"/>
                <a:gd name="connsiteX7" fmla="*/ 1583499 w 7485631"/>
                <a:gd name="connsiteY7" fmla="*/ 720017 h 1296029"/>
                <a:gd name="connsiteX8" fmla="*/ 2015362 w 7485631"/>
                <a:gd name="connsiteY8" fmla="*/ 504012 h 1296029"/>
                <a:gd name="connsiteX9" fmla="*/ 2159317 w 7485631"/>
                <a:gd name="connsiteY9" fmla="*/ 504012 h 1296029"/>
                <a:gd name="connsiteX10" fmla="*/ 2375248 w 7485631"/>
                <a:gd name="connsiteY10" fmla="*/ 432010 h 1296029"/>
                <a:gd name="connsiteX11" fmla="*/ 2591180 w 7485631"/>
                <a:gd name="connsiteY11" fmla="*/ 432010 h 1296029"/>
                <a:gd name="connsiteX12" fmla="*/ 3023043 w 7485631"/>
                <a:gd name="connsiteY12" fmla="*/ 137791 h 1296029"/>
                <a:gd name="connsiteX13" fmla="*/ 3886770 w 7485631"/>
                <a:gd name="connsiteY13" fmla="*/ 0 h 1296029"/>
                <a:gd name="connsiteX14" fmla="*/ 5470269 w 7485631"/>
                <a:gd name="connsiteY14" fmla="*/ 360009 h 1296029"/>
                <a:gd name="connsiteX15" fmla="*/ 7485631 w 7485631"/>
                <a:gd name="connsiteY15" fmla="*/ 144004 h 1296029"/>
                <a:gd name="connsiteX16" fmla="*/ 7485631 w 7485631"/>
                <a:gd name="connsiteY16" fmla="*/ 1296029 h 1296029"/>
                <a:gd name="connsiteX0" fmla="*/ 7485631 w 7485631"/>
                <a:gd name="connsiteY0" fmla="*/ 1296029 h 1296029"/>
                <a:gd name="connsiteX1" fmla="*/ 0 w 7485631"/>
                <a:gd name="connsiteY1" fmla="*/ 1296029 h 1296029"/>
                <a:gd name="connsiteX2" fmla="*/ 0 w 7485631"/>
                <a:gd name="connsiteY2" fmla="*/ 1224027 h 1296029"/>
                <a:gd name="connsiteX3" fmla="*/ 719772 w 7485631"/>
                <a:gd name="connsiteY3" fmla="*/ 1008023 h 1296029"/>
                <a:gd name="connsiteX4" fmla="*/ 1151636 w 7485631"/>
                <a:gd name="connsiteY4" fmla="*/ 720017 h 1296029"/>
                <a:gd name="connsiteX5" fmla="*/ 1295590 w 7485631"/>
                <a:gd name="connsiteY5" fmla="*/ 792018 h 1296029"/>
                <a:gd name="connsiteX6" fmla="*/ 1439544 w 7485631"/>
                <a:gd name="connsiteY6" fmla="*/ 648015 h 1296029"/>
                <a:gd name="connsiteX7" fmla="*/ 1583499 w 7485631"/>
                <a:gd name="connsiteY7" fmla="*/ 720017 h 1296029"/>
                <a:gd name="connsiteX8" fmla="*/ 2015362 w 7485631"/>
                <a:gd name="connsiteY8" fmla="*/ 504012 h 1296029"/>
                <a:gd name="connsiteX9" fmla="*/ 2159317 w 7485631"/>
                <a:gd name="connsiteY9" fmla="*/ 504012 h 1296029"/>
                <a:gd name="connsiteX10" fmla="*/ 2375248 w 7485631"/>
                <a:gd name="connsiteY10" fmla="*/ 432010 h 1296029"/>
                <a:gd name="connsiteX11" fmla="*/ 2591180 w 7485631"/>
                <a:gd name="connsiteY11" fmla="*/ 432010 h 1296029"/>
                <a:gd name="connsiteX12" fmla="*/ 3023043 w 7485631"/>
                <a:gd name="connsiteY12" fmla="*/ 137791 h 1296029"/>
                <a:gd name="connsiteX13" fmla="*/ 3886770 w 7485631"/>
                <a:gd name="connsiteY13" fmla="*/ 0 h 1296029"/>
                <a:gd name="connsiteX14" fmla="*/ 5614223 w 7485631"/>
                <a:gd name="connsiteY14" fmla="*/ 648015 h 1296029"/>
                <a:gd name="connsiteX15" fmla="*/ 7485631 w 7485631"/>
                <a:gd name="connsiteY15" fmla="*/ 144004 h 1296029"/>
                <a:gd name="connsiteX16" fmla="*/ 7485631 w 7485631"/>
                <a:gd name="connsiteY16" fmla="*/ 1296029 h 1296029"/>
                <a:gd name="connsiteX0" fmla="*/ 7485631 w 7485631"/>
                <a:gd name="connsiteY0" fmla="*/ 1296029 h 1296029"/>
                <a:gd name="connsiteX1" fmla="*/ 0 w 7485631"/>
                <a:gd name="connsiteY1" fmla="*/ 1296029 h 1296029"/>
                <a:gd name="connsiteX2" fmla="*/ 0 w 7485631"/>
                <a:gd name="connsiteY2" fmla="*/ 1224027 h 1296029"/>
                <a:gd name="connsiteX3" fmla="*/ 719772 w 7485631"/>
                <a:gd name="connsiteY3" fmla="*/ 1008023 h 1296029"/>
                <a:gd name="connsiteX4" fmla="*/ 1151636 w 7485631"/>
                <a:gd name="connsiteY4" fmla="*/ 720017 h 1296029"/>
                <a:gd name="connsiteX5" fmla="*/ 1295590 w 7485631"/>
                <a:gd name="connsiteY5" fmla="*/ 792018 h 1296029"/>
                <a:gd name="connsiteX6" fmla="*/ 1439544 w 7485631"/>
                <a:gd name="connsiteY6" fmla="*/ 648015 h 1296029"/>
                <a:gd name="connsiteX7" fmla="*/ 1583499 w 7485631"/>
                <a:gd name="connsiteY7" fmla="*/ 720017 h 1296029"/>
                <a:gd name="connsiteX8" fmla="*/ 2015362 w 7485631"/>
                <a:gd name="connsiteY8" fmla="*/ 504012 h 1296029"/>
                <a:gd name="connsiteX9" fmla="*/ 2159317 w 7485631"/>
                <a:gd name="connsiteY9" fmla="*/ 504012 h 1296029"/>
                <a:gd name="connsiteX10" fmla="*/ 2375248 w 7485631"/>
                <a:gd name="connsiteY10" fmla="*/ 432010 h 1296029"/>
                <a:gd name="connsiteX11" fmla="*/ 2591180 w 7485631"/>
                <a:gd name="connsiteY11" fmla="*/ 432010 h 1296029"/>
                <a:gd name="connsiteX12" fmla="*/ 3023043 w 7485631"/>
                <a:gd name="connsiteY12" fmla="*/ 137791 h 1296029"/>
                <a:gd name="connsiteX13" fmla="*/ 3886770 w 7485631"/>
                <a:gd name="connsiteY13" fmla="*/ 0 h 1296029"/>
                <a:gd name="connsiteX14" fmla="*/ 5614223 w 7485631"/>
                <a:gd name="connsiteY14" fmla="*/ 648015 h 1296029"/>
                <a:gd name="connsiteX15" fmla="*/ 7413654 w 7485631"/>
                <a:gd name="connsiteY15" fmla="*/ 1080024 h 1296029"/>
                <a:gd name="connsiteX16" fmla="*/ 7485631 w 7485631"/>
                <a:gd name="connsiteY16" fmla="*/ 1296029 h 1296029"/>
                <a:gd name="connsiteX0" fmla="*/ 7485631 w 7485631"/>
                <a:gd name="connsiteY0" fmla="*/ 1296029 h 1296029"/>
                <a:gd name="connsiteX1" fmla="*/ 0 w 7485631"/>
                <a:gd name="connsiteY1" fmla="*/ 1296029 h 1296029"/>
                <a:gd name="connsiteX2" fmla="*/ 0 w 7485631"/>
                <a:gd name="connsiteY2" fmla="*/ 1224027 h 1296029"/>
                <a:gd name="connsiteX3" fmla="*/ 719772 w 7485631"/>
                <a:gd name="connsiteY3" fmla="*/ 1008023 h 1296029"/>
                <a:gd name="connsiteX4" fmla="*/ 1151636 w 7485631"/>
                <a:gd name="connsiteY4" fmla="*/ 720017 h 1296029"/>
                <a:gd name="connsiteX5" fmla="*/ 1295590 w 7485631"/>
                <a:gd name="connsiteY5" fmla="*/ 792018 h 1296029"/>
                <a:gd name="connsiteX6" fmla="*/ 1439544 w 7485631"/>
                <a:gd name="connsiteY6" fmla="*/ 648015 h 1296029"/>
                <a:gd name="connsiteX7" fmla="*/ 1583499 w 7485631"/>
                <a:gd name="connsiteY7" fmla="*/ 720017 h 1296029"/>
                <a:gd name="connsiteX8" fmla="*/ 2015362 w 7485631"/>
                <a:gd name="connsiteY8" fmla="*/ 504012 h 1296029"/>
                <a:gd name="connsiteX9" fmla="*/ 2159317 w 7485631"/>
                <a:gd name="connsiteY9" fmla="*/ 504012 h 1296029"/>
                <a:gd name="connsiteX10" fmla="*/ 2375248 w 7485631"/>
                <a:gd name="connsiteY10" fmla="*/ 432010 h 1296029"/>
                <a:gd name="connsiteX11" fmla="*/ 2591180 w 7485631"/>
                <a:gd name="connsiteY11" fmla="*/ 432010 h 1296029"/>
                <a:gd name="connsiteX12" fmla="*/ 3023043 w 7485631"/>
                <a:gd name="connsiteY12" fmla="*/ 137791 h 1296029"/>
                <a:gd name="connsiteX13" fmla="*/ 3886770 w 7485631"/>
                <a:gd name="connsiteY13" fmla="*/ 0 h 1296029"/>
                <a:gd name="connsiteX14" fmla="*/ 4750497 w 7485631"/>
                <a:gd name="connsiteY14" fmla="*/ 144004 h 1296029"/>
                <a:gd name="connsiteX15" fmla="*/ 5614223 w 7485631"/>
                <a:gd name="connsiteY15" fmla="*/ 648015 h 1296029"/>
                <a:gd name="connsiteX16" fmla="*/ 7413654 w 7485631"/>
                <a:gd name="connsiteY16" fmla="*/ 1080024 h 1296029"/>
                <a:gd name="connsiteX17" fmla="*/ 7485631 w 7485631"/>
                <a:gd name="connsiteY17" fmla="*/ 1296029 h 129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485631" h="1296029">
                  <a:moveTo>
                    <a:pt x="7485631" y="1296029"/>
                  </a:moveTo>
                  <a:lnTo>
                    <a:pt x="0" y="1296029"/>
                  </a:lnTo>
                  <a:lnTo>
                    <a:pt x="0" y="1224027"/>
                  </a:lnTo>
                  <a:lnTo>
                    <a:pt x="719772" y="1008023"/>
                  </a:lnTo>
                  <a:lnTo>
                    <a:pt x="1151636" y="720017"/>
                  </a:lnTo>
                  <a:lnTo>
                    <a:pt x="1295590" y="792018"/>
                  </a:lnTo>
                  <a:lnTo>
                    <a:pt x="1439544" y="648015"/>
                  </a:lnTo>
                  <a:lnTo>
                    <a:pt x="1583499" y="720017"/>
                  </a:lnTo>
                  <a:lnTo>
                    <a:pt x="2015362" y="504012"/>
                  </a:lnTo>
                  <a:lnTo>
                    <a:pt x="2159317" y="504012"/>
                  </a:lnTo>
                  <a:lnTo>
                    <a:pt x="2375248" y="432010"/>
                  </a:lnTo>
                  <a:lnTo>
                    <a:pt x="2591180" y="432010"/>
                  </a:lnTo>
                  <a:lnTo>
                    <a:pt x="3023043" y="137791"/>
                  </a:lnTo>
                  <a:lnTo>
                    <a:pt x="3886770" y="0"/>
                  </a:lnTo>
                  <a:lnTo>
                    <a:pt x="4750497" y="144004"/>
                  </a:lnTo>
                  <a:lnTo>
                    <a:pt x="5614223" y="648015"/>
                  </a:lnTo>
                  <a:lnTo>
                    <a:pt x="7413654" y="1080024"/>
                  </a:lnTo>
                  <a:lnTo>
                    <a:pt x="7485631" y="1296029"/>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Century Gothic" panose="020B0502020202020204" pitchFamily="34" charset="0"/>
              </a:endParaRPr>
            </a:p>
          </p:txBody>
        </p:sp>
        <p:sp>
          <p:nvSpPr>
            <p:cNvPr id="34846" name="ZoneTexte 25"/>
            <p:cNvSpPr txBox="1">
              <a:spLocks noChangeArrowheads="1"/>
            </p:cNvSpPr>
            <p:nvPr/>
          </p:nvSpPr>
          <p:spPr bwMode="auto">
            <a:xfrm>
              <a:off x="4283968" y="4869160"/>
              <a:ext cx="1296575" cy="4000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fr-FR" altLang="fr-FR" sz="2000" b="1">
                  <a:solidFill>
                    <a:schemeClr val="bg1"/>
                  </a:solidFill>
                  <a:latin typeface="Century Gothic" panose="020B0502020202020204" pitchFamily="34" charset="0"/>
                </a:rPr>
                <a:t>Charbon</a:t>
              </a:r>
            </a:p>
          </p:txBody>
        </p:sp>
      </p:grpSp>
      <p:grpSp>
        <p:nvGrpSpPr>
          <p:cNvPr id="4" name="Groupe 32"/>
          <p:cNvGrpSpPr>
            <a:grpSpLocks/>
          </p:cNvGrpSpPr>
          <p:nvPr/>
        </p:nvGrpSpPr>
        <p:grpSpPr bwMode="auto">
          <a:xfrm>
            <a:off x="3215483" y="4142630"/>
            <a:ext cx="7489825" cy="1943100"/>
            <a:chOff x="1043608" y="3710818"/>
            <a:chExt cx="7488832" cy="1944216"/>
          </a:xfrm>
        </p:grpSpPr>
        <p:sp>
          <p:nvSpPr>
            <p:cNvPr id="10" name="Forme libre 9"/>
            <p:cNvSpPr/>
            <p:nvPr/>
          </p:nvSpPr>
          <p:spPr bwMode="auto">
            <a:xfrm>
              <a:off x="1043608" y="3710818"/>
              <a:ext cx="7488832" cy="1944216"/>
            </a:xfrm>
            <a:custGeom>
              <a:avLst/>
              <a:gdLst>
                <a:gd name="connsiteX0" fmla="*/ 173832 w 2331244"/>
                <a:gd name="connsiteY0" fmla="*/ 5938837 h 5967412"/>
                <a:gd name="connsiteX1" fmla="*/ 216694 w 2331244"/>
                <a:gd name="connsiteY1" fmla="*/ 2738437 h 5967412"/>
                <a:gd name="connsiteX2" fmla="*/ 2316957 w 2331244"/>
                <a:gd name="connsiteY2" fmla="*/ 538162 h 5967412"/>
                <a:gd name="connsiteX3" fmla="*/ 2331244 w 2331244"/>
                <a:gd name="connsiteY3" fmla="*/ 5967412 h 5967412"/>
                <a:gd name="connsiteX4" fmla="*/ 173832 w 2331244"/>
                <a:gd name="connsiteY4" fmla="*/ 5938837 h 5967412"/>
                <a:gd name="connsiteX0" fmla="*/ 198281 w 2355693"/>
                <a:gd name="connsiteY0" fmla="*/ 5938837 h 5967412"/>
                <a:gd name="connsiteX1" fmla="*/ 216694 w 2355693"/>
                <a:gd name="connsiteY1" fmla="*/ 1365721 h 5967412"/>
                <a:gd name="connsiteX2" fmla="*/ 2341406 w 2355693"/>
                <a:gd name="connsiteY2" fmla="*/ 538162 h 5967412"/>
                <a:gd name="connsiteX3" fmla="*/ 2355693 w 2355693"/>
                <a:gd name="connsiteY3" fmla="*/ 5967412 h 5967412"/>
                <a:gd name="connsiteX4" fmla="*/ 198281 w 2355693"/>
                <a:gd name="connsiteY4" fmla="*/ 5938837 h 5967412"/>
                <a:gd name="connsiteX0" fmla="*/ 0 w 2157412"/>
                <a:gd name="connsiteY0" fmla="*/ 5938837 h 5967412"/>
                <a:gd name="connsiteX1" fmla="*/ 18413 w 2157412"/>
                <a:gd name="connsiteY1" fmla="*/ 1365721 h 5967412"/>
                <a:gd name="connsiteX2" fmla="*/ 2143125 w 2157412"/>
                <a:gd name="connsiteY2" fmla="*/ 538162 h 5967412"/>
                <a:gd name="connsiteX3" fmla="*/ 2157412 w 2157412"/>
                <a:gd name="connsiteY3" fmla="*/ 5967412 h 5967412"/>
                <a:gd name="connsiteX4" fmla="*/ 0 w 2157412"/>
                <a:gd name="connsiteY4" fmla="*/ 5938837 h 5967412"/>
                <a:gd name="connsiteX0" fmla="*/ 0 w 2157412"/>
                <a:gd name="connsiteY0" fmla="*/ 5400675 h 5429250"/>
                <a:gd name="connsiteX1" fmla="*/ 18413 w 2157412"/>
                <a:gd name="connsiteY1" fmla="*/ 827559 h 5429250"/>
                <a:gd name="connsiteX2" fmla="*/ 2143125 w 2157412"/>
                <a:gd name="connsiteY2" fmla="*/ 0 h 5429250"/>
                <a:gd name="connsiteX3" fmla="*/ 2157412 w 2157412"/>
                <a:gd name="connsiteY3" fmla="*/ 5429250 h 5429250"/>
                <a:gd name="connsiteX4" fmla="*/ 0 w 2157412"/>
                <a:gd name="connsiteY4" fmla="*/ 5400675 h 5429250"/>
                <a:gd name="connsiteX0" fmla="*/ 366055 w 2145137"/>
                <a:gd name="connsiteY0" fmla="*/ 5076031 h 5429250"/>
                <a:gd name="connsiteX1" fmla="*/ 6138 w 2145137"/>
                <a:gd name="connsiteY1" fmla="*/ 827559 h 5429250"/>
                <a:gd name="connsiteX2" fmla="*/ 2130850 w 2145137"/>
                <a:gd name="connsiteY2" fmla="*/ 0 h 5429250"/>
                <a:gd name="connsiteX3" fmla="*/ 2145137 w 2145137"/>
                <a:gd name="connsiteY3" fmla="*/ 5429250 h 5429250"/>
                <a:gd name="connsiteX4" fmla="*/ 366055 w 2145137"/>
                <a:gd name="connsiteY4" fmla="*/ 5076031 h 5429250"/>
                <a:gd name="connsiteX0" fmla="*/ 6138 w 2145137"/>
                <a:gd name="connsiteY0" fmla="*/ 5436071 h 5436071"/>
                <a:gd name="connsiteX1" fmla="*/ 6138 w 2145137"/>
                <a:gd name="connsiteY1" fmla="*/ 827559 h 5436071"/>
                <a:gd name="connsiteX2" fmla="*/ 2130850 w 2145137"/>
                <a:gd name="connsiteY2" fmla="*/ 0 h 5436071"/>
                <a:gd name="connsiteX3" fmla="*/ 2145137 w 2145137"/>
                <a:gd name="connsiteY3" fmla="*/ 5429250 h 5436071"/>
                <a:gd name="connsiteX4" fmla="*/ 6138 w 2145137"/>
                <a:gd name="connsiteY4" fmla="*/ 5436071 h 5436071"/>
                <a:gd name="connsiteX0" fmla="*/ 6138 w 2130850"/>
                <a:gd name="connsiteY0" fmla="*/ 5436071 h 5436071"/>
                <a:gd name="connsiteX1" fmla="*/ 6138 w 2130850"/>
                <a:gd name="connsiteY1" fmla="*/ 827559 h 5436071"/>
                <a:gd name="connsiteX2" fmla="*/ 2130850 w 2130850"/>
                <a:gd name="connsiteY2" fmla="*/ 0 h 5436071"/>
                <a:gd name="connsiteX3" fmla="*/ 2021676 w 2130850"/>
                <a:gd name="connsiteY3" fmla="*/ 4932015 h 5436071"/>
                <a:gd name="connsiteX4" fmla="*/ 6138 w 2130850"/>
                <a:gd name="connsiteY4" fmla="*/ 5436071 h 5436071"/>
                <a:gd name="connsiteX0" fmla="*/ 6138 w 2165643"/>
                <a:gd name="connsiteY0" fmla="*/ 5436071 h 5436071"/>
                <a:gd name="connsiteX1" fmla="*/ 6138 w 2165643"/>
                <a:gd name="connsiteY1" fmla="*/ 827559 h 5436071"/>
                <a:gd name="connsiteX2" fmla="*/ 2130850 w 2165643"/>
                <a:gd name="connsiteY2" fmla="*/ 0 h 5436071"/>
                <a:gd name="connsiteX3" fmla="*/ 2165643 w 2165643"/>
                <a:gd name="connsiteY3" fmla="*/ 5436071 h 5436071"/>
                <a:gd name="connsiteX4" fmla="*/ 6138 w 2165643"/>
                <a:gd name="connsiteY4" fmla="*/ 5436071 h 5436071"/>
                <a:gd name="connsiteX0" fmla="*/ 6138 w 2165643"/>
                <a:gd name="connsiteY0" fmla="*/ 5184576 h 5184576"/>
                <a:gd name="connsiteX1" fmla="*/ 6138 w 2165643"/>
                <a:gd name="connsiteY1" fmla="*/ 576064 h 5184576"/>
                <a:gd name="connsiteX2" fmla="*/ 2165642 w 2165643"/>
                <a:gd name="connsiteY2" fmla="*/ 0 h 5184576"/>
                <a:gd name="connsiteX3" fmla="*/ 2165643 w 2165643"/>
                <a:gd name="connsiteY3" fmla="*/ 5184576 h 5184576"/>
                <a:gd name="connsiteX4" fmla="*/ 6138 w 2165643"/>
                <a:gd name="connsiteY4" fmla="*/ 5184576 h 5184576"/>
                <a:gd name="connsiteX0" fmla="*/ 6139 w 2165644"/>
                <a:gd name="connsiteY0" fmla="*/ 5184576 h 5184576"/>
                <a:gd name="connsiteX1" fmla="*/ 6138 w 2165644"/>
                <a:gd name="connsiteY1" fmla="*/ 648071 h 5184576"/>
                <a:gd name="connsiteX2" fmla="*/ 2165643 w 2165644"/>
                <a:gd name="connsiteY2" fmla="*/ 0 h 5184576"/>
                <a:gd name="connsiteX3" fmla="*/ 2165644 w 2165644"/>
                <a:gd name="connsiteY3" fmla="*/ 5184576 h 5184576"/>
                <a:gd name="connsiteX4" fmla="*/ 6139 w 2165644"/>
                <a:gd name="connsiteY4" fmla="*/ 5184576 h 5184576"/>
                <a:gd name="connsiteX0" fmla="*/ 6139 w 2165644"/>
                <a:gd name="connsiteY0" fmla="*/ 5256585 h 5256585"/>
                <a:gd name="connsiteX1" fmla="*/ 6138 w 2165644"/>
                <a:gd name="connsiteY1" fmla="*/ 720080 h 5256585"/>
                <a:gd name="connsiteX2" fmla="*/ 2165644 w 2165644"/>
                <a:gd name="connsiteY2" fmla="*/ 0 h 5256585"/>
                <a:gd name="connsiteX3" fmla="*/ 2165644 w 2165644"/>
                <a:gd name="connsiteY3" fmla="*/ 5256585 h 5256585"/>
                <a:gd name="connsiteX4" fmla="*/ 6139 w 2165644"/>
                <a:gd name="connsiteY4" fmla="*/ 5256585 h 5256585"/>
                <a:gd name="connsiteX0" fmla="*/ 78122 w 2237627"/>
                <a:gd name="connsiteY0" fmla="*/ 5256585 h 5256585"/>
                <a:gd name="connsiteX1" fmla="*/ 6138 w 2237627"/>
                <a:gd name="connsiteY1" fmla="*/ 720081 h 5256585"/>
                <a:gd name="connsiteX2" fmla="*/ 2237627 w 2237627"/>
                <a:gd name="connsiteY2" fmla="*/ 0 h 5256585"/>
                <a:gd name="connsiteX3" fmla="*/ 2237627 w 2237627"/>
                <a:gd name="connsiteY3" fmla="*/ 5256585 h 5256585"/>
                <a:gd name="connsiteX4" fmla="*/ 78122 w 2237627"/>
                <a:gd name="connsiteY4" fmla="*/ 5256585 h 5256585"/>
                <a:gd name="connsiteX0" fmla="*/ 6138 w 2237627"/>
                <a:gd name="connsiteY0" fmla="*/ 5256585 h 5256585"/>
                <a:gd name="connsiteX1" fmla="*/ 6138 w 2237627"/>
                <a:gd name="connsiteY1" fmla="*/ 720081 h 5256585"/>
                <a:gd name="connsiteX2" fmla="*/ 2237627 w 2237627"/>
                <a:gd name="connsiteY2" fmla="*/ 0 h 5256585"/>
                <a:gd name="connsiteX3" fmla="*/ 2237627 w 2237627"/>
                <a:gd name="connsiteY3" fmla="*/ 5256585 h 5256585"/>
                <a:gd name="connsiteX4" fmla="*/ 6138 w 2237627"/>
                <a:gd name="connsiteY4" fmla="*/ 5256585 h 5256585"/>
                <a:gd name="connsiteX0" fmla="*/ 12276 w 2243765"/>
                <a:gd name="connsiteY0" fmla="*/ 5256585 h 5256585"/>
                <a:gd name="connsiteX1" fmla="*/ 6138 w 2243765"/>
                <a:gd name="connsiteY1" fmla="*/ 2088232 h 5256585"/>
                <a:gd name="connsiteX2" fmla="*/ 2243765 w 2243765"/>
                <a:gd name="connsiteY2" fmla="*/ 0 h 5256585"/>
                <a:gd name="connsiteX3" fmla="*/ 2243765 w 2243765"/>
                <a:gd name="connsiteY3" fmla="*/ 5256585 h 5256585"/>
                <a:gd name="connsiteX4" fmla="*/ 12276 w 2243765"/>
                <a:gd name="connsiteY4" fmla="*/ 5256585 h 5256585"/>
                <a:gd name="connsiteX0" fmla="*/ 12276 w 2243765"/>
                <a:gd name="connsiteY0" fmla="*/ 3168353 h 3168353"/>
                <a:gd name="connsiteX1" fmla="*/ 6138 w 2243765"/>
                <a:gd name="connsiteY1" fmla="*/ 0 h 3168353"/>
                <a:gd name="connsiteX2" fmla="*/ 2021677 w 2243765"/>
                <a:gd name="connsiteY2" fmla="*/ 2160240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021677 w 2243765"/>
                <a:gd name="connsiteY2" fmla="*/ 2160240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237627 w 2243765"/>
                <a:gd name="connsiteY2" fmla="*/ 2232248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237627 w 2243765"/>
                <a:gd name="connsiteY2" fmla="*/ 3096344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165644 w 2243765"/>
                <a:gd name="connsiteY2" fmla="*/ 2448272 h 3168353"/>
                <a:gd name="connsiteX3" fmla="*/ 2237627 w 2243765"/>
                <a:gd name="connsiteY3" fmla="*/ 3096344 h 3168353"/>
                <a:gd name="connsiteX4" fmla="*/ 2243765 w 2243765"/>
                <a:gd name="connsiteY4" fmla="*/ 3168353 h 3168353"/>
                <a:gd name="connsiteX5" fmla="*/ 12276 w 2243765"/>
                <a:gd name="connsiteY5" fmla="*/ 3168353 h 3168353"/>
                <a:gd name="connsiteX0" fmla="*/ 12276 w 2243765"/>
                <a:gd name="connsiteY0" fmla="*/ 3168353 h 3168353"/>
                <a:gd name="connsiteX1" fmla="*/ 6138 w 2243765"/>
                <a:gd name="connsiteY1" fmla="*/ 0 h 3168353"/>
                <a:gd name="connsiteX2" fmla="*/ 1085891 w 2243765"/>
                <a:gd name="connsiteY2" fmla="*/ 2160240 h 3168353"/>
                <a:gd name="connsiteX3" fmla="*/ 2165644 w 2243765"/>
                <a:gd name="connsiteY3" fmla="*/ 2448272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168353 h 3168353"/>
                <a:gd name="connsiteX1" fmla="*/ 6138 w 2243765"/>
                <a:gd name="connsiteY1" fmla="*/ 0 h 3168353"/>
                <a:gd name="connsiteX2" fmla="*/ 1373825 w 2243765"/>
                <a:gd name="connsiteY2" fmla="*/ 2088232 h 3168353"/>
                <a:gd name="connsiteX3" fmla="*/ 2165644 w 2243765"/>
                <a:gd name="connsiteY3" fmla="*/ 2448272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348373 h 3348373"/>
                <a:gd name="connsiteX1" fmla="*/ 6138 w 2243765"/>
                <a:gd name="connsiteY1" fmla="*/ 180020 h 3348373"/>
                <a:gd name="connsiteX2" fmla="*/ 1373825 w 2243765"/>
                <a:gd name="connsiteY2" fmla="*/ 2268252 h 3348373"/>
                <a:gd name="connsiteX3" fmla="*/ 2165644 w 2243765"/>
                <a:gd name="connsiteY3" fmla="*/ 2628292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348373 h 3348373"/>
                <a:gd name="connsiteX1" fmla="*/ 6138 w 2243765"/>
                <a:gd name="connsiteY1" fmla="*/ 180020 h 3348373"/>
                <a:gd name="connsiteX2" fmla="*/ 1373825 w 2243765"/>
                <a:gd name="connsiteY2" fmla="*/ 2268252 h 3348373"/>
                <a:gd name="connsiteX3" fmla="*/ 2165644 w 2243765"/>
                <a:gd name="connsiteY3" fmla="*/ 2628292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348373 h 3348373"/>
                <a:gd name="connsiteX1" fmla="*/ 6138 w 2243765"/>
                <a:gd name="connsiteY1" fmla="*/ 180020 h 3348373"/>
                <a:gd name="connsiteX2" fmla="*/ 1373825 w 2243765"/>
                <a:gd name="connsiteY2" fmla="*/ 2268252 h 3348373"/>
                <a:gd name="connsiteX3" fmla="*/ 2237627 w 2243765"/>
                <a:gd name="connsiteY3" fmla="*/ 2916324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168353 h 3168353"/>
                <a:gd name="connsiteX1" fmla="*/ 6138 w 2243765"/>
                <a:gd name="connsiteY1" fmla="*/ 0 h 3168353"/>
                <a:gd name="connsiteX2" fmla="*/ 1373825 w 2243765"/>
                <a:gd name="connsiteY2" fmla="*/ 2088232 h 3168353"/>
                <a:gd name="connsiteX3" fmla="*/ 2237627 w 2243765"/>
                <a:gd name="connsiteY3" fmla="*/ 2736304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168353 h 3168353"/>
                <a:gd name="connsiteX1" fmla="*/ 6138 w 2243765"/>
                <a:gd name="connsiteY1" fmla="*/ 0 h 3168353"/>
                <a:gd name="connsiteX2" fmla="*/ 1373825 w 2243765"/>
                <a:gd name="connsiteY2" fmla="*/ 2088232 h 3168353"/>
                <a:gd name="connsiteX3" fmla="*/ 2237627 w 2243765"/>
                <a:gd name="connsiteY3" fmla="*/ 2736304 h 3168353"/>
                <a:gd name="connsiteX4" fmla="*/ 2243765 w 2243765"/>
                <a:gd name="connsiteY4" fmla="*/ 3168353 h 3168353"/>
                <a:gd name="connsiteX5" fmla="*/ 12276 w 2243765"/>
                <a:gd name="connsiteY5" fmla="*/ 3168353 h 3168353"/>
                <a:gd name="connsiteX0" fmla="*/ 2237627 w 2237627"/>
                <a:gd name="connsiteY0" fmla="*/ 3168353 h 3168353"/>
                <a:gd name="connsiteX1" fmla="*/ 0 w 2237627"/>
                <a:gd name="connsiteY1" fmla="*/ 0 h 3168353"/>
                <a:gd name="connsiteX2" fmla="*/ 1367687 w 2237627"/>
                <a:gd name="connsiteY2" fmla="*/ 2088232 h 3168353"/>
                <a:gd name="connsiteX3" fmla="*/ 2231489 w 2237627"/>
                <a:gd name="connsiteY3" fmla="*/ 2736304 h 3168353"/>
                <a:gd name="connsiteX4" fmla="*/ 2237627 w 2237627"/>
                <a:gd name="connsiteY4" fmla="*/ 3168353 h 3168353"/>
                <a:gd name="connsiteX0" fmla="*/ 7426126 w 7792851"/>
                <a:gd name="connsiteY0" fmla="*/ 1152079 h 1634691"/>
                <a:gd name="connsiteX1" fmla="*/ 0 w 7792851"/>
                <a:gd name="connsiteY1" fmla="*/ 1151781 h 1634691"/>
                <a:gd name="connsiteX2" fmla="*/ 6556186 w 7792851"/>
                <a:gd name="connsiteY2" fmla="*/ 71958 h 1634691"/>
                <a:gd name="connsiteX3" fmla="*/ 7419988 w 7792851"/>
                <a:gd name="connsiteY3" fmla="*/ 720030 h 1634691"/>
                <a:gd name="connsiteX4" fmla="*/ 7426126 w 7792851"/>
                <a:gd name="connsiteY4" fmla="*/ 1152079 h 1634691"/>
                <a:gd name="connsiteX0" fmla="*/ 8324008 w 8486797"/>
                <a:gd name="connsiteY0" fmla="*/ 1104078 h 1104079"/>
                <a:gd name="connsiteX1" fmla="*/ 897882 w 8486797"/>
                <a:gd name="connsiteY1" fmla="*/ 1103780 h 1104079"/>
                <a:gd name="connsiteX2" fmla="*/ 2121495 w 8486797"/>
                <a:gd name="connsiteY2" fmla="*/ 815774 h 1104079"/>
                <a:gd name="connsiteX3" fmla="*/ 7454068 w 8486797"/>
                <a:gd name="connsiteY3" fmla="*/ 23957 h 1104079"/>
                <a:gd name="connsiteX4" fmla="*/ 8317870 w 8486797"/>
                <a:gd name="connsiteY4" fmla="*/ 672029 h 1104079"/>
                <a:gd name="connsiteX5" fmla="*/ 8324008 w 8486797"/>
                <a:gd name="connsiteY5" fmla="*/ 1104078 h 1104079"/>
                <a:gd name="connsiteX0" fmla="*/ 8324008 w 9416706"/>
                <a:gd name="connsiteY0" fmla="*/ 1128172 h 1128172"/>
                <a:gd name="connsiteX1" fmla="*/ 897882 w 9416706"/>
                <a:gd name="connsiteY1" fmla="*/ 1127874 h 1128172"/>
                <a:gd name="connsiteX2" fmla="*/ 2121495 w 9416706"/>
                <a:gd name="connsiteY2" fmla="*/ 839868 h 1128172"/>
                <a:gd name="connsiteX3" fmla="*/ 7454068 w 9416706"/>
                <a:gd name="connsiteY3" fmla="*/ 48051 h 1128172"/>
                <a:gd name="connsiteX4" fmla="*/ 8324008 w 9416706"/>
                <a:gd name="connsiteY4" fmla="*/ 1128172 h 1128172"/>
                <a:gd name="connsiteX0" fmla="*/ 8324008 w 9416706"/>
                <a:gd name="connsiteY0" fmla="*/ 312304 h 312304"/>
                <a:gd name="connsiteX1" fmla="*/ 897882 w 9416706"/>
                <a:gd name="connsiteY1" fmla="*/ 312006 h 312304"/>
                <a:gd name="connsiteX2" fmla="*/ 2121495 w 9416706"/>
                <a:gd name="connsiteY2" fmla="*/ 24000 h 312304"/>
                <a:gd name="connsiteX3" fmla="*/ 3561039 w 9416706"/>
                <a:gd name="connsiteY3" fmla="*/ 168004 h 312304"/>
                <a:gd name="connsiteX4" fmla="*/ 8324008 w 9416706"/>
                <a:gd name="connsiteY4" fmla="*/ 312304 h 312304"/>
                <a:gd name="connsiteX0" fmla="*/ 8324008 w 9562804"/>
                <a:gd name="connsiteY0" fmla="*/ 312304 h 312304"/>
                <a:gd name="connsiteX1" fmla="*/ 897882 w 9562804"/>
                <a:gd name="connsiteY1" fmla="*/ 312006 h 312304"/>
                <a:gd name="connsiteX2" fmla="*/ 2121495 w 9562804"/>
                <a:gd name="connsiteY2" fmla="*/ 24000 h 312304"/>
                <a:gd name="connsiteX3" fmla="*/ 3561039 w 9562804"/>
                <a:gd name="connsiteY3" fmla="*/ 168004 h 312304"/>
                <a:gd name="connsiteX4" fmla="*/ 8311535 w 9562804"/>
                <a:gd name="connsiteY4" fmla="*/ 96003 h 312304"/>
                <a:gd name="connsiteX5" fmla="*/ 8324008 w 9562804"/>
                <a:gd name="connsiteY5" fmla="*/ 312304 h 312304"/>
                <a:gd name="connsiteX0" fmla="*/ 8324008 w 8324008"/>
                <a:gd name="connsiteY0" fmla="*/ 312304 h 312304"/>
                <a:gd name="connsiteX1" fmla="*/ 897882 w 8324008"/>
                <a:gd name="connsiteY1" fmla="*/ 312006 h 312304"/>
                <a:gd name="connsiteX2" fmla="*/ 2121495 w 8324008"/>
                <a:gd name="connsiteY2" fmla="*/ 24000 h 312304"/>
                <a:gd name="connsiteX3" fmla="*/ 3561039 w 8324008"/>
                <a:gd name="connsiteY3" fmla="*/ 168004 h 312304"/>
                <a:gd name="connsiteX4" fmla="*/ 8311535 w 8324008"/>
                <a:gd name="connsiteY4" fmla="*/ 96003 h 312304"/>
                <a:gd name="connsiteX5" fmla="*/ 8324008 w 8324008"/>
                <a:gd name="connsiteY5" fmla="*/ 312304 h 312304"/>
                <a:gd name="connsiteX0" fmla="*/ 8324008 w 8383513"/>
                <a:gd name="connsiteY0" fmla="*/ 312304 h 312304"/>
                <a:gd name="connsiteX1" fmla="*/ 897882 w 8383513"/>
                <a:gd name="connsiteY1" fmla="*/ 312006 h 312304"/>
                <a:gd name="connsiteX2" fmla="*/ 2121495 w 8383513"/>
                <a:gd name="connsiteY2" fmla="*/ 24000 h 312304"/>
                <a:gd name="connsiteX3" fmla="*/ 3561039 w 8383513"/>
                <a:gd name="connsiteY3" fmla="*/ 168004 h 312304"/>
                <a:gd name="connsiteX4" fmla="*/ 8383513 w 8383513"/>
                <a:gd name="connsiteY4" fmla="*/ 168004 h 312304"/>
                <a:gd name="connsiteX5" fmla="*/ 8324008 w 8383513"/>
                <a:gd name="connsiteY5" fmla="*/ 312304 h 312304"/>
                <a:gd name="connsiteX0" fmla="*/ 8324008 w 8324008"/>
                <a:gd name="connsiteY0" fmla="*/ 312304 h 312304"/>
                <a:gd name="connsiteX1" fmla="*/ 897882 w 8324008"/>
                <a:gd name="connsiteY1" fmla="*/ 312006 h 312304"/>
                <a:gd name="connsiteX2" fmla="*/ 2121495 w 8324008"/>
                <a:gd name="connsiteY2" fmla="*/ 24000 h 312304"/>
                <a:gd name="connsiteX3" fmla="*/ 3561039 w 8324008"/>
                <a:gd name="connsiteY3" fmla="*/ 168004 h 312304"/>
                <a:gd name="connsiteX4" fmla="*/ 8311536 w 8324008"/>
                <a:gd name="connsiteY4" fmla="*/ 168004 h 312304"/>
                <a:gd name="connsiteX5" fmla="*/ 8324008 w 8324008"/>
                <a:gd name="connsiteY5" fmla="*/ 312304 h 312304"/>
                <a:gd name="connsiteX0" fmla="*/ 8383513 w 8383513"/>
                <a:gd name="connsiteY0" fmla="*/ 312007 h 312007"/>
                <a:gd name="connsiteX1" fmla="*/ 897882 w 8383513"/>
                <a:gd name="connsiteY1" fmla="*/ 312006 h 312007"/>
                <a:gd name="connsiteX2" fmla="*/ 2121495 w 8383513"/>
                <a:gd name="connsiteY2" fmla="*/ 24000 h 312007"/>
                <a:gd name="connsiteX3" fmla="*/ 3561039 w 8383513"/>
                <a:gd name="connsiteY3" fmla="*/ 168004 h 312007"/>
                <a:gd name="connsiteX4" fmla="*/ 8311536 w 8383513"/>
                <a:gd name="connsiteY4" fmla="*/ 168004 h 312007"/>
                <a:gd name="connsiteX5" fmla="*/ 8383513 w 8383513"/>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444008 h 444008"/>
                <a:gd name="connsiteX1" fmla="*/ 897882 w 8311536"/>
                <a:gd name="connsiteY1" fmla="*/ 444007 h 444008"/>
                <a:gd name="connsiteX2" fmla="*/ 2121495 w 8311536"/>
                <a:gd name="connsiteY2" fmla="*/ 156001 h 444008"/>
                <a:gd name="connsiteX3" fmla="*/ 4136857 w 8311536"/>
                <a:gd name="connsiteY3" fmla="*/ 12000 h 444008"/>
                <a:gd name="connsiteX4" fmla="*/ 8311536 w 8311536"/>
                <a:gd name="connsiteY4" fmla="*/ 300005 h 444008"/>
                <a:gd name="connsiteX5" fmla="*/ 8311536 w 8311536"/>
                <a:gd name="connsiteY5" fmla="*/ 444008 h 444008"/>
                <a:gd name="connsiteX0" fmla="*/ 8311536 w 8311536"/>
                <a:gd name="connsiteY0" fmla="*/ 435064 h 435064"/>
                <a:gd name="connsiteX1" fmla="*/ 897882 w 8311536"/>
                <a:gd name="connsiteY1" fmla="*/ 435063 h 435064"/>
                <a:gd name="connsiteX2" fmla="*/ 2121495 w 8311536"/>
                <a:gd name="connsiteY2" fmla="*/ 147057 h 435064"/>
                <a:gd name="connsiteX3" fmla="*/ 4136857 w 8311536"/>
                <a:gd name="connsiteY3" fmla="*/ 3056 h 435064"/>
                <a:gd name="connsiteX4" fmla="*/ 6512105 w 8311536"/>
                <a:gd name="connsiteY4" fmla="*/ 291062 h 435064"/>
                <a:gd name="connsiteX5" fmla="*/ 8311536 w 8311536"/>
                <a:gd name="connsiteY5" fmla="*/ 291061 h 435064"/>
                <a:gd name="connsiteX6" fmla="*/ 8311536 w 8311536"/>
                <a:gd name="connsiteY6" fmla="*/ 435064 h 435064"/>
                <a:gd name="connsiteX0" fmla="*/ 8311536 w 8311536"/>
                <a:gd name="connsiteY0" fmla="*/ 435064 h 435064"/>
                <a:gd name="connsiteX1" fmla="*/ 897882 w 8311536"/>
                <a:gd name="connsiteY1" fmla="*/ 435063 h 435064"/>
                <a:gd name="connsiteX2" fmla="*/ 2121495 w 8311536"/>
                <a:gd name="connsiteY2" fmla="*/ 147057 h 435064"/>
                <a:gd name="connsiteX3" fmla="*/ 4136857 w 8311536"/>
                <a:gd name="connsiteY3" fmla="*/ 3056 h 435064"/>
                <a:gd name="connsiteX4" fmla="*/ 6440128 w 8311536"/>
                <a:gd name="connsiteY4" fmla="*/ 147058 h 435064"/>
                <a:gd name="connsiteX5" fmla="*/ 8311536 w 8311536"/>
                <a:gd name="connsiteY5" fmla="*/ 291061 h 435064"/>
                <a:gd name="connsiteX6" fmla="*/ 8311536 w 8311536"/>
                <a:gd name="connsiteY6" fmla="*/ 435064 h 435064"/>
                <a:gd name="connsiteX0" fmla="*/ 8311536 w 8311536"/>
                <a:gd name="connsiteY0" fmla="*/ 435064 h 435064"/>
                <a:gd name="connsiteX1" fmla="*/ 897882 w 8311536"/>
                <a:gd name="connsiteY1" fmla="*/ 435063 h 435064"/>
                <a:gd name="connsiteX2" fmla="*/ 2121495 w 8311536"/>
                <a:gd name="connsiteY2" fmla="*/ 147057 h 435064"/>
                <a:gd name="connsiteX3" fmla="*/ 4352789 w 8311536"/>
                <a:gd name="connsiteY3" fmla="*/ 3056 h 435064"/>
                <a:gd name="connsiteX4" fmla="*/ 6440128 w 8311536"/>
                <a:gd name="connsiteY4" fmla="*/ 147058 h 435064"/>
                <a:gd name="connsiteX5" fmla="*/ 8311536 w 8311536"/>
                <a:gd name="connsiteY5" fmla="*/ 291061 h 435064"/>
                <a:gd name="connsiteX6" fmla="*/ 8311536 w 8311536"/>
                <a:gd name="connsiteY6" fmla="*/ 435064 h 435064"/>
                <a:gd name="connsiteX0" fmla="*/ 8383513 w 8383513"/>
                <a:gd name="connsiteY0" fmla="*/ 435064 h 435064"/>
                <a:gd name="connsiteX1" fmla="*/ 897882 w 8383513"/>
                <a:gd name="connsiteY1" fmla="*/ 435064 h 435064"/>
                <a:gd name="connsiteX2" fmla="*/ 2193472 w 8383513"/>
                <a:gd name="connsiteY2" fmla="*/ 147057 h 435064"/>
                <a:gd name="connsiteX3" fmla="*/ 4424766 w 8383513"/>
                <a:gd name="connsiteY3" fmla="*/ 3056 h 435064"/>
                <a:gd name="connsiteX4" fmla="*/ 6512105 w 8383513"/>
                <a:gd name="connsiteY4" fmla="*/ 147058 h 435064"/>
                <a:gd name="connsiteX5" fmla="*/ 8383513 w 8383513"/>
                <a:gd name="connsiteY5" fmla="*/ 291061 h 435064"/>
                <a:gd name="connsiteX6" fmla="*/ 8383513 w 8383513"/>
                <a:gd name="connsiteY6" fmla="*/ 435064 h 435064"/>
                <a:gd name="connsiteX0" fmla="*/ 7485631 w 7485631"/>
                <a:gd name="connsiteY0" fmla="*/ 435064 h 435064"/>
                <a:gd name="connsiteX1" fmla="*/ 0 w 7485631"/>
                <a:gd name="connsiteY1" fmla="*/ 435064 h 435064"/>
                <a:gd name="connsiteX2" fmla="*/ 1295590 w 7485631"/>
                <a:gd name="connsiteY2" fmla="*/ 147057 h 435064"/>
                <a:gd name="connsiteX3" fmla="*/ 3526884 w 7485631"/>
                <a:gd name="connsiteY3" fmla="*/ 3056 h 435064"/>
                <a:gd name="connsiteX4" fmla="*/ 5614223 w 7485631"/>
                <a:gd name="connsiteY4" fmla="*/ 147058 h 435064"/>
                <a:gd name="connsiteX5" fmla="*/ 7485631 w 7485631"/>
                <a:gd name="connsiteY5" fmla="*/ 291061 h 435064"/>
                <a:gd name="connsiteX6" fmla="*/ 7485631 w 7485631"/>
                <a:gd name="connsiteY6" fmla="*/ 435064 h 435064"/>
                <a:gd name="connsiteX0" fmla="*/ 7485631 w 7485631"/>
                <a:gd name="connsiteY0" fmla="*/ 435064 h 435064"/>
                <a:gd name="connsiteX1" fmla="*/ 0 w 7485631"/>
                <a:gd name="connsiteY1" fmla="*/ 435064 h 435064"/>
                <a:gd name="connsiteX2" fmla="*/ 1151636 w 7485631"/>
                <a:gd name="connsiteY2" fmla="*/ 147058 h 435064"/>
                <a:gd name="connsiteX3" fmla="*/ 3526884 w 7485631"/>
                <a:gd name="connsiteY3" fmla="*/ 3056 h 435064"/>
                <a:gd name="connsiteX4" fmla="*/ 5614223 w 7485631"/>
                <a:gd name="connsiteY4" fmla="*/ 147058 h 435064"/>
                <a:gd name="connsiteX5" fmla="*/ 7485631 w 7485631"/>
                <a:gd name="connsiteY5" fmla="*/ 291061 h 435064"/>
                <a:gd name="connsiteX6" fmla="*/ 7485631 w 7485631"/>
                <a:gd name="connsiteY6" fmla="*/ 435064 h 435064"/>
                <a:gd name="connsiteX0" fmla="*/ 7485631 w 7485631"/>
                <a:gd name="connsiteY0" fmla="*/ 435064 h 435064"/>
                <a:gd name="connsiteX1" fmla="*/ 0 w 7485631"/>
                <a:gd name="connsiteY1" fmla="*/ 435064 h 435064"/>
                <a:gd name="connsiteX2" fmla="*/ 647795 w 7485631"/>
                <a:gd name="connsiteY2" fmla="*/ 291061 h 435064"/>
                <a:gd name="connsiteX3" fmla="*/ 1151636 w 7485631"/>
                <a:gd name="connsiteY3" fmla="*/ 147058 h 435064"/>
                <a:gd name="connsiteX4" fmla="*/ 3526884 w 7485631"/>
                <a:gd name="connsiteY4" fmla="*/ 3056 h 435064"/>
                <a:gd name="connsiteX5" fmla="*/ 5614223 w 7485631"/>
                <a:gd name="connsiteY5" fmla="*/ 147058 h 435064"/>
                <a:gd name="connsiteX6" fmla="*/ 7485631 w 7485631"/>
                <a:gd name="connsiteY6" fmla="*/ 291061 h 435064"/>
                <a:gd name="connsiteX7" fmla="*/ 7485631 w 7485631"/>
                <a:gd name="connsiteY7" fmla="*/ 435064 h 435064"/>
                <a:gd name="connsiteX0" fmla="*/ 7485631 w 7485631"/>
                <a:gd name="connsiteY0" fmla="*/ 435064 h 435064"/>
                <a:gd name="connsiteX1" fmla="*/ 0 w 7485631"/>
                <a:gd name="connsiteY1" fmla="*/ 435064 h 435064"/>
                <a:gd name="connsiteX2" fmla="*/ 719772 w 7485631"/>
                <a:gd name="connsiteY2" fmla="*/ 291061 h 435064"/>
                <a:gd name="connsiteX3" fmla="*/ 1151636 w 7485631"/>
                <a:gd name="connsiteY3" fmla="*/ 147058 h 435064"/>
                <a:gd name="connsiteX4" fmla="*/ 3526884 w 7485631"/>
                <a:gd name="connsiteY4" fmla="*/ 3056 h 435064"/>
                <a:gd name="connsiteX5" fmla="*/ 5614223 w 7485631"/>
                <a:gd name="connsiteY5" fmla="*/ 147058 h 435064"/>
                <a:gd name="connsiteX6" fmla="*/ 7485631 w 7485631"/>
                <a:gd name="connsiteY6" fmla="*/ 291061 h 435064"/>
                <a:gd name="connsiteX7" fmla="*/ 7485631 w 7485631"/>
                <a:gd name="connsiteY7" fmla="*/ 435064 h 435064"/>
                <a:gd name="connsiteX0" fmla="*/ 7485631 w 7485631"/>
                <a:gd name="connsiteY0" fmla="*/ 437537 h 437537"/>
                <a:gd name="connsiteX1" fmla="*/ 0 w 7485631"/>
                <a:gd name="connsiteY1" fmla="*/ 437537 h 437537"/>
                <a:gd name="connsiteX2" fmla="*/ 719772 w 7485631"/>
                <a:gd name="connsiteY2" fmla="*/ 293534 h 437537"/>
                <a:gd name="connsiteX3" fmla="*/ 1151636 w 7485631"/>
                <a:gd name="connsiteY3" fmla="*/ 149531 h 437537"/>
                <a:gd name="connsiteX4" fmla="*/ 1295590 w 7485631"/>
                <a:gd name="connsiteY4" fmla="*/ 149531 h 437537"/>
                <a:gd name="connsiteX5" fmla="*/ 3526884 w 7485631"/>
                <a:gd name="connsiteY5" fmla="*/ 5529 h 437537"/>
                <a:gd name="connsiteX6" fmla="*/ 5614223 w 7485631"/>
                <a:gd name="connsiteY6" fmla="*/ 149531 h 437537"/>
                <a:gd name="connsiteX7" fmla="*/ 7485631 w 7485631"/>
                <a:gd name="connsiteY7" fmla="*/ 293534 h 437537"/>
                <a:gd name="connsiteX8" fmla="*/ 7485631 w 7485631"/>
                <a:gd name="connsiteY8" fmla="*/ 437537 h 437537"/>
                <a:gd name="connsiteX0" fmla="*/ 7485631 w 7485631"/>
                <a:gd name="connsiteY0" fmla="*/ 432008 h 432008"/>
                <a:gd name="connsiteX1" fmla="*/ 0 w 7485631"/>
                <a:gd name="connsiteY1" fmla="*/ 432008 h 432008"/>
                <a:gd name="connsiteX2" fmla="*/ 719772 w 7485631"/>
                <a:gd name="connsiteY2" fmla="*/ 288005 h 432008"/>
                <a:gd name="connsiteX3" fmla="*/ 1151636 w 7485631"/>
                <a:gd name="connsiteY3" fmla="*/ 144002 h 432008"/>
                <a:gd name="connsiteX4" fmla="*/ 1295590 w 7485631"/>
                <a:gd name="connsiteY4" fmla="*/ 144002 h 432008"/>
                <a:gd name="connsiteX5" fmla="*/ 1439544 w 7485631"/>
                <a:gd name="connsiteY5" fmla="*/ 72002 h 432008"/>
                <a:gd name="connsiteX6" fmla="*/ 3526884 w 7485631"/>
                <a:gd name="connsiteY6" fmla="*/ 0 h 432008"/>
                <a:gd name="connsiteX7" fmla="*/ 5614223 w 7485631"/>
                <a:gd name="connsiteY7" fmla="*/ 144002 h 432008"/>
                <a:gd name="connsiteX8" fmla="*/ 7485631 w 7485631"/>
                <a:gd name="connsiteY8" fmla="*/ 288005 h 432008"/>
                <a:gd name="connsiteX9" fmla="*/ 7485631 w 7485631"/>
                <a:gd name="connsiteY9" fmla="*/ 432008 h 432008"/>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598861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936020 h 936020"/>
                <a:gd name="connsiteX1" fmla="*/ 0 w 7485631"/>
                <a:gd name="connsiteY1" fmla="*/ 936020 h 936020"/>
                <a:gd name="connsiteX2" fmla="*/ 719772 w 7485631"/>
                <a:gd name="connsiteY2" fmla="*/ 792017 h 936020"/>
                <a:gd name="connsiteX3" fmla="*/ 1151636 w 7485631"/>
                <a:gd name="connsiteY3" fmla="*/ 648014 h 936020"/>
                <a:gd name="connsiteX4" fmla="*/ 1295590 w 7485631"/>
                <a:gd name="connsiteY4" fmla="*/ 648014 h 936020"/>
                <a:gd name="connsiteX5" fmla="*/ 1439544 w 7485631"/>
                <a:gd name="connsiteY5" fmla="*/ 576013 h 936020"/>
                <a:gd name="connsiteX6" fmla="*/ 1583499 w 7485631"/>
                <a:gd name="connsiteY6" fmla="*/ 648015 h 936020"/>
                <a:gd name="connsiteX7" fmla="*/ 3454907 w 7485631"/>
                <a:gd name="connsiteY7" fmla="*/ 504012 h 936020"/>
                <a:gd name="connsiteX8" fmla="*/ 5614223 w 7485631"/>
                <a:gd name="connsiteY8" fmla="*/ 648014 h 936020"/>
                <a:gd name="connsiteX9" fmla="*/ 7485631 w 7485631"/>
                <a:gd name="connsiteY9" fmla="*/ 0 h 936020"/>
                <a:gd name="connsiteX10" fmla="*/ 7485631 w 7485631"/>
                <a:gd name="connsiteY10" fmla="*/ 936020 h 936020"/>
                <a:gd name="connsiteX0" fmla="*/ 7485631 w 7485631"/>
                <a:gd name="connsiteY0" fmla="*/ 1152025 h 1152025"/>
                <a:gd name="connsiteX1" fmla="*/ 0 w 7485631"/>
                <a:gd name="connsiteY1" fmla="*/ 1152025 h 1152025"/>
                <a:gd name="connsiteX2" fmla="*/ 719772 w 7485631"/>
                <a:gd name="connsiteY2" fmla="*/ 1008022 h 1152025"/>
                <a:gd name="connsiteX3" fmla="*/ 1151636 w 7485631"/>
                <a:gd name="connsiteY3" fmla="*/ 864019 h 1152025"/>
                <a:gd name="connsiteX4" fmla="*/ 1295590 w 7485631"/>
                <a:gd name="connsiteY4" fmla="*/ 864019 h 1152025"/>
                <a:gd name="connsiteX5" fmla="*/ 1439544 w 7485631"/>
                <a:gd name="connsiteY5" fmla="*/ 792018 h 1152025"/>
                <a:gd name="connsiteX6" fmla="*/ 1583499 w 7485631"/>
                <a:gd name="connsiteY6" fmla="*/ 864020 h 1152025"/>
                <a:gd name="connsiteX7" fmla="*/ 3454907 w 7485631"/>
                <a:gd name="connsiteY7" fmla="*/ 720017 h 1152025"/>
                <a:gd name="connsiteX8" fmla="*/ 5470269 w 7485631"/>
                <a:gd name="connsiteY8" fmla="*/ 0 h 1152025"/>
                <a:gd name="connsiteX9" fmla="*/ 7485631 w 7485631"/>
                <a:gd name="connsiteY9" fmla="*/ 216005 h 1152025"/>
                <a:gd name="connsiteX10" fmla="*/ 7485631 w 7485631"/>
                <a:gd name="connsiteY10" fmla="*/ 1152025 h 1152025"/>
                <a:gd name="connsiteX0" fmla="*/ 7485631 w 7485631"/>
                <a:gd name="connsiteY0" fmla="*/ 1152025 h 1152025"/>
                <a:gd name="connsiteX1" fmla="*/ 0 w 7485631"/>
                <a:gd name="connsiteY1" fmla="*/ 1152025 h 1152025"/>
                <a:gd name="connsiteX2" fmla="*/ 719772 w 7485631"/>
                <a:gd name="connsiteY2" fmla="*/ 1008022 h 1152025"/>
                <a:gd name="connsiteX3" fmla="*/ 1151636 w 7485631"/>
                <a:gd name="connsiteY3" fmla="*/ 864019 h 1152025"/>
                <a:gd name="connsiteX4" fmla="*/ 1295590 w 7485631"/>
                <a:gd name="connsiteY4" fmla="*/ 864019 h 1152025"/>
                <a:gd name="connsiteX5" fmla="*/ 1439544 w 7485631"/>
                <a:gd name="connsiteY5" fmla="*/ 792018 h 1152025"/>
                <a:gd name="connsiteX6" fmla="*/ 1583499 w 7485631"/>
                <a:gd name="connsiteY6" fmla="*/ 864020 h 1152025"/>
                <a:gd name="connsiteX7" fmla="*/ 3454907 w 7485631"/>
                <a:gd name="connsiteY7" fmla="*/ 720017 h 1152025"/>
                <a:gd name="connsiteX8" fmla="*/ 5470269 w 7485631"/>
                <a:gd name="connsiteY8" fmla="*/ 0 h 1152025"/>
                <a:gd name="connsiteX9" fmla="*/ 7485631 w 7485631"/>
                <a:gd name="connsiteY9" fmla="*/ 0 h 1152025"/>
                <a:gd name="connsiteX10" fmla="*/ 7485631 w 7485631"/>
                <a:gd name="connsiteY10" fmla="*/ 1152025 h 1152025"/>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584035 h 1944042"/>
                <a:gd name="connsiteX6" fmla="*/ 1583499 w 7485631"/>
                <a:gd name="connsiteY6" fmla="*/ 1656037 h 1944042"/>
                <a:gd name="connsiteX7" fmla="*/ 3454907 w 7485631"/>
                <a:gd name="connsiteY7" fmla="*/ 1512034 h 1944042"/>
                <a:gd name="connsiteX8" fmla="*/ 5542246 w 7485631"/>
                <a:gd name="connsiteY8" fmla="*/ 0 h 1944042"/>
                <a:gd name="connsiteX9" fmla="*/ 7485631 w 7485631"/>
                <a:gd name="connsiteY9" fmla="*/ 792017 h 1944042"/>
                <a:gd name="connsiteX10" fmla="*/ 7485631 w 7485631"/>
                <a:gd name="connsiteY10"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584035 h 1944042"/>
                <a:gd name="connsiteX6" fmla="*/ 1583499 w 7485631"/>
                <a:gd name="connsiteY6" fmla="*/ 1656037 h 1944042"/>
                <a:gd name="connsiteX7" fmla="*/ 4606542 w 7485631"/>
                <a:gd name="connsiteY7" fmla="*/ 144003 h 1944042"/>
                <a:gd name="connsiteX8" fmla="*/ 5542246 w 7485631"/>
                <a:gd name="connsiteY8" fmla="*/ 0 h 1944042"/>
                <a:gd name="connsiteX9" fmla="*/ 7485631 w 7485631"/>
                <a:gd name="connsiteY9" fmla="*/ 792017 h 1944042"/>
                <a:gd name="connsiteX10" fmla="*/ 7485631 w 7485631"/>
                <a:gd name="connsiteY10"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584035 h 1944042"/>
                <a:gd name="connsiteX6" fmla="*/ 1583499 w 7485631"/>
                <a:gd name="connsiteY6" fmla="*/ 1656037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584035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224026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296028 h 1944042"/>
                <a:gd name="connsiteX5" fmla="*/ 1439544 w 7485631"/>
                <a:gd name="connsiteY5" fmla="*/ 1224026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296028 h 1944042"/>
                <a:gd name="connsiteX4" fmla="*/ 1295590 w 7485631"/>
                <a:gd name="connsiteY4" fmla="*/ 1296028 h 1944042"/>
                <a:gd name="connsiteX5" fmla="*/ 1439544 w 7485631"/>
                <a:gd name="connsiteY5" fmla="*/ 1224026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512033 h 1944042"/>
                <a:gd name="connsiteX3" fmla="*/ 1151636 w 7485631"/>
                <a:gd name="connsiteY3" fmla="*/ 1296028 h 1944042"/>
                <a:gd name="connsiteX4" fmla="*/ 1295590 w 7485631"/>
                <a:gd name="connsiteY4" fmla="*/ 1296028 h 1944042"/>
                <a:gd name="connsiteX5" fmla="*/ 1439544 w 7485631"/>
                <a:gd name="connsiteY5" fmla="*/ 1224026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12033 h 1944042"/>
                <a:gd name="connsiteX4" fmla="*/ 1151636 w 7485631"/>
                <a:gd name="connsiteY4" fmla="*/ 1296028 h 1944042"/>
                <a:gd name="connsiteX5" fmla="*/ 1295590 w 7485631"/>
                <a:gd name="connsiteY5" fmla="*/ 1296028 h 1944042"/>
                <a:gd name="connsiteX6" fmla="*/ 1439544 w 7485631"/>
                <a:gd name="connsiteY6" fmla="*/ 1224026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296028 h 1944042"/>
                <a:gd name="connsiteX5" fmla="*/ 1295590 w 7485631"/>
                <a:gd name="connsiteY5" fmla="*/ 1296028 h 1944042"/>
                <a:gd name="connsiteX6" fmla="*/ 1439544 w 7485631"/>
                <a:gd name="connsiteY6" fmla="*/ 1224026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368030 h 1944042"/>
                <a:gd name="connsiteX5" fmla="*/ 1295590 w 7485631"/>
                <a:gd name="connsiteY5" fmla="*/ 1296028 h 1944042"/>
                <a:gd name="connsiteX6" fmla="*/ 1439544 w 7485631"/>
                <a:gd name="connsiteY6" fmla="*/ 1224026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368030 h 1944042"/>
                <a:gd name="connsiteX5" fmla="*/ 1295590 w 7485631"/>
                <a:gd name="connsiteY5" fmla="*/ 1368030 h 1944042"/>
                <a:gd name="connsiteX6" fmla="*/ 1439544 w 7485631"/>
                <a:gd name="connsiteY6" fmla="*/ 1224026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375248 w 7485631"/>
                <a:gd name="connsiteY8" fmla="*/ 1080023 h 1944042"/>
                <a:gd name="connsiteX9" fmla="*/ 2591180 w 7485631"/>
                <a:gd name="connsiteY9" fmla="*/ 1080023 h 1944042"/>
                <a:gd name="connsiteX10" fmla="*/ 4606542 w 7485631"/>
                <a:gd name="connsiteY10" fmla="*/ 144003 h 1944042"/>
                <a:gd name="connsiteX11" fmla="*/ 5542246 w 7485631"/>
                <a:gd name="connsiteY11" fmla="*/ 0 h 1944042"/>
                <a:gd name="connsiteX12" fmla="*/ 7485631 w 7485631"/>
                <a:gd name="connsiteY12" fmla="*/ 792017 h 1944042"/>
                <a:gd name="connsiteX13" fmla="*/ 7485631 w 7485631"/>
                <a:gd name="connsiteY13"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375248 w 7485631"/>
                <a:gd name="connsiteY8" fmla="*/ 1080023 h 1944042"/>
                <a:gd name="connsiteX9" fmla="*/ 2591180 w 7485631"/>
                <a:gd name="connsiteY9" fmla="*/ 1080023 h 1944042"/>
                <a:gd name="connsiteX10" fmla="*/ 4606542 w 7485631"/>
                <a:gd name="connsiteY10" fmla="*/ 144003 h 1944042"/>
                <a:gd name="connsiteX11" fmla="*/ 5542246 w 7485631"/>
                <a:gd name="connsiteY11" fmla="*/ 0 h 1944042"/>
                <a:gd name="connsiteX12" fmla="*/ 7485631 w 7485631"/>
                <a:gd name="connsiteY12" fmla="*/ 792017 h 1944042"/>
                <a:gd name="connsiteX13" fmla="*/ 7485631 w 7485631"/>
                <a:gd name="connsiteY13"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231294 w 7485631"/>
                <a:gd name="connsiteY8" fmla="*/ 1224026 h 1944042"/>
                <a:gd name="connsiteX9" fmla="*/ 2375248 w 7485631"/>
                <a:gd name="connsiteY9" fmla="*/ 1080023 h 1944042"/>
                <a:gd name="connsiteX10" fmla="*/ 2591180 w 7485631"/>
                <a:gd name="connsiteY10" fmla="*/ 1080023 h 1944042"/>
                <a:gd name="connsiteX11" fmla="*/ 4606542 w 7485631"/>
                <a:gd name="connsiteY11" fmla="*/ 144003 h 1944042"/>
                <a:gd name="connsiteX12" fmla="*/ 5542246 w 7485631"/>
                <a:gd name="connsiteY12" fmla="*/ 0 h 1944042"/>
                <a:gd name="connsiteX13" fmla="*/ 7485631 w 7485631"/>
                <a:gd name="connsiteY13" fmla="*/ 792017 h 1944042"/>
                <a:gd name="connsiteX14" fmla="*/ 7485631 w 7485631"/>
                <a:gd name="connsiteY14"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159317 w 7485631"/>
                <a:gd name="connsiteY8" fmla="*/ 1152025 h 1944042"/>
                <a:gd name="connsiteX9" fmla="*/ 2375248 w 7485631"/>
                <a:gd name="connsiteY9" fmla="*/ 1080023 h 1944042"/>
                <a:gd name="connsiteX10" fmla="*/ 2591180 w 7485631"/>
                <a:gd name="connsiteY10" fmla="*/ 1080023 h 1944042"/>
                <a:gd name="connsiteX11" fmla="*/ 4606542 w 7485631"/>
                <a:gd name="connsiteY11" fmla="*/ 144003 h 1944042"/>
                <a:gd name="connsiteX12" fmla="*/ 5542246 w 7485631"/>
                <a:gd name="connsiteY12" fmla="*/ 0 h 1944042"/>
                <a:gd name="connsiteX13" fmla="*/ 7485631 w 7485631"/>
                <a:gd name="connsiteY13" fmla="*/ 792017 h 1944042"/>
                <a:gd name="connsiteX14" fmla="*/ 7485631 w 7485631"/>
                <a:gd name="connsiteY14"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512033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2951066 w 7485631"/>
                <a:gd name="connsiteY12" fmla="*/ 785804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2951066 w 7485631"/>
                <a:gd name="connsiteY12" fmla="*/ 785804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2951066 w 7485631"/>
                <a:gd name="connsiteY12" fmla="*/ 857805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2951066 w 7485631"/>
                <a:gd name="connsiteY12" fmla="*/ 785804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3095021 w 7485631"/>
                <a:gd name="connsiteY12" fmla="*/ 785804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3023043 w 7485631"/>
                <a:gd name="connsiteY12" fmla="*/ 785804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485631" h="1944042">
                  <a:moveTo>
                    <a:pt x="7485631" y="1944042"/>
                  </a:moveTo>
                  <a:lnTo>
                    <a:pt x="0" y="1944042"/>
                  </a:lnTo>
                  <a:lnTo>
                    <a:pt x="0" y="1872040"/>
                  </a:lnTo>
                  <a:lnTo>
                    <a:pt x="719772" y="1656036"/>
                  </a:lnTo>
                  <a:lnTo>
                    <a:pt x="1151636" y="1368030"/>
                  </a:lnTo>
                  <a:lnTo>
                    <a:pt x="1295590" y="1440031"/>
                  </a:lnTo>
                  <a:lnTo>
                    <a:pt x="1439544" y="1296028"/>
                  </a:lnTo>
                  <a:lnTo>
                    <a:pt x="1583499" y="1368030"/>
                  </a:lnTo>
                  <a:lnTo>
                    <a:pt x="2015362" y="1152025"/>
                  </a:lnTo>
                  <a:lnTo>
                    <a:pt x="2159317" y="1152025"/>
                  </a:lnTo>
                  <a:lnTo>
                    <a:pt x="2375248" y="1080023"/>
                  </a:lnTo>
                  <a:lnTo>
                    <a:pt x="2591180" y="1080023"/>
                  </a:lnTo>
                  <a:lnTo>
                    <a:pt x="3023043" y="785804"/>
                  </a:lnTo>
                  <a:cubicBezTo>
                    <a:pt x="3358937" y="629801"/>
                    <a:pt x="4165918" y="299959"/>
                    <a:pt x="4606542" y="144003"/>
                  </a:cubicBezTo>
                  <a:lnTo>
                    <a:pt x="5542246" y="0"/>
                  </a:lnTo>
                  <a:lnTo>
                    <a:pt x="7485631" y="792017"/>
                  </a:lnTo>
                  <a:lnTo>
                    <a:pt x="7485631" y="19440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Century Gothic" panose="020B0502020202020204" pitchFamily="34" charset="0"/>
              </a:endParaRPr>
            </a:p>
          </p:txBody>
        </p:sp>
        <p:sp>
          <p:nvSpPr>
            <p:cNvPr id="34844" name="ZoneTexte 25"/>
            <p:cNvSpPr txBox="1">
              <a:spLocks noChangeArrowheads="1"/>
            </p:cNvSpPr>
            <p:nvPr/>
          </p:nvSpPr>
          <p:spPr bwMode="auto">
            <a:xfrm>
              <a:off x="5796136" y="4180902"/>
              <a:ext cx="1296575" cy="4000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fr-FR" altLang="fr-FR" sz="2000" b="1">
                  <a:solidFill>
                    <a:schemeClr val="bg1"/>
                  </a:solidFill>
                  <a:latin typeface="Century Gothic" panose="020B0502020202020204" pitchFamily="34" charset="0"/>
                </a:rPr>
                <a:t>Charbon</a:t>
              </a:r>
            </a:p>
          </p:txBody>
        </p:sp>
      </p:grpSp>
      <p:grpSp>
        <p:nvGrpSpPr>
          <p:cNvPr id="5" name="Groupe 31"/>
          <p:cNvGrpSpPr>
            <a:grpSpLocks/>
          </p:cNvGrpSpPr>
          <p:nvPr/>
        </p:nvGrpSpPr>
        <p:grpSpPr bwMode="auto">
          <a:xfrm>
            <a:off x="3215483" y="5266580"/>
            <a:ext cx="7489825" cy="825500"/>
            <a:chOff x="1043608" y="4829109"/>
            <a:chExt cx="7488832" cy="825925"/>
          </a:xfrm>
        </p:grpSpPr>
        <p:sp>
          <p:nvSpPr>
            <p:cNvPr id="11" name="Forme libre 10"/>
            <p:cNvSpPr/>
            <p:nvPr/>
          </p:nvSpPr>
          <p:spPr bwMode="auto">
            <a:xfrm>
              <a:off x="1043608" y="4835462"/>
              <a:ext cx="7488832" cy="819572"/>
            </a:xfrm>
            <a:custGeom>
              <a:avLst/>
              <a:gdLst>
                <a:gd name="connsiteX0" fmla="*/ 173832 w 2331244"/>
                <a:gd name="connsiteY0" fmla="*/ 5938837 h 5967412"/>
                <a:gd name="connsiteX1" fmla="*/ 216694 w 2331244"/>
                <a:gd name="connsiteY1" fmla="*/ 2738437 h 5967412"/>
                <a:gd name="connsiteX2" fmla="*/ 2316957 w 2331244"/>
                <a:gd name="connsiteY2" fmla="*/ 538162 h 5967412"/>
                <a:gd name="connsiteX3" fmla="*/ 2331244 w 2331244"/>
                <a:gd name="connsiteY3" fmla="*/ 5967412 h 5967412"/>
                <a:gd name="connsiteX4" fmla="*/ 173832 w 2331244"/>
                <a:gd name="connsiteY4" fmla="*/ 5938837 h 5967412"/>
                <a:gd name="connsiteX0" fmla="*/ 198281 w 2355693"/>
                <a:gd name="connsiteY0" fmla="*/ 5938837 h 5967412"/>
                <a:gd name="connsiteX1" fmla="*/ 216694 w 2355693"/>
                <a:gd name="connsiteY1" fmla="*/ 1365721 h 5967412"/>
                <a:gd name="connsiteX2" fmla="*/ 2341406 w 2355693"/>
                <a:gd name="connsiteY2" fmla="*/ 538162 h 5967412"/>
                <a:gd name="connsiteX3" fmla="*/ 2355693 w 2355693"/>
                <a:gd name="connsiteY3" fmla="*/ 5967412 h 5967412"/>
                <a:gd name="connsiteX4" fmla="*/ 198281 w 2355693"/>
                <a:gd name="connsiteY4" fmla="*/ 5938837 h 5967412"/>
                <a:gd name="connsiteX0" fmla="*/ 0 w 2157412"/>
                <a:gd name="connsiteY0" fmla="*/ 5938837 h 5967412"/>
                <a:gd name="connsiteX1" fmla="*/ 18413 w 2157412"/>
                <a:gd name="connsiteY1" fmla="*/ 1365721 h 5967412"/>
                <a:gd name="connsiteX2" fmla="*/ 2143125 w 2157412"/>
                <a:gd name="connsiteY2" fmla="*/ 538162 h 5967412"/>
                <a:gd name="connsiteX3" fmla="*/ 2157412 w 2157412"/>
                <a:gd name="connsiteY3" fmla="*/ 5967412 h 5967412"/>
                <a:gd name="connsiteX4" fmla="*/ 0 w 2157412"/>
                <a:gd name="connsiteY4" fmla="*/ 5938837 h 5967412"/>
                <a:gd name="connsiteX0" fmla="*/ 0 w 2157412"/>
                <a:gd name="connsiteY0" fmla="*/ 5400675 h 5429250"/>
                <a:gd name="connsiteX1" fmla="*/ 18413 w 2157412"/>
                <a:gd name="connsiteY1" fmla="*/ 827559 h 5429250"/>
                <a:gd name="connsiteX2" fmla="*/ 2143125 w 2157412"/>
                <a:gd name="connsiteY2" fmla="*/ 0 h 5429250"/>
                <a:gd name="connsiteX3" fmla="*/ 2157412 w 2157412"/>
                <a:gd name="connsiteY3" fmla="*/ 5429250 h 5429250"/>
                <a:gd name="connsiteX4" fmla="*/ 0 w 2157412"/>
                <a:gd name="connsiteY4" fmla="*/ 5400675 h 5429250"/>
                <a:gd name="connsiteX0" fmla="*/ 366055 w 2145137"/>
                <a:gd name="connsiteY0" fmla="*/ 5076031 h 5429250"/>
                <a:gd name="connsiteX1" fmla="*/ 6138 w 2145137"/>
                <a:gd name="connsiteY1" fmla="*/ 827559 h 5429250"/>
                <a:gd name="connsiteX2" fmla="*/ 2130850 w 2145137"/>
                <a:gd name="connsiteY2" fmla="*/ 0 h 5429250"/>
                <a:gd name="connsiteX3" fmla="*/ 2145137 w 2145137"/>
                <a:gd name="connsiteY3" fmla="*/ 5429250 h 5429250"/>
                <a:gd name="connsiteX4" fmla="*/ 366055 w 2145137"/>
                <a:gd name="connsiteY4" fmla="*/ 5076031 h 5429250"/>
                <a:gd name="connsiteX0" fmla="*/ 6138 w 2145137"/>
                <a:gd name="connsiteY0" fmla="*/ 5436071 h 5436071"/>
                <a:gd name="connsiteX1" fmla="*/ 6138 w 2145137"/>
                <a:gd name="connsiteY1" fmla="*/ 827559 h 5436071"/>
                <a:gd name="connsiteX2" fmla="*/ 2130850 w 2145137"/>
                <a:gd name="connsiteY2" fmla="*/ 0 h 5436071"/>
                <a:gd name="connsiteX3" fmla="*/ 2145137 w 2145137"/>
                <a:gd name="connsiteY3" fmla="*/ 5429250 h 5436071"/>
                <a:gd name="connsiteX4" fmla="*/ 6138 w 2145137"/>
                <a:gd name="connsiteY4" fmla="*/ 5436071 h 5436071"/>
                <a:gd name="connsiteX0" fmla="*/ 6138 w 2130850"/>
                <a:gd name="connsiteY0" fmla="*/ 5436071 h 5436071"/>
                <a:gd name="connsiteX1" fmla="*/ 6138 w 2130850"/>
                <a:gd name="connsiteY1" fmla="*/ 827559 h 5436071"/>
                <a:gd name="connsiteX2" fmla="*/ 2130850 w 2130850"/>
                <a:gd name="connsiteY2" fmla="*/ 0 h 5436071"/>
                <a:gd name="connsiteX3" fmla="*/ 2021676 w 2130850"/>
                <a:gd name="connsiteY3" fmla="*/ 4932015 h 5436071"/>
                <a:gd name="connsiteX4" fmla="*/ 6138 w 2130850"/>
                <a:gd name="connsiteY4" fmla="*/ 5436071 h 5436071"/>
                <a:gd name="connsiteX0" fmla="*/ 6138 w 2165643"/>
                <a:gd name="connsiteY0" fmla="*/ 5436071 h 5436071"/>
                <a:gd name="connsiteX1" fmla="*/ 6138 w 2165643"/>
                <a:gd name="connsiteY1" fmla="*/ 827559 h 5436071"/>
                <a:gd name="connsiteX2" fmla="*/ 2130850 w 2165643"/>
                <a:gd name="connsiteY2" fmla="*/ 0 h 5436071"/>
                <a:gd name="connsiteX3" fmla="*/ 2165643 w 2165643"/>
                <a:gd name="connsiteY3" fmla="*/ 5436071 h 5436071"/>
                <a:gd name="connsiteX4" fmla="*/ 6138 w 2165643"/>
                <a:gd name="connsiteY4" fmla="*/ 5436071 h 5436071"/>
                <a:gd name="connsiteX0" fmla="*/ 6138 w 2165643"/>
                <a:gd name="connsiteY0" fmla="*/ 5184576 h 5184576"/>
                <a:gd name="connsiteX1" fmla="*/ 6138 w 2165643"/>
                <a:gd name="connsiteY1" fmla="*/ 576064 h 5184576"/>
                <a:gd name="connsiteX2" fmla="*/ 2165642 w 2165643"/>
                <a:gd name="connsiteY2" fmla="*/ 0 h 5184576"/>
                <a:gd name="connsiteX3" fmla="*/ 2165643 w 2165643"/>
                <a:gd name="connsiteY3" fmla="*/ 5184576 h 5184576"/>
                <a:gd name="connsiteX4" fmla="*/ 6138 w 2165643"/>
                <a:gd name="connsiteY4" fmla="*/ 5184576 h 5184576"/>
                <a:gd name="connsiteX0" fmla="*/ 6139 w 2165644"/>
                <a:gd name="connsiteY0" fmla="*/ 5184576 h 5184576"/>
                <a:gd name="connsiteX1" fmla="*/ 6138 w 2165644"/>
                <a:gd name="connsiteY1" fmla="*/ 648071 h 5184576"/>
                <a:gd name="connsiteX2" fmla="*/ 2165643 w 2165644"/>
                <a:gd name="connsiteY2" fmla="*/ 0 h 5184576"/>
                <a:gd name="connsiteX3" fmla="*/ 2165644 w 2165644"/>
                <a:gd name="connsiteY3" fmla="*/ 5184576 h 5184576"/>
                <a:gd name="connsiteX4" fmla="*/ 6139 w 2165644"/>
                <a:gd name="connsiteY4" fmla="*/ 5184576 h 5184576"/>
                <a:gd name="connsiteX0" fmla="*/ 6139 w 2165644"/>
                <a:gd name="connsiteY0" fmla="*/ 5256585 h 5256585"/>
                <a:gd name="connsiteX1" fmla="*/ 6138 w 2165644"/>
                <a:gd name="connsiteY1" fmla="*/ 720080 h 5256585"/>
                <a:gd name="connsiteX2" fmla="*/ 2165644 w 2165644"/>
                <a:gd name="connsiteY2" fmla="*/ 0 h 5256585"/>
                <a:gd name="connsiteX3" fmla="*/ 2165644 w 2165644"/>
                <a:gd name="connsiteY3" fmla="*/ 5256585 h 5256585"/>
                <a:gd name="connsiteX4" fmla="*/ 6139 w 2165644"/>
                <a:gd name="connsiteY4" fmla="*/ 5256585 h 5256585"/>
                <a:gd name="connsiteX0" fmla="*/ 78122 w 2237627"/>
                <a:gd name="connsiteY0" fmla="*/ 5256585 h 5256585"/>
                <a:gd name="connsiteX1" fmla="*/ 6138 w 2237627"/>
                <a:gd name="connsiteY1" fmla="*/ 720081 h 5256585"/>
                <a:gd name="connsiteX2" fmla="*/ 2237627 w 2237627"/>
                <a:gd name="connsiteY2" fmla="*/ 0 h 5256585"/>
                <a:gd name="connsiteX3" fmla="*/ 2237627 w 2237627"/>
                <a:gd name="connsiteY3" fmla="*/ 5256585 h 5256585"/>
                <a:gd name="connsiteX4" fmla="*/ 78122 w 2237627"/>
                <a:gd name="connsiteY4" fmla="*/ 5256585 h 5256585"/>
                <a:gd name="connsiteX0" fmla="*/ 6138 w 2237627"/>
                <a:gd name="connsiteY0" fmla="*/ 5256585 h 5256585"/>
                <a:gd name="connsiteX1" fmla="*/ 6138 w 2237627"/>
                <a:gd name="connsiteY1" fmla="*/ 720081 h 5256585"/>
                <a:gd name="connsiteX2" fmla="*/ 2237627 w 2237627"/>
                <a:gd name="connsiteY2" fmla="*/ 0 h 5256585"/>
                <a:gd name="connsiteX3" fmla="*/ 2237627 w 2237627"/>
                <a:gd name="connsiteY3" fmla="*/ 5256585 h 5256585"/>
                <a:gd name="connsiteX4" fmla="*/ 6138 w 2237627"/>
                <a:gd name="connsiteY4" fmla="*/ 5256585 h 5256585"/>
                <a:gd name="connsiteX0" fmla="*/ 12276 w 2243765"/>
                <a:gd name="connsiteY0" fmla="*/ 5256585 h 5256585"/>
                <a:gd name="connsiteX1" fmla="*/ 6138 w 2243765"/>
                <a:gd name="connsiteY1" fmla="*/ 2088232 h 5256585"/>
                <a:gd name="connsiteX2" fmla="*/ 2243765 w 2243765"/>
                <a:gd name="connsiteY2" fmla="*/ 0 h 5256585"/>
                <a:gd name="connsiteX3" fmla="*/ 2243765 w 2243765"/>
                <a:gd name="connsiteY3" fmla="*/ 5256585 h 5256585"/>
                <a:gd name="connsiteX4" fmla="*/ 12276 w 2243765"/>
                <a:gd name="connsiteY4" fmla="*/ 5256585 h 5256585"/>
                <a:gd name="connsiteX0" fmla="*/ 12276 w 2243765"/>
                <a:gd name="connsiteY0" fmla="*/ 3168353 h 3168353"/>
                <a:gd name="connsiteX1" fmla="*/ 6138 w 2243765"/>
                <a:gd name="connsiteY1" fmla="*/ 0 h 3168353"/>
                <a:gd name="connsiteX2" fmla="*/ 2021677 w 2243765"/>
                <a:gd name="connsiteY2" fmla="*/ 2160240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021677 w 2243765"/>
                <a:gd name="connsiteY2" fmla="*/ 2160240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237627 w 2243765"/>
                <a:gd name="connsiteY2" fmla="*/ 2232248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237627 w 2243765"/>
                <a:gd name="connsiteY2" fmla="*/ 3096344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165644 w 2243765"/>
                <a:gd name="connsiteY2" fmla="*/ 2448272 h 3168353"/>
                <a:gd name="connsiteX3" fmla="*/ 2237627 w 2243765"/>
                <a:gd name="connsiteY3" fmla="*/ 3096344 h 3168353"/>
                <a:gd name="connsiteX4" fmla="*/ 2243765 w 2243765"/>
                <a:gd name="connsiteY4" fmla="*/ 3168353 h 3168353"/>
                <a:gd name="connsiteX5" fmla="*/ 12276 w 2243765"/>
                <a:gd name="connsiteY5" fmla="*/ 3168353 h 3168353"/>
                <a:gd name="connsiteX0" fmla="*/ 12276 w 2243765"/>
                <a:gd name="connsiteY0" fmla="*/ 3168353 h 3168353"/>
                <a:gd name="connsiteX1" fmla="*/ 6138 w 2243765"/>
                <a:gd name="connsiteY1" fmla="*/ 0 h 3168353"/>
                <a:gd name="connsiteX2" fmla="*/ 1085891 w 2243765"/>
                <a:gd name="connsiteY2" fmla="*/ 2160240 h 3168353"/>
                <a:gd name="connsiteX3" fmla="*/ 2165644 w 2243765"/>
                <a:gd name="connsiteY3" fmla="*/ 2448272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168353 h 3168353"/>
                <a:gd name="connsiteX1" fmla="*/ 6138 w 2243765"/>
                <a:gd name="connsiteY1" fmla="*/ 0 h 3168353"/>
                <a:gd name="connsiteX2" fmla="*/ 1373825 w 2243765"/>
                <a:gd name="connsiteY2" fmla="*/ 2088232 h 3168353"/>
                <a:gd name="connsiteX3" fmla="*/ 2165644 w 2243765"/>
                <a:gd name="connsiteY3" fmla="*/ 2448272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348373 h 3348373"/>
                <a:gd name="connsiteX1" fmla="*/ 6138 w 2243765"/>
                <a:gd name="connsiteY1" fmla="*/ 180020 h 3348373"/>
                <a:gd name="connsiteX2" fmla="*/ 1373825 w 2243765"/>
                <a:gd name="connsiteY2" fmla="*/ 2268252 h 3348373"/>
                <a:gd name="connsiteX3" fmla="*/ 2165644 w 2243765"/>
                <a:gd name="connsiteY3" fmla="*/ 2628292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348373 h 3348373"/>
                <a:gd name="connsiteX1" fmla="*/ 6138 w 2243765"/>
                <a:gd name="connsiteY1" fmla="*/ 180020 h 3348373"/>
                <a:gd name="connsiteX2" fmla="*/ 1373825 w 2243765"/>
                <a:gd name="connsiteY2" fmla="*/ 2268252 h 3348373"/>
                <a:gd name="connsiteX3" fmla="*/ 2165644 w 2243765"/>
                <a:gd name="connsiteY3" fmla="*/ 2628292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348373 h 3348373"/>
                <a:gd name="connsiteX1" fmla="*/ 6138 w 2243765"/>
                <a:gd name="connsiteY1" fmla="*/ 180020 h 3348373"/>
                <a:gd name="connsiteX2" fmla="*/ 1373825 w 2243765"/>
                <a:gd name="connsiteY2" fmla="*/ 2268252 h 3348373"/>
                <a:gd name="connsiteX3" fmla="*/ 2237627 w 2243765"/>
                <a:gd name="connsiteY3" fmla="*/ 2916324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168353 h 3168353"/>
                <a:gd name="connsiteX1" fmla="*/ 6138 w 2243765"/>
                <a:gd name="connsiteY1" fmla="*/ 0 h 3168353"/>
                <a:gd name="connsiteX2" fmla="*/ 1373825 w 2243765"/>
                <a:gd name="connsiteY2" fmla="*/ 2088232 h 3168353"/>
                <a:gd name="connsiteX3" fmla="*/ 2237627 w 2243765"/>
                <a:gd name="connsiteY3" fmla="*/ 2736304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168353 h 3168353"/>
                <a:gd name="connsiteX1" fmla="*/ 6138 w 2243765"/>
                <a:gd name="connsiteY1" fmla="*/ 0 h 3168353"/>
                <a:gd name="connsiteX2" fmla="*/ 1373825 w 2243765"/>
                <a:gd name="connsiteY2" fmla="*/ 2088232 h 3168353"/>
                <a:gd name="connsiteX3" fmla="*/ 2237627 w 2243765"/>
                <a:gd name="connsiteY3" fmla="*/ 2736304 h 3168353"/>
                <a:gd name="connsiteX4" fmla="*/ 2243765 w 2243765"/>
                <a:gd name="connsiteY4" fmla="*/ 3168353 h 3168353"/>
                <a:gd name="connsiteX5" fmla="*/ 12276 w 2243765"/>
                <a:gd name="connsiteY5" fmla="*/ 3168353 h 3168353"/>
                <a:gd name="connsiteX0" fmla="*/ 2237627 w 2237627"/>
                <a:gd name="connsiteY0" fmla="*/ 3168353 h 3168353"/>
                <a:gd name="connsiteX1" fmla="*/ 0 w 2237627"/>
                <a:gd name="connsiteY1" fmla="*/ 0 h 3168353"/>
                <a:gd name="connsiteX2" fmla="*/ 1367687 w 2237627"/>
                <a:gd name="connsiteY2" fmla="*/ 2088232 h 3168353"/>
                <a:gd name="connsiteX3" fmla="*/ 2231489 w 2237627"/>
                <a:gd name="connsiteY3" fmla="*/ 2736304 h 3168353"/>
                <a:gd name="connsiteX4" fmla="*/ 2237627 w 2237627"/>
                <a:gd name="connsiteY4" fmla="*/ 3168353 h 3168353"/>
                <a:gd name="connsiteX0" fmla="*/ 7426126 w 7792851"/>
                <a:gd name="connsiteY0" fmla="*/ 1152079 h 1634691"/>
                <a:gd name="connsiteX1" fmla="*/ 0 w 7792851"/>
                <a:gd name="connsiteY1" fmla="*/ 1151781 h 1634691"/>
                <a:gd name="connsiteX2" fmla="*/ 6556186 w 7792851"/>
                <a:gd name="connsiteY2" fmla="*/ 71958 h 1634691"/>
                <a:gd name="connsiteX3" fmla="*/ 7419988 w 7792851"/>
                <a:gd name="connsiteY3" fmla="*/ 720030 h 1634691"/>
                <a:gd name="connsiteX4" fmla="*/ 7426126 w 7792851"/>
                <a:gd name="connsiteY4" fmla="*/ 1152079 h 1634691"/>
                <a:gd name="connsiteX0" fmla="*/ 8324008 w 8486797"/>
                <a:gd name="connsiteY0" fmla="*/ 1104078 h 1104079"/>
                <a:gd name="connsiteX1" fmla="*/ 897882 w 8486797"/>
                <a:gd name="connsiteY1" fmla="*/ 1103780 h 1104079"/>
                <a:gd name="connsiteX2" fmla="*/ 2121495 w 8486797"/>
                <a:gd name="connsiteY2" fmla="*/ 815774 h 1104079"/>
                <a:gd name="connsiteX3" fmla="*/ 7454068 w 8486797"/>
                <a:gd name="connsiteY3" fmla="*/ 23957 h 1104079"/>
                <a:gd name="connsiteX4" fmla="*/ 8317870 w 8486797"/>
                <a:gd name="connsiteY4" fmla="*/ 672029 h 1104079"/>
                <a:gd name="connsiteX5" fmla="*/ 8324008 w 8486797"/>
                <a:gd name="connsiteY5" fmla="*/ 1104078 h 1104079"/>
                <a:gd name="connsiteX0" fmla="*/ 8324008 w 9416706"/>
                <a:gd name="connsiteY0" fmla="*/ 1128172 h 1128172"/>
                <a:gd name="connsiteX1" fmla="*/ 897882 w 9416706"/>
                <a:gd name="connsiteY1" fmla="*/ 1127874 h 1128172"/>
                <a:gd name="connsiteX2" fmla="*/ 2121495 w 9416706"/>
                <a:gd name="connsiteY2" fmla="*/ 839868 h 1128172"/>
                <a:gd name="connsiteX3" fmla="*/ 7454068 w 9416706"/>
                <a:gd name="connsiteY3" fmla="*/ 48051 h 1128172"/>
                <a:gd name="connsiteX4" fmla="*/ 8324008 w 9416706"/>
                <a:gd name="connsiteY4" fmla="*/ 1128172 h 1128172"/>
                <a:gd name="connsiteX0" fmla="*/ 8324008 w 9416706"/>
                <a:gd name="connsiteY0" fmla="*/ 312304 h 312304"/>
                <a:gd name="connsiteX1" fmla="*/ 897882 w 9416706"/>
                <a:gd name="connsiteY1" fmla="*/ 312006 h 312304"/>
                <a:gd name="connsiteX2" fmla="*/ 2121495 w 9416706"/>
                <a:gd name="connsiteY2" fmla="*/ 24000 h 312304"/>
                <a:gd name="connsiteX3" fmla="*/ 3561039 w 9416706"/>
                <a:gd name="connsiteY3" fmla="*/ 168004 h 312304"/>
                <a:gd name="connsiteX4" fmla="*/ 8324008 w 9416706"/>
                <a:gd name="connsiteY4" fmla="*/ 312304 h 312304"/>
                <a:gd name="connsiteX0" fmla="*/ 8324008 w 9562804"/>
                <a:gd name="connsiteY0" fmla="*/ 312304 h 312304"/>
                <a:gd name="connsiteX1" fmla="*/ 897882 w 9562804"/>
                <a:gd name="connsiteY1" fmla="*/ 312006 h 312304"/>
                <a:gd name="connsiteX2" fmla="*/ 2121495 w 9562804"/>
                <a:gd name="connsiteY2" fmla="*/ 24000 h 312304"/>
                <a:gd name="connsiteX3" fmla="*/ 3561039 w 9562804"/>
                <a:gd name="connsiteY3" fmla="*/ 168004 h 312304"/>
                <a:gd name="connsiteX4" fmla="*/ 8311535 w 9562804"/>
                <a:gd name="connsiteY4" fmla="*/ 96003 h 312304"/>
                <a:gd name="connsiteX5" fmla="*/ 8324008 w 9562804"/>
                <a:gd name="connsiteY5" fmla="*/ 312304 h 312304"/>
                <a:gd name="connsiteX0" fmla="*/ 8324008 w 8324008"/>
                <a:gd name="connsiteY0" fmla="*/ 312304 h 312304"/>
                <a:gd name="connsiteX1" fmla="*/ 897882 w 8324008"/>
                <a:gd name="connsiteY1" fmla="*/ 312006 h 312304"/>
                <a:gd name="connsiteX2" fmla="*/ 2121495 w 8324008"/>
                <a:gd name="connsiteY2" fmla="*/ 24000 h 312304"/>
                <a:gd name="connsiteX3" fmla="*/ 3561039 w 8324008"/>
                <a:gd name="connsiteY3" fmla="*/ 168004 h 312304"/>
                <a:gd name="connsiteX4" fmla="*/ 8311535 w 8324008"/>
                <a:gd name="connsiteY4" fmla="*/ 96003 h 312304"/>
                <a:gd name="connsiteX5" fmla="*/ 8324008 w 8324008"/>
                <a:gd name="connsiteY5" fmla="*/ 312304 h 312304"/>
                <a:gd name="connsiteX0" fmla="*/ 8324008 w 8383513"/>
                <a:gd name="connsiteY0" fmla="*/ 312304 h 312304"/>
                <a:gd name="connsiteX1" fmla="*/ 897882 w 8383513"/>
                <a:gd name="connsiteY1" fmla="*/ 312006 h 312304"/>
                <a:gd name="connsiteX2" fmla="*/ 2121495 w 8383513"/>
                <a:gd name="connsiteY2" fmla="*/ 24000 h 312304"/>
                <a:gd name="connsiteX3" fmla="*/ 3561039 w 8383513"/>
                <a:gd name="connsiteY3" fmla="*/ 168004 h 312304"/>
                <a:gd name="connsiteX4" fmla="*/ 8383513 w 8383513"/>
                <a:gd name="connsiteY4" fmla="*/ 168004 h 312304"/>
                <a:gd name="connsiteX5" fmla="*/ 8324008 w 8383513"/>
                <a:gd name="connsiteY5" fmla="*/ 312304 h 312304"/>
                <a:gd name="connsiteX0" fmla="*/ 8324008 w 8324008"/>
                <a:gd name="connsiteY0" fmla="*/ 312304 h 312304"/>
                <a:gd name="connsiteX1" fmla="*/ 897882 w 8324008"/>
                <a:gd name="connsiteY1" fmla="*/ 312006 h 312304"/>
                <a:gd name="connsiteX2" fmla="*/ 2121495 w 8324008"/>
                <a:gd name="connsiteY2" fmla="*/ 24000 h 312304"/>
                <a:gd name="connsiteX3" fmla="*/ 3561039 w 8324008"/>
                <a:gd name="connsiteY3" fmla="*/ 168004 h 312304"/>
                <a:gd name="connsiteX4" fmla="*/ 8311536 w 8324008"/>
                <a:gd name="connsiteY4" fmla="*/ 168004 h 312304"/>
                <a:gd name="connsiteX5" fmla="*/ 8324008 w 8324008"/>
                <a:gd name="connsiteY5" fmla="*/ 312304 h 312304"/>
                <a:gd name="connsiteX0" fmla="*/ 8383513 w 8383513"/>
                <a:gd name="connsiteY0" fmla="*/ 312007 h 312007"/>
                <a:gd name="connsiteX1" fmla="*/ 897882 w 8383513"/>
                <a:gd name="connsiteY1" fmla="*/ 312006 h 312007"/>
                <a:gd name="connsiteX2" fmla="*/ 2121495 w 8383513"/>
                <a:gd name="connsiteY2" fmla="*/ 24000 h 312007"/>
                <a:gd name="connsiteX3" fmla="*/ 3561039 w 8383513"/>
                <a:gd name="connsiteY3" fmla="*/ 168004 h 312007"/>
                <a:gd name="connsiteX4" fmla="*/ 8311536 w 8383513"/>
                <a:gd name="connsiteY4" fmla="*/ 168004 h 312007"/>
                <a:gd name="connsiteX5" fmla="*/ 8383513 w 8383513"/>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444008 h 444008"/>
                <a:gd name="connsiteX1" fmla="*/ 897882 w 8311536"/>
                <a:gd name="connsiteY1" fmla="*/ 444007 h 444008"/>
                <a:gd name="connsiteX2" fmla="*/ 2121495 w 8311536"/>
                <a:gd name="connsiteY2" fmla="*/ 156001 h 444008"/>
                <a:gd name="connsiteX3" fmla="*/ 4136857 w 8311536"/>
                <a:gd name="connsiteY3" fmla="*/ 12000 h 444008"/>
                <a:gd name="connsiteX4" fmla="*/ 8311536 w 8311536"/>
                <a:gd name="connsiteY4" fmla="*/ 300005 h 444008"/>
                <a:gd name="connsiteX5" fmla="*/ 8311536 w 8311536"/>
                <a:gd name="connsiteY5" fmla="*/ 444008 h 444008"/>
                <a:gd name="connsiteX0" fmla="*/ 8311536 w 8311536"/>
                <a:gd name="connsiteY0" fmla="*/ 435064 h 435064"/>
                <a:gd name="connsiteX1" fmla="*/ 897882 w 8311536"/>
                <a:gd name="connsiteY1" fmla="*/ 435063 h 435064"/>
                <a:gd name="connsiteX2" fmla="*/ 2121495 w 8311536"/>
                <a:gd name="connsiteY2" fmla="*/ 147057 h 435064"/>
                <a:gd name="connsiteX3" fmla="*/ 4136857 w 8311536"/>
                <a:gd name="connsiteY3" fmla="*/ 3056 h 435064"/>
                <a:gd name="connsiteX4" fmla="*/ 6512105 w 8311536"/>
                <a:gd name="connsiteY4" fmla="*/ 291062 h 435064"/>
                <a:gd name="connsiteX5" fmla="*/ 8311536 w 8311536"/>
                <a:gd name="connsiteY5" fmla="*/ 291061 h 435064"/>
                <a:gd name="connsiteX6" fmla="*/ 8311536 w 8311536"/>
                <a:gd name="connsiteY6" fmla="*/ 435064 h 435064"/>
                <a:gd name="connsiteX0" fmla="*/ 8311536 w 8311536"/>
                <a:gd name="connsiteY0" fmla="*/ 435064 h 435064"/>
                <a:gd name="connsiteX1" fmla="*/ 897882 w 8311536"/>
                <a:gd name="connsiteY1" fmla="*/ 435063 h 435064"/>
                <a:gd name="connsiteX2" fmla="*/ 2121495 w 8311536"/>
                <a:gd name="connsiteY2" fmla="*/ 147057 h 435064"/>
                <a:gd name="connsiteX3" fmla="*/ 4136857 w 8311536"/>
                <a:gd name="connsiteY3" fmla="*/ 3056 h 435064"/>
                <a:gd name="connsiteX4" fmla="*/ 6440128 w 8311536"/>
                <a:gd name="connsiteY4" fmla="*/ 147058 h 435064"/>
                <a:gd name="connsiteX5" fmla="*/ 8311536 w 8311536"/>
                <a:gd name="connsiteY5" fmla="*/ 291061 h 435064"/>
                <a:gd name="connsiteX6" fmla="*/ 8311536 w 8311536"/>
                <a:gd name="connsiteY6" fmla="*/ 435064 h 435064"/>
                <a:gd name="connsiteX0" fmla="*/ 8311536 w 8311536"/>
                <a:gd name="connsiteY0" fmla="*/ 435064 h 435064"/>
                <a:gd name="connsiteX1" fmla="*/ 897882 w 8311536"/>
                <a:gd name="connsiteY1" fmla="*/ 435063 h 435064"/>
                <a:gd name="connsiteX2" fmla="*/ 2121495 w 8311536"/>
                <a:gd name="connsiteY2" fmla="*/ 147057 h 435064"/>
                <a:gd name="connsiteX3" fmla="*/ 4352789 w 8311536"/>
                <a:gd name="connsiteY3" fmla="*/ 3056 h 435064"/>
                <a:gd name="connsiteX4" fmla="*/ 6440128 w 8311536"/>
                <a:gd name="connsiteY4" fmla="*/ 147058 h 435064"/>
                <a:gd name="connsiteX5" fmla="*/ 8311536 w 8311536"/>
                <a:gd name="connsiteY5" fmla="*/ 291061 h 435064"/>
                <a:gd name="connsiteX6" fmla="*/ 8311536 w 8311536"/>
                <a:gd name="connsiteY6" fmla="*/ 435064 h 435064"/>
                <a:gd name="connsiteX0" fmla="*/ 8383513 w 8383513"/>
                <a:gd name="connsiteY0" fmla="*/ 435064 h 435064"/>
                <a:gd name="connsiteX1" fmla="*/ 897882 w 8383513"/>
                <a:gd name="connsiteY1" fmla="*/ 435064 h 435064"/>
                <a:gd name="connsiteX2" fmla="*/ 2193472 w 8383513"/>
                <a:gd name="connsiteY2" fmla="*/ 147057 h 435064"/>
                <a:gd name="connsiteX3" fmla="*/ 4424766 w 8383513"/>
                <a:gd name="connsiteY3" fmla="*/ 3056 h 435064"/>
                <a:gd name="connsiteX4" fmla="*/ 6512105 w 8383513"/>
                <a:gd name="connsiteY4" fmla="*/ 147058 h 435064"/>
                <a:gd name="connsiteX5" fmla="*/ 8383513 w 8383513"/>
                <a:gd name="connsiteY5" fmla="*/ 291061 h 435064"/>
                <a:gd name="connsiteX6" fmla="*/ 8383513 w 8383513"/>
                <a:gd name="connsiteY6" fmla="*/ 435064 h 435064"/>
                <a:gd name="connsiteX0" fmla="*/ 7485631 w 7485631"/>
                <a:gd name="connsiteY0" fmla="*/ 435064 h 435064"/>
                <a:gd name="connsiteX1" fmla="*/ 0 w 7485631"/>
                <a:gd name="connsiteY1" fmla="*/ 435064 h 435064"/>
                <a:gd name="connsiteX2" fmla="*/ 1295590 w 7485631"/>
                <a:gd name="connsiteY2" fmla="*/ 147057 h 435064"/>
                <a:gd name="connsiteX3" fmla="*/ 3526884 w 7485631"/>
                <a:gd name="connsiteY3" fmla="*/ 3056 h 435064"/>
                <a:gd name="connsiteX4" fmla="*/ 5614223 w 7485631"/>
                <a:gd name="connsiteY4" fmla="*/ 147058 h 435064"/>
                <a:gd name="connsiteX5" fmla="*/ 7485631 w 7485631"/>
                <a:gd name="connsiteY5" fmla="*/ 291061 h 435064"/>
                <a:gd name="connsiteX6" fmla="*/ 7485631 w 7485631"/>
                <a:gd name="connsiteY6" fmla="*/ 435064 h 435064"/>
                <a:gd name="connsiteX0" fmla="*/ 7485631 w 7485631"/>
                <a:gd name="connsiteY0" fmla="*/ 435064 h 435064"/>
                <a:gd name="connsiteX1" fmla="*/ 0 w 7485631"/>
                <a:gd name="connsiteY1" fmla="*/ 435064 h 435064"/>
                <a:gd name="connsiteX2" fmla="*/ 1151636 w 7485631"/>
                <a:gd name="connsiteY2" fmla="*/ 147058 h 435064"/>
                <a:gd name="connsiteX3" fmla="*/ 3526884 w 7485631"/>
                <a:gd name="connsiteY3" fmla="*/ 3056 h 435064"/>
                <a:gd name="connsiteX4" fmla="*/ 5614223 w 7485631"/>
                <a:gd name="connsiteY4" fmla="*/ 147058 h 435064"/>
                <a:gd name="connsiteX5" fmla="*/ 7485631 w 7485631"/>
                <a:gd name="connsiteY5" fmla="*/ 291061 h 435064"/>
                <a:gd name="connsiteX6" fmla="*/ 7485631 w 7485631"/>
                <a:gd name="connsiteY6" fmla="*/ 435064 h 435064"/>
                <a:gd name="connsiteX0" fmla="*/ 7485631 w 7485631"/>
                <a:gd name="connsiteY0" fmla="*/ 435064 h 435064"/>
                <a:gd name="connsiteX1" fmla="*/ 0 w 7485631"/>
                <a:gd name="connsiteY1" fmla="*/ 435064 h 435064"/>
                <a:gd name="connsiteX2" fmla="*/ 647795 w 7485631"/>
                <a:gd name="connsiteY2" fmla="*/ 291061 h 435064"/>
                <a:gd name="connsiteX3" fmla="*/ 1151636 w 7485631"/>
                <a:gd name="connsiteY3" fmla="*/ 147058 h 435064"/>
                <a:gd name="connsiteX4" fmla="*/ 3526884 w 7485631"/>
                <a:gd name="connsiteY4" fmla="*/ 3056 h 435064"/>
                <a:gd name="connsiteX5" fmla="*/ 5614223 w 7485631"/>
                <a:gd name="connsiteY5" fmla="*/ 147058 h 435064"/>
                <a:gd name="connsiteX6" fmla="*/ 7485631 w 7485631"/>
                <a:gd name="connsiteY6" fmla="*/ 291061 h 435064"/>
                <a:gd name="connsiteX7" fmla="*/ 7485631 w 7485631"/>
                <a:gd name="connsiteY7" fmla="*/ 435064 h 435064"/>
                <a:gd name="connsiteX0" fmla="*/ 7485631 w 7485631"/>
                <a:gd name="connsiteY0" fmla="*/ 435064 h 435064"/>
                <a:gd name="connsiteX1" fmla="*/ 0 w 7485631"/>
                <a:gd name="connsiteY1" fmla="*/ 435064 h 435064"/>
                <a:gd name="connsiteX2" fmla="*/ 719772 w 7485631"/>
                <a:gd name="connsiteY2" fmla="*/ 291061 h 435064"/>
                <a:gd name="connsiteX3" fmla="*/ 1151636 w 7485631"/>
                <a:gd name="connsiteY3" fmla="*/ 147058 h 435064"/>
                <a:gd name="connsiteX4" fmla="*/ 3526884 w 7485631"/>
                <a:gd name="connsiteY4" fmla="*/ 3056 h 435064"/>
                <a:gd name="connsiteX5" fmla="*/ 5614223 w 7485631"/>
                <a:gd name="connsiteY5" fmla="*/ 147058 h 435064"/>
                <a:gd name="connsiteX6" fmla="*/ 7485631 w 7485631"/>
                <a:gd name="connsiteY6" fmla="*/ 291061 h 435064"/>
                <a:gd name="connsiteX7" fmla="*/ 7485631 w 7485631"/>
                <a:gd name="connsiteY7" fmla="*/ 435064 h 435064"/>
                <a:gd name="connsiteX0" fmla="*/ 7485631 w 7485631"/>
                <a:gd name="connsiteY0" fmla="*/ 437537 h 437537"/>
                <a:gd name="connsiteX1" fmla="*/ 0 w 7485631"/>
                <a:gd name="connsiteY1" fmla="*/ 437537 h 437537"/>
                <a:gd name="connsiteX2" fmla="*/ 719772 w 7485631"/>
                <a:gd name="connsiteY2" fmla="*/ 293534 h 437537"/>
                <a:gd name="connsiteX3" fmla="*/ 1151636 w 7485631"/>
                <a:gd name="connsiteY3" fmla="*/ 149531 h 437537"/>
                <a:gd name="connsiteX4" fmla="*/ 1295590 w 7485631"/>
                <a:gd name="connsiteY4" fmla="*/ 149531 h 437537"/>
                <a:gd name="connsiteX5" fmla="*/ 3526884 w 7485631"/>
                <a:gd name="connsiteY5" fmla="*/ 5529 h 437537"/>
                <a:gd name="connsiteX6" fmla="*/ 5614223 w 7485631"/>
                <a:gd name="connsiteY6" fmla="*/ 149531 h 437537"/>
                <a:gd name="connsiteX7" fmla="*/ 7485631 w 7485631"/>
                <a:gd name="connsiteY7" fmla="*/ 293534 h 437537"/>
                <a:gd name="connsiteX8" fmla="*/ 7485631 w 7485631"/>
                <a:gd name="connsiteY8" fmla="*/ 437537 h 437537"/>
                <a:gd name="connsiteX0" fmla="*/ 7485631 w 7485631"/>
                <a:gd name="connsiteY0" fmla="*/ 432008 h 432008"/>
                <a:gd name="connsiteX1" fmla="*/ 0 w 7485631"/>
                <a:gd name="connsiteY1" fmla="*/ 432008 h 432008"/>
                <a:gd name="connsiteX2" fmla="*/ 719772 w 7485631"/>
                <a:gd name="connsiteY2" fmla="*/ 288005 h 432008"/>
                <a:gd name="connsiteX3" fmla="*/ 1151636 w 7485631"/>
                <a:gd name="connsiteY3" fmla="*/ 144002 h 432008"/>
                <a:gd name="connsiteX4" fmla="*/ 1295590 w 7485631"/>
                <a:gd name="connsiteY4" fmla="*/ 144002 h 432008"/>
                <a:gd name="connsiteX5" fmla="*/ 1439544 w 7485631"/>
                <a:gd name="connsiteY5" fmla="*/ 72002 h 432008"/>
                <a:gd name="connsiteX6" fmla="*/ 3526884 w 7485631"/>
                <a:gd name="connsiteY6" fmla="*/ 0 h 432008"/>
                <a:gd name="connsiteX7" fmla="*/ 5614223 w 7485631"/>
                <a:gd name="connsiteY7" fmla="*/ 144002 h 432008"/>
                <a:gd name="connsiteX8" fmla="*/ 7485631 w 7485631"/>
                <a:gd name="connsiteY8" fmla="*/ 288005 h 432008"/>
                <a:gd name="connsiteX9" fmla="*/ 7485631 w 7485631"/>
                <a:gd name="connsiteY9" fmla="*/ 432008 h 432008"/>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598861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232264 h 448269"/>
                <a:gd name="connsiteX10" fmla="*/ 7485631 w 7485631"/>
                <a:gd name="connsiteY10" fmla="*/ 448269 h 448269"/>
                <a:gd name="connsiteX0" fmla="*/ 7485631 w 7485631"/>
                <a:gd name="connsiteY0" fmla="*/ 504011 h 504011"/>
                <a:gd name="connsiteX1" fmla="*/ 0 w 7485631"/>
                <a:gd name="connsiteY1" fmla="*/ 504011 h 504011"/>
                <a:gd name="connsiteX2" fmla="*/ 719772 w 7485631"/>
                <a:gd name="connsiteY2" fmla="*/ 360008 h 504011"/>
                <a:gd name="connsiteX3" fmla="*/ 1151636 w 7485631"/>
                <a:gd name="connsiteY3" fmla="*/ 216005 h 504011"/>
                <a:gd name="connsiteX4" fmla="*/ 1295590 w 7485631"/>
                <a:gd name="connsiteY4" fmla="*/ 216005 h 504011"/>
                <a:gd name="connsiteX5" fmla="*/ 1439544 w 7485631"/>
                <a:gd name="connsiteY5" fmla="*/ 144004 h 504011"/>
                <a:gd name="connsiteX6" fmla="*/ 1583499 w 7485631"/>
                <a:gd name="connsiteY6" fmla="*/ 216006 h 504011"/>
                <a:gd name="connsiteX7" fmla="*/ 3454907 w 7485631"/>
                <a:gd name="connsiteY7" fmla="*/ 72003 h 504011"/>
                <a:gd name="connsiteX8" fmla="*/ 5614223 w 7485631"/>
                <a:gd name="connsiteY8" fmla="*/ 0 h 504011"/>
                <a:gd name="connsiteX9" fmla="*/ 7485631 w 7485631"/>
                <a:gd name="connsiteY9" fmla="*/ 288006 h 504011"/>
                <a:gd name="connsiteX10" fmla="*/ 7485631 w 7485631"/>
                <a:gd name="connsiteY10" fmla="*/ 504011 h 504011"/>
                <a:gd name="connsiteX0" fmla="*/ 7485631 w 7485631"/>
                <a:gd name="connsiteY0" fmla="*/ 808278 h 808278"/>
                <a:gd name="connsiteX1" fmla="*/ 0 w 7485631"/>
                <a:gd name="connsiteY1" fmla="*/ 808278 h 808278"/>
                <a:gd name="connsiteX2" fmla="*/ 719772 w 7485631"/>
                <a:gd name="connsiteY2" fmla="*/ 664275 h 808278"/>
                <a:gd name="connsiteX3" fmla="*/ 1151636 w 7485631"/>
                <a:gd name="connsiteY3" fmla="*/ 520272 h 808278"/>
                <a:gd name="connsiteX4" fmla="*/ 1295590 w 7485631"/>
                <a:gd name="connsiteY4" fmla="*/ 520272 h 808278"/>
                <a:gd name="connsiteX5" fmla="*/ 1439544 w 7485631"/>
                <a:gd name="connsiteY5" fmla="*/ 448271 h 808278"/>
                <a:gd name="connsiteX6" fmla="*/ 1583499 w 7485631"/>
                <a:gd name="connsiteY6" fmla="*/ 520273 h 808278"/>
                <a:gd name="connsiteX7" fmla="*/ 4750497 w 7485631"/>
                <a:gd name="connsiteY7" fmla="*/ 16261 h 808278"/>
                <a:gd name="connsiteX8" fmla="*/ 5614223 w 7485631"/>
                <a:gd name="connsiteY8" fmla="*/ 304267 h 808278"/>
                <a:gd name="connsiteX9" fmla="*/ 7485631 w 7485631"/>
                <a:gd name="connsiteY9" fmla="*/ 592273 h 808278"/>
                <a:gd name="connsiteX10" fmla="*/ 7485631 w 7485631"/>
                <a:gd name="connsiteY10" fmla="*/ 808278 h 808278"/>
                <a:gd name="connsiteX0" fmla="*/ 7485631 w 7485631"/>
                <a:gd name="connsiteY0" fmla="*/ 876019 h 876019"/>
                <a:gd name="connsiteX1" fmla="*/ 0 w 7485631"/>
                <a:gd name="connsiteY1" fmla="*/ 876019 h 876019"/>
                <a:gd name="connsiteX2" fmla="*/ 719772 w 7485631"/>
                <a:gd name="connsiteY2" fmla="*/ 732016 h 876019"/>
                <a:gd name="connsiteX3" fmla="*/ 1151636 w 7485631"/>
                <a:gd name="connsiteY3" fmla="*/ 588013 h 876019"/>
                <a:gd name="connsiteX4" fmla="*/ 1295590 w 7485631"/>
                <a:gd name="connsiteY4" fmla="*/ 588013 h 876019"/>
                <a:gd name="connsiteX5" fmla="*/ 1439544 w 7485631"/>
                <a:gd name="connsiteY5" fmla="*/ 516012 h 876019"/>
                <a:gd name="connsiteX6" fmla="*/ 1583499 w 7485631"/>
                <a:gd name="connsiteY6" fmla="*/ 588014 h 876019"/>
                <a:gd name="connsiteX7" fmla="*/ 3310952 w 7485631"/>
                <a:gd name="connsiteY7" fmla="*/ 84002 h 876019"/>
                <a:gd name="connsiteX8" fmla="*/ 4750497 w 7485631"/>
                <a:gd name="connsiteY8" fmla="*/ 84002 h 876019"/>
                <a:gd name="connsiteX9" fmla="*/ 5614223 w 7485631"/>
                <a:gd name="connsiteY9" fmla="*/ 372008 h 876019"/>
                <a:gd name="connsiteX10" fmla="*/ 7485631 w 7485631"/>
                <a:gd name="connsiteY10" fmla="*/ 660014 h 876019"/>
                <a:gd name="connsiteX11" fmla="*/ 7485631 w 7485631"/>
                <a:gd name="connsiteY11" fmla="*/ 876019 h 876019"/>
                <a:gd name="connsiteX0" fmla="*/ 7485631 w 7485631"/>
                <a:gd name="connsiteY0" fmla="*/ 876019 h 876019"/>
                <a:gd name="connsiteX1" fmla="*/ 0 w 7485631"/>
                <a:gd name="connsiteY1" fmla="*/ 876019 h 876019"/>
                <a:gd name="connsiteX2" fmla="*/ 719772 w 7485631"/>
                <a:gd name="connsiteY2" fmla="*/ 732016 h 876019"/>
                <a:gd name="connsiteX3" fmla="*/ 1151636 w 7485631"/>
                <a:gd name="connsiteY3" fmla="*/ 588013 h 876019"/>
                <a:gd name="connsiteX4" fmla="*/ 1295590 w 7485631"/>
                <a:gd name="connsiteY4" fmla="*/ 588013 h 876019"/>
                <a:gd name="connsiteX5" fmla="*/ 1439544 w 7485631"/>
                <a:gd name="connsiteY5" fmla="*/ 372009 h 876019"/>
                <a:gd name="connsiteX6" fmla="*/ 1583499 w 7485631"/>
                <a:gd name="connsiteY6" fmla="*/ 588014 h 876019"/>
                <a:gd name="connsiteX7" fmla="*/ 3310952 w 7485631"/>
                <a:gd name="connsiteY7" fmla="*/ 84002 h 876019"/>
                <a:gd name="connsiteX8" fmla="*/ 4750497 w 7485631"/>
                <a:gd name="connsiteY8" fmla="*/ 84002 h 876019"/>
                <a:gd name="connsiteX9" fmla="*/ 5614223 w 7485631"/>
                <a:gd name="connsiteY9" fmla="*/ 372008 h 876019"/>
                <a:gd name="connsiteX10" fmla="*/ 7485631 w 7485631"/>
                <a:gd name="connsiteY10" fmla="*/ 660014 h 876019"/>
                <a:gd name="connsiteX11" fmla="*/ 7485631 w 7485631"/>
                <a:gd name="connsiteY11" fmla="*/ 876019 h 876019"/>
                <a:gd name="connsiteX0" fmla="*/ 7485631 w 7485631"/>
                <a:gd name="connsiteY0" fmla="*/ 876019 h 876019"/>
                <a:gd name="connsiteX1" fmla="*/ 0 w 7485631"/>
                <a:gd name="connsiteY1" fmla="*/ 876019 h 876019"/>
                <a:gd name="connsiteX2" fmla="*/ 719772 w 7485631"/>
                <a:gd name="connsiteY2" fmla="*/ 732016 h 876019"/>
                <a:gd name="connsiteX3" fmla="*/ 1151636 w 7485631"/>
                <a:gd name="connsiteY3" fmla="*/ 444010 h 876019"/>
                <a:gd name="connsiteX4" fmla="*/ 1295590 w 7485631"/>
                <a:gd name="connsiteY4" fmla="*/ 588013 h 876019"/>
                <a:gd name="connsiteX5" fmla="*/ 1439544 w 7485631"/>
                <a:gd name="connsiteY5" fmla="*/ 372009 h 876019"/>
                <a:gd name="connsiteX6" fmla="*/ 1583499 w 7485631"/>
                <a:gd name="connsiteY6" fmla="*/ 588014 h 876019"/>
                <a:gd name="connsiteX7" fmla="*/ 3310952 w 7485631"/>
                <a:gd name="connsiteY7" fmla="*/ 84002 h 876019"/>
                <a:gd name="connsiteX8" fmla="*/ 4750497 w 7485631"/>
                <a:gd name="connsiteY8" fmla="*/ 84002 h 876019"/>
                <a:gd name="connsiteX9" fmla="*/ 5614223 w 7485631"/>
                <a:gd name="connsiteY9" fmla="*/ 372008 h 876019"/>
                <a:gd name="connsiteX10" fmla="*/ 7485631 w 7485631"/>
                <a:gd name="connsiteY10" fmla="*/ 660014 h 876019"/>
                <a:gd name="connsiteX11" fmla="*/ 7485631 w 7485631"/>
                <a:gd name="connsiteY11" fmla="*/ 876019 h 876019"/>
                <a:gd name="connsiteX0" fmla="*/ 7485631 w 7485631"/>
                <a:gd name="connsiteY0" fmla="*/ 876019 h 876019"/>
                <a:gd name="connsiteX1" fmla="*/ 0 w 7485631"/>
                <a:gd name="connsiteY1" fmla="*/ 876019 h 876019"/>
                <a:gd name="connsiteX2" fmla="*/ 719772 w 7485631"/>
                <a:gd name="connsiteY2" fmla="*/ 660015 h 876019"/>
                <a:gd name="connsiteX3" fmla="*/ 1151636 w 7485631"/>
                <a:gd name="connsiteY3" fmla="*/ 444010 h 876019"/>
                <a:gd name="connsiteX4" fmla="*/ 1295590 w 7485631"/>
                <a:gd name="connsiteY4" fmla="*/ 588013 h 876019"/>
                <a:gd name="connsiteX5" fmla="*/ 1439544 w 7485631"/>
                <a:gd name="connsiteY5" fmla="*/ 372009 h 876019"/>
                <a:gd name="connsiteX6" fmla="*/ 1583499 w 7485631"/>
                <a:gd name="connsiteY6" fmla="*/ 588014 h 876019"/>
                <a:gd name="connsiteX7" fmla="*/ 3310952 w 7485631"/>
                <a:gd name="connsiteY7" fmla="*/ 84002 h 876019"/>
                <a:gd name="connsiteX8" fmla="*/ 4750497 w 7485631"/>
                <a:gd name="connsiteY8" fmla="*/ 84002 h 876019"/>
                <a:gd name="connsiteX9" fmla="*/ 5614223 w 7485631"/>
                <a:gd name="connsiteY9" fmla="*/ 372008 h 876019"/>
                <a:gd name="connsiteX10" fmla="*/ 7485631 w 7485631"/>
                <a:gd name="connsiteY10" fmla="*/ 660014 h 876019"/>
                <a:gd name="connsiteX11" fmla="*/ 7485631 w 7485631"/>
                <a:gd name="connsiteY11" fmla="*/ 876019 h 876019"/>
                <a:gd name="connsiteX0" fmla="*/ 7485631 w 7485631"/>
                <a:gd name="connsiteY0" fmla="*/ 876019 h 876019"/>
                <a:gd name="connsiteX1" fmla="*/ 0 w 7485631"/>
                <a:gd name="connsiteY1" fmla="*/ 876019 h 876019"/>
                <a:gd name="connsiteX2" fmla="*/ 719772 w 7485631"/>
                <a:gd name="connsiteY2" fmla="*/ 660015 h 876019"/>
                <a:gd name="connsiteX3" fmla="*/ 1151636 w 7485631"/>
                <a:gd name="connsiteY3" fmla="*/ 444010 h 876019"/>
                <a:gd name="connsiteX4" fmla="*/ 1295590 w 7485631"/>
                <a:gd name="connsiteY4" fmla="*/ 516012 h 876019"/>
                <a:gd name="connsiteX5" fmla="*/ 1439544 w 7485631"/>
                <a:gd name="connsiteY5" fmla="*/ 372009 h 876019"/>
                <a:gd name="connsiteX6" fmla="*/ 1583499 w 7485631"/>
                <a:gd name="connsiteY6" fmla="*/ 588014 h 876019"/>
                <a:gd name="connsiteX7" fmla="*/ 3310952 w 7485631"/>
                <a:gd name="connsiteY7" fmla="*/ 84002 h 876019"/>
                <a:gd name="connsiteX8" fmla="*/ 4750497 w 7485631"/>
                <a:gd name="connsiteY8" fmla="*/ 84002 h 876019"/>
                <a:gd name="connsiteX9" fmla="*/ 5614223 w 7485631"/>
                <a:gd name="connsiteY9" fmla="*/ 372008 h 876019"/>
                <a:gd name="connsiteX10" fmla="*/ 7485631 w 7485631"/>
                <a:gd name="connsiteY10" fmla="*/ 660014 h 876019"/>
                <a:gd name="connsiteX11" fmla="*/ 7485631 w 7485631"/>
                <a:gd name="connsiteY11" fmla="*/ 876019 h 876019"/>
                <a:gd name="connsiteX0" fmla="*/ 7485631 w 7485631"/>
                <a:gd name="connsiteY0" fmla="*/ 852018 h 852018"/>
                <a:gd name="connsiteX1" fmla="*/ 0 w 7485631"/>
                <a:gd name="connsiteY1" fmla="*/ 852018 h 852018"/>
                <a:gd name="connsiteX2" fmla="*/ 719772 w 7485631"/>
                <a:gd name="connsiteY2" fmla="*/ 636014 h 852018"/>
                <a:gd name="connsiteX3" fmla="*/ 1151636 w 7485631"/>
                <a:gd name="connsiteY3" fmla="*/ 420009 h 852018"/>
                <a:gd name="connsiteX4" fmla="*/ 1295590 w 7485631"/>
                <a:gd name="connsiteY4" fmla="*/ 492011 h 852018"/>
                <a:gd name="connsiteX5" fmla="*/ 1439544 w 7485631"/>
                <a:gd name="connsiteY5" fmla="*/ 348008 h 852018"/>
                <a:gd name="connsiteX6" fmla="*/ 1655476 w 7485631"/>
                <a:gd name="connsiteY6" fmla="*/ 420009 h 852018"/>
                <a:gd name="connsiteX7" fmla="*/ 3310952 w 7485631"/>
                <a:gd name="connsiteY7" fmla="*/ 60001 h 852018"/>
                <a:gd name="connsiteX8" fmla="*/ 4750497 w 7485631"/>
                <a:gd name="connsiteY8" fmla="*/ 60001 h 852018"/>
                <a:gd name="connsiteX9" fmla="*/ 5614223 w 7485631"/>
                <a:gd name="connsiteY9" fmla="*/ 348007 h 852018"/>
                <a:gd name="connsiteX10" fmla="*/ 7485631 w 7485631"/>
                <a:gd name="connsiteY10" fmla="*/ 636013 h 852018"/>
                <a:gd name="connsiteX11" fmla="*/ 7485631 w 7485631"/>
                <a:gd name="connsiteY11" fmla="*/ 852018 h 852018"/>
                <a:gd name="connsiteX0" fmla="*/ 7485631 w 7485631"/>
                <a:gd name="connsiteY0" fmla="*/ 828018 h 828018"/>
                <a:gd name="connsiteX1" fmla="*/ 0 w 7485631"/>
                <a:gd name="connsiteY1" fmla="*/ 828018 h 828018"/>
                <a:gd name="connsiteX2" fmla="*/ 719772 w 7485631"/>
                <a:gd name="connsiteY2" fmla="*/ 612014 h 828018"/>
                <a:gd name="connsiteX3" fmla="*/ 1151636 w 7485631"/>
                <a:gd name="connsiteY3" fmla="*/ 396009 h 828018"/>
                <a:gd name="connsiteX4" fmla="*/ 1295590 w 7485631"/>
                <a:gd name="connsiteY4" fmla="*/ 468011 h 828018"/>
                <a:gd name="connsiteX5" fmla="*/ 1439544 w 7485631"/>
                <a:gd name="connsiteY5" fmla="*/ 324008 h 828018"/>
                <a:gd name="connsiteX6" fmla="*/ 1655476 w 7485631"/>
                <a:gd name="connsiteY6" fmla="*/ 396009 h 828018"/>
                <a:gd name="connsiteX7" fmla="*/ 2087339 w 7485631"/>
                <a:gd name="connsiteY7" fmla="*/ 252005 h 828018"/>
                <a:gd name="connsiteX8" fmla="*/ 3310952 w 7485631"/>
                <a:gd name="connsiteY8" fmla="*/ 36001 h 828018"/>
                <a:gd name="connsiteX9" fmla="*/ 4750497 w 7485631"/>
                <a:gd name="connsiteY9" fmla="*/ 36001 h 828018"/>
                <a:gd name="connsiteX10" fmla="*/ 5614223 w 7485631"/>
                <a:gd name="connsiteY10" fmla="*/ 324007 h 828018"/>
                <a:gd name="connsiteX11" fmla="*/ 7485631 w 7485631"/>
                <a:gd name="connsiteY11" fmla="*/ 612013 h 828018"/>
                <a:gd name="connsiteX12" fmla="*/ 7485631 w 7485631"/>
                <a:gd name="connsiteY12" fmla="*/ 828018 h 828018"/>
                <a:gd name="connsiteX0" fmla="*/ 7485631 w 7485631"/>
                <a:gd name="connsiteY0" fmla="*/ 828018 h 828018"/>
                <a:gd name="connsiteX1" fmla="*/ 0 w 7485631"/>
                <a:gd name="connsiteY1" fmla="*/ 828018 h 828018"/>
                <a:gd name="connsiteX2" fmla="*/ 719772 w 7485631"/>
                <a:gd name="connsiteY2" fmla="*/ 612014 h 828018"/>
                <a:gd name="connsiteX3" fmla="*/ 1151636 w 7485631"/>
                <a:gd name="connsiteY3" fmla="*/ 396009 h 828018"/>
                <a:gd name="connsiteX4" fmla="*/ 1295590 w 7485631"/>
                <a:gd name="connsiteY4" fmla="*/ 468011 h 828018"/>
                <a:gd name="connsiteX5" fmla="*/ 1439544 w 7485631"/>
                <a:gd name="connsiteY5" fmla="*/ 324008 h 828018"/>
                <a:gd name="connsiteX6" fmla="*/ 1655476 w 7485631"/>
                <a:gd name="connsiteY6" fmla="*/ 396009 h 828018"/>
                <a:gd name="connsiteX7" fmla="*/ 2087339 w 7485631"/>
                <a:gd name="connsiteY7" fmla="*/ 252005 h 828018"/>
                <a:gd name="connsiteX8" fmla="*/ 2231294 w 7485631"/>
                <a:gd name="connsiteY8" fmla="*/ 252005 h 828018"/>
                <a:gd name="connsiteX9" fmla="*/ 3310952 w 7485631"/>
                <a:gd name="connsiteY9" fmla="*/ 36001 h 828018"/>
                <a:gd name="connsiteX10" fmla="*/ 4750497 w 7485631"/>
                <a:gd name="connsiteY10" fmla="*/ 36001 h 828018"/>
                <a:gd name="connsiteX11" fmla="*/ 5614223 w 7485631"/>
                <a:gd name="connsiteY11" fmla="*/ 324007 h 828018"/>
                <a:gd name="connsiteX12" fmla="*/ 7485631 w 7485631"/>
                <a:gd name="connsiteY12" fmla="*/ 612013 h 828018"/>
                <a:gd name="connsiteX13" fmla="*/ 7485631 w 7485631"/>
                <a:gd name="connsiteY13" fmla="*/ 828018 h 828018"/>
                <a:gd name="connsiteX0" fmla="*/ 7485631 w 7485631"/>
                <a:gd name="connsiteY0" fmla="*/ 828018 h 828018"/>
                <a:gd name="connsiteX1" fmla="*/ 0 w 7485631"/>
                <a:gd name="connsiteY1" fmla="*/ 828018 h 828018"/>
                <a:gd name="connsiteX2" fmla="*/ 719772 w 7485631"/>
                <a:gd name="connsiteY2" fmla="*/ 612014 h 828018"/>
                <a:gd name="connsiteX3" fmla="*/ 1151636 w 7485631"/>
                <a:gd name="connsiteY3" fmla="*/ 396009 h 828018"/>
                <a:gd name="connsiteX4" fmla="*/ 1295590 w 7485631"/>
                <a:gd name="connsiteY4" fmla="*/ 468011 h 828018"/>
                <a:gd name="connsiteX5" fmla="*/ 1439544 w 7485631"/>
                <a:gd name="connsiteY5" fmla="*/ 324008 h 828018"/>
                <a:gd name="connsiteX6" fmla="*/ 1655476 w 7485631"/>
                <a:gd name="connsiteY6" fmla="*/ 396009 h 828018"/>
                <a:gd name="connsiteX7" fmla="*/ 2087339 w 7485631"/>
                <a:gd name="connsiteY7" fmla="*/ 252005 h 828018"/>
                <a:gd name="connsiteX8" fmla="*/ 2231294 w 7485631"/>
                <a:gd name="connsiteY8" fmla="*/ 252005 h 828018"/>
                <a:gd name="connsiteX9" fmla="*/ 3310952 w 7485631"/>
                <a:gd name="connsiteY9" fmla="*/ 36001 h 828018"/>
                <a:gd name="connsiteX10" fmla="*/ 4750497 w 7485631"/>
                <a:gd name="connsiteY10" fmla="*/ 36001 h 828018"/>
                <a:gd name="connsiteX11" fmla="*/ 5614223 w 7485631"/>
                <a:gd name="connsiteY11" fmla="*/ 324007 h 828018"/>
                <a:gd name="connsiteX12" fmla="*/ 7485631 w 7485631"/>
                <a:gd name="connsiteY12" fmla="*/ 612013 h 828018"/>
                <a:gd name="connsiteX13" fmla="*/ 7485631 w 7485631"/>
                <a:gd name="connsiteY13" fmla="*/ 828018 h 828018"/>
                <a:gd name="connsiteX0" fmla="*/ 7485631 w 7485631"/>
                <a:gd name="connsiteY0" fmla="*/ 828018 h 828018"/>
                <a:gd name="connsiteX1" fmla="*/ 0 w 7485631"/>
                <a:gd name="connsiteY1" fmla="*/ 828018 h 828018"/>
                <a:gd name="connsiteX2" fmla="*/ 719772 w 7485631"/>
                <a:gd name="connsiteY2" fmla="*/ 612014 h 828018"/>
                <a:gd name="connsiteX3" fmla="*/ 1151636 w 7485631"/>
                <a:gd name="connsiteY3" fmla="*/ 396009 h 828018"/>
                <a:gd name="connsiteX4" fmla="*/ 1295590 w 7485631"/>
                <a:gd name="connsiteY4" fmla="*/ 468011 h 828018"/>
                <a:gd name="connsiteX5" fmla="*/ 1439544 w 7485631"/>
                <a:gd name="connsiteY5" fmla="*/ 324008 h 828018"/>
                <a:gd name="connsiteX6" fmla="*/ 1655476 w 7485631"/>
                <a:gd name="connsiteY6" fmla="*/ 396009 h 828018"/>
                <a:gd name="connsiteX7" fmla="*/ 2087339 w 7485631"/>
                <a:gd name="connsiteY7" fmla="*/ 252005 h 828018"/>
                <a:gd name="connsiteX8" fmla="*/ 2231294 w 7485631"/>
                <a:gd name="connsiteY8" fmla="*/ 252005 h 828018"/>
                <a:gd name="connsiteX9" fmla="*/ 3310952 w 7485631"/>
                <a:gd name="connsiteY9" fmla="*/ 36001 h 828018"/>
                <a:gd name="connsiteX10" fmla="*/ 4750497 w 7485631"/>
                <a:gd name="connsiteY10" fmla="*/ 36001 h 828018"/>
                <a:gd name="connsiteX11" fmla="*/ 5614223 w 7485631"/>
                <a:gd name="connsiteY11" fmla="*/ 324007 h 828018"/>
                <a:gd name="connsiteX12" fmla="*/ 7485631 w 7485631"/>
                <a:gd name="connsiteY12" fmla="*/ 612013 h 828018"/>
                <a:gd name="connsiteX13" fmla="*/ 7485631 w 7485631"/>
                <a:gd name="connsiteY13" fmla="*/ 828018 h 828018"/>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3310952 w 7485631"/>
                <a:gd name="connsiteY10" fmla="*/ 27002 h 819019"/>
                <a:gd name="connsiteX11" fmla="*/ 4750497 w 7485631"/>
                <a:gd name="connsiteY11" fmla="*/ 27002 h 819019"/>
                <a:gd name="connsiteX12" fmla="*/ 5614223 w 7485631"/>
                <a:gd name="connsiteY12" fmla="*/ 315008 h 819019"/>
                <a:gd name="connsiteX13" fmla="*/ 7485631 w 7485631"/>
                <a:gd name="connsiteY13" fmla="*/ 603014 h 819019"/>
                <a:gd name="connsiteX14" fmla="*/ 7485631 w 7485631"/>
                <a:gd name="connsiteY14" fmla="*/ 819019 h 819019"/>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3310952 w 7485631"/>
                <a:gd name="connsiteY10" fmla="*/ 27002 h 819019"/>
                <a:gd name="connsiteX11" fmla="*/ 4750497 w 7485631"/>
                <a:gd name="connsiteY11" fmla="*/ 27002 h 819019"/>
                <a:gd name="connsiteX12" fmla="*/ 5614223 w 7485631"/>
                <a:gd name="connsiteY12" fmla="*/ 315008 h 819019"/>
                <a:gd name="connsiteX13" fmla="*/ 7485631 w 7485631"/>
                <a:gd name="connsiteY13" fmla="*/ 603014 h 819019"/>
                <a:gd name="connsiteX14" fmla="*/ 7485631 w 7485631"/>
                <a:gd name="connsiteY14" fmla="*/ 819019 h 819019"/>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2591180 w 7485631"/>
                <a:gd name="connsiteY10" fmla="*/ 171005 h 819019"/>
                <a:gd name="connsiteX11" fmla="*/ 3310952 w 7485631"/>
                <a:gd name="connsiteY11" fmla="*/ 27002 h 819019"/>
                <a:gd name="connsiteX12" fmla="*/ 4750497 w 7485631"/>
                <a:gd name="connsiteY12" fmla="*/ 27002 h 819019"/>
                <a:gd name="connsiteX13" fmla="*/ 5614223 w 7485631"/>
                <a:gd name="connsiteY13" fmla="*/ 315008 h 819019"/>
                <a:gd name="connsiteX14" fmla="*/ 7485631 w 7485631"/>
                <a:gd name="connsiteY14" fmla="*/ 603014 h 819019"/>
                <a:gd name="connsiteX15" fmla="*/ 7485631 w 7485631"/>
                <a:gd name="connsiteY15" fmla="*/ 819019 h 819019"/>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2591180 w 7485631"/>
                <a:gd name="connsiteY10" fmla="*/ 171005 h 819019"/>
                <a:gd name="connsiteX11" fmla="*/ 3310952 w 7485631"/>
                <a:gd name="connsiteY11" fmla="*/ 27002 h 819019"/>
                <a:gd name="connsiteX12" fmla="*/ 4750497 w 7485631"/>
                <a:gd name="connsiteY12" fmla="*/ 27002 h 819019"/>
                <a:gd name="connsiteX13" fmla="*/ 5614223 w 7485631"/>
                <a:gd name="connsiteY13" fmla="*/ 315008 h 819019"/>
                <a:gd name="connsiteX14" fmla="*/ 7485631 w 7485631"/>
                <a:gd name="connsiteY14" fmla="*/ 603014 h 819019"/>
                <a:gd name="connsiteX15" fmla="*/ 7485631 w 7485631"/>
                <a:gd name="connsiteY15" fmla="*/ 819019 h 819019"/>
                <a:gd name="connsiteX0" fmla="*/ 7485631 w 7485631"/>
                <a:gd name="connsiteY0" fmla="*/ 894232 h 894232"/>
                <a:gd name="connsiteX1" fmla="*/ 0 w 7485631"/>
                <a:gd name="connsiteY1" fmla="*/ 894232 h 894232"/>
                <a:gd name="connsiteX2" fmla="*/ 719772 w 7485631"/>
                <a:gd name="connsiteY2" fmla="*/ 678228 h 894232"/>
                <a:gd name="connsiteX3" fmla="*/ 1151636 w 7485631"/>
                <a:gd name="connsiteY3" fmla="*/ 462223 h 894232"/>
                <a:gd name="connsiteX4" fmla="*/ 1295590 w 7485631"/>
                <a:gd name="connsiteY4" fmla="*/ 534225 h 894232"/>
                <a:gd name="connsiteX5" fmla="*/ 1439544 w 7485631"/>
                <a:gd name="connsiteY5" fmla="*/ 390222 h 894232"/>
                <a:gd name="connsiteX6" fmla="*/ 1655476 w 7485631"/>
                <a:gd name="connsiteY6" fmla="*/ 462223 h 894232"/>
                <a:gd name="connsiteX7" fmla="*/ 2087339 w 7485631"/>
                <a:gd name="connsiteY7" fmla="*/ 318219 h 894232"/>
                <a:gd name="connsiteX8" fmla="*/ 2231294 w 7485631"/>
                <a:gd name="connsiteY8" fmla="*/ 318219 h 894232"/>
                <a:gd name="connsiteX9" fmla="*/ 2447226 w 7485631"/>
                <a:gd name="connsiteY9" fmla="*/ 246218 h 894232"/>
                <a:gd name="connsiteX10" fmla="*/ 2591180 w 7485631"/>
                <a:gd name="connsiteY10" fmla="*/ 246218 h 894232"/>
                <a:gd name="connsiteX11" fmla="*/ 3023043 w 7485631"/>
                <a:gd name="connsiteY11" fmla="*/ 24000 h 894232"/>
                <a:gd name="connsiteX12" fmla="*/ 3310952 w 7485631"/>
                <a:gd name="connsiteY12" fmla="*/ 102215 h 894232"/>
                <a:gd name="connsiteX13" fmla="*/ 4750497 w 7485631"/>
                <a:gd name="connsiteY13" fmla="*/ 102215 h 894232"/>
                <a:gd name="connsiteX14" fmla="*/ 5614223 w 7485631"/>
                <a:gd name="connsiteY14" fmla="*/ 390221 h 894232"/>
                <a:gd name="connsiteX15" fmla="*/ 7485631 w 7485631"/>
                <a:gd name="connsiteY15" fmla="*/ 678227 h 894232"/>
                <a:gd name="connsiteX16" fmla="*/ 7485631 w 7485631"/>
                <a:gd name="connsiteY16" fmla="*/ 894232 h 894232"/>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2591180 w 7485631"/>
                <a:gd name="connsiteY10" fmla="*/ 171005 h 819019"/>
                <a:gd name="connsiteX11" fmla="*/ 2951066 w 7485631"/>
                <a:gd name="connsiteY11" fmla="*/ 92790 h 819019"/>
                <a:gd name="connsiteX12" fmla="*/ 3310952 w 7485631"/>
                <a:gd name="connsiteY12" fmla="*/ 27002 h 819019"/>
                <a:gd name="connsiteX13" fmla="*/ 4750497 w 7485631"/>
                <a:gd name="connsiteY13" fmla="*/ 27002 h 819019"/>
                <a:gd name="connsiteX14" fmla="*/ 5614223 w 7485631"/>
                <a:gd name="connsiteY14" fmla="*/ 315008 h 819019"/>
                <a:gd name="connsiteX15" fmla="*/ 7485631 w 7485631"/>
                <a:gd name="connsiteY15" fmla="*/ 603014 h 819019"/>
                <a:gd name="connsiteX16" fmla="*/ 7485631 w 7485631"/>
                <a:gd name="connsiteY16" fmla="*/ 819019 h 819019"/>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2591180 w 7485631"/>
                <a:gd name="connsiteY10" fmla="*/ 171005 h 819019"/>
                <a:gd name="connsiteX11" fmla="*/ 2807112 w 7485631"/>
                <a:gd name="connsiteY11" fmla="*/ 92790 h 819019"/>
                <a:gd name="connsiteX12" fmla="*/ 3310952 w 7485631"/>
                <a:gd name="connsiteY12" fmla="*/ 27002 h 819019"/>
                <a:gd name="connsiteX13" fmla="*/ 4750497 w 7485631"/>
                <a:gd name="connsiteY13" fmla="*/ 27002 h 819019"/>
                <a:gd name="connsiteX14" fmla="*/ 5614223 w 7485631"/>
                <a:gd name="connsiteY14" fmla="*/ 315008 h 819019"/>
                <a:gd name="connsiteX15" fmla="*/ 7485631 w 7485631"/>
                <a:gd name="connsiteY15" fmla="*/ 603014 h 819019"/>
                <a:gd name="connsiteX16" fmla="*/ 7485631 w 7485631"/>
                <a:gd name="connsiteY16" fmla="*/ 819019 h 819019"/>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2591180 w 7485631"/>
                <a:gd name="connsiteY10" fmla="*/ 171005 h 819019"/>
                <a:gd name="connsiteX11" fmla="*/ 2807112 w 7485631"/>
                <a:gd name="connsiteY11" fmla="*/ 92790 h 819019"/>
                <a:gd name="connsiteX12" fmla="*/ 3310952 w 7485631"/>
                <a:gd name="connsiteY12" fmla="*/ 27002 h 819019"/>
                <a:gd name="connsiteX13" fmla="*/ 4750497 w 7485631"/>
                <a:gd name="connsiteY13" fmla="*/ 27002 h 819019"/>
                <a:gd name="connsiteX14" fmla="*/ 5614223 w 7485631"/>
                <a:gd name="connsiteY14" fmla="*/ 315008 h 819019"/>
                <a:gd name="connsiteX15" fmla="*/ 7485631 w 7485631"/>
                <a:gd name="connsiteY15" fmla="*/ 603014 h 819019"/>
                <a:gd name="connsiteX16" fmla="*/ 7485631 w 7485631"/>
                <a:gd name="connsiteY16" fmla="*/ 819019 h 819019"/>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2591180 w 7485631"/>
                <a:gd name="connsiteY10" fmla="*/ 171005 h 819019"/>
                <a:gd name="connsiteX11" fmla="*/ 3310952 w 7485631"/>
                <a:gd name="connsiteY11" fmla="*/ 27002 h 819019"/>
                <a:gd name="connsiteX12" fmla="*/ 4750497 w 7485631"/>
                <a:gd name="connsiteY12" fmla="*/ 27002 h 819019"/>
                <a:gd name="connsiteX13" fmla="*/ 5614223 w 7485631"/>
                <a:gd name="connsiteY13" fmla="*/ 315008 h 819019"/>
                <a:gd name="connsiteX14" fmla="*/ 7485631 w 7485631"/>
                <a:gd name="connsiteY14" fmla="*/ 603014 h 819019"/>
                <a:gd name="connsiteX15" fmla="*/ 7485631 w 7485631"/>
                <a:gd name="connsiteY15" fmla="*/ 819019 h 819019"/>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2591180 w 7485631"/>
                <a:gd name="connsiteY10" fmla="*/ 171005 h 819019"/>
                <a:gd name="connsiteX11" fmla="*/ 3670838 w 7485631"/>
                <a:gd name="connsiteY11" fmla="*/ 20788 h 819019"/>
                <a:gd name="connsiteX12" fmla="*/ 4750497 w 7485631"/>
                <a:gd name="connsiteY12" fmla="*/ 27002 h 819019"/>
                <a:gd name="connsiteX13" fmla="*/ 5614223 w 7485631"/>
                <a:gd name="connsiteY13" fmla="*/ 315008 h 819019"/>
                <a:gd name="connsiteX14" fmla="*/ 7485631 w 7485631"/>
                <a:gd name="connsiteY14" fmla="*/ 603014 h 819019"/>
                <a:gd name="connsiteX15" fmla="*/ 7485631 w 7485631"/>
                <a:gd name="connsiteY15" fmla="*/ 819019 h 8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7485631" h="819019">
                  <a:moveTo>
                    <a:pt x="7485631" y="819019"/>
                  </a:moveTo>
                  <a:lnTo>
                    <a:pt x="0" y="819019"/>
                  </a:lnTo>
                  <a:lnTo>
                    <a:pt x="719772" y="603015"/>
                  </a:lnTo>
                  <a:lnTo>
                    <a:pt x="1151636" y="387010"/>
                  </a:lnTo>
                  <a:lnTo>
                    <a:pt x="1295590" y="459012"/>
                  </a:lnTo>
                  <a:lnTo>
                    <a:pt x="1439544" y="315009"/>
                  </a:lnTo>
                  <a:lnTo>
                    <a:pt x="1655476" y="387010"/>
                  </a:lnTo>
                  <a:lnTo>
                    <a:pt x="2087339" y="243006"/>
                  </a:lnTo>
                  <a:lnTo>
                    <a:pt x="2231294" y="243006"/>
                  </a:lnTo>
                  <a:lnTo>
                    <a:pt x="2447226" y="171005"/>
                  </a:lnTo>
                  <a:lnTo>
                    <a:pt x="2591180" y="171005"/>
                  </a:lnTo>
                  <a:lnTo>
                    <a:pt x="3670838" y="20788"/>
                  </a:lnTo>
                  <a:cubicBezTo>
                    <a:pt x="3994736" y="9823"/>
                    <a:pt x="4427996" y="0"/>
                    <a:pt x="4750497" y="27002"/>
                  </a:cubicBezTo>
                  <a:lnTo>
                    <a:pt x="5614223" y="315008"/>
                  </a:lnTo>
                  <a:lnTo>
                    <a:pt x="7485631" y="603014"/>
                  </a:lnTo>
                  <a:lnTo>
                    <a:pt x="7485631" y="819019"/>
                  </a:lnTo>
                  <a:close/>
                </a:path>
              </a:pathLst>
            </a:cu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Century Gothic" panose="020B0502020202020204" pitchFamily="34" charset="0"/>
              </a:endParaRPr>
            </a:p>
          </p:txBody>
        </p:sp>
        <p:sp>
          <p:nvSpPr>
            <p:cNvPr id="34842" name="ZoneTexte 28"/>
            <p:cNvSpPr txBox="1">
              <a:spLocks noChangeArrowheads="1"/>
            </p:cNvSpPr>
            <p:nvPr/>
          </p:nvSpPr>
          <p:spPr bwMode="auto">
            <a:xfrm>
              <a:off x="4994044" y="4829109"/>
              <a:ext cx="946301" cy="4003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fr-FR" altLang="fr-FR" sz="2000" b="1" dirty="0">
                  <a:latin typeface="Century Gothic" panose="020B0502020202020204" pitchFamily="34" charset="0"/>
                </a:rPr>
                <a:t>Gaz</a:t>
              </a:r>
            </a:p>
          </p:txBody>
        </p:sp>
      </p:grpSp>
      <p:grpSp>
        <p:nvGrpSpPr>
          <p:cNvPr id="6" name="Groupe 30"/>
          <p:cNvGrpSpPr>
            <a:grpSpLocks/>
          </p:cNvGrpSpPr>
          <p:nvPr/>
        </p:nvGrpSpPr>
        <p:grpSpPr bwMode="auto">
          <a:xfrm>
            <a:off x="3215483" y="5638056"/>
            <a:ext cx="7489825" cy="447675"/>
            <a:chOff x="1043608" y="5207603"/>
            <a:chExt cx="7488832" cy="447430"/>
          </a:xfrm>
        </p:grpSpPr>
        <p:sp>
          <p:nvSpPr>
            <p:cNvPr id="12" name="Forme libre 11"/>
            <p:cNvSpPr/>
            <p:nvPr/>
          </p:nvSpPr>
          <p:spPr bwMode="auto">
            <a:xfrm>
              <a:off x="1043608" y="5207603"/>
              <a:ext cx="7488832" cy="447430"/>
            </a:xfrm>
            <a:custGeom>
              <a:avLst/>
              <a:gdLst>
                <a:gd name="connsiteX0" fmla="*/ 173832 w 2331244"/>
                <a:gd name="connsiteY0" fmla="*/ 5938837 h 5967412"/>
                <a:gd name="connsiteX1" fmla="*/ 216694 w 2331244"/>
                <a:gd name="connsiteY1" fmla="*/ 2738437 h 5967412"/>
                <a:gd name="connsiteX2" fmla="*/ 2316957 w 2331244"/>
                <a:gd name="connsiteY2" fmla="*/ 538162 h 5967412"/>
                <a:gd name="connsiteX3" fmla="*/ 2331244 w 2331244"/>
                <a:gd name="connsiteY3" fmla="*/ 5967412 h 5967412"/>
                <a:gd name="connsiteX4" fmla="*/ 173832 w 2331244"/>
                <a:gd name="connsiteY4" fmla="*/ 5938837 h 5967412"/>
                <a:gd name="connsiteX0" fmla="*/ 198281 w 2355693"/>
                <a:gd name="connsiteY0" fmla="*/ 5938837 h 5967412"/>
                <a:gd name="connsiteX1" fmla="*/ 216694 w 2355693"/>
                <a:gd name="connsiteY1" fmla="*/ 1365721 h 5967412"/>
                <a:gd name="connsiteX2" fmla="*/ 2341406 w 2355693"/>
                <a:gd name="connsiteY2" fmla="*/ 538162 h 5967412"/>
                <a:gd name="connsiteX3" fmla="*/ 2355693 w 2355693"/>
                <a:gd name="connsiteY3" fmla="*/ 5967412 h 5967412"/>
                <a:gd name="connsiteX4" fmla="*/ 198281 w 2355693"/>
                <a:gd name="connsiteY4" fmla="*/ 5938837 h 5967412"/>
                <a:gd name="connsiteX0" fmla="*/ 0 w 2157412"/>
                <a:gd name="connsiteY0" fmla="*/ 5938837 h 5967412"/>
                <a:gd name="connsiteX1" fmla="*/ 18413 w 2157412"/>
                <a:gd name="connsiteY1" fmla="*/ 1365721 h 5967412"/>
                <a:gd name="connsiteX2" fmla="*/ 2143125 w 2157412"/>
                <a:gd name="connsiteY2" fmla="*/ 538162 h 5967412"/>
                <a:gd name="connsiteX3" fmla="*/ 2157412 w 2157412"/>
                <a:gd name="connsiteY3" fmla="*/ 5967412 h 5967412"/>
                <a:gd name="connsiteX4" fmla="*/ 0 w 2157412"/>
                <a:gd name="connsiteY4" fmla="*/ 5938837 h 5967412"/>
                <a:gd name="connsiteX0" fmla="*/ 0 w 2157412"/>
                <a:gd name="connsiteY0" fmla="*/ 5400675 h 5429250"/>
                <a:gd name="connsiteX1" fmla="*/ 18413 w 2157412"/>
                <a:gd name="connsiteY1" fmla="*/ 827559 h 5429250"/>
                <a:gd name="connsiteX2" fmla="*/ 2143125 w 2157412"/>
                <a:gd name="connsiteY2" fmla="*/ 0 h 5429250"/>
                <a:gd name="connsiteX3" fmla="*/ 2157412 w 2157412"/>
                <a:gd name="connsiteY3" fmla="*/ 5429250 h 5429250"/>
                <a:gd name="connsiteX4" fmla="*/ 0 w 2157412"/>
                <a:gd name="connsiteY4" fmla="*/ 5400675 h 5429250"/>
                <a:gd name="connsiteX0" fmla="*/ 366055 w 2145137"/>
                <a:gd name="connsiteY0" fmla="*/ 5076031 h 5429250"/>
                <a:gd name="connsiteX1" fmla="*/ 6138 w 2145137"/>
                <a:gd name="connsiteY1" fmla="*/ 827559 h 5429250"/>
                <a:gd name="connsiteX2" fmla="*/ 2130850 w 2145137"/>
                <a:gd name="connsiteY2" fmla="*/ 0 h 5429250"/>
                <a:gd name="connsiteX3" fmla="*/ 2145137 w 2145137"/>
                <a:gd name="connsiteY3" fmla="*/ 5429250 h 5429250"/>
                <a:gd name="connsiteX4" fmla="*/ 366055 w 2145137"/>
                <a:gd name="connsiteY4" fmla="*/ 5076031 h 5429250"/>
                <a:gd name="connsiteX0" fmla="*/ 6138 w 2145137"/>
                <a:gd name="connsiteY0" fmla="*/ 5436071 h 5436071"/>
                <a:gd name="connsiteX1" fmla="*/ 6138 w 2145137"/>
                <a:gd name="connsiteY1" fmla="*/ 827559 h 5436071"/>
                <a:gd name="connsiteX2" fmla="*/ 2130850 w 2145137"/>
                <a:gd name="connsiteY2" fmla="*/ 0 h 5436071"/>
                <a:gd name="connsiteX3" fmla="*/ 2145137 w 2145137"/>
                <a:gd name="connsiteY3" fmla="*/ 5429250 h 5436071"/>
                <a:gd name="connsiteX4" fmla="*/ 6138 w 2145137"/>
                <a:gd name="connsiteY4" fmla="*/ 5436071 h 5436071"/>
                <a:gd name="connsiteX0" fmla="*/ 6138 w 2130850"/>
                <a:gd name="connsiteY0" fmla="*/ 5436071 h 5436071"/>
                <a:gd name="connsiteX1" fmla="*/ 6138 w 2130850"/>
                <a:gd name="connsiteY1" fmla="*/ 827559 h 5436071"/>
                <a:gd name="connsiteX2" fmla="*/ 2130850 w 2130850"/>
                <a:gd name="connsiteY2" fmla="*/ 0 h 5436071"/>
                <a:gd name="connsiteX3" fmla="*/ 2021676 w 2130850"/>
                <a:gd name="connsiteY3" fmla="*/ 4932015 h 5436071"/>
                <a:gd name="connsiteX4" fmla="*/ 6138 w 2130850"/>
                <a:gd name="connsiteY4" fmla="*/ 5436071 h 5436071"/>
                <a:gd name="connsiteX0" fmla="*/ 6138 w 2165643"/>
                <a:gd name="connsiteY0" fmla="*/ 5436071 h 5436071"/>
                <a:gd name="connsiteX1" fmla="*/ 6138 w 2165643"/>
                <a:gd name="connsiteY1" fmla="*/ 827559 h 5436071"/>
                <a:gd name="connsiteX2" fmla="*/ 2130850 w 2165643"/>
                <a:gd name="connsiteY2" fmla="*/ 0 h 5436071"/>
                <a:gd name="connsiteX3" fmla="*/ 2165643 w 2165643"/>
                <a:gd name="connsiteY3" fmla="*/ 5436071 h 5436071"/>
                <a:gd name="connsiteX4" fmla="*/ 6138 w 2165643"/>
                <a:gd name="connsiteY4" fmla="*/ 5436071 h 5436071"/>
                <a:gd name="connsiteX0" fmla="*/ 6138 w 2165643"/>
                <a:gd name="connsiteY0" fmla="*/ 5184576 h 5184576"/>
                <a:gd name="connsiteX1" fmla="*/ 6138 w 2165643"/>
                <a:gd name="connsiteY1" fmla="*/ 576064 h 5184576"/>
                <a:gd name="connsiteX2" fmla="*/ 2165642 w 2165643"/>
                <a:gd name="connsiteY2" fmla="*/ 0 h 5184576"/>
                <a:gd name="connsiteX3" fmla="*/ 2165643 w 2165643"/>
                <a:gd name="connsiteY3" fmla="*/ 5184576 h 5184576"/>
                <a:gd name="connsiteX4" fmla="*/ 6138 w 2165643"/>
                <a:gd name="connsiteY4" fmla="*/ 5184576 h 5184576"/>
                <a:gd name="connsiteX0" fmla="*/ 6139 w 2165644"/>
                <a:gd name="connsiteY0" fmla="*/ 5184576 h 5184576"/>
                <a:gd name="connsiteX1" fmla="*/ 6138 w 2165644"/>
                <a:gd name="connsiteY1" fmla="*/ 648071 h 5184576"/>
                <a:gd name="connsiteX2" fmla="*/ 2165643 w 2165644"/>
                <a:gd name="connsiteY2" fmla="*/ 0 h 5184576"/>
                <a:gd name="connsiteX3" fmla="*/ 2165644 w 2165644"/>
                <a:gd name="connsiteY3" fmla="*/ 5184576 h 5184576"/>
                <a:gd name="connsiteX4" fmla="*/ 6139 w 2165644"/>
                <a:gd name="connsiteY4" fmla="*/ 5184576 h 5184576"/>
                <a:gd name="connsiteX0" fmla="*/ 6139 w 2165644"/>
                <a:gd name="connsiteY0" fmla="*/ 5256585 h 5256585"/>
                <a:gd name="connsiteX1" fmla="*/ 6138 w 2165644"/>
                <a:gd name="connsiteY1" fmla="*/ 720080 h 5256585"/>
                <a:gd name="connsiteX2" fmla="*/ 2165644 w 2165644"/>
                <a:gd name="connsiteY2" fmla="*/ 0 h 5256585"/>
                <a:gd name="connsiteX3" fmla="*/ 2165644 w 2165644"/>
                <a:gd name="connsiteY3" fmla="*/ 5256585 h 5256585"/>
                <a:gd name="connsiteX4" fmla="*/ 6139 w 2165644"/>
                <a:gd name="connsiteY4" fmla="*/ 5256585 h 5256585"/>
                <a:gd name="connsiteX0" fmla="*/ 78122 w 2237627"/>
                <a:gd name="connsiteY0" fmla="*/ 5256585 h 5256585"/>
                <a:gd name="connsiteX1" fmla="*/ 6138 w 2237627"/>
                <a:gd name="connsiteY1" fmla="*/ 720081 h 5256585"/>
                <a:gd name="connsiteX2" fmla="*/ 2237627 w 2237627"/>
                <a:gd name="connsiteY2" fmla="*/ 0 h 5256585"/>
                <a:gd name="connsiteX3" fmla="*/ 2237627 w 2237627"/>
                <a:gd name="connsiteY3" fmla="*/ 5256585 h 5256585"/>
                <a:gd name="connsiteX4" fmla="*/ 78122 w 2237627"/>
                <a:gd name="connsiteY4" fmla="*/ 5256585 h 5256585"/>
                <a:gd name="connsiteX0" fmla="*/ 6138 w 2237627"/>
                <a:gd name="connsiteY0" fmla="*/ 5256585 h 5256585"/>
                <a:gd name="connsiteX1" fmla="*/ 6138 w 2237627"/>
                <a:gd name="connsiteY1" fmla="*/ 720081 h 5256585"/>
                <a:gd name="connsiteX2" fmla="*/ 2237627 w 2237627"/>
                <a:gd name="connsiteY2" fmla="*/ 0 h 5256585"/>
                <a:gd name="connsiteX3" fmla="*/ 2237627 w 2237627"/>
                <a:gd name="connsiteY3" fmla="*/ 5256585 h 5256585"/>
                <a:gd name="connsiteX4" fmla="*/ 6138 w 2237627"/>
                <a:gd name="connsiteY4" fmla="*/ 5256585 h 5256585"/>
                <a:gd name="connsiteX0" fmla="*/ 12276 w 2243765"/>
                <a:gd name="connsiteY0" fmla="*/ 5256585 h 5256585"/>
                <a:gd name="connsiteX1" fmla="*/ 6138 w 2243765"/>
                <a:gd name="connsiteY1" fmla="*/ 2088232 h 5256585"/>
                <a:gd name="connsiteX2" fmla="*/ 2243765 w 2243765"/>
                <a:gd name="connsiteY2" fmla="*/ 0 h 5256585"/>
                <a:gd name="connsiteX3" fmla="*/ 2243765 w 2243765"/>
                <a:gd name="connsiteY3" fmla="*/ 5256585 h 5256585"/>
                <a:gd name="connsiteX4" fmla="*/ 12276 w 2243765"/>
                <a:gd name="connsiteY4" fmla="*/ 5256585 h 5256585"/>
                <a:gd name="connsiteX0" fmla="*/ 12276 w 2243765"/>
                <a:gd name="connsiteY0" fmla="*/ 3168353 h 3168353"/>
                <a:gd name="connsiteX1" fmla="*/ 6138 w 2243765"/>
                <a:gd name="connsiteY1" fmla="*/ 0 h 3168353"/>
                <a:gd name="connsiteX2" fmla="*/ 2021677 w 2243765"/>
                <a:gd name="connsiteY2" fmla="*/ 2160240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021677 w 2243765"/>
                <a:gd name="connsiteY2" fmla="*/ 2160240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237627 w 2243765"/>
                <a:gd name="connsiteY2" fmla="*/ 2232248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237627 w 2243765"/>
                <a:gd name="connsiteY2" fmla="*/ 3096344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165644 w 2243765"/>
                <a:gd name="connsiteY2" fmla="*/ 2448272 h 3168353"/>
                <a:gd name="connsiteX3" fmla="*/ 2237627 w 2243765"/>
                <a:gd name="connsiteY3" fmla="*/ 3096344 h 3168353"/>
                <a:gd name="connsiteX4" fmla="*/ 2243765 w 2243765"/>
                <a:gd name="connsiteY4" fmla="*/ 3168353 h 3168353"/>
                <a:gd name="connsiteX5" fmla="*/ 12276 w 2243765"/>
                <a:gd name="connsiteY5" fmla="*/ 3168353 h 3168353"/>
                <a:gd name="connsiteX0" fmla="*/ 12276 w 2243765"/>
                <a:gd name="connsiteY0" fmla="*/ 3168353 h 3168353"/>
                <a:gd name="connsiteX1" fmla="*/ 6138 w 2243765"/>
                <a:gd name="connsiteY1" fmla="*/ 0 h 3168353"/>
                <a:gd name="connsiteX2" fmla="*/ 1085891 w 2243765"/>
                <a:gd name="connsiteY2" fmla="*/ 2160240 h 3168353"/>
                <a:gd name="connsiteX3" fmla="*/ 2165644 w 2243765"/>
                <a:gd name="connsiteY3" fmla="*/ 2448272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168353 h 3168353"/>
                <a:gd name="connsiteX1" fmla="*/ 6138 w 2243765"/>
                <a:gd name="connsiteY1" fmla="*/ 0 h 3168353"/>
                <a:gd name="connsiteX2" fmla="*/ 1373825 w 2243765"/>
                <a:gd name="connsiteY2" fmla="*/ 2088232 h 3168353"/>
                <a:gd name="connsiteX3" fmla="*/ 2165644 w 2243765"/>
                <a:gd name="connsiteY3" fmla="*/ 2448272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348373 h 3348373"/>
                <a:gd name="connsiteX1" fmla="*/ 6138 w 2243765"/>
                <a:gd name="connsiteY1" fmla="*/ 180020 h 3348373"/>
                <a:gd name="connsiteX2" fmla="*/ 1373825 w 2243765"/>
                <a:gd name="connsiteY2" fmla="*/ 2268252 h 3348373"/>
                <a:gd name="connsiteX3" fmla="*/ 2165644 w 2243765"/>
                <a:gd name="connsiteY3" fmla="*/ 2628292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348373 h 3348373"/>
                <a:gd name="connsiteX1" fmla="*/ 6138 w 2243765"/>
                <a:gd name="connsiteY1" fmla="*/ 180020 h 3348373"/>
                <a:gd name="connsiteX2" fmla="*/ 1373825 w 2243765"/>
                <a:gd name="connsiteY2" fmla="*/ 2268252 h 3348373"/>
                <a:gd name="connsiteX3" fmla="*/ 2165644 w 2243765"/>
                <a:gd name="connsiteY3" fmla="*/ 2628292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348373 h 3348373"/>
                <a:gd name="connsiteX1" fmla="*/ 6138 w 2243765"/>
                <a:gd name="connsiteY1" fmla="*/ 180020 h 3348373"/>
                <a:gd name="connsiteX2" fmla="*/ 1373825 w 2243765"/>
                <a:gd name="connsiteY2" fmla="*/ 2268252 h 3348373"/>
                <a:gd name="connsiteX3" fmla="*/ 2237627 w 2243765"/>
                <a:gd name="connsiteY3" fmla="*/ 2916324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168353 h 3168353"/>
                <a:gd name="connsiteX1" fmla="*/ 6138 w 2243765"/>
                <a:gd name="connsiteY1" fmla="*/ 0 h 3168353"/>
                <a:gd name="connsiteX2" fmla="*/ 1373825 w 2243765"/>
                <a:gd name="connsiteY2" fmla="*/ 2088232 h 3168353"/>
                <a:gd name="connsiteX3" fmla="*/ 2237627 w 2243765"/>
                <a:gd name="connsiteY3" fmla="*/ 2736304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168353 h 3168353"/>
                <a:gd name="connsiteX1" fmla="*/ 6138 w 2243765"/>
                <a:gd name="connsiteY1" fmla="*/ 0 h 3168353"/>
                <a:gd name="connsiteX2" fmla="*/ 1373825 w 2243765"/>
                <a:gd name="connsiteY2" fmla="*/ 2088232 h 3168353"/>
                <a:gd name="connsiteX3" fmla="*/ 2237627 w 2243765"/>
                <a:gd name="connsiteY3" fmla="*/ 2736304 h 3168353"/>
                <a:gd name="connsiteX4" fmla="*/ 2243765 w 2243765"/>
                <a:gd name="connsiteY4" fmla="*/ 3168353 h 3168353"/>
                <a:gd name="connsiteX5" fmla="*/ 12276 w 2243765"/>
                <a:gd name="connsiteY5" fmla="*/ 3168353 h 3168353"/>
                <a:gd name="connsiteX0" fmla="*/ 2237627 w 2237627"/>
                <a:gd name="connsiteY0" fmla="*/ 3168353 h 3168353"/>
                <a:gd name="connsiteX1" fmla="*/ 0 w 2237627"/>
                <a:gd name="connsiteY1" fmla="*/ 0 h 3168353"/>
                <a:gd name="connsiteX2" fmla="*/ 1367687 w 2237627"/>
                <a:gd name="connsiteY2" fmla="*/ 2088232 h 3168353"/>
                <a:gd name="connsiteX3" fmla="*/ 2231489 w 2237627"/>
                <a:gd name="connsiteY3" fmla="*/ 2736304 h 3168353"/>
                <a:gd name="connsiteX4" fmla="*/ 2237627 w 2237627"/>
                <a:gd name="connsiteY4" fmla="*/ 3168353 h 3168353"/>
                <a:gd name="connsiteX0" fmla="*/ 7426126 w 7792851"/>
                <a:gd name="connsiteY0" fmla="*/ 1152079 h 1634691"/>
                <a:gd name="connsiteX1" fmla="*/ 0 w 7792851"/>
                <a:gd name="connsiteY1" fmla="*/ 1151781 h 1634691"/>
                <a:gd name="connsiteX2" fmla="*/ 6556186 w 7792851"/>
                <a:gd name="connsiteY2" fmla="*/ 71958 h 1634691"/>
                <a:gd name="connsiteX3" fmla="*/ 7419988 w 7792851"/>
                <a:gd name="connsiteY3" fmla="*/ 720030 h 1634691"/>
                <a:gd name="connsiteX4" fmla="*/ 7426126 w 7792851"/>
                <a:gd name="connsiteY4" fmla="*/ 1152079 h 1634691"/>
                <a:gd name="connsiteX0" fmla="*/ 8324008 w 8486797"/>
                <a:gd name="connsiteY0" fmla="*/ 1104078 h 1104079"/>
                <a:gd name="connsiteX1" fmla="*/ 897882 w 8486797"/>
                <a:gd name="connsiteY1" fmla="*/ 1103780 h 1104079"/>
                <a:gd name="connsiteX2" fmla="*/ 2121495 w 8486797"/>
                <a:gd name="connsiteY2" fmla="*/ 815774 h 1104079"/>
                <a:gd name="connsiteX3" fmla="*/ 7454068 w 8486797"/>
                <a:gd name="connsiteY3" fmla="*/ 23957 h 1104079"/>
                <a:gd name="connsiteX4" fmla="*/ 8317870 w 8486797"/>
                <a:gd name="connsiteY4" fmla="*/ 672029 h 1104079"/>
                <a:gd name="connsiteX5" fmla="*/ 8324008 w 8486797"/>
                <a:gd name="connsiteY5" fmla="*/ 1104078 h 1104079"/>
                <a:gd name="connsiteX0" fmla="*/ 8324008 w 9416706"/>
                <a:gd name="connsiteY0" fmla="*/ 1128172 h 1128172"/>
                <a:gd name="connsiteX1" fmla="*/ 897882 w 9416706"/>
                <a:gd name="connsiteY1" fmla="*/ 1127874 h 1128172"/>
                <a:gd name="connsiteX2" fmla="*/ 2121495 w 9416706"/>
                <a:gd name="connsiteY2" fmla="*/ 839868 h 1128172"/>
                <a:gd name="connsiteX3" fmla="*/ 7454068 w 9416706"/>
                <a:gd name="connsiteY3" fmla="*/ 48051 h 1128172"/>
                <a:gd name="connsiteX4" fmla="*/ 8324008 w 9416706"/>
                <a:gd name="connsiteY4" fmla="*/ 1128172 h 1128172"/>
                <a:gd name="connsiteX0" fmla="*/ 8324008 w 9416706"/>
                <a:gd name="connsiteY0" fmla="*/ 312304 h 312304"/>
                <a:gd name="connsiteX1" fmla="*/ 897882 w 9416706"/>
                <a:gd name="connsiteY1" fmla="*/ 312006 h 312304"/>
                <a:gd name="connsiteX2" fmla="*/ 2121495 w 9416706"/>
                <a:gd name="connsiteY2" fmla="*/ 24000 h 312304"/>
                <a:gd name="connsiteX3" fmla="*/ 3561039 w 9416706"/>
                <a:gd name="connsiteY3" fmla="*/ 168004 h 312304"/>
                <a:gd name="connsiteX4" fmla="*/ 8324008 w 9416706"/>
                <a:gd name="connsiteY4" fmla="*/ 312304 h 312304"/>
                <a:gd name="connsiteX0" fmla="*/ 8324008 w 9562804"/>
                <a:gd name="connsiteY0" fmla="*/ 312304 h 312304"/>
                <a:gd name="connsiteX1" fmla="*/ 897882 w 9562804"/>
                <a:gd name="connsiteY1" fmla="*/ 312006 h 312304"/>
                <a:gd name="connsiteX2" fmla="*/ 2121495 w 9562804"/>
                <a:gd name="connsiteY2" fmla="*/ 24000 h 312304"/>
                <a:gd name="connsiteX3" fmla="*/ 3561039 w 9562804"/>
                <a:gd name="connsiteY3" fmla="*/ 168004 h 312304"/>
                <a:gd name="connsiteX4" fmla="*/ 8311535 w 9562804"/>
                <a:gd name="connsiteY4" fmla="*/ 96003 h 312304"/>
                <a:gd name="connsiteX5" fmla="*/ 8324008 w 9562804"/>
                <a:gd name="connsiteY5" fmla="*/ 312304 h 312304"/>
                <a:gd name="connsiteX0" fmla="*/ 8324008 w 8324008"/>
                <a:gd name="connsiteY0" fmla="*/ 312304 h 312304"/>
                <a:gd name="connsiteX1" fmla="*/ 897882 w 8324008"/>
                <a:gd name="connsiteY1" fmla="*/ 312006 h 312304"/>
                <a:gd name="connsiteX2" fmla="*/ 2121495 w 8324008"/>
                <a:gd name="connsiteY2" fmla="*/ 24000 h 312304"/>
                <a:gd name="connsiteX3" fmla="*/ 3561039 w 8324008"/>
                <a:gd name="connsiteY3" fmla="*/ 168004 h 312304"/>
                <a:gd name="connsiteX4" fmla="*/ 8311535 w 8324008"/>
                <a:gd name="connsiteY4" fmla="*/ 96003 h 312304"/>
                <a:gd name="connsiteX5" fmla="*/ 8324008 w 8324008"/>
                <a:gd name="connsiteY5" fmla="*/ 312304 h 312304"/>
                <a:gd name="connsiteX0" fmla="*/ 8324008 w 8383513"/>
                <a:gd name="connsiteY0" fmla="*/ 312304 h 312304"/>
                <a:gd name="connsiteX1" fmla="*/ 897882 w 8383513"/>
                <a:gd name="connsiteY1" fmla="*/ 312006 h 312304"/>
                <a:gd name="connsiteX2" fmla="*/ 2121495 w 8383513"/>
                <a:gd name="connsiteY2" fmla="*/ 24000 h 312304"/>
                <a:gd name="connsiteX3" fmla="*/ 3561039 w 8383513"/>
                <a:gd name="connsiteY3" fmla="*/ 168004 h 312304"/>
                <a:gd name="connsiteX4" fmla="*/ 8383513 w 8383513"/>
                <a:gd name="connsiteY4" fmla="*/ 168004 h 312304"/>
                <a:gd name="connsiteX5" fmla="*/ 8324008 w 8383513"/>
                <a:gd name="connsiteY5" fmla="*/ 312304 h 312304"/>
                <a:gd name="connsiteX0" fmla="*/ 8324008 w 8324008"/>
                <a:gd name="connsiteY0" fmla="*/ 312304 h 312304"/>
                <a:gd name="connsiteX1" fmla="*/ 897882 w 8324008"/>
                <a:gd name="connsiteY1" fmla="*/ 312006 h 312304"/>
                <a:gd name="connsiteX2" fmla="*/ 2121495 w 8324008"/>
                <a:gd name="connsiteY2" fmla="*/ 24000 h 312304"/>
                <a:gd name="connsiteX3" fmla="*/ 3561039 w 8324008"/>
                <a:gd name="connsiteY3" fmla="*/ 168004 h 312304"/>
                <a:gd name="connsiteX4" fmla="*/ 8311536 w 8324008"/>
                <a:gd name="connsiteY4" fmla="*/ 168004 h 312304"/>
                <a:gd name="connsiteX5" fmla="*/ 8324008 w 8324008"/>
                <a:gd name="connsiteY5" fmla="*/ 312304 h 312304"/>
                <a:gd name="connsiteX0" fmla="*/ 8383513 w 8383513"/>
                <a:gd name="connsiteY0" fmla="*/ 312007 h 312007"/>
                <a:gd name="connsiteX1" fmla="*/ 897882 w 8383513"/>
                <a:gd name="connsiteY1" fmla="*/ 312006 h 312007"/>
                <a:gd name="connsiteX2" fmla="*/ 2121495 w 8383513"/>
                <a:gd name="connsiteY2" fmla="*/ 24000 h 312007"/>
                <a:gd name="connsiteX3" fmla="*/ 3561039 w 8383513"/>
                <a:gd name="connsiteY3" fmla="*/ 168004 h 312007"/>
                <a:gd name="connsiteX4" fmla="*/ 8311536 w 8383513"/>
                <a:gd name="connsiteY4" fmla="*/ 168004 h 312007"/>
                <a:gd name="connsiteX5" fmla="*/ 8383513 w 8383513"/>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444008 h 444008"/>
                <a:gd name="connsiteX1" fmla="*/ 897882 w 8311536"/>
                <a:gd name="connsiteY1" fmla="*/ 444007 h 444008"/>
                <a:gd name="connsiteX2" fmla="*/ 2121495 w 8311536"/>
                <a:gd name="connsiteY2" fmla="*/ 156001 h 444008"/>
                <a:gd name="connsiteX3" fmla="*/ 4136857 w 8311536"/>
                <a:gd name="connsiteY3" fmla="*/ 12000 h 444008"/>
                <a:gd name="connsiteX4" fmla="*/ 8311536 w 8311536"/>
                <a:gd name="connsiteY4" fmla="*/ 300005 h 444008"/>
                <a:gd name="connsiteX5" fmla="*/ 8311536 w 8311536"/>
                <a:gd name="connsiteY5" fmla="*/ 444008 h 444008"/>
                <a:gd name="connsiteX0" fmla="*/ 8311536 w 8311536"/>
                <a:gd name="connsiteY0" fmla="*/ 435064 h 435064"/>
                <a:gd name="connsiteX1" fmla="*/ 897882 w 8311536"/>
                <a:gd name="connsiteY1" fmla="*/ 435063 h 435064"/>
                <a:gd name="connsiteX2" fmla="*/ 2121495 w 8311536"/>
                <a:gd name="connsiteY2" fmla="*/ 147057 h 435064"/>
                <a:gd name="connsiteX3" fmla="*/ 4136857 w 8311536"/>
                <a:gd name="connsiteY3" fmla="*/ 3056 h 435064"/>
                <a:gd name="connsiteX4" fmla="*/ 6512105 w 8311536"/>
                <a:gd name="connsiteY4" fmla="*/ 291062 h 435064"/>
                <a:gd name="connsiteX5" fmla="*/ 8311536 w 8311536"/>
                <a:gd name="connsiteY5" fmla="*/ 291061 h 435064"/>
                <a:gd name="connsiteX6" fmla="*/ 8311536 w 8311536"/>
                <a:gd name="connsiteY6" fmla="*/ 435064 h 435064"/>
                <a:gd name="connsiteX0" fmla="*/ 8311536 w 8311536"/>
                <a:gd name="connsiteY0" fmla="*/ 435064 h 435064"/>
                <a:gd name="connsiteX1" fmla="*/ 897882 w 8311536"/>
                <a:gd name="connsiteY1" fmla="*/ 435063 h 435064"/>
                <a:gd name="connsiteX2" fmla="*/ 2121495 w 8311536"/>
                <a:gd name="connsiteY2" fmla="*/ 147057 h 435064"/>
                <a:gd name="connsiteX3" fmla="*/ 4136857 w 8311536"/>
                <a:gd name="connsiteY3" fmla="*/ 3056 h 435064"/>
                <a:gd name="connsiteX4" fmla="*/ 6440128 w 8311536"/>
                <a:gd name="connsiteY4" fmla="*/ 147058 h 435064"/>
                <a:gd name="connsiteX5" fmla="*/ 8311536 w 8311536"/>
                <a:gd name="connsiteY5" fmla="*/ 291061 h 435064"/>
                <a:gd name="connsiteX6" fmla="*/ 8311536 w 8311536"/>
                <a:gd name="connsiteY6" fmla="*/ 435064 h 435064"/>
                <a:gd name="connsiteX0" fmla="*/ 8311536 w 8311536"/>
                <a:gd name="connsiteY0" fmla="*/ 435064 h 435064"/>
                <a:gd name="connsiteX1" fmla="*/ 897882 w 8311536"/>
                <a:gd name="connsiteY1" fmla="*/ 435063 h 435064"/>
                <a:gd name="connsiteX2" fmla="*/ 2121495 w 8311536"/>
                <a:gd name="connsiteY2" fmla="*/ 147057 h 435064"/>
                <a:gd name="connsiteX3" fmla="*/ 4352789 w 8311536"/>
                <a:gd name="connsiteY3" fmla="*/ 3056 h 435064"/>
                <a:gd name="connsiteX4" fmla="*/ 6440128 w 8311536"/>
                <a:gd name="connsiteY4" fmla="*/ 147058 h 435064"/>
                <a:gd name="connsiteX5" fmla="*/ 8311536 w 8311536"/>
                <a:gd name="connsiteY5" fmla="*/ 291061 h 435064"/>
                <a:gd name="connsiteX6" fmla="*/ 8311536 w 8311536"/>
                <a:gd name="connsiteY6" fmla="*/ 435064 h 435064"/>
                <a:gd name="connsiteX0" fmla="*/ 8383513 w 8383513"/>
                <a:gd name="connsiteY0" fmla="*/ 435064 h 435064"/>
                <a:gd name="connsiteX1" fmla="*/ 897882 w 8383513"/>
                <a:gd name="connsiteY1" fmla="*/ 435064 h 435064"/>
                <a:gd name="connsiteX2" fmla="*/ 2193472 w 8383513"/>
                <a:gd name="connsiteY2" fmla="*/ 147057 h 435064"/>
                <a:gd name="connsiteX3" fmla="*/ 4424766 w 8383513"/>
                <a:gd name="connsiteY3" fmla="*/ 3056 h 435064"/>
                <a:gd name="connsiteX4" fmla="*/ 6512105 w 8383513"/>
                <a:gd name="connsiteY4" fmla="*/ 147058 h 435064"/>
                <a:gd name="connsiteX5" fmla="*/ 8383513 w 8383513"/>
                <a:gd name="connsiteY5" fmla="*/ 291061 h 435064"/>
                <a:gd name="connsiteX6" fmla="*/ 8383513 w 8383513"/>
                <a:gd name="connsiteY6" fmla="*/ 435064 h 435064"/>
                <a:gd name="connsiteX0" fmla="*/ 7485631 w 7485631"/>
                <a:gd name="connsiteY0" fmla="*/ 435064 h 435064"/>
                <a:gd name="connsiteX1" fmla="*/ 0 w 7485631"/>
                <a:gd name="connsiteY1" fmla="*/ 435064 h 435064"/>
                <a:gd name="connsiteX2" fmla="*/ 1295590 w 7485631"/>
                <a:gd name="connsiteY2" fmla="*/ 147057 h 435064"/>
                <a:gd name="connsiteX3" fmla="*/ 3526884 w 7485631"/>
                <a:gd name="connsiteY3" fmla="*/ 3056 h 435064"/>
                <a:gd name="connsiteX4" fmla="*/ 5614223 w 7485631"/>
                <a:gd name="connsiteY4" fmla="*/ 147058 h 435064"/>
                <a:gd name="connsiteX5" fmla="*/ 7485631 w 7485631"/>
                <a:gd name="connsiteY5" fmla="*/ 291061 h 435064"/>
                <a:gd name="connsiteX6" fmla="*/ 7485631 w 7485631"/>
                <a:gd name="connsiteY6" fmla="*/ 435064 h 435064"/>
                <a:gd name="connsiteX0" fmla="*/ 7485631 w 7485631"/>
                <a:gd name="connsiteY0" fmla="*/ 435064 h 435064"/>
                <a:gd name="connsiteX1" fmla="*/ 0 w 7485631"/>
                <a:gd name="connsiteY1" fmla="*/ 435064 h 435064"/>
                <a:gd name="connsiteX2" fmla="*/ 1151636 w 7485631"/>
                <a:gd name="connsiteY2" fmla="*/ 147058 h 435064"/>
                <a:gd name="connsiteX3" fmla="*/ 3526884 w 7485631"/>
                <a:gd name="connsiteY3" fmla="*/ 3056 h 435064"/>
                <a:gd name="connsiteX4" fmla="*/ 5614223 w 7485631"/>
                <a:gd name="connsiteY4" fmla="*/ 147058 h 435064"/>
                <a:gd name="connsiteX5" fmla="*/ 7485631 w 7485631"/>
                <a:gd name="connsiteY5" fmla="*/ 291061 h 435064"/>
                <a:gd name="connsiteX6" fmla="*/ 7485631 w 7485631"/>
                <a:gd name="connsiteY6" fmla="*/ 435064 h 435064"/>
                <a:gd name="connsiteX0" fmla="*/ 7485631 w 7485631"/>
                <a:gd name="connsiteY0" fmla="*/ 435064 h 435064"/>
                <a:gd name="connsiteX1" fmla="*/ 0 w 7485631"/>
                <a:gd name="connsiteY1" fmla="*/ 435064 h 435064"/>
                <a:gd name="connsiteX2" fmla="*/ 647795 w 7485631"/>
                <a:gd name="connsiteY2" fmla="*/ 291061 h 435064"/>
                <a:gd name="connsiteX3" fmla="*/ 1151636 w 7485631"/>
                <a:gd name="connsiteY3" fmla="*/ 147058 h 435064"/>
                <a:gd name="connsiteX4" fmla="*/ 3526884 w 7485631"/>
                <a:gd name="connsiteY4" fmla="*/ 3056 h 435064"/>
                <a:gd name="connsiteX5" fmla="*/ 5614223 w 7485631"/>
                <a:gd name="connsiteY5" fmla="*/ 147058 h 435064"/>
                <a:gd name="connsiteX6" fmla="*/ 7485631 w 7485631"/>
                <a:gd name="connsiteY6" fmla="*/ 291061 h 435064"/>
                <a:gd name="connsiteX7" fmla="*/ 7485631 w 7485631"/>
                <a:gd name="connsiteY7" fmla="*/ 435064 h 435064"/>
                <a:gd name="connsiteX0" fmla="*/ 7485631 w 7485631"/>
                <a:gd name="connsiteY0" fmla="*/ 435064 h 435064"/>
                <a:gd name="connsiteX1" fmla="*/ 0 w 7485631"/>
                <a:gd name="connsiteY1" fmla="*/ 435064 h 435064"/>
                <a:gd name="connsiteX2" fmla="*/ 719772 w 7485631"/>
                <a:gd name="connsiteY2" fmla="*/ 291061 h 435064"/>
                <a:gd name="connsiteX3" fmla="*/ 1151636 w 7485631"/>
                <a:gd name="connsiteY3" fmla="*/ 147058 h 435064"/>
                <a:gd name="connsiteX4" fmla="*/ 3526884 w 7485631"/>
                <a:gd name="connsiteY4" fmla="*/ 3056 h 435064"/>
                <a:gd name="connsiteX5" fmla="*/ 5614223 w 7485631"/>
                <a:gd name="connsiteY5" fmla="*/ 147058 h 435064"/>
                <a:gd name="connsiteX6" fmla="*/ 7485631 w 7485631"/>
                <a:gd name="connsiteY6" fmla="*/ 291061 h 435064"/>
                <a:gd name="connsiteX7" fmla="*/ 7485631 w 7485631"/>
                <a:gd name="connsiteY7" fmla="*/ 435064 h 435064"/>
                <a:gd name="connsiteX0" fmla="*/ 7485631 w 7485631"/>
                <a:gd name="connsiteY0" fmla="*/ 437537 h 437537"/>
                <a:gd name="connsiteX1" fmla="*/ 0 w 7485631"/>
                <a:gd name="connsiteY1" fmla="*/ 437537 h 437537"/>
                <a:gd name="connsiteX2" fmla="*/ 719772 w 7485631"/>
                <a:gd name="connsiteY2" fmla="*/ 293534 h 437537"/>
                <a:gd name="connsiteX3" fmla="*/ 1151636 w 7485631"/>
                <a:gd name="connsiteY3" fmla="*/ 149531 h 437537"/>
                <a:gd name="connsiteX4" fmla="*/ 1295590 w 7485631"/>
                <a:gd name="connsiteY4" fmla="*/ 149531 h 437537"/>
                <a:gd name="connsiteX5" fmla="*/ 3526884 w 7485631"/>
                <a:gd name="connsiteY5" fmla="*/ 5529 h 437537"/>
                <a:gd name="connsiteX6" fmla="*/ 5614223 w 7485631"/>
                <a:gd name="connsiteY6" fmla="*/ 149531 h 437537"/>
                <a:gd name="connsiteX7" fmla="*/ 7485631 w 7485631"/>
                <a:gd name="connsiteY7" fmla="*/ 293534 h 437537"/>
                <a:gd name="connsiteX8" fmla="*/ 7485631 w 7485631"/>
                <a:gd name="connsiteY8" fmla="*/ 437537 h 437537"/>
                <a:gd name="connsiteX0" fmla="*/ 7485631 w 7485631"/>
                <a:gd name="connsiteY0" fmla="*/ 432008 h 432008"/>
                <a:gd name="connsiteX1" fmla="*/ 0 w 7485631"/>
                <a:gd name="connsiteY1" fmla="*/ 432008 h 432008"/>
                <a:gd name="connsiteX2" fmla="*/ 719772 w 7485631"/>
                <a:gd name="connsiteY2" fmla="*/ 288005 h 432008"/>
                <a:gd name="connsiteX3" fmla="*/ 1151636 w 7485631"/>
                <a:gd name="connsiteY3" fmla="*/ 144002 h 432008"/>
                <a:gd name="connsiteX4" fmla="*/ 1295590 w 7485631"/>
                <a:gd name="connsiteY4" fmla="*/ 144002 h 432008"/>
                <a:gd name="connsiteX5" fmla="*/ 1439544 w 7485631"/>
                <a:gd name="connsiteY5" fmla="*/ 72002 h 432008"/>
                <a:gd name="connsiteX6" fmla="*/ 3526884 w 7485631"/>
                <a:gd name="connsiteY6" fmla="*/ 0 h 432008"/>
                <a:gd name="connsiteX7" fmla="*/ 5614223 w 7485631"/>
                <a:gd name="connsiteY7" fmla="*/ 144002 h 432008"/>
                <a:gd name="connsiteX8" fmla="*/ 7485631 w 7485631"/>
                <a:gd name="connsiteY8" fmla="*/ 288005 h 432008"/>
                <a:gd name="connsiteX9" fmla="*/ 7485631 w 7485631"/>
                <a:gd name="connsiteY9" fmla="*/ 432008 h 432008"/>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598861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38924 h 438924"/>
                <a:gd name="connsiteX1" fmla="*/ 0 w 7485631"/>
                <a:gd name="connsiteY1" fmla="*/ 438924 h 438924"/>
                <a:gd name="connsiteX2" fmla="*/ 719772 w 7485631"/>
                <a:gd name="connsiteY2" fmla="*/ 294921 h 438924"/>
                <a:gd name="connsiteX3" fmla="*/ 1151636 w 7485631"/>
                <a:gd name="connsiteY3" fmla="*/ 150918 h 438924"/>
                <a:gd name="connsiteX4" fmla="*/ 1295590 w 7485631"/>
                <a:gd name="connsiteY4" fmla="*/ 150918 h 438924"/>
                <a:gd name="connsiteX5" fmla="*/ 1439544 w 7485631"/>
                <a:gd name="connsiteY5" fmla="*/ 78917 h 438924"/>
                <a:gd name="connsiteX6" fmla="*/ 1583499 w 7485631"/>
                <a:gd name="connsiteY6" fmla="*/ 150919 h 438924"/>
                <a:gd name="connsiteX7" fmla="*/ 2087339 w 7485631"/>
                <a:gd name="connsiteY7" fmla="*/ 78917 h 438924"/>
                <a:gd name="connsiteX8" fmla="*/ 3454907 w 7485631"/>
                <a:gd name="connsiteY8" fmla="*/ 6916 h 438924"/>
                <a:gd name="connsiteX9" fmla="*/ 5614223 w 7485631"/>
                <a:gd name="connsiteY9" fmla="*/ 150918 h 438924"/>
                <a:gd name="connsiteX10" fmla="*/ 7485631 w 7485631"/>
                <a:gd name="connsiteY10" fmla="*/ 294921 h 438924"/>
                <a:gd name="connsiteX11" fmla="*/ 7485631 w 7485631"/>
                <a:gd name="connsiteY11" fmla="*/ 438924 h 438924"/>
                <a:gd name="connsiteX0" fmla="*/ 7485631 w 7485631"/>
                <a:gd name="connsiteY0" fmla="*/ 447390 h 447390"/>
                <a:gd name="connsiteX1" fmla="*/ 0 w 7485631"/>
                <a:gd name="connsiteY1" fmla="*/ 447390 h 447390"/>
                <a:gd name="connsiteX2" fmla="*/ 719772 w 7485631"/>
                <a:gd name="connsiteY2" fmla="*/ 303387 h 447390"/>
                <a:gd name="connsiteX3" fmla="*/ 1151636 w 7485631"/>
                <a:gd name="connsiteY3" fmla="*/ 159384 h 447390"/>
                <a:gd name="connsiteX4" fmla="*/ 1295590 w 7485631"/>
                <a:gd name="connsiteY4" fmla="*/ 159384 h 447390"/>
                <a:gd name="connsiteX5" fmla="*/ 1439544 w 7485631"/>
                <a:gd name="connsiteY5" fmla="*/ 87383 h 447390"/>
                <a:gd name="connsiteX6" fmla="*/ 1583499 w 7485631"/>
                <a:gd name="connsiteY6" fmla="*/ 159385 h 447390"/>
                <a:gd name="connsiteX7" fmla="*/ 2087339 w 7485631"/>
                <a:gd name="connsiteY7" fmla="*/ 87383 h 447390"/>
                <a:gd name="connsiteX8" fmla="*/ 2231294 w 7485631"/>
                <a:gd name="connsiteY8" fmla="*/ 87383 h 447390"/>
                <a:gd name="connsiteX9" fmla="*/ 3454907 w 7485631"/>
                <a:gd name="connsiteY9" fmla="*/ 15382 h 447390"/>
                <a:gd name="connsiteX10" fmla="*/ 5614223 w 7485631"/>
                <a:gd name="connsiteY10" fmla="*/ 159384 h 447390"/>
                <a:gd name="connsiteX11" fmla="*/ 7485631 w 7485631"/>
                <a:gd name="connsiteY11" fmla="*/ 303387 h 447390"/>
                <a:gd name="connsiteX12" fmla="*/ 7485631 w 7485631"/>
                <a:gd name="connsiteY12" fmla="*/ 447390 h 447390"/>
                <a:gd name="connsiteX0" fmla="*/ 7485631 w 7485631"/>
                <a:gd name="connsiteY0" fmla="*/ 447390 h 447390"/>
                <a:gd name="connsiteX1" fmla="*/ 0 w 7485631"/>
                <a:gd name="connsiteY1" fmla="*/ 447390 h 447390"/>
                <a:gd name="connsiteX2" fmla="*/ 719772 w 7485631"/>
                <a:gd name="connsiteY2" fmla="*/ 303387 h 447390"/>
                <a:gd name="connsiteX3" fmla="*/ 1151636 w 7485631"/>
                <a:gd name="connsiteY3" fmla="*/ 159384 h 447390"/>
                <a:gd name="connsiteX4" fmla="*/ 1295590 w 7485631"/>
                <a:gd name="connsiteY4" fmla="*/ 159384 h 447390"/>
                <a:gd name="connsiteX5" fmla="*/ 1439544 w 7485631"/>
                <a:gd name="connsiteY5" fmla="*/ 87383 h 447390"/>
                <a:gd name="connsiteX6" fmla="*/ 1583499 w 7485631"/>
                <a:gd name="connsiteY6" fmla="*/ 159385 h 447390"/>
                <a:gd name="connsiteX7" fmla="*/ 2087339 w 7485631"/>
                <a:gd name="connsiteY7" fmla="*/ 87383 h 447390"/>
                <a:gd name="connsiteX8" fmla="*/ 2231294 w 7485631"/>
                <a:gd name="connsiteY8" fmla="*/ 87383 h 447390"/>
                <a:gd name="connsiteX9" fmla="*/ 3454907 w 7485631"/>
                <a:gd name="connsiteY9" fmla="*/ 15382 h 447390"/>
                <a:gd name="connsiteX10" fmla="*/ 5614223 w 7485631"/>
                <a:gd name="connsiteY10" fmla="*/ 159384 h 447390"/>
                <a:gd name="connsiteX11" fmla="*/ 7485631 w 7485631"/>
                <a:gd name="connsiteY11" fmla="*/ 303387 h 447390"/>
                <a:gd name="connsiteX12" fmla="*/ 7485631 w 7485631"/>
                <a:gd name="connsiteY12" fmla="*/ 447390 h 447390"/>
                <a:gd name="connsiteX0" fmla="*/ 7485631 w 7485631"/>
                <a:gd name="connsiteY0" fmla="*/ 447390 h 447390"/>
                <a:gd name="connsiteX1" fmla="*/ 0 w 7485631"/>
                <a:gd name="connsiteY1" fmla="*/ 447390 h 447390"/>
                <a:gd name="connsiteX2" fmla="*/ 719772 w 7485631"/>
                <a:gd name="connsiteY2" fmla="*/ 303387 h 447390"/>
                <a:gd name="connsiteX3" fmla="*/ 1151636 w 7485631"/>
                <a:gd name="connsiteY3" fmla="*/ 159384 h 447390"/>
                <a:gd name="connsiteX4" fmla="*/ 1295590 w 7485631"/>
                <a:gd name="connsiteY4" fmla="*/ 159384 h 447390"/>
                <a:gd name="connsiteX5" fmla="*/ 1439544 w 7485631"/>
                <a:gd name="connsiteY5" fmla="*/ 87383 h 447390"/>
                <a:gd name="connsiteX6" fmla="*/ 1583499 w 7485631"/>
                <a:gd name="connsiteY6" fmla="*/ 159385 h 447390"/>
                <a:gd name="connsiteX7" fmla="*/ 2087339 w 7485631"/>
                <a:gd name="connsiteY7" fmla="*/ 87383 h 447390"/>
                <a:gd name="connsiteX8" fmla="*/ 2231294 w 7485631"/>
                <a:gd name="connsiteY8" fmla="*/ 87383 h 447390"/>
                <a:gd name="connsiteX9" fmla="*/ 3454907 w 7485631"/>
                <a:gd name="connsiteY9" fmla="*/ 15382 h 447390"/>
                <a:gd name="connsiteX10" fmla="*/ 5614223 w 7485631"/>
                <a:gd name="connsiteY10" fmla="*/ 159384 h 447390"/>
                <a:gd name="connsiteX11" fmla="*/ 7485631 w 7485631"/>
                <a:gd name="connsiteY11" fmla="*/ 303387 h 447390"/>
                <a:gd name="connsiteX12" fmla="*/ 7485631 w 7485631"/>
                <a:gd name="connsiteY12" fmla="*/ 447390 h 4473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85631" h="447390">
                  <a:moveTo>
                    <a:pt x="7485631" y="447390"/>
                  </a:moveTo>
                  <a:lnTo>
                    <a:pt x="0" y="447390"/>
                  </a:lnTo>
                  <a:lnTo>
                    <a:pt x="719772" y="303387"/>
                  </a:lnTo>
                  <a:lnTo>
                    <a:pt x="1151636" y="159384"/>
                  </a:lnTo>
                  <a:lnTo>
                    <a:pt x="1295590" y="159384"/>
                  </a:lnTo>
                  <a:lnTo>
                    <a:pt x="1439544" y="87383"/>
                  </a:lnTo>
                  <a:lnTo>
                    <a:pt x="1583499" y="159385"/>
                  </a:lnTo>
                  <a:lnTo>
                    <a:pt x="2087339" y="87383"/>
                  </a:lnTo>
                  <a:lnTo>
                    <a:pt x="2231294" y="87383"/>
                  </a:lnTo>
                  <a:cubicBezTo>
                    <a:pt x="2459222" y="75383"/>
                    <a:pt x="2886978" y="0"/>
                    <a:pt x="3454907" y="15382"/>
                  </a:cubicBezTo>
                  <a:lnTo>
                    <a:pt x="5614223" y="159384"/>
                  </a:lnTo>
                  <a:lnTo>
                    <a:pt x="7485631" y="303387"/>
                  </a:lnTo>
                  <a:lnTo>
                    <a:pt x="7485631" y="447390"/>
                  </a:lnTo>
                  <a:close/>
                </a:path>
              </a:pathLst>
            </a:cu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latin typeface="Century Gothic" panose="020B0502020202020204" pitchFamily="34" charset="0"/>
              </a:endParaRPr>
            </a:p>
          </p:txBody>
        </p:sp>
        <p:sp>
          <p:nvSpPr>
            <p:cNvPr id="34840" name="ZoneTexte 24"/>
            <p:cNvSpPr txBox="1">
              <a:spLocks noChangeArrowheads="1"/>
            </p:cNvSpPr>
            <p:nvPr/>
          </p:nvSpPr>
          <p:spPr bwMode="auto">
            <a:xfrm>
              <a:off x="3851920" y="5229200"/>
              <a:ext cx="1080340" cy="40011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fr-FR" altLang="fr-FR" sz="2000" b="1">
                  <a:solidFill>
                    <a:schemeClr val="bg1"/>
                  </a:solidFill>
                  <a:latin typeface="Century Gothic" panose="020B0502020202020204" pitchFamily="34" charset="0"/>
                </a:rPr>
                <a:t>Pétrole</a:t>
              </a:r>
            </a:p>
          </p:txBody>
        </p:sp>
      </p:grpSp>
      <p:sp>
        <p:nvSpPr>
          <p:cNvPr id="34823" name="Titre 1"/>
          <p:cNvSpPr>
            <a:spLocks noGrp="1"/>
          </p:cNvSpPr>
          <p:nvPr>
            <p:ph type="title"/>
          </p:nvPr>
        </p:nvSpPr>
        <p:spPr>
          <a:xfrm>
            <a:off x="2081554" y="-27384"/>
            <a:ext cx="8028892" cy="980728"/>
          </a:xfrm>
        </p:spPr>
        <p:txBody>
          <a:bodyPr>
            <a:noAutofit/>
          </a:bodyPr>
          <a:lstStyle/>
          <a:p>
            <a:r>
              <a:rPr lang="fr-FR" dirty="0"/>
              <a:t>Les réserves : ça commence à piquer…</a:t>
            </a:r>
            <a:endParaRPr lang="fr-FR" altLang="fr-FR" dirty="0"/>
          </a:p>
        </p:txBody>
      </p:sp>
      <p:sp>
        <p:nvSpPr>
          <p:cNvPr id="34826" name="Line 30"/>
          <p:cNvSpPr>
            <a:spLocks noChangeShapeType="1"/>
          </p:cNvSpPr>
          <p:nvPr/>
        </p:nvSpPr>
        <p:spPr bwMode="auto">
          <a:xfrm flipV="1">
            <a:off x="3215483" y="6085730"/>
            <a:ext cx="7705725" cy="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34827" name="Line 31"/>
          <p:cNvSpPr>
            <a:spLocks noChangeShapeType="1"/>
          </p:cNvSpPr>
          <p:nvPr/>
        </p:nvSpPr>
        <p:spPr bwMode="auto">
          <a:xfrm flipV="1">
            <a:off x="3215482" y="1693118"/>
            <a:ext cx="0" cy="4392612"/>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34828" name="Text Box 32"/>
          <p:cNvSpPr txBox="1">
            <a:spLocks noChangeArrowheads="1"/>
          </p:cNvSpPr>
          <p:nvPr/>
        </p:nvSpPr>
        <p:spPr bwMode="auto">
          <a:xfrm rot="-5400000">
            <a:off x="334963" y="3943400"/>
            <a:ext cx="4537075" cy="3381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fr-FR" altLang="fr-FR" sz="1600" b="1">
                <a:latin typeface="Century Gothic" panose="020B0502020202020204" pitchFamily="34" charset="0"/>
              </a:rPr>
              <a:t>Milliards de Tonnes  Equivalent Pétrole</a:t>
            </a:r>
          </a:p>
        </p:txBody>
      </p:sp>
      <p:sp>
        <p:nvSpPr>
          <p:cNvPr id="34829" name="ZoneTexte 15"/>
          <p:cNvSpPr txBox="1">
            <a:spLocks noChangeArrowheads="1"/>
          </p:cNvSpPr>
          <p:nvPr/>
        </p:nvSpPr>
        <p:spPr bwMode="auto">
          <a:xfrm>
            <a:off x="2712245" y="2701180"/>
            <a:ext cx="576263" cy="355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fr-FR" altLang="fr-FR" sz="1500">
                <a:latin typeface="Century Gothic" panose="020B0502020202020204" pitchFamily="34" charset="0"/>
              </a:rPr>
              <a:t>… -</a:t>
            </a:r>
          </a:p>
          <a:p>
            <a:pPr algn="r" eaLnBrk="1" hangingPunct="1"/>
            <a:endParaRPr lang="fr-FR" altLang="fr-FR" sz="1500">
              <a:latin typeface="Century Gothic" panose="020B0502020202020204" pitchFamily="34" charset="0"/>
            </a:endParaRPr>
          </a:p>
          <a:p>
            <a:pPr algn="r" eaLnBrk="1" hangingPunct="1"/>
            <a:r>
              <a:rPr lang="fr-FR" altLang="fr-FR" sz="1500">
                <a:latin typeface="Century Gothic" panose="020B0502020202020204" pitchFamily="34" charset="0"/>
              </a:rPr>
              <a:t>… -</a:t>
            </a:r>
          </a:p>
          <a:p>
            <a:pPr algn="r" eaLnBrk="1" hangingPunct="1"/>
            <a:endParaRPr lang="fr-FR" altLang="fr-FR" sz="1500">
              <a:latin typeface="Century Gothic" panose="020B0502020202020204" pitchFamily="34" charset="0"/>
            </a:endParaRPr>
          </a:p>
          <a:p>
            <a:pPr algn="r" eaLnBrk="1" hangingPunct="1"/>
            <a:r>
              <a:rPr lang="fr-FR" altLang="fr-FR" sz="1500">
                <a:latin typeface="Century Gothic" panose="020B0502020202020204" pitchFamily="34" charset="0"/>
              </a:rPr>
              <a:t>… -</a:t>
            </a:r>
          </a:p>
          <a:p>
            <a:pPr algn="r" eaLnBrk="1" hangingPunct="1"/>
            <a:endParaRPr lang="fr-FR" altLang="fr-FR" sz="1500">
              <a:latin typeface="Century Gothic" panose="020B0502020202020204" pitchFamily="34" charset="0"/>
            </a:endParaRPr>
          </a:p>
          <a:p>
            <a:pPr algn="r" eaLnBrk="1" hangingPunct="1"/>
            <a:r>
              <a:rPr lang="fr-FR" altLang="fr-FR" sz="1500">
                <a:latin typeface="Century Gothic" panose="020B0502020202020204" pitchFamily="34" charset="0"/>
              </a:rPr>
              <a:t>… -</a:t>
            </a:r>
          </a:p>
          <a:p>
            <a:pPr algn="r" eaLnBrk="1" hangingPunct="1"/>
            <a:endParaRPr lang="fr-FR" altLang="fr-FR" sz="1500">
              <a:latin typeface="Century Gothic" panose="020B0502020202020204" pitchFamily="34" charset="0"/>
            </a:endParaRPr>
          </a:p>
          <a:p>
            <a:pPr algn="r" eaLnBrk="1" hangingPunct="1"/>
            <a:r>
              <a:rPr lang="fr-FR" altLang="fr-FR" sz="1500">
                <a:latin typeface="Century Gothic" panose="020B0502020202020204" pitchFamily="34" charset="0"/>
              </a:rPr>
              <a:t>15 -</a:t>
            </a:r>
          </a:p>
          <a:p>
            <a:pPr algn="r" eaLnBrk="1" hangingPunct="1"/>
            <a:endParaRPr lang="fr-FR" altLang="fr-FR" sz="1500">
              <a:latin typeface="Century Gothic" panose="020B0502020202020204" pitchFamily="34" charset="0"/>
            </a:endParaRPr>
          </a:p>
          <a:p>
            <a:pPr algn="r" eaLnBrk="1" hangingPunct="1"/>
            <a:r>
              <a:rPr lang="fr-FR" altLang="fr-FR" sz="1500">
                <a:latin typeface="Century Gothic" panose="020B0502020202020204" pitchFamily="34" charset="0"/>
              </a:rPr>
              <a:t>10 -</a:t>
            </a:r>
          </a:p>
          <a:p>
            <a:pPr algn="r" eaLnBrk="1" hangingPunct="1"/>
            <a:endParaRPr lang="fr-FR" altLang="fr-FR" sz="1500">
              <a:latin typeface="Century Gothic" panose="020B0502020202020204" pitchFamily="34" charset="0"/>
            </a:endParaRPr>
          </a:p>
          <a:p>
            <a:pPr algn="r" eaLnBrk="1" hangingPunct="1"/>
            <a:r>
              <a:rPr lang="fr-FR" altLang="fr-FR" sz="1500">
                <a:latin typeface="Century Gothic" panose="020B0502020202020204" pitchFamily="34" charset="0"/>
              </a:rPr>
              <a:t>5 -</a:t>
            </a:r>
          </a:p>
          <a:p>
            <a:pPr algn="r" eaLnBrk="1" hangingPunct="1"/>
            <a:endParaRPr lang="fr-FR" altLang="fr-FR" sz="1500">
              <a:latin typeface="Century Gothic" panose="020B0502020202020204" pitchFamily="34" charset="0"/>
            </a:endParaRPr>
          </a:p>
          <a:p>
            <a:pPr algn="r" eaLnBrk="1" hangingPunct="1"/>
            <a:r>
              <a:rPr lang="fr-FR" altLang="fr-FR" sz="1500">
                <a:latin typeface="Century Gothic" panose="020B0502020202020204" pitchFamily="34" charset="0"/>
              </a:rPr>
              <a:t>0 -</a:t>
            </a:r>
          </a:p>
        </p:txBody>
      </p:sp>
      <p:sp>
        <p:nvSpPr>
          <p:cNvPr id="37" name="ZoneTexte 54"/>
          <p:cNvSpPr txBox="1">
            <a:spLocks noChangeArrowheads="1"/>
          </p:cNvSpPr>
          <p:nvPr/>
        </p:nvSpPr>
        <p:spPr bwMode="auto">
          <a:xfrm>
            <a:off x="3791744" y="1477689"/>
            <a:ext cx="6337300" cy="400050"/>
          </a:xfrm>
          <a:prstGeom prst="rect">
            <a:avLst/>
          </a:prstGeom>
          <a:solidFill>
            <a:srgbClr val="F6AB3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solidFill>
                  <a:schemeClr val="bg1"/>
                </a:solidFill>
                <a:latin typeface="Century Gothic" panose="020B0502020202020204" pitchFamily="34" charset="0"/>
              </a:rPr>
              <a:t>Une transition énergétique est indispensable…</a:t>
            </a:r>
          </a:p>
        </p:txBody>
      </p:sp>
      <p:sp>
        <p:nvSpPr>
          <p:cNvPr id="38" name="ZoneTexte 54"/>
          <p:cNvSpPr txBox="1">
            <a:spLocks noChangeArrowheads="1"/>
          </p:cNvSpPr>
          <p:nvPr/>
        </p:nvSpPr>
        <p:spPr bwMode="auto">
          <a:xfrm>
            <a:off x="3791744" y="901625"/>
            <a:ext cx="6337300" cy="400050"/>
          </a:xfrm>
          <a:prstGeom prst="rect">
            <a:avLst/>
          </a:prstGeom>
          <a:solidFill>
            <a:srgbClr val="F6AB3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solidFill>
                  <a:schemeClr val="bg1"/>
                </a:solidFill>
                <a:latin typeface="Century Gothic" panose="020B0502020202020204" pitchFamily="34" charset="0"/>
              </a:rPr>
              <a:t>Les 3 énergies fossiles connaîtront un pic</a:t>
            </a:r>
          </a:p>
        </p:txBody>
      </p:sp>
      <p:sp>
        <p:nvSpPr>
          <p:cNvPr id="42" name="ZoneTexte 54"/>
          <p:cNvSpPr txBox="1">
            <a:spLocks noChangeArrowheads="1"/>
          </p:cNvSpPr>
          <p:nvPr/>
        </p:nvSpPr>
        <p:spPr bwMode="auto">
          <a:xfrm>
            <a:off x="3791745" y="2054249"/>
            <a:ext cx="4321175" cy="400050"/>
          </a:xfrm>
          <a:prstGeom prst="rect">
            <a:avLst/>
          </a:prstGeom>
          <a:solidFill>
            <a:srgbClr val="F6AB3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solidFill>
                  <a:schemeClr val="bg1"/>
                </a:solidFill>
                <a:latin typeface="Century Gothic" panose="020B0502020202020204" pitchFamily="34" charset="0"/>
              </a:rPr>
              <a:t>… surtout si on fait sans charbon</a:t>
            </a:r>
          </a:p>
        </p:txBody>
      </p:sp>
      <p:grpSp>
        <p:nvGrpSpPr>
          <p:cNvPr id="7" name="Groupe 51"/>
          <p:cNvGrpSpPr>
            <a:grpSpLocks/>
          </p:cNvGrpSpPr>
          <p:nvPr/>
        </p:nvGrpSpPr>
        <p:grpSpPr bwMode="auto">
          <a:xfrm>
            <a:off x="3190342" y="2560069"/>
            <a:ext cx="3193913" cy="3228047"/>
            <a:chOff x="1018122" y="2697071"/>
            <a:chExt cx="3193276" cy="3227767"/>
          </a:xfrm>
        </p:grpSpPr>
        <p:cxnSp>
          <p:nvCxnSpPr>
            <p:cNvPr id="45" name="Connecteur droit 44"/>
            <p:cNvCxnSpPr/>
            <p:nvPr/>
          </p:nvCxnSpPr>
          <p:spPr>
            <a:xfrm>
              <a:off x="3923623" y="4664947"/>
              <a:ext cx="0" cy="1259891"/>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34838" name="ZoneTexte 45"/>
            <p:cNvSpPr txBox="1">
              <a:spLocks noChangeArrowheads="1"/>
            </p:cNvSpPr>
            <p:nvPr/>
          </p:nvSpPr>
          <p:spPr bwMode="auto">
            <a:xfrm>
              <a:off x="1018122" y="2697071"/>
              <a:ext cx="3193276" cy="20311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fr-FR" altLang="fr-FR" b="1" u="sng" dirty="0">
                  <a:latin typeface="Century Gothic" panose="020B0502020202020204" pitchFamily="34" charset="0"/>
                </a:rPr>
                <a:t>Mix énergétique mondial en 2014</a:t>
              </a:r>
            </a:p>
            <a:p>
              <a:pPr algn="r" eaLnBrk="1" hangingPunct="1"/>
              <a:r>
                <a:rPr lang="fr-FR" altLang="fr-FR" dirty="0">
                  <a:latin typeface="Century Gothic" panose="020B0502020202020204" pitchFamily="34" charset="0"/>
                </a:rPr>
                <a:t>Fossiles : 81 %</a:t>
              </a:r>
            </a:p>
            <a:p>
              <a:pPr algn="r" eaLnBrk="1" hangingPunct="1"/>
              <a:r>
                <a:rPr lang="fr-FR" altLang="fr-FR" dirty="0">
                  <a:latin typeface="Century Gothic" panose="020B0502020202020204" pitchFamily="34" charset="0"/>
                </a:rPr>
                <a:t>Biomasse et déchets: 10 %</a:t>
              </a:r>
            </a:p>
            <a:p>
              <a:pPr algn="r" eaLnBrk="1" hangingPunct="1"/>
              <a:r>
                <a:rPr lang="fr-FR" altLang="fr-FR" dirty="0">
                  <a:latin typeface="Century Gothic" panose="020B0502020202020204" pitchFamily="34" charset="0"/>
                </a:rPr>
                <a:t>Nucléaire : 5 %</a:t>
              </a:r>
            </a:p>
            <a:p>
              <a:pPr algn="r" eaLnBrk="1" hangingPunct="1"/>
              <a:r>
                <a:rPr lang="fr-FR" altLang="fr-FR" dirty="0">
                  <a:latin typeface="Century Gothic" panose="020B0502020202020204" pitchFamily="34" charset="0"/>
                </a:rPr>
                <a:t>Hydro-</a:t>
              </a:r>
              <a:r>
                <a:rPr lang="fr-FR" altLang="fr-FR" dirty="0" err="1">
                  <a:latin typeface="Century Gothic" panose="020B0502020202020204" pitchFamily="34" charset="0"/>
                </a:rPr>
                <a:t>élec</a:t>
              </a:r>
              <a:r>
                <a:rPr lang="fr-FR" altLang="fr-FR" dirty="0">
                  <a:latin typeface="Century Gothic" panose="020B0502020202020204" pitchFamily="34" charset="0"/>
                </a:rPr>
                <a:t> : 2,5 %</a:t>
              </a:r>
            </a:p>
            <a:p>
              <a:pPr algn="r" eaLnBrk="1" hangingPunct="1"/>
              <a:r>
                <a:rPr lang="fr-FR" altLang="fr-FR" dirty="0">
                  <a:latin typeface="Century Gothic" panose="020B0502020202020204" pitchFamily="34" charset="0"/>
                </a:rPr>
                <a:t>Autres : 1,5 %</a:t>
              </a:r>
            </a:p>
          </p:txBody>
        </p:sp>
      </p:grpSp>
      <p:sp>
        <p:nvSpPr>
          <p:cNvPr id="29" name="Rectangle 28"/>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anose="020B0502020202020204" pitchFamily="34" charset="0"/>
                <a:cs typeface="+mn-cs"/>
              </a:rPr>
              <a:t>Source : Avenir Climatique</a:t>
            </a:r>
            <a:endParaRPr lang="fr-FR" sz="1400" b="1" i="1" dirty="0">
              <a:solidFill>
                <a:schemeClr val="accent2"/>
              </a:solidFill>
              <a:latin typeface="Century Gothic" pitchFamily="34" charset="0"/>
              <a:cs typeface="+mn-cs"/>
            </a:endParaRPr>
          </a:p>
        </p:txBody>
      </p:sp>
    </p:spTree>
    <p:extLst>
      <p:ext uri="{BB962C8B-B14F-4D97-AF65-F5344CB8AC3E}">
        <p14:creationId xmlns:p14="http://schemas.microsoft.com/office/powerpoint/2010/main" val="3362890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ipe(left)">
                                      <p:cBhvr>
                                        <p:cTn id="7" dur="500"/>
                                        <p:tgtEl>
                                          <p:spTgt spid="3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22" presetClass="entr" presetSubtype="8" fill="hold"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wipe(left)">
                                      <p:cBhvr>
                                        <p:cTn id="25" dur="500"/>
                                        <p:tgtEl>
                                          <p:spTgt spid="3"/>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4" fill="hold"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par>
                          <p:cTn id="31" fill="hold" nodeType="afterGroup">
                            <p:stCondLst>
                              <p:cond delay="500"/>
                            </p:stCondLst>
                            <p:childTnLst>
                              <p:par>
                                <p:cTn id="32" presetID="22" presetClass="entr" presetSubtype="8" fill="hold" nodeType="after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wipe(left)">
                                      <p:cBhvr>
                                        <p:cTn id="34" dur="500"/>
                                        <p:tgtEl>
                                          <p:spTgt spid="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xit" presetSubtype="0" fill="hold" nodeType="clickEffect">
                                  <p:stCondLst>
                                    <p:cond delay="0"/>
                                  </p:stCondLst>
                                  <p:childTnLst>
                                    <p:animEffect transition="out" filter="fade">
                                      <p:cBhvr>
                                        <p:cTn id="43" dur="2000"/>
                                        <p:tgtEl>
                                          <p:spTgt spid="4"/>
                                        </p:tgtEl>
                                      </p:cBhvr>
                                    </p:animEffect>
                                    <p:set>
                                      <p:cBhvr>
                                        <p:cTn id="44" dur="1" fill="hold">
                                          <p:stCondLst>
                                            <p:cond delay="1999"/>
                                          </p:stCondLst>
                                        </p:cTn>
                                        <p:tgtEl>
                                          <p:spTgt spid="4"/>
                                        </p:tgtEl>
                                        <p:attrNameLst>
                                          <p:attrName>style.visibility</p:attrName>
                                        </p:attrNameLst>
                                      </p:cBhvr>
                                      <p:to>
                                        <p:strVal val="hidden"/>
                                      </p:to>
                                    </p:set>
                                  </p:childTnLst>
                                </p:cTn>
                              </p:par>
                            </p:childTnLst>
                          </p:cTn>
                        </p:par>
                        <p:par>
                          <p:cTn id="45" fill="hold" nodeType="afterGroup">
                            <p:stCondLst>
                              <p:cond delay="2000"/>
                            </p:stCondLst>
                            <p:childTnLst>
                              <p:par>
                                <p:cTn id="46" presetID="22" presetClass="entr" presetSubtype="8" fill="hold" grpId="0" nodeType="afterEffect">
                                  <p:stCondLst>
                                    <p:cond delay="0"/>
                                  </p:stCondLst>
                                  <p:childTnLst>
                                    <p:set>
                                      <p:cBhvr>
                                        <p:cTn id="47" dur="1" fill="hold">
                                          <p:stCondLst>
                                            <p:cond delay="0"/>
                                          </p:stCondLst>
                                        </p:cTn>
                                        <p:tgtEl>
                                          <p:spTgt spid="42"/>
                                        </p:tgtEl>
                                        <p:attrNameLst>
                                          <p:attrName>style.visibility</p:attrName>
                                        </p:attrNameLst>
                                      </p:cBhvr>
                                      <p:to>
                                        <p:strVal val="visible"/>
                                      </p:to>
                                    </p:set>
                                    <p:animEffect transition="in" filter="wipe(left)">
                                      <p:cBhvr>
                                        <p:cTn id="48"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animBg="1"/>
      <p:bldP spid="42"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3465935" y="827082"/>
            <a:ext cx="4993010" cy="4975241"/>
          </a:xfrm>
          <a:prstGeom prst="rect">
            <a:avLst/>
          </a:prstGeom>
        </p:spPr>
      </p:pic>
      <p:sp>
        <p:nvSpPr>
          <p:cNvPr id="4" name="Titre 3"/>
          <p:cNvSpPr>
            <a:spLocks noGrp="1"/>
          </p:cNvSpPr>
          <p:nvPr>
            <p:ph type="title"/>
          </p:nvPr>
        </p:nvSpPr>
        <p:spPr>
          <a:xfrm>
            <a:off x="2081554" y="-27384"/>
            <a:ext cx="8028892" cy="980728"/>
          </a:xfrm>
        </p:spPr>
        <p:txBody>
          <a:bodyPr/>
          <a:lstStyle/>
          <a:p>
            <a:r>
              <a:rPr lang="fr-FR" dirty="0"/>
              <a:t>Du puits à la pompe, quels paramètres clés ?</a:t>
            </a:r>
          </a:p>
        </p:txBody>
      </p:sp>
      <p:sp>
        <p:nvSpPr>
          <p:cNvPr id="10" name="Text Box 9"/>
          <p:cNvSpPr txBox="1">
            <a:spLocks noChangeArrowheads="1"/>
          </p:cNvSpPr>
          <p:nvPr/>
        </p:nvSpPr>
        <p:spPr bwMode="auto">
          <a:xfrm>
            <a:off x="1624721" y="1557340"/>
            <a:ext cx="3682429" cy="710067"/>
          </a:xfrm>
          <a:prstGeom prst="rect">
            <a:avLst/>
          </a:prstGeom>
          <a:solidFill>
            <a:srgbClr val="F6AB38"/>
          </a:solidFill>
          <a:ln>
            <a:solidFill>
              <a:srgbClr val="F59F2E"/>
            </a:solid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solidFill>
                  <a:srgbClr val="FFFFFF"/>
                </a:solidFill>
                <a:latin typeface="Century Gothic" panose="020B0502020202020204" pitchFamily="34" charset="0"/>
              </a:rPr>
              <a:t>2) La capacité et le rendement de production</a:t>
            </a:r>
          </a:p>
        </p:txBody>
      </p:sp>
      <p:sp>
        <p:nvSpPr>
          <p:cNvPr id="11" name="Freeform 10"/>
          <p:cNvSpPr>
            <a:spLocks/>
          </p:cNvSpPr>
          <p:nvPr/>
        </p:nvSpPr>
        <p:spPr bwMode="auto">
          <a:xfrm>
            <a:off x="5059804" y="1897065"/>
            <a:ext cx="1026036" cy="883863"/>
          </a:xfrm>
          <a:custGeom>
            <a:avLst/>
            <a:gdLst>
              <a:gd name="T0" fmla="*/ 0 w 774700"/>
              <a:gd name="T1" fmla="*/ 0 h 406400"/>
              <a:gd name="T2" fmla="*/ 0 w 774700"/>
              <a:gd name="T3" fmla="*/ 0 h 406400"/>
              <a:gd name="T4" fmla="*/ 0 60000 65536"/>
              <a:gd name="T5" fmla="*/ 0 60000 65536"/>
            </a:gdLst>
            <a:ahLst/>
            <a:cxnLst>
              <a:cxn ang="T4">
                <a:pos x="T0" y="T1"/>
              </a:cxn>
              <a:cxn ang="T5">
                <a:pos x="T2" y="T3"/>
              </a:cxn>
            </a:cxnLst>
            <a:rect l="0" t="0" r="r" b="b"/>
            <a:pathLst>
              <a:path w="774700" h="406400">
                <a:moveTo>
                  <a:pt x="0" y="0"/>
                </a:moveTo>
                <a:lnTo>
                  <a:pt x="774700" y="406400"/>
                </a:lnTo>
              </a:path>
            </a:pathLst>
          </a:custGeom>
          <a:noFill/>
          <a:ln w="25560">
            <a:solidFill>
              <a:srgbClr val="F6AB38"/>
            </a:solidFill>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fr-FR">
              <a:latin typeface="Century Gothic" panose="020B0502020202020204" pitchFamily="34" charset="0"/>
            </a:endParaRPr>
          </a:p>
        </p:txBody>
      </p:sp>
      <p:sp>
        <p:nvSpPr>
          <p:cNvPr id="18" name="Rectangle 17"/>
          <p:cNvSpPr/>
          <p:nvPr/>
        </p:nvSpPr>
        <p:spPr>
          <a:xfrm>
            <a:off x="40862" y="5957721"/>
            <a:ext cx="9079474" cy="307777"/>
          </a:xfrm>
          <a:prstGeom prst="rect">
            <a:avLst/>
          </a:prstGeom>
          <a:ln>
            <a:noFill/>
          </a:ln>
        </p:spPr>
        <p:txBody>
          <a:bodyPr wrap="square">
            <a:spAutoFit/>
          </a:bodyPr>
          <a:lstStyle/>
          <a:p>
            <a:pPr algn="just"/>
            <a:r>
              <a:rPr lang="fr-FR" sz="1400" i="1" dirty="0">
                <a:solidFill>
                  <a:srgbClr val="085160"/>
                </a:solidFill>
                <a:latin typeface="Century Gothic" panose="020B0502020202020204" pitchFamily="34" charset="0"/>
                <a:cs typeface="+mn-cs"/>
              </a:rPr>
              <a:t>Source : Astérix chez les Belges, © 2017 LES ÉDITIONS ALBERT RENÉ / GOSCINNY-UDERZO</a:t>
            </a:r>
            <a:endParaRPr lang="fr-FR" sz="1400" b="1" i="1" dirty="0">
              <a:solidFill>
                <a:schemeClr val="accent2"/>
              </a:solidFill>
              <a:latin typeface="Century Gothic" pitchFamily="34" charset="0"/>
              <a:cs typeface="+mn-cs"/>
            </a:endParaRPr>
          </a:p>
        </p:txBody>
      </p:sp>
    </p:spTree>
    <p:extLst>
      <p:ext uri="{BB962C8B-B14F-4D97-AF65-F5344CB8AC3E}">
        <p14:creationId xmlns:p14="http://schemas.microsoft.com/office/powerpoint/2010/main" val="2436686530"/>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4"/>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a:stretch/>
        </p:blipFill>
        <p:spPr bwMode="auto">
          <a:xfrm>
            <a:off x="2262832" y="1438115"/>
            <a:ext cx="1791590" cy="3123456"/>
          </a:xfrm>
          <a:prstGeom prst="rect">
            <a:avLst/>
          </a:prstGeom>
          <a:noFill/>
          <a:ln w="9525">
            <a:noFill/>
            <a:round/>
            <a:headEnd/>
            <a:tailEnd/>
          </a:ln>
        </p:spPr>
      </p:pic>
      <p:sp>
        <p:nvSpPr>
          <p:cNvPr id="9" name="Text Box 8"/>
          <p:cNvSpPr txBox="1">
            <a:spLocks noChangeArrowheads="1"/>
          </p:cNvSpPr>
          <p:nvPr/>
        </p:nvSpPr>
        <p:spPr bwMode="auto">
          <a:xfrm>
            <a:off x="1826714" y="5449927"/>
            <a:ext cx="2663825" cy="340735"/>
          </a:xfrm>
          <a:prstGeom prst="rect">
            <a:avLst/>
          </a:prstGeom>
          <a:noFill/>
          <a:ln w="9525">
            <a:noFill/>
            <a:round/>
            <a:headEnd/>
            <a:tailEnd/>
          </a:ln>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600" b="1" dirty="0">
                <a:latin typeface="Century Gothic" panose="020B0502020202020204" pitchFamily="34" charset="0"/>
              </a:rPr>
              <a:t>Pétrole conventionnel</a:t>
            </a:r>
          </a:p>
        </p:txBody>
      </p:sp>
      <p:sp>
        <p:nvSpPr>
          <p:cNvPr id="10" name="Text Box 9"/>
          <p:cNvSpPr txBox="1">
            <a:spLocks noChangeArrowheads="1"/>
          </p:cNvSpPr>
          <p:nvPr/>
        </p:nvSpPr>
        <p:spPr bwMode="auto">
          <a:xfrm>
            <a:off x="6589807" y="5440298"/>
            <a:ext cx="4330729" cy="586957"/>
          </a:xfrm>
          <a:prstGeom prst="rect">
            <a:avLst/>
          </a:prstGeom>
          <a:noFill/>
          <a:ln w="9525">
            <a:noFill/>
            <a:round/>
            <a:headEnd/>
            <a:tailEnd/>
          </a:ln>
        </p:spPr>
        <p:txBody>
          <a:bodyPr wrap="square"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600" b="1" dirty="0">
                <a:latin typeface="Century Gothic" panose="020B0502020202020204" pitchFamily="34" charset="0"/>
              </a:rPr>
              <a:t>Pétroles non conventionnels</a:t>
            </a:r>
          </a:p>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1600" b="1" dirty="0">
                <a:latin typeface="Century Gothic" panose="020B0502020202020204" pitchFamily="34" charset="0"/>
              </a:rPr>
              <a:t> (offshore profond, sables bitumineux, …)</a:t>
            </a:r>
          </a:p>
        </p:txBody>
      </p:sp>
      <p:pic>
        <p:nvPicPr>
          <p:cNvPr id="11" name="Picture 4"/>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a:stretch/>
        </p:blipFill>
        <p:spPr bwMode="auto">
          <a:xfrm>
            <a:off x="6734700" y="1438114"/>
            <a:ext cx="3574072" cy="3123456"/>
          </a:xfrm>
          <a:prstGeom prst="rect">
            <a:avLst/>
          </a:prstGeom>
          <a:noFill/>
          <a:ln w="9525">
            <a:noFill/>
            <a:round/>
            <a:headEnd/>
            <a:tailEnd/>
          </a:ln>
        </p:spPr>
      </p:pic>
      <p:pic>
        <p:nvPicPr>
          <p:cNvPr id="17410" name="Picture 2" descr="C:\Users\Guizz\Downloads\oil-dru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4077073" y="4798684"/>
            <a:ext cx="524735" cy="5247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C:\Users\Guizz\Downloads\oil-dru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56737" y="4819604"/>
            <a:ext cx="524735" cy="524735"/>
          </a:xfrm>
          <a:prstGeom prst="rect">
            <a:avLst/>
          </a:prstGeom>
          <a:noFill/>
          <a:extLst>
            <a:ext uri="{909E8E84-426E-40DD-AFC4-6F175D3DCCD1}">
              <a14:hiddenFill xmlns:a14="http://schemas.microsoft.com/office/drawing/2010/main">
                <a:solidFill>
                  <a:srgbClr val="FFFFFF"/>
                </a:solidFill>
              </a14:hiddenFill>
            </a:ext>
          </a:extLst>
        </p:spPr>
      </p:pic>
      <p:sp>
        <p:nvSpPr>
          <p:cNvPr id="15" name="ZoneTexte 14"/>
          <p:cNvSpPr txBox="1"/>
          <p:nvPr/>
        </p:nvSpPr>
        <p:spPr>
          <a:xfrm>
            <a:off x="1662158" y="4755397"/>
            <a:ext cx="528689" cy="646331"/>
          </a:xfrm>
          <a:prstGeom prst="rect">
            <a:avLst/>
          </a:prstGeom>
          <a:noFill/>
        </p:spPr>
        <p:txBody>
          <a:bodyPr wrap="square" rtlCol="0">
            <a:spAutoFit/>
          </a:bodyPr>
          <a:lstStyle/>
          <a:p>
            <a:pPr algn="r"/>
            <a:r>
              <a:rPr lang="fr-FR" altLang="fr-FR" sz="3600" b="1" dirty="0">
                <a:latin typeface="Century Gothic" panose="020B0502020202020204" pitchFamily="34" charset="0"/>
              </a:rPr>
              <a:t>1 </a:t>
            </a:r>
          </a:p>
        </p:txBody>
      </p:sp>
      <p:sp>
        <p:nvSpPr>
          <p:cNvPr id="17" name="ZoneTexte 16"/>
          <p:cNvSpPr txBox="1"/>
          <p:nvPr/>
        </p:nvSpPr>
        <p:spPr>
          <a:xfrm>
            <a:off x="2577365" y="4755397"/>
            <a:ext cx="1477057" cy="646331"/>
          </a:xfrm>
          <a:prstGeom prst="rect">
            <a:avLst/>
          </a:prstGeom>
          <a:noFill/>
        </p:spPr>
        <p:txBody>
          <a:bodyPr wrap="square" rtlCol="0">
            <a:spAutoFit/>
          </a:bodyPr>
          <a:lstStyle/>
          <a:p>
            <a:pPr algn="r"/>
            <a:r>
              <a:rPr lang="fr-FR" altLang="fr-FR" sz="3600" b="1" dirty="0">
                <a:latin typeface="Century Gothic" panose="020B0502020202020204" pitchFamily="34" charset="0"/>
              </a:rPr>
              <a:t>= 100 </a:t>
            </a:r>
          </a:p>
        </p:txBody>
      </p:sp>
      <p:pic>
        <p:nvPicPr>
          <p:cNvPr id="18" name="Picture 2" descr="C:\Users\Guizz\Downloads\oil-dru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9143368" y="4797152"/>
            <a:ext cx="524735" cy="52473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Guizz\Downloads\oil-drum.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718476" y="4797152"/>
            <a:ext cx="524735" cy="524735"/>
          </a:xfrm>
          <a:prstGeom prst="rect">
            <a:avLst/>
          </a:prstGeom>
          <a:noFill/>
          <a:extLst>
            <a:ext uri="{909E8E84-426E-40DD-AFC4-6F175D3DCCD1}">
              <a14:hiddenFill xmlns:a14="http://schemas.microsoft.com/office/drawing/2010/main">
                <a:solidFill>
                  <a:srgbClr val="FFFFFF"/>
                </a:solidFill>
              </a14:hiddenFill>
            </a:ext>
          </a:extLst>
        </p:spPr>
      </p:pic>
      <p:sp>
        <p:nvSpPr>
          <p:cNvPr id="20" name="ZoneTexte 19"/>
          <p:cNvSpPr txBox="1"/>
          <p:nvPr/>
        </p:nvSpPr>
        <p:spPr>
          <a:xfrm>
            <a:off x="7223897" y="4725144"/>
            <a:ext cx="528689" cy="646331"/>
          </a:xfrm>
          <a:prstGeom prst="rect">
            <a:avLst/>
          </a:prstGeom>
          <a:noFill/>
        </p:spPr>
        <p:txBody>
          <a:bodyPr wrap="square" rtlCol="0">
            <a:spAutoFit/>
          </a:bodyPr>
          <a:lstStyle/>
          <a:p>
            <a:pPr algn="r"/>
            <a:r>
              <a:rPr lang="fr-FR" altLang="fr-FR" sz="3600" b="1" dirty="0">
                <a:latin typeface="Century Gothic" panose="020B0502020202020204" pitchFamily="34" charset="0"/>
              </a:rPr>
              <a:t>1 </a:t>
            </a:r>
          </a:p>
        </p:txBody>
      </p:sp>
      <p:sp>
        <p:nvSpPr>
          <p:cNvPr id="21" name="ZoneTexte 20"/>
          <p:cNvSpPr txBox="1"/>
          <p:nvPr/>
        </p:nvSpPr>
        <p:spPr>
          <a:xfrm>
            <a:off x="7980843" y="4754496"/>
            <a:ext cx="1162525" cy="646331"/>
          </a:xfrm>
          <a:prstGeom prst="rect">
            <a:avLst/>
          </a:prstGeom>
          <a:noFill/>
        </p:spPr>
        <p:txBody>
          <a:bodyPr wrap="square" rtlCol="0">
            <a:spAutoFit/>
          </a:bodyPr>
          <a:lstStyle/>
          <a:p>
            <a:pPr algn="r"/>
            <a:r>
              <a:rPr lang="fr-FR" altLang="fr-FR" sz="3600" b="1" dirty="0">
                <a:latin typeface="Century Gothic" panose="020B0502020202020204" pitchFamily="34" charset="0"/>
              </a:rPr>
              <a:t>=  3 </a:t>
            </a:r>
          </a:p>
        </p:txBody>
      </p:sp>
      <p:sp>
        <p:nvSpPr>
          <p:cNvPr id="26" name="Text Box 8"/>
          <p:cNvSpPr txBox="1">
            <a:spLocks noChangeArrowheads="1"/>
          </p:cNvSpPr>
          <p:nvPr/>
        </p:nvSpPr>
        <p:spPr bwMode="auto">
          <a:xfrm>
            <a:off x="0" y="2841641"/>
            <a:ext cx="2145674" cy="463846"/>
          </a:xfrm>
          <a:prstGeom prst="rect">
            <a:avLst/>
          </a:prstGeom>
          <a:noFill/>
          <a:ln w="9525">
            <a:noFill/>
            <a:round/>
            <a:headEnd/>
            <a:tailEnd/>
          </a:ln>
        </p:spPr>
        <p:txBody>
          <a:bodyPr wrap="square"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400" b="1" dirty="0">
                <a:latin typeface="Century Gothic" panose="020B0502020202020204" pitchFamily="34" charset="0"/>
              </a:rPr>
              <a:t>De 1900….</a:t>
            </a:r>
          </a:p>
        </p:txBody>
      </p:sp>
      <p:sp>
        <p:nvSpPr>
          <p:cNvPr id="27" name="Text Box 8"/>
          <p:cNvSpPr txBox="1">
            <a:spLocks noChangeArrowheads="1"/>
          </p:cNvSpPr>
          <p:nvPr/>
        </p:nvSpPr>
        <p:spPr bwMode="auto">
          <a:xfrm>
            <a:off x="3927506" y="2844367"/>
            <a:ext cx="2663825" cy="463846"/>
          </a:xfrm>
          <a:prstGeom prst="rect">
            <a:avLst/>
          </a:prstGeom>
          <a:noFill/>
          <a:ln w="9525">
            <a:noFill/>
            <a:round/>
            <a:headEnd/>
            <a:tailEnd/>
          </a:ln>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400" b="1" dirty="0">
                <a:latin typeface="Century Gothic" panose="020B0502020202020204" pitchFamily="34" charset="0"/>
              </a:rPr>
              <a:t>…. À aujourd’hui</a:t>
            </a:r>
          </a:p>
        </p:txBody>
      </p:sp>
      <p:sp>
        <p:nvSpPr>
          <p:cNvPr id="2" name="Titre 1"/>
          <p:cNvSpPr>
            <a:spLocks noGrp="1"/>
          </p:cNvSpPr>
          <p:nvPr>
            <p:ph type="title"/>
          </p:nvPr>
        </p:nvSpPr>
        <p:spPr/>
        <p:txBody>
          <a:bodyPr/>
          <a:lstStyle/>
          <a:p>
            <a:r>
              <a:rPr lang="fr-FR" dirty="0"/>
              <a:t>Le robinet : Le pétrole est de plus en plus difficile à extraire</a:t>
            </a:r>
          </a:p>
        </p:txBody>
      </p:sp>
      <p:sp>
        <p:nvSpPr>
          <p:cNvPr id="22" name="Text Box 3"/>
          <p:cNvSpPr txBox="1">
            <a:spLocks noChangeArrowheads="1"/>
          </p:cNvSpPr>
          <p:nvPr/>
        </p:nvSpPr>
        <p:spPr bwMode="auto">
          <a:xfrm>
            <a:off x="3432106" y="3501390"/>
            <a:ext cx="4320480" cy="709612"/>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On utilise du pétrole de plus en plus difficile à extraire</a:t>
            </a:r>
          </a:p>
        </p:txBody>
      </p:sp>
    </p:spTree>
    <p:extLst>
      <p:ext uri="{BB962C8B-B14F-4D97-AF65-F5344CB8AC3E}">
        <p14:creationId xmlns:p14="http://schemas.microsoft.com/office/powerpoint/2010/main" val="85738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additive="repl">
                                        <p:cTn id="22" dur="1" fill="hold">
                                          <p:stCondLst>
                                            <p:cond delay="0"/>
                                          </p:stCondLst>
                                        </p:cTn>
                                        <p:tgtEl>
                                          <p:spTgt spid="22"/>
                                        </p:tgtEl>
                                        <p:attrNameLst>
                                          <p:attrName>style.visibility</p:attrName>
                                        </p:attrNameLst>
                                      </p:cBhvr>
                                      <p:to>
                                        <p:strVal val="visible"/>
                                      </p:to>
                                    </p:set>
                                    <p:animEffect transition="in" filter="wipe(left)">
                                      <p:cBhvr additive="repl">
                                        <p:cTn id="23"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0" grpId="0"/>
      <p:bldP spid="21" grpId="0"/>
      <p:bldP spid="2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7" name="Line 5"/>
          <p:cNvSpPr>
            <a:spLocks noChangeShapeType="1"/>
          </p:cNvSpPr>
          <p:nvPr/>
        </p:nvSpPr>
        <p:spPr bwMode="auto">
          <a:xfrm>
            <a:off x="1703389" y="3500438"/>
            <a:ext cx="8785225" cy="0"/>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2"/>
              </a:solidFill>
              <a:latin typeface="Century Gothic" panose="020B0502020202020204" pitchFamily="34" charset="0"/>
            </a:endParaRPr>
          </a:p>
        </p:txBody>
      </p:sp>
      <p:sp>
        <p:nvSpPr>
          <p:cNvPr id="74758" name="Line 6"/>
          <p:cNvSpPr>
            <a:spLocks noChangeShapeType="1"/>
          </p:cNvSpPr>
          <p:nvPr/>
        </p:nvSpPr>
        <p:spPr bwMode="auto">
          <a:xfrm flipV="1">
            <a:off x="5951538" y="1557338"/>
            <a:ext cx="0" cy="4392612"/>
          </a:xfrm>
          <a:prstGeom prst="line">
            <a:avLst/>
          </a:prstGeom>
          <a:noFill/>
          <a:ln w="57150">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solidFill>
                <a:schemeClr val="accent2"/>
              </a:solidFill>
              <a:latin typeface="Century Gothic" panose="020B0502020202020204" pitchFamily="34" charset="0"/>
            </a:endParaRPr>
          </a:p>
        </p:txBody>
      </p:sp>
      <p:sp>
        <p:nvSpPr>
          <p:cNvPr id="74759" name="Text Box 7"/>
          <p:cNvSpPr txBox="1">
            <a:spLocks noChangeArrowheads="1"/>
          </p:cNvSpPr>
          <p:nvPr/>
        </p:nvSpPr>
        <p:spPr bwMode="auto">
          <a:xfrm>
            <a:off x="8470900" y="3052764"/>
            <a:ext cx="2197100" cy="3762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hangingPunct="0">
              <a:lnSpc>
                <a:spcPct val="93000"/>
              </a:lnSpc>
              <a:spcBef>
                <a:spcPct val="50000"/>
              </a:spcBef>
              <a:buClr>
                <a:srgbClr val="000000"/>
              </a:buClr>
              <a:buSzPct val="100000"/>
              <a:buFont typeface="Times New Roman" pitchFamily="18" charset="0"/>
              <a:buNone/>
            </a:pPr>
            <a:r>
              <a:rPr lang="fr-FR" altLang="fr-FR" sz="2000" b="1">
                <a:solidFill>
                  <a:schemeClr val="accent2"/>
                </a:solidFill>
                <a:latin typeface="Century Gothic" panose="020B0502020202020204" pitchFamily="34" charset="0"/>
              </a:rPr>
              <a:t>Très concentré</a:t>
            </a:r>
          </a:p>
        </p:txBody>
      </p:sp>
      <p:sp>
        <p:nvSpPr>
          <p:cNvPr id="74760" name="Text Box 8"/>
          <p:cNvSpPr txBox="1">
            <a:spLocks noChangeArrowheads="1"/>
          </p:cNvSpPr>
          <p:nvPr/>
        </p:nvSpPr>
        <p:spPr bwMode="auto">
          <a:xfrm>
            <a:off x="1524000" y="3068639"/>
            <a:ext cx="2051050" cy="376237"/>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hangingPunct="0">
              <a:lnSpc>
                <a:spcPct val="93000"/>
              </a:lnSpc>
              <a:spcBef>
                <a:spcPct val="50000"/>
              </a:spcBef>
              <a:buClr>
                <a:srgbClr val="000000"/>
              </a:buClr>
              <a:buSzPct val="100000"/>
              <a:buFont typeface="Times New Roman" pitchFamily="18" charset="0"/>
              <a:buNone/>
            </a:pPr>
            <a:r>
              <a:rPr lang="fr-FR" altLang="fr-FR" sz="2000" b="1" dirty="0">
                <a:solidFill>
                  <a:schemeClr val="accent2"/>
                </a:solidFill>
                <a:latin typeface="Century Gothic" panose="020B0502020202020204" pitchFamily="34" charset="0"/>
              </a:rPr>
              <a:t>Peu concentré</a:t>
            </a:r>
          </a:p>
        </p:txBody>
      </p:sp>
      <p:sp>
        <p:nvSpPr>
          <p:cNvPr id="74761" name="Text Box 9"/>
          <p:cNvSpPr txBox="1">
            <a:spLocks noChangeArrowheads="1"/>
          </p:cNvSpPr>
          <p:nvPr/>
        </p:nvSpPr>
        <p:spPr bwMode="auto">
          <a:xfrm>
            <a:off x="4520154" y="5949951"/>
            <a:ext cx="2854187" cy="37856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hangingPunct="0">
              <a:lnSpc>
                <a:spcPct val="93000"/>
              </a:lnSpc>
              <a:spcBef>
                <a:spcPct val="50000"/>
              </a:spcBef>
              <a:buClr>
                <a:srgbClr val="000000"/>
              </a:buClr>
              <a:buSzPct val="100000"/>
              <a:buFont typeface="Times New Roman" pitchFamily="18" charset="0"/>
              <a:buNone/>
            </a:pPr>
            <a:r>
              <a:rPr lang="fr-FR" altLang="fr-FR" sz="2000" b="1" dirty="0">
                <a:solidFill>
                  <a:schemeClr val="accent2"/>
                </a:solidFill>
                <a:latin typeface="Century Gothic" panose="020B0502020202020204" pitchFamily="34" charset="0"/>
              </a:rPr>
              <a:t>Difficile à exploiter</a:t>
            </a:r>
          </a:p>
        </p:txBody>
      </p:sp>
      <p:sp>
        <p:nvSpPr>
          <p:cNvPr id="74762" name="Text Box 10"/>
          <p:cNvSpPr txBox="1">
            <a:spLocks noChangeArrowheads="1"/>
          </p:cNvSpPr>
          <p:nvPr/>
        </p:nvSpPr>
        <p:spPr bwMode="auto">
          <a:xfrm>
            <a:off x="5159376" y="836613"/>
            <a:ext cx="1547813" cy="660400"/>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hangingPunct="0">
              <a:lnSpc>
                <a:spcPct val="93000"/>
              </a:lnSpc>
              <a:spcBef>
                <a:spcPct val="50000"/>
              </a:spcBef>
              <a:buClr>
                <a:srgbClr val="000000"/>
              </a:buClr>
              <a:buSzPct val="100000"/>
              <a:buFont typeface="Times New Roman" pitchFamily="18" charset="0"/>
              <a:buNone/>
            </a:pPr>
            <a:r>
              <a:rPr lang="fr-FR" altLang="fr-FR" sz="2000" b="1">
                <a:solidFill>
                  <a:schemeClr val="accent2"/>
                </a:solidFill>
                <a:latin typeface="Century Gothic" panose="020B0502020202020204" pitchFamily="34" charset="0"/>
              </a:rPr>
              <a:t>Facile à exploiter</a:t>
            </a: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37952" y="4186069"/>
            <a:ext cx="1080000" cy="1080000"/>
          </a:xfrm>
          <a:prstGeom prst="rect">
            <a:avLst/>
          </a:prstGeom>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3900" y="1293180"/>
            <a:ext cx="1080000" cy="1080000"/>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0154" y="1293180"/>
            <a:ext cx="1080000" cy="1080000"/>
          </a:xfrm>
          <a:prstGeom prst="rect">
            <a:avLst/>
          </a:prstGeom>
        </p:spPr>
      </p:pic>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85807" y="4461091"/>
            <a:ext cx="1080000" cy="1080000"/>
          </a:xfrm>
          <a:prstGeom prst="rect">
            <a:avLst/>
          </a:prstGeom>
        </p:spPr>
      </p:pic>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588000" y="4961037"/>
            <a:ext cx="1080000" cy="1080000"/>
          </a:xfrm>
          <a:prstGeom prst="rect">
            <a:avLst/>
          </a:prstGeom>
        </p:spPr>
      </p:pic>
      <p:pic>
        <p:nvPicPr>
          <p:cNvPr id="7" name="Imag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797698" y="2866525"/>
            <a:ext cx="1080000" cy="1080000"/>
          </a:xfrm>
          <a:prstGeom prst="rect">
            <a:avLst/>
          </a:prstGeom>
        </p:spPr>
      </p:pic>
      <p:pic>
        <p:nvPicPr>
          <p:cNvPr id="8" name="Imag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44058" y="2888380"/>
            <a:ext cx="1080000" cy="1080000"/>
          </a:xfrm>
          <a:prstGeom prst="rect">
            <a:avLst/>
          </a:prstGeom>
        </p:spPr>
      </p:pic>
      <p:pic>
        <p:nvPicPr>
          <p:cNvPr id="9" name="Image 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07247" y="4239586"/>
            <a:ext cx="1080000" cy="1080000"/>
          </a:xfrm>
          <a:prstGeom prst="rect">
            <a:avLst/>
          </a:prstGeom>
        </p:spPr>
      </p:pic>
      <p:pic>
        <p:nvPicPr>
          <p:cNvPr id="35" name="Image 3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16578" y="1557338"/>
            <a:ext cx="1080000" cy="1080000"/>
          </a:xfrm>
          <a:prstGeom prst="rect">
            <a:avLst/>
          </a:prstGeom>
        </p:spPr>
      </p:pic>
      <p:sp>
        <p:nvSpPr>
          <p:cNvPr id="23" name="Rectangle 22"/>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anose="020B0502020202020204" pitchFamily="34" charset="0"/>
                <a:cs typeface="+mn-cs"/>
              </a:rPr>
              <a:t>Source : Avenir Climatique</a:t>
            </a:r>
            <a:endParaRPr lang="fr-FR" sz="1400" b="1" i="1" dirty="0">
              <a:solidFill>
                <a:schemeClr val="accent2"/>
              </a:solidFill>
              <a:latin typeface="Century Gothic" pitchFamily="34" charset="0"/>
              <a:cs typeface="+mn-cs"/>
            </a:endParaRPr>
          </a:p>
        </p:txBody>
      </p:sp>
      <p:sp>
        <p:nvSpPr>
          <p:cNvPr id="10" name="Titre 9"/>
          <p:cNvSpPr>
            <a:spLocks noGrp="1"/>
          </p:cNvSpPr>
          <p:nvPr>
            <p:ph type="title"/>
          </p:nvPr>
        </p:nvSpPr>
        <p:spPr/>
        <p:txBody>
          <a:bodyPr/>
          <a:lstStyle/>
          <a:p>
            <a:r>
              <a:rPr lang="fr-FR" dirty="0"/>
              <a:t>Par quoi substituer les énergies fossiles ?</a:t>
            </a:r>
          </a:p>
        </p:txBody>
      </p:sp>
    </p:spTree>
    <p:extLst>
      <p:ext uri="{BB962C8B-B14F-4D97-AF65-F5344CB8AC3E}">
        <p14:creationId xmlns:p14="http://schemas.microsoft.com/office/powerpoint/2010/main" val="40481989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081554" y="-27384"/>
            <a:ext cx="8028892" cy="980728"/>
          </a:xfrm>
        </p:spPr>
        <p:txBody>
          <a:bodyPr/>
          <a:lstStyle/>
          <a:p>
            <a:r>
              <a:rPr lang="fr-FR" dirty="0"/>
              <a:t>Le robinet : la problématique des métaux</a:t>
            </a:r>
          </a:p>
        </p:txBody>
      </p:sp>
      <p:grpSp>
        <p:nvGrpSpPr>
          <p:cNvPr id="24" name="Groupe 23"/>
          <p:cNvGrpSpPr/>
          <p:nvPr/>
        </p:nvGrpSpPr>
        <p:grpSpPr>
          <a:xfrm>
            <a:off x="731344" y="1497742"/>
            <a:ext cx="4932608" cy="3476599"/>
            <a:chOff x="335360" y="1143125"/>
            <a:chExt cx="4932608" cy="3476599"/>
          </a:xfrm>
        </p:grpSpPr>
        <p:grpSp>
          <p:nvGrpSpPr>
            <p:cNvPr id="17" name="Groupe 16"/>
            <p:cNvGrpSpPr/>
            <p:nvPr/>
          </p:nvGrpSpPr>
          <p:grpSpPr>
            <a:xfrm>
              <a:off x="853561" y="2135837"/>
              <a:ext cx="3896206" cy="2483887"/>
              <a:chOff x="867826" y="2119534"/>
              <a:chExt cx="3896206" cy="2483887"/>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5929" y="3523421"/>
                <a:ext cx="1080000" cy="1080000"/>
              </a:xfrm>
              <a:prstGeom prst="rect">
                <a:avLst/>
              </a:prstGeom>
            </p:spPr>
          </p:pic>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5929" y="2119534"/>
                <a:ext cx="1080000" cy="1080000"/>
              </a:xfrm>
              <a:prstGeom prst="rect">
                <a:avLst/>
              </a:prstGeom>
            </p:spPr>
          </p:pic>
          <p:pic>
            <p:nvPicPr>
              <p:cNvPr id="6" name="Imag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826" y="2832634"/>
                <a:ext cx="1080000" cy="1080000"/>
              </a:xfrm>
              <a:prstGeom prst="rect">
                <a:avLst/>
              </a:prstGeom>
            </p:spPr>
          </p:pic>
          <p:pic>
            <p:nvPicPr>
              <p:cNvPr id="7" name="Imag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84032" y="2827113"/>
                <a:ext cx="1080000" cy="1080000"/>
              </a:xfrm>
              <a:prstGeom prst="rect">
                <a:avLst/>
              </a:prstGeom>
            </p:spPr>
          </p:pic>
        </p:grpSp>
        <p:sp>
          <p:nvSpPr>
            <p:cNvPr id="13" name="ZoneTexte 54"/>
            <p:cNvSpPr txBox="1">
              <a:spLocks noChangeArrowheads="1"/>
            </p:cNvSpPr>
            <p:nvPr/>
          </p:nvSpPr>
          <p:spPr bwMode="auto">
            <a:xfrm>
              <a:off x="335360" y="1143125"/>
              <a:ext cx="4932608" cy="707886"/>
            </a:xfrm>
            <a:prstGeom prst="rect">
              <a:avLst/>
            </a:prstGeom>
            <a:solidFill>
              <a:srgbClr val="F6AB3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solidFill>
                    <a:schemeClr val="bg1"/>
                  </a:solidFill>
                  <a:latin typeface="Century Gothic" panose="020B0502020202020204" pitchFamily="34" charset="0"/>
                </a:rPr>
                <a:t>Produire plus d’énergie renouvelable demande plus de métaux rares</a:t>
              </a:r>
            </a:p>
          </p:txBody>
        </p:sp>
      </p:grpSp>
      <p:grpSp>
        <p:nvGrpSpPr>
          <p:cNvPr id="25" name="Groupe 24"/>
          <p:cNvGrpSpPr/>
          <p:nvPr/>
        </p:nvGrpSpPr>
        <p:grpSpPr>
          <a:xfrm>
            <a:off x="6347968" y="1497742"/>
            <a:ext cx="4932608" cy="3476599"/>
            <a:chOff x="6636000" y="1143125"/>
            <a:chExt cx="4932608" cy="3476599"/>
          </a:xfrm>
        </p:grpSpPr>
        <p:sp>
          <p:nvSpPr>
            <p:cNvPr id="14" name="ZoneTexte 54"/>
            <p:cNvSpPr txBox="1">
              <a:spLocks noChangeArrowheads="1"/>
            </p:cNvSpPr>
            <p:nvPr/>
          </p:nvSpPr>
          <p:spPr bwMode="auto">
            <a:xfrm>
              <a:off x="6636000" y="1143125"/>
              <a:ext cx="4932608" cy="707886"/>
            </a:xfrm>
            <a:prstGeom prst="rect">
              <a:avLst/>
            </a:prstGeom>
            <a:solidFill>
              <a:srgbClr val="F6AB38"/>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fr-FR" altLang="fr-FR" sz="2000" b="1" dirty="0">
                  <a:solidFill>
                    <a:schemeClr val="bg1"/>
                  </a:solidFill>
                  <a:latin typeface="Century Gothic" panose="020B0502020202020204" pitchFamily="34" charset="0"/>
                </a:rPr>
                <a:t>Produire des métaux rares demande beaucoup d’énergie</a:t>
              </a:r>
            </a:p>
          </p:txBody>
        </p:sp>
        <p:grpSp>
          <p:nvGrpSpPr>
            <p:cNvPr id="18" name="Groupe 17"/>
            <p:cNvGrpSpPr/>
            <p:nvPr/>
          </p:nvGrpSpPr>
          <p:grpSpPr>
            <a:xfrm>
              <a:off x="7154201" y="2135837"/>
              <a:ext cx="3896206" cy="2483887"/>
              <a:chOff x="853561" y="2135837"/>
              <a:chExt cx="3896206" cy="2483887"/>
            </a:xfrm>
          </p:grpSpPr>
          <p:pic>
            <p:nvPicPr>
              <p:cNvPr id="8" name="Imag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61664" y="2135837"/>
                <a:ext cx="1080000" cy="1080000"/>
              </a:xfrm>
              <a:prstGeom prst="rect">
                <a:avLst/>
              </a:prstGeom>
            </p:spPr>
          </p:pic>
          <p:pic>
            <p:nvPicPr>
              <p:cNvPr id="9" name="Imag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61664" y="3539724"/>
                <a:ext cx="1080000" cy="1080000"/>
              </a:xfrm>
              <a:prstGeom prst="rect">
                <a:avLst/>
              </a:prstGeom>
            </p:spPr>
          </p:pic>
          <p:pic>
            <p:nvPicPr>
              <p:cNvPr id="15" name="Image 1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69767" y="2843416"/>
                <a:ext cx="1080000" cy="1080000"/>
              </a:xfrm>
              <a:prstGeom prst="rect">
                <a:avLst/>
              </a:prstGeom>
            </p:spPr>
          </p:pic>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3561" y="2843416"/>
                <a:ext cx="1080000" cy="1080000"/>
              </a:xfrm>
              <a:prstGeom prst="rect">
                <a:avLst/>
              </a:prstGeom>
            </p:spPr>
          </p:pic>
        </p:grpSp>
      </p:grpSp>
      <p:cxnSp>
        <p:nvCxnSpPr>
          <p:cNvPr id="20" name="Connecteur droit avec flèche 19"/>
          <p:cNvCxnSpPr>
            <a:stCxn id="13" idx="3"/>
            <a:endCxn id="14" idx="1"/>
          </p:cNvCxnSpPr>
          <p:nvPr/>
        </p:nvCxnSpPr>
        <p:spPr>
          <a:xfrm>
            <a:off x="5663952" y="1851685"/>
            <a:ext cx="684016" cy="0"/>
          </a:xfrm>
          <a:prstGeom prst="straightConnector1">
            <a:avLst/>
          </a:prstGeom>
          <a:ln w="38100">
            <a:solidFill>
              <a:srgbClr val="F6AB38"/>
            </a:solidFill>
            <a:tailEnd type="triangle"/>
          </a:ln>
        </p:spPr>
        <p:style>
          <a:lnRef idx="1">
            <a:schemeClr val="accent1"/>
          </a:lnRef>
          <a:fillRef idx="0">
            <a:schemeClr val="accent1"/>
          </a:fillRef>
          <a:effectRef idx="0">
            <a:schemeClr val="accent1"/>
          </a:effectRef>
          <a:fontRef idx="minor">
            <a:schemeClr val="tx1"/>
          </a:fontRef>
        </p:style>
      </p:cxnSp>
      <p:cxnSp>
        <p:nvCxnSpPr>
          <p:cNvPr id="22" name="Connecteur en angle 21"/>
          <p:cNvCxnSpPr>
            <a:stCxn id="14" idx="3"/>
            <a:endCxn id="13" idx="1"/>
          </p:cNvCxnSpPr>
          <p:nvPr/>
        </p:nvCxnSpPr>
        <p:spPr>
          <a:xfrm flipH="1">
            <a:off x="731344" y="1851685"/>
            <a:ext cx="10549232" cy="12700"/>
          </a:xfrm>
          <a:prstGeom prst="bentConnector5">
            <a:avLst>
              <a:gd name="adj1" fmla="val -2167"/>
              <a:gd name="adj2" fmla="val 28886953"/>
              <a:gd name="adj3" fmla="val 102167"/>
            </a:avLst>
          </a:prstGeom>
          <a:ln w="38100">
            <a:solidFill>
              <a:srgbClr val="F6AB38"/>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rot="14087">
            <a:off x="4640628" y="5157138"/>
            <a:ext cx="2622712" cy="786771"/>
          </a:xfrm>
          <a:prstGeom prst="rect">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2800" b="1" dirty="0">
                <a:latin typeface="Century Gothic" panose="020B0502020202020204" pitchFamily="34" charset="0"/>
              </a:rPr>
              <a:t>GAME OVER ?</a:t>
            </a:r>
          </a:p>
        </p:txBody>
      </p:sp>
    </p:spTree>
    <p:extLst>
      <p:ext uri="{BB962C8B-B14F-4D97-AF65-F5344CB8AC3E}">
        <p14:creationId xmlns:p14="http://schemas.microsoft.com/office/powerpoint/2010/main" val="21359912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p:cNvPicPr>
            <a:picLocks noChangeAspect="1"/>
          </p:cNvPicPr>
          <p:nvPr/>
        </p:nvPicPr>
        <p:blipFill>
          <a:blip r:embed="rId3"/>
          <a:stretch>
            <a:fillRect/>
          </a:stretch>
        </p:blipFill>
        <p:spPr>
          <a:xfrm>
            <a:off x="3465935" y="827082"/>
            <a:ext cx="4993010" cy="4975241"/>
          </a:xfrm>
          <a:prstGeom prst="rect">
            <a:avLst/>
          </a:prstGeom>
        </p:spPr>
      </p:pic>
      <p:sp>
        <p:nvSpPr>
          <p:cNvPr id="4" name="Titre 3"/>
          <p:cNvSpPr>
            <a:spLocks noGrp="1"/>
          </p:cNvSpPr>
          <p:nvPr>
            <p:ph type="title"/>
          </p:nvPr>
        </p:nvSpPr>
        <p:spPr>
          <a:xfrm>
            <a:off x="2081554" y="-27384"/>
            <a:ext cx="8028892" cy="980728"/>
          </a:xfrm>
        </p:spPr>
        <p:txBody>
          <a:bodyPr/>
          <a:lstStyle/>
          <a:p>
            <a:r>
              <a:rPr lang="fr-FR" dirty="0"/>
              <a:t>Du puits à la pompe, quels paramètres clés ?</a:t>
            </a:r>
          </a:p>
        </p:txBody>
      </p:sp>
      <p:grpSp>
        <p:nvGrpSpPr>
          <p:cNvPr id="15" name="Group 12"/>
          <p:cNvGrpSpPr>
            <a:grpSpLocks/>
          </p:cNvGrpSpPr>
          <p:nvPr/>
        </p:nvGrpSpPr>
        <p:grpSpPr bwMode="auto">
          <a:xfrm>
            <a:off x="7390525" y="1048546"/>
            <a:ext cx="3097214" cy="709613"/>
            <a:chOff x="3695" y="890"/>
            <a:chExt cx="1951" cy="447"/>
          </a:xfrm>
          <a:solidFill>
            <a:srgbClr val="F59F2E"/>
          </a:solidFill>
        </p:grpSpPr>
        <p:sp>
          <p:nvSpPr>
            <p:cNvPr id="16" name="Text Box 13"/>
            <p:cNvSpPr txBox="1">
              <a:spLocks noChangeArrowheads="1"/>
            </p:cNvSpPr>
            <p:nvPr/>
          </p:nvSpPr>
          <p:spPr bwMode="auto">
            <a:xfrm>
              <a:off x="4104" y="890"/>
              <a:ext cx="1542" cy="447"/>
            </a:xfrm>
            <a:prstGeom prst="rect">
              <a:avLst/>
            </a:prstGeom>
            <a:solidFill>
              <a:srgbClr val="F6AB38"/>
            </a:solidFill>
            <a:ln>
              <a:solidFill>
                <a:srgbClr val="F6AB38"/>
              </a:solidFill>
            </a:ln>
            <a:effectLst/>
            <a:extLst>
              <a:ext uri="{91240B29-F687-4f45-9708-019B960494DF}">
                <a14:hiddenLine xmlns="" xmlns:a14="http://schemas.microsoft.com/office/drawing/2010/main" w="9525">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solidFill>
                    <a:srgbClr val="FFFFFF"/>
                  </a:solidFill>
                  <a:latin typeface="Century Gothic" panose="020B0502020202020204" pitchFamily="34" charset="0"/>
                </a:rPr>
                <a:t>4) Le propriétaire des réserves</a:t>
              </a:r>
            </a:p>
          </p:txBody>
        </p:sp>
        <p:sp>
          <p:nvSpPr>
            <p:cNvPr id="17" name="Freeform 14"/>
            <p:cNvSpPr>
              <a:spLocks/>
            </p:cNvSpPr>
            <p:nvPr/>
          </p:nvSpPr>
          <p:spPr bwMode="auto">
            <a:xfrm flipH="1" flipV="1">
              <a:off x="3695" y="1071"/>
              <a:ext cx="407" cy="45"/>
            </a:xfrm>
            <a:custGeom>
              <a:avLst/>
              <a:gdLst>
                <a:gd name="T0" fmla="*/ 0 w 774700"/>
                <a:gd name="T1" fmla="*/ 0 h 406400"/>
                <a:gd name="T2" fmla="*/ 0 w 774700"/>
                <a:gd name="T3" fmla="*/ 0 h 406400"/>
                <a:gd name="T4" fmla="*/ 0 60000 65536"/>
                <a:gd name="T5" fmla="*/ 0 60000 65536"/>
              </a:gdLst>
              <a:ahLst/>
              <a:cxnLst>
                <a:cxn ang="T4">
                  <a:pos x="T0" y="T1"/>
                </a:cxn>
                <a:cxn ang="T5">
                  <a:pos x="T2" y="T3"/>
                </a:cxn>
              </a:cxnLst>
              <a:rect l="0" t="0" r="r" b="b"/>
              <a:pathLst>
                <a:path w="774700" h="406400">
                  <a:moveTo>
                    <a:pt x="0" y="0"/>
                  </a:moveTo>
                  <a:lnTo>
                    <a:pt x="774700" y="406400"/>
                  </a:lnTo>
                </a:path>
              </a:pathLst>
            </a:custGeom>
            <a:grpFill/>
            <a:ln w="25560">
              <a:solidFill>
                <a:srgbClr val="F6AB38"/>
              </a:solidFill>
              <a:round/>
              <a:headEnd/>
              <a:tailEnd type="triangle" w="med" len="me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endParaRPr lang="fr-FR">
                <a:latin typeface="Century Gothic" panose="020B0502020202020204" pitchFamily="34" charset="0"/>
              </a:endParaRPr>
            </a:p>
          </p:txBody>
        </p:sp>
      </p:grpSp>
      <p:sp>
        <p:nvSpPr>
          <p:cNvPr id="18" name="Rectangle 17"/>
          <p:cNvSpPr/>
          <p:nvPr/>
        </p:nvSpPr>
        <p:spPr>
          <a:xfrm>
            <a:off x="40862" y="5957721"/>
            <a:ext cx="9079474" cy="307777"/>
          </a:xfrm>
          <a:prstGeom prst="rect">
            <a:avLst/>
          </a:prstGeom>
          <a:ln>
            <a:noFill/>
          </a:ln>
        </p:spPr>
        <p:txBody>
          <a:bodyPr wrap="square">
            <a:spAutoFit/>
          </a:bodyPr>
          <a:lstStyle/>
          <a:p>
            <a:pPr algn="just"/>
            <a:r>
              <a:rPr lang="fr-FR" sz="1400" i="1" dirty="0">
                <a:solidFill>
                  <a:srgbClr val="085160"/>
                </a:solidFill>
                <a:latin typeface="Century Gothic" panose="020B0502020202020204" pitchFamily="34" charset="0"/>
                <a:cs typeface="+mn-cs"/>
              </a:rPr>
              <a:t>Source : Astérix chez les Belges, © 2017 LES ÉDITIONS ALBERT RENÉ / GOSCINNY-UDERZO</a:t>
            </a:r>
            <a:endParaRPr lang="fr-FR" sz="1400" b="1" i="1" dirty="0">
              <a:solidFill>
                <a:schemeClr val="accent2"/>
              </a:solidFill>
              <a:latin typeface="Century Gothic" pitchFamily="34" charset="0"/>
              <a:cs typeface="+mn-cs"/>
            </a:endParaRPr>
          </a:p>
        </p:txBody>
      </p:sp>
    </p:spTree>
    <p:extLst>
      <p:ext uri="{BB962C8B-B14F-4D97-AF65-F5344CB8AC3E}">
        <p14:creationId xmlns:p14="http://schemas.microsoft.com/office/powerpoint/2010/main" val="3854219909"/>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aphique 13"/>
          <p:cNvGraphicFramePr>
            <a:graphicFrameLocks/>
          </p:cNvGraphicFramePr>
          <p:nvPr>
            <p:extLst>
              <p:ext uri="{D42A27DB-BD31-4B8C-83A1-F6EECF244321}">
                <p14:modId xmlns:p14="http://schemas.microsoft.com/office/powerpoint/2010/main" val="1003891842"/>
              </p:ext>
            </p:extLst>
          </p:nvPr>
        </p:nvGraphicFramePr>
        <p:xfrm>
          <a:off x="-102419" y="980729"/>
          <a:ext cx="8430667" cy="4900047"/>
        </p:xfrm>
        <a:graphic>
          <a:graphicData uri="http://schemas.openxmlformats.org/drawingml/2006/chart">
            <c:chart xmlns:c="http://schemas.openxmlformats.org/drawingml/2006/chart" xmlns:r="http://schemas.openxmlformats.org/officeDocument/2006/relationships" r:id="rId3"/>
          </a:graphicData>
        </a:graphic>
      </p:graphicFrame>
      <p:sp>
        <p:nvSpPr>
          <p:cNvPr id="27650" name="Text Box 1"/>
          <p:cNvSpPr txBox="1">
            <a:spLocks noChangeArrowheads="1"/>
          </p:cNvSpPr>
          <p:nvPr/>
        </p:nvSpPr>
        <p:spPr bwMode="auto">
          <a:xfrm>
            <a:off x="1703388" y="1"/>
            <a:ext cx="8064500" cy="620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buSzPct val="100000"/>
            </a:pPr>
            <a:endParaRPr lang="fr-FR" altLang="fr-FR" sz="2000" b="1" dirty="0">
              <a:solidFill>
                <a:srgbClr val="FFFFFF"/>
              </a:solidFill>
              <a:latin typeface="Century Gothic" panose="020B0502020202020204" pitchFamily="34" charset="0"/>
            </a:endParaRPr>
          </a:p>
        </p:txBody>
      </p:sp>
      <p:sp>
        <p:nvSpPr>
          <p:cNvPr id="28674" name="Text Box 2"/>
          <p:cNvSpPr txBox="1">
            <a:spLocks noChangeArrowheads="1"/>
          </p:cNvSpPr>
          <p:nvPr/>
        </p:nvSpPr>
        <p:spPr bwMode="auto">
          <a:xfrm>
            <a:off x="8328248" y="3995332"/>
            <a:ext cx="3707358" cy="1017844"/>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L'Europe a le plus à perdre d'une transition énergétique ratée</a:t>
            </a:r>
          </a:p>
        </p:txBody>
      </p:sp>
      <p:sp>
        <p:nvSpPr>
          <p:cNvPr id="3" name="Titre 2"/>
          <p:cNvSpPr>
            <a:spLocks noGrp="1"/>
          </p:cNvSpPr>
          <p:nvPr>
            <p:ph type="title"/>
          </p:nvPr>
        </p:nvSpPr>
        <p:spPr/>
        <p:txBody>
          <a:bodyPr>
            <a:noAutofit/>
          </a:bodyPr>
          <a:lstStyle/>
          <a:p>
            <a:r>
              <a:rPr lang="fr-FR" dirty="0"/>
              <a:t>Le propriétaire : Qui possède les réserves fossiles prouvées ?</a:t>
            </a:r>
          </a:p>
        </p:txBody>
      </p:sp>
      <p:sp>
        <p:nvSpPr>
          <p:cNvPr id="10" name="Rectangle 9"/>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anose="020B0502020202020204" pitchFamily="34" charset="0"/>
                <a:cs typeface="+mn-cs"/>
              </a:rPr>
              <a:t>Source : Avenir Climatique à partir des données BP </a:t>
            </a:r>
            <a:r>
              <a:rPr lang="fr-FR" sz="1400" i="1" dirty="0" err="1">
                <a:solidFill>
                  <a:srgbClr val="085160"/>
                </a:solidFill>
                <a:latin typeface="Century Gothic" pitchFamily="34" charset="0"/>
                <a:cs typeface="+mn-cs"/>
              </a:rPr>
              <a:t>Statistical</a:t>
            </a:r>
            <a:r>
              <a:rPr lang="fr-FR" sz="1400" i="1" dirty="0">
                <a:solidFill>
                  <a:srgbClr val="085160"/>
                </a:solidFill>
                <a:latin typeface="Century Gothic" pitchFamily="34" charset="0"/>
                <a:cs typeface="+mn-cs"/>
              </a:rPr>
              <a:t> </a:t>
            </a:r>
            <a:r>
              <a:rPr lang="fr-FR" sz="1400" i="1" dirty="0" err="1">
                <a:solidFill>
                  <a:srgbClr val="085160"/>
                </a:solidFill>
                <a:latin typeface="Century Gothic" pitchFamily="34" charset="0"/>
                <a:cs typeface="+mn-cs"/>
              </a:rPr>
              <a:t>Review</a:t>
            </a:r>
            <a:endParaRPr lang="fr-FR" sz="1400" b="1" i="1" dirty="0">
              <a:solidFill>
                <a:schemeClr val="accent2"/>
              </a:solidFill>
              <a:latin typeface="Century Gothic" pitchFamily="34" charset="0"/>
              <a:cs typeface="+mn-cs"/>
            </a:endParaRPr>
          </a:p>
        </p:txBody>
      </p:sp>
      <p:sp>
        <p:nvSpPr>
          <p:cNvPr id="12" name="Text Box 2"/>
          <p:cNvSpPr txBox="1">
            <a:spLocks noChangeArrowheads="1"/>
          </p:cNvSpPr>
          <p:nvPr/>
        </p:nvSpPr>
        <p:spPr bwMode="auto">
          <a:xfrm>
            <a:off x="8328248" y="1778520"/>
            <a:ext cx="3707358" cy="1325620"/>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Posséder des ressources énergétiques est un pouvoir d’influence sur les pays sans ressources</a:t>
            </a:r>
          </a:p>
        </p:txBody>
      </p:sp>
      <p:sp>
        <p:nvSpPr>
          <p:cNvPr id="28678" name="Rectangle 6"/>
          <p:cNvSpPr>
            <a:spLocks noChangeArrowheads="1"/>
          </p:cNvSpPr>
          <p:nvPr/>
        </p:nvSpPr>
        <p:spPr bwMode="auto">
          <a:xfrm>
            <a:off x="5231582" y="4149080"/>
            <a:ext cx="936426" cy="1296144"/>
          </a:xfrm>
          <a:prstGeom prst="rect">
            <a:avLst/>
          </a:prstGeom>
          <a:noFill/>
          <a:ln w="25560" cap="sq">
            <a:solidFill>
              <a:srgbClr val="FF9900"/>
            </a:solidFill>
            <a:miter lim="800000"/>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none" anchor="ctr"/>
          <a:lstStyle/>
          <a:p>
            <a:pPr eaLnBrk="1" hangingPunct="1">
              <a:buClr>
                <a:srgbClr val="000000"/>
              </a:buClr>
              <a:buSzPct val="100000"/>
              <a:buFont typeface="Times New Roman" panose="02020603050405020304" pitchFamily="18" charset="0"/>
              <a:buNone/>
            </a:pPr>
            <a:endParaRPr lang="fr-CH" altLang="fr-FR">
              <a:latin typeface="Century Gothic" panose="020B0502020202020204" pitchFamily="34" charset="0"/>
            </a:endParaRPr>
          </a:p>
        </p:txBody>
      </p:sp>
    </p:spTree>
    <p:extLst>
      <p:ext uri="{BB962C8B-B14F-4D97-AF65-F5344CB8AC3E}">
        <p14:creationId xmlns:p14="http://schemas.microsoft.com/office/powerpoint/2010/main" val="404204900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1" fill="hold">
                                          <p:stCondLst>
                                            <p:cond delay="0"/>
                                          </p:stCondLst>
                                        </p:cTn>
                                        <p:tgtEl>
                                          <p:spTgt spid="12"/>
                                        </p:tgtEl>
                                        <p:attrNameLst>
                                          <p:attrName>style.visibility</p:attrName>
                                        </p:attrNameLst>
                                      </p:cBhvr>
                                      <p:to>
                                        <p:strVal val="visible"/>
                                      </p:to>
                                    </p:set>
                                    <p:animEffect transition="in" filter="wipe(left)">
                                      <p:cBhvr additive="repl">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additive="repl">
                                        <p:cTn id="11" dur="1" fill="hold">
                                          <p:stCondLst>
                                            <p:cond delay="0"/>
                                          </p:stCondLst>
                                        </p:cTn>
                                        <p:tgtEl>
                                          <p:spTgt spid="28678"/>
                                        </p:tgtEl>
                                        <p:attrNameLst>
                                          <p:attrName>style.visibility</p:attrName>
                                        </p:attrNameLst>
                                      </p:cBhvr>
                                      <p:to>
                                        <p:strVal val="visible"/>
                                      </p:to>
                                    </p:set>
                                    <p:animEffect transition="in" filter="wipe(down)">
                                      <p:cBhvr additive="repl">
                                        <p:cTn id="12" dur="500"/>
                                        <p:tgtEl>
                                          <p:spTgt spid="2867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additive="repl">
                                        <p:cTn id="16" dur="1" fill="hold">
                                          <p:stCondLst>
                                            <p:cond delay="0"/>
                                          </p:stCondLst>
                                        </p:cTn>
                                        <p:tgtEl>
                                          <p:spTgt spid="28674"/>
                                        </p:tgtEl>
                                        <p:attrNameLst>
                                          <p:attrName>style.visibility</p:attrName>
                                        </p:attrNameLst>
                                      </p:cBhvr>
                                      <p:to>
                                        <p:strVal val="visible"/>
                                      </p:to>
                                    </p:set>
                                    <p:animEffect transition="in" filter="wipe(left)">
                                      <p:cBhvr additive="repl">
                                        <p:cTn id="17" dur="500"/>
                                        <p:tgtEl>
                                          <p:spTgt spid="286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Le scénario négaWatt, c&amp;#39;est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8180"/>
          <a:stretch/>
        </p:blipFill>
        <p:spPr bwMode="auto">
          <a:xfrm>
            <a:off x="8943908" y="1261435"/>
            <a:ext cx="3233175" cy="3246720"/>
          </a:xfrm>
          <a:prstGeom prst="rect">
            <a:avLst/>
          </a:prstGeom>
          <a:noFill/>
          <a:extLst>
            <a:ext uri="{909E8E84-426E-40DD-AFC4-6F175D3DCCD1}">
              <a14:hiddenFill xmlns:a14="http://schemas.microsoft.com/office/drawing/2010/main">
                <a:solidFill>
                  <a:srgbClr val="FFFFFF"/>
                </a:solidFill>
              </a14:hiddenFill>
            </a:ext>
          </a:extLst>
        </p:spPr>
      </p:pic>
      <p:sp>
        <p:nvSpPr>
          <p:cNvPr id="29698" name="Text Box 1"/>
          <p:cNvSpPr txBox="1">
            <a:spLocks noChangeArrowheads="1"/>
          </p:cNvSpPr>
          <p:nvPr/>
        </p:nvSpPr>
        <p:spPr bwMode="auto">
          <a:xfrm>
            <a:off x="1703388" y="1"/>
            <a:ext cx="8064500" cy="620713"/>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eaLnBrk="1" hangingPunct="1">
              <a:buSzPct val="100000"/>
            </a:pPr>
            <a:endParaRPr lang="fr-FR" altLang="fr-FR" sz="2000" b="1" dirty="0">
              <a:solidFill>
                <a:srgbClr val="FFFFFF"/>
              </a:solidFill>
              <a:latin typeface="Century Gothic" panose="020B0502020202020204" pitchFamily="34" charset="0"/>
            </a:endParaRPr>
          </a:p>
        </p:txBody>
      </p:sp>
      <p:pic>
        <p:nvPicPr>
          <p:cNvPr id="29703"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288" y="1163349"/>
            <a:ext cx="8772525" cy="322897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0727"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5763" y="1153824"/>
            <a:ext cx="8791575" cy="32480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0728"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95763" y="1153824"/>
            <a:ext cx="8791575" cy="32480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30729" name="Picture 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5763" y="1153824"/>
            <a:ext cx="8791575" cy="3248025"/>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pic>
        <p:nvPicPr>
          <p:cNvPr id="1026" name="Picture 2" descr="sobriété, efficacité, renouvelable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99262" y="3497916"/>
            <a:ext cx="816025" cy="43201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www.edfvilledurable.fr/atelierenergieetterritoires/wp-content/uploads/2014/10/aet_rebond_14.10_600x18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15485" y="2633819"/>
            <a:ext cx="1440160" cy="432048"/>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40861" y="5957721"/>
            <a:ext cx="12022163" cy="307777"/>
          </a:xfrm>
          <a:prstGeom prst="rect">
            <a:avLst/>
          </a:prstGeom>
          <a:ln>
            <a:noFill/>
          </a:ln>
        </p:spPr>
        <p:txBody>
          <a:bodyPr wrap="square">
            <a:spAutoFit/>
          </a:bodyPr>
          <a:lstStyle/>
          <a:p>
            <a:pPr algn="just"/>
            <a:r>
              <a:rPr lang="fr-FR" sz="1400" i="1" dirty="0">
                <a:solidFill>
                  <a:srgbClr val="085160"/>
                </a:solidFill>
                <a:latin typeface="Century Gothic" panose="020B0502020202020204" pitchFamily="34" charset="0"/>
                <a:cs typeface="+mn-cs"/>
              </a:rPr>
              <a:t>Source : Avenir Climatique, </a:t>
            </a:r>
            <a:r>
              <a:rPr lang="fr-FR" sz="1400" i="1" dirty="0" err="1">
                <a:solidFill>
                  <a:srgbClr val="085160"/>
                </a:solidFill>
                <a:latin typeface="Century Gothic" pitchFamily="34" charset="0"/>
                <a:cs typeface="+mn-cs"/>
              </a:rPr>
              <a:t>SOeS</a:t>
            </a:r>
            <a:r>
              <a:rPr lang="fr-FR" sz="1400" i="1" dirty="0">
                <a:solidFill>
                  <a:srgbClr val="085160"/>
                </a:solidFill>
                <a:latin typeface="Century Gothic" pitchFamily="34" charset="0"/>
                <a:cs typeface="+mn-cs"/>
              </a:rPr>
              <a:t>, chiffres clés de l'énergie ; </a:t>
            </a:r>
            <a:r>
              <a:rPr lang="fr-FR" sz="1400" i="1" dirty="0" err="1">
                <a:solidFill>
                  <a:srgbClr val="085160"/>
                </a:solidFill>
                <a:latin typeface="Century Gothic" pitchFamily="34" charset="0"/>
                <a:cs typeface="+mn-cs"/>
              </a:rPr>
              <a:t>EnR</a:t>
            </a:r>
            <a:r>
              <a:rPr lang="fr-FR" sz="1400" i="1" dirty="0">
                <a:solidFill>
                  <a:srgbClr val="085160"/>
                </a:solidFill>
                <a:latin typeface="Century Gothic" pitchFamily="34" charset="0"/>
                <a:cs typeface="+mn-cs"/>
              </a:rPr>
              <a:t> 2050 d’après </a:t>
            </a:r>
            <a:r>
              <a:rPr lang="fr-FR" sz="1400" i="1" dirty="0" err="1">
                <a:solidFill>
                  <a:srgbClr val="085160"/>
                </a:solidFill>
                <a:latin typeface="Century Gothic" pitchFamily="34" charset="0"/>
                <a:cs typeface="+mn-cs"/>
              </a:rPr>
              <a:t>négaWatt</a:t>
            </a:r>
            <a:r>
              <a:rPr lang="fr-FR" sz="1400" i="1" dirty="0">
                <a:solidFill>
                  <a:srgbClr val="085160"/>
                </a:solidFill>
                <a:latin typeface="Century Gothic" pitchFamily="34" charset="0"/>
                <a:cs typeface="+mn-cs"/>
              </a:rPr>
              <a:t>, LTECV</a:t>
            </a:r>
            <a:endParaRPr lang="fr-FR" sz="1400" b="1" i="1" dirty="0">
              <a:solidFill>
                <a:schemeClr val="accent2"/>
              </a:solidFill>
              <a:latin typeface="Century Gothic" pitchFamily="34" charset="0"/>
              <a:cs typeface="+mn-cs"/>
            </a:endParaRPr>
          </a:p>
        </p:txBody>
      </p:sp>
      <p:sp>
        <p:nvSpPr>
          <p:cNvPr id="16" name="Text Box 3"/>
          <p:cNvSpPr txBox="1">
            <a:spLocks noChangeArrowheads="1"/>
          </p:cNvSpPr>
          <p:nvPr/>
        </p:nvSpPr>
        <p:spPr bwMode="auto">
          <a:xfrm>
            <a:off x="1919536" y="5304426"/>
            <a:ext cx="8640960" cy="402291"/>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a:buSzPct val="100000"/>
            </a:pPr>
            <a:r>
              <a:rPr lang="fr-FR" altLang="fr-FR" sz="2000" b="1" dirty="0">
                <a:solidFill>
                  <a:srgbClr val="FFFFFF"/>
                </a:solidFill>
                <a:latin typeface="Century Gothic" panose="020B0502020202020204" pitchFamily="34" charset="0"/>
              </a:rPr>
              <a:t>Il faut faire des économies d’énergie </a:t>
            </a:r>
            <a:r>
              <a:rPr lang="fr-FR" altLang="fr-FR" sz="2000" b="1" u="sng" dirty="0">
                <a:solidFill>
                  <a:srgbClr val="FFFFFF"/>
                </a:solidFill>
                <a:latin typeface="Century Gothic" panose="020B0502020202020204" pitchFamily="34" charset="0"/>
              </a:rPr>
              <a:t>ET</a:t>
            </a:r>
            <a:r>
              <a:rPr lang="fr-FR" altLang="fr-FR" sz="2000" b="1" dirty="0">
                <a:solidFill>
                  <a:srgbClr val="FFFFFF"/>
                </a:solidFill>
                <a:latin typeface="Century Gothic" panose="020B0502020202020204" pitchFamily="34" charset="0"/>
              </a:rPr>
              <a:t> développer les </a:t>
            </a:r>
            <a:r>
              <a:rPr lang="fr-FR" altLang="fr-FR" sz="2000" b="1" dirty="0" err="1">
                <a:solidFill>
                  <a:srgbClr val="FFFFFF"/>
                </a:solidFill>
                <a:latin typeface="Century Gothic" panose="020B0502020202020204" pitchFamily="34" charset="0"/>
              </a:rPr>
              <a:t>EnR</a:t>
            </a:r>
            <a:endParaRPr lang="fr-FR" altLang="fr-FR" sz="2000" b="1" dirty="0">
              <a:solidFill>
                <a:srgbClr val="FFFFFF"/>
              </a:solidFill>
              <a:latin typeface="Century Gothic" panose="020B0502020202020204" pitchFamily="34" charset="0"/>
            </a:endParaRPr>
          </a:p>
        </p:txBody>
      </p:sp>
      <p:sp>
        <p:nvSpPr>
          <p:cNvPr id="6" name="Titre 5"/>
          <p:cNvSpPr>
            <a:spLocks noGrp="1"/>
          </p:cNvSpPr>
          <p:nvPr>
            <p:ph type="title"/>
          </p:nvPr>
        </p:nvSpPr>
        <p:spPr/>
        <p:txBody>
          <a:bodyPr/>
          <a:lstStyle/>
          <a:p>
            <a:r>
              <a:rPr lang="fr-FR" dirty="0"/>
              <a:t>En France, beaucoup de débats, quelques pistes</a:t>
            </a:r>
          </a:p>
        </p:txBody>
      </p:sp>
      <p:pic>
        <p:nvPicPr>
          <p:cNvPr id="17" name="Image 1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6344" y="1813456"/>
            <a:ext cx="307801" cy="307801"/>
          </a:xfrm>
          <a:prstGeom prst="rect">
            <a:avLst/>
          </a:prstGeom>
        </p:spPr>
      </p:pic>
      <p:sp>
        <p:nvSpPr>
          <p:cNvPr id="18" name="Text Box 3"/>
          <p:cNvSpPr txBox="1">
            <a:spLocks noChangeArrowheads="1"/>
          </p:cNvSpPr>
          <p:nvPr/>
        </p:nvSpPr>
        <p:spPr bwMode="auto">
          <a:xfrm>
            <a:off x="1919535" y="4685159"/>
            <a:ext cx="8640960" cy="402291"/>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a:buSzPct val="100000"/>
            </a:pPr>
            <a:r>
              <a:rPr lang="fr-FR" altLang="fr-FR" sz="2000" b="1" dirty="0">
                <a:solidFill>
                  <a:srgbClr val="FFFFFF"/>
                </a:solidFill>
                <a:latin typeface="Century Gothic" panose="020B0502020202020204" pitchFamily="34" charset="0"/>
              </a:rPr>
              <a:t>Plusieurs scénarios sont sur la table. Le débat politique est intense</a:t>
            </a:r>
          </a:p>
        </p:txBody>
      </p:sp>
    </p:spTree>
    <p:extLst>
      <p:ext uri="{BB962C8B-B14F-4D97-AF65-F5344CB8AC3E}">
        <p14:creationId xmlns:p14="http://schemas.microsoft.com/office/powerpoint/2010/main" val="16622807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30727"/>
                                        </p:tgtEl>
                                        <p:attrNameLst>
                                          <p:attrName>style.visibility</p:attrName>
                                        </p:attrNameLst>
                                      </p:cBhvr>
                                      <p:to>
                                        <p:strVal val="visible"/>
                                      </p:to>
                                    </p:set>
                                    <p:animEffect transition="in" filter="fade">
                                      <p:cBhvr additive="repl">
                                        <p:cTn id="7" dur="500"/>
                                        <p:tgtEl>
                                          <p:spTgt spid="30727"/>
                                        </p:tgtEl>
                                      </p:cBhvr>
                                    </p:animEffect>
                                  </p:childTnLst>
                                </p:cTn>
                              </p:par>
                              <p:par>
                                <p:cTn id="8" presetID="1"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fill="hold" nodeType="clickEffect">
                                  <p:stCondLst>
                                    <p:cond delay="0"/>
                                  </p:stCondLst>
                                  <p:childTnLst>
                                    <p:set>
                                      <p:cBhvr additive="repl">
                                        <p:cTn id="13" dur="1" fill="hold">
                                          <p:stCondLst>
                                            <p:cond delay="0"/>
                                          </p:stCondLst>
                                        </p:cTn>
                                        <p:tgtEl>
                                          <p:spTgt spid="30728"/>
                                        </p:tgtEl>
                                        <p:attrNameLst>
                                          <p:attrName>style.visibility</p:attrName>
                                        </p:attrNameLst>
                                      </p:cBhvr>
                                      <p:to>
                                        <p:strVal val="visible"/>
                                      </p:to>
                                    </p:set>
                                    <p:animEffect transition="in" filter="fade">
                                      <p:cBhvr additive="repl">
                                        <p:cTn id="14" dur="500"/>
                                        <p:tgtEl>
                                          <p:spTgt spid="30728"/>
                                        </p:tgtEl>
                                      </p:cBhvr>
                                    </p:animEffect>
                                  </p:childTnLst>
                                </p:cTn>
                              </p:par>
                              <p:par>
                                <p:cTn id="15" presetID="1" presetClass="entr" presetSubtype="0" fill="hold" nodeType="withEffect">
                                  <p:stCondLst>
                                    <p:cond delay="0"/>
                                  </p:stCondLst>
                                  <p:childTnLst>
                                    <p:set>
                                      <p:cBhvr>
                                        <p:cTn id="16" dur="1" fill="hold">
                                          <p:stCondLst>
                                            <p:cond delay="0"/>
                                          </p:stCondLst>
                                        </p:cTn>
                                        <p:tgtEl>
                                          <p:spTgt spid="10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fill="hold" nodeType="clickEffect">
                                  <p:stCondLst>
                                    <p:cond delay="0"/>
                                  </p:stCondLst>
                                  <p:childTnLst>
                                    <p:set>
                                      <p:cBhvr additive="repl">
                                        <p:cTn id="20" dur="1" fill="hold">
                                          <p:stCondLst>
                                            <p:cond delay="0"/>
                                          </p:stCondLst>
                                        </p:cTn>
                                        <p:tgtEl>
                                          <p:spTgt spid="30729"/>
                                        </p:tgtEl>
                                        <p:attrNameLst>
                                          <p:attrName>style.visibility</p:attrName>
                                        </p:attrNameLst>
                                      </p:cBhvr>
                                      <p:to>
                                        <p:strVal val="visible"/>
                                      </p:to>
                                    </p:set>
                                    <p:animEffect transition="in" filter="fade">
                                      <p:cBhvr additive="repl">
                                        <p:cTn id="21" dur="500"/>
                                        <p:tgtEl>
                                          <p:spTgt spid="307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additive="repl">
                                        <p:cTn id="25" dur="1" fill="hold">
                                          <p:stCondLst>
                                            <p:cond delay="0"/>
                                          </p:stCondLst>
                                        </p:cTn>
                                        <p:tgtEl>
                                          <p:spTgt spid="16"/>
                                        </p:tgtEl>
                                        <p:attrNameLst>
                                          <p:attrName>style.visibility</p:attrName>
                                        </p:attrNameLst>
                                      </p:cBhvr>
                                      <p:to>
                                        <p:strVal val="visible"/>
                                      </p:to>
                                    </p:set>
                                    <p:animEffect transition="in" filter="wipe(down)">
                                      <p:cBhvr additive="repl">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additive="repl">
                                        <p:cTn id="34" dur="1" fill="hold">
                                          <p:stCondLst>
                                            <p:cond delay="0"/>
                                          </p:stCondLst>
                                        </p:cTn>
                                        <p:tgtEl>
                                          <p:spTgt spid="18"/>
                                        </p:tgtEl>
                                        <p:attrNameLst>
                                          <p:attrName>style.visibility</p:attrName>
                                        </p:attrNameLst>
                                      </p:cBhvr>
                                      <p:to>
                                        <p:strVal val="visible"/>
                                      </p:to>
                                    </p:set>
                                    <p:animEffect transition="in" filter="wipe(down)">
                                      <p:cBhvr additive="repl">
                                        <p:cTn id="3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90;p15">
            <a:extLst>
              <a:ext uri="{FF2B5EF4-FFF2-40B4-BE49-F238E27FC236}">
                <a16:creationId xmlns:a16="http://schemas.microsoft.com/office/drawing/2014/main" id="{C2135C9B-609E-421C-B0D6-8A8C795040D3}"/>
              </a:ext>
            </a:extLst>
          </p:cNvPr>
          <p:cNvSpPr txBox="1">
            <a:spLocks noGrp="1"/>
          </p:cNvSpPr>
          <p:nvPr>
            <p:ph type="title"/>
          </p:nvPr>
        </p:nvSpPr>
        <p:spPr/>
        <p:txBody>
          <a:bodyPr/>
          <a:lstStyle/>
          <a:p>
            <a:pPr lvl="0"/>
            <a:r>
              <a:rPr lang="fr-FR" dirty="0"/>
              <a:t>L’</a:t>
            </a:r>
            <a:r>
              <a:rPr lang="fr-FR" dirty="0" err="1"/>
              <a:t>Academy</a:t>
            </a:r>
            <a:r>
              <a:rPr lang="fr-FR" dirty="0"/>
              <a:t> d’Avenir Climatique</a:t>
            </a:r>
            <a:br>
              <a:rPr lang="fr-FR" dirty="0"/>
            </a:br>
            <a:r>
              <a:rPr lang="fr-FR" dirty="0">
                <a:solidFill>
                  <a:srgbClr val="F6AB38"/>
                </a:solidFill>
              </a:rPr>
              <a:t>R</a:t>
            </a:r>
            <a:r>
              <a:rPr lang="fr-FR" sz="2000" dirty="0">
                <a:solidFill>
                  <a:srgbClr val="F6AB38"/>
                </a:solidFill>
              </a:rPr>
              <a:t>évèle le héros du climat qui est en toi !</a:t>
            </a:r>
          </a:p>
        </p:txBody>
      </p:sp>
      <p:pic>
        <p:nvPicPr>
          <p:cNvPr id="3" name="Google Shape;91;p15">
            <a:extLst>
              <a:ext uri="{FF2B5EF4-FFF2-40B4-BE49-F238E27FC236}">
                <a16:creationId xmlns:a16="http://schemas.microsoft.com/office/drawing/2014/main" id="{E61F3D44-1F79-4FA0-8CC1-41B695DE5115}"/>
              </a:ext>
            </a:extLst>
          </p:cNvPr>
          <p:cNvPicPr>
            <a:picLocks noChangeAspect="1"/>
          </p:cNvPicPr>
          <p:nvPr/>
        </p:nvPicPr>
        <p:blipFill>
          <a:blip r:embed="rId3">
            <a:lum/>
            <a:alphaModFix/>
          </a:blip>
          <a:srcRect/>
          <a:stretch>
            <a:fillRect/>
          </a:stretch>
        </p:blipFill>
        <p:spPr>
          <a:xfrm>
            <a:off x="8296198" y="4041639"/>
            <a:ext cx="3312649" cy="2208312"/>
          </a:xfrm>
          <a:prstGeom prst="rect">
            <a:avLst/>
          </a:prstGeom>
          <a:noFill/>
          <a:ln>
            <a:noFill/>
          </a:ln>
        </p:spPr>
      </p:pic>
      <p:pic>
        <p:nvPicPr>
          <p:cNvPr id="4" name="Google Shape;92;p15">
            <a:extLst>
              <a:ext uri="{FF2B5EF4-FFF2-40B4-BE49-F238E27FC236}">
                <a16:creationId xmlns:a16="http://schemas.microsoft.com/office/drawing/2014/main" id="{9C3A74D8-7830-49C9-B55D-00F529634C8B}"/>
              </a:ext>
            </a:extLst>
          </p:cNvPr>
          <p:cNvPicPr>
            <a:picLocks noChangeAspect="1"/>
          </p:cNvPicPr>
          <p:nvPr/>
        </p:nvPicPr>
        <p:blipFill>
          <a:blip r:embed="rId4">
            <a:lum/>
            <a:alphaModFix/>
          </a:blip>
          <a:srcRect/>
          <a:stretch>
            <a:fillRect/>
          </a:stretch>
        </p:blipFill>
        <p:spPr>
          <a:xfrm>
            <a:off x="8326795" y="1305996"/>
            <a:ext cx="3312649" cy="2207953"/>
          </a:xfrm>
          <a:prstGeom prst="rect">
            <a:avLst/>
          </a:prstGeom>
          <a:noFill/>
          <a:ln>
            <a:noFill/>
          </a:ln>
        </p:spPr>
      </p:pic>
      <p:pic>
        <p:nvPicPr>
          <p:cNvPr id="6" name="Google Shape;94;p15">
            <a:extLst>
              <a:ext uri="{FF2B5EF4-FFF2-40B4-BE49-F238E27FC236}">
                <a16:creationId xmlns:a16="http://schemas.microsoft.com/office/drawing/2014/main" id="{99F10B5B-0F89-4EA8-88F5-9E10E939D704}"/>
              </a:ext>
            </a:extLst>
          </p:cNvPr>
          <p:cNvPicPr>
            <a:picLocks noChangeAspect="1"/>
          </p:cNvPicPr>
          <p:nvPr/>
        </p:nvPicPr>
        <p:blipFill>
          <a:blip r:embed="rId5">
            <a:lum/>
            <a:alphaModFix/>
          </a:blip>
          <a:srcRect/>
          <a:stretch>
            <a:fillRect/>
          </a:stretch>
        </p:blipFill>
        <p:spPr>
          <a:xfrm>
            <a:off x="218133" y="3326660"/>
            <a:ext cx="2028336" cy="856688"/>
          </a:xfrm>
          <a:prstGeom prst="rect">
            <a:avLst/>
          </a:prstGeom>
          <a:noFill/>
          <a:ln>
            <a:noFill/>
          </a:ln>
        </p:spPr>
      </p:pic>
      <p:pic>
        <p:nvPicPr>
          <p:cNvPr id="7" name="Google Shape;95;p15">
            <a:extLst>
              <a:ext uri="{FF2B5EF4-FFF2-40B4-BE49-F238E27FC236}">
                <a16:creationId xmlns:a16="http://schemas.microsoft.com/office/drawing/2014/main" id="{42A1A191-AF58-4486-B5D4-06DE3D150529}"/>
              </a:ext>
            </a:extLst>
          </p:cNvPr>
          <p:cNvPicPr>
            <a:picLocks noChangeAspect="1"/>
          </p:cNvPicPr>
          <p:nvPr/>
        </p:nvPicPr>
        <p:blipFill>
          <a:blip r:embed="rId6">
            <a:lum/>
            <a:alphaModFix/>
          </a:blip>
          <a:srcRect/>
          <a:stretch>
            <a:fillRect/>
          </a:stretch>
        </p:blipFill>
        <p:spPr>
          <a:xfrm>
            <a:off x="263352" y="5805403"/>
            <a:ext cx="2689570" cy="575925"/>
          </a:xfrm>
          <a:prstGeom prst="rect">
            <a:avLst/>
          </a:prstGeom>
          <a:noFill/>
          <a:ln>
            <a:noFill/>
          </a:ln>
        </p:spPr>
      </p:pic>
      <p:pic>
        <p:nvPicPr>
          <p:cNvPr id="8" name="Google Shape;96;p15">
            <a:extLst>
              <a:ext uri="{FF2B5EF4-FFF2-40B4-BE49-F238E27FC236}">
                <a16:creationId xmlns:a16="http://schemas.microsoft.com/office/drawing/2014/main" id="{C2D90F38-0D4F-4D26-BADB-6ED3283B8969}"/>
              </a:ext>
            </a:extLst>
          </p:cNvPr>
          <p:cNvPicPr>
            <a:picLocks noChangeAspect="1"/>
          </p:cNvPicPr>
          <p:nvPr/>
        </p:nvPicPr>
        <p:blipFill>
          <a:blip r:embed="rId7">
            <a:lum/>
            <a:alphaModFix/>
          </a:blip>
          <a:srcRect/>
          <a:stretch>
            <a:fillRect/>
          </a:stretch>
        </p:blipFill>
        <p:spPr>
          <a:xfrm>
            <a:off x="6552924" y="3168034"/>
            <a:ext cx="1631308" cy="953876"/>
          </a:xfrm>
          <a:prstGeom prst="rect">
            <a:avLst/>
          </a:prstGeom>
          <a:noFill/>
          <a:ln>
            <a:noFill/>
          </a:ln>
        </p:spPr>
      </p:pic>
      <p:pic>
        <p:nvPicPr>
          <p:cNvPr id="9" name="Google Shape;97;p15">
            <a:extLst>
              <a:ext uri="{FF2B5EF4-FFF2-40B4-BE49-F238E27FC236}">
                <a16:creationId xmlns:a16="http://schemas.microsoft.com/office/drawing/2014/main" id="{A4EE4E08-D048-4F46-94B6-DB701F538B98}"/>
              </a:ext>
            </a:extLst>
          </p:cNvPr>
          <p:cNvPicPr>
            <a:picLocks noChangeAspect="1"/>
          </p:cNvPicPr>
          <p:nvPr/>
        </p:nvPicPr>
        <p:blipFill>
          <a:blip r:embed="rId8">
            <a:lum/>
            <a:alphaModFix/>
          </a:blip>
          <a:srcRect/>
          <a:stretch>
            <a:fillRect/>
          </a:stretch>
        </p:blipFill>
        <p:spPr>
          <a:xfrm>
            <a:off x="5727911" y="5420981"/>
            <a:ext cx="2303700" cy="735384"/>
          </a:xfrm>
          <a:prstGeom prst="rect">
            <a:avLst/>
          </a:prstGeom>
          <a:noFill/>
          <a:ln>
            <a:noFill/>
          </a:ln>
        </p:spPr>
      </p:pic>
      <p:pic>
        <p:nvPicPr>
          <p:cNvPr id="10" name="Google Shape;99;p15">
            <a:extLst>
              <a:ext uri="{FF2B5EF4-FFF2-40B4-BE49-F238E27FC236}">
                <a16:creationId xmlns:a16="http://schemas.microsoft.com/office/drawing/2014/main" id="{C6F9B032-26BD-40B5-A3B8-94058E1ECF94}"/>
              </a:ext>
            </a:extLst>
          </p:cNvPr>
          <p:cNvPicPr>
            <a:picLocks noChangeAspect="1"/>
          </p:cNvPicPr>
          <p:nvPr/>
        </p:nvPicPr>
        <p:blipFill>
          <a:blip r:embed="rId9">
            <a:lum/>
            <a:alphaModFix/>
          </a:blip>
          <a:srcRect/>
          <a:stretch>
            <a:fillRect/>
          </a:stretch>
        </p:blipFill>
        <p:spPr>
          <a:xfrm>
            <a:off x="-24680" y="4327444"/>
            <a:ext cx="2028336" cy="1072299"/>
          </a:xfrm>
          <a:prstGeom prst="rect">
            <a:avLst/>
          </a:prstGeom>
          <a:noFill/>
          <a:ln>
            <a:noFill/>
          </a:ln>
        </p:spPr>
      </p:pic>
      <p:pic>
        <p:nvPicPr>
          <p:cNvPr id="11" name="Google Shape;100;p15">
            <a:extLst>
              <a:ext uri="{FF2B5EF4-FFF2-40B4-BE49-F238E27FC236}">
                <a16:creationId xmlns:a16="http://schemas.microsoft.com/office/drawing/2014/main" id="{54C85134-D224-4143-B748-E1C27FBD3936}"/>
              </a:ext>
            </a:extLst>
          </p:cNvPr>
          <p:cNvPicPr>
            <a:picLocks noChangeAspect="1"/>
          </p:cNvPicPr>
          <p:nvPr/>
        </p:nvPicPr>
        <p:blipFill>
          <a:blip r:embed="rId10">
            <a:lum/>
            <a:alphaModFix/>
          </a:blip>
          <a:srcRect/>
          <a:stretch>
            <a:fillRect/>
          </a:stretch>
        </p:blipFill>
        <p:spPr>
          <a:xfrm>
            <a:off x="5862535" y="4322044"/>
            <a:ext cx="1980462" cy="837611"/>
          </a:xfrm>
          <a:prstGeom prst="rect">
            <a:avLst/>
          </a:prstGeom>
          <a:noFill/>
          <a:ln>
            <a:noFill/>
          </a:ln>
        </p:spPr>
      </p:pic>
      <p:pic>
        <p:nvPicPr>
          <p:cNvPr id="12" name="Google Shape;101;p15">
            <a:extLst>
              <a:ext uri="{FF2B5EF4-FFF2-40B4-BE49-F238E27FC236}">
                <a16:creationId xmlns:a16="http://schemas.microsoft.com/office/drawing/2014/main" id="{F2993E61-8142-4260-A429-F79BC25EEE40}"/>
              </a:ext>
            </a:extLst>
          </p:cNvPr>
          <p:cNvPicPr>
            <a:picLocks noChangeAspect="1"/>
          </p:cNvPicPr>
          <p:nvPr/>
        </p:nvPicPr>
        <p:blipFill>
          <a:blip r:embed="rId11">
            <a:lum/>
            <a:alphaModFix/>
          </a:blip>
          <a:srcRect/>
          <a:stretch>
            <a:fillRect/>
          </a:stretch>
        </p:blipFill>
        <p:spPr>
          <a:xfrm>
            <a:off x="2612180" y="3068960"/>
            <a:ext cx="1173087" cy="1562915"/>
          </a:xfrm>
          <a:prstGeom prst="rect">
            <a:avLst/>
          </a:prstGeom>
          <a:noFill/>
          <a:ln>
            <a:noFill/>
          </a:ln>
        </p:spPr>
      </p:pic>
      <p:pic>
        <p:nvPicPr>
          <p:cNvPr id="13" name="Image 12">
            <a:extLst>
              <a:ext uri="{FF2B5EF4-FFF2-40B4-BE49-F238E27FC236}">
                <a16:creationId xmlns:a16="http://schemas.microsoft.com/office/drawing/2014/main" id="{C96E5D65-D111-4839-957B-BF34C7A1ADC2}"/>
              </a:ext>
            </a:extLst>
          </p:cNvPr>
          <p:cNvPicPr>
            <a:picLocks noChangeAspect="1"/>
          </p:cNvPicPr>
          <p:nvPr/>
        </p:nvPicPr>
        <p:blipFill>
          <a:blip r:embed="rId12">
            <a:lum/>
            <a:alphaModFix/>
          </a:blip>
          <a:srcRect l="9070" t="5109" r="9070" b="3628"/>
          <a:stretch>
            <a:fillRect/>
          </a:stretch>
        </p:blipFill>
        <p:spPr>
          <a:xfrm>
            <a:off x="4211766" y="4373877"/>
            <a:ext cx="1452411" cy="1603231"/>
          </a:xfrm>
          <a:prstGeom prst="rect">
            <a:avLst/>
          </a:prstGeom>
          <a:noFill/>
          <a:ln>
            <a:noFill/>
          </a:ln>
        </p:spPr>
      </p:pic>
      <p:pic>
        <p:nvPicPr>
          <p:cNvPr id="14" name="Image 13">
            <a:extLst>
              <a:ext uri="{FF2B5EF4-FFF2-40B4-BE49-F238E27FC236}">
                <a16:creationId xmlns:a16="http://schemas.microsoft.com/office/drawing/2014/main" id="{E10C333D-AA78-4A00-A0D0-D722CC71A27B}"/>
              </a:ext>
            </a:extLst>
          </p:cNvPr>
          <p:cNvPicPr>
            <a:picLocks noChangeAspect="1"/>
          </p:cNvPicPr>
          <p:nvPr/>
        </p:nvPicPr>
        <p:blipFill>
          <a:blip r:embed="rId13">
            <a:lum/>
            <a:alphaModFix/>
          </a:blip>
          <a:srcRect t="14181" b="31923"/>
          <a:stretch>
            <a:fillRect/>
          </a:stretch>
        </p:blipFill>
        <p:spPr>
          <a:xfrm>
            <a:off x="4140496" y="3207989"/>
            <a:ext cx="2459560" cy="853808"/>
          </a:xfrm>
          <a:prstGeom prst="rect">
            <a:avLst/>
          </a:prstGeom>
          <a:noFill/>
          <a:ln>
            <a:noFill/>
          </a:ln>
        </p:spPr>
      </p:pic>
      <p:sp>
        <p:nvSpPr>
          <p:cNvPr id="15" name="ZoneTexte 14">
            <a:extLst>
              <a:ext uri="{FF2B5EF4-FFF2-40B4-BE49-F238E27FC236}">
                <a16:creationId xmlns:a16="http://schemas.microsoft.com/office/drawing/2014/main" id="{1D41C575-85AE-48C3-9F7C-D46DE0FA5FB3}"/>
              </a:ext>
            </a:extLst>
          </p:cNvPr>
          <p:cNvSpPr txBox="1"/>
          <p:nvPr/>
        </p:nvSpPr>
        <p:spPr>
          <a:xfrm>
            <a:off x="2456976" y="4859278"/>
            <a:ext cx="1611048" cy="842226"/>
          </a:xfrm>
          <a:prstGeom prst="rect">
            <a:avLst/>
          </a:prstGeom>
          <a:noFill/>
          <a:ln>
            <a:noFill/>
          </a:ln>
        </p:spPr>
        <p:txBody>
          <a:bodyPr vert="horz" wrap="square" lIns="89988" tIns="44994" rIns="89988" bIns="44994" anchorCtr="0" compatLnSpc="0">
            <a:spAutoFit/>
          </a:bodyPr>
          <a:lstStyle/>
          <a:p>
            <a:pPr algn="ctr" hangingPunct="0">
              <a:spcBef>
                <a:spcPts val="0"/>
              </a:spcBef>
              <a:spcAft>
                <a:spcPts val="0"/>
              </a:spcAft>
              <a:defRPr sz="2400" b="1">
                <a:solidFill>
                  <a:srgbClr val="333333"/>
                </a:solidFill>
                <a:latin typeface="Hei" pitchFamily="2"/>
              </a:defRPr>
            </a:pPr>
            <a:r>
              <a:rPr lang="fr-FR" sz="2400" b="1" dirty="0">
                <a:solidFill>
                  <a:srgbClr val="333333"/>
                </a:solidFill>
                <a:latin typeface="Hei" pitchFamily="18"/>
                <a:ea typeface="Kai" pitchFamily="2"/>
                <a:cs typeface="Helvetica" pitchFamily="2"/>
              </a:rPr>
              <a:t>la Fresque du Climat</a:t>
            </a:r>
          </a:p>
        </p:txBody>
      </p:sp>
      <p:sp>
        <p:nvSpPr>
          <p:cNvPr id="17" name="Espace réservé du contenu 5">
            <a:extLst>
              <a:ext uri="{FF2B5EF4-FFF2-40B4-BE49-F238E27FC236}">
                <a16:creationId xmlns:a16="http://schemas.microsoft.com/office/drawing/2014/main" id="{72A097AF-A1CD-494A-8BD9-3F6565FB351E}"/>
              </a:ext>
            </a:extLst>
          </p:cNvPr>
          <p:cNvSpPr txBox="1">
            <a:spLocks/>
          </p:cNvSpPr>
          <p:nvPr/>
        </p:nvSpPr>
        <p:spPr>
          <a:xfrm>
            <a:off x="609600" y="1268760"/>
            <a:ext cx="7430616" cy="4857403"/>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dirty="0" smtClean="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0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dirty="0" smtClean="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085160"/>
              </a:buClr>
              <a:buFont typeface="Arial" pitchFamily="34" charset="0"/>
              <a:buChar char="•"/>
            </a:pPr>
            <a:r>
              <a:rPr lang="fr-FR" dirty="0">
                <a:solidFill>
                  <a:srgbClr val="2A6176"/>
                </a:solidFill>
              </a:rPr>
              <a:t>Organise cette </a:t>
            </a:r>
            <a:r>
              <a:rPr lang="fr-FR" dirty="0">
                <a:solidFill>
                  <a:srgbClr val="F6AB38"/>
                </a:solidFill>
              </a:rPr>
              <a:t>conférence</a:t>
            </a:r>
            <a:r>
              <a:rPr lang="fr-FR" dirty="0">
                <a:solidFill>
                  <a:srgbClr val="2A6176"/>
                </a:solidFill>
              </a:rPr>
              <a:t> autour de toi !</a:t>
            </a:r>
          </a:p>
          <a:p>
            <a:pPr>
              <a:buClr>
                <a:srgbClr val="085160"/>
              </a:buClr>
              <a:buFont typeface="Arial" pitchFamily="34" charset="0"/>
              <a:buChar char="•"/>
            </a:pPr>
            <a:r>
              <a:rPr lang="fr-FR" dirty="0">
                <a:solidFill>
                  <a:srgbClr val="2A6176"/>
                </a:solidFill>
              </a:rPr>
              <a:t>Une promotion de 80 « super sensibilisateurs »</a:t>
            </a:r>
          </a:p>
          <a:p>
            <a:pPr lvl="1" indent="0">
              <a:buClr>
                <a:srgbClr val="085160"/>
              </a:buClr>
              <a:buNone/>
            </a:pPr>
            <a:r>
              <a:rPr lang="fr-FR" sz="1800" b="1" dirty="0">
                <a:solidFill>
                  <a:srgbClr val="2A6176"/>
                </a:solidFill>
              </a:rPr>
              <a:t>&gt;&gt; Rendez vous sur : </a:t>
            </a:r>
            <a:r>
              <a:rPr lang="fr-FR" sz="1800" b="1" u="sng" dirty="0">
                <a:solidFill>
                  <a:srgbClr val="F6AB38"/>
                </a:solidFill>
              </a:rPr>
              <a:t>avenirclimatique.org</a:t>
            </a:r>
          </a:p>
          <a:p>
            <a:pPr indent="0">
              <a:buClr>
                <a:srgbClr val="085160"/>
              </a:buClr>
            </a:pPr>
            <a:endParaRPr lang="fr-FR" sz="1800" dirty="0">
              <a:solidFill>
                <a:srgbClr val="F59F2E"/>
              </a:solidFill>
            </a:endParaRPr>
          </a:p>
          <a:p>
            <a:pPr indent="0">
              <a:buClr>
                <a:srgbClr val="085160"/>
              </a:buClr>
            </a:pPr>
            <a:r>
              <a:rPr lang="fr-FR" sz="1800" dirty="0">
                <a:solidFill>
                  <a:srgbClr val="F59F2E"/>
                </a:solidFill>
              </a:rPr>
              <a:t>Avec le soutien de : </a:t>
            </a:r>
          </a:p>
          <a:p>
            <a:pPr indent="0">
              <a:buClr>
                <a:srgbClr val="085160"/>
              </a:buClr>
            </a:pPr>
            <a:endParaRPr lang="fr-FR" sz="1800" dirty="0">
              <a:solidFill>
                <a:srgbClr val="F59F2E"/>
              </a:solidFill>
            </a:endParaRPr>
          </a:p>
          <a:p>
            <a:pPr indent="0">
              <a:buClr>
                <a:srgbClr val="085160"/>
              </a:buClr>
            </a:pPr>
            <a:endParaRPr lang="fr-F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Line 31">
            <a:extLst>
              <a:ext uri="{FF2B5EF4-FFF2-40B4-BE49-F238E27FC236}">
                <a16:creationId xmlns:a16="http://schemas.microsoft.com/office/drawing/2014/main" id="{0EAC2396-800C-4FB8-B9B0-2D81C645C593}"/>
              </a:ext>
            </a:extLst>
          </p:cNvPr>
          <p:cNvSpPr>
            <a:spLocks noChangeShapeType="1"/>
          </p:cNvSpPr>
          <p:nvPr/>
        </p:nvSpPr>
        <p:spPr bwMode="auto">
          <a:xfrm flipV="1">
            <a:off x="2566988" y="1005845"/>
            <a:ext cx="0" cy="4967287"/>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5" name="Text Box 32">
            <a:extLst>
              <a:ext uri="{FF2B5EF4-FFF2-40B4-BE49-F238E27FC236}">
                <a16:creationId xmlns:a16="http://schemas.microsoft.com/office/drawing/2014/main" id="{24324F7C-C86C-4750-9FC4-92016E8F78DF}"/>
              </a:ext>
            </a:extLst>
          </p:cNvPr>
          <p:cNvSpPr txBox="1">
            <a:spLocks noChangeArrowheads="1"/>
          </p:cNvSpPr>
          <p:nvPr/>
        </p:nvSpPr>
        <p:spPr bwMode="auto">
          <a:xfrm rot="-5400000">
            <a:off x="-308769" y="3519650"/>
            <a:ext cx="4537075"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ctr">
              <a:spcBef>
                <a:spcPct val="50000"/>
              </a:spcBef>
            </a:pPr>
            <a:r>
              <a:rPr lang="fr-FR" altLang="fr-FR" b="1">
                <a:solidFill>
                  <a:schemeClr val="tx1"/>
                </a:solidFill>
                <a:latin typeface="Century Gothic" panose="020B0502020202020204" pitchFamily="34" charset="0"/>
              </a:rPr>
              <a:t>Milliards de tonnes équivalent pétrole</a:t>
            </a:r>
          </a:p>
        </p:txBody>
      </p:sp>
      <p:sp>
        <p:nvSpPr>
          <p:cNvPr id="6" name="ZoneTexte 15">
            <a:extLst>
              <a:ext uri="{FF2B5EF4-FFF2-40B4-BE49-F238E27FC236}">
                <a16:creationId xmlns:a16="http://schemas.microsoft.com/office/drawing/2014/main" id="{95C691F8-11B4-4A09-AEDE-D8B6295B045F}"/>
              </a:ext>
            </a:extLst>
          </p:cNvPr>
          <p:cNvSpPr txBox="1">
            <a:spLocks noChangeArrowheads="1"/>
          </p:cNvSpPr>
          <p:nvPr/>
        </p:nvSpPr>
        <p:spPr bwMode="auto">
          <a:xfrm>
            <a:off x="1919289" y="1366206"/>
            <a:ext cx="720725" cy="480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fr-FR" altLang="fr-FR" b="1" dirty="0">
                <a:solidFill>
                  <a:schemeClr val="tx1"/>
                </a:solidFill>
                <a:latin typeface="Century Gothic" panose="020B0502020202020204" pitchFamily="34" charset="0"/>
              </a:rPr>
              <a:t>25 -</a:t>
            </a:r>
          </a:p>
          <a:p>
            <a:pPr algn="r"/>
            <a:endParaRPr lang="fr-FR" altLang="fr-FR" b="1" dirty="0">
              <a:solidFill>
                <a:schemeClr val="tx1"/>
              </a:solidFill>
              <a:latin typeface="Century Gothic" panose="020B0502020202020204" pitchFamily="34" charset="0"/>
            </a:endParaRPr>
          </a:p>
          <a:p>
            <a:pPr algn="r"/>
            <a:endParaRPr lang="fr-FR" altLang="fr-FR" b="1" dirty="0">
              <a:solidFill>
                <a:schemeClr val="tx1"/>
              </a:solidFill>
              <a:latin typeface="Century Gothic" panose="020B0502020202020204" pitchFamily="34" charset="0"/>
            </a:endParaRPr>
          </a:p>
          <a:p>
            <a:pPr algn="r"/>
            <a:endParaRPr lang="fr-FR" altLang="fr-FR" b="1" dirty="0">
              <a:solidFill>
                <a:schemeClr val="tx1"/>
              </a:solidFill>
              <a:latin typeface="Century Gothic" panose="020B0502020202020204" pitchFamily="34" charset="0"/>
            </a:endParaRPr>
          </a:p>
          <a:p>
            <a:pPr algn="r"/>
            <a:r>
              <a:rPr lang="fr-FR" altLang="fr-FR" b="1" dirty="0">
                <a:solidFill>
                  <a:schemeClr val="tx1"/>
                </a:solidFill>
                <a:latin typeface="Century Gothic" panose="020B0502020202020204" pitchFamily="34" charset="0"/>
              </a:rPr>
              <a:t>20 -</a:t>
            </a:r>
          </a:p>
          <a:p>
            <a:pPr algn="r"/>
            <a:endParaRPr lang="fr-FR" altLang="fr-FR" b="1" dirty="0">
              <a:solidFill>
                <a:schemeClr val="tx1"/>
              </a:solidFill>
              <a:latin typeface="Century Gothic" panose="020B0502020202020204" pitchFamily="34" charset="0"/>
            </a:endParaRPr>
          </a:p>
          <a:p>
            <a:pPr algn="r"/>
            <a:endParaRPr lang="fr-FR" altLang="fr-FR" b="1" dirty="0">
              <a:solidFill>
                <a:schemeClr val="tx1"/>
              </a:solidFill>
              <a:latin typeface="Century Gothic" panose="020B0502020202020204" pitchFamily="34" charset="0"/>
            </a:endParaRPr>
          </a:p>
          <a:p>
            <a:pPr algn="r"/>
            <a:endParaRPr lang="fr-FR" altLang="fr-FR" b="1" dirty="0">
              <a:solidFill>
                <a:schemeClr val="tx1"/>
              </a:solidFill>
              <a:latin typeface="Century Gothic" panose="020B0502020202020204" pitchFamily="34" charset="0"/>
            </a:endParaRPr>
          </a:p>
          <a:p>
            <a:pPr algn="r"/>
            <a:r>
              <a:rPr lang="fr-FR" altLang="fr-FR" b="1" dirty="0">
                <a:solidFill>
                  <a:schemeClr val="tx1"/>
                </a:solidFill>
                <a:latin typeface="Century Gothic" panose="020B0502020202020204" pitchFamily="34" charset="0"/>
              </a:rPr>
              <a:t>10 -</a:t>
            </a:r>
          </a:p>
          <a:p>
            <a:pPr algn="r"/>
            <a:endParaRPr lang="fr-FR" altLang="fr-FR" b="1" dirty="0">
              <a:solidFill>
                <a:schemeClr val="tx1"/>
              </a:solidFill>
              <a:latin typeface="Century Gothic" panose="020B0502020202020204" pitchFamily="34" charset="0"/>
            </a:endParaRPr>
          </a:p>
          <a:p>
            <a:pPr algn="r"/>
            <a:endParaRPr lang="fr-FR" altLang="fr-FR" b="1" dirty="0">
              <a:solidFill>
                <a:schemeClr val="tx1"/>
              </a:solidFill>
              <a:latin typeface="Century Gothic" panose="020B0502020202020204" pitchFamily="34" charset="0"/>
            </a:endParaRPr>
          </a:p>
          <a:p>
            <a:pPr algn="r"/>
            <a:endParaRPr lang="fr-FR" altLang="fr-FR" b="1" dirty="0">
              <a:solidFill>
                <a:schemeClr val="tx1"/>
              </a:solidFill>
              <a:latin typeface="Century Gothic" panose="020B0502020202020204" pitchFamily="34" charset="0"/>
            </a:endParaRPr>
          </a:p>
          <a:p>
            <a:pPr algn="r"/>
            <a:r>
              <a:rPr lang="fr-FR" altLang="fr-FR" b="1" dirty="0">
                <a:solidFill>
                  <a:schemeClr val="tx1"/>
                </a:solidFill>
                <a:latin typeface="Century Gothic" panose="020B0502020202020204" pitchFamily="34" charset="0"/>
              </a:rPr>
              <a:t>5 -</a:t>
            </a:r>
          </a:p>
          <a:p>
            <a:pPr algn="r"/>
            <a:endParaRPr lang="fr-FR" altLang="fr-FR" b="1" dirty="0">
              <a:solidFill>
                <a:schemeClr val="tx1"/>
              </a:solidFill>
              <a:latin typeface="Century Gothic" panose="020B0502020202020204" pitchFamily="34" charset="0"/>
            </a:endParaRPr>
          </a:p>
          <a:p>
            <a:pPr algn="r"/>
            <a:endParaRPr lang="fr-FR" altLang="fr-FR" b="1" dirty="0">
              <a:solidFill>
                <a:schemeClr val="tx1"/>
              </a:solidFill>
              <a:latin typeface="Century Gothic" panose="020B0502020202020204" pitchFamily="34" charset="0"/>
            </a:endParaRPr>
          </a:p>
          <a:p>
            <a:pPr algn="r"/>
            <a:endParaRPr lang="fr-FR" altLang="fr-FR" b="1" dirty="0">
              <a:solidFill>
                <a:schemeClr val="tx1"/>
              </a:solidFill>
              <a:latin typeface="Century Gothic" panose="020B0502020202020204" pitchFamily="34" charset="0"/>
            </a:endParaRPr>
          </a:p>
          <a:p>
            <a:pPr algn="r"/>
            <a:r>
              <a:rPr lang="fr-FR" altLang="fr-FR" b="1" dirty="0">
                <a:solidFill>
                  <a:schemeClr val="tx1"/>
                </a:solidFill>
                <a:latin typeface="Century Gothic" panose="020B0502020202020204" pitchFamily="34" charset="0"/>
              </a:rPr>
              <a:t>0 -</a:t>
            </a:r>
          </a:p>
        </p:txBody>
      </p:sp>
      <p:sp>
        <p:nvSpPr>
          <p:cNvPr id="7" name="Titre 1">
            <a:extLst>
              <a:ext uri="{FF2B5EF4-FFF2-40B4-BE49-F238E27FC236}">
                <a16:creationId xmlns:a16="http://schemas.microsoft.com/office/drawing/2014/main" id="{45AEEA5B-68BB-4F96-995C-A746F7D959F6}"/>
              </a:ext>
            </a:extLst>
          </p:cNvPr>
          <p:cNvSpPr txBox="1">
            <a:spLocks/>
          </p:cNvSpPr>
          <p:nvPr/>
        </p:nvSpPr>
        <p:spPr>
          <a:xfrm>
            <a:off x="2027548" y="0"/>
            <a:ext cx="8028892" cy="980728"/>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r" defTabSz="457200" fontAlgn="base">
              <a:spcAft>
                <a:spcPct val="0"/>
              </a:spcAft>
            </a:pPr>
            <a:r>
              <a:rPr lang="fr-FR" altLang="fr-FR" sz="2400" b="1" dirty="0">
                <a:solidFill>
                  <a:srgbClr val="085160"/>
                </a:solidFill>
                <a:latin typeface="Century Gothic" pitchFamily="34" charset="0"/>
                <a:ea typeface="+mn-ea"/>
              </a:rPr>
              <a:t>Petite remise en perspective</a:t>
            </a:r>
          </a:p>
        </p:txBody>
      </p:sp>
      <p:grpSp>
        <p:nvGrpSpPr>
          <p:cNvPr id="8" name="Groupe 24">
            <a:extLst>
              <a:ext uri="{FF2B5EF4-FFF2-40B4-BE49-F238E27FC236}">
                <a16:creationId xmlns:a16="http://schemas.microsoft.com/office/drawing/2014/main" id="{ED631A1C-341A-42A2-92A6-74D3609D616F}"/>
              </a:ext>
            </a:extLst>
          </p:cNvPr>
          <p:cNvGrpSpPr>
            <a:grpSpLocks/>
          </p:cNvGrpSpPr>
          <p:nvPr/>
        </p:nvGrpSpPr>
        <p:grpSpPr bwMode="auto">
          <a:xfrm>
            <a:off x="2597400" y="1256993"/>
            <a:ext cx="9057887" cy="4704980"/>
            <a:chOff x="1073399" y="1376099"/>
            <a:chExt cx="9057797" cy="4713482"/>
          </a:xfrm>
        </p:grpSpPr>
        <p:sp>
          <p:nvSpPr>
            <p:cNvPr id="9" name="Rectangle 23">
              <a:extLst>
                <a:ext uri="{FF2B5EF4-FFF2-40B4-BE49-F238E27FC236}">
                  <a16:creationId xmlns:a16="http://schemas.microsoft.com/office/drawing/2014/main" id="{9E52D319-CEE7-444B-A82F-436EDBA1DDC1}"/>
                </a:ext>
              </a:extLst>
            </p:cNvPr>
            <p:cNvSpPr>
              <a:spLocks noChangeArrowheads="1"/>
            </p:cNvSpPr>
            <p:nvPr/>
          </p:nvSpPr>
          <p:spPr bwMode="auto">
            <a:xfrm>
              <a:off x="9771156" y="1376099"/>
              <a:ext cx="360040" cy="4536504"/>
            </a:xfrm>
            <a:prstGeom prst="rect">
              <a:avLst/>
            </a:prstGeom>
            <a:solidFill>
              <a:schemeClr val="bg1"/>
            </a:solidFill>
            <a:ln>
              <a:noFill/>
            </a:ln>
            <a:extLst>
              <a:ext uri="{91240B29-F687-4f45-9708-019B960494DF}">
                <a14:hiddenLine xmlns="" xmlns:a14="http://schemas.microsoft.com/office/drawing/2010/main" w="9525" algn="ctr">
                  <a:solidFill>
                    <a:srgbClr val="000000"/>
                  </a:solidFill>
                  <a:round/>
                  <a:headEnd/>
                  <a:tailEnd/>
                </a14:hiddenLine>
              </a:ext>
            </a:extLst>
          </p:spPr>
          <p:txBody>
            <a:bodyPr/>
            <a:lstStyle/>
            <a:p>
              <a:endParaRPr lang="fr-FR" altLang="fr-FR">
                <a:latin typeface="Century Gothic" panose="020B0502020202020204" pitchFamily="34" charset="0"/>
              </a:endParaRPr>
            </a:p>
          </p:txBody>
        </p:sp>
        <p:sp>
          <p:nvSpPr>
            <p:cNvPr id="10" name="Forme libre 9">
              <a:extLst>
                <a:ext uri="{FF2B5EF4-FFF2-40B4-BE49-F238E27FC236}">
                  <a16:creationId xmlns:a16="http://schemas.microsoft.com/office/drawing/2014/main" id="{523D7039-2EB9-44CC-A267-582B23710DE9}"/>
                </a:ext>
              </a:extLst>
            </p:cNvPr>
            <p:cNvSpPr/>
            <p:nvPr/>
          </p:nvSpPr>
          <p:spPr bwMode="auto">
            <a:xfrm>
              <a:off x="1073399" y="1623480"/>
              <a:ext cx="7617791" cy="4466101"/>
            </a:xfrm>
            <a:custGeom>
              <a:avLst/>
              <a:gdLst>
                <a:gd name="connsiteX0" fmla="*/ 173832 w 2331244"/>
                <a:gd name="connsiteY0" fmla="*/ 5938837 h 5967412"/>
                <a:gd name="connsiteX1" fmla="*/ 216694 w 2331244"/>
                <a:gd name="connsiteY1" fmla="*/ 2738437 h 5967412"/>
                <a:gd name="connsiteX2" fmla="*/ 2316957 w 2331244"/>
                <a:gd name="connsiteY2" fmla="*/ 538162 h 5967412"/>
                <a:gd name="connsiteX3" fmla="*/ 2331244 w 2331244"/>
                <a:gd name="connsiteY3" fmla="*/ 5967412 h 5967412"/>
                <a:gd name="connsiteX4" fmla="*/ 173832 w 2331244"/>
                <a:gd name="connsiteY4" fmla="*/ 5938837 h 5967412"/>
                <a:gd name="connsiteX0" fmla="*/ 198281 w 2355693"/>
                <a:gd name="connsiteY0" fmla="*/ 5938837 h 5967412"/>
                <a:gd name="connsiteX1" fmla="*/ 216694 w 2355693"/>
                <a:gd name="connsiteY1" fmla="*/ 1365721 h 5967412"/>
                <a:gd name="connsiteX2" fmla="*/ 2341406 w 2355693"/>
                <a:gd name="connsiteY2" fmla="*/ 538162 h 5967412"/>
                <a:gd name="connsiteX3" fmla="*/ 2355693 w 2355693"/>
                <a:gd name="connsiteY3" fmla="*/ 5967412 h 5967412"/>
                <a:gd name="connsiteX4" fmla="*/ 198281 w 2355693"/>
                <a:gd name="connsiteY4" fmla="*/ 5938837 h 5967412"/>
                <a:gd name="connsiteX0" fmla="*/ 0 w 2157412"/>
                <a:gd name="connsiteY0" fmla="*/ 5938837 h 5967412"/>
                <a:gd name="connsiteX1" fmla="*/ 18413 w 2157412"/>
                <a:gd name="connsiteY1" fmla="*/ 1365721 h 5967412"/>
                <a:gd name="connsiteX2" fmla="*/ 2143125 w 2157412"/>
                <a:gd name="connsiteY2" fmla="*/ 538162 h 5967412"/>
                <a:gd name="connsiteX3" fmla="*/ 2157412 w 2157412"/>
                <a:gd name="connsiteY3" fmla="*/ 5967412 h 5967412"/>
                <a:gd name="connsiteX4" fmla="*/ 0 w 2157412"/>
                <a:gd name="connsiteY4" fmla="*/ 5938837 h 5967412"/>
                <a:gd name="connsiteX0" fmla="*/ 0 w 2157412"/>
                <a:gd name="connsiteY0" fmla="*/ 5400675 h 5429250"/>
                <a:gd name="connsiteX1" fmla="*/ 18413 w 2157412"/>
                <a:gd name="connsiteY1" fmla="*/ 827559 h 5429250"/>
                <a:gd name="connsiteX2" fmla="*/ 2143125 w 2157412"/>
                <a:gd name="connsiteY2" fmla="*/ 0 h 5429250"/>
                <a:gd name="connsiteX3" fmla="*/ 2157412 w 2157412"/>
                <a:gd name="connsiteY3" fmla="*/ 5429250 h 5429250"/>
                <a:gd name="connsiteX4" fmla="*/ 0 w 2157412"/>
                <a:gd name="connsiteY4" fmla="*/ 5400675 h 5429250"/>
                <a:gd name="connsiteX0" fmla="*/ 366055 w 2145137"/>
                <a:gd name="connsiteY0" fmla="*/ 5076031 h 5429250"/>
                <a:gd name="connsiteX1" fmla="*/ 6138 w 2145137"/>
                <a:gd name="connsiteY1" fmla="*/ 827559 h 5429250"/>
                <a:gd name="connsiteX2" fmla="*/ 2130850 w 2145137"/>
                <a:gd name="connsiteY2" fmla="*/ 0 h 5429250"/>
                <a:gd name="connsiteX3" fmla="*/ 2145137 w 2145137"/>
                <a:gd name="connsiteY3" fmla="*/ 5429250 h 5429250"/>
                <a:gd name="connsiteX4" fmla="*/ 366055 w 2145137"/>
                <a:gd name="connsiteY4" fmla="*/ 5076031 h 5429250"/>
                <a:gd name="connsiteX0" fmla="*/ 6138 w 2145137"/>
                <a:gd name="connsiteY0" fmla="*/ 5436071 h 5436071"/>
                <a:gd name="connsiteX1" fmla="*/ 6138 w 2145137"/>
                <a:gd name="connsiteY1" fmla="*/ 827559 h 5436071"/>
                <a:gd name="connsiteX2" fmla="*/ 2130850 w 2145137"/>
                <a:gd name="connsiteY2" fmla="*/ 0 h 5436071"/>
                <a:gd name="connsiteX3" fmla="*/ 2145137 w 2145137"/>
                <a:gd name="connsiteY3" fmla="*/ 5429250 h 5436071"/>
                <a:gd name="connsiteX4" fmla="*/ 6138 w 2145137"/>
                <a:gd name="connsiteY4" fmla="*/ 5436071 h 5436071"/>
                <a:gd name="connsiteX0" fmla="*/ 6138 w 2130850"/>
                <a:gd name="connsiteY0" fmla="*/ 5436071 h 5436071"/>
                <a:gd name="connsiteX1" fmla="*/ 6138 w 2130850"/>
                <a:gd name="connsiteY1" fmla="*/ 827559 h 5436071"/>
                <a:gd name="connsiteX2" fmla="*/ 2130850 w 2130850"/>
                <a:gd name="connsiteY2" fmla="*/ 0 h 5436071"/>
                <a:gd name="connsiteX3" fmla="*/ 2021676 w 2130850"/>
                <a:gd name="connsiteY3" fmla="*/ 4932015 h 5436071"/>
                <a:gd name="connsiteX4" fmla="*/ 6138 w 2130850"/>
                <a:gd name="connsiteY4" fmla="*/ 5436071 h 5436071"/>
                <a:gd name="connsiteX0" fmla="*/ 6138 w 2165643"/>
                <a:gd name="connsiteY0" fmla="*/ 5436071 h 5436071"/>
                <a:gd name="connsiteX1" fmla="*/ 6138 w 2165643"/>
                <a:gd name="connsiteY1" fmla="*/ 827559 h 5436071"/>
                <a:gd name="connsiteX2" fmla="*/ 2130850 w 2165643"/>
                <a:gd name="connsiteY2" fmla="*/ 0 h 5436071"/>
                <a:gd name="connsiteX3" fmla="*/ 2165643 w 2165643"/>
                <a:gd name="connsiteY3" fmla="*/ 5436071 h 5436071"/>
                <a:gd name="connsiteX4" fmla="*/ 6138 w 2165643"/>
                <a:gd name="connsiteY4" fmla="*/ 5436071 h 5436071"/>
                <a:gd name="connsiteX0" fmla="*/ 6138 w 2165643"/>
                <a:gd name="connsiteY0" fmla="*/ 5184576 h 5184576"/>
                <a:gd name="connsiteX1" fmla="*/ 6138 w 2165643"/>
                <a:gd name="connsiteY1" fmla="*/ 576064 h 5184576"/>
                <a:gd name="connsiteX2" fmla="*/ 2165642 w 2165643"/>
                <a:gd name="connsiteY2" fmla="*/ 0 h 5184576"/>
                <a:gd name="connsiteX3" fmla="*/ 2165643 w 2165643"/>
                <a:gd name="connsiteY3" fmla="*/ 5184576 h 5184576"/>
                <a:gd name="connsiteX4" fmla="*/ 6138 w 2165643"/>
                <a:gd name="connsiteY4" fmla="*/ 5184576 h 5184576"/>
                <a:gd name="connsiteX0" fmla="*/ 6139 w 2165644"/>
                <a:gd name="connsiteY0" fmla="*/ 5184576 h 5184576"/>
                <a:gd name="connsiteX1" fmla="*/ 6138 w 2165644"/>
                <a:gd name="connsiteY1" fmla="*/ 648071 h 5184576"/>
                <a:gd name="connsiteX2" fmla="*/ 2165643 w 2165644"/>
                <a:gd name="connsiteY2" fmla="*/ 0 h 5184576"/>
                <a:gd name="connsiteX3" fmla="*/ 2165644 w 2165644"/>
                <a:gd name="connsiteY3" fmla="*/ 5184576 h 5184576"/>
                <a:gd name="connsiteX4" fmla="*/ 6139 w 2165644"/>
                <a:gd name="connsiteY4" fmla="*/ 5184576 h 5184576"/>
                <a:gd name="connsiteX0" fmla="*/ 6139 w 2165644"/>
                <a:gd name="connsiteY0" fmla="*/ 5256585 h 5256585"/>
                <a:gd name="connsiteX1" fmla="*/ 6138 w 2165644"/>
                <a:gd name="connsiteY1" fmla="*/ 720080 h 5256585"/>
                <a:gd name="connsiteX2" fmla="*/ 2165644 w 2165644"/>
                <a:gd name="connsiteY2" fmla="*/ 0 h 5256585"/>
                <a:gd name="connsiteX3" fmla="*/ 2165644 w 2165644"/>
                <a:gd name="connsiteY3" fmla="*/ 5256585 h 5256585"/>
                <a:gd name="connsiteX4" fmla="*/ 6139 w 2165644"/>
                <a:gd name="connsiteY4" fmla="*/ 5256585 h 5256585"/>
                <a:gd name="connsiteX0" fmla="*/ 78122 w 2237627"/>
                <a:gd name="connsiteY0" fmla="*/ 5256585 h 5256585"/>
                <a:gd name="connsiteX1" fmla="*/ 6138 w 2237627"/>
                <a:gd name="connsiteY1" fmla="*/ 720081 h 5256585"/>
                <a:gd name="connsiteX2" fmla="*/ 2237627 w 2237627"/>
                <a:gd name="connsiteY2" fmla="*/ 0 h 5256585"/>
                <a:gd name="connsiteX3" fmla="*/ 2237627 w 2237627"/>
                <a:gd name="connsiteY3" fmla="*/ 5256585 h 5256585"/>
                <a:gd name="connsiteX4" fmla="*/ 78122 w 2237627"/>
                <a:gd name="connsiteY4" fmla="*/ 5256585 h 5256585"/>
                <a:gd name="connsiteX0" fmla="*/ 6138 w 2237627"/>
                <a:gd name="connsiteY0" fmla="*/ 5256585 h 5256585"/>
                <a:gd name="connsiteX1" fmla="*/ 6138 w 2237627"/>
                <a:gd name="connsiteY1" fmla="*/ 720081 h 5256585"/>
                <a:gd name="connsiteX2" fmla="*/ 2237627 w 2237627"/>
                <a:gd name="connsiteY2" fmla="*/ 0 h 5256585"/>
                <a:gd name="connsiteX3" fmla="*/ 2237627 w 2237627"/>
                <a:gd name="connsiteY3" fmla="*/ 5256585 h 5256585"/>
                <a:gd name="connsiteX4" fmla="*/ 6138 w 2237627"/>
                <a:gd name="connsiteY4" fmla="*/ 5256585 h 5256585"/>
                <a:gd name="connsiteX0" fmla="*/ 12276 w 2243765"/>
                <a:gd name="connsiteY0" fmla="*/ 5256585 h 5256585"/>
                <a:gd name="connsiteX1" fmla="*/ 6138 w 2243765"/>
                <a:gd name="connsiteY1" fmla="*/ 2088232 h 5256585"/>
                <a:gd name="connsiteX2" fmla="*/ 2243765 w 2243765"/>
                <a:gd name="connsiteY2" fmla="*/ 0 h 5256585"/>
                <a:gd name="connsiteX3" fmla="*/ 2243765 w 2243765"/>
                <a:gd name="connsiteY3" fmla="*/ 5256585 h 5256585"/>
                <a:gd name="connsiteX4" fmla="*/ 12276 w 2243765"/>
                <a:gd name="connsiteY4" fmla="*/ 5256585 h 5256585"/>
                <a:gd name="connsiteX0" fmla="*/ 12276 w 2243765"/>
                <a:gd name="connsiteY0" fmla="*/ 3168353 h 3168353"/>
                <a:gd name="connsiteX1" fmla="*/ 6138 w 2243765"/>
                <a:gd name="connsiteY1" fmla="*/ 0 h 3168353"/>
                <a:gd name="connsiteX2" fmla="*/ 2021677 w 2243765"/>
                <a:gd name="connsiteY2" fmla="*/ 2160240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021677 w 2243765"/>
                <a:gd name="connsiteY2" fmla="*/ 2160240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237627 w 2243765"/>
                <a:gd name="connsiteY2" fmla="*/ 2232248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237627 w 2243765"/>
                <a:gd name="connsiteY2" fmla="*/ 3096344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165644 w 2243765"/>
                <a:gd name="connsiteY2" fmla="*/ 2448272 h 3168353"/>
                <a:gd name="connsiteX3" fmla="*/ 2237627 w 2243765"/>
                <a:gd name="connsiteY3" fmla="*/ 3096344 h 3168353"/>
                <a:gd name="connsiteX4" fmla="*/ 2243765 w 2243765"/>
                <a:gd name="connsiteY4" fmla="*/ 3168353 h 3168353"/>
                <a:gd name="connsiteX5" fmla="*/ 12276 w 2243765"/>
                <a:gd name="connsiteY5" fmla="*/ 3168353 h 3168353"/>
                <a:gd name="connsiteX0" fmla="*/ 12276 w 2243765"/>
                <a:gd name="connsiteY0" fmla="*/ 3168353 h 3168353"/>
                <a:gd name="connsiteX1" fmla="*/ 6138 w 2243765"/>
                <a:gd name="connsiteY1" fmla="*/ 0 h 3168353"/>
                <a:gd name="connsiteX2" fmla="*/ 1085891 w 2243765"/>
                <a:gd name="connsiteY2" fmla="*/ 2160240 h 3168353"/>
                <a:gd name="connsiteX3" fmla="*/ 2165644 w 2243765"/>
                <a:gd name="connsiteY3" fmla="*/ 2448272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168353 h 3168353"/>
                <a:gd name="connsiteX1" fmla="*/ 6138 w 2243765"/>
                <a:gd name="connsiteY1" fmla="*/ 0 h 3168353"/>
                <a:gd name="connsiteX2" fmla="*/ 1373825 w 2243765"/>
                <a:gd name="connsiteY2" fmla="*/ 2088232 h 3168353"/>
                <a:gd name="connsiteX3" fmla="*/ 2165644 w 2243765"/>
                <a:gd name="connsiteY3" fmla="*/ 2448272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348373 h 3348373"/>
                <a:gd name="connsiteX1" fmla="*/ 6138 w 2243765"/>
                <a:gd name="connsiteY1" fmla="*/ 180020 h 3348373"/>
                <a:gd name="connsiteX2" fmla="*/ 1373825 w 2243765"/>
                <a:gd name="connsiteY2" fmla="*/ 2268252 h 3348373"/>
                <a:gd name="connsiteX3" fmla="*/ 2165644 w 2243765"/>
                <a:gd name="connsiteY3" fmla="*/ 2628292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348373 h 3348373"/>
                <a:gd name="connsiteX1" fmla="*/ 6138 w 2243765"/>
                <a:gd name="connsiteY1" fmla="*/ 180020 h 3348373"/>
                <a:gd name="connsiteX2" fmla="*/ 1373825 w 2243765"/>
                <a:gd name="connsiteY2" fmla="*/ 2268252 h 3348373"/>
                <a:gd name="connsiteX3" fmla="*/ 2165644 w 2243765"/>
                <a:gd name="connsiteY3" fmla="*/ 2628292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348373 h 3348373"/>
                <a:gd name="connsiteX1" fmla="*/ 6138 w 2243765"/>
                <a:gd name="connsiteY1" fmla="*/ 180020 h 3348373"/>
                <a:gd name="connsiteX2" fmla="*/ 1373825 w 2243765"/>
                <a:gd name="connsiteY2" fmla="*/ 2268252 h 3348373"/>
                <a:gd name="connsiteX3" fmla="*/ 2237627 w 2243765"/>
                <a:gd name="connsiteY3" fmla="*/ 2916324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168353 h 3168353"/>
                <a:gd name="connsiteX1" fmla="*/ 6138 w 2243765"/>
                <a:gd name="connsiteY1" fmla="*/ 0 h 3168353"/>
                <a:gd name="connsiteX2" fmla="*/ 1373825 w 2243765"/>
                <a:gd name="connsiteY2" fmla="*/ 2088232 h 3168353"/>
                <a:gd name="connsiteX3" fmla="*/ 2237627 w 2243765"/>
                <a:gd name="connsiteY3" fmla="*/ 2736304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168353 h 3168353"/>
                <a:gd name="connsiteX1" fmla="*/ 6138 w 2243765"/>
                <a:gd name="connsiteY1" fmla="*/ 0 h 3168353"/>
                <a:gd name="connsiteX2" fmla="*/ 1373825 w 2243765"/>
                <a:gd name="connsiteY2" fmla="*/ 2088232 h 3168353"/>
                <a:gd name="connsiteX3" fmla="*/ 2237627 w 2243765"/>
                <a:gd name="connsiteY3" fmla="*/ 2736304 h 3168353"/>
                <a:gd name="connsiteX4" fmla="*/ 2243765 w 2243765"/>
                <a:gd name="connsiteY4" fmla="*/ 3168353 h 3168353"/>
                <a:gd name="connsiteX5" fmla="*/ 12276 w 2243765"/>
                <a:gd name="connsiteY5" fmla="*/ 3168353 h 3168353"/>
                <a:gd name="connsiteX0" fmla="*/ 2237627 w 2237627"/>
                <a:gd name="connsiteY0" fmla="*/ 3168353 h 3168353"/>
                <a:gd name="connsiteX1" fmla="*/ 0 w 2237627"/>
                <a:gd name="connsiteY1" fmla="*/ 0 h 3168353"/>
                <a:gd name="connsiteX2" fmla="*/ 1367687 w 2237627"/>
                <a:gd name="connsiteY2" fmla="*/ 2088232 h 3168353"/>
                <a:gd name="connsiteX3" fmla="*/ 2231489 w 2237627"/>
                <a:gd name="connsiteY3" fmla="*/ 2736304 h 3168353"/>
                <a:gd name="connsiteX4" fmla="*/ 2237627 w 2237627"/>
                <a:gd name="connsiteY4" fmla="*/ 3168353 h 3168353"/>
                <a:gd name="connsiteX0" fmla="*/ 7426126 w 7792851"/>
                <a:gd name="connsiteY0" fmla="*/ 1152079 h 1634691"/>
                <a:gd name="connsiteX1" fmla="*/ 0 w 7792851"/>
                <a:gd name="connsiteY1" fmla="*/ 1151781 h 1634691"/>
                <a:gd name="connsiteX2" fmla="*/ 6556186 w 7792851"/>
                <a:gd name="connsiteY2" fmla="*/ 71958 h 1634691"/>
                <a:gd name="connsiteX3" fmla="*/ 7419988 w 7792851"/>
                <a:gd name="connsiteY3" fmla="*/ 720030 h 1634691"/>
                <a:gd name="connsiteX4" fmla="*/ 7426126 w 7792851"/>
                <a:gd name="connsiteY4" fmla="*/ 1152079 h 1634691"/>
                <a:gd name="connsiteX0" fmla="*/ 8324008 w 8486797"/>
                <a:gd name="connsiteY0" fmla="*/ 1104078 h 1104079"/>
                <a:gd name="connsiteX1" fmla="*/ 897882 w 8486797"/>
                <a:gd name="connsiteY1" fmla="*/ 1103780 h 1104079"/>
                <a:gd name="connsiteX2" fmla="*/ 2121495 w 8486797"/>
                <a:gd name="connsiteY2" fmla="*/ 815774 h 1104079"/>
                <a:gd name="connsiteX3" fmla="*/ 7454068 w 8486797"/>
                <a:gd name="connsiteY3" fmla="*/ 23957 h 1104079"/>
                <a:gd name="connsiteX4" fmla="*/ 8317870 w 8486797"/>
                <a:gd name="connsiteY4" fmla="*/ 672029 h 1104079"/>
                <a:gd name="connsiteX5" fmla="*/ 8324008 w 8486797"/>
                <a:gd name="connsiteY5" fmla="*/ 1104078 h 1104079"/>
                <a:gd name="connsiteX0" fmla="*/ 8324008 w 9416706"/>
                <a:gd name="connsiteY0" fmla="*/ 1128172 h 1128172"/>
                <a:gd name="connsiteX1" fmla="*/ 897882 w 9416706"/>
                <a:gd name="connsiteY1" fmla="*/ 1127874 h 1128172"/>
                <a:gd name="connsiteX2" fmla="*/ 2121495 w 9416706"/>
                <a:gd name="connsiteY2" fmla="*/ 839868 h 1128172"/>
                <a:gd name="connsiteX3" fmla="*/ 7454068 w 9416706"/>
                <a:gd name="connsiteY3" fmla="*/ 48051 h 1128172"/>
                <a:gd name="connsiteX4" fmla="*/ 8324008 w 9416706"/>
                <a:gd name="connsiteY4" fmla="*/ 1128172 h 1128172"/>
                <a:gd name="connsiteX0" fmla="*/ 8324008 w 9416706"/>
                <a:gd name="connsiteY0" fmla="*/ 312304 h 312304"/>
                <a:gd name="connsiteX1" fmla="*/ 897882 w 9416706"/>
                <a:gd name="connsiteY1" fmla="*/ 312006 h 312304"/>
                <a:gd name="connsiteX2" fmla="*/ 2121495 w 9416706"/>
                <a:gd name="connsiteY2" fmla="*/ 24000 h 312304"/>
                <a:gd name="connsiteX3" fmla="*/ 3561039 w 9416706"/>
                <a:gd name="connsiteY3" fmla="*/ 168004 h 312304"/>
                <a:gd name="connsiteX4" fmla="*/ 8324008 w 9416706"/>
                <a:gd name="connsiteY4" fmla="*/ 312304 h 312304"/>
                <a:gd name="connsiteX0" fmla="*/ 8324008 w 9562804"/>
                <a:gd name="connsiteY0" fmla="*/ 312304 h 312304"/>
                <a:gd name="connsiteX1" fmla="*/ 897882 w 9562804"/>
                <a:gd name="connsiteY1" fmla="*/ 312006 h 312304"/>
                <a:gd name="connsiteX2" fmla="*/ 2121495 w 9562804"/>
                <a:gd name="connsiteY2" fmla="*/ 24000 h 312304"/>
                <a:gd name="connsiteX3" fmla="*/ 3561039 w 9562804"/>
                <a:gd name="connsiteY3" fmla="*/ 168004 h 312304"/>
                <a:gd name="connsiteX4" fmla="*/ 8311535 w 9562804"/>
                <a:gd name="connsiteY4" fmla="*/ 96003 h 312304"/>
                <a:gd name="connsiteX5" fmla="*/ 8324008 w 9562804"/>
                <a:gd name="connsiteY5" fmla="*/ 312304 h 312304"/>
                <a:gd name="connsiteX0" fmla="*/ 8324008 w 8324008"/>
                <a:gd name="connsiteY0" fmla="*/ 312304 h 312304"/>
                <a:gd name="connsiteX1" fmla="*/ 897882 w 8324008"/>
                <a:gd name="connsiteY1" fmla="*/ 312006 h 312304"/>
                <a:gd name="connsiteX2" fmla="*/ 2121495 w 8324008"/>
                <a:gd name="connsiteY2" fmla="*/ 24000 h 312304"/>
                <a:gd name="connsiteX3" fmla="*/ 3561039 w 8324008"/>
                <a:gd name="connsiteY3" fmla="*/ 168004 h 312304"/>
                <a:gd name="connsiteX4" fmla="*/ 8311535 w 8324008"/>
                <a:gd name="connsiteY4" fmla="*/ 96003 h 312304"/>
                <a:gd name="connsiteX5" fmla="*/ 8324008 w 8324008"/>
                <a:gd name="connsiteY5" fmla="*/ 312304 h 312304"/>
                <a:gd name="connsiteX0" fmla="*/ 8324008 w 8383513"/>
                <a:gd name="connsiteY0" fmla="*/ 312304 h 312304"/>
                <a:gd name="connsiteX1" fmla="*/ 897882 w 8383513"/>
                <a:gd name="connsiteY1" fmla="*/ 312006 h 312304"/>
                <a:gd name="connsiteX2" fmla="*/ 2121495 w 8383513"/>
                <a:gd name="connsiteY2" fmla="*/ 24000 h 312304"/>
                <a:gd name="connsiteX3" fmla="*/ 3561039 w 8383513"/>
                <a:gd name="connsiteY3" fmla="*/ 168004 h 312304"/>
                <a:gd name="connsiteX4" fmla="*/ 8383513 w 8383513"/>
                <a:gd name="connsiteY4" fmla="*/ 168004 h 312304"/>
                <a:gd name="connsiteX5" fmla="*/ 8324008 w 8383513"/>
                <a:gd name="connsiteY5" fmla="*/ 312304 h 312304"/>
                <a:gd name="connsiteX0" fmla="*/ 8324008 w 8324008"/>
                <a:gd name="connsiteY0" fmla="*/ 312304 h 312304"/>
                <a:gd name="connsiteX1" fmla="*/ 897882 w 8324008"/>
                <a:gd name="connsiteY1" fmla="*/ 312006 h 312304"/>
                <a:gd name="connsiteX2" fmla="*/ 2121495 w 8324008"/>
                <a:gd name="connsiteY2" fmla="*/ 24000 h 312304"/>
                <a:gd name="connsiteX3" fmla="*/ 3561039 w 8324008"/>
                <a:gd name="connsiteY3" fmla="*/ 168004 h 312304"/>
                <a:gd name="connsiteX4" fmla="*/ 8311536 w 8324008"/>
                <a:gd name="connsiteY4" fmla="*/ 168004 h 312304"/>
                <a:gd name="connsiteX5" fmla="*/ 8324008 w 8324008"/>
                <a:gd name="connsiteY5" fmla="*/ 312304 h 312304"/>
                <a:gd name="connsiteX0" fmla="*/ 8383513 w 8383513"/>
                <a:gd name="connsiteY0" fmla="*/ 312007 h 312007"/>
                <a:gd name="connsiteX1" fmla="*/ 897882 w 8383513"/>
                <a:gd name="connsiteY1" fmla="*/ 312006 h 312007"/>
                <a:gd name="connsiteX2" fmla="*/ 2121495 w 8383513"/>
                <a:gd name="connsiteY2" fmla="*/ 24000 h 312007"/>
                <a:gd name="connsiteX3" fmla="*/ 3561039 w 8383513"/>
                <a:gd name="connsiteY3" fmla="*/ 168004 h 312007"/>
                <a:gd name="connsiteX4" fmla="*/ 8311536 w 8383513"/>
                <a:gd name="connsiteY4" fmla="*/ 168004 h 312007"/>
                <a:gd name="connsiteX5" fmla="*/ 8383513 w 8383513"/>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444008 h 444008"/>
                <a:gd name="connsiteX1" fmla="*/ 897882 w 8311536"/>
                <a:gd name="connsiteY1" fmla="*/ 444007 h 444008"/>
                <a:gd name="connsiteX2" fmla="*/ 2121495 w 8311536"/>
                <a:gd name="connsiteY2" fmla="*/ 156001 h 444008"/>
                <a:gd name="connsiteX3" fmla="*/ 4136857 w 8311536"/>
                <a:gd name="connsiteY3" fmla="*/ 12000 h 444008"/>
                <a:gd name="connsiteX4" fmla="*/ 8311536 w 8311536"/>
                <a:gd name="connsiteY4" fmla="*/ 300005 h 444008"/>
                <a:gd name="connsiteX5" fmla="*/ 8311536 w 8311536"/>
                <a:gd name="connsiteY5" fmla="*/ 444008 h 444008"/>
                <a:gd name="connsiteX0" fmla="*/ 8311536 w 8311536"/>
                <a:gd name="connsiteY0" fmla="*/ 435064 h 435064"/>
                <a:gd name="connsiteX1" fmla="*/ 897882 w 8311536"/>
                <a:gd name="connsiteY1" fmla="*/ 435063 h 435064"/>
                <a:gd name="connsiteX2" fmla="*/ 2121495 w 8311536"/>
                <a:gd name="connsiteY2" fmla="*/ 147057 h 435064"/>
                <a:gd name="connsiteX3" fmla="*/ 4136857 w 8311536"/>
                <a:gd name="connsiteY3" fmla="*/ 3056 h 435064"/>
                <a:gd name="connsiteX4" fmla="*/ 6512105 w 8311536"/>
                <a:gd name="connsiteY4" fmla="*/ 291062 h 435064"/>
                <a:gd name="connsiteX5" fmla="*/ 8311536 w 8311536"/>
                <a:gd name="connsiteY5" fmla="*/ 291061 h 435064"/>
                <a:gd name="connsiteX6" fmla="*/ 8311536 w 8311536"/>
                <a:gd name="connsiteY6" fmla="*/ 435064 h 435064"/>
                <a:gd name="connsiteX0" fmla="*/ 8311536 w 8311536"/>
                <a:gd name="connsiteY0" fmla="*/ 435064 h 435064"/>
                <a:gd name="connsiteX1" fmla="*/ 897882 w 8311536"/>
                <a:gd name="connsiteY1" fmla="*/ 435063 h 435064"/>
                <a:gd name="connsiteX2" fmla="*/ 2121495 w 8311536"/>
                <a:gd name="connsiteY2" fmla="*/ 147057 h 435064"/>
                <a:gd name="connsiteX3" fmla="*/ 4136857 w 8311536"/>
                <a:gd name="connsiteY3" fmla="*/ 3056 h 435064"/>
                <a:gd name="connsiteX4" fmla="*/ 6440128 w 8311536"/>
                <a:gd name="connsiteY4" fmla="*/ 147058 h 435064"/>
                <a:gd name="connsiteX5" fmla="*/ 8311536 w 8311536"/>
                <a:gd name="connsiteY5" fmla="*/ 291061 h 435064"/>
                <a:gd name="connsiteX6" fmla="*/ 8311536 w 8311536"/>
                <a:gd name="connsiteY6" fmla="*/ 435064 h 435064"/>
                <a:gd name="connsiteX0" fmla="*/ 8311536 w 8311536"/>
                <a:gd name="connsiteY0" fmla="*/ 435064 h 435064"/>
                <a:gd name="connsiteX1" fmla="*/ 897882 w 8311536"/>
                <a:gd name="connsiteY1" fmla="*/ 435063 h 435064"/>
                <a:gd name="connsiteX2" fmla="*/ 2121495 w 8311536"/>
                <a:gd name="connsiteY2" fmla="*/ 147057 h 435064"/>
                <a:gd name="connsiteX3" fmla="*/ 4352789 w 8311536"/>
                <a:gd name="connsiteY3" fmla="*/ 3056 h 435064"/>
                <a:gd name="connsiteX4" fmla="*/ 6440128 w 8311536"/>
                <a:gd name="connsiteY4" fmla="*/ 147058 h 435064"/>
                <a:gd name="connsiteX5" fmla="*/ 8311536 w 8311536"/>
                <a:gd name="connsiteY5" fmla="*/ 291061 h 435064"/>
                <a:gd name="connsiteX6" fmla="*/ 8311536 w 8311536"/>
                <a:gd name="connsiteY6" fmla="*/ 435064 h 435064"/>
                <a:gd name="connsiteX0" fmla="*/ 8383513 w 8383513"/>
                <a:gd name="connsiteY0" fmla="*/ 435064 h 435064"/>
                <a:gd name="connsiteX1" fmla="*/ 897882 w 8383513"/>
                <a:gd name="connsiteY1" fmla="*/ 435064 h 435064"/>
                <a:gd name="connsiteX2" fmla="*/ 2193472 w 8383513"/>
                <a:gd name="connsiteY2" fmla="*/ 147057 h 435064"/>
                <a:gd name="connsiteX3" fmla="*/ 4424766 w 8383513"/>
                <a:gd name="connsiteY3" fmla="*/ 3056 h 435064"/>
                <a:gd name="connsiteX4" fmla="*/ 6512105 w 8383513"/>
                <a:gd name="connsiteY4" fmla="*/ 147058 h 435064"/>
                <a:gd name="connsiteX5" fmla="*/ 8383513 w 8383513"/>
                <a:gd name="connsiteY5" fmla="*/ 291061 h 435064"/>
                <a:gd name="connsiteX6" fmla="*/ 8383513 w 8383513"/>
                <a:gd name="connsiteY6" fmla="*/ 435064 h 435064"/>
                <a:gd name="connsiteX0" fmla="*/ 7485631 w 7485631"/>
                <a:gd name="connsiteY0" fmla="*/ 435064 h 435064"/>
                <a:gd name="connsiteX1" fmla="*/ 0 w 7485631"/>
                <a:gd name="connsiteY1" fmla="*/ 435064 h 435064"/>
                <a:gd name="connsiteX2" fmla="*/ 1295590 w 7485631"/>
                <a:gd name="connsiteY2" fmla="*/ 147057 h 435064"/>
                <a:gd name="connsiteX3" fmla="*/ 3526884 w 7485631"/>
                <a:gd name="connsiteY3" fmla="*/ 3056 h 435064"/>
                <a:gd name="connsiteX4" fmla="*/ 5614223 w 7485631"/>
                <a:gd name="connsiteY4" fmla="*/ 147058 h 435064"/>
                <a:gd name="connsiteX5" fmla="*/ 7485631 w 7485631"/>
                <a:gd name="connsiteY5" fmla="*/ 291061 h 435064"/>
                <a:gd name="connsiteX6" fmla="*/ 7485631 w 7485631"/>
                <a:gd name="connsiteY6" fmla="*/ 435064 h 435064"/>
                <a:gd name="connsiteX0" fmla="*/ 7485631 w 7485631"/>
                <a:gd name="connsiteY0" fmla="*/ 435064 h 435064"/>
                <a:gd name="connsiteX1" fmla="*/ 0 w 7485631"/>
                <a:gd name="connsiteY1" fmla="*/ 435064 h 435064"/>
                <a:gd name="connsiteX2" fmla="*/ 1151636 w 7485631"/>
                <a:gd name="connsiteY2" fmla="*/ 147058 h 435064"/>
                <a:gd name="connsiteX3" fmla="*/ 3526884 w 7485631"/>
                <a:gd name="connsiteY3" fmla="*/ 3056 h 435064"/>
                <a:gd name="connsiteX4" fmla="*/ 5614223 w 7485631"/>
                <a:gd name="connsiteY4" fmla="*/ 147058 h 435064"/>
                <a:gd name="connsiteX5" fmla="*/ 7485631 w 7485631"/>
                <a:gd name="connsiteY5" fmla="*/ 291061 h 435064"/>
                <a:gd name="connsiteX6" fmla="*/ 7485631 w 7485631"/>
                <a:gd name="connsiteY6" fmla="*/ 435064 h 435064"/>
                <a:gd name="connsiteX0" fmla="*/ 7485631 w 7485631"/>
                <a:gd name="connsiteY0" fmla="*/ 435064 h 435064"/>
                <a:gd name="connsiteX1" fmla="*/ 0 w 7485631"/>
                <a:gd name="connsiteY1" fmla="*/ 435064 h 435064"/>
                <a:gd name="connsiteX2" fmla="*/ 647795 w 7485631"/>
                <a:gd name="connsiteY2" fmla="*/ 291061 h 435064"/>
                <a:gd name="connsiteX3" fmla="*/ 1151636 w 7485631"/>
                <a:gd name="connsiteY3" fmla="*/ 147058 h 435064"/>
                <a:gd name="connsiteX4" fmla="*/ 3526884 w 7485631"/>
                <a:gd name="connsiteY4" fmla="*/ 3056 h 435064"/>
                <a:gd name="connsiteX5" fmla="*/ 5614223 w 7485631"/>
                <a:gd name="connsiteY5" fmla="*/ 147058 h 435064"/>
                <a:gd name="connsiteX6" fmla="*/ 7485631 w 7485631"/>
                <a:gd name="connsiteY6" fmla="*/ 291061 h 435064"/>
                <a:gd name="connsiteX7" fmla="*/ 7485631 w 7485631"/>
                <a:gd name="connsiteY7" fmla="*/ 435064 h 435064"/>
                <a:gd name="connsiteX0" fmla="*/ 7485631 w 7485631"/>
                <a:gd name="connsiteY0" fmla="*/ 435064 h 435064"/>
                <a:gd name="connsiteX1" fmla="*/ 0 w 7485631"/>
                <a:gd name="connsiteY1" fmla="*/ 435064 h 435064"/>
                <a:gd name="connsiteX2" fmla="*/ 719772 w 7485631"/>
                <a:gd name="connsiteY2" fmla="*/ 291061 h 435064"/>
                <a:gd name="connsiteX3" fmla="*/ 1151636 w 7485631"/>
                <a:gd name="connsiteY3" fmla="*/ 147058 h 435064"/>
                <a:gd name="connsiteX4" fmla="*/ 3526884 w 7485631"/>
                <a:gd name="connsiteY4" fmla="*/ 3056 h 435064"/>
                <a:gd name="connsiteX5" fmla="*/ 5614223 w 7485631"/>
                <a:gd name="connsiteY5" fmla="*/ 147058 h 435064"/>
                <a:gd name="connsiteX6" fmla="*/ 7485631 w 7485631"/>
                <a:gd name="connsiteY6" fmla="*/ 291061 h 435064"/>
                <a:gd name="connsiteX7" fmla="*/ 7485631 w 7485631"/>
                <a:gd name="connsiteY7" fmla="*/ 435064 h 435064"/>
                <a:gd name="connsiteX0" fmla="*/ 7485631 w 7485631"/>
                <a:gd name="connsiteY0" fmla="*/ 437537 h 437537"/>
                <a:gd name="connsiteX1" fmla="*/ 0 w 7485631"/>
                <a:gd name="connsiteY1" fmla="*/ 437537 h 437537"/>
                <a:gd name="connsiteX2" fmla="*/ 719772 w 7485631"/>
                <a:gd name="connsiteY2" fmla="*/ 293534 h 437537"/>
                <a:gd name="connsiteX3" fmla="*/ 1151636 w 7485631"/>
                <a:gd name="connsiteY3" fmla="*/ 149531 h 437537"/>
                <a:gd name="connsiteX4" fmla="*/ 1295590 w 7485631"/>
                <a:gd name="connsiteY4" fmla="*/ 149531 h 437537"/>
                <a:gd name="connsiteX5" fmla="*/ 3526884 w 7485631"/>
                <a:gd name="connsiteY5" fmla="*/ 5529 h 437537"/>
                <a:gd name="connsiteX6" fmla="*/ 5614223 w 7485631"/>
                <a:gd name="connsiteY6" fmla="*/ 149531 h 437537"/>
                <a:gd name="connsiteX7" fmla="*/ 7485631 w 7485631"/>
                <a:gd name="connsiteY7" fmla="*/ 293534 h 437537"/>
                <a:gd name="connsiteX8" fmla="*/ 7485631 w 7485631"/>
                <a:gd name="connsiteY8" fmla="*/ 437537 h 437537"/>
                <a:gd name="connsiteX0" fmla="*/ 7485631 w 7485631"/>
                <a:gd name="connsiteY0" fmla="*/ 432008 h 432008"/>
                <a:gd name="connsiteX1" fmla="*/ 0 w 7485631"/>
                <a:gd name="connsiteY1" fmla="*/ 432008 h 432008"/>
                <a:gd name="connsiteX2" fmla="*/ 719772 w 7485631"/>
                <a:gd name="connsiteY2" fmla="*/ 288005 h 432008"/>
                <a:gd name="connsiteX3" fmla="*/ 1151636 w 7485631"/>
                <a:gd name="connsiteY3" fmla="*/ 144002 h 432008"/>
                <a:gd name="connsiteX4" fmla="*/ 1295590 w 7485631"/>
                <a:gd name="connsiteY4" fmla="*/ 144002 h 432008"/>
                <a:gd name="connsiteX5" fmla="*/ 1439544 w 7485631"/>
                <a:gd name="connsiteY5" fmla="*/ 72002 h 432008"/>
                <a:gd name="connsiteX6" fmla="*/ 3526884 w 7485631"/>
                <a:gd name="connsiteY6" fmla="*/ 0 h 432008"/>
                <a:gd name="connsiteX7" fmla="*/ 5614223 w 7485631"/>
                <a:gd name="connsiteY7" fmla="*/ 144002 h 432008"/>
                <a:gd name="connsiteX8" fmla="*/ 7485631 w 7485631"/>
                <a:gd name="connsiteY8" fmla="*/ 288005 h 432008"/>
                <a:gd name="connsiteX9" fmla="*/ 7485631 w 7485631"/>
                <a:gd name="connsiteY9" fmla="*/ 432008 h 432008"/>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598861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936020 h 936020"/>
                <a:gd name="connsiteX1" fmla="*/ 0 w 7485631"/>
                <a:gd name="connsiteY1" fmla="*/ 936020 h 936020"/>
                <a:gd name="connsiteX2" fmla="*/ 719772 w 7485631"/>
                <a:gd name="connsiteY2" fmla="*/ 792017 h 936020"/>
                <a:gd name="connsiteX3" fmla="*/ 1151636 w 7485631"/>
                <a:gd name="connsiteY3" fmla="*/ 648014 h 936020"/>
                <a:gd name="connsiteX4" fmla="*/ 1295590 w 7485631"/>
                <a:gd name="connsiteY4" fmla="*/ 648014 h 936020"/>
                <a:gd name="connsiteX5" fmla="*/ 1439544 w 7485631"/>
                <a:gd name="connsiteY5" fmla="*/ 576013 h 936020"/>
                <a:gd name="connsiteX6" fmla="*/ 1583499 w 7485631"/>
                <a:gd name="connsiteY6" fmla="*/ 648015 h 936020"/>
                <a:gd name="connsiteX7" fmla="*/ 3454907 w 7485631"/>
                <a:gd name="connsiteY7" fmla="*/ 504012 h 936020"/>
                <a:gd name="connsiteX8" fmla="*/ 5614223 w 7485631"/>
                <a:gd name="connsiteY8" fmla="*/ 648014 h 936020"/>
                <a:gd name="connsiteX9" fmla="*/ 7485631 w 7485631"/>
                <a:gd name="connsiteY9" fmla="*/ 0 h 936020"/>
                <a:gd name="connsiteX10" fmla="*/ 7485631 w 7485631"/>
                <a:gd name="connsiteY10" fmla="*/ 936020 h 936020"/>
                <a:gd name="connsiteX0" fmla="*/ 7485631 w 7485631"/>
                <a:gd name="connsiteY0" fmla="*/ 1152025 h 1152025"/>
                <a:gd name="connsiteX1" fmla="*/ 0 w 7485631"/>
                <a:gd name="connsiteY1" fmla="*/ 1152025 h 1152025"/>
                <a:gd name="connsiteX2" fmla="*/ 719772 w 7485631"/>
                <a:gd name="connsiteY2" fmla="*/ 1008022 h 1152025"/>
                <a:gd name="connsiteX3" fmla="*/ 1151636 w 7485631"/>
                <a:gd name="connsiteY3" fmla="*/ 864019 h 1152025"/>
                <a:gd name="connsiteX4" fmla="*/ 1295590 w 7485631"/>
                <a:gd name="connsiteY4" fmla="*/ 864019 h 1152025"/>
                <a:gd name="connsiteX5" fmla="*/ 1439544 w 7485631"/>
                <a:gd name="connsiteY5" fmla="*/ 792018 h 1152025"/>
                <a:gd name="connsiteX6" fmla="*/ 1583499 w 7485631"/>
                <a:gd name="connsiteY6" fmla="*/ 864020 h 1152025"/>
                <a:gd name="connsiteX7" fmla="*/ 3454907 w 7485631"/>
                <a:gd name="connsiteY7" fmla="*/ 720017 h 1152025"/>
                <a:gd name="connsiteX8" fmla="*/ 5470269 w 7485631"/>
                <a:gd name="connsiteY8" fmla="*/ 0 h 1152025"/>
                <a:gd name="connsiteX9" fmla="*/ 7485631 w 7485631"/>
                <a:gd name="connsiteY9" fmla="*/ 216005 h 1152025"/>
                <a:gd name="connsiteX10" fmla="*/ 7485631 w 7485631"/>
                <a:gd name="connsiteY10" fmla="*/ 1152025 h 1152025"/>
                <a:gd name="connsiteX0" fmla="*/ 7485631 w 7485631"/>
                <a:gd name="connsiteY0" fmla="*/ 1152025 h 1152025"/>
                <a:gd name="connsiteX1" fmla="*/ 0 w 7485631"/>
                <a:gd name="connsiteY1" fmla="*/ 1152025 h 1152025"/>
                <a:gd name="connsiteX2" fmla="*/ 719772 w 7485631"/>
                <a:gd name="connsiteY2" fmla="*/ 1008022 h 1152025"/>
                <a:gd name="connsiteX3" fmla="*/ 1151636 w 7485631"/>
                <a:gd name="connsiteY3" fmla="*/ 864019 h 1152025"/>
                <a:gd name="connsiteX4" fmla="*/ 1295590 w 7485631"/>
                <a:gd name="connsiteY4" fmla="*/ 864019 h 1152025"/>
                <a:gd name="connsiteX5" fmla="*/ 1439544 w 7485631"/>
                <a:gd name="connsiteY5" fmla="*/ 792018 h 1152025"/>
                <a:gd name="connsiteX6" fmla="*/ 1583499 w 7485631"/>
                <a:gd name="connsiteY6" fmla="*/ 864020 h 1152025"/>
                <a:gd name="connsiteX7" fmla="*/ 3454907 w 7485631"/>
                <a:gd name="connsiteY7" fmla="*/ 720017 h 1152025"/>
                <a:gd name="connsiteX8" fmla="*/ 5470269 w 7485631"/>
                <a:gd name="connsiteY8" fmla="*/ 0 h 1152025"/>
                <a:gd name="connsiteX9" fmla="*/ 7485631 w 7485631"/>
                <a:gd name="connsiteY9" fmla="*/ 0 h 1152025"/>
                <a:gd name="connsiteX10" fmla="*/ 7485631 w 7485631"/>
                <a:gd name="connsiteY10" fmla="*/ 1152025 h 1152025"/>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584035 h 1944042"/>
                <a:gd name="connsiteX6" fmla="*/ 1583499 w 7485631"/>
                <a:gd name="connsiteY6" fmla="*/ 1656037 h 1944042"/>
                <a:gd name="connsiteX7" fmla="*/ 3454907 w 7485631"/>
                <a:gd name="connsiteY7" fmla="*/ 1512034 h 1944042"/>
                <a:gd name="connsiteX8" fmla="*/ 5542246 w 7485631"/>
                <a:gd name="connsiteY8" fmla="*/ 0 h 1944042"/>
                <a:gd name="connsiteX9" fmla="*/ 7485631 w 7485631"/>
                <a:gd name="connsiteY9" fmla="*/ 792017 h 1944042"/>
                <a:gd name="connsiteX10" fmla="*/ 7485631 w 7485631"/>
                <a:gd name="connsiteY10"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584035 h 1944042"/>
                <a:gd name="connsiteX6" fmla="*/ 1583499 w 7485631"/>
                <a:gd name="connsiteY6" fmla="*/ 1656037 h 1944042"/>
                <a:gd name="connsiteX7" fmla="*/ 4606542 w 7485631"/>
                <a:gd name="connsiteY7" fmla="*/ 144003 h 1944042"/>
                <a:gd name="connsiteX8" fmla="*/ 5542246 w 7485631"/>
                <a:gd name="connsiteY8" fmla="*/ 0 h 1944042"/>
                <a:gd name="connsiteX9" fmla="*/ 7485631 w 7485631"/>
                <a:gd name="connsiteY9" fmla="*/ 792017 h 1944042"/>
                <a:gd name="connsiteX10" fmla="*/ 7485631 w 7485631"/>
                <a:gd name="connsiteY10"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584035 h 1944042"/>
                <a:gd name="connsiteX6" fmla="*/ 1583499 w 7485631"/>
                <a:gd name="connsiteY6" fmla="*/ 1656037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584035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656036 h 1944042"/>
                <a:gd name="connsiteX5" fmla="*/ 1439544 w 7485631"/>
                <a:gd name="connsiteY5" fmla="*/ 1224026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656036 h 1944042"/>
                <a:gd name="connsiteX4" fmla="*/ 1295590 w 7485631"/>
                <a:gd name="connsiteY4" fmla="*/ 1296028 h 1944042"/>
                <a:gd name="connsiteX5" fmla="*/ 1439544 w 7485631"/>
                <a:gd name="connsiteY5" fmla="*/ 1224026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800039 h 1944042"/>
                <a:gd name="connsiteX3" fmla="*/ 1151636 w 7485631"/>
                <a:gd name="connsiteY3" fmla="*/ 1296028 h 1944042"/>
                <a:gd name="connsiteX4" fmla="*/ 1295590 w 7485631"/>
                <a:gd name="connsiteY4" fmla="*/ 1296028 h 1944042"/>
                <a:gd name="connsiteX5" fmla="*/ 1439544 w 7485631"/>
                <a:gd name="connsiteY5" fmla="*/ 1224026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719772 w 7485631"/>
                <a:gd name="connsiteY2" fmla="*/ 1512033 h 1944042"/>
                <a:gd name="connsiteX3" fmla="*/ 1151636 w 7485631"/>
                <a:gd name="connsiteY3" fmla="*/ 1296028 h 1944042"/>
                <a:gd name="connsiteX4" fmla="*/ 1295590 w 7485631"/>
                <a:gd name="connsiteY4" fmla="*/ 1296028 h 1944042"/>
                <a:gd name="connsiteX5" fmla="*/ 1439544 w 7485631"/>
                <a:gd name="connsiteY5" fmla="*/ 1224026 h 1944042"/>
                <a:gd name="connsiteX6" fmla="*/ 1583499 w 7485631"/>
                <a:gd name="connsiteY6" fmla="*/ 1296028 h 1944042"/>
                <a:gd name="connsiteX7" fmla="*/ 2591180 w 7485631"/>
                <a:gd name="connsiteY7" fmla="*/ 1080023 h 1944042"/>
                <a:gd name="connsiteX8" fmla="*/ 4606542 w 7485631"/>
                <a:gd name="connsiteY8" fmla="*/ 144003 h 1944042"/>
                <a:gd name="connsiteX9" fmla="*/ 5542246 w 7485631"/>
                <a:gd name="connsiteY9" fmla="*/ 0 h 1944042"/>
                <a:gd name="connsiteX10" fmla="*/ 7485631 w 7485631"/>
                <a:gd name="connsiteY10" fmla="*/ 792017 h 1944042"/>
                <a:gd name="connsiteX11" fmla="*/ 7485631 w 7485631"/>
                <a:gd name="connsiteY11"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12033 h 1944042"/>
                <a:gd name="connsiteX4" fmla="*/ 1151636 w 7485631"/>
                <a:gd name="connsiteY4" fmla="*/ 1296028 h 1944042"/>
                <a:gd name="connsiteX5" fmla="*/ 1295590 w 7485631"/>
                <a:gd name="connsiteY5" fmla="*/ 1296028 h 1944042"/>
                <a:gd name="connsiteX6" fmla="*/ 1439544 w 7485631"/>
                <a:gd name="connsiteY6" fmla="*/ 1224026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296028 h 1944042"/>
                <a:gd name="connsiteX5" fmla="*/ 1295590 w 7485631"/>
                <a:gd name="connsiteY5" fmla="*/ 1296028 h 1944042"/>
                <a:gd name="connsiteX6" fmla="*/ 1439544 w 7485631"/>
                <a:gd name="connsiteY6" fmla="*/ 1224026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368030 h 1944042"/>
                <a:gd name="connsiteX5" fmla="*/ 1295590 w 7485631"/>
                <a:gd name="connsiteY5" fmla="*/ 1296028 h 1944042"/>
                <a:gd name="connsiteX6" fmla="*/ 1439544 w 7485631"/>
                <a:gd name="connsiteY6" fmla="*/ 1224026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368030 h 1944042"/>
                <a:gd name="connsiteX5" fmla="*/ 1295590 w 7485631"/>
                <a:gd name="connsiteY5" fmla="*/ 1368030 h 1944042"/>
                <a:gd name="connsiteX6" fmla="*/ 1439544 w 7485631"/>
                <a:gd name="connsiteY6" fmla="*/ 1224026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296028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584034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00039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591180 w 7485631"/>
                <a:gd name="connsiteY8" fmla="*/ 1080023 h 1944042"/>
                <a:gd name="connsiteX9" fmla="*/ 4606542 w 7485631"/>
                <a:gd name="connsiteY9" fmla="*/ 144003 h 1944042"/>
                <a:gd name="connsiteX10" fmla="*/ 5542246 w 7485631"/>
                <a:gd name="connsiteY10" fmla="*/ 0 h 1944042"/>
                <a:gd name="connsiteX11" fmla="*/ 7485631 w 7485631"/>
                <a:gd name="connsiteY11" fmla="*/ 792017 h 1944042"/>
                <a:gd name="connsiteX12" fmla="*/ 7485631 w 7485631"/>
                <a:gd name="connsiteY12"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375248 w 7485631"/>
                <a:gd name="connsiteY8" fmla="*/ 1080023 h 1944042"/>
                <a:gd name="connsiteX9" fmla="*/ 2591180 w 7485631"/>
                <a:gd name="connsiteY9" fmla="*/ 1080023 h 1944042"/>
                <a:gd name="connsiteX10" fmla="*/ 4606542 w 7485631"/>
                <a:gd name="connsiteY10" fmla="*/ 144003 h 1944042"/>
                <a:gd name="connsiteX11" fmla="*/ 5542246 w 7485631"/>
                <a:gd name="connsiteY11" fmla="*/ 0 h 1944042"/>
                <a:gd name="connsiteX12" fmla="*/ 7485631 w 7485631"/>
                <a:gd name="connsiteY12" fmla="*/ 792017 h 1944042"/>
                <a:gd name="connsiteX13" fmla="*/ 7485631 w 7485631"/>
                <a:gd name="connsiteY13"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375248 w 7485631"/>
                <a:gd name="connsiteY8" fmla="*/ 1080023 h 1944042"/>
                <a:gd name="connsiteX9" fmla="*/ 2591180 w 7485631"/>
                <a:gd name="connsiteY9" fmla="*/ 1080023 h 1944042"/>
                <a:gd name="connsiteX10" fmla="*/ 4606542 w 7485631"/>
                <a:gd name="connsiteY10" fmla="*/ 144003 h 1944042"/>
                <a:gd name="connsiteX11" fmla="*/ 5542246 w 7485631"/>
                <a:gd name="connsiteY11" fmla="*/ 0 h 1944042"/>
                <a:gd name="connsiteX12" fmla="*/ 7485631 w 7485631"/>
                <a:gd name="connsiteY12" fmla="*/ 792017 h 1944042"/>
                <a:gd name="connsiteX13" fmla="*/ 7485631 w 7485631"/>
                <a:gd name="connsiteY13"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231294 w 7485631"/>
                <a:gd name="connsiteY8" fmla="*/ 1224026 h 1944042"/>
                <a:gd name="connsiteX9" fmla="*/ 2375248 w 7485631"/>
                <a:gd name="connsiteY9" fmla="*/ 1080023 h 1944042"/>
                <a:gd name="connsiteX10" fmla="*/ 2591180 w 7485631"/>
                <a:gd name="connsiteY10" fmla="*/ 1080023 h 1944042"/>
                <a:gd name="connsiteX11" fmla="*/ 4606542 w 7485631"/>
                <a:gd name="connsiteY11" fmla="*/ 144003 h 1944042"/>
                <a:gd name="connsiteX12" fmla="*/ 5542246 w 7485631"/>
                <a:gd name="connsiteY12" fmla="*/ 0 h 1944042"/>
                <a:gd name="connsiteX13" fmla="*/ 7485631 w 7485631"/>
                <a:gd name="connsiteY13" fmla="*/ 792017 h 1944042"/>
                <a:gd name="connsiteX14" fmla="*/ 7485631 w 7485631"/>
                <a:gd name="connsiteY14"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159317 w 7485631"/>
                <a:gd name="connsiteY8" fmla="*/ 1152025 h 1944042"/>
                <a:gd name="connsiteX9" fmla="*/ 2375248 w 7485631"/>
                <a:gd name="connsiteY9" fmla="*/ 1080023 h 1944042"/>
                <a:gd name="connsiteX10" fmla="*/ 2591180 w 7485631"/>
                <a:gd name="connsiteY10" fmla="*/ 1080023 h 1944042"/>
                <a:gd name="connsiteX11" fmla="*/ 4606542 w 7485631"/>
                <a:gd name="connsiteY11" fmla="*/ 144003 h 1944042"/>
                <a:gd name="connsiteX12" fmla="*/ 5542246 w 7485631"/>
                <a:gd name="connsiteY12" fmla="*/ 0 h 1944042"/>
                <a:gd name="connsiteX13" fmla="*/ 7485631 w 7485631"/>
                <a:gd name="connsiteY13" fmla="*/ 792017 h 1944042"/>
                <a:gd name="connsiteX14" fmla="*/ 7485631 w 7485631"/>
                <a:gd name="connsiteY14"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368030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512033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4606542 w 7485631"/>
                <a:gd name="connsiteY12" fmla="*/ 144003 h 1944042"/>
                <a:gd name="connsiteX13" fmla="*/ 5542246 w 7485631"/>
                <a:gd name="connsiteY13" fmla="*/ 0 h 1944042"/>
                <a:gd name="connsiteX14" fmla="*/ 7485631 w 7485631"/>
                <a:gd name="connsiteY14" fmla="*/ 792017 h 1944042"/>
                <a:gd name="connsiteX15" fmla="*/ 7485631 w 7485631"/>
                <a:gd name="connsiteY15"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2951066 w 7485631"/>
                <a:gd name="connsiteY12" fmla="*/ 785804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2951066 w 7485631"/>
                <a:gd name="connsiteY12" fmla="*/ 785804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2951066 w 7485631"/>
                <a:gd name="connsiteY12" fmla="*/ 857805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2951066 w 7485631"/>
                <a:gd name="connsiteY12" fmla="*/ 785804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3095021 w 7485631"/>
                <a:gd name="connsiteY12" fmla="*/ 785804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7485631"/>
                <a:gd name="connsiteY0" fmla="*/ 1944042 h 1944042"/>
                <a:gd name="connsiteX1" fmla="*/ 0 w 7485631"/>
                <a:gd name="connsiteY1" fmla="*/ 1944042 h 1944042"/>
                <a:gd name="connsiteX2" fmla="*/ 0 w 7485631"/>
                <a:gd name="connsiteY2" fmla="*/ 1872040 h 1944042"/>
                <a:gd name="connsiteX3" fmla="*/ 719772 w 7485631"/>
                <a:gd name="connsiteY3" fmla="*/ 1656036 h 1944042"/>
                <a:gd name="connsiteX4" fmla="*/ 1151636 w 7485631"/>
                <a:gd name="connsiteY4" fmla="*/ 1368030 h 1944042"/>
                <a:gd name="connsiteX5" fmla="*/ 1295590 w 7485631"/>
                <a:gd name="connsiteY5" fmla="*/ 1440031 h 1944042"/>
                <a:gd name="connsiteX6" fmla="*/ 1439544 w 7485631"/>
                <a:gd name="connsiteY6" fmla="*/ 1296028 h 1944042"/>
                <a:gd name="connsiteX7" fmla="*/ 1583499 w 7485631"/>
                <a:gd name="connsiteY7" fmla="*/ 1368030 h 1944042"/>
                <a:gd name="connsiteX8" fmla="*/ 2015362 w 7485631"/>
                <a:gd name="connsiteY8" fmla="*/ 1152025 h 1944042"/>
                <a:gd name="connsiteX9" fmla="*/ 2159317 w 7485631"/>
                <a:gd name="connsiteY9" fmla="*/ 1152025 h 1944042"/>
                <a:gd name="connsiteX10" fmla="*/ 2375248 w 7485631"/>
                <a:gd name="connsiteY10" fmla="*/ 1080023 h 1944042"/>
                <a:gd name="connsiteX11" fmla="*/ 2591180 w 7485631"/>
                <a:gd name="connsiteY11" fmla="*/ 1080023 h 1944042"/>
                <a:gd name="connsiteX12" fmla="*/ 3023043 w 7485631"/>
                <a:gd name="connsiteY12" fmla="*/ 785804 h 1944042"/>
                <a:gd name="connsiteX13" fmla="*/ 4606542 w 7485631"/>
                <a:gd name="connsiteY13" fmla="*/ 144003 h 1944042"/>
                <a:gd name="connsiteX14" fmla="*/ 5542246 w 7485631"/>
                <a:gd name="connsiteY14" fmla="*/ 0 h 1944042"/>
                <a:gd name="connsiteX15" fmla="*/ 7485631 w 7485631"/>
                <a:gd name="connsiteY15" fmla="*/ 792017 h 1944042"/>
                <a:gd name="connsiteX16" fmla="*/ 7485631 w 7485631"/>
                <a:gd name="connsiteY16" fmla="*/ 1944042 h 1944042"/>
                <a:gd name="connsiteX0" fmla="*/ 7485631 w 10867739"/>
                <a:gd name="connsiteY0" fmla="*/ 1944042 h 1950394"/>
                <a:gd name="connsiteX1" fmla="*/ 0 w 10867739"/>
                <a:gd name="connsiteY1" fmla="*/ 1944042 h 1950394"/>
                <a:gd name="connsiteX2" fmla="*/ 0 w 10867739"/>
                <a:gd name="connsiteY2" fmla="*/ 1872040 h 1950394"/>
                <a:gd name="connsiteX3" fmla="*/ 719772 w 10867739"/>
                <a:gd name="connsiteY3" fmla="*/ 1656036 h 1950394"/>
                <a:gd name="connsiteX4" fmla="*/ 1151636 w 10867739"/>
                <a:gd name="connsiteY4" fmla="*/ 1368030 h 1950394"/>
                <a:gd name="connsiteX5" fmla="*/ 1295590 w 10867739"/>
                <a:gd name="connsiteY5" fmla="*/ 1440031 h 1950394"/>
                <a:gd name="connsiteX6" fmla="*/ 1439544 w 10867739"/>
                <a:gd name="connsiteY6" fmla="*/ 1296028 h 1950394"/>
                <a:gd name="connsiteX7" fmla="*/ 1583499 w 10867739"/>
                <a:gd name="connsiteY7" fmla="*/ 1368030 h 1950394"/>
                <a:gd name="connsiteX8" fmla="*/ 2015362 w 10867739"/>
                <a:gd name="connsiteY8" fmla="*/ 1152025 h 1950394"/>
                <a:gd name="connsiteX9" fmla="*/ 2159317 w 10867739"/>
                <a:gd name="connsiteY9" fmla="*/ 1152025 h 1950394"/>
                <a:gd name="connsiteX10" fmla="*/ 2375248 w 10867739"/>
                <a:gd name="connsiteY10" fmla="*/ 1080023 h 1950394"/>
                <a:gd name="connsiteX11" fmla="*/ 2591180 w 10867739"/>
                <a:gd name="connsiteY11" fmla="*/ 1080023 h 1950394"/>
                <a:gd name="connsiteX12" fmla="*/ 3023043 w 10867739"/>
                <a:gd name="connsiteY12" fmla="*/ 785804 h 1950394"/>
                <a:gd name="connsiteX13" fmla="*/ 4606542 w 10867739"/>
                <a:gd name="connsiteY13" fmla="*/ 144003 h 1950394"/>
                <a:gd name="connsiteX14" fmla="*/ 5542246 w 10867739"/>
                <a:gd name="connsiteY14" fmla="*/ 0 h 1950394"/>
                <a:gd name="connsiteX15" fmla="*/ 7485631 w 10867739"/>
                <a:gd name="connsiteY15" fmla="*/ 792017 h 1950394"/>
                <a:gd name="connsiteX16" fmla="*/ 10867739 w 10867739"/>
                <a:gd name="connsiteY16" fmla="*/ 1950394 h 1950394"/>
                <a:gd name="connsiteX17" fmla="*/ 7485631 w 10867739"/>
                <a:gd name="connsiteY17" fmla="*/ 1944042 h 1950394"/>
                <a:gd name="connsiteX0" fmla="*/ 7485631 w 9932158"/>
                <a:gd name="connsiteY0" fmla="*/ 1944042 h 1950394"/>
                <a:gd name="connsiteX1" fmla="*/ 0 w 9932158"/>
                <a:gd name="connsiteY1" fmla="*/ 1944042 h 1950394"/>
                <a:gd name="connsiteX2" fmla="*/ 0 w 9932158"/>
                <a:gd name="connsiteY2" fmla="*/ 1872040 h 1950394"/>
                <a:gd name="connsiteX3" fmla="*/ 719772 w 9932158"/>
                <a:gd name="connsiteY3" fmla="*/ 1656036 h 1950394"/>
                <a:gd name="connsiteX4" fmla="*/ 1151636 w 9932158"/>
                <a:gd name="connsiteY4" fmla="*/ 1368030 h 1950394"/>
                <a:gd name="connsiteX5" fmla="*/ 1295590 w 9932158"/>
                <a:gd name="connsiteY5" fmla="*/ 1440031 h 1950394"/>
                <a:gd name="connsiteX6" fmla="*/ 1439544 w 9932158"/>
                <a:gd name="connsiteY6" fmla="*/ 1296028 h 1950394"/>
                <a:gd name="connsiteX7" fmla="*/ 1583499 w 9932158"/>
                <a:gd name="connsiteY7" fmla="*/ 1368030 h 1950394"/>
                <a:gd name="connsiteX8" fmla="*/ 2015362 w 9932158"/>
                <a:gd name="connsiteY8" fmla="*/ 1152025 h 1950394"/>
                <a:gd name="connsiteX9" fmla="*/ 2159317 w 9932158"/>
                <a:gd name="connsiteY9" fmla="*/ 1152025 h 1950394"/>
                <a:gd name="connsiteX10" fmla="*/ 2375248 w 9932158"/>
                <a:gd name="connsiteY10" fmla="*/ 1080023 h 1950394"/>
                <a:gd name="connsiteX11" fmla="*/ 2591180 w 9932158"/>
                <a:gd name="connsiteY11" fmla="*/ 1080023 h 1950394"/>
                <a:gd name="connsiteX12" fmla="*/ 3023043 w 9932158"/>
                <a:gd name="connsiteY12" fmla="*/ 785804 h 1950394"/>
                <a:gd name="connsiteX13" fmla="*/ 4606542 w 9932158"/>
                <a:gd name="connsiteY13" fmla="*/ 144003 h 1950394"/>
                <a:gd name="connsiteX14" fmla="*/ 5542246 w 9932158"/>
                <a:gd name="connsiteY14" fmla="*/ 0 h 1950394"/>
                <a:gd name="connsiteX15" fmla="*/ 7485631 w 9932158"/>
                <a:gd name="connsiteY15" fmla="*/ 792017 h 1950394"/>
                <a:gd name="connsiteX16" fmla="*/ 9932158 w 9932158"/>
                <a:gd name="connsiteY16" fmla="*/ 1950394 h 1950394"/>
                <a:gd name="connsiteX17" fmla="*/ 7485631 w 9932158"/>
                <a:gd name="connsiteY17" fmla="*/ 1944042 h 1950394"/>
                <a:gd name="connsiteX0" fmla="*/ 7485631 w 13530543"/>
                <a:gd name="connsiteY0" fmla="*/ 1944042 h 1950394"/>
                <a:gd name="connsiteX1" fmla="*/ 0 w 13530543"/>
                <a:gd name="connsiteY1" fmla="*/ 1944042 h 1950394"/>
                <a:gd name="connsiteX2" fmla="*/ 0 w 13530543"/>
                <a:gd name="connsiteY2" fmla="*/ 1872040 h 1950394"/>
                <a:gd name="connsiteX3" fmla="*/ 719772 w 13530543"/>
                <a:gd name="connsiteY3" fmla="*/ 1656036 h 1950394"/>
                <a:gd name="connsiteX4" fmla="*/ 1151636 w 13530543"/>
                <a:gd name="connsiteY4" fmla="*/ 1368030 h 1950394"/>
                <a:gd name="connsiteX5" fmla="*/ 1295590 w 13530543"/>
                <a:gd name="connsiteY5" fmla="*/ 1440031 h 1950394"/>
                <a:gd name="connsiteX6" fmla="*/ 1439544 w 13530543"/>
                <a:gd name="connsiteY6" fmla="*/ 1296028 h 1950394"/>
                <a:gd name="connsiteX7" fmla="*/ 1583499 w 13530543"/>
                <a:gd name="connsiteY7" fmla="*/ 1368030 h 1950394"/>
                <a:gd name="connsiteX8" fmla="*/ 2015362 w 13530543"/>
                <a:gd name="connsiteY8" fmla="*/ 1152025 h 1950394"/>
                <a:gd name="connsiteX9" fmla="*/ 2159317 w 13530543"/>
                <a:gd name="connsiteY9" fmla="*/ 1152025 h 1950394"/>
                <a:gd name="connsiteX10" fmla="*/ 2375248 w 13530543"/>
                <a:gd name="connsiteY10" fmla="*/ 1080023 h 1950394"/>
                <a:gd name="connsiteX11" fmla="*/ 2591180 w 13530543"/>
                <a:gd name="connsiteY11" fmla="*/ 1080023 h 1950394"/>
                <a:gd name="connsiteX12" fmla="*/ 3023043 w 13530543"/>
                <a:gd name="connsiteY12" fmla="*/ 785804 h 1950394"/>
                <a:gd name="connsiteX13" fmla="*/ 4606542 w 13530543"/>
                <a:gd name="connsiteY13" fmla="*/ 144003 h 1950394"/>
                <a:gd name="connsiteX14" fmla="*/ 5542246 w 13530543"/>
                <a:gd name="connsiteY14" fmla="*/ 0 h 1950394"/>
                <a:gd name="connsiteX15" fmla="*/ 7485631 w 13530543"/>
                <a:gd name="connsiteY15" fmla="*/ 792017 h 1950394"/>
                <a:gd name="connsiteX16" fmla="*/ 13530543 w 13530543"/>
                <a:gd name="connsiteY16" fmla="*/ 1950394 h 1950394"/>
                <a:gd name="connsiteX17" fmla="*/ 7485631 w 13530543"/>
                <a:gd name="connsiteY17" fmla="*/ 1944042 h 1950394"/>
                <a:gd name="connsiteX0" fmla="*/ 7485631 w 15329734"/>
                <a:gd name="connsiteY0" fmla="*/ 1944042 h 1950394"/>
                <a:gd name="connsiteX1" fmla="*/ 0 w 15329734"/>
                <a:gd name="connsiteY1" fmla="*/ 1944042 h 1950394"/>
                <a:gd name="connsiteX2" fmla="*/ 0 w 15329734"/>
                <a:gd name="connsiteY2" fmla="*/ 1872040 h 1950394"/>
                <a:gd name="connsiteX3" fmla="*/ 719772 w 15329734"/>
                <a:gd name="connsiteY3" fmla="*/ 1656036 h 1950394"/>
                <a:gd name="connsiteX4" fmla="*/ 1151636 w 15329734"/>
                <a:gd name="connsiteY4" fmla="*/ 1368030 h 1950394"/>
                <a:gd name="connsiteX5" fmla="*/ 1295590 w 15329734"/>
                <a:gd name="connsiteY5" fmla="*/ 1440031 h 1950394"/>
                <a:gd name="connsiteX6" fmla="*/ 1439544 w 15329734"/>
                <a:gd name="connsiteY6" fmla="*/ 1296028 h 1950394"/>
                <a:gd name="connsiteX7" fmla="*/ 1583499 w 15329734"/>
                <a:gd name="connsiteY7" fmla="*/ 1368030 h 1950394"/>
                <a:gd name="connsiteX8" fmla="*/ 2015362 w 15329734"/>
                <a:gd name="connsiteY8" fmla="*/ 1152025 h 1950394"/>
                <a:gd name="connsiteX9" fmla="*/ 2159317 w 15329734"/>
                <a:gd name="connsiteY9" fmla="*/ 1152025 h 1950394"/>
                <a:gd name="connsiteX10" fmla="*/ 2375248 w 15329734"/>
                <a:gd name="connsiteY10" fmla="*/ 1080023 h 1950394"/>
                <a:gd name="connsiteX11" fmla="*/ 2591180 w 15329734"/>
                <a:gd name="connsiteY11" fmla="*/ 1080023 h 1950394"/>
                <a:gd name="connsiteX12" fmla="*/ 3023043 w 15329734"/>
                <a:gd name="connsiteY12" fmla="*/ 785804 h 1950394"/>
                <a:gd name="connsiteX13" fmla="*/ 4606542 w 15329734"/>
                <a:gd name="connsiteY13" fmla="*/ 144003 h 1950394"/>
                <a:gd name="connsiteX14" fmla="*/ 5542246 w 15329734"/>
                <a:gd name="connsiteY14" fmla="*/ 0 h 1950394"/>
                <a:gd name="connsiteX15" fmla="*/ 7485631 w 15329734"/>
                <a:gd name="connsiteY15" fmla="*/ 792017 h 1950394"/>
                <a:gd name="connsiteX16" fmla="*/ 15329734 w 15329734"/>
                <a:gd name="connsiteY16" fmla="*/ 1950394 h 1950394"/>
                <a:gd name="connsiteX17" fmla="*/ 7485631 w 15329734"/>
                <a:gd name="connsiteY17" fmla="*/ 1944042 h 1950394"/>
                <a:gd name="connsiteX0" fmla="*/ 7485631 w 12738898"/>
                <a:gd name="connsiteY0" fmla="*/ 1944042 h 1950394"/>
                <a:gd name="connsiteX1" fmla="*/ 0 w 12738898"/>
                <a:gd name="connsiteY1" fmla="*/ 1944042 h 1950394"/>
                <a:gd name="connsiteX2" fmla="*/ 0 w 12738898"/>
                <a:gd name="connsiteY2" fmla="*/ 1872040 h 1950394"/>
                <a:gd name="connsiteX3" fmla="*/ 719772 w 12738898"/>
                <a:gd name="connsiteY3" fmla="*/ 1656036 h 1950394"/>
                <a:gd name="connsiteX4" fmla="*/ 1151636 w 12738898"/>
                <a:gd name="connsiteY4" fmla="*/ 1368030 h 1950394"/>
                <a:gd name="connsiteX5" fmla="*/ 1295590 w 12738898"/>
                <a:gd name="connsiteY5" fmla="*/ 1440031 h 1950394"/>
                <a:gd name="connsiteX6" fmla="*/ 1439544 w 12738898"/>
                <a:gd name="connsiteY6" fmla="*/ 1296028 h 1950394"/>
                <a:gd name="connsiteX7" fmla="*/ 1583499 w 12738898"/>
                <a:gd name="connsiteY7" fmla="*/ 1368030 h 1950394"/>
                <a:gd name="connsiteX8" fmla="*/ 2015362 w 12738898"/>
                <a:gd name="connsiteY8" fmla="*/ 1152025 h 1950394"/>
                <a:gd name="connsiteX9" fmla="*/ 2159317 w 12738898"/>
                <a:gd name="connsiteY9" fmla="*/ 1152025 h 1950394"/>
                <a:gd name="connsiteX10" fmla="*/ 2375248 w 12738898"/>
                <a:gd name="connsiteY10" fmla="*/ 1080023 h 1950394"/>
                <a:gd name="connsiteX11" fmla="*/ 2591180 w 12738898"/>
                <a:gd name="connsiteY11" fmla="*/ 1080023 h 1950394"/>
                <a:gd name="connsiteX12" fmla="*/ 3023043 w 12738898"/>
                <a:gd name="connsiteY12" fmla="*/ 785804 h 1950394"/>
                <a:gd name="connsiteX13" fmla="*/ 4606542 w 12738898"/>
                <a:gd name="connsiteY13" fmla="*/ 144003 h 1950394"/>
                <a:gd name="connsiteX14" fmla="*/ 5542246 w 12738898"/>
                <a:gd name="connsiteY14" fmla="*/ 0 h 1950394"/>
                <a:gd name="connsiteX15" fmla="*/ 7485631 w 12738898"/>
                <a:gd name="connsiteY15" fmla="*/ 792017 h 1950394"/>
                <a:gd name="connsiteX16" fmla="*/ 12738898 w 12738898"/>
                <a:gd name="connsiteY16" fmla="*/ 1950394 h 1950394"/>
                <a:gd name="connsiteX17" fmla="*/ 7485631 w 12738898"/>
                <a:gd name="connsiteY17" fmla="*/ 1944042 h 1950394"/>
                <a:gd name="connsiteX0" fmla="*/ 7485631 w 12738898"/>
                <a:gd name="connsiteY0" fmla="*/ 1944042 h 1950394"/>
                <a:gd name="connsiteX1" fmla="*/ 0 w 12738898"/>
                <a:gd name="connsiteY1" fmla="*/ 1944042 h 1950394"/>
                <a:gd name="connsiteX2" fmla="*/ 0 w 12738898"/>
                <a:gd name="connsiteY2" fmla="*/ 1872040 h 1950394"/>
                <a:gd name="connsiteX3" fmla="*/ 719772 w 12738898"/>
                <a:gd name="connsiteY3" fmla="*/ 1656036 h 1950394"/>
                <a:gd name="connsiteX4" fmla="*/ 1151636 w 12738898"/>
                <a:gd name="connsiteY4" fmla="*/ 1368030 h 1950394"/>
                <a:gd name="connsiteX5" fmla="*/ 1295590 w 12738898"/>
                <a:gd name="connsiteY5" fmla="*/ 1440031 h 1950394"/>
                <a:gd name="connsiteX6" fmla="*/ 1439544 w 12738898"/>
                <a:gd name="connsiteY6" fmla="*/ 1296028 h 1950394"/>
                <a:gd name="connsiteX7" fmla="*/ 1583499 w 12738898"/>
                <a:gd name="connsiteY7" fmla="*/ 1368030 h 1950394"/>
                <a:gd name="connsiteX8" fmla="*/ 2015362 w 12738898"/>
                <a:gd name="connsiteY8" fmla="*/ 1152025 h 1950394"/>
                <a:gd name="connsiteX9" fmla="*/ 2159317 w 12738898"/>
                <a:gd name="connsiteY9" fmla="*/ 1152025 h 1950394"/>
                <a:gd name="connsiteX10" fmla="*/ 2375248 w 12738898"/>
                <a:gd name="connsiteY10" fmla="*/ 1080023 h 1950394"/>
                <a:gd name="connsiteX11" fmla="*/ 2591180 w 12738898"/>
                <a:gd name="connsiteY11" fmla="*/ 1080023 h 1950394"/>
                <a:gd name="connsiteX12" fmla="*/ 3023043 w 12738898"/>
                <a:gd name="connsiteY12" fmla="*/ 785804 h 1950394"/>
                <a:gd name="connsiteX13" fmla="*/ 4606542 w 12738898"/>
                <a:gd name="connsiteY13" fmla="*/ 144003 h 1950394"/>
                <a:gd name="connsiteX14" fmla="*/ 5542246 w 12738898"/>
                <a:gd name="connsiteY14" fmla="*/ 0 h 1950394"/>
                <a:gd name="connsiteX15" fmla="*/ 7485631 w 12738898"/>
                <a:gd name="connsiteY15" fmla="*/ 792017 h 1950394"/>
                <a:gd name="connsiteX16" fmla="*/ 9932158 w 12738898"/>
                <a:gd name="connsiteY16" fmla="*/ 1887561 h 1950394"/>
                <a:gd name="connsiteX17" fmla="*/ 12738898 w 12738898"/>
                <a:gd name="connsiteY17" fmla="*/ 1950394 h 1950394"/>
                <a:gd name="connsiteX18" fmla="*/ 7485631 w 12738898"/>
                <a:gd name="connsiteY18" fmla="*/ 1944042 h 1950394"/>
                <a:gd name="connsiteX0" fmla="*/ 7485631 w 12738898"/>
                <a:gd name="connsiteY0" fmla="*/ 1944042 h 1950394"/>
                <a:gd name="connsiteX1" fmla="*/ 0 w 12738898"/>
                <a:gd name="connsiteY1" fmla="*/ 1944042 h 1950394"/>
                <a:gd name="connsiteX2" fmla="*/ 0 w 12738898"/>
                <a:gd name="connsiteY2" fmla="*/ 1872040 h 1950394"/>
                <a:gd name="connsiteX3" fmla="*/ 719772 w 12738898"/>
                <a:gd name="connsiteY3" fmla="*/ 1656036 h 1950394"/>
                <a:gd name="connsiteX4" fmla="*/ 1151636 w 12738898"/>
                <a:gd name="connsiteY4" fmla="*/ 1368030 h 1950394"/>
                <a:gd name="connsiteX5" fmla="*/ 1295590 w 12738898"/>
                <a:gd name="connsiteY5" fmla="*/ 1440031 h 1950394"/>
                <a:gd name="connsiteX6" fmla="*/ 1439544 w 12738898"/>
                <a:gd name="connsiteY6" fmla="*/ 1296028 h 1950394"/>
                <a:gd name="connsiteX7" fmla="*/ 1583499 w 12738898"/>
                <a:gd name="connsiteY7" fmla="*/ 1368030 h 1950394"/>
                <a:gd name="connsiteX8" fmla="*/ 2015362 w 12738898"/>
                <a:gd name="connsiteY8" fmla="*/ 1152025 h 1950394"/>
                <a:gd name="connsiteX9" fmla="*/ 2159317 w 12738898"/>
                <a:gd name="connsiteY9" fmla="*/ 1152025 h 1950394"/>
                <a:gd name="connsiteX10" fmla="*/ 2375248 w 12738898"/>
                <a:gd name="connsiteY10" fmla="*/ 1080023 h 1950394"/>
                <a:gd name="connsiteX11" fmla="*/ 2591180 w 12738898"/>
                <a:gd name="connsiteY11" fmla="*/ 1080023 h 1950394"/>
                <a:gd name="connsiteX12" fmla="*/ 3023043 w 12738898"/>
                <a:gd name="connsiteY12" fmla="*/ 785804 h 1950394"/>
                <a:gd name="connsiteX13" fmla="*/ 4606542 w 12738898"/>
                <a:gd name="connsiteY13" fmla="*/ 144003 h 1950394"/>
                <a:gd name="connsiteX14" fmla="*/ 5542246 w 12738898"/>
                <a:gd name="connsiteY14" fmla="*/ 0 h 1950394"/>
                <a:gd name="connsiteX15" fmla="*/ 7485631 w 12738898"/>
                <a:gd name="connsiteY15" fmla="*/ 792017 h 1950394"/>
                <a:gd name="connsiteX16" fmla="*/ 10148062 w 12738898"/>
                <a:gd name="connsiteY16" fmla="*/ 1887561 h 1950394"/>
                <a:gd name="connsiteX17" fmla="*/ 12738898 w 12738898"/>
                <a:gd name="connsiteY17" fmla="*/ 1950394 h 1950394"/>
                <a:gd name="connsiteX18" fmla="*/ 7485631 w 12738898"/>
                <a:gd name="connsiteY18" fmla="*/ 1944042 h 1950394"/>
                <a:gd name="connsiteX0" fmla="*/ 7485631 w 12738898"/>
                <a:gd name="connsiteY0" fmla="*/ 1944042 h 1950394"/>
                <a:gd name="connsiteX1" fmla="*/ 0 w 12738898"/>
                <a:gd name="connsiteY1" fmla="*/ 1944042 h 1950394"/>
                <a:gd name="connsiteX2" fmla="*/ 0 w 12738898"/>
                <a:gd name="connsiteY2" fmla="*/ 1872040 h 1950394"/>
                <a:gd name="connsiteX3" fmla="*/ 719772 w 12738898"/>
                <a:gd name="connsiteY3" fmla="*/ 1656036 h 1950394"/>
                <a:gd name="connsiteX4" fmla="*/ 1151636 w 12738898"/>
                <a:gd name="connsiteY4" fmla="*/ 1368030 h 1950394"/>
                <a:gd name="connsiteX5" fmla="*/ 1295590 w 12738898"/>
                <a:gd name="connsiteY5" fmla="*/ 1440031 h 1950394"/>
                <a:gd name="connsiteX6" fmla="*/ 1439544 w 12738898"/>
                <a:gd name="connsiteY6" fmla="*/ 1296028 h 1950394"/>
                <a:gd name="connsiteX7" fmla="*/ 1583499 w 12738898"/>
                <a:gd name="connsiteY7" fmla="*/ 1368030 h 1950394"/>
                <a:gd name="connsiteX8" fmla="*/ 2015362 w 12738898"/>
                <a:gd name="connsiteY8" fmla="*/ 1152025 h 1950394"/>
                <a:gd name="connsiteX9" fmla="*/ 2159317 w 12738898"/>
                <a:gd name="connsiteY9" fmla="*/ 1152025 h 1950394"/>
                <a:gd name="connsiteX10" fmla="*/ 2375248 w 12738898"/>
                <a:gd name="connsiteY10" fmla="*/ 1080023 h 1950394"/>
                <a:gd name="connsiteX11" fmla="*/ 2591180 w 12738898"/>
                <a:gd name="connsiteY11" fmla="*/ 1080023 h 1950394"/>
                <a:gd name="connsiteX12" fmla="*/ 3023043 w 12738898"/>
                <a:gd name="connsiteY12" fmla="*/ 785804 h 1950394"/>
                <a:gd name="connsiteX13" fmla="*/ 4606542 w 12738898"/>
                <a:gd name="connsiteY13" fmla="*/ 144003 h 1950394"/>
                <a:gd name="connsiteX14" fmla="*/ 5542246 w 12738898"/>
                <a:gd name="connsiteY14" fmla="*/ 0 h 1950394"/>
                <a:gd name="connsiteX15" fmla="*/ 7485631 w 12738898"/>
                <a:gd name="connsiteY15" fmla="*/ 792017 h 1950394"/>
                <a:gd name="connsiteX16" fmla="*/ 10004126 w 12738898"/>
                <a:gd name="connsiteY16" fmla="*/ 1887561 h 1950394"/>
                <a:gd name="connsiteX17" fmla="*/ 12738898 w 12738898"/>
                <a:gd name="connsiteY17" fmla="*/ 1950394 h 1950394"/>
                <a:gd name="connsiteX18" fmla="*/ 7485631 w 12738898"/>
                <a:gd name="connsiteY18" fmla="*/ 1944042 h 1950394"/>
                <a:gd name="connsiteX0" fmla="*/ 7485631 w 12738898"/>
                <a:gd name="connsiteY0" fmla="*/ 1944042 h 1950394"/>
                <a:gd name="connsiteX1" fmla="*/ 0 w 12738898"/>
                <a:gd name="connsiteY1" fmla="*/ 1944042 h 1950394"/>
                <a:gd name="connsiteX2" fmla="*/ 0 w 12738898"/>
                <a:gd name="connsiteY2" fmla="*/ 1872040 h 1950394"/>
                <a:gd name="connsiteX3" fmla="*/ 719772 w 12738898"/>
                <a:gd name="connsiteY3" fmla="*/ 1656036 h 1950394"/>
                <a:gd name="connsiteX4" fmla="*/ 1151636 w 12738898"/>
                <a:gd name="connsiteY4" fmla="*/ 1368030 h 1950394"/>
                <a:gd name="connsiteX5" fmla="*/ 1295590 w 12738898"/>
                <a:gd name="connsiteY5" fmla="*/ 1440031 h 1950394"/>
                <a:gd name="connsiteX6" fmla="*/ 1439544 w 12738898"/>
                <a:gd name="connsiteY6" fmla="*/ 1296028 h 1950394"/>
                <a:gd name="connsiteX7" fmla="*/ 1583499 w 12738898"/>
                <a:gd name="connsiteY7" fmla="*/ 1368030 h 1950394"/>
                <a:gd name="connsiteX8" fmla="*/ 2015362 w 12738898"/>
                <a:gd name="connsiteY8" fmla="*/ 1152025 h 1950394"/>
                <a:gd name="connsiteX9" fmla="*/ 2159317 w 12738898"/>
                <a:gd name="connsiteY9" fmla="*/ 1152025 h 1950394"/>
                <a:gd name="connsiteX10" fmla="*/ 2375248 w 12738898"/>
                <a:gd name="connsiteY10" fmla="*/ 1080023 h 1950394"/>
                <a:gd name="connsiteX11" fmla="*/ 2591180 w 12738898"/>
                <a:gd name="connsiteY11" fmla="*/ 1080023 h 1950394"/>
                <a:gd name="connsiteX12" fmla="*/ 3023043 w 12738898"/>
                <a:gd name="connsiteY12" fmla="*/ 785804 h 1950394"/>
                <a:gd name="connsiteX13" fmla="*/ 4606542 w 12738898"/>
                <a:gd name="connsiteY13" fmla="*/ 144003 h 1950394"/>
                <a:gd name="connsiteX14" fmla="*/ 5542246 w 12738898"/>
                <a:gd name="connsiteY14" fmla="*/ 0 h 1950394"/>
                <a:gd name="connsiteX15" fmla="*/ 7485631 w 12738898"/>
                <a:gd name="connsiteY15" fmla="*/ 792017 h 1950394"/>
                <a:gd name="connsiteX16" fmla="*/ 10076094 w 12738898"/>
                <a:gd name="connsiteY16" fmla="*/ 1887561 h 1950394"/>
                <a:gd name="connsiteX17" fmla="*/ 12738898 w 12738898"/>
                <a:gd name="connsiteY17" fmla="*/ 1950394 h 1950394"/>
                <a:gd name="connsiteX18" fmla="*/ 7485631 w 12738898"/>
                <a:gd name="connsiteY18" fmla="*/ 1944042 h 1950394"/>
                <a:gd name="connsiteX0" fmla="*/ 7485631 w 12738898"/>
                <a:gd name="connsiteY0" fmla="*/ 1944042 h 1950394"/>
                <a:gd name="connsiteX1" fmla="*/ 0 w 12738898"/>
                <a:gd name="connsiteY1" fmla="*/ 1944042 h 1950394"/>
                <a:gd name="connsiteX2" fmla="*/ 0 w 12738898"/>
                <a:gd name="connsiteY2" fmla="*/ 1872040 h 1950394"/>
                <a:gd name="connsiteX3" fmla="*/ 719772 w 12738898"/>
                <a:gd name="connsiteY3" fmla="*/ 1656036 h 1950394"/>
                <a:gd name="connsiteX4" fmla="*/ 1151636 w 12738898"/>
                <a:gd name="connsiteY4" fmla="*/ 1368030 h 1950394"/>
                <a:gd name="connsiteX5" fmla="*/ 1295590 w 12738898"/>
                <a:gd name="connsiteY5" fmla="*/ 1440031 h 1950394"/>
                <a:gd name="connsiteX6" fmla="*/ 1439544 w 12738898"/>
                <a:gd name="connsiteY6" fmla="*/ 1296028 h 1950394"/>
                <a:gd name="connsiteX7" fmla="*/ 1583499 w 12738898"/>
                <a:gd name="connsiteY7" fmla="*/ 1368030 h 1950394"/>
                <a:gd name="connsiteX8" fmla="*/ 2015362 w 12738898"/>
                <a:gd name="connsiteY8" fmla="*/ 1152025 h 1950394"/>
                <a:gd name="connsiteX9" fmla="*/ 2159317 w 12738898"/>
                <a:gd name="connsiteY9" fmla="*/ 1152025 h 1950394"/>
                <a:gd name="connsiteX10" fmla="*/ 2375248 w 12738898"/>
                <a:gd name="connsiteY10" fmla="*/ 1080023 h 1950394"/>
                <a:gd name="connsiteX11" fmla="*/ 2591180 w 12738898"/>
                <a:gd name="connsiteY11" fmla="*/ 1080023 h 1950394"/>
                <a:gd name="connsiteX12" fmla="*/ 3023043 w 12738898"/>
                <a:gd name="connsiteY12" fmla="*/ 785804 h 1950394"/>
                <a:gd name="connsiteX13" fmla="*/ 4606542 w 12738898"/>
                <a:gd name="connsiteY13" fmla="*/ 144003 h 1950394"/>
                <a:gd name="connsiteX14" fmla="*/ 5542246 w 12738898"/>
                <a:gd name="connsiteY14" fmla="*/ 0 h 1950394"/>
                <a:gd name="connsiteX15" fmla="*/ 7485631 w 12738898"/>
                <a:gd name="connsiteY15" fmla="*/ 792017 h 1950394"/>
                <a:gd name="connsiteX16" fmla="*/ 10148062 w 12738898"/>
                <a:gd name="connsiteY16" fmla="*/ 1887561 h 1950394"/>
                <a:gd name="connsiteX17" fmla="*/ 12738898 w 12738898"/>
                <a:gd name="connsiteY17" fmla="*/ 1950394 h 1950394"/>
                <a:gd name="connsiteX18" fmla="*/ 7485631 w 12738898"/>
                <a:gd name="connsiteY18" fmla="*/ 1944042 h 1950394"/>
                <a:gd name="connsiteX0" fmla="*/ 7485631 w 12738898"/>
                <a:gd name="connsiteY0" fmla="*/ 1944042 h 1950394"/>
                <a:gd name="connsiteX1" fmla="*/ 0 w 12738898"/>
                <a:gd name="connsiteY1" fmla="*/ 1944042 h 1950394"/>
                <a:gd name="connsiteX2" fmla="*/ 0 w 12738898"/>
                <a:gd name="connsiteY2" fmla="*/ 1872040 h 1950394"/>
                <a:gd name="connsiteX3" fmla="*/ 719772 w 12738898"/>
                <a:gd name="connsiteY3" fmla="*/ 1656036 h 1950394"/>
                <a:gd name="connsiteX4" fmla="*/ 1151636 w 12738898"/>
                <a:gd name="connsiteY4" fmla="*/ 1368030 h 1950394"/>
                <a:gd name="connsiteX5" fmla="*/ 1295590 w 12738898"/>
                <a:gd name="connsiteY5" fmla="*/ 1440031 h 1950394"/>
                <a:gd name="connsiteX6" fmla="*/ 1439544 w 12738898"/>
                <a:gd name="connsiteY6" fmla="*/ 1296028 h 1950394"/>
                <a:gd name="connsiteX7" fmla="*/ 1583499 w 12738898"/>
                <a:gd name="connsiteY7" fmla="*/ 1368030 h 1950394"/>
                <a:gd name="connsiteX8" fmla="*/ 2015362 w 12738898"/>
                <a:gd name="connsiteY8" fmla="*/ 1152025 h 1950394"/>
                <a:gd name="connsiteX9" fmla="*/ 2159317 w 12738898"/>
                <a:gd name="connsiteY9" fmla="*/ 1152025 h 1950394"/>
                <a:gd name="connsiteX10" fmla="*/ 2375248 w 12738898"/>
                <a:gd name="connsiteY10" fmla="*/ 1080023 h 1950394"/>
                <a:gd name="connsiteX11" fmla="*/ 2591180 w 12738898"/>
                <a:gd name="connsiteY11" fmla="*/ 1080023 h 1950394"/>
                <a:gd name="connsiteX12" fmla="*/ 3023043 w 12738898"/>
                <a:gd name="connsiteY12" fmla="*/ 785804 h 1950394"/>
                <a:gd name="connsiteX13" fmla="*/ 4606542 w 12738898"/>
                <a:gd name="connsiteY13" fmla="*/ 144003 h 1950394"/>
                <a:gd name="connsiteX14" fmla="*/ 5542246 w 12738898"/>
                <a:gd name="connsiteY14" fmla="*/ 0 h 1950394"/>
                <a:gd name="connsiteX15" fmla="*/ 10148062 w 12738898"/>
                <a:gd name="connsiteY15" fmla="*/ 1887561 h 1950394"/>
                <a:gd name="connsiteX16" fmla="*/ 12738898 w 12738898"/>
                <a:gd name="connsiteY16" fmla="*/ 1950394 h 1950394"/>
                <a:gd name="connsiteX17" fmla="*/ 7485631 w 12738898"/>
                <a:gd name="connsiteY17" fmla="*/ 1944042 h 1950394"/>
                <a:gd name="connsiteX0" fmla="*/ 7485631 w 12379060"/>
                <a:gd name="connsiteY0" fmla="*/ 1944042 h 1950394"/>
                <a:gd name="connsiteX1" fmla="*/ 0 w 12379060"/>
                <a:gd name="connsiteY1" fmla="*/ 1944042 h 1950394"/>
                <a:gd name="connsiteX2" fmla="*/ 0 w 12379060"/>
                <a:gd name="connsiteY2" fmla="*/ 1872040 h 1950394"/>
                <a:gd name="connsiteX3" fmla="*/ 719772 w 12379060"/>
                <a:gd name="connsiteY3" fmla="*/ 1656036 h 1950394"/>
                <a:gd name="connsiteX4" fmla="*/ 1151636 w 12379060"/>
                <a:gd name="connsiteY4" fmla="*/ 1368030 h 1950394"/>
                <a:gd name="connsiteX5" fmla="*/ 1295590 w 12379060"/>
                <a:gd name="connsiteY5" fmla="*/ 1440031 h 1950394"/>
                <a:gd name="connsiteX6" fmla="*/ 1439544 w 12379060"/>
                <a:gd name="connsiteY6" fmla="*/ 1296028 h 1950394"/>
                <a:gd name="connsiteX7" fmla="*/ 1583499 w 12379060"/>
                <a:gd name="connsiteY7" fmla="*/ 1368030 h 1950394"/>
                <a:gd name="connsiteX8" fmla="*/ 2015362 w 12379060"/>
                <a:gd name="connsiteY8" fmla="*/ 1152025 h 1950394"/>
                <a:gd name="connsiteX9" fmla="*/ 2159317 w 12379060"/>
                <a:gd name="connsiteY9" fmla="*/ 1152025 h 1950394"/>
                <a:gd name="connsiteX10" fmla="*/ 2375248 w 12379060"/>
                <a:gd name="connsiteY10" fmla="*/ 1080023 h 1950394"/>
                <a:gd name="connsiteX11" fmla="*/ 2591180 w 12379060"/>
                <a:gd name="connsiteY11" fmla="*/ 1080023 h 1950394"/>
                <a:gd name="connsiteX12" fmla="*/ 3023043 w 12379060"/>
                <a:gd name="connsiteY12" fmla="*/ 785804 h 1950394"/>
                <a:gd name="connsiteX13" fmla="*/ 4606542 w 12379060"/>
                <a:gd name="connsiteY13" fmla="*/ 144003 h 1950394"/>
                <a:gd name="connsiteX14" fmla="*/ 5542246 w 12379060"/>
                <a:gd name="connsiteY14" fmla="*/ 0 h 1950394"/>
                <a:gd name="connsiteX15" fmla="*/ 10148062 w 12379060"/>
                <a:gd name="connsiteY15" fmla="*/ 1887561 h 1950394"/>
                <a:gd name="connsiteX16" fmla="*/ 12379060 w 12379060"/>
                <a:gd name="connsiteY16" fmla="*/ 1950394 h 1950394"/>
                <a:gd name="connsiteX17" fmla="*/ 7485631 w 12379060"/>
                <a:gd name="connsiteY17" fmla="*/ 1944042 h 1950394"/>
                <a:gd name="connsiteX0" fmla="*/ 7485631 w 12451028"/>
                <a:gd name="connsiteY0" fmla="*/ 1944042 h 1950394"/>
                <a:gd name="connsiteX1" fmla="*/ 0 w 12451028"/>
                <a:gd name="connsiteY1" fmla="*/ 1944042 h 1950394"/>
                <a:gd name="connsiteX2" fmla="*/ 0 w 12451028"/>
                <a:gd name="connsiteY2" fmla="*/ 1872040 h 1950394"/>
                <a:gd name="connsiteX3" fmla="*/ 719772 w 12451028"/>
                <a:gd name="connsiteY3" fmla="*/ 1656036 h 1950394"/>
                <a:gd name="connsiteX4" fmla="*/ 1151636 w 12451028"/>
                <a:gd name="connsiteY4" fmla="*/ 1368030 h 1950394"/>
                <a:gd name="connsiteX5" fmla="*/ 1295590 w 12451028"/>
                <a:gd name="connsiteY5" fmla="*/ 1440031 h 1950394"/>
                <a:gd name="connsiteX6" fmla="*/ 1439544 w 12451028"/>
                <a:gd name="connsiteY6" fmla="*/ 1296028 h 1950394"/>
                <a:gd name="connsiteX7" fmla="*/ 1583499 w 12451028"/>
                <a:gd name="connsiteY7" fmla="*/ 1368030 h 1950394"/>
                <a:gd name="connsiteX8" fmla="*/ 2015362 w 12451028"/>
                <a:gd name="connsiteY8" fmla="*/ 1152025 h 1950394"/>
                <a:gd name="connsiteX9" fmla="*/ 2159317 w 12451028"/>
                <a:gd name="connsiteY9" fmla="*/ 1152025 h 1950394"/>
                <a:gd name="connsiteX10" fmla="*/ 2375248 w 12451028"/>
                <a:gd name="connsiteY10" fmla="*/ 1080023 h 1950394"/>
                <a:gd name="connsiteX11" fmla="*/ 2591180 w 12451028"/>
                <a:gd name="connsiteY11" fmla="*/ 1080023 h 1950394"/>
                <a:gd name="connsiteX12" fmla="*/ 3023043 w 12451028"/>
                <a:gd name="connsiteY12" fmla="*/ 785804 h 1950394"/>
                <a:gd name="connsiteX13" fmla="*/ 4606542 w 12451028"/>
                <a:gd name="connsiteY13" fmla="*/ 144003 h 1950394"/>
                <a:gd name="connsiteX14" fmla="*/ 5542246 w 12451028"/>
                <a:gd name="connsiteY14" fmla="*/ 0 h 1950394"/>
                <a:gd name="connsiteX15" fmla="*/ 10148062 w 12451028"/>
                <a:gd name="connsiteY15" fmla="*/ 1887561 h 1950394"/>
                <a:gd name="connsiteX16" fmla="*/ 12451028 w 12451028"/>
                <a:gd name="connsiteY16" fmla="*/ 1950394 h 1950394"/>
                <a:gd name="connsiteX17" fmla="*/ 7485631 w 12451028"/>
                <a:gd name="connsiteY17" fmla="*/ 1944042 h 1950394"/>
                <a:gd name="connsiteX0" fmla="*/ 7485631 w 12594963"/>
                <a:gd name="connsiteY0" fmla="*/ 1944042 h 1950394"/>
                <a:gd name="connsiteX1" fmla="*/ 0 w 12594963"/>
                <a:gd name="connsiteY1" fmla="*/ 1944042 h 1950394"/>
                <a:gd name="connsiteX2" fmla="*/ 0 w 12594963"/>
                <a:gd name="connsiteY2" fmla="*/ 1872040 h 1950394"/>
                <a:gd name="connsiteX3" fmla="*/ 719772 w 12594963"/>
                <a:gd name="connsiteY3" fmla="*/ 1656036 h 1950394"/>
                <a:gd name="connsiteX4" fmla="*/ 1151636 w 12594963"/>
                <a:gd name="connsiteY4" fmla="*/ 1368030 h 1950394"/>
                <a:gd name="connsiteX5" fmla="*/ 1295590 w 12594963"/>
                <a:gd name="connsiteY5" fmla="*/ 1440031 h 1950394"/>
                <a:gd name="connsiteX6" fmla="*/ 1439544 w 12594963"/>
                <a:gd name="connsiteY6" fmla="*/ 1296028 h 1950394"/>
                <a:gd name="connsiteX7" fmla="*/ 1583499 w 12594963"/>
                <a:gd name="connsiteY7" fmla="*/ 1368030 h 1950394"/>
                <a:gd name="connsiteX8" fmla="*/ 2015362 w 12594963"/>
                <a:gd name="connsiteY8" fmla="*/ 1152025 h 1950394"/>
                <a:gd name="connsiteX9" fmla="*/ 2159317 w 12594963"/>
                <a:gd name="connsiteY9" fmla="*/ 1152025 h 1950394"/>
                <a:gd name="connsiteX10" fmla="*/ 2375248 w 12594963"/>
                <a:gd name="connsiteY10" fmla="*/ 1080023 h 1950394"/>
                <a:gd name="connsiteX11" fmla="*/ 2591180 w 12594963"/>
                <a:gd name="connsiteY11" fmla="*/ 1080023 h 1950394"/>
                <a:gd name="connsiteX12" fmla="*/ 3023043 w 12594963"/>
                <a:gd name="connsiteY12" fmla="*/ 785804 h 1950394"/>
                <a:gd name="connsiteX13" fmla="*/ 4606542 w 12594963"/>
                <a:gd name="connsiteY13" fmla="*/ 144003 h 1950394"/>
                <a:gd name="connsiteX14" fmla="*/ 5542246 w 12594963"/>
                <a:gd name="connsiteY14" fmla="*/ 0 h 1950394"/>
                <a:gd name="connsiteX15" fmla="*/ 10148062 w 12594963"/>
                <a:gd name="connsiteY15" fmla="*/ 1887561 h 1950394"/>
                <a:gd name="connsiteX16" fmla="*/ 12594963 w 12594963"/>
                <a:gd name="connsiteY16" fmla="*/ 1950394 h 1950394"/>
                <a:gd name="connsiteX17" fmla="*/ 7485631 w 12594963"/>
                <a:gd name="connsiteY17" fmla="*/ 1944042 h 1950394"/>
                <a:gd name="connsiteX0" fmla="*/ 7485631 w 12522995"/>
                <a:gd name="connsiteY0" fmla="*/ 1944042 h 1950394"/>
                <a:gd name="connsiteX1" fmla="*/ 0 w 12522995"/>
                <a:gd name="connsiteY1" fmla="*/ 1944042 h 1950394"/>
                <a:gd name="connsiteX2" fmla="*/ 0 w 12522995"/>
                <a:gd name="connsiteY2" fmla="*/ 1872040 h 1950394"/>
                <a:gd name="connsiteX3" fmla="*/ 719772 w 12522995"/>
                <a:gd name="connsiteY3" fmla="*/ 1656036 h 1950394"/>
                <a:gd name="connsiteX4" fmla="*/ 1151636 w 12522995"/>
                <a:gd name="connsiteY4" fmla="*/ 1368030 h 1950394"/>
                <a:gd name="connsiteX5" fmla="*/ 1295590 w 12522995"/>
                <a:gd name="connsiteY5" fmla="*/ 1440031 h 1950394"/>
                <a:gd name="connsiteX6" fmla="*/ 1439544 w 12522995"/>
                <a:gd name="connsiteY6" fmla="*/ 1296028 h 1950394"/>
                <a:gd name="connsiteX7" fmla="*/ 1583499 w 12522995"/>
                <a:gd name="connsiteY7" fmla="*/ 1368030 h 1950394"/>
                <a:gd name="connsiteX8" fmla="*/ 2015362 w 12522995"/>
                <a:gd name="connsiteY8" fmla="*/ 1152025 h 1950394"/>
                <a:gd name="connsiteX9" fmla="*/ 2159317 w 12522995"/>
                <a:gd name="connsiteY9" fmla="*/ 1152025 h 1950394"/>
                <a:gd name="connsiteX10" fmla="*/ 2375248 w 12522995"/>
                <a:gd name="connsiteY10" fmla="*/ 1080023 h 1950394"/>
                <a:gd name="connsiteX11" fmla="*/ 2591180 w 12522995"/>
                <a:gd name="connsiteY11" fmla="*/ 1080023 h 1950394"/>
                <a:gd name="connsiteX12" fmla="*/ 3023043 w 12522995"/>
                <a:gd name="connsiteY12" fmla="*/ 785804 h 1950394"/>
                <a:gd name="connsiteX13" fmla="*/ 4606542 w 12522995"/>
                <a:gd name="connsiteY13" fmla="*/ 144003 h 1950394"/>
                <a:gd name="connsiteX14" fmla="*/ 5542246 w 12522995"/>
                <a:gd name="connsiteY14" fmla="*/ 0 h 1950394"/>
                <a:gd name="connsiteX15" fmla="*/ 10148062 w 12522995"/>
                <a:gd name="connsiteY15" fmla="*/ 1887561 h 1950394"/>
                <a:gd name="connsiteX16" fmla="*/ 12522995 w 12522995"/>
                <a:gd name="connsiteY16" fmla="*/ 1950394 h 1950394"/>
                <a:gd name="connsiteX17" fmla="*/ 7485631 w 12522995"/>
                <a:gd name="connsiteY17" fmla="*/ 1944042 h 1950394"/>
                <a:gd name="connsiteX0" fmla="*/ 7485631 w 10512307"/>
                <a:gd name="connsiteY0" fmla="*/ 1944042 h 1944042"/>
                <a:gd name="connsiteX1" fmla="*/ 0 w 10512307"/>
                <a:gd name="connsiteY1" fmla="*/ 1944042 h 1944042"/>
                <a:gd name="connsiteX2" fmla="*/ 0 w 10512307"/>
                <a:gd name="connsiteY2" fmla="*/ 1872040 h 1944042"/>
                <a:gd name="connsiteX3" fmla="*/ 719772 w 10512307"/>
                <a:gd name="connsiteY3" fmla="*/ 1656036 h 1944042"/>
                <a:gd name="connsiteX4" fmla="*/ 1151636 w 10512307"/>
                <a:gd name="connsiteY4" fmla="*/ 1368030 h 1944042"/>
                <a:gd name="connsiteX5" fmla="*/ 1295590 w 10512307"/>
                <a:gd name="connsiteY5" fmla="*/ 1440031 h 1944042"/>
                <a:gd name="connsiteX6" fmla="*/ 1439544 w 10512307"/>
                <a:gd name="connsiteY6" fmla="*/ 1296028 h 1944042"/>
                <a:gd name="connsiteX7" fmla="*/ 1583499 w 10512307"/>
                <a:gd name="connsiteY7" fmla="*/ 1368030 h 1944042"/>
                <a:gd name="connsiteX8" fmla="*/ 2015362 w 10512307"/>
                <a:gd name="connsiteY8" fmla="*/ 1152025 h 1944042"/>
                <a:gd name="connsiteX9" fmla="*/ 2159317 w 10512307"/>
                <a:gd name="connsiteY9" fmla="*/ 1152025 h 1944042"/>
                <a:gd name="connsiteX10" fmla="*/ 2375248 w 10512307"/>
                <a:gd name="connsiteY10" fmla="*/ 1080023 h 1944042"/>
                <a:gd name="connsiteX11" fmla="*/ 2591180 w 10512307"/>
                <a:gd name="connsiteY11" fmla="*/ 1080023 h 1944042"/>
                <a:gd name="connsiteX12" fmla="*/ 3023043 w 10512307"/>
                <a:gd name="connsiteY12" fmla="*/ 785804 h 1944042"/>
                <a:gd name="connsiteX13" fmla="*/ 4606542 w 10512307"/>
                <a:gd name="connsiteY13" fmla="*/ 144003 h 1944042"/>
                <a:gd name="connsiteX14" fmla="*/ 5542246 w 10512307"/>
                <a:gd name="connsiteY14" fmla="*/ 0 h 1944042"/>
                <a:gd name="connsiteX15" fmla="*/ 10148062 w 10512307"/>
                <a:gd name="connsiteY15" fmla="*/ 1887561 h 1944042"/>
                <a:gd name="connsiteX16" fmla="*/ 10512307 w 10512307"/>
                <a:gd name="connsiteY16" fmla="*/ 1933993 h 1944042"/>
                <a:gd name="connsiteX17" fmla="*/ 7485631 w 10512307"/>
                <a:gd name="connsiteY17" fmla="*/ 1944042 h 1944042"/>
                <a:gd name="connsiteX0" fmla="*/ 7485631 w 10541596"/>
                <a:gd name="connsiteY0" fmla="*/ 1944042 h 1948774"/>
                <a:gd name="connsiteX1" fmla="*/ 0 w 10541596"/>
                <a:gd name="connsiteY1" fmla="*/ 1944042 h 1948774"/>
                <a:gd name="connsiteX2" fmla="*/ 0 w 10541596"/>
                <a:gd name="connsiteY2" fmla="*/ 1872040 h 1948774"/>
                <a:gd name="connsiteX3" fmla="*/ 719772 w 10541596"/>
                <a:gd name="connsiteY3" fmla="*/ 1656036 h 1948774"/>
                <a:gd name="connsiteX4" fmla="*/ 1151636 w 10541596"/>
                <a:gd name="connsiteY4" fmla="*/ 1368030 h 1948774"/>
                <a:gd name="connsiteX5" fmla="*/ 1295590 w 10541596"/>
                <a:gd name="connsiteY5" fmla="*/ 1440031 h 1948774"/>
                <a:gd name="connsiteX6" fmla="*/ 1439544 w 10541596"/>
                <a:gd name="connsiteY6" fmla="*/ 1296028 h 1948774"/>
                <a:gd name="connsiteX7" fmla="*/ 1583499 w 10541596"/>
                <a:gd name="connsiteY7" fmla="*/ 1368030 h 1948774"/>
                <a:gd name="connsiteX8" fmla="*/ 2015362 w 10541596"/>
                <a:gd name="connsiteY8" fmla="*/ 1152025 h 1948774"/>
                <a:gd name="connsiteX9" fmla="*/ 2159317 w 10541596"/>
                <a:gd name="connsiteY9" fmla="*/ 1152025 h 1948774"/>
                <a:gd name="connsiteX10" fmla="*/ 2375248 w 10541596"/>
                <a:gd name="connsiteY10" fmla="*/ 1080023 h 1948774"/>
                <a:gd name="connsiteX11" fmla="*/ 2591180 w 10541596"/>
                <a:gd name="connsiteY11" fmla="*/ 1080023 h 1948774"/>
                <a:gd name="connsiteX12" fmla="*/ 3023043 w 10541596"/>
                <a:gd name="connsiteY12" fmla="*/ 785804 h 1948774"/>
                <a:gd name="connsiteX13" fmla="*/ 4606542 w 10541596"/>
                <a:gd name="connsiteY13" fmla="*/ 144003 h 1948774"/>
                <a:gd name="connsiteX14" fmla="*/ 5542246 w 10541596"/>
                <a:gd name="connsiteY14" fmla="*/ 0 h 1948774"/>
                <a:gd name="connsiteX15" fmla="*/ 10148062 w 10541596"/>
                <a:gd name="connsiteY15" fmla="*/ 1887561 h 1948774"/>
                <a:gd name="connsiteX16" fmla="*/ 10541596 w 10541596"/>
                <a:gd name="connsiteY16" fmla="*/ 1948774 h 1948774"/>
                <a:gd name="connsiteX17" fmla="*/ 7485631 w 10541596"/>
                <a:gd name="connsiteY17" fmla="*/ 1944042 h 1948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0541596" h="1948774">
                  <a:moveTo>
                    <a:pt x="7485631" y="1944042"/>
                  </a:moveTo>
                  <a:lnTo>
                    <a:pt x="0" y="1944042"/>
                  </a:lnTo>
                  <a:lnTo>
                    <a:pt x="0" y="1872040"/>
                  </a:lnTo>
                  <a:lnTo>
                    <a:pt x="719772" y="1656036"/>
                  </a:lnTo>
                  <a:lnTo>
                    <a:pt x="1151636" y="1368030"/>
                  </a:lnTo>
                  <a:lnTo>
                    <a:pt x="1295590" y="1440031"/>
                  </a:lnTo>
                  <a:lnTo>
                    <a:pt x="1439544" y="1296028"/>
                  </a:lnTo>
                  <a:lnTo>
                    <a:pt x="1583499" y="1368030"/>
                  </a:lnTo>
                  <a:lnTo>
                    <a:pt x="2015362" y="1152025"/>
                  </a:lnTo>
                  <a:lnTo>
                    <a:pt x="2159317" y="1152025"/>
                  </a:lnTo>
                  <a:lnTo>
                    <a:pt x="2375248" y="1080023"/>
                  </a:lnTo>
                  <a:lnTo>
                    <a:pt x="2591180" y="1080023"/>
                  </a:lnTo>
                  <a:lnTo>
                    <a:pt x="3023043" y="785804"/>
                  </a:lnTo>
                  <a:cubicBezTo>
                    <a:pt x="3358937" y="629801"/>
                    <a:pt x="4165918" y="299959"/>
                    <a:pt x="4606542" y="144003"/>
                  </a:cubicBezTo>
                  <a:lnTo>
                    <a:pt x="5542246" y="0"/>
                  </a:lnTo>
                  <a:lnTo>
                    <a:pt x="10148062" y="1887561"/>
                  </a:lnTo>
                  <a:lnTo>
                    <a:pt x="10541596" y="1948774"/>
                  </a:lnTo>
                  <a:lnTo>
                    <a:pt x="7485631" y="1944042"/>
                  </a:ln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endParaRPr lang="fr-FR">
                <a:latin typeface="Century Gothic" panose="020B0502020202020204" pitchFamily="34" charset="0"/>
              </a:endParaRPr>
            </a:p>
          </p:txBody>
        </p:sp>
      </p:grpSp>
      <p:grpSp>
        <p:nvGrpSpPr>
          <p:cNvPr id="11" name="Groupe 81">
            <a:extLst>
              <a:ext uri="{FF2B5EF4-FFF2-40B4-BE49-F238E27FC236}">
                <a16:creationId xmlns:a16="http://schemas.microsoft.com/office/drawing/2014/main" id="{B1CE21D2-6937-4C4E-BFF3-7CE90F0806D7}"/>
              </a:ext>
            </a:extLst>
          </p:cNvPr>
          <p:cNvGrpSpPr>
            <a:grpSpLocks/>
          </p:cNvGrpSpPr>
          <p:nvPr/>
        </p:nvGrpSpPr>
        <p:grpSpPr bwMode="auto">
          <a:xfrm>
            <a:off x="2566988" y="4095121"/>
            <a:ext cx="9866312" cy="1878012"/>
            <a:chOff x="1042988" y="4214848"/>
            <a:chExt cx="9865716" cy="1878448"/>
          </a:xfrm>
        </p:grpSpPr>
        <p:sp>
          <p:nvSpPr>
            <p:cNvPr id="12" name="Forme libre 10">
              <a:extLst>
                <a:ext uri="{FF2B5EF4-FFF2-40B4-BE49-F238E27FC236}">
                  <a16:creationId xmlns:a16="http://schemas.microsoft.com/office/drawing/2014/main" id="{CA73ABE4-35A8-4ED0-BCF0-968D4BB85E84}"/>
                </a:ext>
              </a:extLst>
            </p:cNvPr>
            <p:cNvSpPr/>
            <p:nvPr/>
          </p:nvSpPr>
          <p:spPr bwMode="auto">
            <a:xfrm>
              <a:off x="1042988" y="4214848"/>
              <a:ext cx="9865716" cy="1878448"/>
            </a:xfrm>
            <a:custGeom>
              <a:avLst/>
              <a:gdLst>
                <a:gd name="connsiteX0" fmla="*/ 173832 w 2331244"/>
                <a:gd name="connsiteY0" fmla="*/ 5938837 h 5967412"/>
                <a:gd name="connsiteX1" fmla="*/ 216694 w 2331244"/>
                <a:gd name="connsiteY1" fmla="*/ 2738437 h 5967412"/>
                <a:gd name="connsiteX2" fmla="*/ 2316957 w 2331244"/>
                <a:gd name="connsiteY2" fmla="*/ 538162 h 5967412"/>
                <a:gd name="connsiteX3" fmla="*/ 2331244 w 2331244"/>
                <a:gd name="connsiteY3" fmla="*/ 5967412 h 5967412"/>
                <a:gd name="connsiteX4" fmla="*/ 173832 w 2331244"/>
                <a:gd name="connsiteY4" fmla="*/ 5938837 h 5967412"/>
                <a:gd name="connsiteX0" fmla="*/ 198281 w 2355693"/>
                <a:gd name="connsiteY0" fmla="*/ 5938837 h 5967412"/>
                <a:gd name="connsiteX1" fmla="*/ 216694 w 2355693"/>
                <a:gd name="connsiteY1" fmla="*/ 1365721 h 5967412"/>
                <a:gd name="connsiteX2" fmla="*/ 2341406 w 2355693"/>
                <a:gd name="connsiteY2" fmla="*/ 538162 h 5967412"/>
                <a:gd name="connsiteX3" fmla="*/ 2355693 w 2355693"/>
                <a:gd name="connsiteY3" fmla="*/ 5967412 h 5967412"/>
                <a:gd name="connsiteX4" fmla="*/ 198281 w 2355693"/>
                <a:gd name="connsiteY4" fmla="*/ 5938837 h 5967412"/>
                <a:gd name="connsiteX0" fmla="*/ 0 w 2157412"/>
                <a:gd name="connsiteY0" fmla="*/ 5938837 h 5967412"/>
                <a:gd name="connsiteX1" fmla="*/ 18413 w 2157412"/>
                <a:gd name="connsiteY1" fmla="*/ 1365721 h 5967412"/>
                <a:gd name="connsiteX2" fmla="*/ 2143125 w 2157412"/>
                <a:gd name="connsiteY2" fmla="*/ 538162 h 5967412"/>
                <a:gd name="connsiteX3" fmla="*/ 2157412 w 2157412"/>
                <a:gd name="connsiteY3" fmla="*/ 5967412 h 5967412"/>
                <a:gd name="connsiteX4" fmla="*/ 0 w 2157412"/>
                <a:gd name="connsiteY4" fmla="*/ 5938837 h 5967412"/>
                <a:gd name="connsiteX0" fmla="*/ 0 w 2157412"/>
                <a:gd name="connsiteY0" fmla="*/ 5400675 h 5429250"/>
                <a:gd name="connsiteX1" fmla="*/ 18413 w 2157412"/>
                <a:gd name="connsiteY1" fmla="*/ 827559 h 5429250"/>
                <a:gd name="connsiteX2" fmla="*/ 2143125 w 2157412"/>
                <a:gd name="connsiteY2" fmla="*/ 0 h 5429250"/>
                <a:gd name="connsiteX3" fmla="*/ 2157412 w 2157412"/>
                <a:gd name="connsiteY3" fmla="*/ 5429250 h 5429250"/>
                <a:gd name="connsiteX4" fmla="*/ 0 w 2157412"/>
                <a:gd name="connsiteY4" fmla="*/ 5400675 h 5429250"/>
                <a:gd name="connsiteX0" fmla="*/ 366055 w 2145137"/>
                <a:gd name="connsiteY0" fmla="*/ 5076031 h 5429250"/>
                <a:gd name="connsiteX1" fmla="*/ 6138 w 2145137"/>
                <a:gd name="connsiteY1" fmla="*/ 827559 h 5429250"/>
                <a:gd name="connsiteX2" fmla="*/ 2130850 w 2145137"/>
                <a:gd name="connsiteY2" fmla="*/ 0 h 5429250"/>
                <a:gd name="connsiteX3" fmla="*/ 2145137 w 2145137"/>
                <a:gd name="connsiteY3" fmla="*/ 5429250 h 5429250"/>
                <a:gd name="connsiteX4" fmla="*/ 366055 w 2145137"/>
                <a:gd name="connsiteY4" fmla="*/ 5076031 h 5429250"/>
                <a:gd name="connsiteX0" fmla="*/ 6138 w 2145137"/>
                <a:gd name="connsiteY0" fmla="*/ 5436071 h 5436071"/>
                <a:gd name="connsiteX1" fmla="*/ 6138 w 2145137"/>
                <a:gd name="connsiteY1" fmla="*/ 827559 h 5436071"/>
                <a:gd name="connsiteX2" fmla="*/ 2130850 w 2145137"/>
                <a:gd name="connsiteY2" fmla="*/ 0 h 5436071"/>
                <a:gd name="connsiteX3" fmla="*/ 2145137 w 2145137"/>
                <a:gd name="connsiteY3" fmla="*/ 5429250 h 5436071"/>
                <a:gd name="connsiteX4" fmla="*/ 6138 w 2145137"/>
                <a:gd name="connsiteY4" fmla="*/ 5436071 h 5436071"/>
                <a:gd name="connsiteX0" fmla="*/ 6138 w 2130850"/>
                <a:gd name="connsiteY0" fmla="*/ 5436071 h 5436071"/>
                <a:gd name="connsiteX1" fmla="*/ 6138 w 2130850"/>
                <a:gd name="connsiteY1" fmla="*/ 827559 h 5436071"/>
                <a:gd name="connsiteX2" fmla="*/ 2130850 w 2130850"/>
                <a:gd name="connsiteY2" fmla="*/ 0 h 5436071"/>
                <a:gd name="connsiteX3" fmla="*/ 2021676 w 2130850"/>
                <a:gd name="connsiteY3" fmla="*/ 4932015 h 5436071"/>
                <a:gd name="connsiteX4" fmla="*/ 6138 w 2130850"/>
                <a:gd name="connsiteY4" fmla="*/ 5436071 h 5436071"/>
                <a:gd name="connsiteX0" fmla="*/ 6138 w 2165643"/>
                <a:gd name="connsiteY0" fmla="*/ 5436071 h 5436071"/>
                <a:gd name="connsiteX1" fmla="*/ 6138 w 2165643"/>
                <a:gd name="connsiteY1" fmla="*/ 827559 h 5436071"/>
                <a:gd name="connsiteX2" fmla="*/ 2130850 w 2165643"/>
                <a:gd name="connsiteY2" fmla="*/ 0 h 5436071"/>
                <a:gd name="connsiteX3" fmla="*/ 2165643 w 2165643"/>
                <a:gd name="connsiteY3" fmla="*/ 5436071 h 5436071"/>
                <a:gd name="connsiteX4" fmla="*/ 6138 w 2165643"/>
                <a:gd name="connsiteY4" fmla="*/ 5436071 h 5436071"/>
                <a:gd name="connsiteX0" fmla="*/ 6138 w 2165643"/>
                <a:gd name="connsiteY0" fmla="*/ 5184576 h 5184576"/>
                <a:gd name="connsiteX1" fmla="*/ 6138 w 2165643"/>
                <a:gd name="connsiteY1" fmla="*/ 576064 h 5184576"/>
                <a:gd name="connsiteX2" fmla="*/ 2165642 w 2165643"/>
                <a:gd name="connsiteY2" fmla="*/ 0 h 5184576"/>
                <a:gd name="connsiteX3" fmla="*/ 2165643 w 2165643"/>
                <a:gd name="connsiteY3" fmla="*/ 5184576 h 5184576"/>
                <a:gd name="connsiteX4" fmla="*/ 6138 w 2165643"/>
                <a:gd name="connsiteY4" fmla="*/ 5184576 h 5184576"/>
                <a:gd name="connsiteX0" fmla="*/ 6139 w 2165644"/>
                <a:gd name="connsiteY0" fmla="*/ 5184576 h 5184576"/>
                <a:gd name="connsiteX1" fmla="*/ 6138 w 2165644"/>
                <a:gd name="connsiteY1" fmla="*/ 648071 h 5184576"/>
                <a:gd name="connsiteX2" fmla="*/ 2165643 w 2165644"/>
                <a:gd name="connsiteY2" fmla="*/ 0 h 5184576"/>
                <a:gd name="connsiteX3" fmla="*/ 2165644 w 2165644"/>
                <a:gd name="connsiteY3" fmla="*/ 5184576 h 5184576"/>
                <a:gd name="connsiteX4" fmla="*/ 6139 w 2165644"/>
                <a:gd name="connsiteY4" fmla="*/ 5184576 h 5184576"/>
                <a:gd name="connsiteX0" fmla="*/ 6139 w 2165644"/>
                <a:gd name="connsiteY0" fmla="*/ 5256585 h 5256585"/>
                <a:gd name="connsiteX1" fmla="*/ 6138 w 2165644"/>
                <a:gd name="connsiteY1" fmla="*/ 720080 h 5256585"/>
                <a:gd name="connsiteX2" fmla="*/ 2165644 w 2165644"/>
                <a:gd name="connsiteY2" fmla="*/ 0 h 5256585"/>
                <a:gd name="connsiteX3" fmla="*/ 2165644 w 2165644"/>
                <a:gd name="connsiteY3" fmla="*/ 5256585 h 5256585"/>
                <a:gd name="connsiteX4" fmla="*/ 6139 w 2165644"/>
                <a:gd name="connsiteY4" fmla="*/ 5256585 h 5256585"/>
                <a:gd name="connsiteX0" fmla="*/ 78122 w 2237627"/>
                <a:gd name="connsiteY0" fmla="*/ 5256585 h 5256585"/>
                <a:gd name="connsiteX1" fmla="*/ 6138 w 2237627"/>
                <a:gd name="connsiteY1" fmla="*/ 720081 h 5256585"/>
                <a:gd name="connsiteX2" fmla="*/ 2237627 w 2237627"/>
                <a:gd name="connsiteY2" fmla="*/ 0 h 5256585"/>
                <a:gd name="connsiteX3" fmla="*/ 2237627 w 2237627"/>
                <a:gd name="connsiteY3" fmla="*/ 5256585 h 5256585"/>
                <a:gd name="connsiteX4" fmla="*/ 78122 w 2237627"/>
                <a:gd name="connsiteY4" fmla="*/ 5256585 h 5256585"/>
                <a:gd name="connsiteX0" fmla="*/ 6138 w 2237627"/>
                <a:gd name="connsiteY0" fmla="*/ 5256585 h 5256585"/>
                <a:gd name="connsiteX1" fmla="*/ 6138 w 2237627"/>
                <a:gd name="connsiteY1" fmla="*/ 720081 h 5256585"/>
                <a:gd name="connsiteX2" fmla="*/ 2237627 w 2237627"/>
                <a:gd name="connsiteY2" fmla="*/ 0 h 5256585"/>
                <a:gd name="connsiteX3" fmla="*/ 2237627 w 2237627"/>
                <a:gd name="connsiteY3" fmla="*/ 5256585 h 5256585"/>
                <a:gd name="connsiteX4" fmla="*/ 6138 w 2237627"/>
                <a:gd name="connsiteY4" fmla="*/ 5256585 h 5256585"/>
                <a:gd name="connsiteX0" fmla="*/ 12276 w 2243765"/>
                <a:gd name="connsiteY0" fmla="*/ 5256585 h 5256585"/>
                <a:gd name="connsiteX1" fmla="*/ 6138 w 2243765"/>
                <a:gd name="connsiteY1" fmla="*/ 2088232 h 5256585"/>
                <a:gd name="connsiteX2" fmla="*/ 2243765 w 2243765"/>
                <a:gd name="connsiteY2" fmla="*/ 0 h 5256585"/>
                <a:gd name="connsiteX3" fmla="*/ 2243765 w 2243765"/>
                <a:gd name="connsiteY3" fmla="*/ 5256585 h 5256585"/>
                <a:gd name="connsiteX4" fmla="*/ 12276 w 2243765"/>
                <a:gd name="connsiteY4" fmla="*/ 5256585 h 5256585"/>
                <a:gd name="connsiteX0" fmla="*/ 12276 w 2243765"/>
                <a:gd name="connsiteY0" fmla="*/ 3168353 h 3168353"/>
                <a:gd name="connsiteX1" fmla="*/ 6138 w 2243765"/>
                <a:gd name="connsiteY1" fmla="*/ 0 h 3168353"/>
                <a:gd name="connsiteX2" fmla="*/ 2021677 w 2243765"/>
                <a:gd name="connsiteY2" fmla="*/ 2160240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021677 w 2243765"/>
                <a:gd name="connsiteY2" fmla="*/ 2160240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237627 w 2243765"/>
                <a:gd name="connsiteY2" fmla="*/ 2232248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237627 w 2243765"/>
                <a:gd name="connsiteY2" fmla="*/ 3096344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165644 w 2243765"/>
                <a:gd name="connsiteY2" fmla="*/ 2448272 h 3168353"/>
                <a:gd name="connsiteX3" fmla="*/ 2237627 w 2243765"/>
                <a:gd name="connsiteY3" fmla="*/ 3096344 h 3168353"/>
                <a:gd name="connsiteX4" fmla="*/ 2243765 w 2243765"/>
                <a:gd name="connsiteY4" fmla="*/ 3168353 h 3168353"/>
                <a:gd name="connsiteX5" fmla="*/ 12276 w 2243765"/>
                <a:gd name="connsiteY5" fmla="*/ 3168353 h 3168353"/>
                <a:gd name="connsiteX0" fmla="*/ 12276 w 2243765"/>
                <a:gd name="connsiteY0" fmla="*/ 3168353 h 3168353"/>
                <a:gd name="connsiteX1" fmla="*/ 6138 w 2243765"/>
                <a:gd name="connsiteY1" fmla="*/ 0 h 3168353"/>
                <a:gd name="connsiteX2" fmla="*/ 1085891 w 2243765"/>
                <a:gd name="connsiteY2" fmla="*/ 2160240 h 3168353"/>
                <a:gd name="connsiteX3" fmla="*/ 2165644 w 2243765"/>
                <a:gd name="connsiteY3" fmla="*/ 2448272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168353 h 3168353"/>
                <a:gd name="connsiteX1" fmla="*/ 6138 w 2243765"/>
                <a:gd name="connsiteY1" fmla="*/ 0 h 3168353"/>
                <a:gd name="connsiteX2" fmla="*/ 1373825 w 2243765"/>
                <a:gd name="connsiteY2" fmla="*/ 2088232 h 3168353"/>
                <a:gd name="connsiteX3" fmla="*/ 2165644 w 2243765"/>
                <a:gd name="connsiteY3" fmla="*/ 2448272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348373 h 3348373"/>
                <a:gd name="connsiteX1" fmla="*/ 6138 w 2243765"/>
                <a:gd name="connsiteY1" fmla="*/ 180020 h 3348373"/>
                <a:gd name="connsiteX2" fmla="*/ 1373825 w 2243765"/>
                <a:gd name="connsiteY2" fmla="*/ 2268252 h 3348373"/>
                <a:gd name="connsiteX3" fmla="*/ 2165644 w 2243765"/>
                <a:gd name="connsiteY3" fmla="*/ 2628292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348373 h 3348373"/>
                <a:gd name="connsiteX1" fmla="*/ 6138 w 2243765"/>
                <a:gd name="connsiteY1" fmla="*/ 180020 h 3348373"/>
                <a:gd name="connsiteX2" fmla="*/ 1373825 w 2243765"/>
                <a:gd name="connsiteY2" fmla="*/ 2268252 h 3348373"/>
                <a:gd name="connsiteX3" fmla="*/ 2165644 w 2243765"/>
                <a:gd name="connsiteY3" fmla="*/ 2628292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348373 h 3348373"/>
                <a:gd name="connsiteX1" fmla="*/ 6138 w 2243765"/>
                <a:gd name="connsiteY1" fmla="*/ 180020 h 3348373"/>
                <a:gd name="connsiteX2" fmla="*/ 1373825 w 2243765"/>
                <a:gd name="connsiteY2" fmla="*/ 2268252 h 3348373"/>
                <a:gd name="connsiteX3" fmla="*/ 2237627 w 2243765"/>
                <a:gd name="connsiteY3" fmla="*/ 2916324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168353 h 3168353"/>
                <a:gd name="connsiteX1" fmla="*/ 6138 w 2243765"/>
                <a:gd name="connsiteY1" fmla="*/ 0 h 3168353"/>
                <a:gd name="connsiteX2" fmla="*/ 1373825 w 2243765"/>
                <a:gd name="connsiteY2" fmla="*/ 2088232 h 3168353"/>
                <a:gd name="connsiteX3" fmla="*/ 2237627 w 2243765"/>
                <a:gd name="connsiteY3" fmla="*/ 2736304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168353 h 3168353"/>
                <a:gd name="connsiteX1" fmla="*/ 6138 w 2243765"/>
                <a:gd name="connsiteY1" fmla="*/ 0 h 3168353"/>
                <a:gd name="connsiteX2" fmla="*/ 1373825 w 2243765"/>
                <a:gd name="connsiteY2" fmla="*/ 2088232 h 3168353"/>
                <a:gd name="connsiteX3" fmla="*/ 2237627 w 2243765"/>
                <a:gd name="connsiteY3" fmla="*/ 2736304 h 3168353"/>
                <a:gd name="connsiteX4" fmla="*/ 2243765 w 2243765"/>
                <a:gd name="connsiteY4" fmla="*/ 3168353 h 3168353"/>
                <a:gd name="connsiteX5" fmla="*/ 12276 w 2243765"/>
                <a:gd name="connsiteY5" fmla="*/ 3168353 h 3168353"/>
                <a:gd name="connsiteX0" fmla="*/ 2237627 w 2237627"/>
                <a:gd name="connsiteY0" fmla="*/ 3168353 h 3168353"/>
                <a:gd name="connsiteX1" fmla="*/ 0 w 2237627"/>
                <a:gd name="connsiteY1" fmla="*/ 0 h 3168353"/>
                <a:gd name="connsiteX2" fmla="*/ 1367687 w 2237627"/>
                <a:gd name="connsiteY2" fmla="*/ 2088232 h 3168353"/>
                <a:gd name="connsiteX3" fmla="*/ 2231489 w 2237627"/>
                <a:gd name="connsiteY3" fmla="*/ 2736304 h 3168353"/>
                <a:gd name="connsiteX4" fmla="*/ 2237627 w 2237627"/>
                <a:gd name="connsiteY4" fmla="*/ 3168353 h 3168353"/>
                <a:gd name="connsiteX0" fmla="*/ 7426126 w 7792851"/>
                <a:gd name="connsiteY0" fmla="*/ 1152079 h 1634691"/>
                <a:gd name="connsiteX1" fmla="*/ 0 w 7792851"/>
                <a:gd name="connsiteY1" fmla="*/ 1151781 h 1634691"/>
                <a:gd name="connsiteX2" fmla="*/ 6556186 w 7792851"/>
                <a:gd name="connsiteY2" fmla="*/ 71958 h 1634691"/>
                <a:gd name="connsiteX3" fmla="*/ 7419988 w 7792851"/>
                <a:gd name="connsiteY3" fmla="*/ 720030 h 1634691"/>
                <a:gd name="connsiteX4" fmla="*/ 7426126 w 7792851"/>
                <a:gd name="connsiteY4" fmla="*/ 1152079 h 1634691"/>
                <a:gd name="connsiteX0" fmla="*/ 8324008 w 8486797"/>
                <a:gd name="connsiteY0" fmla="*/ 1104078 h 1104079"/>
                <a:gd name="connsiteX1" fmla="*/ 897882 w 8486797"/>
                <a:gd name="connsiteY1" fmla="*/ 1103780 h 1104079"/>
                <a:gd name="connsiteX2" fmla="*/ 2121495 w 8486797"/>
                <a:gd name="connsiteY2" fmla="*/ 815774 h 1104079"/>
                <a:gd name="connsiteX3" fmla="*/ 7454068 w 8486797"/>
                <a:gd name="connsiteY3" fmla="*/ 23957 h 1104079"/>
                <a:gd name="connsiteX4" fmla="*/ 8317870 w 8486797"/>
                <a:gd name="connsiteY4" fmla="*/ 672029 h 1104079"/>
                <a:gd name="connsiteX5" fmla="*/ 8324008 w 8486797"/>
                <a:gd name="connsiteY5" fmla="*/ 1104078 h 1104079"/>
                <a:gd name="connsiteX0" fmla="*/ 8324008 w 9416706"/>
                <a:gd name="connsiteY0" fmla="*/ 1128172 h 1128172"/>
                <a:gd name="connsiteX1" fmla="*/ 897882 w 9416706"/>
                <a:gd name="connsiteY1" fmla="*/ 1127874 h 1128172"/>
                <a:gd name="connsiteX2" fmla="*/ 2121495 w 9416706"/>
                <a:gd name="connsiteY2" fmla="*/ 839868 h 1128172"/>
                <a:gd name="connsiteX3" fmla="*/ 7454068 w 9416706"/>
                <a:gd name="connsiteY3" fmla="*/ 48051 h 1128172"/>
                <a:gd name="connsiteX4" fmla="*/ 8324008 w 9416706"/>
                <a:gd name="connsiteY4" fmla="*/ 1128172 h 1128172"/>
                <a:gd name="connsiteX0" fmla="*/ 8324008 w 9416706"/>
                <a:gd name="connsiteY0" fmla="*/ 312304 h 312304"/>
                <a:gd name="connsiteX1" fmla="*/ 897882 w 9416706"/>
                <a:gd name="connsiteY1" fmla="*/ 312006 h 312304"/>
                <a:gd name="connsiteX2" fmla="*/ 2121495 w 9416706"/>
                <a:gd name="connsiteY2" fmla="*/ 24000 h 312304"/>
                <a:gd name="connsiteX3" fmla="*/ 3561039 w 9416706"/>
                <a:gd name="connsiteY3" fmla="*/ 168004 h 312304"/>
                <a:gd name="connsiteX4" fmla="*/ 8324008 w 9416706"/>
                <a:gd name="connsiteY4" fmla="*/ 312304 h 312304"/>
                <a:gd name="connsiteX0" fmla="*/ 8324008 w 9562804"/>
                <a:gd name="connsiteY0" fmla="*/ 312304 h 312304"/>
                <a:gd name="connsiteX1" fmla="*/ 897882 w 9562804"/>
                <a:gd name="connsiteY1" fmla="*/ 312006 h 312304"/>
                <a:gd name="connsiteX2" fmla="*/ 2121495 w 9562804"/>
                <a:gd name="connsiteY2" fmla="*/ 24000 h 312304"/>
                <a:gd name="connsiteX3" fmla="*/ 3561039 w 9562804"/>
                <a:gd name="connsiteY3" fmla="*/ 168004 h 312304"/>
                <a:gd name="connsiteX4" fmla="*/ 8311535 w 9562804"/>
                <a:gd name="connsiteY4" fmla="*/ 96003 h 312304"/>
                <a:gd name="connsiteX5" fmla="*/ 8324008 w 9562804"/>
                <a:gd name="connsiteY5" fmla="*/ 312304 h 312304"/>
                <a:gd name="connsiteX0" fmla="*/ 8324008 w 8324008"/>
                <a:gd name="connsiteY0" fmla="*/ 312304 h 312304"/>
                <a:gd name="connsiteX1" fmla="*/ 897882 w 8324008"/>
                <a:gd name="connsiteY1" fmla="*/ 312006 h 312304"/>
                <a:gd name="connsiteX2" fmla="*/ 2121495 w 8324008"/>
                <a:gd name="connsiteY2" fmla="*/ 24000 h 312304"/>
                <a:gd name="connsiteX3" fmla="*/ 3561039 w 8324008"/>
                <a:gd name="connsiteY3" fmla="*/ 168004 h 312304"/>
                <a:gd name="connsiteX4" fmla="*/ 8311535 w 8324008"/>
                <a:gd name="connsiteY4" fmla="*/ 96003 h 312304"/>
                <a:gd name="connsiteX5" fmla="*/ 8324008 w 8324008"/>
                <a:gd name="connsiteY5" fmla="*/ 312304 h 312304"/>
                <a:gd name="connsiteX0" fmla="*/ 8324008 w 8383513"/>
                <a:gd name="connsiteY0" fmla="*/ 312304 h 312304"/>
                <a:gd name="connsiteX1" fmla="*/ 897882 w 8383513"/>
                <a:gd name="connsiteY1" fmla="*/ 312006 h 312304"/>
                <a:gd name="connsiteX2" fmla="*/ 2121495 w 8383513"/>
                <a:gd name="connsiteY2" fmla="*/ 24000 h 312304"/>
                <a:gd name="connsiteX3" fmla="*/ 3561039 w 8383513"/>
                <a:gd name="connsiteY3" fmla="*/ 168004 h 312304"/>
                <a:gd name="connsiteX4" fmla="*/ 8383513 w 8383513"/>
                <a:gd name="connsiteY4" fmla="*/ 168004 h 312304"/>
                <a:gd name="connsiteX5" fmla="*/ 8324008 w 8383513"/>
                <a:gd name="connsiteY5" fmla="*/ 312304 h 312304"/>
                <a:gd name="connsiteX0" fmla="*/ 8324008 w 8324008"/>
                <a:gd name="connsiteY0" fmla="*/ 312304 h 312304"/>
                <a:gd name="connsiteX1" fmla="*/ 897882 w 8324008"/>
                <a:gd name="connsiteY1" fmla="*/ 312006 h 312304"/>
                <a:gd name="connsiteX2" fmla="*/ 2121495 w 8324008"/>
                <a:gd name="connsiteY2" fmla="*/ 24000 h 312304"/>
                <a:gd name="connsiteX3" fmla="*/ 3561039 w 8324008"/>
                <a:gd name="connsiteY3" fmla="*/ 168004 h 312304"/>
                <a:gd name="connsiteX4" fmla="*/ 8311536 w 8324008"/>
                <a:gd name="connsiteY4" fmla="*/ 168004 h 312304"/>
                <a:gd name="connsiteX5" fmla="*/ 8324008 w 8324008"/>
                <a:gd name="connsiteY5" fmla="*/ 312304 h 312304"/>
                <a:gd name="connsiteX0" fmla="*/ 8383513 w 8383513"/>
                <a:gd name="connsiteY0" fmla="*/ 312007 h 312007"/>
                <a:gd name="connsiteX1" fmla="*/ 897882 w 8383513"/>
                <a:gd name="connsiteY1" fmla="*/ 312006 h 312007"/>
                <a:gd name="connsiteX2" fmla="*/ 2121495 w 8383513"/>
                <a:gd name="connsiteY2" fmla="*/ 24000 h 312007"/>
                <a:gd name="connsiteX3" fmla="*/ 3561039 w 8383513"/>
                <a:gd name="connsiteY3" fmla="*/ 168004 h 312007"/>
                <a:gd name="connsiteX4" fmla="*/ 8311536 w 8383513"/>
                <a:gd name="connsiteY4" fmla="*/ 168004 h 312007"/>
                <a:gd name="connsiteX5" fmla="*/ 8383513 w 8383513"/>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444008 h 444008"/>
                <a:gd name="connsiteX1" fmla="*/ 897882 w 8311536"/>
                <a:gd name="connsiteY1" fmla="*/ 444007 h 444008"/>
                <a:gd name="connsiteX2" fmla="*/ 2121495 w 8311536"/>
                <a:gd name="connsiteY2" fmla="*/ 156001 h 444008"/>
                <a:gd name="connsiteX3" fmla="*/ 4136857 w 8311536"/>
                <a:gd name="connsiteY3" fmla="*/ 12000 h 444008"/>
                <a:gd name="connsiteX4" fmla="*/ 8311536 w 8311536"/>
                <a:gd name="connsiteY4" fmla="*/ 300005 h 444008"/>
                <a:gd name="connsiteX5" fmla="*/ 8311536 w 8311536"/>
                <a:gd name="connsiteY5" fmla="*/ 444008 h 444008"/>
                <a:gd name="connsiteX0" fmla="*/ 8311536 w 8311536"/>
                <a:gd name="connsiteY0" fmla="*/ 435064 h 435064"/>
                <a:gd name="connsiteX1" fmla="*/ 897882 w 8311536"/>
                <a:gd name="connsiteY1" fmla="*/ 435063 h 435064"/>
                <a:gd name="connsiteX2" fmla="*/ 2121495 w 8311536"/>
                <a:gd name="connsiteY2" fmla="*/ 147057 h 435064"/>
                <a:gd name="connsiteX3" fmla="*/ 4136857 w 8311536"/>
                <a:gd name="connsiteY3" fmla="*/ 3056 h 435064"/>
                <a:gd name="connsiteX4" fmla="*/ 6512105 w 8311536"/>
                <a:gd name="connsiteY4" fmla="*/ 291062 h 435064"/>
                <a:gd name="connsiteX5" fmla="*/ 8311536 w 8311536"/>
                <a:gd name="connsiteY5" fmla="*/ 291061 h 435064"/>
                <a:gd name="connsiteX6" fmla="*/ 8311536 w 8311536"/>
                <a:gd name="connsiteY6" fmla="*/ 435064 h 435064"/>
                <a:gd name="connsiteX0" fmla="*/ 8311536 w 8311536"/>
                <a:gd name="connsiteY0" fmla="*/ 435064 h 435064"/>
                <a:gd name="connsiteX1" fmla="*/ 897882 w 8311536"/>
                <a:gd name="connsiteY1" fmla="*/ 435063 h 435064"/>
                <a:gd name="connsiteX2" fmla="*/ 2121495 w 8311536"/>
                <a:gd name="connsiteY2" fmla="*/ 147057 h 435064"/>
                <a:gd name="connsiteX3" fmla="*/ 4136857 w 8311536"/>
                <a:gd name="connsiteY3" fmla="*/ 3056 h 435064"/>
                <a:gd name="connsiteX4" fmla="*/ 6440128 w 8311536"/>
                <a:gd name="connsiteY4" fmla="*/ 147058 h 435064"/>
                <a:gd name="connsiteX5" fmla="*/ 8311536 w 8311536"/>
                <a:gd name="connsiteY5" fmla="*/ 291061 h 435064"/>
                <a:gd name="connsiteX6" fmla="*/ 8311536 w 8311536"/>
                <a:gd name="connsiteY6" fmla="*/ 435064 h 435064"/>
                <a:gd name="connsiteX0" fmla="*/ 8311536 w 8311536"/>
                <a:gd name="connsiteY0" fmla="*/ 435064 h 435064"/>
                <a:gd name="connsiteX1" fmla="*/ 897882 w 8311536"/>
                <a:gd name="connsiteY1" fmla="*/ 435063 h 435064"/>
                <a:gd name="connsiteX2" fmla="*/ 2121495 w 8311536"/>
                <a:gd name="connsiteY2" fmla="*/ 147057 h 435064"/>
                <a:gd name="connsiteX3" fmla="*/ 4352789 w 8311536"/>
                <a:gd name="connsiteY3" fmla="*/ 3056 h 435064"/>
                <a:gd name="connsiteX4" fmla="*/ 6440128 w 8311536"/>
                <a:gd name="connsiteY4" fmla="*/ 147058 h 435064"/>
                <a:gd name="connsiteX5" fmla="*/ 8311536 w 8311536"/>
                <a:gd name="connsiteY5" fmla="*/ 291061 h 435064"/>
                <a:gd name="connsiteX6" fmla="*/ 8311536 w 8311536"/>
                <a:gd name="connsiteY6" fmla="*/ 435064 h 435064"/>
                <a:gd name="connsiteX0" fmla="*/ 8383513 w 8383513"/>
                <a:gd name="connsiteY0" fmla="*/ 435064 h 435064"/>
                <a:gd name="connsiteX1" fmla="*/ 897882 w 8383513"/>
                <a:gd name="connsiteY1" fmla="*/ 435064 h 435064"/>
                <a:gd name="connsiteX2" fmla="*/ 2193472 w 8383513"/>
                <a:gd name="connsiteY2" fmla="*/ 147057 h 435064"/>
                <a:gd name="connsiteX3" fmla="*/ 4424766 w 8383513"/>
                <a:gd name="connsiteY3" fmla="*/ 3056 h 435064"/>
                <a:gd name="connsiteX4" fmla="*/ 6512105 w 8383513"/>
                <a:gd name="connsiteY4" fmla="*/ 147058 h 435064"/>
                <a:gd name="connsiteX5" fmla="*/ 8383513 w 8383513"/>
                <a:gd name="connsiteY5" fmla="*/ 291061 h 435064"/>
                <a:gd name="connsiteX6" fmla="*/ 8383513 w 8383513"/>
                <a:gd name="connsiteY6" fmla="*/ 435064 h 435064"/>
                <a:gd name="connsiteX0" fmla="*/ 7485631 w 7485631"/>
                <a:gd name="connsiteY0" fmla="*/ 435064 h 435064"/>
                <a:gd name="connsiteX1" fmla="*/ 0 w 7485631"/>
                <a:gd name="connsiteY1" fmla="*/ 435064 h 435064"/>
                <a:gd name="connsiteX2" fmla="*/ 1295590 w 7485631"/>
                <a:gd name="connsiteY2" fmla="*/ 147057 h 435064"/>
                <a:gd name="connsiteX3" fmla="*/ 3526884 w 7485631"/>
                <a:gd name="connsiteY3" fmla="*/ 3056 h 435064"/>
                <a:gd name="connsiteX4" fmla="*/ 5614223 w 7485631"/>
                <a:gd name="connsiteY4" fmla="*/ 147058 h 435064"/>
                <a:gd name="connsiteX5" fmla="*/ 7485631 w 7485631"/>
                <a:gd name="connsiteY5" fmla="*/ 291061 h 435064"/>
                <a:gd name="connsiteX6" fmla="*/ 7485631 w 7485631"/>
                <a:gd name="connsiteY6" fmla="*/ 435064 h 435064"/>
                <a:gd name="connsiteX0" fmla="*/ 7485631 w 7485631"/>
                <a:gd name="connsiteY0" fmla="*/ 435064 h 435064"/>
                <a:gd name="connsiteX1" fmla="*/ 0 w 7485631"/>
                <a:gd name="connsiteY1" fmla="*/ 435064 h 435064"/>
                <a:gd name="connsiteX2" fmla="*/ 1151636 w 7485631"/>
                <a:gd name="connsiteY2" fmla="*/ 147058 h 435064"/>
                <a:gd name="connsiteX3" fmla="*/ 3526884 w 7485631"/>
                <a:gd name="connsiteY3" fmla="*/ 3056 h 435064"/>
                <a:gd name="connsiteX4" fmla="*/ 5614223 w 7485631"/>
                <a:gd name="connsiteY4" fmla="*/ 147058 h 435064"/>
                <a:gd name="connsiteX5" fmla="*/ 7485631 w 7485631"/>
                <a:gd name="connsiteY5" fmla="*/ 291061 h 435064"/>
                <a:gd name="connsiteX6" fmla="*/ 7485631 w 7485631"/>
                <a:gd name="connsiteY6" fmla="*/ 435064 h 435064"/>
                <a:gd name="connsiteX0" fmla="*/ 7485631 w 7485631"/>
                <a:gd name="connsiteY0" fmla="*/ 435064 h 435064"/>
                <a:gd name="connsiteX1" fmla="*/ 0 w 7485631"/>
                <a:gd name="connsiteY1" fmla="*/ 435064 h 435064"/>
                <a:gd name="connsiteX2" fmla="*/ 647795 w 7485631"/>
                <a:gd name="connsiteY2" fmla="*/ 291061 h 435064"/>
                <a:gd name="connsiteX3" fmla="*/ 1151636 w 7485631"/>
                <a:gd name="connsiteY3" fmla="*/ 147058 h 435064"/>
                <a:gd name="connsiteX4" fmla="*/ 3526884 w 7485631"/>
                <a:gd name="connsiteY4" fmla="*/ 3056 h 435064"/>
                <a:gd name="connsiteX5" fmla="*/ 5614223 w 7485631"/>
                <a:gd name="connsiteY5" fmla="*/ 147058 h 435064"/>
                <a:gd name="connsiteX6" fmla="*/ 7485631 w 7485631"/>
                <a:gd name="connsiteY6" fmla="*/ 291061 h 435064"/>
                <a:gd name="connsiteX7" fmla="*/ 7485631 w 7485631"/>
                <a:gd name="connsiteY7" fmla="*/ 435064 h 435064"/>
                <a:gd name="connsiteX0" fmla="*/ 7485631 w 7485631"/>
                <a:gd name="connsiteY0" fmla="*/ 435064 h 435064"/>
                <a:gd name="connsiteX1" fmla="*/ 0 w 7485631"/>
                <a:gd name="connsiteY1" fmla="*/ 435064 h 435064"/>
                <a:gd name="connsiteX2" fmla="*/ 719772 w 7485631"/>
                <a:gd name="connsiteY2" fmla="*/ 291061 h 435064"/>
                <a:gd name="connsiteX3" fmla="*/ 1151636 w 7485631"/>
                <a:gd name="connsiteY3" fmla="*/ 147058 h 435064"/>
                <a:gd name="connsiteX4" fmla="*/ 3526884 w 7485631"/>
                <a:gd name="connsiteY4" fmla="*/ 3056 h 435064"/>
                <a:gd name="connsiteX5" fmla="*/ 5614223 w 7485631"/>
                <a:gd name="connsiteY5" fmla="*/ 147058 h 435064"/>
                <a:gd name="connsiteX6" fmla="*/ 7485631 w 7485631"/>
                <a:gd name="connsiteY6" fmla="*/ 291061 h 435064"/>
                <a:gd name="connsiteX7" fmla="*/ 7485631 w 7485631"/>
                <a:gd name="connsiteY7" fmla="*/ 435064 h 435064"/>
                <a:gd name="connsiteX0" fmla="*/ 7485631 w 7485631"/>
                <a:gd name="connsiteY0" fmla="*/ 437537 h 437537"/>
                <a:gd name="connsiteX1" fmla="*/ 0 w 7485631"/>
                <a:gd name="connsiteY1" fmla="*/ 437537 h 437537"/>
                <a:gd name="connsiteX2" fmla="*/ 719772 w 7485631"/>
                <a:gd name="connsiteY2" fmla="*/ 293534 h 437537"/>
                <a:gd name="connsiteX3" fmla="*/ 1151636 w 7485631"/>
                <a:gd name="connsiteY3" fmla="*/ 149531 h 437537"/>
                <a:gd name="connsiteX4" fmla="*/ 1295590 w 7485631"/>
                <a:gd name="connsiteY4" fmla="*/ 149531 h 437537"/>
                <a:gd name="connsiteX5" fmla="*/ 3526884 w 7485631"/>
                <a:gd name="connsiteY5" fmla="*/ 5529 h 437537"/>
                <a:gd name="connsiteX6" fmla="*/ 5614223 w 7485631"/>
                <a:gd name="connsiteY6" fmla="*/ 149531 h 437537"/>
                <a:gd name="connsiteX7" fmla="*/ 7485631 w 7485631"/>
                <a:gd name="connsiteY7" fmla="*/ 293534 h 437537"/>
                <a:gd name="connsiteX8" fmla="*/ 7485631 w 7485631"/>
                <a:gd name="connsiteY8" fmla="*/ 437537 h 437537"/>
                <a:gd name="connsiteX0" fmla="*/ 7485631 w 7485631"/>
                <a:gd name="connsiteY0" fmla="*/ 432008 h 432008"/>
                <a:gd name="connsiteX1" fmla="*/ 0 w 7485631"/>
                <a:gd name="connsiteY1" fmla="*/ 432008 h 432008"/>
                <a:gd name="connsiteX2" fmla="*/ 719772 w 7485631"/>
                <a:gd name="connsiteY2" fmla="*/ 288005 h 432008"/>
                <a:gd name="connsiteX3" fmla="*/ 1151636 w 7485631"/>
                <a:gd name="connsiteY3" fmla="*/ 144002 h 432008"/>
                <a:gd name="connsiteX4" fmla="*/ 1295590 w 7485631"/>
                <a:gd name="connsiteY4" fmla="*/ 144002 h 432008"/>
                <a:gd name="connsiteX5" fmla="*/ 1439544 w 7485631"/>
                <a:gd name="connsiteY5" fmla="*/ 72002 h 432008"/>
                <a:gd name="connsiteX6" fmla="*/ 3526884 w 7485631"/>
                <a:gd name="connsiteY6" fmla="*/ 0 h 432008"/>
                <a:gd name="connsiteX7" fmla="*/ 5614223 w 7485631"/>
                <a:gd name="connsiteY7" fmla="*/ 144002 h 432008"/>
                <a:gd name="connsiteX8" fmla="*/ 7485631 w 7485631"/>
                <a:gd name="connsiteY8" fmla="*/ 288005 h 432008"/>
                <a:gd name="connsiteX9" fmla="*/ 7485631 w 7485631"/>
                <a:gd name="connsiteY9" fmla="*/ 432008 h 432008"/>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598861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232264 h 448269"/>
                <a:gd name="connsiteX10" fmla="*/ 7485631 w 7485631"/>
                <a:gd name="connsiteY10" fmla="*/ 448269 h 448269"/>
                <a:gd name="connsiteX0" fmla="*/ 7485631 w 7485631"/>
                <a:gd name="connsiteY0" fmla="*/ 504011 h 504011"/>
                <a:gd name="connsiteX1" fmla="*/ 0 w 7485631"/>
                <a:gd name="connsiteY1" fmla="*/ 504011 h 504011"/>
                <a:gd name="connsiteX2" fmla="*/ 719772 w 7485631"/>
                <a:gd name="connsiteY2" fmla="*/ 360008 h 504011"/>
                <a:gd name="connsiteX3" fmla="*/ 1151636 w 7485631"/>
                <a:gd name="connsiteY3" fmla="*/ 216005 h 504011"/>
                <a:gd name="connsiteX4" fmla="*/ 1295590 w 7485631"/>
                <a:gd name="connsiteY4" fmla="*/ 216005 h 504011"/>
                <a:gd name="connsiteX5" fmla="*/ 1439544 w 7485631"/>
                <a:gd name="connsiteY5" fmla="*/ 144004 h 504011"/>
                <a:gd name="connsiteX6" fmla="*/ 1583499 w 7485631"/>
                <a:gd name="connsiteY6" fmla="*/ 216006 h 504011"/>
                <a:gd name="connsiteX7" fmla="*/ 3454907 w 7485631"/>
                <a:gd name="connsiteY7" fmla="*/ 72003 h 504011"/>
                <a:gd name="connsiteX8" fmla="*/ 5614223 w 7485631"/>
                <a:gd name="connsiteY8" fmla="*/ 0 h 504011"/>
                <a:gd name="connsiteX9" fmla="*/ 7485631 w 7485631"/>
                <a:gd name="connsiteY9" fmla="*/ 288006 h 504011"/>
                <a:gd name="connsiteX10" fmla="*/ 7485631 w 7485631"/>
                <a:gd name="connsiteY10" fmla="*/ 504011 h 504011"/>
                <a:gd name="connsiteX0" fmla="*/ 7485631 w 7485631"/>
                <a:gd name="connsiteY0" fmla="*/ 808278 h 808278"/>
                <a:gd name="connsiteX1" fmla="*/ 0 w 7485631"/>
                <a:gd name="connsiteY1" fmla="*/ 808278 h 808278"/>
                <a:gd name="connsiteX2" fmla="*/ 719772 w 7485631"/>
                <a:gd name="connsiteY2" fmla="*/ 664275 h 808278"/>
                <a:gd name="connsiteX3" fmla="*/ 1151636 w 7485631"/>
                <a:gd name="connsiteY3" fmla="*/ 520272 h 808278"/>
                <a:gd name="connsiteX4" fmla="*/ 1295590 w 7485631"/>
                <a:gd name="connsiteY4" fmla="*/ 520272 h 808278"/>
                <a:gd name="connsiteX5" fmla="*/ 1439544 w 7485631"/>
                <a:gd name="connsiteY5" fmla="*/ 448271 h 808278"/>
                <a:gd name="connsiteX6" fmla="*/ 1583499 w 7485631"/>
                <a:gd name="connsiteY6" fmla="*/ 520273 h 808278"/>
                <a:gd name="connsiteX7" fmla="*/ 4750497 w 7485631"/>
                <a:gd name="connsiteY7" fmla="*/ 16261 h 808278"/>
                <a:gd name="connsiteX8" fmla="*/ 5614223 w 7485631"/>
                <a:gd name="connsiteY8" fmla="*/ 304267 h 808278"/>
                <a:gd name="connsiteX9" fmla="*/ 7485631 w 7485631"/>
                <a:gd name="connsiteY9" fmla="*/ 592273 h 808278"/>
                <a:gd name="connsiteX10" fmla="*/ 7485631 w 7485631"/>
                <a:gd name="connsiteY10" fmla="*/ 808278 h 808278"/>
                <a:gd name="connsiteX0" fmla="*/ 7485631 w 7485631"/>
                <a:gd name="connsiteY0" fmla="*/ 876019 h 876019"/>
                <a:gd name="connsiteX1" fmla="*/ 0 w 7485631"/>
                <a:gd name="connsiteY1" fmla="*/ 876019 h 876019"/>
                <a:gd name="connsiteX2" fmla="*/ 719772 w 7485631"/>
                <a:gd name="connsiteY2" fmla="*/ 732016 h 876019"/>
                <a:gd name="connsiteX3" fmla="*/ 1151636 w 7485631"/>
                <a:gd name="connsiteY3" fmla="*/ 588013 h 876019"/>
                <a:gd name="connsiteX4" fmla="*/ 1295590 w 7485631"/>
                <a:gd name="connsiteY4" fmla="*/ 588013 h 876019"/>
                <a:gd name="connsiteX5" fmla="*/ 1439544 w 7485631"/>
                <a:gd name="connsiteY5" fmla="*/ 516012 h 876019"/>
                <a:gd name="connsiteX6" fmla="*/ 1583499 w 7485631"/>
                <a:gd name="connsiteY6" fmla="*/ 588014 h 876019"/>
                <a:gd name="connsiteX7" fmla="*/ 3310952 w 7485631"/>
                <a:gd name="connsiteY7" fmla="*/ 84002 h 876019"/>
                <a:gd name="connsiteX8" fmla="*/ 4750497 w 7485631"/>
                <a:gd name="connsiteY8" fmla="*/ 84002 h 876019"/>
                <a:gd name="connsiteX9" fmla="*/ 5614223 w 7485631"/>
                <a:gd name="connsiteY9" fmla="*/ 372008 h 876019"/>
                <a:gd name="connsiteX10" fmla="*/ 7485631 w 7485631"/>
                <a:gd name="connsiteY10" fmla="*/ 660014 h 876019"/>
                <a:gd name="connsiteX11" fmla="*/ 7485631 w 7485631"/>
                <a:gd name="connsiteY11" fmla="*/ 876019 h 876019"/>
                <a:gd name="connsiteX0" fmla="*/ 7485631 w 7485631"/>
                <a:gd name="connsiteY0" fmla="*/ 876019 h 876019"/>
                <a:gd name="connsiteX1" fmla="*/ 0 w 7485631"/>
                <a:gd name="connsiteY1" fmla="*/ 876019 h 876019"/>
                <a:gd name="connsiteX2" fmla="*/ 719772 w 7485631"/>
                <a:gd name="connsiteY2" fmla="*/ 732016 h 876019"/>
                <a:gd name="connsiteX3" fmla="*/ 1151636 w 7485631"/>
                <a:gd name="connsiteY3" fmla="*/ 588013 h 876019"/>
                <a:gd name="connsiteX4" fmla="*/ 1295590 w 7485631"/>
                <a:gd name="connsiteY4" fmla="*/ 588013 h 876019"/>
                <a:gd name="connsiteX5" fmla="*/ 1439544 w 7485631"/>
                <a:gd name="connsiteY5" fmla="*/ 372009 h 876019"/>
                <a:gd name="connsiteX6" fmla="*/ 1583499 w 7485631"/>
                <a:gd name="connsiteY6" fmla="*/ 588014 h 876019"/>
                <a:gd name="connsiteX7" fmla="*/ 3310952 w 7485631"/>
                <a:gd name="connsiteY7" fmla="*/ 84002 h 876019"/>
                <a:gd name="connsiteX8" fmla="*/ 4750497 w 7485631"/>
                <a:gd name="connsiteY8" fmla="*/ 84002 h 876019"/>
                <a:gd name="connsiteX9" fmla="*/ 5614223 w 7485631"/>
                <a:gd name="connsiteY9" fmla="*/ 372008 h 876019"/>
                <a:gd name="connsiteX10" fmla="*/ 7485631 w 7485631"/>
                <a:gd name="connsiteY10" fmla="*/ 660014 h 876019"/>
                <a:gd name="connsiteX11" fmla="*/ 7485631 w 7485631"/>
                <a:gd name="connsiteY11" fmla="*/ 876019 h 876019"/>
                <a:gd name="connsiteX0" fmla="*/ 7485631 w 7485631"/>
                <a:gd name="connsiteY0" fmla="*/ 876019 h 876019"/>
                <a:gd name="connsiteX1" fmla="*/ 0 w 7485631"/>
                <a:gd name="connsiteY1" fmla="*/ 876019 h 876019"/>
                <a:gd name="connsiteX2" fmla="*/ 719772 w 7485631"/>
                <a:gd name="connsiteY2" fmla="*/ 732016 h 876019"/>
                <a:gd name="connsiteX3" fmla="*/ 1151636 w 7485631"/>
                <a:gd name="connsiteY3" fmla="*/ 444010 h 876019"/>
                <a:gd name="connsiteX4" fmla="*/ 1295590 w 7485631"/>
                <a:gd name="connsiteY4" fmla="*/ 588013 h 876019"/>
                <a:gd name="connsiteX5" fmla="*/ 1439544 w 7485631"/>
                <a:gd name="connsiteY5" fmla="*/ 372009 h 876019"/>
                <a:gd name="connsiteX6" fmla="*/ 1583499 w 7485631"/>
                <a:gd name="connsiteY6" fmla="*/ 588014 h 876019"/>
                <a:gd name="connsiteX7" fmla="*/ 3310952 w 7485631"/>
                <a:gd name="connsiteY7" fmla="*/ 84002 h 876019"/>
                <a:gd name="connsiteX8" fmla="*/ 4750497 w 7485631"/>
                <a:gd name="connsiteY8" fmla="*/ 84002 h 876019"/>
                <a:gd name="connsiteX9" fmla="*/ 5614223 w 7485631"/>
                <a:gd name="connsiteY9" fmla="*/ 372008 h 876019"/>
                <a:gd name="connsiteX10" fmla="*/ 7485631 w 7485631"/>
                <a:gd name="connsiteY10" fmla="*/ 660014 h 876019"/>
                <a:gd name="connsiteX11" fmla="*/ 7485631 w 7485631"/>
                <a:gd name="connsiteY11" fmla="*/ 876019 h 876019"/>
                <a:gd name="connsiteX0" fmla="*/ 7485631 w 7485631"/>
                <a:gd name="connsiteY0" fmla="*/ 876019 h 876019"/>
                <a:gd name="connsiteX1" fmla="*/ 0 w 7485631"/>
                <a:gd name="connsiteY1" fmla="*/ 876019 h 876019"/>
                <a:gd name="connsiteX2" fmla="*/ 719772 w 7485631"/>
                <a:gd name="connsiteY2" fmla="*/ 660015 h 876019"/>
                <a:gd name="connsiteX3" fmla="*/ 1151636 w 7485631"/>
                <a:gd name="connsiteY3" fmla="*/ 444010 h 876019"/>
                <a:gd name="connsiteX4" fmla="*/ 1295590 w 7485631"/>
                <a:gd name="connsiteY4" fmla="*/ 588013 h 876019"/>
                <a:gd name="connsiteX5" fmla="*/ 1439544 w 7485631"/>
                <a:gd name="connsiteY5" fmla="*/ 372009 h 876019"/>
                <a:gd name="connsiteX6" fmla="*/ 1583499 w 7485631"/>
                <a:gd name="connsiteY6" fmla="*/ 588014 h 876019"/>
                <a:gd name="connsiteX7" fmla="*/ 3310952 w 7485631"/>
                <a:gd name="connsiteY7" fmla="*/ 84002 h 876019"/>
                <a:gd name="connsiteX8" fmla="*/ 4750497 w 7485631"/>
                <a:gd name="connsiteY8" fmla="*/ 84002 h 876019"/>
                <a:gd name="connsiteX9" fmla="*/ 5614223 w 7485631"/>
                <a:gd name="connsiteY9" fmla="*/ 372008 h 876019"/>
                <a:gd name="connsiteX10" fmla="*/ 7485631 w 7485631"/>
                <a:gd name="connsiteY10" fmla="*/ 660014 h 876019"/>
                <a:gd name="connsiteX11" fmla="*/ 7485631 w 7485631"/>
                <a:gd name="connsiteY11" fmla="*/ 876019 h 876019"/>
                <a:gd name="connsiteX0" fmla="*/ 7485631 w 7485631"/>
                <a:gd name="connsiteY0" fmla="*/ 876019 h 876019"/>
                <a:gd name="connsiteX1" fmla="*/ 0 w 7485631"/>
                <a:gd name="connsiteY1" fmla="*/ 876019 h 876019"/>
                <a:gd name="connsiteX2" fmla="*/ 719772 w 7485631"/>
                <a:gd name="connsiteY2" fmla="*/ 660015 h 876019"/>
                <a:gd name="connsiteX3" fmla="*/ 1151636 w 7485631"/>
                <a:gd name="connsiteY3" fmla="*/ 444010 h 876019"/>
                <a:gd name="connsiteX4" fmla="*/ 1295590 w 7485631"/>
                <a:gd name="connsiteY4" fmla="*/ 516012 h 876019"/>
                <a:gd name="connsiteX5" fmla="*/ 1439544 w 7485631"/>
                <a:gd name="connsiteY5" fmla="*/ 372009 h 876019"/>
                <a:gd name="connsiteX6" fmla="*/ 1583499 w 7485631"/>
                <a:gd name="connsiteY6" fmla="*/ 588014 h 876019"/>
                <a:gd name="connsiteX7" fmla="*/ 3310952 w 7485631"/>
                <a:gd name="connsiteY7" fmla="*/ 84002 h 876019"/>
                <a:gd name="connsiteX8" fmla="*/ 4750497 w 7485631"/>
                <a:gd name="connsiteY8" fmla="*/ 84002 h 876019"/>
                <a:gd name="connsiteX9" fmla="*/ 5614223 w 7485631"/>
                <a:gd name="connsiteY9" fmla="*/ 372008 h 876019"/>
                <a:gd name="connsiteX10" fmla="*/ 7485631 w 7485631"/>
                <a:gd name="connsiteY10" fmla="*/ 660014 h 876019"/>
                <a:gd name="connsiteX11" fmla="*/ 7485631 w 7485631"/>
                <a:gd name="connsiteY11" fmla="*/ 876019 h 876019"/>
                <a:gd name="connsiteX0" fmla="*/ 7485631 w 7485631"/>
                <a:gd name="connsiteY0" fmla="*/ 852018 h 852018"/>
                <a:gd name="connsiteX1" fmla="*/ 0 w 7485631"/>
                <a:gd name="connsiteY1" fmla="*/ 852018 h 852018"/>
                <a:gd name="connsiteX2" fmla="*/ 719772 w 7485631"/>
                <a:gd name="connsiteY2" fmla="*/ 636014 h 852018"/>
                <a:gd name="connsiteX3" fmla="*/ 1151636 w 7485631"/>
                <a:gd name="connsiteY3" fmla="*/ 420009 h 852018"/>
                <a:gd name="connsiteX4" fmla="*/ 1295590 w 7485631"/>
                <a:gd name="connsiteY4" fmla="*/ 492011 h 852018"/>
                <a:gd name="connsiteX5" fmla="*/ 1439544 w 7485631"/>
                <a:gd name="connsiteY5" fmla="*/ 348008 h 852018"/>
                <a:gd name="connsiteX6" fmla="*/ 1655476 w 7485631"/>
                <a:gd name="connsiteY6" fmla="*/ 420009 h 852018"/>
                <a:gd name="connsiteX7" fmla="*/ 3310952 w 7485631"/>
                <a:gd name="connsiteY7" fmla="*/ 60001 h 852018"/>
                <a:gd name="connsiteX8" fmla="*/ 4750497 w 7485631"/>
                <a:gd name="connsiteY8" fmla="*/ 60001 h 852018"/>
                <a:gd name="connsiteX9" fmla="*/ 5614223 w 7485631"/>
                <a:gd name="connsiteY9" fmla="*/ 348007 h 852018"/>
                <a:gd name="connsiteX10" fmla="*/ 7485631 w 7485631"/>
                <a:gd name="connsiteY10" fmla="*/ 636013 h 852018"/>
                <a:gd name="connsiteX11" fmla="*/ 7485631 w 7485631"/>
                <a:gd name="connsiteY11" fmla="*/ 852018 h 852018"/>
                <a:gd name="connsiteX0" fmla="*/ 7485631 w 7485631"/>
                <a:gd name="connsiteY0" fmla="*/ 828018 h 828018"/>
                <a:gd name="connsiteX1" fmla="*/ 0 w 7485631"/>
                <a:gd name="connsiteY1" fmla="*/ 828018 h 828018"/>
                <a:gd name="connsiteX2" fmla="*/ 719772 w 7485631"/>
                <a:gd name="connsiteY2" fmla="*/ 612014 h 828018"/>
                <a:gd name="connsiteX3" fmla="*/ 1151636 w 7485631"/>
                <a:gd name="connsiteY3" fmla="*/ 396009 h 828018"/>
                <a:gd name="connsiteX4" fmla="*/ 1295590 w 7485631"/>
                <a:gd name="connsiteY4" fmla="*/ 468011 h 828018"/>
                <a:gd name="connsiteX5" fmla="*/ 1439544 w 7485631"/>
                <a:gd name="connsiteY5" fmla="*/ 324008 h 828018"/>
                <a:gd name="connsiteX6" fmla="*/ 1655476 w 7485631"/>
                <a:gd name="connsiteY6" fmla="*/ 396009 h 828018"/>
                <a:gd name="connsiteX7" fmla="*/ 2087339 w 7485631"/>
                <a:gd name="connsiteY7" fmla="*/ 252005 h 828018"/>
                <a:gd name="connsiteX8" fmla="*/ 3310952 w 7485631"/>
                <a:gd name="connsiteY8" fmla="*/ 36001 h 828018"/>
                <a:gd name="connsiteX9" fmla="*/ 4750497 w 7485631"/>
                <a:gd name="connsiteY9" fmla="*/ 36001 h 828018"/>
                <a:gd name="connsiteX10" fmla="*/ 5614223 w 7485631"/>
                <a:gd name="connsiteY10" fmla="*/ 324007 h 828018"/>
                <a:gd name="connsiteX11" fmla="*/ 7485631 w 7485631"/>
                <a:gd name="connsiteY11" fmla="*/ 612013 h 828018"/>
                <a:gd name="connsiteX12" fmla="*/ 7485631 w 7485631"/>
                <a:gd name="connsiteY12" fmla="*/ 828018 h 828018"/>
                <a:gd name="connsiteX0" fmla="*/ 7485631 w 7485631"/>
                <a:gd name="connsiteY0" fmla="*/ 828018 h 828018"/>
                <a:gd name="connsiteX1" fmla="*/ 0 w 7485631"/>
                <a:gd name="connsiteY1" fmla="*/ 828018 h 828018"/>
                <a:gd name="connsiteX2" fmla="*/ 719772 w 7485631"/>
                <a:gd name="connsiteY2" fmla="*/ 612014 h 828018"/>
                <a:gd name="connsiteX3" fmla="*/ 1151636 w 7485631"/>
                <a:gd name="connsiteY3" fmla="*/ 396009 h 828018"/>
                <a:gd name="connsiteX4" fmla="*/ 1295590 w 7485631"/>
                <a:gd name="connsiteY4" fmla="*/ 468011 h 828018"/>
                <a:gd name="connsiteX5" fmla="*/ 1439544 w 7485631"/>
                <a:gd name="connsiteY5" fmla="*/ 324008 h 828018"/>
                <a:gd name="connsiteX6" fmla="*/ 1655476 w 7485631"/>
                <a:gd name="connsiteY6" fmla="*/ 396009 h 828018"/>
                <a:gd name="connsiteX7" fmla="*/ 2087339 w 7485631"/>
                <a:gd name="connsiteY7" fmla="*/ 252005 h 828018"/>
                <a:gd name="connsiteX8" fmla="*/ 2231294 w 7485631"/>
                <a:gd name="connsiteY8" fmla="*/ 252005 h 828018"/>
                <a:gd name="connsiteX9" fmla="*/ 3310952 w 7485631"/>
                <a:gd name="connsiteY9" fmla="*/ 36001 h 828018"/>
                <a:gd name="connsiteX10" fmla="*/ 4750497 w 7485631"/>
                <a:gd name="connsiteY10" fmla="*/ 36001 h 828018"/>
                <a:gd name="connsiteX11" fmla="*/ 5614223 w 7485631"/>
                <a:gd name="connsiteY11" fmla="*/ 324007 h 828018"/>
                <a:gd name="connsiteX12" fmla="*/ 7485631 w 7485631"/>
                <a:gd name="connsiteY12" fmla="*/ 612013 h 828018"/>
                <a:gd name="connsiteX13" fmla="*/ 7485631 w 7485631"/>
                <a:gd name="connsiteY13" fmla="*/ 828018 h 828018"/>
                <a:gd name="connsiteX0" fmla="*/ 7485631 w 7485631"/>
                <a:gd name="connsiteY0" fmla="*/ 828018 h 828018"/>
                <a:gd name="connsiteX1" fmla="*/ 0 w 7485631"/>
                <a:gd name="connsiteY1" fmla="*/ 828018 h 828018"/>
                <a:gd name="connsiteX2" fmla="*/ 719772 w 7485631"/>
                <a:gd name="connsiteY2" fmla="*/ 612014 h 828018"/>
                <a:gd name="connsiteX3" fmla="*/ 1151636 w 7485631"/>
                <a:gd name="connsiteY3" fmla="*/ 396009 h 828018"/>
                <a:gd name="connsiteX4" fmla="*/ 1295590 w 7485631"/>
                <a:gd name="connsiteY4" fmla="*/ 468011 h 828018"/>
                <a:gd name="connsiteX5" fmla="*/ 1439544 w 7485631"/>
                <a:gd name="connsiteY5" fmla="*/ 324008 h 828018"/>
                <a:gd name="connsiteX6" fmla="*/ 1655476 w 7485631"/>
                <a:gd name="connsiteY6" fmla="*/ 396009 h 828018"/>
                <a:gd name="connsiteX7" fmla="*/ 2087339 w 7485631"/>
                <a:gd name="connsiteY7" fmla="*/ 252005 h 828018"/>
                <a:gd name="connsiteX8" fmla="*/ 2231294 w 7485631"/>
                <a:gd name="connsiteY8" fmla="*/ 252005 h 828018"/>
                <a:gd name="connsiteX9" fmla="*/ 3310952 w 7485631"/>
                <a:gd name="connsiteY9" fmla="*/ 36001 h 828018"/>
                <a:gd name="connsiteX10" fmla="*/ 4750497 w 7485631"/>
                <a:gd name="connsiteY10" fmla="*/ 36001 h 828018"/>
                <a:gd name="connsiteX11" fmla="*/ 5614223 w 7485631"/>
                <a:gd name="connsiteY11" fmla="*/ 324007 h 828018"/>
                <a:gd name="connsiteX12" fmla="*/ 7485631 w 7485631"/>
                <a:gd name="connsiteY12" fmla="*/ 612013 h 828018"/>
                <a:gd name="connsiteX13" fmla="*/ 7485631 w 7485631"/>
                <a:gd name="connsiteY13" fmla="*/ 828018 h 828018"/>
                <a:gd name="connsiteX0" fmla="*/ 7485631 w 7485631"/>
                <a:gd name="connsiteY0" fmla="*/ 828018 h 828018"/>
                <a:gd name="connsiteX1" fmla="*/ 0 w 7485631"/>
                <a:gd name="connsiteY1" fmla="*/ 828018 h 828018"/>
                <a:gd name="connsiteX2" fmla="*/ 719772 w 7485631"/>
                <a:gd name="connsiteY2" fmla="*/ 612014 h 828018"/>
                <a:gd name="connsiteX3" fmla="*/ 1151636 w 7485631"/>
                <a:gd name="connsiteY3" fmla="*/ 396009 h 828018"/>
                <a:gd name="connsiteX4" fmla="*/ 1295590 w 7485631"/>
                <a:gd name="connsiteY4" fmla="*/ 468011 h 828018"/>
                <a:gd name="connsiteX5" fmla="*/ 1439544 w 7485631"/>
                <a:gd name="connsiteY5" fmla="*/ 324008 h 828018"/>
                <a:gd name="connsiteX6" fmla="*/ 1655476 w 7485631"/>
                <a:gd name="connsiteY6" fmla="*/ 396009 h 828018"/>
                <a:gd name="connsiteX7" fmla="*/ 2087339 w 7485631"/>
                <a:gd name="connsiteY7" fmla="*/ 252005 h 828018"/>
                <a:gd name="connsiteX8" fmla="*/ 2231294 w 7485631"/>
                <a:gd name="connsiteY8" fmla="*/ 252005 h 828018"/>
                <a:gd name="connsiteX9" fmla="*/ 3310952 w 7485631"/>
                <a:gd name="connsiteY9" fmla="*/ 36001 h 828018"/>
                <a:gd name="connsiteX10" fmla="*/ 4750497 w 7485631"/>
                <a:gd name="connsiteY10" fmla="*/ 36001 h 828018"/>
                <a:gd name="connsiteX11" fmla="*/ 5614223 w 7485631"/>
                <a:gd name="connsiteY11" fmla="*/ 324007 h 828018"/>
                <a:gd name="connsiteX12" fmla="*/ 7485631 w 7485631"/>
                <a:gd name="connsiteY12" fmla="*/ 612013 h 828018"/>
                <a:gd name="connsiteX13" fmla="*/ 7485631 w 7485631"/>
                <a:gd name="connsiteY13" fmla="*/ 828018 h 828018"/>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3310952 w 7485631"/>
                <a:gd name="connsiteY10" fmla="*/ 27002 h 819019"/>
                <a:gd name="connsiteX11" fmla="*/ 4750497 w 7485631"/>
                <a:gd name="connsiteY11" fmla="*/ 27002 h 819019"/>
                <a:gd name="connsiteX12" fmla="*/ 5614223 w 7485631"/>
                <a:gd name="connsiteY12" fmla="*/ 315008 h 819019"/>
                <a:gd name="connsiteX13" fmla="*/ 7485631 w 7485631"/>
                <a:gd name="connsiteY13" fmla="*/ 603014 h 819019"/>
                <a:gd name="connsiteX14" fmla="*/ 7485631 w 7485631"/>
                <a:gd name="connsiteY14" fmla="*/ 819019 h 819019"/>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3310952 w 7485631"/>
                <a:gd name="connsiteY10" fmla="*/ 27002 h 819019"/>
                <a:gd name="connsiteX11" fmla="*/ 4750497 w 7485631"/>
                <a:gd name="connsiteY11" fmla="*/ 27002 h 819019"/>
                <a:gd name="connsiteX12" fmla="*/ 5614223 w 7485631"/>
                <a:gd name="connsiteY12" fmla="*/ 315008 h 819019"/>
                <a:gd name="connsiteX13" fmla="*/ 7485631 w 7485631"/>
                <a:gd name="connsiteY13" fmla="*/ 603014 h 819019"/>
                <a:gd name="connsiteX14" fmla="*/ 7485631 w 7485631"/>
                <a:gd name="connsiteY14" fmla="*/ 819019 h 819019"/>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2591180 w 7485631"/>
                <a:gd name="connsiteY10" fmla="*/ 171005 h 819019"/>
                <a:gd name="connsiteX11" fmla="*/ 3310952 w 7485631"/>
                <a:gd name="connsiteY11" fmla="*/ 27002 h 819019"/>
                <a:gd name="connsiteX12" fmla="*/ 4750497 w 7485631"/>
                <a:gd name="connsiteY12" fmla="*/ 27002 h 819019"/>
                <a:gd name="connsiteX13" fmla="*/ 5614223 w 7485631"/>
                <a:gd name="connsiteY13" fmla="*/ 315008 h 819019"/>
                <a:gd name="connsiteX14" fmla="*/ 7485631 w 7485631"/>
                <a:gd name="connsiteY14" fmla="*/ 603014 h 819019"/>
                <a:gd name="connsiteX15" fmla="*/ 7485631 w 7485631"/>
                <a:gd name="connsiteY15" fmla="*/ 819019 h 819019"/>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2591180 w 7485631"/>
                <a:gd name="connsiteY10" fmla="*/ 171005 h 819019"/>
                <a:gd name="connsiteX11" fmla="*/ 3310952 w 7485631"/>
                <a:gd name="connsiteY11" fmla="*/ 27002 h 819019"/>
                <a:gd name="connsiteX12" fmla="*/ 4750497 w 7485631"/>
                <a:gd name="connsiteY12" fmla="*/ 27002 h 819019"/>
                <a:gd name="connsiteX13" fmla="*/ 5614223 w 7485631"/>
                <a:gd name="connsiteY13" fmla="*/ 315008 h 819019"/>
                <a:gd name="connsiteX14" fmla="*/ 7485631 w 7485631"/>
                <a:gd name="connsiteY14" fmla="*/ 603014 h 819019"/>
                <a:gd name="connsiteX15" fmla="*/ 7485631 w 7485631"/>
                <a:gd name="connsiteY15" fmla="*/ 819019 h 819019"/>
                <a:gd name="connsiteX0" fmla="*/ 7485631 w 7485631"/>
                <a:gd name="connsiteY0" fmla="*/ 894232 h 894232"/>
                <a:gd name="connsiteX1" fmla="*/ 0 w 7485631"/>
                <a:gd name="connsiteY1" fmla="*/ 894232 h 894232"/>
                <a:gd name="connsiteX2" fmla="*/ 719772 w 7485631"/>
                <a:gd name="connsiteY2" fmla="*/ 678228 h 894232"/>
                <a:gd name="connsiteX3" fmla="*/ 1151636 w 7485631"/>
                <a:gd name="connsiteY3" fmla="*/ 462223 h 894232"/>
                <a:gd name="connsiteX4" fmla="*/ 1295590 w 7485631"/>
                <a:gd name="connsiteY4" fmla="*/ 534225 h 894232"/>
                <a:gd name="connsiteX5" fmla="*/ 1439544 w 7485631"/>
                <a:gd name="connsiteY5" fmla="*/ 390222 h 894232"/>
                <a:gd name="connsiteX6" fmla="*/ 1655476 w 7485631"/>
                <a:gd name="connsiteY6" fmla="*/ 462223 h 894232"/>
                <a:gd name="connsiteX7" fmla="*/ 2087339 w 7485631"/>
                <a:gd name="connsiteY7" fmla="*/ 318219 h 894232"/>
                <a:gd name="connsiteX8" fmla="*/ 2231294 w 7485631"/>
                <a:gd name="connsiteY8" fmla="*/ 318219 h 894232"/>
                <a:gd name="connsiteX9" fmla="*/ 2447226 w 7485631"/>
                <a:gd name="connsiteY9" fmla="*/ 246218 h 894232"/>
                <a:gd name="connsiteX10" fmla="*/ 2591180 w 7485631"/>
                <a:gd name="connsiteY10" fmla="*/ 246218 h 894232"/>
                <a:gd name="connsiteX11" fmla="*/ 3023043 w 7485631"/>
                <a:gd name="connsiteY11" fmla="*/ 24000 h 894232"/>
                <a:gd name="connsiteX12" fmla="*/ 3310952 w 7485631"/>
                <a:gd name="connsiteY12" fmla="*/ 102215 h 894232"/>
                <a:gd name="connsiteX13" fmla="*/ 4750497 w 7485631"/>
                <a:gd name="connsiteY13" fmla="*/ 102215 h 894232"/>
                <a:gd name="connsiteX14" fmla="*/ 5614223 w 7485631"/>
                <a:gd name="connsiteY14" fmla="*/ 390221 h 894232"/>
                <a:gd name="connsiteX15" fmla="*/ 7485631 w 7485631"/>
                <a:gd name="connsiteY15" fmla="*/ 678227 h 894232"/>
                <a:gd name="connsiteX16" fmla="*/ 7485631 w 7485631"/>
                <a:gd name="connsiteY16" fmla="*/ 894232 h 894232"/>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2591180 w 7485631"/>
                <a:gd name="connsiteY10" fmla="*/ 171005 h 819019"/>
                <a:gd name="connsiteX11" fmla="*/ 2951066 w 7485631"/>
                <a:gd name="connsiteY11" fmla="*/ 92790 h 819019"/>
                <a:gd name="connsiteX12" fmla="*/ 3310952 w 7485631"/>
                <a:gd name="connsiteY12" fmla="*/ 27002 h 819019"/>
                <a:gd name="connsiteX13" fmla="*/ 4750497 w 7485631"/>
                <a:gd name="connsiteY13" fmla="*/ 27002 h 819019"/>
                <a:gd name="connsiteX14" fmla="*/ 5614223 w 7485631"/>
                <a:gd name="connsiteY14" fmla="*/ 315008 h 819019"/>
                <a:gd name="connsiteX15" fmla="*/ 7485631 w 7485631"/>
                <a:gd name="connsiteY15" fmla="*/ 603014 h 819019"/>
                <a:gd name="connsiteX16" fmla="*/ 7485631 w 7485631"/>
                <a:gd name="connsiteY16" fmla="*/ 819019 h 819019"/>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2591180 w 7485631"/>
                <a:gd name="connsiteY10" fmla="*/ 171005 h 819019"/>
                <a:gd name="connsiteX11" fmla="*/ 2807112 w 7485631"/>
                <a:gd name="connsiteY11" fmla="*/ 92790 h 819019"/>
                <a:gd name="connsiteX12" fmla="*/ 3310952 w 7485631"/>
                <a:gd name="connsiteY12" fmla="*/ 27002 h 819019"/>
                <a:gd name="connsiteX13" fmla="*/ 4750497 w 7485631"/>
                <a:gd name="connsiteY13" fmla="*/ 27002 h 819019"/>
                <a:gd name="connsiteX14" fmla="*/ 5614223 w 7485631"/>
                <a:gd name="connsiteY14" fmla="*/ 315008 h 819019"/>
                <a:gd name="connsiteX15" fmla="*/ 7485631 w 7485631"/>
                <a:gd name="connsiteY15" fmla="*/ 603014 h 819019"/>
                <a:gd name="connsiteX16" fmla="*/ 7485631 w 7485631"/>
                <a:gd name="connsiteY16" fmla="*/ 819019 h 819019"/>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2591180 w 7485631"/>
                <a:gd name="connsiteY10" fmla="*/ 171005 h 819019"/>
                <a:gd name="connsiteX11" fmla="*/ 2807112 w 7485631"/>
                <a:gd name="connsiteY11" fmla="*/ 92790 h 819019"/>
                <a:gd name="connsiteX12" fmla="*/ 3310952 w 7485631"/>
                <a:gd name="connsiteY12" fmla="*/ 27002 h 819019"/>
                <a:gd name="connsiteX13" fmla="*/ 4750497 w 7485631"/>
                <a:gd name="connsiteY13" fmla="*/ 27002 h 819019"/>
                <a:gd name="connsiteX14" fmla="*/ 5614223 w 7485631"/>
                <a:gd name="connsiteY14" fmla="*/ 315008 h 819019"/>
                <a:gd name="connsiteX15" fmla="*/ 7485631 w 7485631"/>
                <a:gd name="connsiteY15" fmla="*/ 603014 h 819019"/>
                <a:gd name="connsiteX16" fmla="*/ 7485631 w 7485631"/>
                <a:gd name="connsiteY16" fmla="*/ 819019 h 819019"/>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2591180 w 7485631"/>
                <a:gd name="connsiteY10" fmla="*/ 171005 h 819019"/>
                <a:gd name="connsiteX11" fmla="*/ 3310952 w 7485631"/>
                <a:gd name="connsiteY11" fmla="*/ 27002 h 819019"/>
                <a:gd name="connsiteX12" fmla="*/ 4750497 w 7485631"/>
                <a:gd name="connsiteY12" fmla="*/ 27002 h 819019"/>
                <a:gd name="connsiteX13" fmla="*/ 5614223 w 7485631"/>
                <a:gd name="connsiteY13" fmla="*/ 315008 h 819019"/>
                <a:gd name="connsiteX14" fmla="*/ 7485631 w 7485631"/>
                <a:gd name="connsiteY14" fmla="*/ 603014 h 819019"/>
                <a:gd name="connsiteX15" fmla="*/ 7485631 w 7485631"/>
                <a:gd name="connsiteY15" fmla="*/ 819019 h 819019"/>
                <a:gd name="connsiteX0" fmla="*/ 7485631 w 7485631"/>
                <a:gd name="connsiteY0" fmla="*/ 819019 h 819019"/>
                <a:gd name="connsiteX1" fmla="*/ 0 w 7485631"/>
                <a:gd name="connsiteY1" fmla="*/ 819019 h 819019"/>
                <a:gd name="connsiteX2" fmla="*/ 719772 w 7485631"/>
                <a:gd name="connsiteY2" fmla="*/ 603015 h 819019"/>
                <a:gd name="connsiteX3" fmla="*/ 1151636 w 7485631"/>
                <a:gd name="connsiteY3" fmla="*/ 387010 h 819019"/>
                <a:gd name="connsiteX4" fmla="*/ 1295590 w 7485631"/>
                <a:gd name="connsiteY4" fmla="*/ 459012 h 819019"/>
                <a:gd name="connsiteX5" fmla="*/ 1439544 w 7485631"/>
                <a:gd name="connsiteY5" fmla="*/ 315009 h 819019"/>
                <a:gd name="connsiteX6" fmla="*/ 1655476 w 7485631"/>
                <a:gd name="connsiteY6" fmla="*/ 387010 h 819019"/>
                <a:gd name="connsiteX7" fmla="*/ 2087339 w 7485631"/>
                <a:gd name="connsiteY7" fmla="*/ 243006 h 819019"/>
                <a:gd name="connsiteX8" fmla="*/ 2231294 w 7485631"/>
                <a:gd name="connsiteY8" fmla="*/ 243006 h 819019"/>
                <a:gd name="connsiteX9" fmla="*/ 2447226 w 7485631"/>
                <a:gd name="connsiteY9" fmla="*/ 171005 h 819019"/>
                <a:gd name="connsiteX10" fmla="*/ 2591180 w 7485631"/>
                <a:gd name="connsiteY10" fmla="*/ 171005 h 819019"/>
                <a:gd name="connsiteX11" fmla="*/ 3670838 w 7485631"/>
                <a:gd name="connsiteY11" fmla="*/ 20788 h 819019"/>
                <a:gd name="connsiteX12" fmla="*/ 4750497 w 7485631"/>
                <a:gd name="connsiteY12" fmla="*/ 27002 h 819019"/>
                <a:gd name="connsiteX13" fmla="*/ 5614223 w 7485631"/>
                <a:gd name="connsiteY13" fmla="*/ 315008 h 819019"/>
                <a:gd name="connsiteX14" fmla="*/ 7485631 w 7485631"/>
                <a:gd name="connsiteY14" fmla="*/ 603014 h 819019"/>
                <a:gd name="connsiteX15" fmla="*/ 7485631 w 7485631"/>
                <a:gd name="connsiteY15" fmla="*/ 819019 h 819019"/>
                <a:gd name="connsiteX0" fmla="*/ 10867739 w 10867739"/>
                <a:gd name="connsiteY0" fmla="*/ 819019 h 819019"/>
                <a:gd name="connsiteX1" fmla="*/ 0 w 10867739"/>
                <a:gd name="connsiteY1" fmla="*/ 819019 h 819019"/>
                <a:gd name="connsiteX2" fmla="*/ 719772 w 10867739"/>
                <a:gd name="connsiteY2" fmla="*/ 603015 h 819019"/>
                <a:gd name="connsiteX3" fmla="*/ 1151636 w 10867739"/>
                <a:gd name="connsiteY3" fmla="*/ 387010 h 819019"/>
                <a:gd name="connsiteX4" fmla="*/ 1295590 w 10867739"/>
                <a:gd name="connsiteY4" fmla="*/ 459012 h 819019"/>
                <a:gd name="connsiteX5" fmla="*/ 1439544 w 10867739"/>
                <a:gd name="connsiteY5" fmla="*/ 315009 h 819019"/>
                <a:gd name="connsiteX6" fmla="*/ 1655476 w 10867739"/>
                <a:gd name="connsiteY6" fmla="*/ 387010 h 819019"/>
                <a:gd name="connsiteX7" fmla="*/ 2087339 w 10867739"/>
                <a:gd name="connsiteY7" fmla="*/ 243006 h 819019"/>
                <a:gd name="connsiteX8" fmla="*/ 2231294 w 10867739"/>
                <a:gd name="connsiteY8" fmla="*/ 243006 h 819019"/>
                <a:gd name="connsiteX9" fmla="*/ 2447226 w 10867739"/>
                <a:gd name="connsiteY9" fmla="*/ 171005 h 819019"/>
                <a:gd name="connsiteX10" fmla="*/ 2591180 w 10867739"/>
                <a:gd name="connsiteY10" fmla="*/ 171005 h 819019"/>
                <a:gd name="connsiteX11" fmla="*/ 3670838 w 10867739"/>
                <a:gd name="connsiteY11" fmla="*/ 20788 h 819019"/>
                <a:gd name="connsiteX12" fmla="*/ 4750497 w 10867739"/>
                <a:gd name="connsiteY12" fmla="*/ 27002 h 819019"/>
                <a:gd name="connsiteX13" fmla="*/ 5614223 w 10867739"/>
                <a:gd name="connsiteY13" fmla="*/ 315008 h 819019"/>
                <a:gd name="connsiteX14" fmla="*/ 7485631 w 10867739"/>
                <a:gd name="connsiteY14" fmla="*/ 603014 h 819019"/>
                <a:gd name="connsiteX15" fmla="*/ 10867739 w 10867739"/>
                <a:gd name="connsiteY15" fmla="*/ 819019 h 819019"/>
                <a:gd name="connsiteX0" fmla="*/ 10795770 w 10795770"/>
                <a:gd name="connsiteY0" fmla="*/ 819019 h 819019"/>
                <a:gd name="connsiteX1" fmla="*/ 0 w 10795770"/>
                <a:gd name="connsiteY1" fmla="*/ 819019 h 819019"/>
                <a:gd name="connsiteX2" fmla="*/ 719772 w 10795770"/>
                <a:gd name="connsiteY2" fmla="*/ 603015 h 819019"/>
                <a:gd name="connsiteX3" fmla="*/ 1151636 w 10795770"/>
                <a:gd name="connsiteY3" fmla="*/ 387010 h 819019"/>
                <a:gd name="connsiteX4" fmla="*/ 1295590 w 10795770"/>
                <a:gd name="connsiteY4" fmla="*/ 459012 h 819019"/>
                <a:gd name="connsiteX5" fmla="*/ 1439544 w 10795770"/>
                <a:gd name="connsiteY5" fmla="*/ 315009 h 819019"/>
                <a:gd name="connsiteX6" fmla="*/ 1655476 w 10795770"/>
                <a:gd name="connsiteY6" fmla="*/ 387010 h 819019"/>
                <a:gd name="connsiteX7" fmla="*/ 2087339 w 10795770"/>
                <a:gd name="connsiteY7" fmla="*/ 243006 h 819019"/>
                <a:gd name="connsiteX8" fmla="*/ 2231294 w 10795770"/>
                <a:gd name="connsiteY8" fmla="*/ 243006 h 819019"/>
                <a:gd name="connsiteX9" fmla="*/ 2447226 w 10795770"/>
                <a:gd name="connsiteY9" fmla="*/ 171005 h 819019"/>
                <a:gd name="connsiteX10" fmla="*/ 2591180 w 10795770"/>
                <a:gd name="connsiteY10" fmla="*/ 171005 h 819019"/>
                <a:gd name="connsiteX11" fmla="*/ 3670838 w 10795770"/>
                <a:gd name="connsiteY11" fmla="*/ 20788 h 819019"/>
                <a:gd name="connsiteX12" fmla="*/ 4750497 w 10795770"/>
                <a:gd name="connsiteY12" fmla="*/ 27002 h 819019"/>
                <a:gd name="connsiteX13" fmla="*/ 5614223 w 10795770"/>
                <a:gd name="connsiteY13" fmla="*/ 315008 h 819019"/>
                <a:gd name="connsiteX14" fmla="*/ 7485631 w 10795770"/>
                <a:gd name="connsiteY14" fmla="*/ 603014 h 819019"/>
                <a:gd name="connsiteX15" fmla="*/ 10795770 w 10795770"/>
                <a:gd name="connsiteY15" fmla="*/ 819019 h 819019"/>
                <a:gd name="connsiteX0" fmla="*/ 9860191 w 9860191"/>
                <a:gd name="connsiteY0" fmla="*/ 819019 h 819019"/>
                <a:gd name="connsiteX1" fmla="*/ 0 w 9860191"/>
                <a:gd name="connsiteY1" fmla="*/ 819019 h 819019"/>
                <a:gd name="connsiteX2" fmla="*/ 719772 w 9860191"/>
                <a:gd name="connsiteY2" fmla="*/ 603015 h 819019"/>
                <a:gd name="connsiteX3" fmla="*/ 1151636 w 9860191"/>
                <a:gd name="connsiteY3" fmla="*/ 387010 h 819019"/>
                <a:gd name="connsiteX4" fmla="*/ 1295590 w 9860191"/>
                <a:gd name="connsiteY4" fmla="*/ 459012 h 819019"/>
                <a:gd name="connsiteX5" fmla="*/ 1439544 w 9860191"/>
                <a:gd name="connsiteY5" fmla="*/ 315009 h 819019"/>
                <a:gd name="connsiteX6" fmla="*/ 1655476 w 9860191"/>
                <a:gd name="connsiteY6" fmla="*/ 387010 h 819019"/>
                <a:gd name="connsiteX7" fmla="*/ 2087339 w 9860191"/>
                <a:gd name="connsiteY7" fmla="*/ 243006 h 819019"/>
                <a:gd name="connsiteX8" fmla="*/ 2231294 w 9860191"/>
                <a:gd name="connsiteY8" fmla="*/ 243006 h 819019"/>
                <a:gd name="connsiteX9" fmla="*/ 2447226 w 9860191"/>
                <a:gd name="connsiteY9" fmla="*/ 171005 h 819019"/>
                <a:gd name="connsiteX10" fmla="*/ 2591180 w 9860191"/>
                <a:gd name="connsiteY10" fmla="*/ 171005 h 819019"/>
                <a:gd name="connsiteX11" fmla="*/ 3670838 w 9860191"/>
                <a:gd name="connsiteY11" fmla="*/ 20788 h 819019"/>
                <a:gd name="connsiteX12" fmla="*/ 4750497 w 9860191"/>
                <a:gd name="connsiteY12" fmla="*/ 27002 h 819019"/>
                <a:gd name="connsiteX13" fmla="*/ 5614223 w 9860191"/>
                <a:gd name="connsiteY13" fmla="*/ 315008 h 819019"/>
                <a:gd name="connsiteX14" fmla="*/ 7485631 w 9860191"/>
                <a:gd name="connsiteY14" fmla="*/ 603014 h 819019"/>
                <a:gd name="connsiteX15" fmla="*/ 9860191 w 9860191"/>
                <a:gd name="connsiteY15" fmla="*/ 819019 h 819019"/>
                <a:gd name="connsiteX0" fmla="*/ 9860191 w 9951580"/>
                <a:gd name="connsiteY0" fmla="*/ 819019 h 858888"/>
                <a:gd name="connsiteX1" fmla="*/ 0 w 9951580"/>
                <a:gd name="connsiteY1" fmla="*/ 819019 h 858888"/>
                <a:gd name="connsiteX2" fmla="*/ 719772 w 9951580"/>
                <a:gd name="connsiteY2" fmla="*/ 603015 h 858888"/>
                <a:gd name="connsiteX3" fmla="*/ 1151636 w 9951580"/>
                <a:gd name="connsiteY3" fmla="*/ 387010 h 858888"/>
                <a:gd name="connsiteX4" fmla="*/ 1295590 w 9951580"/>
                <a:gd name="connsiteY4" fmla="*/ 459012 h 858888"/>
                <a:gd name="connsiteX5" fmla="*/ 1439544 w 9951580"/>
                <a:gd name="connsiteY5" fmla="*/ 315009 h 858888"/>
                <a:gd name="connsiteX6" fmla="*/ 1655476 w 9951580"/>
                <a:gd name="connsiteY6" fmla="*/ 387010 h 858888"/>
                <a:gd name="connsiteX7" fmla="*/ 2087339 w 9951580"/>
                <a:gd name="connsiteY7" fmla="*/ 243006 h 858888"/>
                <a:gd name="connsiteX8" fmla="*/ 2231294 w 9951580"/>
                <a:gd name="connsiteY8" fmla="*/ 243006 h 858888"/>
                <a:gd name="connsiteX9" fmla="*/ 2447226 w 9951580"/>
                <a:gd name="connsiteY9" fmla="*/ 171005 h 858888"/>
                <a:gd name="connsiteX10" fmla="*/ 2591180 w 9951580"/>
                <a:gd name="connsiteY10" fmla="*/ 171005 h 858888"/>
                <a:gd name="connsiteX11" fmla="*/ 3670838 w 9951580"/>
                <a:gd name="connsiteY11" fmla="*/ 20788 h 858888"/>
                <a:gd name="connsiteX12" fmla="*/ 4750497 w 9951580"/>
                <a:gd name="connsiteY12" fmla="*/ 27002 h 858888"/>
                <a:gd name="connsiteX13" fmla="*/ 5614223 w 9951580"/>
                <a:gd name="connsiteY13" fmla="*/ 315008 h 858888"/>
                <a:gd name="connsiteX14" fmla="*/ 7485631 w 9951580"/>
                <a:gd name="connsiteY14" fmla="*/ 603014 h 858888"/>
                <a:gd name="connsiteX15" fmla="*/ 9951580 w 9951580"/>
                <a:gd name="connsiteY15" fmla="*/ 858888 h 858888"/>
                <a:gd name="connsiteX0" fmla="*/ 9860191 w 9932159"/>
                <a:gd name="connsiteY0" fmla="*/ 819019 h 819019"/>
                <a:gd name="connsiteX1" fmla="*/ 0 w 9932159"/>
                <a:gd name="connsiteY1" fmla="*/ 819019 h 819019"/>
                <a:gd name="connsiteX2" fmla="*/ 719772 w 9932159"/>
                <a:gd name="connsiteY2" fmla="*/ 603015 h 819019"/>
                <a:gd name="connsiteX3" fmla="*/ 1151636 w 9932159"/>
                <a:gd name="connsiteY3" fmla="*/ 387010 h 819019"/>
                <a:gd name="connsiteX4" fmla="*/ 1295590 w 9932159"/>
                <a:gd name="connsiteY4" fmla="*/ 459012 h 819019"/>
                <a:gd name="connsiteX5" fmla="*/ 1439544 w 9932159"/>
                <a:gd name="connsiteY5" fmla="*/ 315009 h 819019"/>
                <a:gd name="connsiteX6" fmla="*/ 1655476 w 9932159"/>
                <a:gd name="connsiteY6" fmla="*/ 387010 h 819019"/>
                <a:gd name="connsiteX7" fmla="*/ 2087339 w 9932159"/>
                <a:gd name="connsiteY7" fmla="*/ 243006 h 819019"/>
                <a:gd name="connsiteX8" fmla="*/ 2231294 w 9932159"/>
                <a:gd name="connsiteY8" fmla="*/ 243006 h 819019"/>
                <a:gd name="connsiteX9" fmla="*/ 2447226 w 9932159"/>
                <a:gd name="connsiteY9" fmla="*/ 171005 h 819019"/>
                <a:gd name="connsiteX10" fmla="*/ 2591180 w 9932159"/>
                <a:gd name="connsiteY10" fmla="*/ 171005 h 819019"/>
                <a:gd name="connsiteX11" fmla="*/ 3670838 w 9932159"/>
                <a:gd name="connsiteY11" fmla="*/ 20788 h 819019"/>
                <a:gd name="connsiteX12" fmla="*/ 4750497 w 9932159"/>
                <a:gd name="connsiteY12" fmla="*/ 27002 h 819019"/>
                <a:gd name="connsiteX13" fmla="*/ 5614223 w 9932159"/>
                <a:gd name="connsiteY13" fmla="*/ 315008 h 819019"/>
                <a:gd name="connsiteX14" fmla="*/ 7485631 w 9932159"/>
                <a:gd name="connsiteY14" fmla="*/ 603014 h 819019"/>
                <a:gd name="connsiteX15" fmla="*/ 9932159 w 9932159"/>
                <a:gd name="connsiteY15" fmla="*/ 756226 h 819019"/>
                <a:gd name="connsiteX0" fmla="*/ 9860191 w 9860191"/>
                <a:gd name="connsiteY0" fmla="*/ 819019 h 913208"/>
                <a:gd name="connsiteX1" fmla="*/ 0 w 9860191"/>
                <a:gd name="connsiteY1" fmla="*/ 819019 h 913208"/>
                <a:gd name="connsiteX2" fmla="*/ 719772 w 9860191"/>
                <a:gd name="connsiteY2" fmla="*/ 603015 h 913208"/>
                <a:gd name="connsiteX3" fmla="*/ 1151636 w 9860191"/>
                <a:gd name="connsiteY3" fmla="*/ 387010 h 913208"/>
                <a:gd name="connsiteX4" fmla="*/ 1295590 w 9860191"/>
                <a:gd name="connsiteY4" fmla="*/ 459012 h 913208"/>
                <a:gd name="connsiteX5" fmla="*/ 1439544 w 9860191"/>
                <a:gd name="connsiteY5" fmla="*/ 315009 h 913208"/>
                <a:gd name="connsiteX6" fmla="*/ 1655476 w 9860191"/>
                <a:gd name="connsiteY6" fmla="*/ 387010 h 913208"/>
                <a:gd name="connsiteX7" fmla="*/ 2087339 w 9860191"/>
                <a:gd name="connsiteY7" fmla="*/ 243006 h 913208"/>
                <a:gd name="connsiteX8" fmla="*/ 2231294 w 9860191"/>
                <a:gd name="connsiteY8" fmla="*/ 243006 h 913208"/>
                <a:gd name="connsiteX9" fmla="*/ 2447226 w 9860191"/>
                <a:gd name="connsiteY9" fmla="*/ 171005 h 913208"/>
                <a:gd name="connsiteX10" fmla="*/ 2591180 w 9860191"/>
                <a:gd name="connsiteY10" fmla="*/ 171005 h 913208"/>
                <a:gd name="connsiteX11" fmla="*/ 3670838 w 9860191"/>
                <a:gd name="connsiteY11" fmla="*/ 20788 h 913208"/>
                <a:gd name="connsiteX12" fmla="*/ 4750497 w 9860191"/>
                <a:gd name="connsiteY12" fmla="*/ 27002 h 913208"/>
                <a:gd name="connsiteX13" fmla="*/ 5614223 w 9860191"/>
                <a:gd name="connsiteY13" fmla="*/ 315008 h 913208"/>
                <a:gd name="connsiteX14" fmla="*/ 7485631 w 9860191"/>
                <a:gd name="connsiteY14" fmla="*/ 603014 h 913208"/>
                <a:gd name="connsiteX15" fmla="*/ 9860191 w 9860191"/>
                <a:gd name="connsiteY15" fmla="*/ 913208 h 913208"/>
                <a:gd name="connsiteX0" fmla="*/ 0 w 9860191"/>
                <a:gd name="connsiteY0" fmla="*/ 819019 h 913208"/>
                <a:gd name="connsiteX1" fmla="*/ 719772 w 9860191"/>
                <a:gd name="connsiteY1" fmla="*/ 603015 h 913208"/>
                <a:gd name="connsiteX2" fmla="*/ 1151636 w 9860191"/>
                <a:gd name="connsiteY2" fmla="*/ 387010 h 913208"/>
                <a:gd name="connsiteX3" fmla="*/ 1295590 w 9860191"/>
                <a:gd name="connsiteY3" fmla="*/ 459012 h 913208"/>
                <a:gd name="connsiteX4" fmla="*/ 1439544 w 9860191"/>
                <a:gd name="connsiteY4" fmla="*/ 315009 h 913208"/>
                <a:gd name="connsiteX5" fmla="*/ 1655476 w 9860191"/>
                <a:gd name="connsiteY5" fmla="*/ 387010 h 913208"/>
                <a:gd name="connsiteX6" fmla="*/ 2087339 w 9860191"/>
                <a:gd name="connsiteY6" fmla="*/ 243006 h 913208"/>
                <a:gd name="connsiteX7" fmla="*/ 2231294 w 9860191"/>
                <a:gd name="connsiteY7" fmla="*/ 243006 h 913208"/>
                <a:gd name="connsiteX8" fmla="*/ 2447226 w 9860191"/>
                <a:gd name="connsiteY8" fmla="*/ 171005 h 913208"/>
                <a:gd name="connsiteX9" fmla="*/ 2591180 w 9860191"/>
                <a:gd name="connsiteY9" fmla="*/ 171005 h 913208"/>
                <a:gd name="connsiteX10" fmla="*/ 3670838 w 9860191"/>
                <a:gd name="connsiteY10" fmla="*/ 20788 h 913208"/>
                <a:gd name="connsiteX11" fmla="*/ 4750497 w 9860191"/>
                <a:gd name="connsiteY11" fmla="*/ 27002 h 913208"/>
                <a:gd name="connsiteX12" fmla="*/ 5614223 w 9860191"/>
                <a:gd name="connsiteY12" fmla="*/ 315008 h 913208"/>
                <a:gd name="connsiteX13" fmla="*/ 7485631 w 9860191"/>
                <a:gd name="connsiteY13" fmla="*/ 603014 h 913208"/>
                <a:gd name="connsiteX14" fmla="*/ 9860191 w 9860191"/>
                <a:gd name="connsiteY14" fmla="*/ 913208 h 913208"/>
                <a:gd name="connsiteX0" fmla="*/ 0 w 9860191"/>
                <a:gd name="connsiteY0" fmla="*/ 819019 h 819019"/>
                <a:gd name="connsiteX1" fmla="*/ 719772 w 9860191"/>
                <a:gd name="connsiteY1" fmla="*/ 603015 h 819019"/>
                <a:gd name="connsiteX2" fmla="*/ 1151636 w 9860191"/>
                <a:gd name="connsiteY2" fmla="*/ 387010 h 819019"/>
                <a:gd name="connsiteX3" fmla="*/ 1295590 w 9860191"/>
                <a:gd name="connsiteY3" fmla="*/ 459012 h 819019"/>
                <a:gd name="connsiteX4" fmla="*/ 1439544 w 9860191"/>
                <a:gd name="connsiteY4" fmla="*/ 315009 h 819019"/>
                <a:gd name="connsiteX5" fmla="*/ 1655476 w 9860191"/>
                <a:gd name="connsiteY5" fmla="*/ 387010 h 819019"/>
                <a:gd name="connsiteX6" fmla="*/ 2087339 w 9860191"/>
                <a:gd name="connsiteY6" fmla="*/ 243006 h 819019"/>
                <a:gd name="connsiteX7" fmla="*/ 2231294 w 9860191"/>
                <a:gd name="connsiteY7" fmla="*/ 243006 h 819019"/>
                <a:gd name="connsiteX8" fmla="*/ 2447226 w 9860191"/>
                <a:gd name="connsiteY8" fmla="*/ 171005 h 819019"/>
                <a:gd name="connsiteX9" fmla="*/ 2591180 w 9860191"/>
                <a:gd name="connsiteY9" fmla="*/ 171005 h 819019"/>
                <a:gd name="connsiteX10" fmla="*/ 3670838 w 9860191"/>
                <a:gd name="connsiteY10" fmla="*/ 20788 h 819019"/>
                <a:gd name="connsiteX11" fmla="*/ 4750497 w 9860191"/>
                <a:gd name="connsiteY11" fmla="*/ 27002 h 819019"/>
                <a:gd name="connsiteX12" fmla="*/ 5614223 w 9860191"/>
                <a:gd name="connsiteY12" fmla="*/ 315008 h 819019"/>
                <a:gd name="connsiteX13" fmla="*/ 7485631 w 9860191"/>
                <a:gd name="connsiteY13" fmla="*/ 603014 h 819019"/>
                <a:gd name="connsiteX14" fmla="*/ 9860191 w 9860191"/>
                <a:gd name="connsiteY14" fmla="*/ 819019 h 819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9860191" h="819019">
                  <a:moveTo>
                    <a:pt x="0" y="819019"/>
                  </a:moveTo>
                  <a:lnTo>
                    <a:pt x="719772" y="603015"/>
                  </a:lnTo>
                  <a:lnTo>
                    <a:pt x="1151636" y="387010"/>
                  </a:lnTo>
                  <a:lnTo>
                    <a:pt x="1295590" y="459012"/>
                  </a:lnTo>
                  <a:lnTo>
                    <a:pt x="1439544" y="315009"/>
                  </a:lnTo>
                  <a:lnTo>
                    <a:pt x="1655476" y="387010"/>
                  </a:lnTo>
                  <a:lnTo>
                    <a:pt x="2087339" y="243006"/>
                  </a:lnTo>
                  <a:lnTo>
                    <a:pt x="2231294" y="243006"/>
                  </a:lnTo>
                  <a:lnTo>
                    <a:pt x="2447226" y="171005"/>
                  </a:lnTo>
                  <a:lnTo>
                    <a:pt x="2591180" y="171005"/>
                  </a:lnTo>
                  <a:lnTo>
                    <a:pt x="3670838" y="20788"/>
                  </a:lnTo>
                  <a:cubicBezTo>
                    <a:pt x="3994736" y="9823"/>
                    <a:pt x="4427996" y="0"/>
                    <a:pt x="4750497" y="27002"/>
                  </a:cubicBezTo>
                  <a:lnTo>
                    <a:pt x="5614223" y="315008"/>
                  </a:lnTo>
                  <a:lnTo>
                    <a:pt x="7485631" y="603014"/>
                  </a:lnTo>
                  <a:lnTo>
                    <a:pt x="9860191" y="819019"/>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endParaRPr lang="fr-FR">
                <a:latin typeface="Century Gothic" panose="020B0502020202020204" pitchFamily="34" charset="0"/>
              </a:endParaRPr>
            </a:p>
          </p:txBody>
        </p:sp>
        <p:sp>
          <p:nvSpPr>
            <p:cNvPr id="13" name="ZoneTexte 28">
              <a:extLst>
                <a:ext uri="{FF2B5EF4-FFF2-40B4-BE49-F238E27FC236}">
                  <a16:creationId xmlns:a16="http://schemas.microsoft.com/office/drawing/2014/main" id="{30402C48-FB94-403F-B0B0-3EA1BE0BD59E}"/>
                </a:ext>
              </a:extLst>
            </p:cNvPr>
            <p:cNvSpPr txBox="1">
              <a:spLocks noChangeArrowheads="1"/>
            </p:cNvSpPr>
            <p:nvPr/>
          </p:nvSpPr>
          <p:spPr bwMode="auto">
            <a:xfrm>
              <a:off x="4716016" y="4535175"/>
              <a:ext cx="863822" cy="400203"/>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lgn="r"/>
              <a:r>
                <a:rPr lang="fr-FR" altLang="fr-FR" sz="2000" b="1" dirty="0">
                  <a:solidFill>
                    <a:schemeClr val="accent2"/>
                  </a:solidFill>
                  <a:latin typeface="Century Gothic" panose="020B0502020202020204" pitchFamily="34" charset="0"/>
                </a:rPr>
                <a:t>Gaz</a:t>
              </a:r>
            </a:p>
          </p:txBody>
        </p:sp>
        <p:sp>
          <p:nvSpPr>
            <p:cNvPr id="14" name="Forme libre 11">
              <a:extLst>
                <a:ext uri="{FF2B5EF4-FFF2-40B4-BE49-F238E27FC236}">
                  <a16:creationId xmlns:a16="http://schemas.microsoft.com/office/drawing/2014/main" id="{08405490-A537-488B-9B10-1608D551C12F}"/>
                </a:ext>
              </a:extLst>
            </p:cNvPr>
            <p:cNvSpPr/>
            <p:nvPr/>
          </p:nvSpPr>
          <p:spPr bwMode="auto">
            <a:xfrm>
              <a:off x="1042988" y="5051654"/>
              <a:ext cx="9505376" cy="1041642"/>
            </a:xfrm>
            <a:custGeom>
              <a:avLst/>
              <a:gdLst>
                <a:gd name="connsiteX0" fmla="*/ 173832 w 2331244"/>
                <a:gd name="connsiteY0" fmla="*/ 5938837 h 5967412"/>
                <a:gd name="connsiteX1" fmla="*/ 216694 w 2331244"/>
                <a:gd name="connsiteY1" fmla="*/ 2738437 h 5967412"/>
                <a:gd name="connsiteX2" fmla="*/ 2316957 w 2331244"/>
                <a:gd name="connsiteY2" fmla="*/ 538162 h 5967412"/>
                <a:gd name="connsiteX3" fmla="*/ 2331244 w 2331244"/>
                <a:gd name="connsiteY3" fmla="*/ 5967412 h 5967412"/>
                <a:gd name="connsiteX4" fmla="*/ 173832 w 2331244"/>
                <a:gd name="connsiteY4" fmla="*/ 5938837 h 5967412"/>
                <a:gd name="connsiteX0" fmla="*/ 198281 w 2355693"/>
                <a:gd name="connsiteY0" fmla="*/ 5938837 h 5967412"/>
                <a:gd name="connsiteX1" fmla="*/ 216694 w 2355693"/>
                <a:gd name="connsiteY1" fmla="*/ 1365721 h 5967412"/>
                <a:gd name="connsiteX2" fmla="*/ 2341406 w 2355693"/>
                <a:gd name="connsiteY2" fmla="*/ 538162 h 5967412"/>
                <a:gd name="connsiteX3" fmla="*/ 2355693 w 2355693"/>
                <a:gd name="connsiteY3" fmla="*/ 5967412 h 5967412"/>
                <a:gd name="connsiteX4" fmla="*/ 198281 w 2355693"/>
                <a:gd name="connsiteY4" fmla="*/ 5938837 h 5967412"/>
                <a:gd name="connsiteX0" fmla="*/ 0 w 2157412"/>
                <a:gd name="connsiteY0" fmla="*/ 5938837 h 5967412"/>
                <a:gd name="connsiteX1" fmla="*/ 18413 w 2157412"/>
                <a:gd name="connsiteY1" fmla="*/ 1365721 h 5967412"/>
                <a:gd name="connsiteX2" fmla="*/ 2143125 w 2157412"/>
                <a:gd name="connsiteY2" fmla="*/ 538162 h 5967412"/>
                <a:gd name="connsiteX3" fmla="*/ 2157412 w 2157412"/>
                <a:gd name="connsiteY3" fmla="*/ 5967412 h 5967412"/>
                <a:gd name="connsiteX4" fmla="*/ 0 w 2157412"/>
                <a:gd name="connsiteY4" fmla="*/ 5938837 h 5967412"/>
                <a:gd name="connsiteX0" fmla="*/ 0 w 2157412"/>
                <a:gd name="connsiteY0" fmla="*/ 5400675 h 5429250"/>
                <a:gd name="connsiteX1" fmla="*/ 18413 w 2157412"/>
                <a:gd name="connsiteY1" fmla="*/ 827559 h 5429250"/>
                <a:gd name="connsiteX2" fmla="*/ 2143125 w 2157412"/>
                <a:gd name="connsiteY2" fmla="*/ 0 h 5429250"/>
                <a:gd name="connsiteX3" fmla="*/ 2157412 w 2157412"/>
                <a:gd name="connsiteY3" fmla="*/ 5429250 h 5429250"/>
                <a:gd name="connsiteX4" fmla="*/ 0 w 2157412"/>
                <a:gd name="connsiteY4" fmla="*/ 5400675 h 5429250"/>
                <a:gd name="connsiteX0" fmla="*/ 366055 w 2145137"/>
                <a:gd name="connsiteY0" fmla="*/ 5076031 h 5429250"/>
                <a:gd name="connsiteX1" fmla="*/ 6138 w 2145137"/>
                <a:gd name="connsiteY1" fmla="*/ 827559 h 5429250"/>
                <a:gd name="connsiteX2" fmla="*/ 2130850 w 2145137"/>
                <a:gd name="connsiteY2" fmla="*/ 0 h 5429250"/>
                <a:gd name="connsiteX3" fmla="*/ 2145137 w 2145137"/>
                <a:gd name="connsiteY3" fmla="*/ 5429250 h 5429250"/>
                <a:gd name="connsiteX4" fmla="*/ 366055 w 2145137"/>
                <a:gd name="connsiteY4" fmla="*/ 5076031 h 5429250"/>
                <a:gd name="connsiteX0" fmla="*/ 6138 w 2145137"/>
                <a:gd name="connsiteY0" fmla="*/ 5436071 h 5436071"/>
                <a:gd name="connsiteX1" fmla="*/ 6138 w 2145137"/>
                <a:gd name="connsiteY1" fmla="*/ 827559 h 5436071"/>
                <a:gd name="connsiteX2" fmla="*/ 2130850 w 2145137"/>
                <a:gd name="connsiteY2" fmla="*/ 0 h 5436071"/>
                <a:gd name="connsiteX3" fmla="*/ 2145137 w 2145137"/>
                <a:gd name="connsiteY3" fmla="*/ 5429250 h 5436071"/>
                <a:gd name="connsiteX4" fmla="*/ 6138 w 2145137"/>
                <a:gd name="connsiteY4" fmla="*/ 5436071 h 5436071"/>
                <a:gd name="connsiteX0" fmla="*/ 6138 w 2130850"/>
                <a:gd name="connsiteY0" fmla="*/ 5436071 h 5436071"/>
                <a:gd name="connsiteX1" fmla="*/ 6138 w 2130850"/>
                <a:gd name="connsiteY1" fmla="*/ 827559 h 5436071"/>
                <a:gd name="connsiteX2" fmla="*/ 2130850 w 2130850"/>
                <a:gd name="connsiteY2" fmla="*/ 0 h 5436071"/>
                <a:gd name="connsiteX3" fmla="*/ 2021676 w 2130850"/>
                <a:gd name="connsiteY3" fmla="*/ 4932015 h 5436071"/>
                <a:gd name="connsiteX4" fmla="*/ 6138 w 2130850"/>
                <a:gd name="connsiteY4" fmla="*/ 5436071 h 5436071"/>
                <a:gd name="connsiteX0" fmla="*/ 6138 w 2165643"/>
                <a:gd name="connsiteY0" fmla="*/ 5436071 h 5436071"/>
                <a:gd name="connsiteX1" fmla="*/ 6138 w 2165643"/>
                <a:gd name="connsiteY1" fmla="*/ 827559 h 5436071"/>
                <a:gd name="connsiteX2" fmla="*/ 2130850 w 2165643"/>
                <a:gd name="connsiteY2" fmla="*/ 0 h 5436071"/>
                <a:gd name="connsiteX3" fmla="*/ 2165643 w 2165643"/>
                <a:gd name="connsiteY3" fmla="*/ 5436071 h 5436071"/>
                <a:gd name="connsiteX4" fmla="*/ 6138 w 2165643"/>
                <a:gd name="connsiteY4" fmla="*/ 5436071 h 5436071"/>
                <a:gd name="connsiteX0" fmla="*/ 6138 w 2165643"/>
                <a:gd name="connsiteY0" fmla="*/ 5184576 h 5184576"/>
                <a:gd name="connsiteX1" fmla="*/ 6138 w 2165643"/>
                <a:gd name="connsiteY1" fmla="*/ 576064 h 5184576"/>
                <a:gd name="connsiteX2" fmla="*/ 2165642 w 2165643"/>
                <a:gd name="connsiteY2" fmla="*/ 0 h 5184576"/>
                <a:gd name="connsiteX3" fmla="*/ 2165643 w 2165643"/>
                <a:gd name="connsiteY3" fmla="*/ 5184576 h 5184576"/>
                <a:gd name="connsiteX4" fmla="*/ 6138 w 2165643"/>
                <a:gd name="connsiteY4" fmla="*/ 5184576 h 5184576"/>
                <a:gd name="connsiteX0" fmla="*/ 6139 w 2165644"/>
                <a:gd name="connsiteY0" fmla="*/ 5184576 h 5184576"/>
                <a:gd name="connsiteX1" fmla="*/ 6138 w 2165644"/>
                <a:gd name="connsiteY1" fmla="*/ 648071 h 5184576"/>
                <a:gd name="connsiteX2" fmla="*/ 2165643 w 2165644"/>
                <a:gd name="connsiteY2" fmla="*/ 0 h 5184576"/>
                <a:gd name="connsiteX3" fmla="*/ 2165644 w 2165644"/>
                <a:gd name="connsiteY3" fmla="*/ 5184576 h 5184576"/>
                <a:gd name="connsiteX4" fmla="*/ 6139 w 2165644"/>
                <a:gd name="connsiteY4" fmla="*/ 5184576 h 5184576"/>
                <a:gd name="connsiteX0" fmla="*/ 6139 w 2165644"/>
                <a:gd name="connsiteY0" fmla="*/ 5256585 h 5256585"/>
                <a:gd name="connsiteX1" fmla="*/ 6138 w 2165644"/>
                <a:gd name="connsiteY1" fmla="*/ 720080 h 5256585"/>
                <a:gd name="connsiteX2" fmla="*/ 2165644 w 2165644"/>
                <a:gd name="connsiteY2" fmla="*/ 0 h 5256585"/>
                <a:gd name="connsiteX3" fmla="*/ 2165644 w 2165644"/>
                <a:gd name="connsiteY3" fmla="*/ 5256585 h 5256585"/>
                <a:gd name="connsiteX4" fmla="*/ 6139 w 2165644"/>
                <a:gd name="connsiteY4" fmla="*/ 5256585 h 5256585"/>
                <a:gd name="connsiteX0" fmla="*/ 78122 w 2237627"/>
                <a:gd name="connsiteY0" fmla="*/ 5256585 h 5256585"/>
                <a:gd name="connsiteX1" fmla="*/ 6138 w 2237627"/>
                <a:gd name="connsiteY1" fmla="*/ 720081 h 5256585"/>
                <a:gd name="connsiteX2" fmla="*/ 2237627 w 2237627"/>
                <a:gd name="connsiteY2" fmla="*/ 0 h 5256585"/>
                <a:gd name="connsiteX3" fmla="*/ 2237627 w 2237627"/>
                <a:gd name="connsiteY3" fmla="*/ 5256585 h 5256585"/>
                <a:gd name="connsiteX4" fmla="*/ 78122 w 2237627"/>
                <a:gd name="connsiteY4" fmla="*/ 5256585 h 5256585"/>
                <a:gd name="connsiteX0" fmla="*/ 6138 w 2237627"/>
                <a:gd name="connsiteY0" fmla="*/ 5256585 h 5256585"/>
                <a:gd name="connsiteX1" fmla="*/ 6138 w 2237627"/>
                <a:gd name="connsiteY1" fmla="*/ 720081 h 5256585"/>
                <a:gd name="connsiteX2" fmla="*/ 2237627 w 2237627"/>
                <a:gd name="connsiteY2" fmla="*/ 0 h 5256585"/>
                <a:gd name="connsiteX3" fmla="*/ 2237627 w 2237627"/>
                <a:gd name="connsiteY3" fmla="*/ 5256585 h 5256585"/>
                <a:gd name="connsiteX4" fmla="*/ 6138 w 2237627"/>
                <a:gd name="connsiteY4" fmla="*/ 5256585 h 5256585"/>
                <a:gd name="connsiteX0" fmla="*/ 12276 w 2243765"/>
                <a:gd name="connsiteY0" fmla="*/ 5256585 h 5256585"/>
                <a:gd name="connsiteX1" fmla="*/ 6138 w 2243765"/>
                <a:gd name="connsiteY1" fmla="*/ 2088232 h 5256585"/>
                <a:gd name="connsiteX2" fmla="*/ 2243765 w 2243765"/>
                <a:gd name="connsiteY2" fmla="*/ 0 h 5256585"/>
                <a:gd name="connsiteX3" fmla="*/ 2243765 w 2243765"/>
                <a:gd name="connsiteY3" fmla="*/ 5256585 h 5256585"/>
                <a:gd name="connsiteX4" fmla="*/ 12276 w 2243765"/>
                <a:gd name="connsiteY4" fmla="*/ 5256585 h 5256585"/>
                <a:gd name="connsiteX0" fmla="*/ 12276 w 2243765"/>
                <a:gd name="connsiteY0" fmla="*/ 3168353 h 3168353"/>
                <a:gd name="connsiteX1" fmla="*/ 6138 w 2243765"/>
                <a:gd name="connsiteY1" fmla="*/ 0 h 3168353"/>
                <a:gd name="connsiteX2" fmla="*/ 2021677 w 2243765"/>
                <a:gd name="connsiteY2" fmla="*/ 2160240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021677 w 2243765"/>
                <a:gd name="connsiteY2" fmla="*/ 2160240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237627 w 2243765"/>
                <a:gd name="connsiteY2" fmla="*/ 2232248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237627 w 2243765"/>
                <a:gd name="connsiteY2" fmla="*/ 3096344 h 3168353"/>
                <a:gd name="connsiteX3" fmla="*/ 2243765 w 2243765"/>
                <a:gd name="connsiteY3" fmla="*/ 3168353 h 3168353"/>
                <a:gd name="connsiteX4" fmla="*/ 12276 w 2243765"/>
                <a:gd name="connsiteY4" fmla="*/ 3168353 h 3168353"/>
                <a:gd name="connsiteX0" fmla="*/ 12276 w 2243765"/>
                <a:gd name="connsiteY0" fmla="*/ 3168353 h 3168353"/>
                <a:gd name="connsiteX1" fmla="*/ 6138 w 2243765"/>
                <a:gd name="connsiteY1" fmla="*/ 0 h 3168353"/>
                <a:gd name="connsiteX2" fmla="*/ 2165644 w 2243765"/>
                <a:gd name="connsiteY2" fmla="*/ 2448272 h 3168353"/>
                <a:gd name="connsiteX3" fmla="*/ 2237627 w 2243765"/>
                <a:gd name="connsiteY3" fmla="*/ 3096344 h 3168353"/>
                <a:gd name="connsiteX4" fmla="*/ 2243765 w 2243765"/>
                <a:gd name="connsiteY4" fmla="*/ 3168353 h 3168353"/>
                <a:gd name="connsiteX5" fmla="*/ 12276 w 2243765"/>
                <a:gd name="connsiteY5" fmla="*/ 3168353 h 3168353"/>
                <a:gd name="connsiteX0" fmla="*/ 12276 w 2243765"/>
                <a:gd name="connsiteY0" fmla="*/ 3168353 h 3168353"/>
                <a:gd name="connsiteX1" fmla="*/ 6138 w 2243765"/>
                <a:gd name="connsiteY1" fmla="*/ 0 h 3168353"/>
                <a:gd name="connsiteX2" fmla="*/ 1085891 w 2243765"/>
                <a:gd name="connsiteY2" fmla="*/ 2160240 h 3168353"/>
                <a:gd name="connsiteX3" fmla="*/ 2165644 w 2243765"/>
                <a:gd name="connsiteY3" fmla="*/ 2448272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168353 h 3168353"/>
                <a:gd name="connsiteX1" fmla="*/ 6138 w 2243765"/>
                <a:gd name="connsiteY1" fmla="*/ 0 h 3168353"/>
                <a:gd name="connsiteX2" fmla="*/ 1373825 w 2243765"/>
                <a:gd name="connsiteY2" fmla="*/ 2088232 h 3168353"/>
                <a:gd name="connsiteX3" fmla="*/ 2165644 w 2243765"/>
                <a:gd name="connsiteY3" fmla="*/ 2448272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348373 h 3348373"/>
                <a:gd name="connsiteX1" fmla="*/ 6138 w 2243765"/>
                <a:gd name="connsiteY1" fmla="*/ 180020 h 3348373"/>
                <a:gd name="connsiteX2" fmla="*/ 1373825 w 2243765"/>
                <a:gd name="connsiteY2" fmla="*/ 2268252 h 3348373"/>
                <a:gd name="connsiteX3" fmla="*/ 2165644 w 2243765"/>
                <a:gd name="connsiteY3" fmla="*/ 2628292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348373 h 3348373"/>
                <a:gd name="connsiteX1" fmla="*/ 6138 w 2243765"/>
                <a:gd name="connsiteY1" fmla="*/ 180020 h 3348373"/>
                <a:gd name="connsiteX2" fmla="*/ 1373825 w 2243765"/>
                <a:gd name="connsiteY2" fmla="*/ 2268252 h 3348373"/>
                <a:gd name="connsiteX3" fmla="*/ 2165644 w 2243765"/>
                <a:gd name="connsiteY3" fmla="*/ 2628292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348373 h 3348373"/>
                <a:gd name="connsiteX1" fmla="*/ 6138 w 2243765"/>
                <a:gd name="connsiteY1" fmla="*/ 180020 h 3348373"/>
                <a:gd name="connsiteX2" fmla="*/ 1373825 w 2243765"/>
                <a:gd name="connsiteY2" fmla="*/ 2268252 h 3348373"/>
                <a:gd name="connsiteX3" fmla="*/ 2237627 w 2243765"/>
                <a:gd name="connsiteY3" fmla="*/ 2916324 h 3348373"/>
                <a:gd name="connsiteX4" fmla="*/ 2237627 w 2243765"/>
                <a:gd name="connsiteY4" fmla="*/ 3276364 h 3348373"/>
                <a:gd name="connsiteX5" fmla="*/ 2243765 w 2243765"/>
                <a:gd name="connsiteY5" fmla="*/ 3348373 h 3348373"/>
                <a:gd name="connsiteX6" fmla="*/ 12276 w 2243765"/>
                <a:gd name="connsiteY6" fmla="*/ 3348373 h 3348373"/>
                <a:gd name="connsiteX0" fmla="*/ 12276 w 2243765"/>
                <a:gd name="connsiteY0" fmla="*/ 3168353 h 3168353"/>
                <a:gd name="connsiteX1" fmla="*/ 6138 w 2243765"/>
                <a:gd name="connsiteY1" fmla="*/ 0 h 3168353"/>
                <a:gd name="connsiteX2" fmla="*/ 1373825 w 2243765"/>
                <a:gd name="connsiteY2" fmla="*/ 2088232 h 3168353"/>
                <a:gd name="connsiteX3" fmla="*/ 2237627 w 2243765"/>
                <a:gd name="connsiteY3" fmla="*/ 2736304 h 3168353"/>
                <a:gd name="connsiteX4" fmla="*/ 2237627 w 2243765"/>
                <a:gd name="connsiteY4" fmla="*/ 3096344 h 3168353"/>
                <a:gd name="connsiteX5" fmla="*/ 2243765 w 2243765"/>
                <a:gd name="connsiteY5" fmla="*/ 3168353 h 3168353"/>
                <a:gd name="connsiteX6" fmla="*/ 12276 w 2243765"/>
                <a:gd name="connsiteY6" fmla="*/ 3168353 h 3168353"/>
                <a:gd name="connsiteX0" fmla="*/ 12276 w 2243765"/>
                <a:gd name="connsiteY0" fmla="*/ 3168353 h 3168353"/>
                <a:gd name="connsiteX1" fmla="*/ 6138 w 2243765"/>
                <a:gd name="connsiteY1" fmla="*/ 0 h 3168353"/>
                <a:gd name="connsiteX2" fmla="*/ 1373825 w 2243765"/>
                <a:gd name="connsiteY2" fmla="*/ 2088232 h 3168353"/>
                <a:gd name="connsiteX3" fmla="*/ 2237627 w 2243765"/>
                <a:gd name="connsiteY3" fmla="*/ 2736304 h 3168353"/>
                <a:gd name="connsiteX4" fmla="*/ 2243765 w 2243765"/>
                <a:gd name="connsiteY4" fmla="*/ 3168353 h 3168353"/>
                <a:gd name="connsiteX5" fmla="*/ 12276 w 2243765"/>
                <a:gd name="connsiteY5" fmla="*/ 3168353 h 3168353"/>
                <a:gd name="connsiteX0" fmla="*/ 2237627 w 2237627"/>
                <a:gd name="connsiteY0" fmla="*/ 3168353 h 3168353"/>
                <a:gd name="connsiteX1" fmla="*/ 0 w 2237627"/>
                <a:gd name="connsiteY1" fmla="*/ 0 h 3168353"/>
                <a:gd name="connsiteX2" fmla="*/ 1367687 w 2237627"/>
                <a:gd name="connsiteY2" fmla="*/ 2088232 h 3168353"/>
                <a:gd name="connsiteX3" fmla="*/ 2231489 w 2237627"/>
                <a:gd name="connsiteY3" fmla="*/ 2736304 h 3168353"/>
                <a:gd name="connsiteX4" fmla="*/ 2237627 w 2237627"/>
                <a:gd name="connsiteY4" fmla="*/ 3168353 h 3168353"/>
                <a:gd name="connsiteX0" fmla="*/ 7426126 w 7792851"/>
                <a:gd name="connsiteY0" fmla="*/ 1152079 h 1634691"/>
                <a:gd name="connsiteX1" fmla="*/ 0 w 7792851"/>
                <a:gd name="connsiteY1" fmla="*/ 1151781 h 1634691"/>
                <a:gd name="connsiteX2" fmla="*/ 6556186 w 7792851"/>
                <a:gd name="connsiteY2" fmla="*/ 71958 h 1634691"/>
                <a:gd name="connsiteX3" fmla="*/ 7419988 w 7792851"/>
                <a:gd name="connsiteY3" fmla="*/ 720030 h 1634691"/>
                <a:gd name="connsiteX4" fmla="*/ 7426126 w 7792851"/>
                <a:gd name="connsiteY4" fmla="*/ 1152079 h 1634691"/>
                <a:gd name="connsiteX0" fmla="*/ 8324008 w 8486797"/>
                <a:gd name="connsiteY0" fmla="*/ 1104078 h 1104079"/>
                <a:gd name="connsiteX1" fmla="*/ 897882 w 8486797"/>
                <a:gd name="connsiteY1" fmla="*/ 1103780 h 1104079"/>
                <a:gd name="connsiteX2" fmla="*/ 2121495 w 8486797"/>
                <a:gd name="connsiteY2" fmla="*/ 815774 h 1104079"/>
                <a:gd name="connsiteX3" fmla="*/ 7454068 w 8486797"/>
                <a:gd name="connsiteY3" fmla="*/ 23957 h 1104079"/>
                <a:gd name="connsiteX4" fmla="*/ 8317870 w 8486797"/>
                <a:gd name="connsiteY4" fmla="*/ 672029 h 1104079"/>
                <a:gd name="connsiteX5" fmla="*/ 8324008 w 8486797"/>
                <a:gd name="connsiteY5" fmla="*/ 1104078 h 1104079"/>
                <a:gd name="connsiteX0" fmla="*/ 8324008 w 9416706"/>
                <a:gd name="connsiteY0" fmla="*/ 1128172 h 1128172"/>
                <a:gd name="connsiteX1" fmla="*/ 897882 w 9416706"/>
                <a:gd name="connsiteY1" fmla="*/ 1127874 h 1128172"/>
                <a:gd name="connsiteX2" fmla="*/ 2121495 w 9416706"/>
                <a:gd name="connsiteY2" fmla="*/ 839868 h 1128172"/>
                <a:gd name="connsiteX3" fmla="*/ 7454068 w 9416706"/>
                <a:gd name="connsiteY3" fmla="*/ 48051 h 1128172"/>
                <a:gd name="connsiteX4" fmla="*/ 8324008 w 9416706"/>
                <a:gd name="connsiteY4" fmla="*/ 1128172 h 1128172"/>
                <a:gd name="connsiteX0" fmla="*/ 8324008 w 9416706"/>
                <a:gd name="connsiteY0" fmla="*/ 312304 h 312304"/>
                <a:gd name="connsiteX1" fmla="*/ 897882 w 9416706"/>
                <a:gd name="connsiteY1" fmla="*/ 312006 h 312304"/>
                <a:gd name="connsiteX2" fmla="*/ 2121495 w 9416706"/>
                <a:gd name="connsiteY2" fmla="*/ 24000 h 312304"/>
                <a:gd name="connsiteX3" fmla="*/ 3561039 w 9416706"/>
                <a:gd name="connsiteY3" fmla="*/ 168004 h 312304"/>
                <a:gd name="connsiteX4" fmla="*/ 8324008 w 9416706"/>
                <a:gd name="connsiteY4" fmla="*/ 312304 h 312304"/>
                <a:gd name="connsiteX0" fmla="*/ 8324008 w 9562804"/>
                <a:gd name="connsiteY0" fmla="*/ 312304 h 312304"/>
                <a:gd name="connsiteX1" fmla="*/ 897882 w 9562804"/>
                <a:gd name="connsiteY1" fmla="*/ 312006 h 312304"/>
                <a:gd name="connsiteX2" fmla="*/ 2121495 w 9562804"/>
                <a:gd name="connsiteY2" fmla="*/ 24000 h 312304"/>
                <a:gd name="connsiteX3" fmla="*/ 3561039 w 9562804"/>
                <a:gd name="connsiteY3" fmla="*/ 168004 h 312304"/>
                <a:gd name="connsiteX4" fmla="*/ 8311535 w 9562804"/>
                <a:gd name="connsiteY4" fmla="*/ 96003 h 312304"/>
                <a:gd name="connsiteX5" fmla="*/ 8324008 w 9562804"/>
                <a:gd name="connsiteY5" fmla="*/ 312304 h 312304"/>
                <a:gd name="connsiteX0" fmla="*/ 8324008 w 8324008"/>
                <a:gd name="connsiteY0" fmla="*/ 312304 h 312304"/>
                <a:gd name="connsiteX1" fmla="*/ 897882 w 8324008"/>
                <a:gd name="connsiteY1" fmla="*/ 312006 h 312304"/>
                <a:gd name="connsiteX2" fmla="*/ 2121495 w 8324008"/>
                <a:gd name="connsiteY2" fmla="*/ 24000 h 312304"/>
                <a:gd name="connsiteX3" fmla="*/ 3561039 w 8324008"/>
                <a:gd name="connsiteY3" fmla="*/ 168004 h 312304"/>
                <a:gd name="connsiteX4" fmla="*/ 8311535 w 8324008"/>
                <a:gd name="connsiteY4" fmla="*/ 96003 h 312304"/>
                <a:gd name="connsiteX5" fmla="*/ 8324008 w 8324008"/>
                <a:gd name="connsiteY5" fmla="*/ 312304 h 312304"/>
                <a:gd name="connsiteX0" fmla="*/ 8324008 w 8383513"/>
                <a:gd name="connsiteY0" fmla="*/ 312304 h 312304"/>
                <a:gd name="connsiteX1" fmla="*/ 897882 w 8383513"/>
                <a:gd name="connsiteY1" fmla="*/ 312006 h 312304"/>
                <a:gd name="connsiteX2" fmla="*/ 2121495 w 8383513"/>
                <a:gd name="connsiteY2" fmla="*/ 24000 h 312304"/>
                <a:gd name="connsiteX3" fmla="*/ 3561039 w 8383513"/>
                <a:gd name="connsiteY3" fmla="*/ 168004 h 312304"/>
                <a:gd name="connsiteX4" fmla="*/ 8383513 w 8383513"/>
                <a:gd name="connsiteY4" fmla="*/ 168004 h 312304"/>
                <a:gd name="connsiteX5" fmla="*/ 8324008 w 8383513"/>
                <a:gd name="connsiteY5" fmla="*/ 312304 h 312304"/>
                <a:gd name="connsiteX0" fmla="*/ 8324008 w 8324008"/>
                <a:gd name="connsiteY0" fmla="*/ 312304 h 312304"/>
                <a:gd name="connsiteX1" fmla="*/ 897882 w 8324008"/>
                <a:gd name="connsiteY1" fmla="*/ 312006 h 312304"/>
                <a:gd name="connsiteX2" fmla="*/ 2121495 w 8324008"/>
                <a:gd name="connsiteY2" fmla="*/ 24000 h 312304"/>
                <a:gd name="connsiteX3" fmla="*/ 3561039 w 8324008"/>
                <a:gd name="connsiteY3" fmla="*/ 168004 h 312304"/>
                <a:gd name="connsiteX4" fmla="*/ 8311536 w 8324008"/>
                <a:gd name="connsiteY4" fmla="*/ 168004 h 312304"/>
                <a:gd name="connsiteX5" fmla="*/ 8324008 w 8324008"/>
                <a:gd name="connsiteY5" fmla="*/ 312304 h 312304"/>
                <a:gd name="connsiteX0" fmla="*/ 8383513 w 8383513"/>
                <a:gd name="connsiteY0" fmla="*/ 312007 h 312007"/>
                <a:gd name="connsiteX1" fmla="*/ 897882 w 8383513"/>
                <a:gd name="connsiteY1" fmla="*/ 312006 h 312007"/>
                <a:gd name="connsiteX2" fmla="*/ 2121495 w 8383513"/>
                <a:gd name="connsiteY2" fmla="*/ 24000 h 312007"/>
                <a:gd name="connsiteX3" fmla="*/ 3561039 w 8383513"/>
                <a:gd name="connsiteY3" fmla="*/ 168004 h 312007"/>
                <a:gd name="connsiteX4" fmla="*/ 8311536 w 8383513"/>
                <a:gd name="connsiteY4" fmla="*/ 168004 h 312007"/>
                <a:gd name="connsiteX5" fmla="*/ 8383513 w 8383513"/>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312007 h 312007"/>
                <a:gd name="connsiteX1" fmla="*/ 897882 w 8311536"/>
                <a:gd name="connsiteY1" fmla="*/ 312006 h 312007"/>
                <a:gd name="connsiteX2" fmla="*/ 2121495 w 8311536"/>
                <a:gd name="connsiteY2" fmla="*/ 24000 h 312007"/>
                <a:gd name="connsiteX3" fmla="*/ 3561039 w 8311536"/>
                <a:gd name="connsiteY3" fmla="*/ 168004 h 312007"/>
                <a:gd name="connsiteX4" fmla="*/ 8311536 w 8311536"/>
                <a:gd name="connsiteY4" fmla="*/ 168004 h 312007"/>
                <a:gd name="connsiteX5" fmla="*/ 8311536 w 8311536"/>
                <a:gd name="connsiteY5" fmla="*/ 312007 h 312007"/>
                <a:gd name="connsiteX0" fmla="*/ 8311536 w 8311536"/>
                <a:gd name="connsiteY0" fmla="*/ 444008 h 444008"/>
                <a:gd name="connsiteX1" fmla="*/ 897882 w 8311536"/>
                <a:gd name="connsiteY1" fmla="*/ 444007 h 444008"/>
                <a:gd name="connsiteX2" fmla="*/ 2121495 w 8311536"/>
                <a:gd name="connsiteY2" fmla="*/ 156001 h 444008"/>
                <a:gd name="connsiteX3" fmla="*/ 4136857 w 8311536"/>
                <a:gd name="connsiteY3" fmla="*/ 12000 h 444008"/>
                <a:gd name="connsiteX4" fmla="*/ 8311536 w 8311536"/>
                <a:gd name="connsiteY4" fmla="*/ 300005 h 444008"/>
                <a:gd name="connsiteX5" fmla="*/ 8311536 w 8311536"/>
                <a:gd name="connsiteY5" fmla="*/ 444008 h 444008"/>
                <a:gd name="connsiteX0" fmla="*/ 8311536 w 8311536"/>
                <a:gd name="connsiteY0" fmla="*/ 435064 h 435064"/>
                <a:gd name="connsiteX1" fmla="*/ 897882 w 8311536"/>
                <a:gd name="connsiteY1" fmla="*/ 435063 h 435064"/>
                <a:gd name="connsiteX2" fmla="*/ 2121495 w 8311536"/>
                <a:gd name="connsiteY2" fmla="*/ 147057 h 435064"/>
                <a:gd name="connsiteX3" fmla="*/ 4136857 w 8311536"/>
                <a:gd name="connsiteY3" fmla="*/ 3056 h 435064"/>
                <a:gd name="connsiteX4" fmla="*/ 6512105 w 8311536"/>
                <a:gd name="connsiteY4" fmla="*/ 291062 h 435064"/>
                <a:gd name="connsiteX5" fmla="*/ 8311536 w 8311536"/>
                <a:gd name="connsiteY5" fmla="*/ 291061 h 435064"/>
                <a:gd name="connsiteX6" fmla="*/ 8311536 w 8311536"/>
                <a:gd name="connsiteY6" fmla="*/ 435064 h 435064"/>
                <a:gd name="connsiteX0" fmla="*/ 8311536 w 8311536"/>
                <a:gd name="connsiteY0" fmla="*/ 435064 h 435064"/>
                <a:gd name="connsiteX1" fmla="*/ 897882 w 8311536"/>
                <a:gd name="connsiteY1" fmla="*/ 435063 h 435064"/>
                <a:gd name="connsiteX2" fmla="*/ 2121495 w 8311536"/>
                <a:gd name="connsiteY2" fmla="*/ 147057 h 435064"/>
                <a:gd name="connsiteX3" fmla="*/ 4136857 w 8311536"/>
                <a:gd name="connsiteY3" fmla="*/ 3056 h 435064"/>
                <a:gd name="connsiteX4" fmla="*/ 6440128 w 8311536"/>
                <a:gd name="connsiteY4" fmla="*/ 147058 h 435064"/>
                <a:gd name="connsiteX5" fmla="*/ 8311536 w 8311536"/>
                <a:gd name="connsiteY5" fmla="*/ 291061 h 435064"/>
                <a:gd name="connsiteX6" fmla="*/ 8311536 w 8311536"/>
                <a:gd name="connsiteY6" fmla="*/ 435064 h 435064"/>
                <a:gd name="connsiteX0" fmla="*/ 8311536 w 8311536"/>
                <a:gd name="connsiteY0" fmla="*/ 435064 h 435064"/>
                <a:gd name="connsiteX1" fmla="*/ 897882 w 8311536"/>
                <a:gd name="connsiteY1" fmla="*/ 435063 h 435064"/>
                <a:gd name="connsiteX2" fmla="*/ 2121495 w 8311536"/>
                <a:gd name="connsiteY2" fmla="*/ 147057 h 435064"/>
                <a:gd name="connsiteX3" fmla="*/ 4352789 w 8311536"/>
                <a:gd name="connsiteY3" fmla="*/ 3056 h 435064"/>
                <a:gd name="connsiteX4" fmla="*/ 6440128 w 8311536"/>
                <a:gd name="connsiteY4" fmla="*/ 147058 h 435064"/>
                <a:gd name="connsiteX5" fmla="*/ 8311536 w 8311536"/>
                <a:gd name="connsiteY5" fmla="*/ 291061 h 435064"/>
                <a:gd name="connsiteX6" fmla="*/ 8311536 w 8311536"/>
                <a:gd name="connsiteY6" fmla="*/ 435064 h 435064"/>
                <a:gd name="connsiteX0" fmla="*/ 8383513 w 8383513"/>
                <a:gd name="connsiteY0" fmla="*/ 435064 h 435064"/>
                <a:gd name="connsiteX1" fmla="*/ 897882 w 8383513"/>
                <a:gd name="connsiteY1" fmla="*/ 435064 h 435064"/>
                <a:gd name="connsiteX2" fmla="*/ 2193472 w 8383513"/>
                <a:gd name="connsiteY2" fmla="*/ 147057 h 435064"/>
                <a:gd name="connsiteX3" fmla="*/ 4424766 w 8383513"/>
                <a:gd name="connsiteY3" fmla="*/ 3056 h 435064"/>
                <a:gd name="connsiteX4" fmla="*/ 6512105 w 8383513"/>
                <a:gd name="connsiteY4" fmla="*/ 147058 h 435064"/>
                <a:gd name="connsiteX5" fmla="*/ 8383513 w 8383513"/>
                <a:gd name="connsiteY5" fmla="*/ 291061 h 435064"/>
                <a:gd name="connsiteX6" fmla="*/ 8383513 w 8383513"/>
                <a:gd name="connsiteY6" fmla="*/ 435064 h 435064"/>
                <a:gd name="connsiteX0" fmla="*/ 7485631 w 7485631"/>
                <a:gd name="connsiteY0" fmla="*/ 435064 h 435064"/>
                <a:gd name="connsiteX1" fmla="*/ 0 w 7485631"/>
                <a:gd name="connsiteY1" fmla="*/ 435064 h 435064"/>
                <a:gd name="connsiteX2" fmla="*/ 1295590 w 7485631"/>
                <a:gd name="connsiteY2" fmla="*/ 147057 h 435064"/>
                <a:gd name="connsiteX3" fmla="*/ 3526884 w 7485631"/>
                <a:gd name="connsiteY3" fmla="*/ 3056 h 435064"/>
                <a:gd name="connsiteX4" fmla="*/ 5614223 w 7485631"/>
                <a:gd name="connsiteY4" fmla="*/ 147058 h 435064"/>
                <a:gd name="connsiteX5" fmla="*/ 7485631 w 7485631"/>
                <a:gd name="connsiteY5" fmla="*/ 291061 h 435064"/>
                <a:gd name="connsiteX6" fmla="*/ 7485631 w 7485631"/>
                <a:gd name="connsiteY6" fmla="*/ 435064 h 435064"/>
                <a:gd name="connsiteX0" fmla="*/ 7485631 w 7485631"/>
                <a:gd name="connsiteY0" fmla="*/ 435064 h 435064"/>
                <a:gd name="connsiteX1" fmla="*/ 0 w 7485631"/>
                <a:gd name="connsiteY1" fmla="*/ 435064 h 435064"/>
                <a:gd name="connsiteX2" fmla="*/ 1151636 w 7485631"/>
                <a:gd name="connsiteY2" fmla="*/ 147058 h 435064"/>
                <a:gd name="connsiteX3" fmla="*/ 3526884 w 7485631"/>
                <a:gd name="connsiteY3" fmla="*/ 3056 h 435064"/>
                <a:gd name="connsiteX4" fmla="*/ 5614223 w 7485631"/>
                <a:gd name="connsiteY4" fmla="*/ 147058 h 435064"/>
                <a:gd name="connsiteX5" fmla="*/ 7485631 w 7485631"/>
                <a:gd name="connsiteY5" fmla="*/ 291061 h 435064"/>
                <a:gd name="connsiteX6" fmla="*/ 7485631 w 7485631"/>
                <a:gd name="connsiteY6" fmla="*/ 435064 h 435064"/>
                <a:gd name="connsiteX0" fmla="*/ 7485631 w 7485631"/>
                <a:gd name="connsiteY0" fmla="*/ 435064 h 435064"/>
                <a:gd name="connsiteX1" fmla="*/ 0 w 7485631"/>
                <a:gd name="connsiteY1" fmla="*/ 435064 h 435064"/>
                <a:gd name="connsiteX2" fmla="*/ 647795 w 7485631"/>
                <a:gd name="connsiteY2" fmla="*/ 291061 h 435064"/>
                <a:gd name="connsiteX3" fmla="*/ 1151636 w 7485631"/>
                <a:gd name="connsiteY3" fmla="*/ 147058 h 435064"/>
                <a:gd name="connsiteX4" fmla="*/ 3526884 w 7485631"/>
                <a:gd name="connsiteY4" fmla="*/ 3056 h 435064"/>
                <a:gd name="connsiteX5" fmla="*/ 5614223 w 7485631"/>
                <a:gd name="connsiteY5" fmla="*/ 147058 h 435064"/>
                <a:gd name="connsiteX6" fmla="*/ 7485631 w 7485631"/>
                <a:gd name="connsiteY6" fmla="*/ 291061 h 435064"/>
                <a:gd name="connsiteX7" fmla="*/ 7485631 w 7485631"/>
                <a:gd name="connsiteY7" fmla="*/ 435064 h 435064"/>
                <a:gd name="connsiteX0" fmla="*/ 7485631 w 7485631"/>
                <a:gd name="connsiteY0" fmla="*/ 435064 h 435064"/>
                <a:gd name="connsiteX1" fmla="*/ 0 w 7485631"/>
                <a:gd name="connsiteY1" fmla="*/ 435064 h 435064"/>
                <a:gd name="connsiteX2" fmla="*/ 719772 w 7485631"/>
                <a:gd name="connsiteY2" fmla="*/ 291061 h 435064"/>
                <a:gd name="connsiteX3" fmla="*/ 1151636 w 7485631"/>
                <a:gd name="connsiteY3" fmla="*/ 147058 h 435064"/>
                <a:gd name="connsiteX4" fmla="*/ 3526884 w 7485631"/>
                <a:gd name="connsiteY4" fmla="*/ 3056 h 435064"/>
                <a:gd name="connsiteX5" fmla="*/ 5614223 w 7485631"/>
                <a:gd name="connsiteY5" fmla="*/ 147058 h 435064"/>
                <a:gd name="connsiteX6" fmla="*/ 7485631 w 7485631"/>
                <a:gd name="connsiteY6" fmla="*/ 291061 h 435064"/>
                <a:gd name="connsiteX7" fmla="*/ 7485631 w 7485631"/>
                <a:gd name="connsiteY7" fmla="*/ 435064 h 435064"/>
                <a:gd name="connsiteX0" fmla="*/ 7485631 w 7485631"/>
                <a:gd name="connsiteY0" fmla="*/ 437537 h 437537"/>
                <a:gd name="connsiteX1" fmla="*/ 0 w 7485631"/>
                <a:gd name="connsiteY1" fmla="*/ 437537 h 437537"/>
                <a:gd name="connsiteX2" fmla="*/ 719772 w 7485631"/>
                <a:gd name="connsiteY2" fmla="*/ 293534 h 437537"/>
                <a:gd name="connsiteX3" fmla="*/ 1151636 w 7485631"/>
                <a:gd name="connsiteY3" fmla="*/ 149531 h 437537"/>
                <a:gd name="connsiteX4" fmla="*/ 1295590 w 7485631"/>
                <a:gd name="connsiteY4" fmla="*/ 149531 h 437537"/>
                <a:gd name="connsiteX5" fmla="*/ 3526884 w 7485631"/>
                <a:gd name="connsiteY5" fmla="*/ 5529 h 437537"/>
                <a:gd name="connsiteX6" fmla="*/ 5614223 w 7485631"/>
                <a:gd name="connsiteY6" fmla="*/ 149531 h 437537"/>
                <a:gd name="connsiteX7" fmla="*/ 7485631 w 7485631"/>
                <a:gd name="connsiteY7" fmla="*/ 293534 h 437537"/>
                <a:gd name="connsiteX8" fmla="*/ 7485631 w 7485631"/>
                <a:gd name="connsiteY8" fmla="*/ 437537 h 437537"/>
                <a:gd name="connsiteX0" fmla="*/ 7485631 w 7485631"/>
                <a:gd name="connsiteY0" fmla="*/ 432008 h 432008"/>
                <a:gd name="connsiteX1" fmla="*/ 0 w 7485631"/>
                <a:gd name="connsiteY1" fmla="*/ 432008 h 432008"/>
                <a:gd name="connsiteX2" fmla="*/ 719772 w 7485631"/>
                <a:gd name="connsiteY2" fmla="*/ 288005 h 432008"/>
                <a:gd name="connsiteX3" fmla="*/ 1151636 w 7485631"/>
                <a:gd name="connsiteY3" fmla="*/ 144002 h 432008"/>
                <a:gd name="connsiteX4" fmla="*/ 1295590 w 7485631"/>
                <a:gd name="connsiteY4" fmla="*/ 144002 h 432008"/>
                <a:gd name="connsiteX5" fmla="*/ 1439544 w 7485631"/>
                <a:gd name="connsiteY5" fmla="*/ 72002 h 432008"/>
                <a:gd name="connsiteX6" fmla="*/ 3526884 w 7485631"/>
                <a:gd name="connsiteY6" fmla="*/ 0 h 432008"/>
                <a:gd name="connsiteX7" fmla="*/ 5614223 w 7485631"/>
                <a:gd name="connsiteY7" fmla="*/ 144002 h 432008"/>
                <a:gd name="connsiteX8" fmla="*/ 7485631 w 7485631"/>
                <a:gd name="connsiteY8" fmla="*/ 288005 h 432008"/>
                <a:gd name="connsiteX9" fmla="*/ 7485631 w 7485631"/>
                <a:gd name="connsiteY9" fmla="*/ 432008 h 432008"/>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3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655476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526884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598861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48269 h 448269"/>
                <a:gd name="connsiteX1" fmla="*/ 0 w 7485631"/>
                <a:gd name="connsiteY1" fmla="*/ 448269 h 448269"/>
                <a:gd name="connsiteX2" fmla="*/ 719772 w 7485631"/>
                <a:gd name="connsiteY2" fmla="*/ 304266 h 448269"/>
                <a:gd name="connsiteX3" fmla="*/ 1151636 w 7485631"/>
                <a:gd name="connsiteY3" fmla="*/ 160263 h 448269"/>
                <a:gd name="connsiteX4" fmla="*/ 1295590 w 7485631"/>
                <a:gd name="connsiteY4" fmla="*/ 160263 h 448269"/>
                <a:gd name="connsiteX5" fmla="*/ 1439544 w 7485631"/>
                <a:gd name="connsiteY5" fmla="*/ 88262 h 448269"/>
                <a:gd name="connsiteX6" fmla="*/ 1583499 w 7485631"/>
                <a:gd name="connsiteY6" fmla="*/ 160264 h 448269"/>
                <a:gd name="connsiteX7" fmla="*/ 3454907 w 7485631"/>
                <a:gd name="connsiteY7" fmla="*/ 16261 h 448269"/>
                <a:gd name="connsiteX8" fmla="*/ 5614223 w 7485631"/>
                <a:gd name="connsiteY8" fmla="*/ 160263 h 448269"/>
                <a:gd name="connsiteX9" fmla="*/ 7485631 w 7485631"/>
                <a:gd name="connsiteY9" fmla="*/ 304266 h 448269"/>
                <a:gd name="connsiteX10" fmla="*/ 7485631 w 7485631"/>
                <a:gd name="connsiteY10" fmla="*/ 448269 h 448269"/>
                <a:gd name="connsiteX0" fmla="*/ 7485631 w 7485631"/>
                <a:gd name="connsiteY0" fmla="*/ 438924 h 438924"/>
                <a:gd name="connsiteX1" fmla="*/ 0 w 7485631"/>
                <a:gd name="connsiteY1" fmla="*/ 438924 h 438924"/>
                <a:gd name="connsiteX2" fmla="*/ 719772 w 7485631"/>
                <a:gd name="connsiteY2" fmla="*/ 294921 h 438924"/>
                <a:gd name="connsiteX3" fmla="*/ 1151636 w 7485631"/>
                <a:gd name="connsiteY3" fmla="*/ 150918 h 438924"/>
                <a:gd name="connsiteX4" fmla="*/ 1295590 w 7485631"/>
                <a:gd name="connsiteY4" fmla="*/ 150918 h 438924"/>
                <a:gd name="connsiteX5" fmla="*/ 1439544 w 7485631"/>
                <a:gd name="connsiteY5" fmla="*/ 78917 h 438924"/>
                <a:gd name="connsiteX6" fmla="*/ 1583499 w 7485631"/>
                <a:gd name="connsiteY6" fmla="*/ 150919 h 438924"/>
                <a:gd name="connsiteX7" fmla="*/ 2087339 w 7485631"/>
                <a:gd name="connsiteY7" fmla="*/ 78917 h 438924"/>
                <a:gd name="connsiteX8" fmla="*/ 3454907 w 7485631"/>
                <a:gd name="connsiteY8" fmla="*/ 6916 h 438924"/>
                <a:gd name="connsiteX9" fmla="*/ 5614223 w 7485631"/>
                <a:gd name="connsiteY9" fmla="*/ 150918 h 438924"/>
                <a:gd name="connsiteX10" fmla="*/ 7485631 w 7485631"/>
                <a:gd name="connsiteY10" fmla="*/ 294921 h 438924"/>
                <a:gd name="connsiteX11" fmla="*/ 7485631 w 7485631"/>
                <a:gd name="connsiteY11" fmla="*/ 438924 h 438924"/>
                <a:gd name="connsiteX0" fmla="*/ 7485631 w 7485631"/>
                <a:gd name="connsiteY0" fmla="*/ 447390 h 447390"/>
                <a:gd name="connsiteX1" fmla="*/ 0 w 7485631"/>
                <a:gd name="connsiteY1" fmla="*/ 447390 h 447390"/>
                <a:gd name="connsiteX2" fmla="*/ 719772 w 7485631"/>
                <a:gd name="connsiteY2" fmla="*/ 303387 h 447390"/>
                <a:gd name="connsiteX3" fmla="*/ 1151636 w 7485631"/>
                <a:gd name="connsiteY3" fmla="*/ 159384 h 447390"/>
                <a:gd name="connsiteX4" fmla="*/ 1295590 w 7485631"/>
                <a:gd name="connsiteY4" fmla="*/ 159384 h 447390"/>
                <a:gd name="connsiteX5" fmla="*/ 1439544 w 7485631"/>
                <a:gd name="connsiteY5" fmla="*/ 87383 h 447390"/>
                <a:gd name="connsiteX6" fmla="*/ 1583499 w 7485631"/>
                <a:gd name="connsiteY6" fmla="*/ 159385 h 447390"/>
                <a:gd name="connsiteX7" fmla="*/ 2087339 w 7485631"/>
                <a:gd name="connsiteY7" fmla="*/ 87383 h 447390"/>
                <a:gd name="connsiteX8" fmla="*/ 2231294 w 7485631"/>
                <a:gd name="connsiteY8" fmla="*/ 87383 h 447390"/>
                <a:gd name="connsiteX9" fmla="*/ 3454907 w 7485631"/>
                <a:gd name="connsiteY9" fmla="*/ 15382 h 447390"/>
                <a:gd name="connsiteX10" fmla="*/ 5614223 w 7485631"/>
                <a:gd name="connsiteY10" fmla="*/ 159384 h 447390"/>
                <a:gd name="connsiteX11" fmla="*/ 7485631 w 7485631"/>
                <a:gd name="connsiteY11" fmla="*/ 303387 h 447390"/>
                <a:gd name="connsiteX12" fmla="*/ 7485631 w 7485631"/>
                <a:gd name="connsiteY12" fmla="*/ 447390 h 447390"/>
                <a:gd name="connsiteX0" fmla="*/ 7485631 w 7485631"/>
                <a:gd name="connsiteY0" fmla="*/ 447390 h 447390"/>
                <a:gd name="connsiteX1" fmla="*/ 0 w 7485631"/>
                <a:gd name="connsiteY1" fmla="*/ 447390 h 447390"/>
                <a:gd name="connsiteX2" fmla="*/ 719772 w 7485631"/>
                <a:gd name="connsiteY2" fmla="*/ 303387 h 447390"/>
                <a:gd name="connsiteX3" fmla="*/ 1151636 w 7485631"/>
                <a:gd name="connsiteY3" fmla="*/ 159384 h 447390"/>
                <a:gd name="connsiteX4" fmla="*/ 1295590 w 7485631"/>
                <a:gd name="connsiteY4" fmla="*/ 159384 h 447390"/>
                <a:gd name="connsiteX5" fmla="*/ 1439544 w 7485631"/>
                <a:gd name="connsiteY5" fmla="*/ 87383 h 447390"/>
                <a:gd name="connsiteX6" fmla="*/ 1583499 w 7485631"/>
                <a:gd name="connsiteY6" fmla="*/ 159385 h 447390"/>
                <a:gd name="connsiteX7" fmla="*/ 2087339 w 7485631"/>
                <a:gd name="connsiteY7" fmla="*/ 87383 h 447390"/>
                <a:gd name="connsiteX8" fmla="*/ 2231294 w 7485631"/>
                <a:gd name="connsiteY8" fmla="*/ 87383 h 447390"/>
                <a:gd name="connsiteX9" fmla="*/ 3454907 w 7485631"/>
                <a:gd name="connsiteY9" fmla="*/ 15382 h 447390"/>
                <a:gd name="connsiteX10" fmla="*/ 5614223 w 7485631"/>
                <a:gd name="connsiteY10" fmla="*/ 159384 h 447390"/>
                <a:gd name="connsiteX11" fmla="*/ 7485631 w 7485631"/>
                <a:gd name="connsiteY11" fmla="*/ 303387 h 447390"/>
                <a:gd name="connsiteX12" fmla="*/ 7485631 w 7485631"/>
                <a:gd name="connsiteY12" fmla="*/ 447390 h 447390"/>
                <a:gd name="connsiteX0" fmla="*/ 7485631 w 7485631"/>
                <a:gd name="connsiteY0" fmla="*/ 447390 h 447390"/>
                <a:gd name="connsiteX1" fmla="*/ 0 w 7485631"/>
                <a:gd name="connsiteY1" fmla="*/ 447390 h 447390"/>
                <a:gd name="connsiteX2" fmla="*/ 719772 w 7485631"/>
                <a:gd name="connsiteY2" fmla="*/ 303387 h 447390"/>
                <a:gd name="connsiteX3" fmla="*/ 1151636 w 7485631"/>
                <a:gd name="connsiteY3" fmla="*/ 159384 h 447390"/>
                <a:gd name="connsiteX4" fmla="*/ 1295590 w 7485631"/>
                <a:gd name="connsiteY4" fmla="*/ 159384 h 447390"/>
                <a:gd name="connsiteX5" fmla="*/ 1439544 w 7485631"/>
                <a:gd name="connsiteY5" fmla="*/ 87383 h 447390"/>
                <a:gd name="connsiteX6" fmla="*/ 1583499 w 7485631"/>
                <a:gd name="connsiteY6" fmla="*/ 159385 h 447390"/>
                <a:gd name="connsiteX7" fmla="*/ 2087339 w 7485631"/>
                <a:gd name="connsiteY7" fmla="*/ 87383 h 447390"/>
                <a:gd name="connsiteX8" fmla="*/ 2231294 w 7485631"/>
                <a:gd name="connsiteY8" fmla="*/ 87383 h 447390"/>
                <a:gd name="connsiteX9" fmla="*/ 3454907 w 7485631"/>
                <a:gd name="connsiteY9" fmla="*/ 15382 h 447390"/>
                <a:gd name="connsiteX10" fmla="*/ 5614223 w 7485631"/>
                <a:gd name="connsiteY10" fmla="*/ 159384 h 447390"/>
                <a:gd name="connsiteX11" fmla="*/ 7485631 w 7485631"/>
                <a:gd name="connsiteY11" fmla="*/ 303387 h 447390"/>
                <a:gd name="connsiteX12" fmla="*/ 7485631 w 7485631"/>
                <a:gd name="connsiteY12" fmla="*/ 447390 h 447390"/>
                <a:gd name="connsiteX0" fmla="*/ 7485631 w 9500353"/>
                <a:gd name="connsiteY0" fmla="*/ 447390 h 453735"/>
                <a:gd name="connsiteX1" fmla="*/ 0 w 9500353"/>
                <a:gd name="connsiteY1" fmla="*/ 447390 h 453735"/>
                <a:gd name="connsiteX2" fmla="*/ 719772 w 9500353"/>
                <a:gd name="connsiteY2" fmla="*/ 303387 h 453735"/>
                <a:gd name="connsiteX3" fmla="*/ 1151636 w 9500353"/>
                <a:gd name="connsiteY3" fmla="*/ 159384 h 453735"/>
                <a:gd name="connsiteX4" fmla="*/ 1295590 w 9500353"/>
                <a:gd name="connsiteY4" fmla="*/ 159384 h 453735"/>
                <a:gd name="connsiteX5" fmla="*/ 1439544 w 9500353"/>
                <a:gd name="connsiteY5" fmla="*/ 87383 h 453735"/>
                <a:gd name="connsiteX6" fmla="*/ 1583499 w 9500353"/>
                <a:gd name="connsiteY6" fmla="*/ 159385 h 453735"/>
                <a:gd name="connsiteX7" fmla="*/ 2087339 w 9500353"/>
                <a:gd name="connsiteY7" fmla="*/ 87383 h 453735"/>
                <a:gd name="connsiteX8" fmla="*/ 2231294 w 9500353"/>
                <a:gd name="connsiteY8" fmla="*/ 87383 h 453735"/>
                <a:gd name="connsiteX9" fmla="*/ 3454907 w 9500353"/>
                <a:gd name="connsiteY9" fmla="*/ 15382 h 453735"/>
                <a:gd name="connsiteX10" fmla="*/ 5614223 w 9500353"/>
                <a:gd name="connsiteY10" fmla="*/ 159384 h 453735"/>
                <a:gd name="connsiteX11" fmla="*/ 9500353 w 9500353"/>
                <a:gd name="connsiteY11" fmla="*/ 453735 h 453735"/>
                <a:gd name="connsiteX12" fmla="*/ 7485631 w 9500353"/>
                <a:gd name="connsiteY12" fmla="*/ 447390 h 453735"/>
                <a:gd name="connsiteX0" fmla="*/ 0 w 9500353"/>
                <a:gd name="connsiteY0" fmla="*/ 447390 h 487240"/>
                <a:gd name="connsiteX1" fmla="*/ 719772 w 9500353"/>
                <a:gd name="connsiteY1" fmla="*/ 303387 h 487240"/>
                <a:gd name="connsiteX2" fmla="*/ 1151636 w 9500353"/>
                <a:gd name="connsiteY2" fmla="*/ 159384 h 487240"/>
                <a:gd name="connsiteX3" fmla="*/ 1295590 w 9500353"/>
                <a:gd name="connsiteY3" fmla="*/ 159384 h 487240"/>
                <a:gd name="connsiteX4" fmla="*/ 1439544 w 9500353"/>
                <a:gd name="connsiteY4" fmla="*/ 87383 h 487240"/>
                <a:gd name="connsiteX5" fmla="*/ 1583499 w 9500353"/>
                <a:gd name="connsiteY5" fmla="*/ 159385 h 487240"/>
                <a:gd name="connsiteX6" fmla="*/ 2087339 w 9500353"/>
                <a:gd name="connsiteY6" fmla="*/ 87383 h 487240"/>
                <a:gd name="connsiteX7" fmla="*/ 2231294 w 9500353"/>
                <a:gd name="connsiteY7" fmla="*/ 87383 h 487240"/>
                <a:gd name="connsiteX8" fmla="*/ 3454907 w 9500353"/>
                <a:gd name="connsiteY8" fmla="*/ 15382 h 487240"/>
                <a:gd name="connsiteX9" fmla="*/ 5614223 w 9500353"/>
                <a:gd name="connsiteY9" fmla="*/ 159384 h 487240"/>
                <a:gd name="connsiteX10" fmla="*/ 9500353 w 9500353"/>
                <a:gd name="connsiteY10" fmla="*/ 453735 h 487240"/>
                <a:gd name="connsiteX11" fmla="*/ 7485631 w 9500353"/>
                <a:gd name="connsiteY11" fmla="*/ 447390 h 487240"/>
                <a:gd name="connsiteX12" fmla="*/ 91389 w 9500353"/>
                <a:gd name="connsiteY12" fmla="*/ 487240 h 487240"/>
                <a:gd name="connsiteX0" fmla="*/ 0 w 9500353"/>
                <a:gd name="connsiteY0" fmla="*/ 447390 h 453735"/>
                <a:gd name="connsiteX1" fmla="*/ 719772 w 9500353"/>
                <a:gd name="connsiteY1" fmla="*/ 303387 h 453735"/>
                <a:gd name="connsiteX2" fmla="*/ 1151636 w 9500353"/>
                <a:gd name="connsiteY2" fmla="*/ 159384 h 453735"/>
                <a:gd name="connsiteX3" fmla="*/ 1295590 w 9500353"/>
                <a:gd name="connsiteY3" fmla="*/ 159384 h 453735"/>
                <a:gd name="connsiteX4" fmla="*/ 1439544 w 9500353"/>
                <a:gd name="connsiteY4" fmla="*/ 87383 h 453735"/>
                <a:gd name="connsiteX5" fmla="*/ 1583499 w 9500353"/>
                <a:gd name="connsiteY5" fmla="*/ 159385 h 453735"/>
                <a:gd name="connsiteX6" fmla="*/ 2087339 w 9500353"/>
                <a:gd name="connsiteY6" fmla="*/ 87383 h 453735"/>
                <a:gd name="connsiteX7" fmla="*/ 2231294 w 9500353"/>
                <a:gd name="connsiteY7" fmla="*/ 87383 h 453735"/>
                <a:gd name="connsiteX8" fmla="*/ 3454907 w 9500353"/>
                <a:gd name="connsiteY8" fmla="*/ 15382 h 453735"/>
                <a:gd name="connsiteX9" fmla="*/ 5614223 w 9500353"/>
                <a:gd name="connsiteY9" fmla="*/ 159384 h 453735"/>
                <a:gd name="connsiteX10" fmla="*/ 9500353 w 9500353"/>
                <a:gd name="connsiteY10" fmla="*/ 453735 h 453735"/>
                <a:gd name="connsiteX11" fmla="*/ 7485631 w 9500353"/>
                <a:gd name="connsiteY11" fmla="*/ 447390 h 453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00353" h="453735">
                  <a:moveTo>
                    <a:pt x="0" y="447390"/>
                  </a:moveTo>
                  <a:lnTo>
                    <a:pt x="719772" y="303387"/>
                  </a:lnTo>
                  <a:lnTo>
                    <a:pt x="1151636" y="159384"/>
                  </a:lnTo>
                  <a:lnTo>
                    <a:pt x="1295590" y="159384"/>
                  </a:lnTo>
                  <a:lnTo>
                    <a:pt x="1439544" y="87383"/>
                  </a:lnTo>
                  <a:lnTo>
                    <a:pt x="1583499" y="159385"/>
                  </a:lnTo>
                  <a:lnTo>
                    <a:pt x="2087339" y="87383"/>
                  </a:lnTo>
                  <a:lnTo>
                    <a:pt x="2231294" y="87383"/>
                  </a:lnTo>
                  <a:cubicBezTo>
                    <a:pt x="2459222" y="75383"/>
                    <a:pt x="2886978" y="0"/>
                    <a:pt x="3454907" y="15382"/>
                  </a:cubicBezTo>
                  <a:lnTo>
                    <a:pt x="5614223" y="159384"/>
                  </a:lnTo>
                  <a:lnTo>
                    <a:pt x="9500353" y="453735"/>
                  </a:lnTo>
                  <a:lnTo>
                    <a:pt x="7485631" y="447390"/>
                  </a:lnTo>
                </a:path>
              </a:pathLst>
            </a:cu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buFont typeface="Times New Roman" pitchFamily="16" charset="0"/>
                <a:buNone/>
                <a:defRPr/>
              </a:pPr>
              <a:endParaRPr lang="fr-FR">
                <a:latin typeface="Century Gothic" panose="020B0502020202020204" pitchFamily="34" charset="0"/>
              </a:endParaRPr>
            </a:p>
          </p:txBody>
        </p:sp>
        <p:sp>
          <p:nvSpPr>
            <p:cNvPr id="15" name="ZoneTexte 24">
              <a:extLst>
                <a:ext uri="{FF2B5EF4-FFF2-40B4-BE49-F238E27FC236}">
                  <a16:creationId xmlns:a16="http://schemas.microsoft.com/office/drawing/2014/main" id="{98100B7A-96B0-4418-9F0A-64E80474D32F}"/>
                </a:ext>
              </a:extLst>
            </p:cNvPr>
            <p:cNvSpPr txBox="1">
              <a:spLocks noChangeArrowheads="1"/>
            </p:cNvSpPr>
            <p:nvPr/>
          </p:nvSpPr>
          <p:spPr bwMode="auto">
            <a:xfrm>
              <a:off x="3779912" y="5439341"/>
              <a:ext cx="1080483" cy="408092"/>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p>
              <a:pPr algn="r"/>
              <a:r>
                <a:rPr lang="fr-FR" altLang="fr-FR" sz="2000" b="1" dirty="0">
                  <a:solidFill>
                    <a:schemeClr val="accent2"/>
                  </a:solidFill>
                  <a:latin typeface="Century Gothic" panose="020B0502020202020204" pitchFamily="34" charset="0"/>
                </a:rPr>
                <a:t>Pétrole</a:t>
              </a:r>
            </a:p>
          </p:txBody>
        </p:sp>
      </p:grpSp>
      <p:sp>
        <p:nvSpPr>
          <p:cNvPr id="16" name="Line 31">
            <a:extLst>
              <a:ext uri="{FF2B5EF4-FFF2-40B4-BE49-F238E27FC236}">
                <a16:creationId xmlns:a16="http://schemas.microsoft.com/office/drawing/2014/main" id="{2733593D-57F6-4F5A-9C04-E7ECD5431C1D}"/>
              </a:ext>
            </a:extLst>
          </p:cNvPr>
          <p:cNvSpPr>
            <a:spLocks noChangeShapeType="1"/>
          </p:cNvSpPr>
          <p:nvPr/>
        </p:nvSpPr>
        <p:spPr bwMode="auto">
          <a:xfrm flipV="1">
            <a:off x="2566989" y="5973131"/>
            <a:ext cx="7921625" cy="0"/>
          </a:xfrm>
          <a:prstGeom prst="line">
            <a:avLst/>
          </a:prstGeom>
          <a:noFill/>
          <a:ln w="50800">
            <a:solidFill>
              <a:schemeClr val="tx1"/>
            </a:solidFill>
            <a:round/>
            <a:headEnd/>
            <a:tailEnd type="triangle" w="med" len="me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7" name="Text Box 32">
            <a:extLst>
              <a:ext uri="{FF2B5EF4-FFF2-40B4-BE49-F238E27FC236}">
                <a16:creationId xmlns:a16="http://schemas.microsoft.com/office/drawing/2014/main" id="{804A5BAF-A3C4-4068-9FB9-1FFA20AD5D97}"/>
              </a:ext>
            </a:extLst>
          </p:cNvPr>
          <p:cNvSpPr txBox="1">
            <a:spLocks noChangeArrowheads="1"/>
          </p:cNvSpPr>
          <p:nvPr/>
        </p:nvSpPr>
        <p:spPr bwMode="auto">
          <a:xfrm>
            <a:off x="1957388" y="5973131"/>
            <a:ext cx="10043268" cy="64633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fr-FR" altLang="fr-FR" b="1" dirty="0">
                <a:latin typeface="Century Gothic" panose="020B0502020202020204" pitchFamily="34" charset="0"/>
              </a:rPr>
              <a:t>       1800			2000				2100 ?			</a:t>
            </a:r>
            <a:endParaRPr lang="fr-FR" altLang="fr-FR" b="1" dirty="0">
              <a:solidFill>
                <a:schemeClr val="tx1"/>
              </a:solidFill>
              <a:latin typeface="Century Gothic" panose="020B0502020202020204" pitchFamily="34" charset="0"/>
            </a:endParaRPr>
          </a:p>
        </p:txBody>
      </p:sp>
      <p:sp>
        <p:nvSpPr>
          <p:cNvPr id="18" name="Text Box 32">
            <a:extLst>
              <a:ext uri="{FF2B5EF4-FFF2-40B4-BE49-F238E27FC236}">
                <a16:creationId xmlns:a16="http://schemas.microsoft.com/office/drawing/2014/main" id="{61E22BF7-EFF3-4FF9-B80B-056E756E503D}"/>
              </a:ext>
            </a:extLst>
          </p:cNvPr>
          <p:cNvSpPr txBox="1">
            <a:spLocks noChangeArrowheads="1"/>
          </p:cNvSpPr>
          <p:nvPr/>
        </p:nvSpPr>
        <p:spPr bwMode="auto">
          <a:xfrm>
            <a:off x="2082478" y="5961973"/>
            <a:ext cx="9866312"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p>
            <a:pPr>
              <a:spcBef>
                <a:spcPct val="50000"/>
              </a:spcBef>
            </a:pPr>
            <a:r>
              <a:rPr lang="fr-FR" altLang="fr-FR" b="1" dirty="0">
                <a:solidFill>
                  <a:schemeClr val="tx1"/>
                </a:solidFill>
                <a:latin typeface="Century Gothic" panose="020B0502020202020204" pitchFamily="34" charset="0"/>
              </a:rPr>
              <a:t>-10 000    -8000        -6000        -4000        -2000            0              2000           4000</a:t>
            </a:r>
          </a:p>
        </p:txBody>
      </p:sp>
      <p:sp>
        <p:nvSpPr>
          <p:cNvPr id="19" name="Text Box 6">
            <a:extLst>
              <a:ext uri="{FF2B5EF4-FFF2-40B4-BE49-F238E27FC236}">
                <a16:creationId xmlns:a16="http://schemas.microsoft.com/office/drawing/2014/main" id="{5FF4FAC7-0BBA-4C47-A3D9-6C7F35767511}"/>
              </a:ext>
            </a:extLst>
          </p:cNvPr>
          <p:cNvSpPr txBox="1">
            <a:spLocks noChangeArrowheads="1"/>
          </p:cNvSpPr>
          <p:nvPr/>
        </p:nvSpPr>
        <p:spPr bwMode="auto">
          <a:xfrm>
            <a:off x="3000375" y="1077282"/>
            <a:ext cx="5399088" cy="709613"/>
          </a:xfrm>
          <a:prstGeom prst="rect">
            <a:avLst/>
          </a:prstGeom>
          <a:solidFill>
            <a:srgbClr val="F6AB38"/>
          </a:solidFill>
          <a:ln>
            <a:noFill/>
          </a:ln>
          <a:extLst>
            <a:ext uri="{91240B29-F687-4f45-9708-019B960494DF}">
              <a14:hiddenLine xmlns="" xmlns:a14="http://schemas.microsoft.com/office/drawing/2010/main" w="9525">
                <a:solidFill>
                  <a:srgbClr val="000000"/>
                </a:solidFill>
                <a:round/>
                <a:headEnd/>
                <a:tailEnd/>
              </a14:hiddenLine>
            </a:ext>
          </a:extLst>
        </p:spPr>
        <p:txBody>
          <a:bodyPr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solidFill>
                  <a:srgbClr val="FFFFFF"/>
                </a:solidFill>
                <a:latin typeface="Century Gothic" panose="020B0502020202020204" pitchFamily="34" charset="0"/>
              </a:rPr>
              <a:t>Les énergies fossiles n’auront été qu’une parenthèse dans l’Histoire de l’Humanité</a:t>
            </a:r>
          </a:p>
        </p:txBody>
      </p:sp>
      <p:grpSp>
        <p:nvGrpSpPr>
          <p:cNvPr id="20" name="Groupe 19">
            <a:extLst>
              <a:ext uri="{FF2B5EF4-FFF2-40B4-BE49-F238E27FC236}">
                <a16:creationId xmlns:a16="http://schemas.microsoft.com/office/drawing/2014/main" id="{40524E1B-7475-4736-9AE6-3F3DEB7C61DA}"/>
              </a:ext>
            </a:extLst>
          </p:cNvPr>
          <p:cNvGrpSpPr/>
          <p:nvPr/>
        </p:nvGrpSpPr>
        <p:grpSpPr>
          <a:xfrm>
            <a:off x="2672568" y="5165192"/>
            <a:ext cx="5573257" cy="720000"/>
            <a:chOff x="2672568" y="5165192"/>
            <a:chExt cx="5573257" cy="720000"/>
          </a:xfrm>
        </p:grpSpPr>
        <p:pic>
          <p:nvPicPr>
            <p:cNvPr id="21" name="Image 20">
              <a:extLst>
                <a:ext uri="{FF2B5EF4-FFF2-40B4-BE49-F238E27FC236}">
                  <a16:creationId xmlns:a16="http://schemas.microsoft.com/office/drawing/2014/main" id="{02CF2535-99E6-4614-B16D-8D88C230BC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37550" y="5165192"/>
              <a:ext cx="720000" cy="720000"/>
            </a:xfrm>
            <a:prstGeom prst="rect">
              <a:avLst/>
            </a:prstGeom>
          </p:spPr>
        </p:pic>
        <p:pic>
          <p:nvPicPr>
            <p:cNvPr id="22" name="Image 21">
              <a:extLst>
                <a:ext uri="{FF2B5EF4-FFF2-40B4-BE49-F238E27FC236}">
                  <a16:creationId xmlns:a16="http://schemas.microsoft.com/office/drawing/2014/main" id="{230F4E8F-610A-41B6-8CF6-7B25CCE0B4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25825" y="5165192"/>
              <a:ext cx="720000" cy="720000"/>
            </a:xfrm>
            <a:prstGeom prst="rect">
              <a:avLst/>
            </a:prstGeom>
          </p:spPr>
        </p:pic>
        <p:pic>
          <p:nvPicPr>
            <p:cNvPr id="23" name="Image 22">
              <a:extLst>
                <a:ext uri="{FF2B5EF4-FFF2-40B4-BE49-F238E27FC236}">
                  <a16:creationId xmlns:a16="http://schemas.microsoft.com/office/drawing/2014/main" id="{5680AE1B-3E44-4004-B65D-0D4353803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72568" y="5165192"/>
              <a:ext cx="720000" cy="720000"/>
            </a:xfrm>
            <a:prstGeom prst="rect">
              <a:avLst/>
            </a:prstGeom>
          </p:spPr>
        </p:pic>
      </p:grpSp>
    </p:spTree>
    <p:extLst>
      <p:ext uri="{BB962C8B-B14F-4D97-AF65-F5344CB8AC3E}">
        <p14:creationId xmlns:p14="http://schemas.microsoft.com/office/powerpoint/2010/main" val="2574242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0" presetClass="entr" presetSubtype="0" fill="hold" grpId="0" nodeType="afterEffect">
                                  <p:stCondLst>
                                    <p:cond delay="0"/>
                                  </p:stCondLst>
                                  <p:iterate type="lt">
                                    <p:tmPct val="10000"/>
                                  </p:iterate>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1"/>
                                          </p:val>
                                        </p:tav>
                                        <p:tav tm="100000">
                                          <p:val>
                                            <p:strVal val="#ppt_x"/>
                                          </p:val>
                                        </p:tav>
                                      </p:tavLst>
                                    </p:anim>
                                    <p:anim calcmode="lin" valueType="num">
                                      <p:cBhvr>
                                        <p:cTn id="9"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11"/>
                                        </p:tgtEl>
                                        <p:attrNameLst>
                                          <p:attrName>style.visibility</p:attrName>
                                        </p:attrNameLst>
                                      </p:cBhvr>
                                      <p:to>
                                        <p:strVal val="hidden"/>
                                      </p:to>
                                    </p:set>
                                  </p:childTnLst>
                                </p:cTn>
                              </p:par>
                              <p:par>
                                <p:cTn id="14" presetID="6" presetClass="emph" presetSubtype="0" fill="hold" nodeType="withEffect">
                                  <p:stCondLst>
                                    <p:cond delay="0"/>
                                  </p:stCondLst>
                                  <p:childTnLst>
                                    <p:animScale>
                                      <p:cBhvr>
                                        <p:cTn id="15" dur="2000" fill="hold"/>
                                        <p:tgtEl>
                                          <p:spTgt spid="8"/>
                                        </p:tgtEl>
                                      </p:cBhvr>
                                      <p:by x="1000" y="100000"/>
                                    </p:animScale>
                                  </p:childTnLst>
                                </p:cTn>
                              </p:par>
                              <p:par>
                                <p:cTn id="16" presetID="31" presetClass="exit" presetSubtype="0" fill="hold" grpId="1" nodeType="withEffect">
                                  <p:stCondLst>
                                    <p:cond delay="0"/>
                                  </p:stCondLst>
                                  <p:iterate type="lt">
                                    <p:tmPct val="0"/>
                                  </p:iterate>
                                  <p:childTnLst>
                                    <p:anim calcmode="lin" valueType="num">
                                      <p:cBhvr>
                                        <p:cTn id="17" dur="1000"/>
                                        <p:tgtEl>
                                          <p:spTgt spid="17"/>
                                        </p:tgtEl>
                                        <p:attrNameLst>
                                          <p:attrName>ppt_w</p:attrName>
                                        </p:attrNameLst>
                                      </p:cBhvr>
                                      <p:tavLst>
                                        <p:tav tm="0">
                                          <p:val>
                                            <p:strVal val="ppt_w"/>
                                          </p:val>
                                        </p:tav>
                                        <p:tav tm="100000">
                                          <p:val>
                                            <p:fltVal val="0"/>
                                          </p:val>
                                        </p:tav>
                                      </p:tavLst>
                                    </p:anim>
                                    <p:anim calcmode="lin" valueType="num">
                                      <p:cBhvr>
                                        <p:cTn id="18" dur="1000"/>
                                        <p:tgtEl>
                                          <p:spTgt spid="17"/>
                                        </p:tgtEl>
                                        <p:attrNameLst>
                                          <p:attrName>ppt_h</p:attrName>
                                        </p:attrNameLst>
                                      </p:cBhvr>
                                      <p:tavLst>
                                        <p:tav tm="0">
                                          <p:val>
                                            <p:strVal val="ppt_h"/>
                                          </p:val>
                                        </p:tav>
                                        <p:tav tm="100000">
                                          <p:val>
                                            <p:fltVal val="0"/>
                                          </p:val>
                                        </p:tav>
                                      </p:tavLst>
                                    </p:anim>
                                    <p:anim calcmode="lin" valueType="num">
                                      <p:cBhvr>
                                        <p:cTn id="19" dur="1000"/>
                                        <p:tgtEl>
                                          <p:spTgt spid="17"/>
                                        </p:tgtEl>
                                        <p:attrNameLst>
                                          <p:attrName>style.rotation</p:attrName>
                                        </p:attrNameLst>
                                      </p:cBhvr>
                                      <p:tavLst>
                                        <p:tav tm="0">
                                          <p:val>
                                            <p:fltVal val="0"/>
                                          </p:val>
                                        </p:tav>
                                        <p:tav tm="100000">
                                          <p:val>
                                            <p:fltVal val="90"/>
                                          </p:val>
                                        </p:tav>
                                      </p:tavLst>
                                    </p:anim>
                                    <p:animEffect transition="out" filter="fade">
                                      <p:cBhvr>
                                        <p:cTn id="20" dur="1000"/>
                                        <p:tgtEl>
                                          <p:spTgt spid="17"/>
                                        </p:tgtEl>
                                      </p:cBhvr>
                                    </p:animEffect>
                                    <p:set>
                                      <p:cBhvr>
                                        <p:cTn id="21" dur="1" fill="hold">
                                          <p:stCondLst>
                                            <p:cond delay="999"/>
                                          </p:stCondLst>
                                        </p:cTn>
                                        <p:tgtEl>
                                          <p:spTgt spid="17"/>
                                        </p:tgtEl>
                                        <p:attrNameLst>
                                          <p:attrName>style.visibility</p:attrName>
                                        </p:attrNameLst>
                                      </p:cBhvr>
                                      <p:to>
                                        <p:strVal val="hidden"/>
                                      </p:to>
                                    </p:set>
                                  </p:childTnLst>
                                </p:cTn>
                              </p:par>
                              <p:par>
                                <p:cTn id="22" presetID="63" presetClass="path" presetSubtype="0" accel="50000" decel="50000" fill="hold" nodeType="withEffect">
                                  <p:stCondLst>
                                    <p:cond delay="0"/>
                                  </p:stCondLst>
                                  <p:childTnLst>
                                    <p:animMotion origin="layout" path="M 4.79167E-6 1.11111E-6 L 0.17539 0.00648 " pathEditMode="relative" rAng="0" ptsTypes="AA">
                                      <p:cBhvr>
                                        <p:cTn id="23" dur="2000" fill="hold"/>
                                        <p:tgtEl>
                                          <p:spTgt spid="8"/>
                                        </p:tgtEl>
                                        <p:attrNameLst>
                                          <p:attrName>ppt_x</p:attrName>
                                          <p:attrName>ppt_y</p:attrName>
                                        </p:attrNameLst>
                                      </p:cBhvr>
                                      <p:rCtr x="8763" y="324"/>
                                    </p:animMotion>
                                  </p:childTnLst>
                                </p:cTn>
                              </p:par>
                            </p:childTnLst>
                          </p:cTn>
                        </p:par>
                        <p:par>
                          <p:cTn id="24" fill="hold">
                            <p:stCondLst>
                              <p:cond delay="2000"/>
                            </p:stCondLst>
                            <p:childTnLst>
                              <p:par>
                                <p:cTn id="25" presetID="40" presetClass="entr" presetSubtype="0" fill="hold" grpId="0" nodeType="afterEffect">
                                  <p:stCondLst>
                                    <p:cond delay="0"/>
                                  </p:stCondLst>
                                  <p:iterate type="lt">
                                    <p:tmPct val="10000"/>
                                  </p:iterate>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anim calcmode="lin" valueType="num">
                                      <p:cBhvr>
                                        <p:cTn id="28" dur="500" fill="hold"/>
                                        <p:tgtEl>
                                          <p:spTgt spid="18"/>
                                        </p:tgtEl>
                                        <p:attrNameLst>
                                          <p:attrName>ppt_x</p:attrName>
                                        </p:attrNameLst>
                                      </p:cBhvr>
                                      <p:tavLst>
                                        <p:tav tm="0">
                                          <p:val>
                                            <p:strVal val="#ppt_x-.1"/>
                                          </p:val>
                                        </p:tav>
                                        <p:tav tm="100000">
                                          <p:val>
                                            <p:strVal val="#ppt_x"/>
                                          </p:val>
                                        </p:tav>
                                      </p:tavLst>
                                    </p:anim>
                                    <p:anim calcmode="lin" valueType="num">
                                      <p:cBhvr>
                                        <p:cTn id="29" dur="5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200"/>
                            </p:stCondLst>
                            <p:childTnLst>
                              <p:par>
                                <p:cTn id="31" presetID="10" presetClass="entr" presetSubtype="0"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wipe(left)">
                                      <p:cBhvr>
                                        <p:cTn id="38"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7" grpId="1"/>
      <p:bldP spid="18" grpId="0"/>
      <p:bldP spid="19"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lstStyle/>
          <a:p>
            <a:pPr algn="ctr"/>
            <a:r>
              <a:rPr lang="fr-FR" dirty="0"/>
              <a:t>Une aventure qui s’annonce passionnante !</a:t>
            </a:r>
          </a:p>
        </p:txBody>
      </p:sp>
      <p:pic>
        <p:nvPicPr>
          <p:cNvPr id="11" name="Espace réservé du contenu 10">
            <a:extLst>
              <a:ext uri="{FF2B5EF4-FFF2-40B4-BE49-F238E27FC236}">
                <a16:creationId xmlns:a16="http://schemas.microsoft.com/office/drawing/2014/main" id="{0737E5AE-72C4-4C2D-A018-A9ADC3C29B86}"/>
              </a:ext>
            </a:extLst>
          </p:cNvPr>
          <p:cNvPicPr>
            <a:picLocks noGrp="1" noChangeAspect="1"/>
          </p:cNvPicPr>
          <p:nvPr>
            <p:ph idx="1"/>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6255" t="12324" r="24688" b="48595"/>
          <a:stretch/>
        </p:blipFill>
        <p:spPr>
          <a:xfrm>
            <a:off x="0" y="964283"/>
            <a:ext cx="5968783" cy="5331320"/>
          </a:xfrm>
        </p:spPr>
      </p:pic>
      <p:pic>
        <p:nvPicPr>
          <p:cNvPr id="13" name="Image 12">
            <a:extLst>
              <a:ext uri="{FF2B5EF4-FFF2-40B4-BE49-F238E27FC236}">
                <a16:creationId xmlns:a16="http://schemas.microsoft.com/office/drawing/2014/main" id="{F070E8D1-F8D7-40ED-96B6-6F27564EC11F}"/>
              </a:ext>
            </a:extLst>
          </p:cNvPr>
          <p:cNvPicPr>
            <a:picLocks noChangeAspect="1"/>
          </p:cNvPicPr>
          <p:nvPr/>
        </p:nvPicPr>
        <p:blipFill rotWithShape="1">
          <a:blip r:embed="rId5"/>
          <a:srcRect r="44695"/>
          <a:stretch/>
        </p:blipFill>
        <p:spPr>
          <a:xfrm flipH="1">
            <a:off x="5968783" y="964285"/>
            <a:ext cx="2215449" cy="5331318"/>
          </a:xfrm>
          <a:prstGeom prst="rect">
            <a:avLst/>
          </a:prstGeom>
        </p:spPr>
      </p:pic>
      <p:sp>
        <p:nvSpPr>
          <p:cNvPr id="5" name="Text Box 8">
            <a:extLst>
              <a:ext uri="{FF2B5EF4-FFF2-40B4-BE49-F238E27FC236}">
                <a16:creationId xmlns:a16="http://schemas.microsoft.com/office/drawing/2014/main" id="{521A9C56-F4FF-4CB1-AD02-6B2791E4502F}"/>
              </a:ext>
            </a:extLst>
          </p:cNvPr>
          <p:cNvSpPr txBox="1">
            <a:spLocks noChangeArrowheads="1"/>
          </p:cNvSpPr>
          <p:nvPr/>
        </p:nvSpPr>
        <p:spPr bwMode="auto">
          <a:xfrm>
            <a:off x="1919536" y="1340768"/>
            <a:ext cx="2145674" cy="463846"/>
          </a:xfrm>
          <a:prstGeom prst="rect">
            <a:avLst/>
          </a:prstGeom>
          <a:noFill/>
          <a:ln w="9525">
            <a:noFill/>
            <a:round/>
            <a:headEnd/>
            <a:tailEnd/>
          </a:ln>
        </p:spPr>
        <p:txBody>
          <a:bodyPr wrap="square"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400" b="1" dirty="0">
                <a:latin typeface="Century Gothic" panose="020B0502020202020204" pitchFamily="34" charset="0"/>
              </a:rPr>
              <a:t>Paris 1900</a:t>
            </a:r>
          </a:p>
        </p:txBody>
      </p:sp>
      <p:sp>
        <p:nvSpPr>
          <p:cNvPr id="7" name="Text Box 8">
            <a:extLst>
              <a:ext uri="{FF2B5EF4-FFF2-40B4-BE49-F238E27FC236}">
                <a16:creationId xmlns:a16="http://schemas.microsoft.com/office/drawing/2014/main" id="{A8CEFFBD-2741-48C1-A27A-02744E3E2A6B}"/>
              </a:ext>
            </a:extLst>
          </p:cNvPr>
          <p:cNvSpPr txBox="1">
            <a:spLocks noChangeArrowheads="1"/>
          </p:cNvSpPr>
          <p:nvPr/>
        </p:nvSpPr>
        <p:spPr bwMode="auto">
          <a:xfrm>
            <a:off x="8868308" y="1246178"/>
            <a:ext cx="2452151" cy="648512"/>
          </a:xfrm>
          <a:prstGeom prst="rect">
            <a:avLst/>
          </a:prstGeom>
          <a:noFill/>
          <a:ln w="9525">
            <a:noFill/>
            <a:round/>
            <a:headEnd/>
            <a:tailEnd/>
          </a:ln>
        </p:spPr>
        <p:txBody>
          <a:bodyPr wrap="square"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3600" b="1" dirty="0">
                <a:latin typeface="Century Gothic" panose="020B0502020202020204" pitchFamily="34" charset="0"/>
              </a:rPr>
              <a:t>Demain ?</a:t>
            </a:r>
          </a:p>
        </p:txBody>
      </p:sp>
      <p:sp>
        <p:nvSpPr>
          <p:cNvPr id="9" name="Text Box 6">
            <a:extLst>
              <a:ext uri="{FF2B5EF4-FFF2-40B4-BE49-F238E27FC236}">
                <a16:creationId xmlns:a16="http://schemas.microsoft.com/office/drawing/2014/main" id="{01499A9B-F875-47AA-914E-96D30DDC5636}"/>
              </a:ext>
            </a:extLst>
          </p:cNvPr>
          <p:cNvSpPr txBox="1">
            <a:spLocks noChangeArrowheads="1"/>
          </p:cNvSpPr>
          <p:nvPr/>
        </p:nvSpPr>
        <p:spPr bwMode="auto">
          <a:xfrm>
            <a:off x="8328249" y="2411156"/>
            <a:ext cx="3532270" cy="1017844"/>
          </a:xfrm>
          <a:prstGeom prst="rect">
            <a:avLst/>
          </a:prstGeom>
          <a:solidFill>
            <a:srgbClr val="F6AB38"/>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latin typeface="Century Gothic" panose="020B0502020202020204" pitchFamily="34" charset="0"/>
              </a:rPr>
              <a:t>L’avenir sans pétrole sera différent du</a:t>
            </a:r>
          </a:p>
          <a:p>
            <a:pPr algn="ctr" eaLnBrk="1" hangingPunct="1">
              <a:buClrTx/>
              <a:buFontTx/>
              <a:buNone/>
            </a:pPr>
            <a:r>
              <a:rPr lang="fr-FR" altLang="fr-FR" sz="2000" b="1" dirty="0">
                <a:latin typeface="Century Gothic" panose="020B0502020202020204" pitchFamily="34" charset="0"/>
              </a:rPr>
              <a:t>passé sans pétrole</a:t>
            </a:r>
            <a:endParaRPr lang="fr-FR" altLang="fr-FR" sz="2000" b="1" dirty="0">
              <a:solidFill>
                <a:srgbClr val="FFFFFF"/>
              </a:solidFill>
              <a:latin typeface="Century Gothic" panose="020B0502020202020204" pitchFamily="34" charset="0"/>
            </a:endParaRPr>
          </a:p>
        </p:txBody>
      </p:sp>
      <p:sp>
        <p:nvSpPr>
          <p:cNvPr id="10" name="Text Box 6">
            <a:extLst>
              <a:ext uri="{FF2B5EF4-FFF2-40B4-BE49-F238E27FC236}">
                <a16:creationId xmlns:a16="http://schemas.microsoft.com/office/drawing/2014/main" id="{DBF93B8F-D165-4231-B07D-679F4D3CA487}"/>
              </a:ext>
            </a:extLst>
          </p:cNvPr>
          <p:cNvSpPr txBox="1">
            <a:spLocks noChangeArrowheads="1"/>
          </p:cNvSpPr>
          <p:nvPr/>
        </p:nvSpPr>
        <p:spPr bwMode="auto">
          <a:xfrm>
            <a:off x="8328250" y="4149080"/>
            <a:ext cx="3532270" cy="710067"/>
          </a:xfrm>
          <a:prstGeom prst="rect">
            <a:avLst/>
          </a:prstGeom>
          <a:solidFill>
            <a:srgbClr val="F6AB38"/>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latin typeface="Century Gothic" panose="020B0502020202020204" pitchFamily="34" charset="0"/>
              </a:rPr>
              <a:t>Un avenir à construire</a:t>
            </a:r>
          </a:p>
          <a:p>
            <a:pPr algn="ctr" eaLnBrk="1" hangingPunct="1">
              <a:buClrTx/>
              <a:buFontTx/>
              <a:buNone/>
            </a:pPr>
            <a:r>
              <a:rPr lang="fr-FR" altLang="fr-FR" sz="2000" b="1" dirty="0">
                <a:latin typeface="Century Gothic" panose="020B0502020202020204" pitchFamily="34" charset="0"/>
              </a:rPr>
              <a:t>Du travail pour </a:t>
            </a:r>
            <a:r>
              <a:rPr lang="fr-FR" altLang="fr-FR" sz="2000" b="1" dirty="0" err="1">
                <a:latin typeface="Century Gothic" panose="020B0502020202020204" pitchFamily="34" charset="0"/>
              </a:rPr>
              <a:t>tou.te.s</a:t>
            </a:r>
            <a:r>
              <a:rPr lang="fr-FR" altLang="fr-FR" sz="2000" b="1" dirty="0">
                <a:latin typeface="Century Gothic" panose="020B0502020202020204" pitchFamily="34" charset="0"/>
              </a:rPr>
              <a:t> !</a:t>
            </a:r>
            <a:endParaRPr lang="fr-FR" altLang="fr-FR" sz="2000" b="1" dirty="0">
              <a:solidFill>
                <a:srgbClr val="FFFFFF"/>
              </a:solidFill>
              <a:latin typeface="Century Gothic" panose="020B0502020202020204" pitchFamily="34" charset="0"/>
            </a:endParaRPr>
          </a:p>
        </p:txBody>
      </p:sp>
      <p:sp>
        <p:nvSpPr>
          <p:cNvPr id="4" name="Rectangle 3">
            <a:extLst>
              <a:ext uri="{FF2B5EF4-FFF2-40B4-BE49-F238E27FC236}">
                <a16:creationId xmlns:a16="http://schemas.microsoft.com/office/drawing/2014/main" id="{5C360522-C246-4077-84EB-BA713B7DC1A6}"/>
              </a:ext>
            </a:extLst>
          </p:cNvPr>
          <p:cNvSpPr/>
          <p:nvPr/>
        </p:nvSpPr>
        <p:spPr>
          <a:xfrm>
            <a:off x="7648168" y="836713"/>
            <a:ext cx="536064" cy="5458890"/>
          </a:xfrm>
          <a:prstGeom prst="rect">
            <a:avLst/>
          </a:prstGeom>
          <a:gradFill flip="none" rotWithShape="1">
            <a:gsLst>
              <a:gs pos="0">
                <a:schemeClr val="bg1">
                  <a:alpha val="0"/>
                </a:schemeClr>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ext Box 8">
            <a:extLst>
              <a:ext uri="{FF2B5EF4-FFF2-40B4-BE49-F238E27FC236}">
                <a16:creationId xmlns:a16="http://schemas.microsoft.com/office/drawing/2014/main" id="{32C45DEA-949D-435B-B5E0-B063FAAB1D0E}"/>
              </a:ext>
            </a:extLst>
          </p:cNvPr>
          <p:cNvSpPr txBox="1">
            <a:spLocks noChangeArrowheads="1"/>
          </p:cNvSpPr>
          <p:nvPr/>
        </p:nvSpPr>
        <p:spPr bwMode="auto">
          <a:xfrm>
            <a:off x="5744595" y="1338511"/>
            <a:ext cx="2663825" cy="463846"/>
          </a:xfrm>
          <a:prstGeom prst="rect">
            <a:avLst/>
          </a:prstGeom>
          <a:noFill/>
          <a:ln w="9525">
            <a:noFill/>
            <a:round/>
            <a:headEnd/>
            <a:tailEnd/>
          </a:ln>
        </p:spPr>
        <p:txBody>
          <a:bodyPr lIns="90000" tIns="46800" rIns="90000" bIns="46800">
            <a:spAutoFit/>
          </a:bodyPr>
          <a:lstStyle/>
          <a:p>
            <a:pPr algn="ct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fr-FR" altLang="fr-FR" sz="2400" b="1" dirty="0">
                <a:latin typeface="Century Gothic" panose="020B0502020202020204" pitchFamily="34" charset="0"/>
              </a:rPr>
              <a:t>Aujourd’hui</a:t>
            </a:r>
          </a:p>
        </p:txBody>
      </p:sp>
    </p:spTree>
    <p:extLst>
      <p:ext uri="{BB962C8B-B14F-4D97-AF65-F5344CB8AC3E}">
        <p14:creationId xmlns:p14="http://schemas.microsoft.com/office/powerpoint/2010/main" val="229789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contenu 5"/>
          <p:cNvSpPr txBox="1">
            <a:spLocks/>
          </p:cNvSpPr>
          <p:nvPr/>
        </p:nvSpPr>
        <p:spPr>
          <a:xfrm>
            <a:off x="345558" y="3839616"/>
            <a:ext cx="11196282" cy="2746449"/>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dirty="0" smtClean="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0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dirty="0" smtClean="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just">
              <a:spcBef>
                <a:spcPts val="1200"/>
              </a:spcBef>
              <a:spcAft>
                <a:spcPts val="1200"/>
              </a:spcAft>
              <a:buClr>
                <a:srgbClr val="2A6176"/>
              </a:buClr>
              <a:buFont typeface="Arial"/>
              <a:buChar char="•"/>
            </a:pPr>
            <a:r>
              <a:rPr lang="fr-FR" dirty="0">
                <a:solidFill>
                  <a:srgbClr val="2A6176"/>
                </a:solidFill>
              </a:rPr>
              <a:t>Sobriété </a:t>
            </a:r>
            <a:r>
              <a:rPr lang="fr-FR" dirty="0">
                <a:solidFill>
                  <a:srgbClr val="F6AB38"/>
                </a:solidFill>
                <a:sym typeface="Wingdings" panose="05000000000000000000" pitchFamily="2" charset="2"/>
              </a:rPr>
              <a:t></a:t>
            </a:r>
            <a:r>
              <a:rPr lang="fr-FR" dirty="0">
                <a:solidFill>
                  <a:srgbClr val="2A6176"/>
                </a:solidFill>
                <a:sym typeface="Wingdings" panose="05000000000000000000" pitchFamily="2" charset="2"/>
              </a:rPr>
              <a:t> </a:t>
            </a:r>
            <a:r>
              <a:rPr lang="fr-FR" dirty="0">
                <a:solidFill>
                  <a:srgbClr val="2A6176"/>
                </a:solidFill>
              </a:rPr>
              <a:t>Efficacité énergétique </a:t>
            </a:r>
            <a:r>
              <a:rPr lang="fr-FR" dirty="0">
                <a:solidFill>
                  <a:srgbClr val="F6AB38"/>
                </a:solidFill>
                <a:sym typeface="Wingdings" panose="05000000000000000000" pitchFamily="2" charset="2"/>
              </a:rPr>
              <a:t></a:t>
            </a:r>
            <a:r>
              <a:rPr lang="fr-FR" dirty="0">
                <a:solidFill>
                  <a:srgbClr val="2A6176"/>
                </a:solidFill>
                <a:sym typeface="Wingdings" panose="05000000000000000000" pitchFamily="2" charset="2"/>
              </a:rPr>
              <a:t> Energie renouvelables et dans cet ordre !</a:t>
            </a:r>
            <a:endParaRPr lang="fr-FR" dirty="0">
              <a:solidFill>
                <a:srgbClr val="2A6176"/>
              </a:solidFill>
            </a:endParaRPr>
          </a:p>
          <a:p>
            <a:pPr algn="just">
              <a:spcBef>
                <a:spcPts val="1200"/>
              </a:spcBef>
              <a:spcAft>
                <a:spcPts val="1200"/>
              </a:spcAft>
              <a:buClr>
                <a:srgbClr val="2A6176"/>
              </a:buClr>
              <a:buFont typeface="Arial"/>
              <a:buChar char="•"/>
            </a:pPr>
            <a:r>
              <a:rPr lang="fr-FR" dirty="0">
                <a:solidFill>
                  <a:srgbClr val="2A6176"/>
                </a:solidFill>
              </a:rPr>
              <a:t>Lutte contre la précarité et les crises sociales, accès à l’énergie pour tous : La société du </a:t>
            </a:r>
            <a:r>
              <a:rPr lang="fr-FR" dirty="0">
                <a:solidFill>
                  <a:srgbClr val="F6AB38"/>
                </a:solidFill>
              </a:rPr>
              <a:t>toujours plus </a:t>
            </a:r>
            <a:r>
              <a:rPr lang="fr-FR" dirty="0">
                <a:solidFill>
                  <a:srgbClr val="2A6176"/>
                </a:solidFill>
              </a:rPr>
              <a:t>n’est plus, il est souhaitable de se diriger vers le </a:t>
            </a:r>
            <a:r>
              <a:rPr lang="fr-FR" dirty="0">
                <a:solidFill>
                  <a:srgbClr val="F6AB38"/>
                </a:solidFill>
              </a:rPr>
              <a:t>toujours mieux </a:t>
            </a:r>
            <a:r>
              <a:rPr lang="fr-FR" dirty="0">
                <a:solidFill>
                  <a:srgbClr val="2A6176"/>
                </a:solidFill>
              </a:rPr>
              <a:t>!</a:t>
            </a:r>
          </a:p>
          <a:p>
            <a:pPr algn="just">
              <a:spcBef>
                <a:spcPts val="1200"/>
              </a:spcBef>
              <a:spcAft>
                <a:spcPts val="1200"/>
              </a:spcAft>
              <a:buClr>
                <a:srgbClr val="2A6176"/>
              </a:buClr>
              <a:buFont typeface="Arial"/>
              <a:buChar char="•"/>
            </a:pPr>
            <a:endParaRPr lang="fr-FR" dirty="0">
              <a:solidFill>
                <a:srgbClr val="2A6176"/>
              </a:solidFill>
            </a:endParaRPr>
          </a:p>
        </p:txBody>
      </p:sp>
      <p:sp>
        <p:nvSpPr>
          <p:cNvPr id="9" name="Rectangle 8"/>
          <p:cNvSpPr/>
          <p:nvPr/>
        </p:nvSpPr>
        <p:spPr>
          <a:xfrm>
            <a:off x="345558" y="1318288"/>
            <a:ext cx="7064240" cy="2185214"/>
          </a:xfrm>
          <a:prstGeom prst="rect">
            <a:avLst/>
          </a:prstGeom>
        </p:spPr>
        <p:txBody>
          <a:bodyPr wrap="square">
            <a:spAutoFit/>
          </a:bodyPr>
          <a:lstStyle/>
          <a:p>
            <a:pPr marL="342900" lvl="0" indent="-342900" algn="just">
              <a:spcBef>
                <a:spcPts val="1200"/>
              </a:spcBef>
              <a:spcAft>
                <a:spcPts val="1200"/>
              </a:spcAft>
              <a:buClr>
                <a:srgbClr val="2A6176"/>
              </a:buClr>
              <a:buFont typeface="Arial" panose="020B0604020202020204" pitchFamily="34" charset="0"/>
              <a:buChar char="•"/>
            </a:pPr>
            <a:r>
              <a:rPr lang="fr-FR" sz="2400" b="1" dirty="0">
                <a:solidFill>
                  <a:srgbClr val="2A6176"/>
                </a:solidFill>
                <a:latin typeface="Century Gothic" panose="020B0502020202020204" pitchFamily="34" charset="0"/>
              </a:rPr>
              <a:t>Les énergies fossiles vont se </a:t>
            </a:r>
            <a:r>
              <a:rPr lang="fr-FR" sz="2400" b="1" dirty="0">
                <a:solidFill>
                  <a:srgbClr val="F6AB38"/>
                </a:solidFill>
                <a:latin typeface="Century Gothic" panose="020B0502020202020204" pitchFamily="34" charset="0"/>
              </a:rPr>
              <a:t>raréfier.</a:t>
            </a:r>
          </a:p>
          <a:p>
            <a:pPr marL="342900" lvl="0" indent="-342900" algn="just">
              <a:spcBef>
                <a:spcPts val="1200"/>
              </a:spcBef>
              <a:spcAft>
                <a:spcPts val="1200"/>
              </a:spcAft>
              <a:buClr>
                <a:srgbClr val="2A6176"/>
              </a:buClr>
              <a:buFont typeface="Arial" panose="020B0604020202020204" pitchFamily="34" charset="0"/>
              <a:buChar char="•"/>
            </a:pPr>
            <a:r>
              <a:rPr lang="fr-FR" sz="2400" b="1" dirty="0">
                <a:solidFill>
                  <a:srgbClr val="2A6176"/>
                </a:solidFill>
                <a:latin typeface="Century Gothic" panose="020B0502020202020204" pitchFamily="34" charset="0"/>
              </a:rPr>
              <a:t>Les </a:t>
            </a:r>
            <a:r>
              <a:rPr lang="fr-FR" sz="2400" b="1" dirty="0">
                <a:solidFill>
                  <a:srgbClr val="F6AB38"/>
                </a:solidFill>
                <a:latin typeface="Century Gothic" panose="020B0502020202020204" pitchFamily="34" charset="0"/>
              </a:rPr>
              <a:t>énergies renouvelables </a:t>
            </a:r>
            <a:r>
              <a:rPr lang="fr-FR" sz="2400" b="1" dirty="0">
                <a:solidFill>
                  <a:srgbClr val="2A6176"/>
                </a:solidFill>
                <a:latin typeface="Century Gothic" panose="020B0502020202020204" pitchFamily="34" charset="0"/>
              </a:rPr>
              <a:t>ne résoudront pas tous les problèmes</a:t>
            </a:r>
          </a:p>
          <a:p>
            <a:pPr marL="342900" lvl="0" indent="-342900" algn="just">
              <a:spcBef>
                <a:spcPts val="1200"/>
              </a:spcBef>
              <a:spcAft>
                <a:spcPts val="1200"/>
              </a:spcAft>
              <a:buClr>
                <a:srgbClr val="2A6176"/>
              </a:buClr>
              <a:buFont typeface="Arial" panose="020B0604020202020204" pitchFamily="34" charset="0"/>
              <a:buChar char="•"/>
            </a:pPr>
            <a:r>
              <a:rPr lang="fr-FR" sz="2400" b="1" dirty="0">
                <a:solidFill>
                  <a:srgbClr val="2A6176"/>
                </a:solidFill>
                <a:latin typeface="Century Gothic" panose="020B0502020202020204" pitchFamily="34" charset="0"/>
              </a:rPr>
              <a:t>Les </a:t>
            </a:r>
            <a:r>
              <a:rPr lang="fr-FR" sz="2400" b="1" dirty="0">
                <a:solidFill>
                  <a:srgbClr val="F6AB38"/>
                </a:solidFill>
                <a:latin typeface="Century Gothic" panose="020B0502020202020204" pitchFamily="34" charset="0"/>
              </a:rPr>
              <a:t>économies d’énergies </a:t>
            </a:r>
            <a:r>
              <a:rPr lang="fr-FR" sz="2400" b="1" dirty="0">
                <a:solidFill>
                  <a:srgbClr val="2A6176"/>
                </a:solidFill>
                <a:latin typeface="Century Gothic" panose="020B0502020202020204" pitchFamily="34" charset="0"/>
              </a:rPr>
              <a:t>sont obligatoires</a:t>
            </a:r>
          </a:p>
        </p:txBody>
      </p:sp>
      <p:grpSp>
        <p:nvGrpSpPr>
          <p:cNvPr id="3" name="Groupe 2"/>
          <p:cNvGrpSpPr/>
          <p:nvPr/>
        </p:nvGrpSpPr>
        <p:grpSpPr>
          <a:xfrm>
            <a:off x="7409798" y="1412776"/>
            <a:ext cx="4950898" cy="2631575"/>
            <a:chOff x="7409798" y="1412776"/>
            <a:chExt cx="4950898" cy="2631575"/>
          </a:xfrm>
        </p:grpSpPr>
        <p:grpSp>
          <p:nvGrpSpPr>
            <p:cNvPr id="10" name="Groupe 9"/>
            <p:cNvGrpSpPr/>
            <p:nvPr/>
          </p:nvGrpSpPr>
          <p:grpSpPr>
            <a:xfrm>
              <a:off x="7409798" y="1412776"/>
              <a:ext cx="4950898" cy="2631575"/>
              <a:chOff x="7409798" y="1877545"/>
              <a:chExt cx="4950898" cy="2631575"/>
            </a:xfrm>
          </p:grpSpPr>
          <p:pic>
            <p:nvPicPr>
              <p:cNvPr id="2" name="Image 1"/>
              <p:cNvPicPr>
                <a:picLocks noChangeAspect="1"/>
              </p:cNvPicPr>
              <p:nvPr/>
            </p:nvPicPr>
            <p:blipFill rotWithShape="1">
              <a:blip r:embed="rId3"/>
              <a:srcRect t="5882"/>
              <a:stretch/>
            </p:blipFill>
            <p:spPr>
              <a:xfrm>
                <a:off x="7415768" y="2204863"/>
                <a:ext cx="4704624" cy="2304257"/>
              </a:xfrm>
              <a:prstGeom prst="rect">
                <a:avLst/>
              </a:prstGeom>
            </p:spPr>
          </p:pic>
          <p:sp>
            <p:nvSpPr>
              <p:cNvPr id="11" name="Rectangle 10"/>
              <p:cNvSpPr/>
              <p:nvPr/>
            </p:nvSpPr>
            <p:spPr>
              <a:xfrm>
                <a:off x="9252012" y="2021675"/>
                <a:ext cx="720080" cy="461665"/>
              </a:xfrm>
              <a:prstGeom prst="rect">
                <a:avLst/>
              </a:prstGeom>
            </p:spPr>
            <p:txBody>
              <a:bodyPr wrap="square">
                <a:spAutoFit/>
              </a:bodyPr>
              <a:lstStyle/>
              <a:p>
                <a:pPr lvl="0" algn="just">
                  <a:spcBef>
                    <a:spcPts val="1200"/>
                  </a:spcBef>
                  <a:spcAft>
                    <a:spcPts val="1200"/>
                  </a:spcAft>
                  <a:buClr>
                    <a:srgbClr val="2A6176"/>
                  </a:buClr>
                </a:pPr>
                <a:r>
                  <a:rPr lang="fr-FR" sz="2400" b="1" dirty="0">
                    <a:solidFill>
                      <a:srgbClr val="2A6176"/>
                    </a:solidFill>
                    <a:latin typeface="Century Gothic" panose="020B0502020202020204" pitchFamily="34" charset="0"/>
                  </a:rPr>
                  <a:t>PIC</a:t>
                </a:r>
              </a:p>
            </p:txBody>
          </p:sp>
          <p:sp>
            <p:nvSpPr>
              <p:cNvPr id="12" name="Rectangle 11"/>
              <p:cNvSpPr/>
              <p:nvPr/>
            </p:nvSpPr>
            <p:spPr>
              <a:xfrm>
                <a:off x="7968208" y="2875665"/>
                <a:ext cx="1080120" cy="584775"/>
              </a:xfrm>
              <a:prstGeom prst="rect">
                <a:avLst/>
              </a:prstGeom>
            </p:spPr>
            <p:txBody>
              <a:bodyPr wrap="square">
                <a:spAutoFit/>
              </a:bodyPr>
              <a:lstStyle/>
              <a:p>
                <a:pPr lvl="0" algn="ctr">
                  <a:spcBef>
                    <a:spcPts val="1200"/>
                  </a:spcBef>
                  <a:spcAft>
                    <a:spcPts val="1200"/>
                  </a:spcAft>
                  <a:buClr>
                    <a:srgbClr val="2A6176"/>
                  </a:buClr>
                </a:pPr>
                <a:r>
                  <a:rPr lang="fr-FR" sz="1600" b="1" dirty="0">
                    <a:solidFill>
                      <a:srgbClr val="2A6176"/>
                    </a:solidFill>
                    <a:latin typeface="Century Gothic" panose="020B0502020202020204" pitchFamily="34" charset="0"/>
                  </a:rPr>
                  <a:t>Toujours plus </a:t>
                </a:r>
              </a:p>
            </p:txBody>
          </p:sp>
          <p:sp>
            <p:nvSpPr>
              <p:cNvPr id="13" name="Rectangle 12"/>
              <p:cNvSpPr/>
              <p:nvPr/>
            </p:nvSpPr>
            <p:spPr>
              <a:xfrm>
                <a:off x="10074119" y="2875664"/>
                <a:ext cx="1080120" cy="584775"/>
              </a:xfrm>
              <a:prstGeom prst="rect">
                <a:avLst/>
              </a:prstGeom>
            </p:spPr>
            <p:txBody>
              <a:bodyPr wrap="square">
                <a:spAutoFit/>
              </a:bodyPr>
              <a:lstStyle/>
              <a:p>
                <a:pPr lvl="0" algn="ctr">
                  <a:spcBef>
                    <a:spcPts val="1200"/>
                  </a:spcBef>
                  <a:spcAft>
                    <a:spcPts val="1200"/>
                  </a:spcAft>
                  <a:buClr>
                    <a:srgbClr val="2A6176"/>
                  </a:buClr>
                </a:pPr>
                <a:r>
                  <a:rPr lang="fr-FR" sz="1600" b="1" dirty="0">
                    <a:solidFill>
                      <a:srgbClr val="2A6176"/>
                    </a:solidFill>
                    <a:latin typeface="Century Gothic" panose="020B0502020202020204" pitchFamily="34" charset="0"/>
                  </a:rPr>
                  <a:t>Toujours mieux</a:t>
                </a:r>
              </a:p>
            </p:txBody>
          </p:sp>
          <p:sp>
            <p:nvSpPr>
              <p:cNvPr id="14" name="Rectangle 13"/>
              <p:cNvSpPr/>
              <p:nvPr/>
            </p:nvSpPr>
            <p:spPr>
              <a:xfrm>
                <a:off x="11280576" y="4123821"/>
                <a:ext cx="1080120" cy="338554"/>
              </a:xfrm>
              <a:prstGeom prst="rect">
                <a:avLst/>
              </a:prstGeom>
            </p:spPr>
            <p:txBody>
              <a:bodyPr wrap="square">
                <a:spAutoFit/>
              </a:bodyPr>
              <a:lstStyle/>
              <a:p>
                <a:pPr lvl="0" algn="ctr">
                  <a:spcBef>
                    <a:spcPts val="1200"/>
                  </a:spcBef>
                  <a:spcAft>
                    <a:spcPts val="1200"/>
                  </a:spcAft>
                  <a:buClr>
                    <a:srgbClr val="2A6176"/>
                  </a:buClr>
                </a:pPr>
                <a:r>
                  <a:rPr lang="fr-FR" sz="1600" b="1" dirty="0">
                    <a:solidFill>
                      <a:srgbClr val="2A6176"/>
                    </a:solidFill>
                    <a:latin typeface="Century Gothic" panose="020B0502020202020204" pitchFamily="34" charset="0"/>
                  </a:rPr>
                  <a:t>Temps</a:t>
                </a:r>
              </a:p>
            </p:txBody>
          </p:sp>
          <p:sp>
            <p:nvSpPr>
              <p:cNvPr id="15" name="Rectangle 14"/>
              <p:cNvSpPr/>
              <p:nvPr/>
            </p:nvSpPr>
            <p:spPr>
              <a:xfrm>
                <a:off x="7409798" y="1877545"/>
                <a:ext cx="1206482" cy="338554"/>
              </a:xfrm>
              <a:prstGeom prst="rect">
                <a:avLst/>
              </a:prstGeom>
            </p:spPr>
            <p:txBody>
              <a:bodyPr wrap="square">
                <a:spAutoFit/>
              </a:bodyPr>
              <a:lstStyle/>
              <a:p>
                <a:pPr lvl="0" algn="ctr">
                  <a:spcBef>
                    <a:spcPts val="1200"/>
                  </a:spcBef>
                  <a:spcAft>
                    <a:spcPts val="1200"/>
                  </a:spcAft>
                  <a:buClr>
                    <a:srgbClr val="2A6176"/>
                  </a:buClr>
                </a:pPr>
                <a:r>
                  <a:rPr lang="fr-FR" sz="1600" b="1" dirty="0">
                    <a:solidFill>
                      <a:srgbClr val="2A6176"/>
                    </a:solidFill>
                    <a:latin typeface="Century Gothic" panose="020B0502020202020204" pitchFamily="34" charset="0"/>
                  </a:rPr>
                  <a:t>Ressource</a:t>
                </a:r>
              </a:p>
            </p:txBody>
          </p:sp>
        </p:grpSp>
        <p:pic>
          <p:nvPicPr>
            <p:cNvPr id="16" name="Image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981073">
              <a:off x="9736984" y="1888345"/>
              <a:ext cx="360823" cy="368203"/>
            </a:xfrm>
            <a:prstGeom prst="rect">
              <a:avLst/>
            </a:prstGeom>
          </p:spPr>
        </p:pic>
      </p:grpSp>
      <p:sp>
        <p:nvSpPr>
          <p:cNvPr id="22" name="Titre 1"/>
          <p:cNvSpPr txBox="1">
            <a:spLocks/>
          </p:cNvSpPr>
          <p:nvPr/>
        </p:nvSpPr>
        <p:spPr>
          <a:xfrm>
            <a:off x="2027548" y="-99392"/>
            <a:ext cx="8028892" cy="980728"/>
          </a:xfrm>
          <a:prstGeom prst="rect">
            <a:avLst/>
          </a:prstGeom>
        </p:spPr>
        <p:txBody>
          <a:bodyPr anchor="ctr">
            <a:normAutofit/>
          </a:bodyPr>
          <a:lstStyle>
            <a:lvl1pPr algn="l" defTabSz="457200" rtl="0" fontAlgn="base">
              <a:spcBef>
                <a:spcPct val="0"/>
              </a:spcBef>
              <a:spcAft>
                <a:spcPct val="0"/>
              </a:spcAft>
              <a:defRPr lang="fr-FR" sz="2400" b="1" kern="1200" cap="none">
                <a:solidFill>
                  <a:srgbClr val="085160"/>
                </a:solidFill>
                <a:latin typeface="Century Gothic" pitchFamily="34" charset="0"/>
                <a:ea typeface="+mn-ea"/>
                <a:cs typeface="+mj-cs"/>
              </a:defRPr>
            </a:lvl1pPr>
            <a:lvl2pPr algn="l" defTabSz="457200" rtl="0" fontAlgn="base">
              <a:spcBef>
                <a:spcPct val="0"/>
              </a:spcBef>
              <a:spcAft>
                <a:spcPct val="0"/>
              </a:spcAft>
              <a:defRPr sz="3200" b="1">
                <a:solidFill>
                  <a:srgbClr val="085160"/>
                </a:solidFill>
                <a:latin typeface="Champagne &amp; Limousines"/>
              </a:defRPr>
            </a:lvl2pPr>
            <a:lvl3pPr algn="l" defTabSz="457200" rtl="0" fontAlgn="base">
              <a:spcBef>
                <a:spcPct val="0"/>
              </a:spcBef>
              <a:spcAft>
                <a:spcPct val="0"/>
              </a:spcAft>
              <a:defRPr sz="3200" b="1">
                <a:solidFill>
                  <a:srgbClr val="085160"/>
                </a:solidFill>
                <a:latin typeface="Champagne &amp; Limousines"/>
              </a:defRPr>
            </a:lvl3pPr>
            <a:lvl4pPr algn="l" defTabSz="457200" rtl="0" fontAlgn="base">
              <a:spcBef>
                <a:spcPct val="0"/>
              </a:spcBef>
              <a:spcAft>
                <a:spcPct val="0"/>
              </a:spcAft>
              <a:defRPr sz="3200" b="1">
                <a:solidFill>
                  <a:srgbClr val="085160"/>
                </a:solidFill>
                <a:latin typeface="Champagne &amp; Limousines"/>
              </a:defRPr>
            </a:lvl4pPr>
            <a:lvl5pPr algn="l" defTabSz="457200" rtl="0" fontAlgn="base">
              <a:spcBef>
                <a:spcPct val="0"/>
              </a:spcBef>
              <a:spcAft>
                <a:spcPct val="0"/>
              </a:spcAft>
              <a:defRPr sz="3200" b="1">
                <a:solidFill>
                  <a:srgbClr val="085160"/>
                </a:solidFill>
                <a:latin typeface="Champagne &amp; Limousines"/>
              </a:defRPr>
            </a:lvl5pPr>
            <a:lvl6pPr marL="457200" algn="l" defTabSz="457200" rtl="0" fontAlgn="base">
              <a:spcBef>
                <a:spcPct val="0"/>
              </a:spcBef>
              <a:spcAft>
                <a:spcPct val="0"/>
              </a:spcAft>
              <a:defRPr sz="3200" b="1">
                <a:solidFill>
                  <a:srgbClr val="085160"/>
                </a:solidFill>
                <a:latin typeface="Champagne &amp; Limousines"/>
              </a:defRPr>
            </a:lvl6pPr>
            <a:lvl7pPr marL="914400" algn="l" defTabSz="457200" rtl="0" fontAlgn="base">
              <a:spcBef>
                <a:spcPct val="0"/>
              </a:spcBef>
              <a:spcAft>
                <a:spcPct val="0"/>
              </a:spcAft>
              <a:defRPr sz="3200" b="1">
                <a:solidFill>
                  <a:srgbClr val="085160"/>
                </a:solidFill>
                <a:latin typeface="Champagne &amp; Limousines"/>
              </a:defRPr>
            </a:lvl7pPr>
            <a:lvl8pPr marL="1371600" algn="l" defTabSz="457200" rtl="0" fontAlgn="base">
              <a:spcBef>
                <a:spcPct val="0"/>
              </a:spcBef>
              <a:spcAft>
                <a:spcPct val="0"/>
              </a:spcAft>
              <a:defRPr sz="3200" b="1">
                <a:solidFill>
                  <a:srgbClr val="085160"/>
                </a:solidFill>
                <a:latin typeface="Champagne &amp; Limousines"/>
              </a:defRPr>
            </a:lvl8pPr>
            <a:lvl9pPr marL="1828800" algn="l" defTabSz="457200" rtl="0" fontAlgn="base">
              <a:spcBef>
                <a:spcPct val="0"/>
              </a:spcBef>
              <a:spcAft>
                <a:spcPct val="0"/>
              </a:spcAft>
              <a:defRPr sz="3200" b="1">
                <a:solidFill>
                  <a:srgbClr val="085160"/>
                </a:solidFill>
                <a:latin typeface="Champagne &amp; Limousines"/>
              </a:defRPr>
            </a:lvl9pPr>
          </a:lstStyle>
          <a:p>
            <a:r>
              <a:rPr lang="en-US" dirty="0"/>
              <a:t>Ce </a:t>
            </a:r>
            <a:r>
              <a:rPr lang="en-US" dirty="0" err="1"/>
              <a:t>qu’il</a:t>
            </a:r>
            <a:r>
              <a:rPr lang="en-US" dirty="0"/>
              <a:t> </a:t>
            </a:r>
            <a:r>
              <a:rPr lang="en-US" dirty="0" err="1"/>
              <a:t>faut</a:t>
            </a:r>
            <a:r>
              <a:rPr lang="en-US" dirty="0"/>
              <a:t> </a:t>
            </a:r>
            <a:r>
              <a:rPr lang="en-US" dirty="0" err="1"/>
              <a:t>re</a:t>
            </a:r>
            <a:r>
              <a:rPr lang="en-US" sz="4400" dirty="0" err="1"/>
              <a:t>te</a:t>
            </a:r>
            <a:r>
              <a:rPr lang="en-US" dirty="0" err="1"/>
              <a:t>nir</a:t>
            </a:r>
            <a:endParaRPr lang="en-US" dirty="0"/>
          </a:p>
        </p:txBody>
      </p:sp>
      <p:pic>
        <p:nvPicPr>
          <p:cNvPr id="23" name="Image 2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275321" y="143283"/>
            <a:ext cx="939563" cy="939563"/>
          </a:xfrm>
          <a:prstGeom prst="rect">
            <a:avLst/>
          </a:prstGeom>
        </p:spPr>
      </p:pic>
    </p:spTree>
    <p:extLst>
      <p:ext uri="{BB962C8B-B14F-4D97-AF65-F5344CB8AC3E}">
        <p14:creationId xmlns:p14="http://schemas.microsoft.com/office/powerpoint/2010/main" val="20748744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76625" y="2462819"/>
            <a:ext cx="11036011" cy="2979424"/>
            <a:chOff x="586931" y="4136028"/>
            <a:chExt cx="11036011" cy="2979424"/>
          </a:xfrm>
        </p:grpSpPr>
        <p:grpSp>
          <p:nvGrpSpPr>
            <p:cNvPr id="13" name="Groupe 12"/>
            <p:cNvGrpSpPr/>
            <p:nvPr/>
          </p:nvGrpSpPr>
          <p:grpSpPr>
            <a:xfrm>
              <a:off x="1418453" y="4479533"/>
              <a:ext cx="9996261" cy="2380151"/>
              <a:chOff x="1418453" y="4894304"/>
              <a:chExt cx="9996261" cy="2380151"/>
            </a:xfrm>
          </p:grpSpPr>
          <p:sp>
            <p:nvSpPr>
              <p:cNvPr id="24" name="Forme libre 23"/>
              <p:cNvSpPr/>
              <p:nvPr/>
            </p:nvSpPr>
            <p:spPr>
              <a:xfrm>
                <a:off x="1418453" y="4922171"/>
                <a:ext cx="9996261" cy="2299734"/>
              </a:xfrm>
              <a:custGeom>
                <a:avLst/>
                <a:gdLst>
                  <a:gd name="connsiteX0" fmla="*/ 1808779 w 10611539"/>
                  <a:gd name="connsiteY0" fmla="*/ 436138 h 2133628"/>
                  <a:gd name="connsiteX1" fmla="*/ 46654 w 10611539"/>
                  <a:gd name="connsiteY1" fmla="*/ 712363 h 2133628"/>
                  <a:gd name="connsiteX2" fmla="*/ 922954 w 10611539"/>
                  <a:gd name="connsiteY2" fmla="*/ 2055388 h 2133628"/>
                  <a:gd name="connsiteX3" fmla="*/ 5113954 w 10611539"/>
                  <a:gd name="connsiteY3" fmla="*/ 1931563 h 2133628"/>
                  <a:gd name="connsiteX4" fmla="*/ 6971329 w 10611539"/>
                  <a:gd name="connsiteY4" fmla="*/ 1579138 h 2133628"/>
                  <a:gd name="connsiteX5" fmla="*/ 6628429 w 10611539"/>
                  <a:gd name="connsiteY5" fmla="*/ 950488 h 2133628"/>
                  <a:gd name="connsiteX6" fmla="*/ 6971329 w 10611539"/>
                  <a:gd name="connsiteY6" fmla="*/ 274213 h 2133628"/>
                  <a:gd name="connsiteX7" fmla="*/ 8933479 w 10611539"/>
                  <a:gd name="connsiteY7" fmla="*/ 55138 h 2133628"/>
                  <a:gd name="connsiteX8" fmla="*/ 10609879 w 10611539"/>
                  <a:gd name="connsiteY8" fmla="*/ 1245763 h 2133628"/>
                  <a:gd name="connsiteX9" fmla="*/ 9181129 w 10611539"/>
                  <a:gd name="connsiteY9" fmla="*/ 2074438 h 2133628"/>
                  <a:gd name="connsiteX0" fmla="*/ 1808779 w 10611539"/>
                  <a:gd name="connsiteY0" fmla="*/ 436138 h 2154642"/>
                  <a:gd name="connsiteX1" fmla="*/ 46654 w 10611539"/>
                  <a:gd name="connsiteY1" fmla="*/ 712363 h 2154642"/>
                  <a:gd name="connsiteX2" fmla="*/ 922954 w 10611539"/>
                  <a:gd name="connsiteY2" fmla="*/ 2055388 h 2154642"/>
                  <a:gd name="connsiteX3" fmla="*/ 5113954 w 10611539"/>
                  <a:gd name="connsiteY3" fmla="*/ 1931563 h 2154642"/>
                  <a:gd name="connsiteX4" fmla="*/ 6628429 w 10611539"/>
                  <a:gd name="connsiteY4" fmla="*/ 950488 h 2154642"/>
                  <a:gd name="connsiteX5" fmla="*/ 6971329 w 10611539"/>
                  <a:gd name="connsiteY5" fmla="*/ 274213 h 2154642"/>
                  <a:gd name="connsiteX6" fmla="*/ 8933479 w 10611539"/>
                  <a:gd name="connsiteY6" fmla="*/ 55138 h 2154642"/>
                  <a:gd name="connsiteX7" fmla="*/ 10609879 w 10611539"/>
                  <a:gd name="connsiteY7" fmla="*/ 1245763 h 2154642"/>
                  <a:gd name="connsiteX8" fmla="*/ 9181129 w 10611539"/>
                  <a:gd name="connsiteY8" fmla="*/ 2074438 h 2154642"/>
                  <a:gd name="connsiteX0" fmla="*/ 1808779 w 10611539"/>
                  <a:gd name="connsiteY0" fmla="*/ 465817 h 2215138"/>
                  <a:gd name="connsiteX1" fmla="*/ 46654 w 10611539"/>
                  <a:gd name="connsiteY1" fmla="*/ 742042 h 2215138"/>
                  <a:gd name="connsiteX2" fmla="*/ 922954 w 10611539"/>
                  <a:gd name="connsiteY2" fmla="*/ 2085067 h 2215138"/>
                  <a:gd name="connsiteX3" fmla="*/ 5113954 w 10611539"/>
                  <a:gd name="connsiteY3" fmla="*/ 1961242 h 2215138"/>
                  <a:gd name="connsiteX4" fmla="*/ 6971329 w 10611539"/>
                  <a:gd name="connsiteY4" fmla="*/ 303892 h 2215138"/>
                  <a:gd name="connsiteX5" fmla="*/ 8933479 w 10611539"/>
                  <a:gd name="connsiteY5" fmla="*/ 84817 h 2215138"/>
                  <a:gd name="connsiteX6" fmla="*/ 10609879 w 10611539"/>
                  <a:gd name="connsiteY6" fmla="*/ 1275442 h 2215138"/>
                  <a:gd name="connsiteX7" fmla="*/ 9181129 w 10611539"/>
                  <a:gd name="connsiteY7" fmla="*/ 2104117 h 2215138"/>
                  <a:gd name="connsiteX0" fmla="*/ 1808779 w 10611539"/>
                  <a:gd name="connsiteY0" fmla="*/ 395754 h 2194170"/>
                  <a:gd name="connsiteX1" fmla="*/ 46654 w 10611539"/>
                  <a:gd name="connsiteY1" fmla="*/ 671979 h 2194170"/>
                  <a:gd name="connsiteX2" fmla="*/ 922954 w 10611539"/>
                  <a:gd name="connsiteY2" fmla="*/ 2015004 h 2194170"/>
                  <a:gd name="connsiteX3" fmla="*/ 5113954 w 10611539"/>
                  <a:gd name="connsiteY3" fmla="*/ 1891179 h 2194170"/>
                  <a:gd name="connsiteX4" fmla="*/ 7019455 w 10611539"/>
                  <a:gd name="connsiteY4" fmla="*/ 2091505 h 2194170"/>
                  <a:gd name="connsiteX5" fmla="*/ 8933479 w 10611539"/>
                  <a:gd name="connsiteY5" fmla="*/ 14754 h 2194170"/>
                  <a:gd name="connsiteX6" fmla="*/ 10609879 w 10611539"/>
                  <a:gd name="connsiteY6" fmla="*/ 1205379 h 2194170"/>
                  <a:gd name="connsiteX7" fmla="*/ 9181129 w 10611539"/>
                  <a:gd name="connsiteY7" fmla="*/ 2034054 h 2194170"/>
                  <a:gd name="connsiteX0" fmla="*/ 1808779 w 10634653"/>
                  <a:gd name="connsiteY0" fmla="*/ 0 h 1840184"/>
                  <a:gd name="connsiteX1" fmla="*/ 46654 w 10634653"/>
                  <a:gd name="connsiteY1" fmla="*/ 276225 h 1840184"/>
                  <a:gd name="connsiteX2" fmla="*/ 922954 w 10634653"/>
                  <a:gd name="connsiteY2" fmla="*/ 1619250 h 1840184"/>
                  <a:gd name="connsiteX3" fmla="*/ 5113954 w 10634653"/>
                  <a:gd name="connsiteY3" fmla="*/ 1495425 h 1840184"/>
                  <a:gd name="connsiteX4" fmla="*/ 7019455 w 10634653"/>
                  <a:gd name="connsiteY4" fmla="*/ 1695751 h 1840184"/>
                  <a:gd name="connsiteX5" fmla="*/ 8076830 w 10634653"/>
                  <a:gd name="connsiteY5" fmla="*/ 1784684 h 1840184"/>
                  <a:gd name="connsiteX6" fmla="*/ 10609879 w 10634653"/>
                  <a:gd name="connsiteY6" fmla="*/ 809625 h 1840184"/>
                  <a:gd name="connsiteX7" fmla="*/ 9181129 w 10634653"/>
                  <a:gd name="connsiteY7" fmla="*/ 1638300 h 1840184"/>
                  <a:gd name="connsiteX0" fmla="*/ 1808779 w 10634653"/>
                  <a:gd name="connsiteY0" fmla="*/ 0 h 1721543"/>
                  <a:gd name="connsiteX1" fmla="*/ 46654 w 10634653"/>
                  <a:gd name="connsiteY1" fmla="*/ 276225 h 1721543"/>
                  <a:gd name="connsiteX2" fmla="*/ 922954 w 10634653"/>
                  <a:gd name="connsiteY2" fmla="*/ 1619250 h 1721543"/>
                  <a:gd name="connsiteX3" fmla="*/ 5113954 w 10634653"/>
                  <a:gd name="connsiteY3" fmla="*/ 1495425 h 1721543"/>
                  <a:gd name="connsiteX4" fmla="*/ 7019455 w 10634653"/>
                  <a:gd name="connsiteY4" fmla="*/ 1695751 h 1721543"/>
                  <a:gd name="connsiteX5" fmla="*/ 10609879 w 10634653"/>
                  <a:gd name="connsiteY5" fmla="*/ 809625 h 1721543"/>
                  <a:gd name="connsiteX6" fmla="*/ 9181129 w 10634653"/>
                  <a:gd name="connsiteY6" fmla="*/ 1638300 h 1721543"/>
                  <a:gd name="connsiteX0" fmla="*/ 1808779 w 9181129"/>
                  <a:gd name="connsiteY0" fmla="*/ 0 h 1695751"/>
                  <a:gd name="connsiteX1" fmla="*/ 46654 w 9181129"/>
                  <a:gd name="connsiteY1" fmla="*/ 276225 h 1695751"/>
                  <a:gd name="connsiteX2" fmla="*/ 922954 w 9181129"/>
                  <a:gd name="connsiteY2" fmla="*/ 1619250 h 1695751"/>
                  <a:gd name="connsiteX3" fmla="*/ 5113954 w 9181129"/>
                  <a:gd name="connsiteY3" fmla="*/ 1495425 h 1695751"/>
                  <a:gd name="connsiteX4" fmla="*/ 7019455 w 9181129"/>
                  <a:gd name="connsiteY4" fmla="*/ 1695751 h 1695751"/>
                  <a:gd name="connsiteX5" fmla="*/ 9181129 w 9181129"/>
                  <a:gd name="connsiteY5" fmla="*/ 1638300 h 1695751"/>
                  <a:gd name="connsiteX0" fmla="*/ 1808779 w 9171504"/>
                  <a:gd name="connsiteY0" fmla="*/ 0 h 1703376"/>
                  <a:gd name="connsiteX1" fmla="*/ 46654 w 9171504"/>
                  <a:gd name="connsiteY1" fmla="*/ 276225 h 1703376"/>
                  <a:gd name="connsiteX2" fmla="*/ 922954 w 9171504"/>
                  <a:gd name="connsiteY2" fmla="*/ 1619250 h 1703376"/>
                  <a:gd name="connsiteX3" fmla="*/ 5113954 w 9171504"/>
                  <a:gd name="connsiteY3" fmla="*/ 1495425 h 1703376"/>
                  <a:gd name="connsiteX4" fmla="*/ 7019455 w 9171504"/>
                  <a:gd name="connsiteY4" fmla="*/ 1695751 h 1703376"/>
                  <a:gd name="connsiteX5" fmla="*/ 9171504 w 9171504"/>
                  <a:gd name="connsiteY5" fmla="*/ 1657550 h 1703376"/>
                  <a:gd name="connsiteX0" fmla="*/ 1808779 w 9171504"/>
                  <a:gd name="connsiteY0" fmla="*/ 0 h 1696191"/>
                  <a:gd name="connsiteX1" fmla="*/ 46654 w 9171504"/>
                  <a:gd name="connsiteY1" fmla="*/ 276225 h 1696191"/>
                  <a:gd name="connsiteX2" fmla="*/ 922954 w 9171504"/>
                  <a:gd name="connsiteY2" fmla="*/ 1619250 h 1696191"/>
                  <a:gd name="connsiteX3" fmla="*/ 5113954 w 9171504"/>
                  <a:gd name="connsiteY3" fmla="*/ 1495425 h 1696191"/>
                  <a:gd name="connsiteX4" fmla="*/ 7019455 w 9171504"/>
                  <a:gd name="connsiteY4" fmla="*/ 1695751 h 1696191"/>
                  <a:gd name="connsiteX5" fmla="*/ 8863295 w 9171504"/>
                  <a:gd name="connsiteY5" fmla="*/ 1552273 h 1696191"/>
                  <a:gd name="connsiteX6" fmla="*/ 9171504 w 9171504"/>
                  <a:gd name="connsiteY6" fmla="*/ 1657550 h 1696191"/>
                  <a:gd name="connsiteX0" fmla="*/ 1808779 w 10653794"/>
                  <a:gd name="connsiteY0" fmla="*/ 0 h 1696191"/>
                  <a:gd name="connsiteX1" fmla="*/ 46654 w 10653794"/>
                  <a:gd name="connsiteY1" fmla="*/ 276225 h 1696191"/>
                  <a:gd name="connsiteX2" fmla="*/ 922954 w 10653794"/>
                  <a:gd name="connsiteY2" fmla="*/ 1619250 h 1696191"/>
                  <a:gd name="connsiteX3" fmla="*/ 5113954 w 10653794"/>
                  <a:gd name="connsiteY3" fmla="*/ 1495425 h 1696191"/>
                  <a:gd name="connsiteX4" fmla="*/ 7019455 w 10653794"/>
                  <a:gd name="connsiteY4" fmla="*/ 1695751 h 1696191"/>
                  <a:gd name="connsiteX5" fmla="*/ 8863295 w 10653794"/>
                  <a:gd name="connsiteY5" fmla="*/ 1552273 h 1696191"/>
                  <a:gd name="connsiteX6" fmla="*/ 10653794 w 10653794"/>
                  <a:gd name="connsiteY6" fmla="*/ 1108910 h 1696191"/>
                  <a:gd name="connsiteX0" fmla="*/ 1808779 w 10653794"/>
                  <a:gd name="connsiteY0" fmla="*/ 0 h 1704540"/>
                  <a:gd name="connsiteX1" fmla="*/ 46654 w 10653794"/>
                  <a:gd name="connsiteY1" fmla="*/ 276225 h 1704540"/>
                  <a:gd name="connsiteX2" fmla="*/ 922954 w 10653794"/>
                  <a:gd name="connsiteY2" fmla="*/ 1619250 h 1704540"/>
                  <a:gd name="connsiteX3" fmla="*/ 5113954 w 10653794"/>
                  <a:gd name="connsiteY3" fmla="*/ 1495425 h 1704540"/>
                  <a:gd name="connsiteX4" fmla="*/ 7019455 w 10653794"/>
                  <a:gd name="connsiteY4" fmla="*/ 1695751 h 1704540"/>
                  <a:gd name="connsiteX5" fmla="*/ 9065426 w 10653794"/>
                  <a:gd name="connsiteY5" fmla="*/ 1667776 h 1704540"/>
                  <a:gd name="connsiteX6" fmla="*/ 10653794 w 10653794"/>
                  <a:gd name="connsiteY6" fmla="*/ 1108910 h 1704540"/>
                  <a:gd name="connsiteX0" fmla="*/ 1808779 w 10567167"/>
                  <a:gd name="connsiteY0" fmla="*/ 0 h 1704540"/>
                  <a:gd name="connsiteX1" fmla="*/ 46654 w 10567167"/>
                  <a:gd name="connsiteY1" fmla="*/ 276225 h 1704540"/>
                  <a:gd name="connsiteX2" fmla="*/ 922954 w 10567167"/>
                  <a:gd name="connsiteY2" fmla="*/ 1619250 h 1704540"/>
                  <a:gd name="connsiteX3" fmla="*/ 5113954 w 10567167"/>
                  <a:gd name="connsiteY3" fmla="*/ 1495425 h 1704540"/>
                  <a:gd name="connsiteX4" fmla="*/ 7019455 w 10567167"/>
                  <a:gd name="connsiteY4" fmla="*/ 1695751 h 1704540"/>
                  <a:gd name="connsiteX5" fmla="*/ 9065426 w 10567167"/>
                  <a:gd name="connsiteY5" fmla="*/ 1667776 h 1704540"/>
                  <a:gd name="connsiteX6" fmla="*/ 10567167 w 10567167"/>
                  <a:gd name="connsiteY6" fmla="*/ 849027 h 1704540"/>
                  <a:gd name="connsiteX0" fmla="*/ 1808779 w 10567167"/>
                  <a:gd name="connsiteY0" fmla="*/ 0 h 1723762"/>
                  <a:gd name="connsiteX1" fmla="*/ 46654 w 10567167"/>
                  <a:gd name="connsiteY1" fmla="*/ 276225 h 1723762"/>
                  <a:gd name="connsiteX2" fmla="*/ 922954 w 10567167"/>
                  <a:gd name="connsiteY2" fmla="*/ 1619250 h 1723762"/>
                  <a:gd name="connsiteX3" fmla="*/ 5113954 w 10567167"/>
                  <a:gd name="connsiteY3" fmla="*/ 1495425 h 1723762"/>
                  <a:gd name="connsiteX4" fmla="*/ 7019455 w 10567167"/>
                  <a:gd name="connsiteY4" fmla="*/ 1695751 h 1723762"/>
                  <a:gd name="connsiteX5" fmla="*/ 9065426 w 10567167"/>
                  <a:gd name="connsiteY5" fmla="*/ 1667776 h 1723762"/>
                  <a:gd name="connsiteX6" fmla="*/ 10095329 w 10567167"/>
                  <a:gd name="connsiteY6" fmla="*/ 1330892 h 1723762"/>
                  <a:gd name="connsiteX7" fmla="*/ 10567167 w 10567167"/>
                  <a:gd name="connsiteY7" fmla="*/ 849027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095329"/>
                  <a:gd name="connsiteY0" fmla="*/ 0 h 1723762"/>
                  <a:gd name="connsiteX1" fmla="*/ 46654 w 10095329"/>
                  <a:gd name="connsiteY1" fmla="*/ 276225 h 1723762"/>
                  <a:gd name="connsiteX2" fmla="*/ 922954 w 10095329"/>
                  <a:gd name="connsiteY2" fmla="*/ 1619250 h 1723762"/>
                  <a:gd name="connsiteX3" fmla="*/ 5113954 w 10095329"/>
                  <a:gd name="connsiteY3" fmla="*/ 1495425 h 1723762"/>
                  <a:gd name="connsiteX4" fmla="*/ 7019455 w 10095329"/>
                  <a:gd name="connsiteY4" fmla="*/ 1695751 h 1723762"/>
                  <a:gd name="connsiteX5" fmla="*/ 9065426 w 10095329"/>
                  <a:gd name="connsiteY5" fmla="*/ 1667776 h 1723762"/>
                  <a:gd name="connsiteX6" fmla="*/ 10095329 w 10095329"/>
                  <a:gd name="connsiteY6" fmla="*/ 1330892 h 1723762"/>
                  <a:gd name="connsiteX0" fmla="*/ 1808779 w 10152479"/>
                  <a:gd name="connsiteY0" fmla="*/ 0 h 1723762"/>
                  <a:gd name="connsiteX1" fmla="*/ 46654 w 10152479"/>
                  <a:gd name="connsiteY1" fmla="*/ 276225 h 1723762"/>
                  <a:gd name="connsiteX2" fmla="*/ 922954 w 10152479"/>
                  <a:gd name="connsiteY2" fmla="*/ 1619250 h 1723762"/>
                  <a:gd name="connsiteX3" fmla="*/ 5113954 w 10152479"/>
                  <a:gd name="connsiteY3" fmla="*/ 1495425 h 1723762"/>
                  <a:gd name="connsiteX4" fmla="*/ 7019455 w 10152479"/>
                  <a:gd name="connsiteY4" fmla="*/ 1695751 h 1723762"/>
                  <a:gd name="connsiteX5" fmla="*/ 9065426 w 10152479"/>
                  <a:gd name="connsiteY5" fmla="*/ 1667776 h 1723762"/>
                  <a:gd name="connsiteX6" fmla="*/ 10152479 w 10152479"/>
                  <a:gd name="connsiteY6" fmla="*/ 1311842 h 1723762"/>
                  <a:gd name="connsiteX0" fmla="*/ 1808779 w 10152479"/>
                  <a:gd name="connsiteY0" fmla="*/ 0 h 1723762"/>
                  <a:gd name="connsiteX1" fmla="*/ 46654 w 10152479"/>
                  <a:gd name="connsiteY1" fmla="*/ 276225 h 1723762"/>
                  <a:gd name="connsiteX2" fmla="*/ 922954 w 10152479"/>
                  <a:gd name="connsiteY2" fmla="*/ 1619250 h 1723762"/>
                  <a:gd name="connsiteX3" fmla="*/ 5113954 w 10152479"/>
                  <a:gd name="connsiteY3" fmla="*/ 1495425 h 1723762"/>
                  <a:gd name="connsiteX4" fmla="*/ 7019455 w 10152479"/>
                  <a:gd name="connsiteY4" fmla="*/ 1695751 h 1723762"/>
                  <a:gd name="connsiteX5" fmla="*/ 9065426 w 10152479"/>
                  <a:gd name="connsiteY5" fmla="*/ 1667776 h 1723762"/>
                  <a:gd name="connsiteX6" fmla="*/ 10152479 w 10152479"/>
                  <a:gd name="connsiteY6" fmla="*/ 1311842 h 1723762"/>
                  <a:gd name="connsiteX0" fmla="*/ 1808779 w 10152479"/>
                  <a:gd name="connsiteY0" fmla="*/ 0 h 1696370"/>
                  <a:gd name="connsiteX1" fmla="*/ 46654 w 10152479"/>
                  <a:gd name="connsiteY1" fmla="*/ 276225 h 1696370"/>
                  <a:gd name="connsiteX2" fmla="*/ 922954 w 10152479"/>
                  <a:gd name="connsiteY2" fmla="*/ 1619250 h 1696370"/>
                  <a:gd name="connsiteX3" fmla="*/ 5113954 w 10152479"/>
                  <a:gd name="connsiteY3" fmla="*/ 1495425 h 1696370"/>
                  <a:gd name="connsiteX4" fmla="*/ 7019455 w 10152479"/>
                  <a:gd name="connsiteY4" fmla="*/ 1695751 h 1696370"/>
                  <a:gd name="connsiteX5" fmla="*/ 8963826 w 10152479"/>
                  <a:gd name="connsiteY5" fmla="*/ 1545009 h 1696370"/>
                  <a:gd name="connsiteX6" fmla="*/ 10152479 w 10152479"/>
                  <a:gd name="connsiteY6" fmla="*/ 1311842 h 1696370"/>
                  <a:gd name="connsiteX0" fmla="*/ 1808779 w 9873079"/>
                  <a:gd name="connsiteY0" fmla="*/ 0 h 1696370"/>
                  <a:gd name="connsiteX1" fmla="*/ 46654 w 9873079"/>
                  <a:gd name="connsiteY1" fmla="*/ 276225 h 1696370"/>
                  <a:gd name="connsiteX2" fmla="*/ 922954 w 9873079"/>
                  <a:gd name="connsiteY2" fmla="*/ 1619250 h 1696370"/>
                  <a:gd name="connsiteX3" fmla="*/ 5113954 w 9873079"/>
                  <a:gd name="connsiteY3" fmla="*/ 1495425 h 1696370"/>
                  <a:gd name="connsiteX4" fmla="*/ 7019455 w 9873079"/>
                  <a:gd name="connsiteY4" fmla="*/ 1695751 h 1696370"/>
                  <a:gd name="connsiteX5" fmla="*/ 8963826 w 9873079"/>
                  <a:gd name="connsiteY5" fmla="*/ 1545009 h 1696370"/>
                  <a:gd name="connsiteX6" fmla="*/ 9873079 w 9873079"/>
                  <a:gd name="connsiteY6" fmla="*/ 1307609 h 1696370"/>
                  <a:gd name="connsiteX0" fmla="*/ 1808779 w 9739729"/>
                  <a:gd name="connsiteY0" fmla="*/ 0 h 1696370"/>
                  <a:gd name="connsiteX1" fmla="*/ 46654 w 9739729"/>
                  <a:gd name="connsiteY1" fmla="*/ 276225 h 1696370"/>
                  <a:gd name="connsiteX2" fmla="*/ 922954 w 9739729"/>
                  <a:gd name="connsiteY2" fmla="*/ 1619250 h 1696370"/>
                  <a:gd name="connsiteX3" fmla="*/ 5113954 w 9739729"/>
                  <a:gd name="connsiteY3" fmla="*/ 1495425 h 1696370"/>
                  <a:gd name="connsiteX4" fmla="*/ 7019455 w 9739729"/>
                  <a:gd name="connsiteY4" fmla="*/ 1695751 h 1696370"/>
                  <a:gd name="connsiteX5" fmla="*/ 8963826 w 9739729"/>
                  <a:gd name="connsiteY5" fmla="*/ 1545009 h 1696370"/>
                  <a:gd name="connsiteX6" fmla="*/ 9739729 w 9739729"/>
                  <a:gd name="connsiteY6" fmla="*/ 1307609 h 1696370"/>
                  <a:gd name="connsiteX0" fmla="*/ 1808779 w 9739729"/>
                  <a:gd name="connsiteY0" fmla="*/ 0 h 1696370"/>
                  <a:gd name="connsiteX1" fmla="*/ 46654 w 9739729"/>
                  <a:gd name="connsiteY1" fmla="*/ 276225 h 1696370"/>
                  <a:gd name="connsiteX2" fmla="*/ 922954 w 9739729"/>
                  <a:gd name="connsiteY2" fmla="*/ 1619250 h 1696370"/>
                  <a:gd name="connsiteX3" fmla="*/ 5113954 w 9739729"/>
                  <a:gd name="connsiteY3" fmla="*/ 1495425 h 1696370"/>
                  <a:gd name="connsiteX4" fmla="*/ 7019455 w 9739729"/>
                  <a:gd name="connsiteY4" fmla="*/ 1695751 h 1696370"/>
                  <a:gd name="connsiteX5" fmla="*/ 8963826 w 9739729"/>
                  <a:gd name="connsiteY5" fmla="*/ 1545009 h 1696370"/>
                  <a:gd name="connsiteX6" fmla="*/ 9739729 w 9739729"/>
                  <a:gd name="connsiteY6" fmla="*/ 1307609 h 1696370"/>
                  <a:gd name="connsiteX0" fmla="*/ 1808779 w 9752429"/>
                  <a:gd name="connsiteY0" fmla="*/ 0 h 1696370"/>
                  <a:gd name="connsiteX1" fmla="*/ 46654 w 9752429"/>
                  <a:gd name="connsiteY1" fmla="*/ 276225 h 1696370"/>
                  <a:gd name="connsiteX2" fmla="*/ 922954 w 9752429"/>
                  <a:gd name="connsiteY2" fmla="*/ 1619250 h 1696370"/>
                  <a:gd name="connsiteX3" fmla="*/ 5113954 w 9752429"/>
                  <a:gd name="connsiteY3" fmla="*/ 1495425 h 1696370"/>
                  <a:gd name="connsiteX4" fmla="*/ 7019455 w 9752429"/>
                  <a:gd name="connsiteY4" fmla="*/ 1695751 h 1696370"/>
                  <a:gd name="connsiteX5" fmla="*/ 8963826 w 9752429"/>
                  <a:gd name="connsiteY5" fmla="*/ 1545009 h 1696370"/>
                  <a:gd name="connsiteX6" fmla="*/ 9752429 w 9752429"/>
                  <a:gd name="connsiteY6" fmla="*/ 1383809 h 1696370"/>
                  <a:gd name="connsiteX0" fmla="*/ 776653 w 9710903"/>
                  <a:gd name="connsiteY0" fmla="*/ 175028 h 1490398"/>
                  <a:gd name="connsiteX1" fmla="*/ 5128 w 9710903"/>
                  <a:gd name="connsiteY1" fmla="*/ 70253 h 1490398"/>
                  <a:gd name="connsiteX2" fmla="*/ 881428 w 9710903"/>
                  <a:gd name="connsiteY2" fmla="*/ 1413278 h 1490398"/>
                  <a:gd name="connsiteX3" fmla="*/ 5072428 w 9710903"/>
                  <a:gd name="connsiteY3" fmla="*/ 1289453 h 1490398"/>
                  <a:gd name="connsiteX4" fmla="*/ 6977929 w 9710903"/>
                  <a:gd name="connsiteY4" fmla="*/ 1489779 h 1490398"/>
                  <a:gd name="connsiteX5" fmla="*/ 8922300 w 9710903"/>
                  <a:gd name="connsiteY5" fmla="*/ 1339037 h 1490398"/>
                  <a:gd name="connsiteX6" fmla="*/ 9710903 w 9710903"/>
                  <a:gd name="connsiteY6" fmla="*/ 1177837 h 1490398"/>
                  <a:gd name="connsiteX0" fmla="*/ 133256 w 9067506"/>
                  <a:gd name="connsiteY0" fmla="*/ 301172 h 1616542"/>
                  <a:gd name="connsiteX1" fmla="*/ 2466881 w 9067506"/>
                  <a:gd name="connsiteY1" fmla="*/ 53522 h 1616542"/>
                  <a:gd name="connsiteX2" fmla="*/ 238031 w 9067506"/>
                  <a:gd name="connsiteY2" fmla="*/ 1539422 h 1616542"/>
                  <a:gd name="connsiteX3" fmla="*/ 4429031 w 9067506"/>
                  <a:gd name="connsiteY3" fmla="*/ 1415597 h 1616542"/>
                  <a:gd name="connsiteX4" fmla="*/ 6334532 w 9067506"/>
                  <a:gd name="connsiteY4" fmla="*/ 1615923 h 1616542"/>
                  <a:gd name="connsiteX5" fmla="*/ 8278903 w 9067506"/>
                  <a:gd name="connsiteY5" fmla="*/ 1465181 h 1616542"/>
                  <a:gd name="connsiteX6" fmla="*/ 9067506 w 9067506"/>
                  <a:gd name="connsiteY6" fmla="*/ 1303981 h 1616542"/>
                  <a:gd name="connsiteX0" fmla="*/ 150054 w 9084304"/>
                  <a:gd name="connsiteY0" fmla="*/ 281004 h 1596374"/>
                  <a:gd name="connsiteX1" fmla="*/ 2483679 w 9084304"/>
                  <a:gd name="connsiteY1" fmla="*/ 33354 h 1596374"/>
                  <a:gd name="connsiteX2" fmla="*/ 2845629 w 9084304"/>
                  <a:gd name="connsiteY2" fmla="*/ 1176354 h 1596374"/>
                  <a:gd name="connsiteX3" fmla="*/ 4445829 w 9084304"/>
                  <a:gd name="connsiteY3" fmla="*/ 1395429 h 1596374"/>
                  <a:gd name="connsiteX4" fmla="*/ 6351330 w 9084304"/>
                  <a:gd name="connsiteY4" fmla="*/ 1595755 h 1596374"/>
                  <a:gd name="connsiteX5" fmla="*/ 8295701 w 9084304"/>
                  <a:gd name="connsiteY5" fmla="*/ 1445013 h 1596374"/>
                  <a:gd name="connsiteX6" fmla="*/ 9084304 w 9084304"/>
                  <a:gd name="connsiteY6" fmla="*/ 1283813 h 1596374"/>
                  <a:gd name="connsiteX0" fmla="*/ 150054 w 10189204"/>
                  <a:gd name="connsiteY0" fmla="*/ 281004 h 1596374"/>
                  <a:gd name="connsiteX1" fmla="*/ 2483679 w 10189204"/>
                  <a:gd name="connsiteY1" fmla="*/ 33354 h 1596374"/>
                  <a:gd name="connsiteX2" fmla="*/ 2845629 w 10189204"/>
                  <a:gd name="connsiteY2" fmla="*/ 1176354 h 1596374"/>
                  <a:gd name="connsiteX3" fmla="*/ 4445829 w 10189204"/>
                  <a:gd name="connsiteY3" fmla="*/ 1395429 h 1596374"/>
                  <a:gd name="connsiteX4" fmla="*/ 6351330 w 10189204"/>
                  <a:gd name="connsiteY4" fmla="*/ 1595755 h 1596374"/>
                  <a:gd name="connsiteX5" fmla="*/ 8295701 w 10189204"/>
                  <a:gd name="connsiteY5" fmla="*/ 1445013 h 1596374"/>
                  <a:gd name="connsiteX6" fmla="*/ 10189204 w 10189204"/>
                  <a:gd name="connsiteY6" fmla="*/ 1236188 h 1596374"/>
                  <a:gd name="connsiteX0" fmla="*/ 150054 w 10189204"/>
                  <a:gd name="connsiteY0" fmla="*/ 281004 h 1595957"/>
                  <a:gd name="connsiteX1" fmla="*/ 2483679 w 10189204"/>
                  <a:gd name="connsiteY1" fmla="*/ 33354 h 1595957"/>
                  <a:gd name="connsiteX2" fmla="*/ 2845629 w 10189204"/>
                  <a:gd name="connsiteY2" fmla="*/ 1176354 h 1595957"/>
                  <a:gd name="connsiteX3" fmla="*/ 4445829 w 10189204"/>
                  <a:gd name="connsiteY3" fmla="*/ 1395429 h 1595957"/>
                  <a:gd name="connsiteX4" fmla="*/ 6351330 w 10189204"/>
                  <a:gd name="connsiteY4" fmla="*/ 1595755 h 1595957"/>
                  <a:gd name="connsiteX5" fmla="*/ 9172001 w 10189204"/>
                  <a:gd name="connsiteY5" fmla="*/ 1425963 h 1595957"/>
                  <a:gd name="connsiteX6" fmla="*/ 10189204 w 10189204"/>
                  <a:gd name="connsiteY6" fmla="*/ 1236188 h 1595957"/>
                  <a:gd name="connsiteX0" fmla="*/ 226330 w 10265480"/>
                  <a:gd name="connsiteY0" fmla="*/ 87640 h 1402593"/>
                  <a:gd name="connsiteX1" fmla="*/ 1445530 w 10265480"/>
                  <a:gd name="connsiteY1" fmla="*/ 59065 h 1402593"/>
                  <a:gd name="connsiteX2" fmla="*/ 2921905 w 10265480"/>
                  <a:gd name="connsiteY2" fmla="*/ 982990 h 1402593"/>
                  <a:gd name="connsiteX3" fmla="*/ 4522105 w 10265480"/>
                  <a:gd name="connsiteY3" fmla="*/ 1202065 h 1402593"/>
                  <a:gd name="connsiteX4" fmla="*/ 6427606 w 10265480"/>
                  <a:gd name="connsiteY4" fmla="*/ 1402391 h 1402593"/>
                  <a:gd name="connsiteX5" fmla="*/ 9248277 w 10265480"/>
                  <a:gd name="connsiteY5" fmla="*/ 1232599 h 1402593"/>
                  <a:gd name="connsiteX6" fmla="*/ 10265480 w 10265480"/>
                  <a:gd name="connsiteY6" fmla="*/ 1042824 h 1402593"/>
                  <a:gd name="connsiteX0" fmla="*/ 226330 w 9248277"/>
                  <a:gd name="connsiteY0" fmla="*/ 87640 h 1402593"/>
                  <a:gd name="connsiteX1" fmla="*/ 1445530 w 9248277"/>
                  <a:gd name="connsiteY1" fmla="*/ 59065 h 1402593"/>
                  <a:gd name="connsiteX2" fmla="*/ 2921905 w 9248277"/>
                  <a:gd name="connsiteY2" fmla="*/ 982990 h 1402593"/>
                  <a:gd name="connsiteX3" fmla="*/ 4522105 w 9248277"/>
                  <a:gd name="connsiteY3" fmla="*/ 1202065 h 1402593"/>
                  <a:gd name="connsiteX4" fmla="*/ 6427606 w 9248277"/>
                  <a:gd name="connsiteY4" fmla="*/ 1402391 h 1402593"/>
                  <a:gd name="connsiteX5" fmla="*/ 9248277 w 9248277"/>
                  <a:gd name="connsiteY5" fmla="*/ 1232599 h 1402593"/>
                  <a:gd name="connsiteX0" fmla="*/ 226330 w 10311533"/>
                  <a:gd name="connsiteY0" fmla="*/ 87640 h 1460296"/>
                  <a:gd name="connsiteX1" fmla="*/ 1445530 w 10311533"/>
                  <a:gd name="connsiteY1" fmla="*/ 59065 h 1460296"/>
                  <a:gd name="connsiteX2" fmla="*/ 2921905 w 10311533"/>
                  <a:gd name="connsiteY2" fmla="*/ 982990 h 1460296"/>
                  <a:gd name="connsiteX3" fmla="*/ 4522105 w 10311533"/>
                  <a:gd name="connsiteY3" fmla="*/ 1202065 h 1460296"/>
                  <a:gd name="connsiteX4" fmla="*/ 6427606 w 10311533"/>
                  <a:gd name="connsiteY4" fmla="*/ 1402391 h 1460296"/>
                  <a:gd name="connsiteX5" fmla="*/ 10311533 w 10311533"/>
                  <a:gd name="connsiteY5" fmla="*/ 84283 h 1460296"/>
                  <a:gd name="connsiteX0" fmla="*/ 226330 w 10311533"/>
                  <a:gd name="connsiteY0" fmla="*/ 87640 h 1435779"/>
                  <a:gd name="connsiteX1" fmla="*/ 1445530 w 10311533"/>
                  <a:gd name="connsiteY1" fmla="*/ 59065 h 1435779"/>
                  <a:gd name="connsiteX2" fmla="*/ 2921905 w 10311533"/>
                  <a:gd name="connsiteY2" fmla="*/ 982990 h 1435779"/>
                  <a:gd name="connsiteX3" fmla="*/ 4522105 w 10311533"/>
                  <a:gd name="connsiteY3" fmla="*/ 1202065 h 1435779"/>
                  <a:gd name="connsiteX4" fmla="*/ 6427606 w 10311533"/>
                  <a:gd name="connsiteY4" fmla="*/ 1402391 h 1435779"/>
                  <a:gd name="connsiteX5" fmla="*/ 8852839 w 10311533"/>
                  <a:gd name="connsiteY5" fmla="*/ 1292882 h 1435779"/>
                  <a:gd name="connsiteX6" fmla="*/ 10311533 w 10311533"/>
                  <a:gd name="connsiteY6" fmla="*/ 84283 h 1435779"/>
                  <a:gd name="connsiteX0" fmla="*/ 226330 w 9694844"/>
                  <a:gd name="connsiteY0" fmla="*/ 87640 h 1435779"/>
                  <a:gd name="connsiteX1" fmla="*/ 1445530 w 9694844"/>
                  <a:gd name="connsiteY1" fmla="*/ 59065 h 1435779"/>
                  <a:gd name="connsiteX2" fmla="*/ 2921905 w 9694844"/>
                  <a:gd name="connsiteY2" fmla="*/ 982990 h 1435779"/>
                  <a:gd name="connsiteX3" fmla="*/ 4522105 w 9694844"/>
                  <a:gd name="connsiteY3" fmla="*/ 1202065 h 1435779"/>
                  <a:gd name="connsiteX4" fmla="*/ 6427606 w 9694844"/>
                  <a:gd name="connsiteY4" fmla="*/ 1402391 h 1435779"/>
                  <a:gd name="connsiteX5" fmla="*/ 8852839 w 9694844"/>
                  <a:gd name="connsiteY5" fmla="*/ 1292882 h 1435779"/>
                  <a:gd name="connsiteX6" fmla="*/ 9694844 w 9694844"/>
                  <a:gd name="connsiteY6" fmla="*/ 690339 h 1435779"/>
                  <a:gd name="connsiteX0" fmla="*/ 226330 w 9694844"/>
                  <a:gd name="connsiteY0" fmla="*/ 87640 h 1435779"/>
                  <a:gd name="connsiteX1" fmla="*/ 1445530 w 9694844"/>
                  <a:gd name="connsiteY1" fmla="*/ 59065 h 1435779"/>
                  <a:gd name="connsiteX2" fmla="*/ 2921905 w 9694844"/>
                  <a:gd name="connsiteY2" fmla="*/ 982990 h 1435779"/>
                  <a:gd name="connsiteX3" fmla="*/ 4522105 w 9694844"/>
                  <a:gd name="connsiteY3" fmla="*/ 1202065 h 1435779"/>
                  <a:gd name="connsiteX4" fmla="*/ 6427606 w 9694844"/>
                  <a:gd name="connsiteY4" fmla="*/ 1402391 h 1435779"/>
                  <a:gd name="connsiteX5" fmla="*/ 8852839 w 9694844"/>
                  <a:gd name="connsiteY5" fmla="*/ 1292882 h 1435779"/>
                  <a:gd name="connsiteX6" fmla="*/ 9694844 w 9694844"/>
                  <a:gd name="connsiteY6" fmla="*/ 690339 h 1435779"/>
                  <a:gd name="connsiteX0" fmla="*/ 226330 w 9758640"/>
                  <a:gd name="connsiteY0" fmla="*/ 87640 h 1435779"/>
                  <a:gd name="connsiteX1" fmla="*/ 1445530 w 9758640"/>
                  <a:gd name="connsiteY1" fmla="*/ 59065 h 1435779"/>
                  <a:gd name="connsiteX2" fmla="*/ 2921905 w 9758640"/>
                  <a:gd name="connsiteY2" fmla="*/ 982990 h 1435779"/>
                  <a:gd name="connsiteX3" fmla="*/ 4522105 w 9758640"/>
                  <a:gd name="connsiteY3" fmla="*/ 1202065 h 1435779"/>
                  <a:gd name="connsiteX4" fmla="*/ 6427606 w 9758640"/>
                  <a:gd name="connsiteY4" fmla="*/ 1402391 h 1435779"/>
                  <a:gd name="connsiteX5" fmla="*/ 8852839 w 9758640"/>
                  <a:gd name="connsiteY5" fmla="*/ 1292882 h 1435779"/>
                  <a:gd name="connsiteX6" fmla="*/ 9758640 w 9758640"/>
                  <a:gd name="connsiteY6" fmla="*/ 413893 h 1435779"/>
                  <a:gd name="connsiteX0" fmla="*/ 166502 w 9698812"/>
                  <a:gd name="connsiteY0" fmla="*/ 16121 h 1364260"/>
                  <a:gd name="connsiteX1" fmla="*/ 2174974 w 9698812"/>
                  <a:gd name="connsiteY1" fmla="*/ 93424 h 1364260"/>
                  <a:gd name="connsiteX2" fmla="*/ 2862077 w 9698812"/>
                  <a:gd name="connsiteY2" fmla="*/ 911471 h 1364260"/>
                  <a:gd name="connsiteX3" fmla="*/ 4462277 w 9698812"/>
                  <a:gd name="connsiteY3" fmla="*/ 1130546 h 1364260"/>
                  <a:gd name="connsiteX4" fmla="*/ 6367778 w 9698812"/>
                  <a:gd name="connsiteY4" fmla="*/ 1330872 h 1364260"/>
                  <a:gd name="connsiteX5" fmla="*/ 8793011 w 9698812"/>
                  <a:gd name="connsiteY5" fmla="*/ 1221363 h 1364260"/>
                  <a:gd name="connsiteX6" fmla="*/ 9698812 w 9698812"/>
                  <a:gd name="connsiteY6" fmla="*/ 342374 h 1364260"/>
                  <a:gd name="connsiteX0" fmla="*/ 167185 w 9699495"/>
                  <a:gd name="connsiteY0" fmla="*/ 32484 h 1380623"/>
                  <a:gd name="connsiteX1" fmla="*/ 2175657 w 9699495"/>
                  <a:gd name="connsiteY1" fmla="*/ 109787 h 1380623"/>
                  <a:gd name="connsiteX2" fmla="*/ 2939762 w 9699495"/>
                  <a:gd name="connsiteY2" fmla="*/ 1178091 h 1380623"/>
                  <a:gd name="connsiteX3" fmla="*/ 4462960 w 9699495"/>
                  <a:gd name="connsiteY3" fmla="*/ 1146909 h 1380623"/>
                  <a:gd name="connsiteX4" fmla="*/ 6368461 w 9699495"/>
                  <a:gd name="connsiteY4" fmla="*/ 1347235 h 1380623"/>
                  <a:gd name="connsiteX5" fmla="*/ 8793694 w 9699495"/>
                  <a:gd name="connsiteY5" fmla="*/ 1237726 h 1380623"/>
                  <a:gd name="connsiteX6" fmla="*/ 9699495 w 9699495"/>
                  <a:gd name="connsiteY6" fmla="*/ 358737 h 1380623"/>
                  <a:gd name="connsiteX0" fmla="*/ 200317 w 9732627"/>
                  <a:gd name="connsiteY0" fmla="*/ 0 h 1348139"/>
                  <a:gd name="connsiteX1" fmla="*/ 1717901 w 9732627"/>
                  <a:gd name="connsiteY1" fmla="*/ 192806 h 1348139"/>
                  <a:gd name="connsiteX2" fmla="*/ 2972894 w 9732627"/>
                  <a:gd name="connsiteY2" fmla="*/ 1145607 h 1348139"/>
                  <a:gd name="connsiteX3" fmla="*/ 4496092 w 9732627"/>
                  <a:gd name="connsiteY3" fmla="*/ 1114425 h 1348139"/>
                  <a:gd name="connsiteX4" fmla="*/ 6401593 w 9732627"/>
                  <a:gd name="connsiteY4" fmla="*/ 1314751 h 1348139"/>
                  <a:gd name="connsiteX5" fmla="*/ 8826826 w 9732627"/>
                  <a:gd name="connsiteY5" fmla="*/ 1205242 h 1348139"/>
                  <a:gd name="connsiteX6" fmla="*/ 9732627 w 9732627"/>
                  <a:gd name="connsiteY6" fmla="*/ 326253 h 1348139"/>
                  <a:gd name="connsiteX0" fmla="*/ 221191 w 9753501"/>
                  <a:gd name="connsiteY0" fmla="*/ 0 h 1348139"/>
                  <a:gd name="connsiteX1" fmla="*/ 1738775 w 9753501"/>
                  <a:gd name="connsiteY1" fmla="*/ 192806 h 1348139"/>
                  <a:gd name="connsiteX2" fmla="*/ 4516966 w 9753501"/>
                  <a:gd name="connsiteY2" fmla="*/ 1114425 h 1348139"/>
                  <a:gd name="connsiteX3" fmla="*/ 6422467 w 9753501"/>
                  <a:gd name="connsiteY3" fmla="*/ 1314751 h 1348139"/>
                  <a:gd name="connsiteX4" fmla="*/ 8847700 w 9753501"/>
                  <a:gd name="connsiteY4" fmla="*/ 1205242 h 1348139"/>
                  <a:gd name="connsiteX5" fmla="*/ 9753501 w 9753501"/>
                  <a:gd name="connsiteY5" fmla="*/ 326253 h 1348139"/>
                  <a:gd name="connsiteX0" fmla="*/ 196789 w 9729099"/>
                  <a:gd name="connsiteY0" fmla="*/ 0 h 1348139"/>
                  <a:gd name="connsiteX1" fmla="*/ 1714373 w 9729099"/>
                  <a:gd name="connsiteY1" fmla="*/ 192806 h 1348139"/>
                  <a:gd name="connsiteX2" fmla="*/ 2683587 w 9729099"/>
                  <a:gd name="connsiteY2" fmla="*/ 167683 h 1348139"/>
                  <a:gd name="connsiteX3" fmla="*/ 4492564 w 9729099"/>
                  <a:gd name="connsiteY3" fmla="*/ 1114425 h 1348139"/>
                  <a:gd name="connsiteX4" fmla="*/ 6398065 w 9729099"/>
                  <a:gd name="connsiteY4" fmla="*/ 1314751 h 1348139"/>
                  <a:gd name="connsiteX5" fmla="*/ 8823298 w 9729099"/>
                  <a:gd name="connsiteY5" fmla="*/ 1205242 h 1348139"/>
                  <a:gd name="connsiteX6" fmla="*/ 9729099 w 9729099"/>
                  <a:gd name="connsiteY6" fmla="*/ 326253 h 1348139"/>
                  <a:gd name="connsiteX0" fmla="*/ 0 w 9532310"/>
                  <a:gd name="connsiteY0" fmla="*/ 0 h 1348139"/>
                  <a:gd name="connsiteX1" fmla="*/ 2486798 w 9532310"/>
                  <a:gd name="connsiteY1" fmla="*/ 167683 h 1348139"/>
                  <a:gd name="connsiteX2" fmla="*/ 4295775 w 9532310"/>
                  <a:gd name="connsiteY2" fmla="*/ 1114425 h 1348139"/>
                  <a:gd name="connsiteX3" fmla="*/ 6201276 w 9532310"/>
                  <a:gd name="connsiteY3" fmla="*/ 1314751 h 1348139"/>
                  <a:gd name="connsiteX4" fmla="*/ 8626509 w 9532310"/>
                  <a:gd name="connsiteY4" fmla="*/ 1205242 h 1348139"/>
                  <a:gd name="connsiteX5" fmla="*/ 9532310 w 9532310"/>
                  <a:gd name="connsiteY5" fmla="*/ 326253 h 1348139"/>
                  <a:gd name="connsiteX0" fmla="*/ 0 w 9532310"/>
                  <a:gd name="connsiteY0" fmla="*/ 0 h 1348139"/>
                  <a:gd name="connsiteX1" fmla="*/ 2118498 w 9532310"/>
                  <a:gd name="connsiteY1" fmla="*/ 167683 h 1348139"/>
                  <a:gd name="connsiteX2" fmla="*/ 4295775 w 9532310"/>
                  <a:gd name="connsiteY2" fmla="*/ 1114425 h 1348139"/>
                  <a:gd name="connsiteX3" fmla="*/ 6201276 w 9532310"/>
                  <a:gd name="connsiteY3" fmla="*/ 1314751 h 1348139"/>
                  <a:gd name="connsiteX4" fmla="*/ 8626509 w 9532310"/>
                  <a:gd name="connsiteY4" fmla="*/ 1205242 h 1348139"/>
                  <a:gd name="connsiteX5" fmla="*/ 9532310 w 9532310"/>
                  <a:gd name="connsiteY5" fmla="*/ 326253 h 1348139"/>
                  <a:gd name="connsiteX0" fmla="*/ 0 w 9532310"/>
                  <a:gd name="connsiteY0" fmla="*/ 0 h 1279902"/>
                  <a:gd name="connsiteX1" fmla="*/ 2118498 w 9532310"/>
                  <a:gd name="connsiteY1" fmla="*/ 167683 h 1279902"/>
                  <a:gd name="connsiteX2" fmla="*/ 4295775 w 9532310"/>
                  <a:gd name="connsiteY2" fmla="*/ 1114425 h 1279902"/>
                  <a:gd name="connsiteX3" fmla="*/ 8626509 w 9532310"/>
                  <a:gd name="connsiteY3" fmla="*/ 1205242 h 1279902"/>
                  <a:gd name="connsiteX4" fmla="*/ 9532310 w 9532310"/>
                  <a:gd name="connsiteY4" fmla="*/ 326253 h 1279902"/>
                  <a:gd name="connsiteX0" fmla="*/ 0 w 9532310"/>
                  <a:gd name="connsiteY0" fmla="*/ 0 h 1120820"/>
                  <a:gd name="connsiteX1" fmla="*/ 2118498 w 9532310"/>
                  <a:gd name="connsiteY1" fmla="*/ 167683 h 1120820"/>
                  <a:gd name="connsiteX2" fmla="*/ 4295775 w 9532310"/>
                  <a:gd name="connsiteY2" fmla="*/ 1114425 h 1120820"/>
                  <a:gd name="connsiteX3" fmla="*/ 8410609 w 9532310"/>
                  <a:gd name="connsiteY3" fmla="*/ 570242 h 1120820"/>
                  <a:gd name="connsiteX4" fmla="*/ 9532310 w 9532310"/>
                  <a:gd name="connsiteY4" fmla="*/ 326253 h 1120820"/>
                  <a:gd name="connsiteX0" fmla="*/ 0 w 9545010"/>
                  <a:gd name="connsiteY0" fmla="*/ 29347 h 1150167"/>
                  <a:gd name="connsiteX1" fmla="*/ 2118498 w 9545010"/>
                  <a:gd name="connsiteY1" fmla="*/ 197030 h 1150167"/>
                  <a:gd name="connsiteX2" fmla="*/ 4295775 w 9545010"/>
                  <a:gd name="connsiteY2" fmla="*/ 1143772 h 1150167"/>
                  <a:gd name="connsiteX3" fmla="*/ 8410609 w 9545010"/>
                  <a:gd name="connsiteY3" fmla="*/ 599589 h 1150167"/>
                  <a:gd name="connsiteX4" fmla="*/ 9545010 w 9545010"/>
                  <a:gd name="connsiteY4" fmla="*/ 0 h 1150167"/>
                  <a:gd name="connsiteX0" fmla="*/ 0 w 9545010"/>
                  <a:gd name="connsiteY0" fmla="*/ 29347 h 1008167"/>
                  <a:gd name="connsiteX1" fmla="*/ 2118498 w 9545010"/>
                  <a:gd name="connsiteY1" fmla="*/ 197030 h 1008167"/>
                  <a:gd name="connsiteX2" fmla="*/ 4651910 w 9545010"/>
                  <a:gd name="connsiteY2" fmla="*/ 999393 h 1008167"/>
                  <a:gd name="connsiteX3" fmla="*/ 8410609 w 9545010"/>
                  <a:gd name="connsiteY3" fmla="*/ 599589 h 1008167"/>
                  <a:gd name="connsiteX4" fmla="*/ 9545010 w 9545010"/>
                  <a:gd name="connsiteY4" fmla="*/ 0 h 1008167"/>
                  <a:gd name="connsiteX0" fmla="*/ 0 w 9545010"/>
                  <a:gd name="connsiteY0" fmla="*/ 281134 h 1278279"/>
                  <a:gd name="connsiteX1" fmla="*/ 2667138 w 9545010"/>
                  <a:gd name="connsiteY1" fmla="*/ 44556 h 1278279"/>
                  <a:gd name="connsiteX2" fmla="*/ 4651910 w 9545010"/>
                  <a:gd name="connsiteY2" fmla="*/ 1251180 h 1278279"/>
                  <a:gd name="connsiteX3" fmla="*/ 8410609 w 9545010"/>
                  <a:gd name="connsiteY3" fmla="*/ 851376 h 1278279"/>
                  <a:gd name="connsiteX4" fmla="*/ 9545010 w 9545010"/>
                  <a:gd name="connsiteY4" fmla="*/ 251787 h 1278279"/>
                  <a:gd name="connsiteX0" fmla="*/ 0 w 9545010"/>
                  <a:gd name="connsiteY0" fmla="*/ 95040 h 1081853"/>
                  <a:gd name="connsiteX1" fmla="*/ 2551634 w 9545010"/>
                  <a:gd name="connsiteY1" fmla="*/ 70217 h 1081853"/>
                  <a:gd name="connsiteX2" fmla="*/ 4651910 w 9545010"/>
                  <a:gd name="connsiteY2" fmla="*/ 1065086 h 1081853"/>
                  <a:gd name="connsiteX3" fmla="*/ 8410609 w 9545010"/>
                  <a:gd name="connsiteY3" fmla="*/ 665282 h 1081853"/>
                  <a:gd name="connsiteX4" fmla="*/ 9545010 w 9545010"/>
                  <a:gd name="connsiteY4" fmla="*/ 65693 h 1081853"/>
                  <a:gd name="connsiteX0" fmla="*/ 0 w 9545010"/>
                  <a:gd name="connsiteY0" fmla="*/ 95040 h 1398538"/>
                  <a:gd name="connsiteX1" fmla="*/ 2551634 w 9545010"/>
                  <a:gd name="connsiteY1" fmla="*/ 70217 h 1398538"/>
                  <a:gd name="connsiteX2" fmla="*/ 4651910 w 9545010"/>
                  <a:gd name="connsiteY2" fmla="*/ 1065086 h 1398538"/>
                  <a:gd name="connsiteX3" fmla="*/ 7250768 w 9545010"/>
                  <a:gd name="connsiteY3" fmla="*/ 1383666 h 1398538"/>
                  <a:gd name="connsiteX4" fmla="*/ 8410609 w 9545010"/>
                  <a:gd name="connsiteY4" fmla="*/ 665282 h 1398538"/>
                  <a:gd name="connsiteX5" fmla="*/ 9545010 w 9545010"/>
                  <a:gd name="connsiteY5" fmla="*/ 65693 h 1398538"/>
                  <a:gd name="connsiteX0" fmla="*/ 0 w 9545010"/>
                  <a:gd name="connsiteY0" fmla="*/ 95040 h 1435869"/>
                  <a:gd name="connsiteX1" fmla="*/ 2551634 w 9545010"/>
                  <a:gd name="connsiteY1" fmla="*/ 70217 h 1435869"/>
                  <a:gd name="connsiteX2" fmla="*/ 4651910 w 9545010"/>
                  <a:gd name="connsiteY2" fmla="*/ 1065086 h 1435869"/>
                  <a:gd name="connsiteX3" fmla="*/ 7250768 w 9545010"/>
                  <a:gd name="connsiteY3" fmla="*/ 1383666 h 1435869"/>
                  <a:gd name="connsiteX4" fmla="*/ 9545010 w 9545010"/>
                  <a:gd name="connsiteY4" fmla="*/ 65693 h 1435869"/>
                  <a:gd name="connsiteX0" fmla="*/ 0 w 9583511"/>
                  <a:gd name="connsiteY0" fmla="*/ 95040 h 1435869"/>
                  <a:gd name="connsiteX1" fmla="*/ 2551634 w 9583511"/>
                  <a:gd name="connsiteY1" fmla="*/ 70217 h 1435869"/>
                  <a:gd name="connsiteX2" fmla="*/ 4651910 w 9583511"/>
                  <a:gd name="connsiteY2" fmla="*/ 1065086 h 1435869"/>
                  <a:gd name="connsiteX3" fmla="*/ 7250768 w 9583511"/>
                  <a:gd name="connsiteY3" fmla="*/ 1383666 h 1435869"/>
                  <a:gd name="connsiteX4" fmla="*/ 9583511 w 9583511"/>
                  <a:gd name="connsiteY4" fmla="*/ 7942 h 1435869"/>
                  <a:gd name="connsiteX0" fmla="*/ 0 w 9583511"/>
                  <a:gd name="connsiteY0" fmla="*/ 95040 h 1435869"/>
                  <a:gd name="connsiteX1" fmla="*/ 2551634 w 9583511"/>
                  <a:gd name="connsiteY1" fmla="*/ 70217 h 1435869"/>
                  <a:gd name="connsiteX2" fmla="*/ 4651910 w 9583511"/>
                  <a:gd name="connsiteY2" fmla="*/ 1065086 h 1435869"/>
                  <a:gd name="connsiteX3" fmla="*/ 7250768 w 9583511"/>
                  <a:gd name="connsiteY3" fmla="*/ 1383666 h 1435869"/>
                  <a:gd name="connsiteX4" fmla="*/ 9583511 w 9583511"/>
                  <a:gd name="connsiteY4" fmla="*/ 7942 h 1435869"/>
                  <a:gd name="connsiteX0" fmla="*/ 0 w 9894661"/>
                  <a:gd name="connsiteY0" fmla="*/ 887198 h 1427927"/>
                  <a:gd name="connsiteX1" fmla="*/ 2862784 w 9894661"/>
                  <a:gd name="connsiteY1" fmla="*/ 62275 h 1427927"/>
                  <a:gd name="connsiteX2" fmla="*/ 4963060 w 9894661"/>
                  <a:gd name="connsiteY2" fmla="*/ 1057144 h 1427927"/>
                  <a:gd name="connsiteX3" fmla="*/ 7561918 w 9894661"/>
                  <a:gd name="connsiteY3" fmla="*/ 1375724 h 1427927"/>
                  <a:gd name="connsiteX4" fmla="*/ 9894661 w 9894661"/>
                  <a:gd name="connsiteY4" fmla="*/ 0 h 1427927"/>
                  <a:gd name="connsiteX0" fmla="*/ 0 w 9894661"/>
                  <a:gd name="connsiteY0" fmla="*/ 1103370 h 1649370"/>
                  <a:gd name="connsiteX1" fmla="*/ 1491184 w 9894661"/>
                  <a:gd name="connsiteY1" fmla="*/ 18097 h 1649370"/>
                  <a:gd name="connsiteX2" fmla="*/ 4963060 w 9894661"/>
                  <a:gd name="connsiteY2" fmla="*/ 1273316 h 1649370"/>
                  <a:gd name="connsiteX3" fmla="*/ 7561918 w 9894661"/>
                  <a:gd name="connsiteY3" fmla="*/ 1591896 h 1649370"/>
                  <a:gd name="connsiteX4" fmla="*/ 9894661 w 9894661"/>
                  <a:gd name="connsiteY4" fmla="*/ 216172 h 1649370"/>
                  <a:gd name="connsiteX0" fmla="*/ 0 w 9894661"/>
                  <a:gd name="connsiteY0" fmla="*/ 1116118 h 1657253"/>
                  <a:gd name="connsiteX1" fmla="*/ 1491184 w 9894661"/>
                  <a:gd name="connsiteY1" fmla="*/ 30845 h 1657253"/>
                  <a:gd name="connsiteX2" fmla="*/ 3327303 w 9894661"/>
                  <a:gd name="connsiteY2" fmla="*/ 269640 h 1657253"/>
                  <a:gd name="connsiteX3" fmla="*/ 4963060 w 9894661"/>
                  <a:gd name="connsiteY3" fmla="*/ 1286064 h 1657253"/>
                  <a:gd name="connsiteX4" fmla="*/ 7561918 w 9894661"/>
                  <a:gd name="connsiteY4" fmla="*/ 1604644 h 1657253"/>
                  <a:gd name="connsiteX5" fmla="*/ 9894661 w 9894661"/>
                  <a:gd name="connsiteY5" fmla="*/ 228920 h 1657253"/>
                  <a:gd name="connsiteX0" fmla="*/ 0 w 9894661"/>
                  <a:gd name="connsiteY0" fmla="*/ 1116118 h 1657253"/>
                  <a:gd name="connsiteX1" fmla="*/ 1491184 w 9894661"/>
                  <a:gd name="connsiteY1" fmla="*/ 30845 h 1657253"/>
                  <a:gd name="connsiteX2" fmla="*/ 3327303 w 9894661"/>
                  <a:gd name="connsiteY2" fmla="*/ 269640 h 1657253"/>
                  <a:gd name="connsiteX3" fmla="*/ 4963060 w 9894661"/>
                  <a:gd name="connsiteY3" fmla="*/ 1286064 h 1657253"/>
                  <a:gd name="connsiteX4" fmla="*/ 7561918 w 9894661"/>
                  <a:gd name="connsiteY4" fmla="*/ 1604644 h 1657253"/>
                  <a:gd name="connsiteX5" fmla="*/ 9894661 w 9894661"/>
                  <a:gd name="connsiteY5" fmla="*/ 228920 h 1657253"/>
                  <a:gd name="connsiteX0" fmla="*/ 0 w 9894661"/>
                  <a:gd name="connsiteY0" fmla="*/ 1116118 h 2299734"/>
                  <a:gd name="connsiteX1" fmla="*/ 1491184 w 9894661"/>
                  <a:gd name="connsiteY1" fmla="*/ 30845 h 2299734"/>
                  <a:gd name="connsiteX2" fmla="*/ 3327303 w 9894661"/>
                  <a:gd name="connsiteY2" fmla="*/ 269640 h 2299734"/>
                  <a:gd name="connsiteX3" fmla="*/ 4963060 w 9894661"/>
                  <a:gd name="connsiteY3" fmla="*/ 1286064 h 2299734"/>
                  <a:gd name="connsiteX4" fmla="*/ 7307918 w 9894661"/>
                  <a:gd name="connsiteY4" fmla="*/ 2277744 h 2299734"/>
                  <a:gd name="connsiteX5" fmla="*/ 9894661 w 9894661"/>
                  <a:gd name="connsiteY5" fmla="*/ 228920 h 2299734"/>
                  <a:gd name="connsiteX0" fmla="*/ 0 w 9996261"/>
                  <a:gd name="connsiteY0" fmla="*/ 1116118 h 2299734"/>
                  <a:gd name="connsiteX1" fmla="*/ 1491184 w 9996261"/>
                  <a:gd name="connsiteY1" fmla="*/ 30845 h 2299734"/>
                  <a:gd name="connsiteX2" fmla="*/ 3327303 w 9996261"/>
                  <a:gd name="connsiteY2" fmla="*/ 269640 h 2299734"/>
                  <a:gd name="connsiteX3" fmla="*/ 4963060 w 9996261"/>
                  <a:gd name="connsiteY3" fmla="*/ 1286064 h 2299734"/>
                  <a:gd name="connsiteX4" fmla="*/ 7307918 w 9996261"/>
                  <a:gd name="connsiteY4" fmla="*/ 2277744 h 2299734"/>
                  <a:gd name="connsiteX5" fmla="*/ 9996261 w 9996261"/>
                  <a:gd name="connsiteY5" fmla="*/ 343220 h 2299734"/>
                  <a:gd name="connsiteX0" fmla="*/ 0 w 9996261"/>
                  <a:gd name="connsiteY0" fmla="*/ 1116118 h 2299734"/>
                  <a:gd name="connsiteX1" fmla="*/ 1491184 w 9996261"/>
                  <a:gd name="connsiteY1" fmla="*/ 30845 h 2299734"/>
                  <a:gd name="connsiteX2" fmla="*/ 3327303 w 9996261"/>
                  <a:gd name="connsiteY2" fmla="*/ 269640 h 2299734"/>
                  <a:gd name="connsiteX3" fmla="*/ 4963060 w 9996261"/>
                  <a:gd name="connsiteY3" fmla="*/ 1286064 h 2299734"/>
                  <a:gd name="connsiteX4" fmla="*/ 7307918 w 9996261"/>
                  <a:gd name="connsiteY4" fmla="*/ 2277744 h 2299734"/>
                  <a:gd name="connsiteX5" fmla="*/ 9996261 w 9996261"/>
                  <a:gd name="connsiteY5" fmla="*/ 343220 h 229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96261" h="2299734">
                    <a:moveTo>
                      <a:pt x="0" y="1116118"/>
                    </a:moveTo>
                    <a:cubicBezTo>
                      <a:pt x="518083" y="1151052"/>
                      <a:pt x="998017" y="122183"/>
                      <a:pt x="1491184" y="30845"/>
                    </a:cubicBezTo>
                    <a:cubicBezTo>
                      <a:pt x="1984351" y="-60493"/>
                      <a:pt x="2748657" y="60437"/>
                      <a:pt x="3327303" y="269640"/>
                    </a:cubicBezTo>
                    <a:cubicBezTo>
                      <a:pt x="3905949" y="478843"/>
                      <a:pt x="4299624" y="951380"/>
                      <a:pt x="4963060" y="1286064"/>
                    </a:cubicBezTo>
                    <a:cubicBezTo>
                      <a:pt x="5626496" y="1620748"/>
                      <a:pt x="6492401" y="2444309"/>
                      <a:pt x="7307918" y="2277744"/>
                    </a:cubicBezTo>
                    <a:cubicBezTo>
                      <a:pt x="8123435" y="2111179"/>
                      <a:pt x="9499578" y="1747430"/>
                      <a:pt x="9996261" y="343220"/>
                    </a:cubicBezTo>
                  </a:path>
                </a:pathLst>
              </a:custGeom>
              <a:noFill/>
              <a:ln w="38100">
                <a:solidFill>
                  <a:srgbClr val="2A61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Chevron 24"/>
              <p:cNvSpPr/>
              <p:nvPr/>
            </p:nvSpPr>
            <p:spPr>
              <a:xfrm rot="590902">
                <a:off x="8236453" y="7129032"/>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Chevron 25"/>
              <p:cNvSpPr/>
              <p:nvPr/>
            </p:nvSpPr>
            <p:spPr>
              <a:xfrm rot="509213">
                <a:off x="3757371" y="4894304"/>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15" name="Chevron 14"/>
            <p:cNvSpPr/>
            <p:nvPr/>
          </p:nvSpPr>
          <p:spPr>
            <a:xfrm rot="17665721">
              <a:off x="11343417" y="4808856"/>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Rectangle 15"/>
            <p:cNvSpPr/>
            <p:nvPr/>
          </p:nvSpPr>
          <p:spPr>
            <a:xfrm>
              <a:off x="2904690" y="5159040"/>
              <a:ext cx="1483098" cy="523220"/>
            </a:xfrm>
            <a:prstGeom prst="rect">
              <a:avLst/>
            </a:prstGeom>
          </p:spPr>
          <p:txBody>
            <a:bodyPr wrap="none">
              <a:spAutoFit/>
            </a:bodyPr>
            <a:lstStyle/>
            <a:p>
              <a:r>
                <a:rPr lang="fr-FR" sz="2800" b="1" dirty="0">
                  <a:solidFill>
                    <a:srgbClr val="2A6176"/>
                  </a:solidFill>
                  <a:latin typeface="Century Gothic" panose="020B0502020202020204" pitchFamily="34" charset="0"/>
                </a:rPr>
                <a:t>Énergie</a:t>
              </a:r>
            </a:p>
          </p:txBody>
        </p:sp>
        <p:sp>
          <p:nvSpPr>
            <p:cNvPr id="17" name="Rectangle 16"/>
            <p:cNvSpPr/>
            <p:nvPr/>
          </p:nvSpPr>
          <p:spPr>
            <a:xfrm>
              <a:off x="5076616" y="6592232"/>
              <a:ext cx="1321196" cy="523220"/>
            </a:xfrm>
            <a:prstGeom prst="rect">
              <a:avLst/>
            </a:prstGeom>
          </p:spPr>
          <p:txBody>
            <a:bodyPr wrap="none">
              <a:spAutoFit/>
            </a:bodyPr>
            <a:lstStyle/>
            <a:p>
              <a:r>
                <a:rPr lang="fr-FR" sz="2800" b="1" dirty="0">
                  <a:solidFill>
                    <a:srgbClr val="2A6176"/>
                  </a:solidFill>
                  <a:latin typeface="Century Gothic" panose="020B0502020202020204" pitchFamily="34" charset="0"/>
                </a:rPr>
                <a:t>Climat</a:t>
              </a:r>
            </a:p>
          </p:txBody>
        </p:sp>
        <p:sp>
          <p:nvSpPr>
            <p:cNvPr id="18" name="Rectangle 17"/>
            <p:cNvSpPr/>
            <p:nvPr/>
          </p:nvSpPr>
          <p:spPr>
            <a:xfrm>
              <a:off x="8471127" y="4136028"/>
              <a:ext cx="2082622" cy="954107"/>
            </a:xfrm>
            <a:prstGeom prst="rect">
              <a:avLst/>
            </a:prstGeom>
          </p:spPr>
          <p:txBody>
            <a:bodyPr wrap="none">
              <a:spAutoFit/>
            </a:bodyPr>
            <a:lstStyle/>
            <a:p>
              <a:pPr algn="ctr"/>
              <a:r>
                <a:rPr lang="fr-FR" sz="2800" b="1" dirty="0">
                  <a:solidFill>
                    <a:srgbClr val="2A6176"/>
                  </a:solidFill>
                  <a:latin typeface="Century Gothic" panose="020B0502020202020204" pitchFamily="34" charset="0"/>
                </a:rPr>
                <a:t>Passage à </a:t>
              </a:r>
            </a:p>
            <a:p>
              <a:pPr algn="ctr"/>
              <a:r>
                <a:rPr lang="fr-FR" sz="2800" b="1" dirty="0">
                  <a:solidFill>
                    <a:srgbClr val="2A6176"/>
                  </a:solidFill>
                  <a:latin typeface="Century Gothic" panose="020B0502020202020204" pitchFamily="34" charset="0"/>
                </a:rPr>
                <a:t>l’action</a:t>
              </a:r>
            </a:p>
          </p:txBody>
        </p:sp>
        <p:pic>
          <p:nvPicPr>
            <p:cNvPr id="19" name="Imag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31" y="4687406"/>
              <a:ext cx="1800000" cy="1800000"/>
            </a:xfrm>
            <a:prstGeom prst="rect">
              <a:avLst/>
            </a:prstGeom>
          </p:spPr>
        </p:pic>
        <p:grpSp>
          <p:nvGrpSpPr>
            <p:cNvPr id="20" name="Groupe 19"/>
            <p:cNvGrpSpPr/>
            <p:nvPr/>
          </p:nvGrpSpPr>
          <p:grpSpPr>
            <a:xfrm>
              <a:off x="5331294" y="4722858"/>
              <a:ext cx="1800000" cy="1800000"/>
              <a:chOff x="2546549" y="3777359"/>
              <a:chExt cx="1080000" cy="1080000"/>
            </a:xfrm>
          </p:grpSpPr>
          <p:sp>
            <p:nvSpPr>
              <p:cNvPr id="22" name="Ellipse 21"/>
              <p:cNvSpPr/>
              <p:nvPr/>
            </p:nvSpPr>
            <p:spPr>
              <a:xfrm>
                <a:off x="2546549" y="3777359"/>
                <a:ext cx="1080000" cy="1080000"/>
              </a:xfrm>
              <a:prstGeom prst="ellipse">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2655" y="3953704"/>
                <a:ext cx="720000" cy="720000"/>
              </a:xfrm>
              <a:prstGeom prst="rect">
                <a:avLst/>
              </a:prstGeom>
            </p:spPr>
          </p:pic>
        </p:grpSp>
        <p:pic>
          <p:nvPicPr>
            <p:cNvPr id="21" name="Imag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339" y="4934908"/>
              <a:ext cx="1688603" cy="1980000"/>
            </a:xfrm>
            <a:prstGeom prst="rect">
              <a:avLst/>
            </a:prstGeom>
          </p:spPr>
        </p:pic>
      </p:grpSp>
      <p:sp>
        <p:nvSpPr>
          <p:cNvPr id="2" name="Rectangle 1"/>
          <p:cNvSpPr/>
          <p:nvPr/>
        </p:nvSpPr>
        <p:spPr>
          <a:xfrm>
            <a:off x="1899421" y="1672904"/>
            <a:ext cx="3454052" cy="646331"/>
          </a:xfrm>
          <a:prstGeom prst="rect">
            <a:avLst/>
          </a:prstGeom>
        </p:spPr>
        <p:txBody>
          <a:bodyPr wrap="square">
            <a:spAutoFit/>
          </a:bodyPr>
          <a:lstStyle/>
          <a:p>
            <a:pPr eaLnBrk="1" hangingPunct="1"/>
            <a:r>
              <a:rPr lang="fr-FR" dirty="0">
                <a:solidFill>
                  <a:srgbClr val="F6AB38"/>
                </a:solidFill>
                <a:latin typeface="Century Gothic" charset="0"/>
              </a:rPr>
              <a:t>1) Nous sommes accros aux énergies fossiles</a:t>
            </a:r>
          </a:p>
        </p:txBody>
      </p:sp>
      <p:sp>
        <p:nvSpPr>
          <p:cNvPr id="4" name="Rectangle 3"/>
          <p:cNvSpPr/>
          <p:nvPr/>
        </p:nvSpPr>
        <p:spPr>
          <a:xfrm>
            <a:off x="3218099" y="2319090"/>
            <a:ext cx="4438293" cy="369332"/>
          </a:xfrm>
          <a:prstGeom prst="rect">
            <a:avLst/>
          </a:prstGeom>
        </p:spPr>
        <p:txBody>
          <a:bodyPr wrap="square">
            <a:spAutoFit/>
          </a:bodyPr>
          <a:lstStyle/>
          <a:p>
            <a:pPr algn="ctr" eaLnBrk="1" hangingPunct="1"/>
            <a:r>
              <a:rPr lang="fr-FR" dirty="0">
                <a:solidFill>
                  <a:srgbClr val="F6AB38"/>
                </a:solidFill>
                <a:latin typeface="Century Gothic" charset="0"/>
              </a:rPr>
              <a:t>2) Combien qu’il en reste ? </a:t>
            </a:r>
          </a:p>
        </p:txBody>
      </p:sp>
      <p:pic>
        <p:nvPicPr>
          <p:cNvPr id="27" name="Imag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9070" y="2752178"/>
            <a:ext cx="720000" cy="720000"/>
          </a:xfrm>
          <a:prstGeom prst="rect">
            <a:avLst/>
          </a:prstGeom>
        </p:spPr>
      </p:pic>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1484" y="2496275"/>
            <a:ext cx="720000" cy="720000"/>
          </a:xfrm>
          <a:prstGeom prst="rect">
            <a:avLst/>
          </a:prstGeom>
        </p:spPr>
      </p:pic>
      <p:pic>
        <p:nvPicPr>
          <p:cNvPr id="28" name="Imag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2061" y="4661868"/>
            <a:ext cx="720000" cy="720000"/>
          </a:xfrm>
          <a:prstGeom prst="rect">
            <a:avLst/>
          </a:prstGeom>
        </p:spPr>
      </p:pic>
      <p:sp>
        <p:nvSpPr>
          <p:cNvPr id="7" name="Rectangle 6"/>
          <p:cNvSpPr/>
          <p:nvPr/>
        </p:nvSpPr>
        <p:spPr>
          <a:xfrm>
            <a:off x="6938001" y="3645024"/>
            <a:ext cx="1914060" cy="830997"/>
          </a:xfrm>
          <a:prstGeom prst="rect">
            <a:avLst/>
          </a:prstGeom>
        </p:spPr>
        <p:txBody>
          <a:bodyPr wrap="square">
            <a:spAutoFit/>
          </a:bodyPr>
          <a:lstStyle/>
          <a:p>
            <a:pPr eaLnBrk="1" hangingPunct="1"/>
            <a:r>
              <a:rPr lang="en-US" sz="2400" b="1" u="sng" dirty="0">
                <a:solidFill>
                  <a:srgbClr val="F6AB38"/>
                </a:solidFill>
                <a:latin typeface="Century Gothic" charset="0"/>
              </a:rPr>
              <a:t>3) </a:t>
            </a:r>
            <a:r>
              <a:rPr lang="en-US" sz="2400" b="1" u="sng" dirty="0" err="1">
                <a:solidFill>
                  <a:srgbClr val="F6AB38"/>
                </a:solidFill>
                <a:latin typeface="Century Gothic" charset="0"/>
              </a:rPr>
              <a:t>Chaud</a:t>
            </a:r>
            <a:r>
              <a:rPr lang="en-US" sz="2400" b="1" u="sng" dirty="0">
                <a:solidFill>
                  <a:srgbClr val="F6AB38"/>
                </a:solidFill>
                <a:latin typeface="Century Gothic" charset="0"/>
              </a:rPr>
              <a:t> </a:t>
            </a:r>
            <a:r>
              <a:rPr lang="en-US" sz="2400" b="1" u="sng" dirty="0" err="1">
                <a:solidFill>
                  <a:srgbClr val="F6AB38"/>
                </a:solidFill>
                <a:latin typeface="Century Gothic" charset="0"/>
              </a:rPr>
              <a:t>devant</a:t>
            </a:r>
            <a:r>
              <a:rPr lang="en-US" sz="2400" b="1" u="sng" dirty="0">
                <a:solidFill>
                  <a:srgbClr val="F6AB38"/>
                </a:solidFill>
                <a:latin typeface="Century Gothic" charset="0"/>
              </a:rPr>
              <a:t> !</a:t>
            </a:r>
          </a:p>
        </p:txBody>
      </p:sp>
      <p:sp>
        <p:nvSpPr>
          <p:cNvPr id="8" name="Rectangle 7"/>
          <p:cNvSpPr/>
          <p:nvPr/>
        </p:nvSpPr>
        <p:spPr>
          <a:xfrm>
            <a:off x="5764356" y="5420209"/>
            <a:ext cx="3087705" cy="646331"/>
          </a:xfrm>
          <a:prstGeom prst="rect">
            <a:avLst/>
          </a:prstGeom>
        </p:spPr>
        <p:txBody>
          <a:bodyPr wrap="none">
            <a:spAutoFit/>
          </a:bodyPr>
          <a:lstStyle/>
          <a:p>
            <a:pPr algn="r" eaLnBrk="1" hangingPunct="1"/>
            <a:r>
              <a:rPr lang="fr-FR" dirty="0">
                <a:solidFill>
                  <a:srgbClr val="F6AB38"/>
                </a:solidFill>
                <a:latin typeface="Century Gothic" charset="0"/>
              </a:rPr>
              <a:t>4) 2°C : Évitons l’ingérable</a:t>
            </a:r>
          </a:p>
          <a:p>
            <a:pPr algn="r" eaLnBrk="1" hangingPunct="1"/>
            <a:r>
              <a:rPr lang="fr-FR" dirty="0">
                <a:solidFill>
                  <a:srgbClr val="F6AB38"/>
                </a:solidFill>
                <a:latin typeface="Century Gothic" charset="0"/>
              </a:rPr>
              <a:t>Gérons l’inévitable</a:t>
            </a:r>
          </a:p>
        </p:txBody>
      </p:sp>
      <p:pic>
        <p:nvPicPr>
          <p:cNvPr id="30" name="Imag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6392" y="4491673"/>
            <a:ext cx="720000" cy="720000"/>
          </a:xfrm>
          <a:prstGeom prst="rect">
            <a:avLst/>
          </a:prstGeom>
        </p:spPr>
      </p:pic>
      <p:sp>
        <p:nvSpPr>
          <p:cNvPr id="31" name="Rectangle 30"/>
          <p:cNvSpPr/>
          <p:nvPr/>
        </p:nvSpPr>
        <p:spPr>
          <a:xfrm>
            <a:off x="7960821" y="1486525"/>
            <a:ext cx="3754092" cy="646331"/>
          </a:xfrm>
          <a:prstGeom prst="rect">
            <a:avLst/>
          </a:prstGeom>
        </p:spPr>
        <p:txBody>
          <a:bodyPr wrap="square">
            <a:spAutoFit/>
          </a:bodyPr>
          <a:lstStyle/>
          <a:p>
            <a:pPr algn="r" eaLnBrk="1" hangingPunct="1"/>
            <a:r>
              <a:rPr lang="en-US" dirty="0">
                <a:solidFill>
                  <a:srgbClr val="F6AB38"/>
                </a:solidFill>
                <a:latin typeface="Century Gothic" charset="0"/>
              </a:rPr>
              <a:t>5) Et </a:t>
            </a:r>
            <a:r>
              <a:rPr lang="en-US" dirty="0" err="1">
                <a:solidFill>
                  <a:srgbClr val="F6AB38"/>
                </a:solidFill>
                <a:latin typeface="Century Gothic" charset="0"/>
              </a:rPr>
              <a:t>maintenant</a:t>
            </a:r>
            <a:r>
              <a:rPr lang="en-US" dirty="0">
                <a:solidFill>
                  <a:srgbClr val="F6AB38"/>
                </a:solidFill>
                <a:latin typeface="Century Gothic" charset="0"/>
              </a:rPr>
              <a:t>, </a:t>
            </a:r>
            <a:r>
              <a:rPr lang="en-US" dirty="0" err="1">
                <a:solidFill>
                  <a:srgbClr val="F6AB38"/>
                </a:solidFill>
                <a:latin typeface="Century Gothic" charset="0"/>
              </a:rPr>
              <a:t>qu'est-ce</a:t>
            </a:r>
            <a:r>
              <a:rPr lang="en-US" dirty="0">
                <a:solidFill>
                  <a:srgbClr val="F6AB38"/>
                </a:solidFill>
                <a:latin typeface="Century Gothic" charset="0"/>
              </a:rPr>
              <a:t> </a:t>
            </a:r>
            <a:r>
              <a:rPr lang="en-US" dirty="0" err="1">
                <a:solidFill>
                  <a:srgbClr val="F6AB38"/>
                </a:solidFill>
                <a:latin typeface="Century Gothic" charset="0"/>
              </a:rPr>
              <a:t>qu'on</a:t>
            </a:r>
            <a:r>
              <a:rPr lang="en-US" dirty="0">
                <a:solidFill>
                  <a:srgbClr val="F6AB38"/>
                </a:solidFill>
                <a:latin typeface="Century Gothic" charset="0"/>
              </a:rPr>
              <a:t> fait ?</a:t>
            </a:r>
          </a:p>
        </p:txBody>
      </p:sp>
      <p:pic>
        <p:nvPicPr>
          <p:cNvPr id="34" name="Imag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15785" y="2307948"/>
            <a:ext cx="720000" cy="720000"/>
          </a:xfrm>
          <a:prstGeom prst="rect">
            <a:avLst/>
          </a:prstGeom>
        </p:spPr>
      </p:pic>
      <p:sp>
        <p:nvSpPr>
          <p:cNvPr id="38" name="Espace réservé du texte 7"/>
          <p:cNvSpPr txBox="1">
            <a:spLocks/>
          </p:cNvSpPr>
          <p:nvPr/>
        </p:nvSpPr>
        <p:spPr>
          <a:xfrm>
            <a:off x="0" y="6654869"/>
            <a:ext cx="12192000" cy="234866"/>
          </a:xfrm>
          <a:prstGeom prst="rect">
            <a:avLst/>
          </a:prstGeom>
          <a:solidFill>
            <a:srgbClr val="F6AB38"/>
          </a:solidFill>
          <a:ln>
            <a:noFill/>
          </a:ln>
        </p:spPr>
        <p:txBody>
          <a:bodyPr vert="horz" lIns="0" tIns="0" rIns="0" bIns="0" rtlCol="0" anchor="ctr">
            <a:normAutofit fontScale="85000" lnSpcReduction="20000"/>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ctr"/>
            <a:endParaRPr lang="fr-FR" sz="2400" cap="none" dirty="0">
              <a:solidFill>
                <a:schemeClr val="bg1"/>
              </a:solidFill>
            </a:endParaRPr>
          </a:p>
        </p:txBody>
      </p:sp>
      <p:sp>
        <p:nvSpPr>
          <p:cNvPr id="35" name="Titre 3"/>
          <p:cNvSpPr txBox="1">
            <a:spLocks/>
          </p:cNvSpPr>
          <p:nvPr/>
        </p:nvSpPr>
        <p:spPr>
          <a:xfrm>
            <a:off x="2027548" y="0"/>
            <a:ext cx="8028892" cy="980728"/>
          </a:xfrm>
          <a:prstGeom prst="rect">
            <a:avLst/>
          </a:prstGeom>
        </p:spPr>
        <p:txBody>
          <a:bodyPr anchor="ctr">
            <a:normAutofit/>
          </a:bodyPr>
          <a:lstStyle>
            <a:lvl1pPr algn="l" defTabSz="457200" rtl="0" fontAlgn="base">
              <a:spcBef>
                <a:spcPct val="0"/>
              </a:spcBef>
              <a:spcAft>
                <a:spcPct val="0"/>
              </a:spcAft>
              <a:defRPr lang="fr-FR" sz="2400" b="1" kern="1200" cap="none">
                <a:solidFill>
                  <a:srgbClr val="085160"/>
                </a:solidFill>
                <a:latin typeface="Century Gothic" pitchFamily="34" charset="0"/>
                <a:ea typeface="+mn-ea"/>
                <a:cs typeface="+mj-cs"/>
              </a:defRPr>
            </a:lvl1pPr>
            <a:lvl2pPr algn="l" defTabSz="457200" rtl="0" fontAlgn="base">
              <a:spcBef>
                <a:spcPct val="0"/>
              </a:spcBef>
              <a:spcAft>
                <a:spcPct val="0"/>
              </a:spcAft>
              <a:defRPr sz="3200" b="1">
                <a:solidFill>
                  <a:srgbClr val="085160"/>
                </a:solidFill>
                <a:latin typeface="Champagne &amp; Limousines"/>
              </a:defRPr>
            </a:lvl2pPr>
            <a:lvl3pPr algn="l" defTabSz="457200" rtl="0" fontAlgn="base">
              <a:spcBef>
                <a:spcPct val="0"/>
              </a:spcBef>
              <a:spcAft>
                <a:spcPct val="0"/>
              </a:spcAft>
              <a:defRPr sz="3200" b="1">
                <a:solidFill>
                  <a:srgbClr val="085160"/>
                </a:solidFill>
                <a:latin typeface="Champagne &amp; Limousines"/>
              </a:defRPr>
            </a:lvl3pPr>
            <a:lvl4pPr algn="l" defTabSz="457200" rtl="0" fontAlgn="base">
              <a:spcBef>
                <a:spcPct val="0"/>
              </a:spcBef>
              <a:spcAft>
                <a:spcPct val="0"/>
              </a:spcAft>
              <a:defRPr sz="3200" b="1">
                <a:solidFill>
                  <a:srgbClr val="085160"/>
                </a:solidFill>
                <a:latin typeface="Champagne &amp; Limousines"/>
              </a:defRPr>
            </a:lvl4pPr>
            <a:lvl5pPr algn="l" defTabSz="457200" rtl="0" fontAlgn="base">
              <a:spcBef>
                <a:spcPct val="0"/>
              </a:spcBef>
              <a:spcAft>
                <a:spcPct val="0"/>
              </a:spcAft>
              <a:defRPr sz="3200" b="1">
                <a:solidFill>
                  <a:srgbClr val="085160"/>
                </a:solidFill>
                <a:latin typeface="Champagne &amp; Limousines"/>
              </a:defRPr>
            </a:lvl5pPr>
            <a:lvl6pPr marL="457200" algn="l" defTabSz="457200" rtl="0" fontAlgn="base">
              <a:spcBef>
                <a:spcPct val="0"/>
              </a:spcBef>
              <a:spcAft>
                <a:spcPct val="0"/>
              </a:spcAft>
              <a:defRPr sz="3200" b="1">
                <a:solidFill>
                  <a:srgbClr val="085160"/>
                </a:solidFill>
                <a:latin typeface="Champagne &amp; Limousines"/>
              </a:defRPr>
            </a:lvl6pPr>
            <a:lvl7pPr marL="914400" algn="l" defTabSz="457200" rtl="0" fontAlgn="base">
              <a:spcBef>
                <a:spcPct val="0"/>
              </a:spcBef>
              <a:spcAft>
                <a:spcPct val="0"/>
              </a:spcAft>
              <a:defRPr sz="3200" b="1">
                <a:solidFill>
                  <a:srgbClr val="085160"/>
                </a:solidFill>
                <a:latin typeface="Champagne &amp; Limousines"/>
              </a:defRPr>
            </a:lvl7pPr>
            <a:lvl8pPr marL="1371600" algn="l" defTabSz="457200" rtl="0" fontAlgn="base">
              <a:spcBef>
                <a:spcPct val="0"/>
              </a:spcBef>
              <a:spcAft>
                <a:spcPct val="0"/>
              </a:spcAft>
              <a:defRPr sz="3200" b="1">
                <a:solidFill>
                  <a:srgbClr val="085160"/>
                </a:solidFill>
                <a:latin typeface="Champagne &amp; Limousines"/>
              </a:defRPr>
            </a:lvl8pPr>
            <a:lvl9pPr marL="1828800" algn="l" defTabSz="457200" rtl="0" fontAlgn="base">
              <a:spcBef>
                <a:spcPct val="0"/>
              </a:spcBef>
              <a:spcAft>
                <a:spcPct val="0"/>
              </a:spcAft>
              <a:defRPr sz="3200" b="1">
                <a:solidFill>
                  <a:srgbClr val="085160"/>
                </a:solidFill>
                <a:latin typeface="Champagne &amp; Limousine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85160"/>
                </a:solidFill>
                <a:effectLst/>
                <a:uLnTx/>
                <a:uFillTx/>
                <a:latin typeface="Century Gothic" pitchFamily="34" charset="0"/>
                <a:ea typeface="+mn-ea"/>
                <a:cs typeface="+mj-cs"/>
              </a:rPr>
              <a:t>Chapitre suivant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000" b="1" i="1" u="none" strike="noStrike" kern="1200" cap="none" spc="0" normalizeH="0" baseline="0" noProof="0" dirty="0">
                <a:ln>
                  <a:noFill/>
                </a:ln>
                <a:solidFill>
                  <a:srgbClr val="F6AB38"/>
                </a:solidFill>
                <a:effectLst/>
                <a:uLnTx/>
                <a:uFillTx/>
                <a:latin typeface="Century Gothic" pitchFamily="34" charset="0"/>
                <a:ea typeface="+mn-ea"/>
                <a:cs typeface="+mj-cs"/>
              </a:rPr>
              <a:t>Chaud devant !</a:t>
            </a:r>
            <a:endParaRPr kumimoji="0" lang="fr-FR" sz="2400" b="1" i="1" u="none" strike="noStrike" kern="1200" cap="none" spc="0" normalizeH="0" baseline="0" noProof="0" dirty="0">
              <a:ln>
                <a:noFill/>
              </a:ln>
              <a:solidFill>
                <a:srgbClr val="F6AB38"/>
              </a:solidFill>
              <a:effectLst/>
              <a:uLnTx/>
              <a:uFillTx/>
              <a:latin typeface="Century Gothic" pitchFamily="34" charset="0"/>
              <a:ea typeface="+mn-ea"/>
              <a:cs typeface="+mj-cs"/>
            </a:endParaRPr>
          </a:p>
        </p:txBody>
      </p:sp>
      <p:pic>
        <p:nvPicPr>
          <p:cNvPr id="29" name="Imag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084159">
            <a:off x="4599419" y="3067448"/>
            <a:ext cx="360823" cy="368203"/>
          </a:xfrm>
          <a:prstGeom prst="rect">
            <a:avLst/>
          </a:prstGeom>
        </p:spPr>
      </p:pic>
      <p:grpSp>
        <p:nvGrpSpPr>
          <p:cNvPr id="32" name="Groupe 31"/>
          <p:cNvGrpSpPr/>
          <p:nvPr/>
        </p:nvGrpSpPr>
        <p:grpSpPr>
          <a:xfrm>
            <a:off x="46333" y="5980289"/>
            <a:ext cx="1153123" cy="722873"/>
            <a:chOff x="46333" y="5980289"/>
            <a:chExt cx="1153123" cy="722873"/>
          </a:xfrm>
        </p:grpSpPr>
        <p:pic>
          <p:nvPicPr>
            <p:cNvPr id="33" name="Image 32"/>
            <p:cNvPicPr>
              <a:picLocks noChangeAspect="1"/>
            </p:cNvPicPr>
            <p:nvPr/>
          </p:nvPicPr>
          <p:blipFill>
            <a:blip r:embed="rId1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11849" y="5980289"/>
              <a:ext cx="373464" cy="389133"/>
            </a:xfrm>
            <a:prstGeom prst="rect">
              <a:avLst/>
            </a:prstGeom>
          </p:spPr>
        </p:pic>
        <p:pic>
          <p:nvPicPr>
            <p:cNvPr id="36" name="Image 35"/>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33" y="5999624"/>
              <a:ext cx="365516" cy="450903"/>
            </a:xfrm>
            <a:prstGeom prst="rect">
              <a:avLst/>
            </a:prstGeom>
          </p:spPr>
        </p:pic>
        <p:pic>
          <p:nvPicPr>
            <p:cNvPr id="37" name="Image 36"/>
            <p:cNvPicPr>
              <a:picLocks noChangeAspect="1"/>
            </p:cNvPicPr>
            <p:nvPr/>
          </p:nvPicPr>
          <p:blipFill>
            <a:blip r:embed="rId1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785313" y="6001441"/>
              <a:ext cx="367836" cy="360065"/>
            </a:xfrm>
            <a:prstGeom prst="rect">
              <a:avLst/>
            </a:prstGeom>
          </p:spPr>
        </p:pic>
        <p:sp>
          <p:nvSpPr>
            <p:cNvPr id="39" name="ZoneTexte 38"/>
            <p:cNvSpPr txBox="1"/>
            <p:nvPr/>
          </p:nvSpPr>
          <p:spPr>
            <a:xfrm>
              <a:off x="119336" y="6395385"/>
              <a:ext cx="1080120" cy="307777"/>
            </a:xfrm>
            <a:prstGeom prst="rect">
              <a:avLst/>
            </a:prstGeom>
            <a:noFill/>
          </p:spPr>
          <p:txBody>
            <a:bodyPr wrap="square" rtlCol="0">
              <a:spAutoFit/>
            </a:bodyPr>
            <a:lstStyle/>
            <a:p>
              <a:r>
                <a:rPr lang="fr-FR" sz="1400" dirty="0"/>
                <a:t>CC BY-SA</a:t>
              </a:r>
            </a:p>
          </p:txBody>
        </p:sp>
      </p:grpSp>
    </p:spTree>
    <p:extLst>
      <p:ext uri="{BB962C8B-B14F-4D97-AF65-F5344CB8AC3E}">
        <p14:creationId xmlns:p14="http://schemas.microsoft.com/office/powerpoint/2010/main" val="73374234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12313368" cy="5877272"/>
          </a:xfrm>
          <a:prstGeom prst="rect">
            <a:avLst/>
          </a:prstGeom>
          <a:solidFill>
            <a:srgbClr val="F3E69A"/>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pic>
        <p:nvPicPr>
          <p:cNvPr id="3" name="Image 2"/>
          <p:cNvPicPr>
            <a:picLocks noChangeAspect="1"/>
          </p:cNvPicPr>
          <p:nvPr/>
        </p:nvPicPr>
        <p:blipFill rotWithShape="1">
          <a:blip r:embed="rId3" cstate="email">
            <a:extLst>
              <a:ext uri="{28A0092B-C50C-407E-A947-70E740481C1C}">
                <a14:useLocalDpi xmlns:a14="http://schemas.microsoft.com/office/drawing/2010/main"/>
              </a:ext>
            </a:extLst>
          </a:blip>
          <a:srcRect r="5404"/>
          <a:stretch/>
        </p:blipFill>
        <p:spPr>
          <a:xfrm>
            <a:off x="3125903" y="0"/>
            <a:ext cx="9165265" cy="6858000"/>
          </a:xfrm>
          <a:prstGeom prst="rect">
            <a:avLst/>
          </a:prstGeom>
        </p:spPr>
      </p:pic>
      <p:sp>
        <p:nvSpPr>
          <p:cNvPr id="4" name="Rectangle 3"/>
          <p:cNvSpPr/>
          <p:nvPr/>
        </p:nvSpPr>
        <p:spPr>
          <a:xfrm>
            <a:off x="-8767" y="5733256"/>
            <a:ext cx="12313368" cy="1152128"/>
          </a:xfrm>
          <a:prstGeom prst="rect">
            <a:avLst/>
          </a:prstGeom>
          <a:solidFill>
            <a:srgbClr val="F59F2E"/>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6" name="Rectangle 5"/>
          <p:cNvSpPr/>
          <p:nvPr/>
        </p:nvSpPr>
        <p:spPr>
          <a:xfrm>
            <a:off x="3384376" y="2938636"/>
            <a:ext cx="8928992" cy="12241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4000" b="1" dirty="0">
                <a:solidFill>
                  <a:srgbClr val="2A6176"/>
                </a:solidFill>
                <a:latin typeface="Century Gothic" panose="020B0502020202020204" pitchFamily="34" charset="0"/>
              </a:rPr>
              <a:t>3) Changement climatique :</a:t>
            </a:r>
            <a:r>
              <a:rPr lang="fr-FR" sz="4000" b="1" dirty="0">
                <a:solidFill>
                  <a:schemeClr val="bg1"/>
                </a:solidFill>
                <a:latin typeface="Century Gothic" panose="020B0502020202020204" pitchFamily="34" charset="0"/>
              </a:rPr>
              <a:t>___</a:t>
            </a:r>
            <a:r>
              <a:rPr lang="fr-FR" sz="4000" b="1" dirty="0">
                <a:solidFill>
                  <a:srgbClr val="2A6176"/>
                </a:solidFill>
                <a:latin typeface="Century Gothic" panose="020B0502020202020204" pitchFamily="34" charset="0"/>
              </a:rPr>
              <a:t> Chaud devant !</a:t>
            </a:r>
            <a:r>
              <a:rPr lang="fr-FR" sz="4000" dirty="0">
                <a:solidFill>
                  <a:schemeClr val="bg1"/>
                </a:solidFill>
                <a:latin typeface="Century Gothic" panose="020B0502020202020204" pitchFamily="34" charset="0"/>
              </a:rPr>
              <a:t>___</a:t>
            </a:r>
          </a:p>
        </p:txBody>
      </p:sp>
    </p:spTree>
    <p:extLst>
      <p:ext uri="{BB962C8B-B14F-4D97-AF65-F5344CB8AC3E}">
        <p14:creationId xmlns:p14="http://schemas.microsoft.com/office/powerpoint/2010/main" val="294873272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Espace réservé du texte 8"/>
          <p:cNvSpPr>
            <a:spLocks noGrp="1"/>
          </p:cNvSpPr>
          <p:nvPr>
            <p:ph type="body" idx="1"/>
          </p:nvPr>
        </p:nvSpPr>
        <p:spPr>
          <a:xfrm>
            <a:off x="-24680" y="1052737"/>
            <a:ext cx="7772400" cy="1500187"/>
          </a:xfrm>
        </p:spPr>
        <p:txBody>
          <a:bodyPr/>
          <a:lstStyle/>
          <a:p>
            <a:r>
              <a:rPr lang="fr-FR" sz="2800" dirty="0"/>
              <a:t>Principes physiques du changement climatique : </a:t>
            </a:r>
            <a:r>
              <a:rPr lang="fr-FR" dirty="0"/>
              <a:t>Chaud devant !</a:t>
            </a:r>
          </a:p>
        </p:txBody>
      </p:sp>
      <p:grpSp>
        <p:nvGrpSpPr>
          <p:cNvPr id="3" name="Grouper 2"/>
          <p:cNvGrpSpPr/>
          <p:nvPr/>
        </p:nvGrpSpPr>
        <p:grpSpPr>
          <a:xfrm>
            <a:off x="2207568" y="3501008"/>
            <a:ext cx="7289698" cy="2952328"/>
            <a:chOff x="683568" y="2924944"/>
            <a:chExt cx="7289698" cy="2952328"/>
          </a:xfrm>
        </p:grpSpPr>
        <p:pic>
          <p:nvPicPr>
            <p:cNvPr id="8" name="Image 7" descr="image.jpg"/>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683568" y="2924944"/>
              <a:ext cx="7289698" cy="295232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Bulle ronde 1"/>
            <p:cNvSpPr/>
            <p:nvPr/>
          </p:nvSpPr>
          <p:spPr>
            <a:xfrm>
              <a:off x="4788024" y="4797152"/>
              <a:ext cx="2448272" cy="720080"/>
            </a:xfrm>
            <a:prstGeom prst="wedgeEllipseCallout">
              <a:avLst>
                <a:gd name="adj1" fmla="val 70237"/>
                <a:gd name="adj2" fmla="val -64537"/>
              </a:avLst>
            </a:prstGeom>
          </p:spPr>
          <p:style>
            <a:lnRef idx="2">
              <a:schemeClr val="dk1"/>
            </a:lnRef>
            <a:fillRef idx="1">
              <a:schemeClr val="lt1"/>
            </a:fillRef>
            <a:effectRef idx="0">
              <a:schemeClr val="dk1"/>
            </a:effectRef>
            <a:fontRef idx="minor">
              <a:schemeClr val="dk1"/>
            </a:fontRef>
          </p:style>
          <p:txBody>
            <a:bodyPr rtlCol="0" anchor="ctr"/>
            <a:lstStyle/>
            <a:p>
              <a:pPr algn="ctr"/>
              <a:r>
                <a:rPr lang="fr-FR" dirty="0"/>
                <a:t>Vivement 2020 !</a:t>
              </a:r>
            </a:p>
          </p:txBody>
        </p:sp>
      </p:grpSp>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76120" y="902830"/>
            <a:ext cx="1800000" cy="1800000"/>
          </a:xfrm>
          <a:prstGeom prst="rect">
            <a:avLst/>
          </a:prstGeom>
        </p:spPr>
      </p:pic>
    </p:spTree>
    <p:extLst>
      <p:ext uri="{BB962C8B-B14F-4D97-AF65-F5344CB8AC3E}">
        <p14:creationId xmlns:p14="http://schemas.microsoft.com/office/powerpoint/2010/main" val="193452951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p:cNvSpPr>
            <a:spLocks noGrp="1"/>
          </p:cNvSpPr>
          <p:nvPr>
            <p:ph type="title"/>
          </p:nvPr>
        </p:nvSpPr>
        <p:spPr/>
        <p:txBody>
          <a:bodyPr/>
          <a:lstStyle/>
          <a:p>
            <a:r>
              <a:rPr lang="fr-FR" dirty="0"/>
              <a:t>Climat VS Météo</a:t>
            </a:r>
          </a:p>
        </p:txBody>
      </p:sp>
      <p:grpSp>
        <p:nvGrpSpPr>
          <p:cNvPr id="3" name="Groupe 2"/>
          <p:cNvGrpSpPr/>
          <p:nvPr/>
        </p:nvGrpSpPr>
        <p:grpSpPr>
          <a:xfrm>
            <a:off x="1271464" y="1340768"/>
            <a:ext cx="9433047" cy="4536504"/>
            <a:chOff x="1271464" y="1340768"/>
            <a:chExt cx="9433047" cy="4536504"/>
          </a:xfrm>
        </p:grpSpPr>
        <p:sp>
          <p:nvSpPr>
            <p:cNvPr id="2" name="Ellipse 1"/>
            <p:cNvSpPr/>
            <p:nvPr/>
          </p:nvSpPr>
          <p:spPr>
            <a:xfrm>
              <a:off x="1271464" y="1340768"/>
              <a:ext cx="9433047" cy="4536504"/>
            </a:xfrm>
            <a:prstGeom prst="ellipse">
              <a:avLst/>
            </a:prstGeom>
            <a:noFill/>
            <a:ln w="38100">
              <a:solidFill>
                <a:srgbClr val="2A6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800" y="1916832"/>
              <a:ext cx="1440160" cy="1440160"/>
            </a:xfrm>
            <a:prstGeom prst="rect">
              <a:avLst/>
            </a:prstGeom>
            <a:ln>
              <a:noFill/>
            </a:ln>
          </p:spPr>
        </p:pic>
        <p:pic>
          <p:nvPicPr>
            <p:cNvPr id="5" name="Imag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9800" y="3861048"/>
              <a:ext cx="1440160" cy="1440160"/>
            </a:xfrm>
            <a:prstGeom prst="rect">
              <a:avLst/>
            </a:prstGeom>
            <a:ln>
              <a:noFill/>
            </a:ln>
          </p:spPr>
        </p:pic>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6840" y="1916832"/>
              <a:ext cx="1440160" cy="1440160"/>
            </a:xfrm>
            <a:prstGeom prst="rect">
              <a:avLst/>
            </a:prstGeom>
            <a:ln>
              <a:noFill/>
            </a:ln>
          </p:spPr>
        </p:pic>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66840" y="3861048"/>
              <a:ext cx="1440160" cy="1440160"/>
            </a:xfrm>
            <a:prstGeom prst="rect">
              <a:avLst/>
            </a:prstGeom>
            <a:ln>
              <a:noFill/>
            </a:ln>
          </p:spPr>
        </p:pic>
        <p:pic>
          <p:nvPicPr>
            <p:cNvPr id="8" name="Imag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3508" y="1916832"/>
              <a:ext cx="1440160" cy="1440160"/>
            </a:xfrm>
            <a:prstGeom prst="rect">
              <a:avLst/>
            </a:prstGeom>
            <a:ln>
              <a:noFill/>
            </a:ln>
          </p:spPr>
        </p:pic>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23508" y="3861048"/>
              <a:ext cx="1440160" cy="1440160"/>
            </a:xfrm>
            <a:prstGeom prst="rect">
              <a:avLst/>
            </a:prstGeom>
            <a:ln>
              <a:noFill/>
            </a:ln>
          </p:spPr>
        </p:pic>
        <p:pic>
          <p:nvPicPr>
            <p:cNvPr id="10" name="Imag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176" y="1916832"/>
              <a:ext cx="1440160" cy="1440160"/>
            </a:xfrm>
            <a:prstGeom prst="rect">
              <a:avLst/>
            </a:prstGeom>
            <a:ln>
              <a:noFill/>
            </a:ln>
          </p:spPr>
        </p:pic>
        <p:pic>
          <p:nvPicPr>
            <p:cNvPr id="11" name="Imag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80176" y="3861048"/>
              <a:ext cx="1440160" cy="1440160"/>
            </a:xfrm>
            <a:prstGeom prst="rect">
              <a:avLst/>
            </a:prstGeom>
            <a:ln>
              <a:noFill/>
            </a:ln>
          </p:spPr>
        </p:pic>
      </p:grpSp>
      <p:cxnSp>
        <p:nvCxnSpPr>
          <p:cNvPr id="14" name="Connecteur droit avec flèche 13"/>
          <p:cNvCxnSpPr/>
          <p:nvPr/>
        </p:nvCxnSpPr>
        <p:spPr>
          <a:xfrm>
            <a:off x="2711624" y="3645024"/>
            <a:ext cx="6840760"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ZoneTexte 14"/>
          <p:cNvSpPr txBox="1"/>
          <p:nvPr/>
        </p:nvSpPr>
        <p:spPr>
          <a:xfrm>
            <a:off x="9695488" y="3460358"/>
            <a:ext cx="1296144" cy="369332"/>
          </a:xfrm>
          <a:prstGeom prst="rect">
            <a:avLst/>
          </a:prstGeom>
          <a:noFill/>
        </p:spPr>
        <p:txBody>
          <a:bodyPr wrap="square" rtlCol="0">
            <a:spAutoFit/>
          </a:bodyPr>
          <a:lstStyle/>
          <a:p>
            <a:r>
              <a:rPr lang="fr-FR" b="1" dirty="0">
                <a:latin typeface="Century Gothic" panose="020B0502020202020204" pitchFamily="34" charset="0"/>
              </a:rPr>
              <a:t>Temps</a:t>
            </a:r>
          </a:p>
        </p:txBody>
      </p:sp>
      <p:cxnSp>
        <p:nvCxnSpPr>
          <p:cNvPr id="17" name="Connecteur droit avec flèche 16"/>
          <p:cNvCxnSpPr/>
          <p:nvPr/>
        </p:nvCxnSpPr>
        <p:spPr>
          <a:xfrm flipH="1">
            <a:off x="10343560" y="1916832"/>
            <a:ext cx="643855" cy="715434"/>
          </a:xfrm>
          <a:prstGeom prst="straightConnector1">
            <a:avLst/>
          </a:prstGeom>
          <a:ln w="57150">
            <a:solidFill>
              <a:srgbClr val="2A6176"/>
            </a:solidFill>
            <a:tailEnd type="triangle"/>
          </a:ln>
        </p:spPr>
        <p:style>
          <a:lnRef idx="1">
            <a:schemeClr val="accent1"/>
          </a:lnRef>
          <a:fillRef idx="0">
            <a:schemeClr val="accent1"/>
          </a:fillRef>
          <a:effectRef idx="0">
            <a:schemeClr val="accent1"/>
          </a:effectRef>
          <a:fontRef idx="minor">
            <a:schemeClr val="tx1"/>
          </a:fontRef>
        </p:style>
      </p:cxnSp>
      <p:sp>
        <p:nvSpPr>
          <p:cNvPr id="19" name="ZoneTexte 18"/>
          <p:cNvSpPr txBox="1"/>
          <p:nvPr/>
        </p:nvSpPr>
        <p:spPr>
          <a:xfrm>
            <a:off x="10488488" y="1332632"/>
            <a:ext cx="1799288" cy="523220"/>
          </a:xfrm>
          <a:prstGeom prst="rect">
            <a:avLst/>
          </a:prstGeom>
          <a:noFill/>
        </p:spPr>
        <p:txBody>
          <a:bodyPr wrap="square" rtlCol="0">
            <a:spAutoFit/>
          </a:bodyPr>
          <a:lstStyle/>
          <a:p>
            <a:r>
              <a:rPr lang="fr-FR" sz="2800" b="1" dirty="0">
                <a:solidFill>
                  <a:srgbClr val="2A6176"/>
                </a:solidFill>
                <a:latin typeface="Century Gothic" panose="020B0502020202020204" pitchFamily="34" charset="0"/>
              </a:rPr>
              <a:t>Climat</a:t>
            </a:r>
            <a:endParaRPr lang="fr-FR" b="1" dirty="0">
              <a:solidFill>
                <a:srgbClr val="2A6176"/>
              </a:solidFill>
              <a:latin typeface="Century Gothic" panose="020B0502020202020204" pitchFamily="34" charset="0"/>
            </a:endParaRPr>
          </a:p>
        </p:txBody>
      </p:sp>
      <p:cxnSp>
        <p:nvCxnSpPr>
          <p:cNvPr id="21" name="Connecteur droit avec flèche 20"/>
          <p:cNvCxnSpPr>
            <a:stCxn id="22" idx="2"/>
          </p:cNvCxnSpPr>
          <p:nvPr/>
        </p:nvCxnSpPr>
        <p:spPr>
          <a:xfrm>
            <a:off x="1810099" y="1384609"/>
            <a:ext cx="1333573" cy="889940"/>
          </a:xfrm>
          <a:prstGeom prst="straightConnector1">
            <a:avLst/>
          </a:prstGeom>
          <a:ln w="57150">
            <a:solidFill>
              <a:srgbClr val="F6AB38"/>
            </a:solidFill>
            <a:tailEnd type="triangle"/>
          </a:ln>
        </p:spPr>
        <p:style>
          <a:lnRef idx="1">
            <a:schemeClr val="accent1"/>
          </a:lnRef>
          <a:fillRef idx="0">
            <a:schemeClr val="accent1"/>
          </a:fillRef>
          <a:effectRef idx="0">
            <a:schemeClr val="accent1"/>
          </a:effectRef>
          <a:fontRef idx="minor">
            <a:schemeClr val="tx1"/>
          </a:fontRef>
        </p:style>
      </p:cxnSp>
      <p:sp>
        <p:nvSpPr>
          <p:cNvPr id="22" name="ZoneTexte 21"/>
          <p:cNvSpPr txBox="1"/>
          <p:nvPr/>
        </p:nvSpPr>
        <p:spPr>
          <a:xfrm>
            <a:off x="910455" y="861389"/>
            <a:ext cx="1799288" cy="523220"/>
          </a:xfrm>
          <a:prstGeom prst="rect">
            <a:avLst/>
          </a:prstGeom>
          <a:noFill/>
        </p:spPr>
        <p:txBody>
          <a:bodyPr wrap="square" rtlCol="0">
            <a:spAutoFit/>
          </a:bodyPr>
          <a:lstStyle/>
          <a:p>
            <a:r>
              <a:rPr lang="fr-FR" sz="2800" b="1" dirty="0">
                <a:solidFill>
                  <a:srgbClr val="F6AB38"/>
                </a:solidFill>
                <a:latin typeface="Century Gothic" panose="020B0502020202020204" pitchFamily="34" charset="0"/>
              </a:rPr>
              <a:t>Météo</a:t>
            </a:r>
            <a:endParaRPr lang="fr-FR" b="1" dirty="0">
              <a:solidFill>
                <a:srgbClr val="F6AB38"/>
              </a:solidFill>
              <a:latin typeface="Century Gothic" panose="020B0502020202020204" pitchFamily="34" charset="0"/>
            </a:endParaRPr>
          </a:p>
        </p:txBody>
      </p:sp>
      <p:sp>
        <p:nvSpPr>
          <p:cNvPr id="23" name="Ellipse 22"/>
          <p:cNvSpPr/>
          <p:nvPr/>
        </p:nvSpPr>
        <p:spPr>
          <a:xfrm>
            <a:off x="3143672" y="2276872"/>
            <a:ext cx="72000" cy="72000"/>
          </a:xfrm>
          <a:prstGeom prst="ellipse">
            <a:avLst/>
          </a:prstGeom>
          <a:noFill/>
          <a:ln w="38100">
            <a:solidFill>
              <a:srgbClr val="F6AB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6AB38"/>
              </a:solidFill>
            </a:endParaRPr>
          </a:p>
        </p:txBody>
      </p:sp>
    </p:spTree>
    <p:extLst>
      <p:ext uri="{BB962C8B-B14F-4D97-AF65-F5344CB8AC3E}">
        <p14:creationId xmlns:p14="http://schemas.microsoft.com/office/powerpoint/2010/main" val="276347132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 système climatique</a:t>
            </a:r>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4301" y="2357605"/>
            <a:ext cx="1080000" cy="1080000"/>
          </a:xfrm>
          <a:prstGeom prst="rect">
            <a:avLst/>
          </a:prstGeom>
        </p:spPr>
      </p:pic>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4088" y="3418660"/>
            <a:ext cx="1080000" cy="1080000"/>
          </a:xfrm>
          <a:prstGeom prst="rect">
            <a:avLst/>
          </a:prstGeom>
        </p:spPr>
      </p:pic>
      <p:pic>
        <p:nvPicPr>
          <p:cNvPr id="9" name="Imag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60428" y="4626718"/>
            <a:ext cx="1080000" cy="1080000"/>
          </a:xfrm>
          <a:prstGeom prst="rect">
            <a:avLst/>
          </a:prstGeom>
        </p:spPr>
      </p:pic>
      <p:pic>
        <p:nvPicPr>
          <p:cNvPr id="11" name="Imag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32121" y="4587456"/>
            <a:ext cx="1080000" cy="1080000"/>
          </a:xfrm>
          <a:prstGeom prst="rect">
            <a:avLst/>
          </a:prstGeom>
        </p:spPr>
      </p:pic>
      <p:pic>
        <p:nvPicPr>
          <p:cNvPr id="15" name="Imag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5089023">
            <a:off x="4129125" y="4075151"/>
            <a:ext cx="630615" cy="630615"/>
          </a:xfrm>
          <a:prstGeom prst="rect">
            <a:avLst/>
          </a:prstGeom>
        </p:spPr>
      </p:pic>
      <p:pic>
        <p:nvPicPr>
          <p:cNvPr id="16" name="Imag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00762" y="2681827"/>
            <a:ext cx="1800000" cy="1800000"/>
          </a:xfrm>
          <a:prstGeom prst="rect">
            <a:avLst/>
          </a:prstGeom>
        </p:spPr>
      </p:pic>
      <p:pic>
        <p:nvPicPr>
          <p:cNvPr id="17" name="Imag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436917" y="1602674"/>
            <a:ext cx="1080000" cy="1080000"/>
          </a:xfrm>
          <a:prstGeom prst="rect">
            <a:avLst/>
          </a:prstGeom>
        </p:spPr>
      </p:pic>
      <p:pic>
        <p:nvPicPr>
          <p:cNvPr id="18" name="Imag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680423" y="1297638"/>
            <a:ext cx="936573" cy="936573"/>
          </a:xfrm>
          <a:prstGeom prst="rect">
            <a:avLst/>
          </a:prstGeom>
        </p:spPr>
      </p:pic>
      <p:pic>
        <p:nvPicPr>
          <p:cNvPr id="19" name="Image 1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208907">
            <a:off x="2248247" y="3879745"/>
            <a:ext cx="630615" cy="630615"/>
          </a:xfrm>
          <a:prstGeom prst="rect">
            <a:avLst/>
          </a:prstGeom>
        </p:spPr>
      </p:pic>
      <p:pic>
        <p:nvPicPr>
          <p:cNvPr id="20" name="Image 1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2571182">
            <a:off x="4482189" y="3057216"/>
            <a:ext cx="630615" cy="630615"/>
          </a:xfrm>
          <a:prstGeom prst="rect">
            <a:avLst/>
          </a:prstGeom>
        </p:spPr>
      </p:pic>
      <p:pic>
        <p:nvPicPr>
          <p:cNvPr id="21" name="Imag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9246540">
            <a:off x="3801307" y="2206139"/>
            <a:ext cx="630615" cy="630615"/>
          </a:xfrm>
          <a:prstGeom prst="rect">
            <a:avLst/>
          </a:prstGeom>
        </p:spPr>
      </p:pic>
      <p:pic>
        <p:nvPicPr>
          <p:cNvPr id="22" name="Image 2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16387346">
            <a:off x="2343759" y="2501672"/>
            <a:ext cx="630615" cy="630615"/>
          </a:xfrm>
          <a:prstGeom prst="rect">
            <a:avLst/>
          </a:prstGeom>
        </p:spPr>
      </p:pic>
      <p:sp>
        <p:nvSpPr>
          <p:cNvPr id="23" name="Text Box 3"/>
          <p:cNvSpPr txBox="1">
            <a:spLocks noChangeArrowheads="1"/>
          </p:cNvSpPr>
          <p:nvPr/>
        </p:nvSpPr>
        <p:spPr bwMode="auto">
          <a:xfrm>
            <a:off x="60164" y="4695776"/>
            <a:ext cx="1750842" cy="402291"/>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Biosphère</a:t>
            </a:r>
          </a:p>
        </p:txBody>
      </p:sp>
      <p:sp>
        <p:nvSpPr>
          <p:cNvPr id="24" name="Text Box 3"/>
          <p:cNvSpPr txBox="1">
            <a:spLocks noChangeArrowheads="1"/>
          </p:cNvSpPr>
          <p:nvPr/>
        </p:nvSpPr>
        <p:spPr bwMode="auto">
          <a:xfrm>
            <a:off x="4271127" y="5816648"/>
            <a:ext cx="1750842" cy="402291"/>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Cryosphère</a:t>
            </a:r>
          </a:p>
        </p:txBody>
      </p:sp>
      <p:sp>
        <p:nvSpPr>
          <p:cNvPr id="25" name="Text Box 3"/>
          <p:cNvSpPr txBox="1">
            <a:spLocks noChangeArrowheads="1"/>
          </p:cNvSpPr>
          <p:nvPr/>
        </p:nvSpPr>
        <p:spPr bwMode="auto">
          <a:xfrm>
            <a:off x="5227845" y="3572672"/>
            <a:ext cx="1750842" cy="402291"/>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Atmosphère</a:t>
            </a:r>
          </a:p>
        </p:txBody>
      </p:sp>
      <p:sp>
        <p:nvSpPr>
          <p:cNvPr id="26" name="Text Box 3"/>
          <p:cNvSpPr txBox="1">
            <a:spLocks noChangeArrowheads="1"/>
          </p:cNvSpPr>
          <p:nvPr/>
        </p:nvSpPr>
        <p:spPr bwMode="auto">
          <a:xfrm>
            <a:off x="2803429" y="813654"/>
            <a:ext cx="3218540" cy="402291"/>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Surfaces continentales</a:t>
            </a:r>
          </a:p>
        </p:txBody>
      </p:sp>
      <p:sp>
        <p:nvSpPr>
          <p:cNvPr id="27" name="Text Box 3"/>
          <p:cNvSpPr txBox="1">
            <a:spLocks noChangeArrowheads="1"/>
          </p:cNvSpPr>
          <p:nvPr/>
        </p:nvSpPr>
        <p:spPr bwMode="auto">
          <a:xfrm>
            <a:off x="494280" y="2746703"/>
            <a:ext cx="1750842" cy="402291"/>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Hydrosphère</a:t>
            </a:r>
          </a:p>
        </p:txBody>
      </p:sp>
    </p:spTree>
    <p:extLst>
      <p:ext uri="{BB962C8B-B14F-4D97-AF65-F5344CB8AC3E}">
        <p14:creationId xmlns:p14="http://schemas.microsoft.com/office/powerpoint/2010/main" val="2685335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par>
                                <p:cTn id="11" presetID="10"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fade">
                                      <p:cBhvr>
                                        <p:cTn id="24" dur="500"/>
                                        <p:tgtEl>
                                          <p:spTgt spid="2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5"/>
                                        </p:tgtEl>
                                        <p:attrNameLst>
                                          <p:attrName>style.visibility</p:attrName>
                                        </p:attrNameLst>
                                      </p:cBhvr>
                                      <p:to>
                                        <p:strVal val="visible"/>
                                      </p:to>
                                    </p:set>
                                    <p:animEffect transition="in" filter="fade">
                                      <p:cBhvr>
                                        <p:cTn id="35" dur="500"/>
                                        <p:tgtEl>
                                          <p:spTgt spid="25"/>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fade">
                                      <p:cBhvr>
                                        <p:cTn id="40" dur="500"/>
                                        <p:tgtEl>
                                          <p:spTgt spid="15"/>
                                        </p:tgtEl>
                                      </p:cBhvr>
                                    </p:animEffect>
                                  </p:childTnLst>
                                </p:cTn>
                              </p:par>
                              <p:par>
                                <p:cTn id="41" presetID="10" presetClass="entr" presetSubtype="0" fill="hold"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500"/>
                                        <p:tgtEl>
                                          <p:spTgt spid="19"/>
                                        </p:tgtEl>
                                      </p:cBhvr>
                                    </p:animEffect>
                                  </p:childTnLst>
                                </p:cTn>
                              </p:par>
                              <p:par>
                                <p:cTn id="52" presetID="10" presetClass="entr" presetSubtype="0" fill="hold" nodeType="with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500"/>
                                        <p:tgtEl>
                                          <p:spTgt spid="7"/>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500"/>
                                        <p:tgtEl>
                                          <p:spTgt spid="23"/>
                                        </p:tgtEl>
                                      </p:cBhvr>
                                    </p:animEffect>
                                  </p:childTnLst>
                                </p:cTn>
                              </p:par>
                              <p:par>
                                <p:cTn id="58" presetID="10" presetClass="entr" presetSubtype="0" fill="hold"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3"/>
          <p:cNvSpPr txBox="1">
            <a:spLocks noChangeArrowheads="1"/>
          </p:cNvSpPr>
          <p:nvPr/>
        </p:nvSpPr>
        <p:spPr bwMode="auto">
          <a:xfrm>
            <a:off x="60164" y="4695776"/>
            <a:ext cx="1750842" cy="402291"/>
          </a:xfrm>
          <a:prstGeom prst="rect">
            <a:avLst/>
          </a:prstGeom>
          <a:solidFill>
            <a:srgbClr val="636363"/>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Biosphère</a:t>
            </a:r>
          </a:p>
        </p:txBody>
      </p:sp>
      <p:sp>
        <p:nvSpPr>
          <p:cNvPr id="24" name="Text Box 3"/>
          <p:cNvSpPr txBox="1">
            <a:spLocks noChangeArrowheads="1"/>
          </p:cNvSpPr>
          <p:nvPr/>
        </p:nvSpPr>
        <p:spPr bwMode="auto">
          <a:xfrm>
            <a:off x="4271127" y="5816648"/>
            <a:ext cx="1750842" cy="402291"/>
          </a:xfrm>
          <a:prstGeom prst="rect">
            <a:avLst/>
          </a:prstGeom>
          <a:solidFill>
            <a:srgbClr val="636363"/>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Cryosphère</a:t>
            </a:r>
          </a:p>
        </p:txBody>
      </p:sp>
      <p:sp>
        <p:nvSpPr>
          <p:cNvPr id="25" name="Text Box 3"/>
          <p:cNvSpPr txBox="1">
            <a:spLocks noChangeArrowheads="1"/>
          </p:cNvSpPr>
          <p:nvPr/>
        </p:nvSpPr>
        <p:spPr bwMode="auto">
          <a:xfrm>
            <a:off x="5227845" y="3572672"/>
            <a:ext cx="1750842" cy="402291"/>
          </a:xfrm>
          <a:prstGeom prst="rect">
            <a:avLst/>
          </a:prstGeom>
          <a:solidFill>
            <a:srgbClr val="636363"/>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Atmosphère</a:t>
            </a:r>
          </a:p>
        </p:txBody>
      </p:sp>
      <p:sp>
        <p:nvSpPr>
          <p:cNvPr id="27" name="Text Box 3"/>
          <p:cNvSpPr txBox="1">
            <a:spLocks noChangeArrowheads="1"/>
          </p:cNvSpPr>
          <p:nvPr/>
        </p:nvSpPr>
        <p:spPr bwMode="auto">
          <a:xfrm>
            <a:off x="494280" y="2746703"/>
            <a:ext cx="1750842" cy="402291"/>
          </a:xfrm>
          <a:prstGeom prst="rect">
            <a:avLst/>
          </a:prstGeom>
          <a:solidFill>
            <a:srgbClr val="636363"/>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Hydrosphère</a:t>
            </a:r>
          </a:p>
        </p:txBody>
      </p:sp>
      <p:pic>
        <p:nvPicPr>
          <p:cNvPr id="41" name="Image 40"/>
          <p:cNvPicPr>
            <a:picLocks noChangeAspect="1"/>
          </p:cNvPicPr>
          <p:nvPr/>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rot="5089023">
            <a:off x="4124322" y="4084662"/>
            <a:ext cx="630615" cy="630615"/>
          </a:xfrm>
          <a:prstGeom prst="rect">
            <a:avLst/>
          </a:prstGeom>
        </p:spPr>
      </p:pic>
      <p:pic>
        <p:nvPicPr>
          <p:cNvPr id="42" name="Image 41"/>
          <p:cNvPicPr>
            <a:picLocks noChangeAspect="1"/>
          </p:cNvPicPr>
          <p:nvPr/>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rot="12208907">
            <a:off x="2250909" y="3879122"/>
            <a:ext cx="630615" cy="630615"/>
          </a:xfrm>
          <a:prstGeom prst="rect">
            <a:avLst/>
          </a:prstGeom>
        </p:spPr>
      </p:pic>
      <p:pic>
        <p:nvPicPr>
          <p:cNvPr id="43" name="Image 42"/>
          <p:cNvPicPr>
            <a:picLocks noChangeAspect="1"/>
          </p:cNvPicPr>
          <p:nvPr/>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rot="12571182">
            <a:off x="4477386" y="3066727"/>
            <a:ext cx="630615" cy="630615"/>
          </a:xfrm>
          <a:prstGeom prst="rect">
            <a:avLst/>
          </a:prstGeom>
        </p:spPr>
      </p:pic>
      <p:pic>
        <p:nvPicPr>
          <p:cNvPr id="44" name="Image 43"/>
          <p:cNvPicPr>
            <a:picLocks noChangeAspect="1"/>
          </p:cNvPicPr>
          <p:nvPr/>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rot="9246540">
            <a:off x="3796504" y="2215650"/>
            <a:ext cx="630615" cy="630615"/>
          </a:xfrm>
          <a:prstGeom prst="rect">
            <a:avLst/>
          </a:prstGeom>
        </p:spPr>
      </p:pic>
      <p:pic>
        <p:nvPicPr>
          <p:cNvPr id="45" name="Image 44"/>
          <p:cNvPicPr>
            <a:picLocks noChangeAspect="1"/>
          </p:cNvPicPr>
          <p:nvPr/>
        </p:nvPicPr>
        <p:blipFill>
          <a:blip r:embed="rId3" cstate="print">
            <a:duotone>
              <a:prstClr val="black"/>
              <a:schemeClr val="tx1">
                <a:tint val="45000"/>
                <a:satMod val="400000"/>
              </a:schemeClr>
            </a:duotone>
            <a:extLst>
              <a:ext uri="{28A0092B-C50C-407E-A947-70E740481C1C}">
                <a14:useLocalDpi xmlns:a14="http://schemas.microsoft.com/office/drawing/2010/main" val="0"/>
              </a:ext>
            </a:extLst>
          </a:blip>
          <a:stretch>
            <a:fillRect/>
          </a:stretch>
        </p:blipFill>
        <p:spPr>
          <a:xfrm rot="16387346">
            <a:off x="2338956" y="2511183"/>
            <a:ext cx="630615" cy="630615"/>
          </a:xfrm>
          <a:prstGeom prst="rect">
            <a:avLst/>
          </a:prstGeom>
        </p:spPr>
      </p:pic>
      <p:pic>
        <p:nvPicPr>
          <p:cNvPr id="38" name="Image 37"/>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2702680" y="2681827"/>
            <a:ext cx="1800000" cy="1800000"/>
          </a:xfrm>
          <a:prstGeom prst="rect">
            <a:avLst/>
          </a:prstGeom>
        </p:spPr>
      </p:pic>
      <p:pic>
        <p:nvPicPr>
          <p:cNvPr id="39" name="Image 38"/>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1019096" y="3413000"/>
            <a:ext cx="1080000" cy="1080000"/>
          </a:xfrm>
          <a:prstGeom prst="rect">
            <a:avLst/>
          </a:prstGeom>
        </p:spPr>
      </p:pic>
      <p:pic>
        <p:nvPicPr>
          <p:cNvPr id="40" name="Image 39"/>
          <p:cNvPicPr>
            <a:picLocks noChangeAspect="1"/>
          </p:cNvPicPr>
          <p:nvPr/>
        </p:nvPicPr>
        <p:blipFill>
          <a:blip r:embed="rId8">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1955625" y="4622261"/>
            <a:ext cx="1080000" cy="1080000"/>
          </a:xfrm>
          <a:prstGeom prst="rect">
            <a:avLst/>
          </a:prstGeom>
        </p:spPr>
      </p:pic>
      <p:pic>
        <p:nvPicPr>
          <p:cNvPr id="46" name="Image 45"/>
          <p:cNvPicPr>
            <a:picLocks noChangeAspect="1"/>
          </p:cNvPicPr>
          <p:nvPr/>
        </p:nvPicPr>
        <p:blipFill>
          <a:blip r:embed="rId10">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tretch>
            <a:fillRect/>
          </a:stretch>
        </p:blipFill>
        <p:spPr>
          <a:xfrm>
            <a:off x="4432121" y="4587456"/>
            <a:ext cx="1080000" cy="1080000"/>
          </a:xfrm>
          <a:prstGeom prst="rect">
            <a:avLst/>
          </a:prstGeom>
        </p:spPr>
      </p:pic>
      <p:pic>
        <p:nvPicPr>
          <p:cNvPr id="47" name="Image 46"/>
          <p:cNvPicPr>
            <a:picLocks noChangeAspect="1"/>
          </p:cNvPicPr>
          <p:nvPr/>
        </p:nvPicPr>
        <p:blipFill>
          <a:blip r:embed="rId12">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tretch>
            <a:fillRect/>
          </a:stretch>
        </p:blipFill>
        <p:spPr>
          <a:xfrm>
            <a:off x="5066267" y="2356284"/>
            <a:ext cx="1080000" cy="1080000"/>
          </a:xfrm>
          <a:prstGeom prst="rect">
            <a:avLst/>
          </a:prstGeom>
        </p:spPr>
      </p:pic>
      <p:pic>
        <p:nvPicPr>
          <p:cNvPr id="48" name="Image 47"/>
          <p:cNvPicPr>
            <a:picLocks noChangeAspect="1"/>
          </p:cNvPicPr>
          <p:nvPr/>
        </p:nvPicPr>
        <p:blipFill>
          <a:blip r:embed="rId14" cstate="print">
            <a:extLst>
              <a:ext uri="{BEBA8EAE-BF5A-486C-A8C5-ECC9F3942E4B}">
                <a14:imgProps xmlns:a14="http://schemas.microsoft.com/office/drawing/2010/main">
                  <a14:imgLayer r:embed="rId15">
                    <a14:imgEffect>
                      <a14:saturation sat="0"/>
                    </a14:imgEffect>
                  </a14:imgLayer>
                </a14:imgProps>
              </a:ext>
              <a:ext uri="{28A0092B-C50C-407E-A947-70E740481C1C}">
                <a14:useLocalDpi xmlns:a14="http://schemas.microsoft.com/office/drawing/2010/main" val="0"/>
              </a:ext>
            </a:extLst>
          </a:blip>
          <a:stretch>
            <a:fillRect/>
          </a:stretch>
        </p:blipFill>
        <p:spPr>
          <a:xfrm>
            <a:off x="3680422" y="1302393"/>
            <a:ext cx="936573" cy="936573"/>
          </a:xfrm>
          <a:prstGeom prst="rect">
            <a:avLst/>
          </a:prstGeom>
        </p:spPr>
      </p:pic>
      <p:pic>
        <p:nvPicPr>
          <p:cNvPr id="49" name="Image 48"/>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68576" y="1585612"/>
            <a:ext cx="1080000" cy="1080000"/>
          </a:xfrm>
          <a:prstGeom prst="rect">
            <a:avLst/>
          </a:prstGeom>
        </p:spPr>
      </p:pic>
      <p:sp>
        <p:nvSpPr>
          <p:cNvPr id="2" name="Titre 1"/>
          <p:cNvSpPr>
            <a:spLocks noGrp="1"/>
          </p:cNvSpPr>
          <p:nvPr>
            <p:ph type="title"/>
          </p:nvPr>
        </p:nvSpPr>
        <p:spPr/>
        <p:txBody>
          <a:bodyPr/>
          <a:lstStyle/>
          <a:p>
            <a:r>
              <a:rPr lang="fr-FR" dirty="0"/>
              <a:t>Le système climatique</a:t>
            </a:r>
          </a:p>
        </p:txBody>
      </p:sp>
      <p:grpSp>
        <p:nvGrpSpPr>
          <p:cNvPr id="4" name="Groupe 3"/>
          <p:cNvGrpSpPr/>
          <p:nvPr/>
        </p:nvGrpSpPr>
        <p:grpSpPr>
          <a:xfrm>
            <a:off x="7106426" y="1446891"/>
            <a:ext cx="4659848" cy="3981428"/>
            <a:chOff x="7197720" y="2234211"/>
            <a:chExt cx="4659848" cy="3981428"/>
          </a:xfrm>
        </p:grpSpPr>
        <p:grpSp>
          <p:nvGrpSpPr>
            <p:cNvPr id="36" name="Groupe 35"/>
            <p:cNvGrpSpPr/>
            <p:nvPr/>
          </p:nvGrpSpPr>
          <p:grpSpPr>
            <a:xfrm>
              <a:off x="7197720" y="2234211"/>
              <a:ext cx="4659848" cy="3062229"/>
              <a:chOff x="7197720" y="2234211"/>
              <a:chExt cx="4659848" cy="3062229"/>
            </a:xfrm>
          </p:grpSpPr>
          <p:grpSp>
            <p:nvGrpSpPr>
              <p:cNvPr id="34" name="Groupe 33"/>
              <p:cNvGrpSpPr/>
              <p:nvPr/>
            </p:nvGrpSpPr>
            <p:grpSpPr>
              <a:xfrm>
                <a:off x="8604628" y="2234211"/>
                <a:ext cx="3252940" cy="3062229"/>
                <a:chOff x="7927655" y="1764965"/>
                <a:chExt cx="3252940" cy="3062229"/>
              </a:xfrm>
            </p:grpSpPr>
            <p:pic>
              <p:nvPicPr>
                <p:cNvPr id="12" name="Image 1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428629" y="4107194"/>
                  <a:ext cx="720000" cy="720000"/>
                </a:xfrm>
                <a:prstGeom prst="rect">
                  <a:avLst/>
                </a:prstGeom>
              </p:spPr>
            </p:pic>
            <p:pic>
              <p:nvPicPr>
                <p:cNvPr id="13" name="Image 12"/>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7927655" y="2915596"/>
                  <a:ext cx="720000" cy="720000"/>
                </a:xfrm>
                <a:prstGeom prst="rect">
                  <a:avLst/>
                </a:prstGeom>
              </p:spPr>
            </p:pic>
            <p:pic>
              <p:nvPicPr>
                <p:cNvPr id="14" name="Image 1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873650" y="4066319"/>
                  <a:ext cx="720000" cy="720000"/>
                </a:xfrm>
                <a:prstGeom prst="rect">
                  <a:avLst/>
                </a:prstGeom>
              </p:spPr>
            </p:pic>
            <p:pic>
              <p:nvPicPr>
                <p:cNvPr id="28" name="Image 27"/>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014125" y="2718827"/>
                  <a:ext cx="1080000" cy="1080000"/>
                </a:xfrm>
                <a:prstGeom prst="rect">
                  <a:avLst/>
                </a:prstGeom>
              </p:spPr>
            </p:pic>
            <p:pic>
              <p:nvPicPr>
                <p:cNvPr id="29" name="Image 28"/>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10460595" y="2912437"/>
                  <a:ext cx="720000" cy="720000"/>
                </a:xfrm>
                <a:prstGeom prst="rect">
                  <a:avLst/>
                </a:prstGeom>
              </p:spPr>
            </p:pic>
            <p:pic>
              <p:nvPicPr>
                <p:cNvPr id="31" name="Image 30"/>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873650" y="1764965"/>
                  <a:ext cx="720000" cy="720000"/>
                </a:xfrm>
                <a:prstGeom prst="rect">
                  <a:avLst/>
                </a:prstGeom>
              </p:spPr>
            </p:pic>
            <p:pic>
              <p:nvPicPr>
                <p:cNvPr id="32" name="Image 31"/>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8422514" y="1764965"/>
                  <a:ext cx="720000" cy="720000"/>
                </a:xfrm>
                <a:prstGeom prst="rect">
                  <a:avLst/>
                </a:prstGeom>
              </p:spPr>
            </p:pic>
          </p:grpSp>
          <p:sp>
            <p:nvSpPr>
              <p:cNvPr id="35" name="Plus 34"/>
              <p:cNvSpPr/>
              <p:nvPr/>
            </p:nvSpPr>
            <p:spPr>
              <a:xfrm>
                <a:off x="7197720" y="3668525"/>
                <a:ext cx="1149813" cy="1080000"/>
              </a:xfrm>
              <a:prstGeom prst="mathPlus">
                <a:avLst>
                  <a:gd name="adj1" fmla="val 12493"/>
                </a:avLst>
              </a:prstGeom>
              <a:solidFill>
                <a:srgbClr val="F6AB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entury Gothic" panose="020B0502020202020204" pitchFamily="34" charset="0"/>
                </a:endParaRPr>
              </a:p>
            </p:txBody>
          </p:sp>
        </p:grpSp>
        <p:sp>
          <p:nvSpPr>
            <p:cNvPr id="37" name="Text Box 3"/>
            <p:cNvSpPr txBox="1">
              <a:spLocks noChangeArrowheads="1"/>
            </p:cNvSpPr>
            <p:nvPr/>
          </p:nvSpPr>
          <p:spPr bwMode="auto">
            <a:xfrm>
              <a:off x="9355677" y="5505572"/>
              <a:ext cx="1750842" cy="710067"/>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Activités Humaines</a:t>
              </a:r>
            </a:p>
          </p:txBody>
        </p:sp>
      </p:grpSp>
      <p:sp>
        <p:nvSpPr>
          <p:cNvPr id="33" name="Text Box 3"/>
          <p:cNvSpPr txBox="1">
            <a:spLocks noChangeArrowheads="1"/>
          </p:cNvSpPr>
          <p:nvPr/>
        </p:nvSpPr>
        <p:spPr bwMode="auto">
          <a:xfrm>
            <a:off x="2803429" y="813654"/>
            <a:ext cx="3218540" cy="402291"/>
          </a:xfrm>
          <a:prstGeom prst="rect">
            <a:avLst/>
          </a:prstGeom>
          <a:solidFill>
            <a:srgbClr val="636363"/>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Surfaces continentales</a:t>
            </a:r>
          </a:p>
        </p:txBody>
      </p:sp>
    </p:spTree>
    <p:extLst>
      <p:ext uri="{BB962C8B-B14F-4D97-AF65-F5344CB8AC3E}">
        <p14:creationId xmlns:p14="http://schemas.microsoft.com/office/powerpoint/2010/main" val="952949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Atmosphère, atmosphère…</a:t>
            </a:r>
          </a:p>
        </p:txBody>
      </p:sp>
      <p:sp>
        <p:nvSpPr>
          <p:cNvPr id="9" name="CustomShape 4"/>
          <p:cNvSpPr/>
          <p:nvPr/>
        </p:nvSpPr>
        <p:spPr>
          <a:xfrm>
            <a:off x="2135640" y="3674880"/>
            <a:ext cx="3888000" cy="431640"/>
          </a:xfrm>
          <a:prstGeom prst="roundRect">
            <a:avLst>
              <a:gd name="adj" fmla="val 45346"/>
            </a:avLst>
          </a:prstGeom>
          <a:solidFill>
            <a:srgbClr val="000000"/>
          </a:solidFill>
          <a:ln w="9360">
            <a:noFill/>
          </a:ln>
        </p:spPr>
      </p:sp>
      <p:sp>
        <p:nvSpPr>
          <p:cNvPr id="10" name="CustomShape 5"/>
          <p:cNvSpPr/>
          <p:nvPr/>
        </p:nvSpPr>
        <p:spPr>
          <a:xfrm>
            <a:off x="2135640" y="4178880"/>
            <a:ext cx="3888000" cy="431640"/>
          </a:xfrm>
          <a:prstGeom prst="roundRect">
            <a:avLst>
              <a:gd name="adj" fmla="val 45346"/>
            </a:avLst>
          </a:prstGeom>
          <a:solidFill>
            <a:srgbClr val="000000"/>
          </a:solidFill>
          <a:ln w="9360">
            <a:noFill/>
          </a:ln>
        </p:spPr>
      </p:sp>
      <p:sp>
        <p:nvSpPr>
          <p:cNvPr id="11" name="CustomShape 6"/>
          <p:cNvSpPr/>
          <p:nvPr/>
        </p:nvSpPr>
        <p:spPr>
          <a:xfrm>
            <a:off x="6168000" y="3674880"/>
            <a:ext cx="3888000" cy="431640"/>
          </a:xfrm>
          <a:prstGeom prst="roundRect">
            <a:avLst>
              <a:gd name="adj" fmla="val 45346"/>
            </a:avLst>
          </a:prstGeom>
          <a:solidFill>
            <a:srgbClr val="000000"/>
          </a:solidFill>
          <a:ln w="9360">
            <a:noFill/>
          </a:ln>
        </p:spPr>
      </p:sp>
      <p:sp>
        <p:nvSpPr>
          <p:cNvPr id="12" name="CustomShape 7"/>
          <p:cNvSpPr/>
          <p:nvPr/>
        </p:nvSpPr>
        <p:spPr>
          <a:xfrm>
            <a:off x="6168000" y="4178880"/>
            <a:ext cx="3888000" cy="431640"/>
          </a:xfrm>
          <a:prstGeom prst="roundRect">
            <a:avLst>
              <a:gd name="adj" fmla="val 45346"/>
            </a:avLst>
          </a:prstGeom>
          <a:solidFill>
            <a:srgbClr val="000000"/>
          </a:solidFill>
          <a:ln w="9360">
            <a:noFill/>
          </a:ln>
        </p:spPr>
      </p:sp>
      <p:sp>
        <p:nvSpPr>
          <p:cNvPr id="13" name="CustomShape 8"/>
          <p:cNvSpPr/>
          <p:nvPr/>
        </p:nvSpPr>
        <p:spPr>
          <a:xfrm>
            <a:off x="2279640" y="2250840"/>
            <a:ext cx="7632360" cy="863640"/>
          </a:xfrm>
          <a:prstGeom prst="roundRect">
            <a:avLst>
              <a:gd name="adj" fmla="val 29424"/>
            </a:avLst>
          </a:prstGeom>
          <a:solidFill>
            <a:schemeClr val="tx1"/>
          </a:solidFill>
          <a:ln w="9360">
            <a:noFill/>
          </a:ln>
        </p:spPr>
        <p:txBody>
          <a:bodyPr lIns="90000" tIns="45000" rIns="90000" bIns="45000" anchor="ctr"/>
          <a:lstStyle/>
          <a:p>
            <a:pPr algn="ctr">
              <a:lnSpc>
                <a:spcPct val="100000"/>
              </a:lnSpc>
            </a:pPr>
            <a:r>
              <a:rPr lang="fr-FR" sz="2400" b="1" dirty="0">
                <a:solidFill>
                  <a:srgbClr val="FF9E00"/>
                </a:solidFill>
                <a:latin typeface="Arial"/>
                <a:ea typeface="ＭＳ Ｐゴシック"/>
              </a:rPr>
              <a:t>Quelle serait la température de la Terre sans atmosphère ?</a:t>
            </a:r>
            <a:endParaRPr sz="2400" dirty="0">
              <a:solidFill>
                <a:srgbClr val="FF9E00"/>
              </a:solidFill>
            </a:endParaRPr>
          </a:p>
        </p:txBody>
      </p:sp>
      <p:sp>
        <p:nvSpPr>
          <p:cNvPr id="17" name="CustomShape 14"/>
          <p:cNvSpPr/>
          <p:nvPr/>
        </p:nvSpPr>
        <p:spPr>
          <a:xfrm>
            <a:off x="2063640" y="3674880"/>
            <a:ext cx="4032000" cy="431640"/>
          </a:xfrm>
          <a:prstGeom prst="bracePair">
            <a:avLst>
              <a:gd name="adj" fmla="val 25000"/>
            </a:avLst>
          </a:prstGeom>
          <a:noFill/>
          <a:ln w="25560">
            <a:solidFill>
              <a:srgbClr val="BBE0E3"/>
            </a:solidFill>
            <a:round/>
          </a:ln>
        </p:spPr>
      </p:sp>
      <p:sp>
        <p:nvSpPr>
          <p:cNvPr id="18" name="CustomShape 15"/>
          <p:cNvSpPr/>
          <p:nvPr/>
        </p:nvSpPr>
        <p:spPr>
          <a:xfrm>
            <a:off x="6096000" y="3674880"/>
            <a:ext cx="4032000" cy="431640"/>
          </a:xfrm>
          <a:prstGeom prst="bracePair">
            <a:avLst>
              <a:gd name="adj" fmla="val 25000"/>
            </a:avLst>
          </a:prstGeom>
          <a:noFill/>
          <a:ln w="25560">
            <a:solidFill>
              <a:srgbClr val="BBE0E3"/>
            </a:solidFill>
            <a:round/>
          </a:ln>
        </p:spPr>
      </p:sp>
      <p:sp>
        <p:nvSpPr>
          <p:cNvPr id="22" name="CustomShape 16"/>
          <p:cNvSpPr/>
          <p:nvPr/>
        </p:nvSpPr>
        <p:spPr>
          <a:xfrm>
            <a:off x="2063640" y="4178880"/>
            <a:ext cx="4032000" cy="431640"/>
          </a:xfrm>
          <a:prstGeom prst="bracePair">
            <a:avLst>
              <a:gd name="adj" fmla="val 25000"/>
            </a:avLst>
          </a:prstGeom>
          <a:noFill/>
          <a:ln w="25560">
            <a:solidFill>
              <a:srgbClr val="BBE0E3"/>
            </a:solidFill>
            <a:round/>
          </a:ln>
        </p:spPr>
      </p:sp>
      <p:sp>
        <p:nvSpPr>
          <p:cNvPr id="23" name="CustomShape 17"/>
          <p:cNvSpPr/>
          <p:nvPr/>
        </p:nvSpPr>
        <p:spPr>
          <a:xfrm>
            <a:off x="6096000" y="4178880"/>
            <a:ext cx="4032000" cy="431640"/>
          </a:xfrm>
          <a:prstGeom prst="bracePair">
            <a:avLst>
              <a:gd name="adj" fmla="val 25000"/>
            </a:avLst>
          </a:prstGeom>
          <a:noFill/>
          <a:ln w="25560">
            <a:solidFill>
              <a:srgbClr val="BBE0E3"/>
            </a:solidFill>
            <a:round/>
          </a:ln>
        </p:spPr>
      </p:sp>
      <p:sp>
        <p:nvSpPr>
          <p:cNvPr id="25" name="CustomShape 18"/>
          <p:cNvSpPr/>
          <p:nvPr/>
        </p:nvSpPr>
        <p:spPr>
          <a:xfrm>
            <a:off x="2063640" y="2250840"/>
            <a:ext cx="8064360" cy="863640"/>
          </a:xfrm>
          <a:prstGeom prst="bracePair">
            <a:avLst>
              <a:gd name="adj" fmla="val 25000"/>
            </a:avLst>
          </a:prstGeom>
          <a:noFill/>
          <a:ln w="25560">
            <a:solidFill>
              <a:srgbClr val="BBE0E3"/>
            </a:solidFill>
            <a:round/>
          </a:ln>
        </p:spPr>
      </p:sp>
      <p:sp>
        <p:nvSpPr>
          <p:cNvPr id="27" name="Line 19"/>
          <p:cNvSpPr/>
          <p:nvPr/>
        </p:nvSpPr>
        <p:spPr>
          <a:xfrm>
            <a:off x="2495280" y="2250840"/>
            <a:ext cx="7201080" cy="0"/>
          </a:xfrm>
          <a:prstGeom prst="line">
            <a:avLst/>
          </a:prstGeom>
          <a:ln w="25560">
            <a:solidFill>
              <a:srgbClr val="BBE0E3"/>
            </a:solidFill>
            <a:round/>
          </a:ln>
        </p:spPr>
      </p:sp>
      <p:sp>
        <p:nvSpPr>
          <p:cNvPr id="28" name="Line 20"/>
          <p:cNvSpPr/>
          <p:nvPr/>
        </p:nvSpPr>
        <p:spPr>
          <a:xfrm>
            <a:off x="2495280" y="3114840"/>
            <a:ext cx="7201080" cy="0"/>
          </a:xfrm>
          <a:prstGeom prst="line">
            <a:avLst/>
          </a:prstGeom>
          <a:ln w="25560">
            <a:solidFill>
              <a:srgbClr val="BBE0E3"/>
            </a:solidFill>
            <a:round/>
          </a:ln>
        </p:spPr>
      </p:sp>
      <p:sp>
        <p:nvSpPr>
          <p:cNvPr id="29" name="Line 21"/>
          <p:cNvSpPr/>
          <p:nvPr/>
        </p:nvSpPr>
        <p:spPr>
          <a:xfrm>
            <a:off x="2279280" y="3674520"/>
            <a:ext cx="3600360" cy="0"/>
          </a:xfrm>
          <a:prstGeom prst="line">
            <a:avLst/>
          </a:prstGeom>
          <a:ln w="25560">
            <a:solidFill>
              <a:srgbClr val="BBE0E3"/>
            </a:solidFill>
            <a:round/>
          </a:ln>
        </p:spPr>
      </p:sp>
      <p:sp>
        <p:nvSpPr>
          <p:cNvPr id="30" name="Line 22"/>
          <p:cNvSpPr/>
          <p:nvPr/>
        </p:nvSpPr>
        <p:spPr>
          <a:xfrm>
            <a:off x="2279280" y="4106520"/>
            <a:ext cx="3600360" cy="0"/>
          </a:xfrm>
          <a:prstGeom prst="line">
            <a:avLst/>
          </a:prstGeom>
          <a:ln w="25560">
            <a:solidFill>
              <a:schemeClr val="accent1"/>
            </a:solidFill>
            <a:round/>
          </a:ln>
        </p:spPr>
      </p:sp>
      <p:sp>
        <p:nvSpPr>
          <p:cNvPr id="31" name="Line 23"/>
          <p:cNvSpPr/>
          <p:nvPr/>
        </p:nvSpPr>
        <p:spPr>
          <a:xfrm>
            <a:off x="2279280" y="4178520"/>
            <a:ext cx="3600360" cy="0"/>
          </a:xfrm>
          <a:prstGeom prst="line">
            <a:avLst/>
          </a:prstGeom>
          <a:ln w="25560">
            <a:solidFill>
              <a:srgbClr val="BBE0E3"/>
            </a:solidFill>
            <a:round/>
          </a:ln>
        </p:spPr>
      </p:sp>
      <p:sp>
        <p:nvSpPr>
          <p:cNvPr id="32" name="Line 24"/>
          <p:cNvSpPr/>
          <p:nvPr/>
        </p:nvSpPr>
        <p:spPr>
          <a:xfrm>
            <a:off x="2279280" y="4610520"/>
            <a:ext cx="3600360" cy="0"/>
          </a:xfrm>
          <a:prstGeom prst="line">
            <a:avLst/>
          </a:prstGeom>
          <a:ln w="25560">
            <a:solidFill>
              <a:srgbClr val="BBE0E3"/>
            </a:solidFill>
            <a:round/>
          </a:ln>
        </p:spPr>
      </p:sp>
      <p:sp>
        <p:nvSpPr>
          <p:cNvPr id="33" name="Line 25"/>
          <p:cNvSpPr/>
          <p:nvPr/>
        </p:nvSpPr>
        <p:spPr>
          <a:xfrm>
            <a:off x="6312000" y="3674520"/>
            <a:ext cx="3600360" cy="0"/>
          </a:xfrm>
          <a:prstGeom prst="line">
            <a:avLst/>
          </a:prstGeom>
          <a:ln w="25560">
            <a:solidFill>
              <a:srgbClr val="BBE0E3"/>
            </a:solidFill>
            <a:round/>
          </a:ln>
        </p:spPr>
      </p:sp>
      <p:sp>
        <p:nvSpPr>
          <p:cNvPr id="34" name="Line 26"/>
          <p:cNvSpPr/>
          <p:nvPr/>
        </p:nvSpPr>
        <p:spPr>
          <a:xfrm>
            <a:off x="6312000" y="4106520"/>
            <a:ext cx="3600360" cy="0"/>
          </a:xfrm>
          <a:prstGeom prst="line">
            <a:avLst/>
          </a:prstGeom>
          <a:ln w="25560">
            <a:solidFill>
              <a:srgbClr val="BBE0E3"/>
            </a:solidFill>
            <a:round/>
          </a:ln>
        </p:spPr>
      </p:sp>
      <p:sp>
        <p:nvSpPr>
          <p:cNvPr id="35" name="Line 27"/>
          <p:cNvSpPr/>
          <p:nvPr/>
        </p:nvSpPr>
        <p:spPr>
          <a:xfrm>
            <a:off x="6312000" y="4178520"/>
            <a:ext cx="3600360" cy="0"/>
          </a:xfrm>
          <a:prstGeom prst="line">
            <a:avLst/>
          </a:prstGeom>
          <a:ln w="25560">
            <a:solidFill>
              <a:srgbClr val="BBE0E3"/>
            </a:solidFill>
            <a:round/>
          </a:ln>
        </p:spPr>
      </p:sp>
      <p:sp>
        <p:nvSpPr>
          <p:cNvPr id="36" name="Line 28"/>
          <p:cNvSpPr/>
          <p:nvPr/>
        </p:nvSpPr>
        <p:spPr>
          <a:xfrm>
            <a:off x="6312000" y="4610520"/>
            <a:ext cx="3600360" cy="0"/>
          </a:xfrm>
          <a:prstGeom prst="line">
            <a:avLst/>
          </a:prstGeom>
          <a:ln w="25560">
            <a:solidFill>
              <a:srgbClr val="BBE0E3"/>
            </a:solidFill>
            <a:round/>
          </a:ln>
        </p:spPr>
      </p:sp>
      <p:sp>
        <p:nvSpPr>
          <p:cNvPr id="37" name="Line 29"/>
          <p:cNvSpPr/>
          <p:nvPr/>
        </p:nvSpPr>
        <p:spPr>
          <a:xfrm>
            <a:off x="10128360" y="2682840"/>
            <a:ext cx="539640" cy="0"/>
          </a:xfrm>
          <a:prstGeom prst="line">
            <a:avLst/>
          </a:prstGeom>
          <a:ln w="25560">
            <a:solidFill>
              <a:srgbClr val="BBE0E3"/>
            </a:solidFill>
            <a:round/>
          </a:ln>
        </p:spPr>
      </p:sp>
      <p:sp>
        <p:nvSpPr>
          <p:cNvPr id="38" name="Line 30"/>
          <p:cNvSpPr/>
          <p:nvPr/>
        </p:nvSpPr>
        <p:spPr>
          <a:xfrm>
            <a:off x="10128360" y="3890520"/>
            <a:ext cx="539640" cy="0"/>
          </a:xfrm>
          <a:prstGeom prst="line">
            <a:avLst/>
          </a:prstGeom>
          <a:ln w="25560">
            <a:solidFill>
              <a:srgbClr val="BBE0E3"/>
            </a:solidFill>
            <a:round/>
          </a:ln>
        </p:spPr>
      </p:sp>
      <p:sp>
        <p:nvSpPr>
          <p:cNvPr id="39" name="Line 31"/>
          <p:cNvSpPr/>
          <p:nvPr/>
        </p:nvSpPr>
        <p:spPr>
          <a:xfrm>
            <a:off x="10128360" y="4394520"/>
            <a:ext cx="539640" cy="0"/>
          </a:xfrm>
          <a:prstGeom prst="line">
            <a:avLst/>
          </a:prstGeom>
          <a:ln w="25560">
            <a:solidFill>
              <a:srgbClr val="BBE0E3"/>
            </a:solidFill>
            <a:round/>
          </a:ln>
        </p:spPr>
      </p:sp>
      <p:sp>
        <p:nvSpPr>
          <p:cNvPr id="40" name="Line 32"/>
          <p:cNvSpPr/>
          <p:nvPr/>
        </p:nvSpPr>
        <p:spPr>
          <a:xfrm>
            <a:off x="1524000" y="2682840"/>
            <a:ext cx="539280" cy="0"/>
          </a:xfrm>
          <a:prstGeom prst="line">
            <a:avLst/>
          </a:prstGeom>
          <a:ln w="25560">
            <a:solidFill>
              <a:srgbClr val="BBE0E3"/>
            </a:solidFill>
            <a:round/>
          </a:ln>
        </p:spPr>
      </p:sp>
      <p:sp>
        <p:nvSpPr>
          <p:cNvPr id="41" name="Line 33"/>
          <p:cNvSpPr/>
          <p:nvPr/>
        </p:nvSpPr>
        <p:spPr>
          <a:xfrm>
            <a:off x="1524000" y="3890520"/>
            <a:ext cx="539280" cy="0"/>
          </a:xfrm>
          <a:prstGeom prst="line">
            <a:avLst/>
          </a:prstGeom>
          <a:ln w="25560">
            <a:solidFill>
              <a:srgbClr val="BBE0E3"/>
            </a:solidFill>
            <a:round/>
          </a:ln>
        </p:spPr>
      </p:sp>
      <p:sp>
        <p:nvSpPr>
          <p:cNvPr id="42" name="Line 34"/>
          <p:cNvSpPr/>
          <p:nvPr/>
        </p:nvSpPr>
        <p:spPr>
          <a:xfrm>
            <a:off x="1524000" y="4394520"/>
            <a:ext cx="539280" cy="0"/>
          </a:xfrm>
          <a:prstGeom prst="line">
            <a:avLst/>
          </a:prstGeom>
          <a:ln w="25560">
            <a:solidFill>
              <a:srgbClr val="BBE0E3"/>
            </a:solidFill>
            <a:round/>
          </a:ln>
        </p:spPr>
      </p:sp>
      <p:sp>
        <p:nvSpPr>
          <p:cNvPr id="43" name="CustomShape 43"/>
          <p:cNvSpPr/>
          <p:nvPr/>
        </p:nvSpPr>
        <p:spPr>
          <a:xfrm>
            <a:off x="2137440" y="3674880"/>
            <a:ext cx="3814200" cy="364680"/>
          </a:xfrm>
          <a:prstGeom prst="rect">
            <a:avLst/>
          </a:prstGeom>
          <a:noFill/>
          <a:ln>
            <a:noFill/>
          </a:ln>
        </p:spPr>
        <p:txBody>
          <a:bodyPr lIns="90000" tIns="45000" rIns="90000" bIns="45000"/>
          <a:lstStyle/>
          <a:p>
            <a:pPr>
              <a:lnSpc>
                <a:spcPct val="100000"/>
              </a:lnSpc>
              <a:buFont typeface="Arial"/>
              <a:buChar char="•"/>
            </a:pPr>
            <a:r>
              <a:rPr lang="fr-FR" sz="2000" b="1" dirty="0">
                <a:solidFill>
                  <a:srgbClr val="FF9E00"/>
                </a:solidFill>
                <a:latin typeface="Arial"/>
                <a:ea typeface="ＭＳ Ｐゴシック"/>
              </a:rPr>
              <a:t>A : - 50°C</a:t>
            </a:r>
            <a:endParaRPr sz="2000" dirty="0">
              <a:solidFill>
                <a:srgbClr val="FF9E00"/>
              </a:solidFill>
            </a:endParaRPr>
          </a:p>
        </p:txBody>
      </p:sp>
      <p:sp>
        <p:nvSpPr>
          <p:cNvPr id="44" name="CustomShape 44"/>
          <p:cNvSpPr/>
          <p:nvPr/>
        </p:nvSpPr>
        <p:spPr>
          <a:xfrm>
            <a:off x="6183120" y="3674880"/>
            <a:ext cx="238896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B : -18°C</a:t>
            </a:r>
            <a:endParaRPr sz="2000" dirty="0">
              <a:solidFill>
                <a:srgbClr val="FF9E00"/>
              </a:solidFill>
            </a:endParaRPr>
          </a:p>
        </p:txBody>
      </p:sp>
      <p:sp>
        <p:nvSpPr>
          <p:cNvPr id="45" name="CustomShape 45"/>
          <p:cNvSpPr/>
          <p:nvPr/>
        </p:nvSpPr>
        <p:spPr>
          <a:xfrm>
            <a:off x="2150760" y="4178880"/>
            <a:ext cx="264204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C : 0°C</a:t>
            </a:r>
            <a:endParaRPr sz="2000" dirty="0">
              <a:solidFill>
                <a:srgbClr val="FF9E00"/>
              </a:solidFill>
            </a:endParaRPr>
          </a:p>
        </p:txBody>
      </p:sp>
      <p:sp>
        <p:nvSpPr>
          <p:cNvPr id="46" name="CustomShape 46"/>
          <p:cNvSpPr/>
          <p:nvPr/>
        </p:nvSpPr>
        <p:spPr>
          <a:xfrm>
            <a:off x="6183120" y="4193817"/>
            <a:ext cx="305892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D : 15°C	</a:t>
            </a:r>
            <a:endParaRPr sz="2000" dirty="0">
              <a:solidFill>
                <a:srgbClr val="FF9E00"/>
              </a:solidFill>
            </a:endParaRPr>
          </a:p>
        </p:txBody>
      </p:sp>
    </p:spTree>
    <p:extLst>
      <p:ext uri="{BB962C8B-B14F-4D97-AF65-F5344CB8AC3E}">
        <p14:creationId xmlns:p14="http://schemas.microsoft.com/office/powerpoint/2010/main" val="4258015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4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4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4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Image 2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7852102">
            <a:off x="1561787" y="2511572"/>
            <a:ext cx="360823" cy="368203"/>
          </a:xfrm>
          <a:prstGeom prst="rect">
            <a:avLst/>
          </a:prstGeom>
        </p:spPr>
      </p:pic>
      <p:grpSp>
        <p:nvGrpSpPr>
          <p:cNvPr id="5" name="Groupe 4"/>
          <p:cNvGrpSpPr/>
          <p:nvPr/>
        </p:nvGrpSpPr>
        <p:grpSpPr>
          <a:xfrm>
            <a:off x="38329" y="1020347"/>
            <a:ext cx="12211162" cy="4865281"/>
            <a:chOff x="38329" y="1020347"/>
            <a:chExt cx="12211162" cy="4865281"/>
          </a:xfrm>
        </p:grpSpPr>
        <p:grpSp>
          <p:nvGrpSpPr>
            <p:cNvPr id="9" name="Groupe 8"/>
            <p:cNvGrpSpPr/>
            <p:nvPr/>
          </p:nvGrpSpPr>
          <p:grpSpPr>
            <a:xfrm>
              <a:off x="38329" y="2276350"/>
              <a:ext cx="12211162" cy="3609278"/>
              <a:chOff x="548635" y="4445259"/>
              <a:chExt cx="12211162" cy="3609278"/>
            </a:xfrm>
          </p:grpSpPr>
          <p:grpSp>
            <p:nvGrpSpPr>
              <p:cNvPr id="13" name="Groupe 12"/>
              <p:cNvGrpSpPr/>
              <p:nvPr/>
            </p:nvGrpSpPr>
            <p:grpSpPr>
              <a:xfrm>
                <a:off x="1418453" y="4479533"/>
                <a:ext cx="9996261" cy="2380151"/>
                <a:chOff x="1418453" y="4894304"/>
                <a:chExt cx="9996261" cy="2380151"/>
              </a:xfrm>
            </p:grpSpPr>
            <p:sp>
              <p:nvSpPr>
                <p:cNvPr id="24" name="Forme libre 23"/>
                <p:cNvSpPr/>
                <p:nvPr/>
              </p:nvSpPr>
              <p:spPr>
                <a:xfrm>
                  <a:off x="1418453" y="4922171"/>
                  <a:ext cx="9996261" cy="2299734"/>
                </a:xfrm>
                <a:custGeom>
                  <a:avLst/>
                  <a:gdLst>
                    <a:gd name="connsiteX0" fmla="*/ 1808779 w 10611539"/>
                    <a:gd name="connsiteY0" fmla="*/ 436138 h 2133628"/>
                    <a:gd name="connsiteX1" fmla="*/ 46654 w 10611539"/>
                    <a:gd name="connsiteY1" fmla="*/ 712363 h 2133628"/>
                    <a:gd name="connsiteX2" fmla="*/ 922954 w 10611539"/>
                    <a:gd name="connsiteY2" fmla="*/ 2055388 h 2133628"/>
                    <a:gd name="connsiteX3" fmla="*/ 5113954 w 10611539"/>
                    <a:gd name="connsiteY3" fmla="*/ 1931563 h 2133628"/>
                    <a:gd name="connsiteX4" fmla="*/ 6971329 w 10611539"/>
                    <a:gd name="connsiteY4" fmla="*/ 1579138 h 2133628"/>
                    <a:gd name="connsiteX5" fmla="*/ 6628429 w 10611539"/>
                    <a:gd name="connsiteY5" fmla="*/ 950488 h 2133628"/>
                    <a:gd name="connsiteX6" fmla="*/ 6971329 w 10611539"/>
                    <a:gd name="connsiteY6" fmla="*/ 274213 h 2133628"/>
                    <a:gd name="connsiteX7" fmla="*/ 8933479 w 10611539"/>
                    <a:gd name="connsiteY7" fmla="*/ 55138 h 2133628"/>
                    <a:gd name="connsiteX8" fmla="*/ 10609879 w 10611539"/>
                    <a:gd name="connsiteY8" fmla="*/ 1245763 h 2133628"/>
                    <a:gd name="connsiteX9" fmla="*/ 9181129 w 10611539"/>
                    <a:gd name="connsiteY9" fmla="*/ 2074438 h 2133628"/>
                    <a:gd name="connsiteX0" fmla="*/ 1808779 w 10611539"/>
                    <a:gd name="connsiteY0" fmla="*/ 436138 h 2154642"/>
                    <a:gd name="connsiteX1" fmla="*/ 46654 w 10611539"/>
                    <a:gd name="connsiteY1" fmla="*/ 712363 h 2154642"/>
                    <a:gd name="connsiteX2" fmla="*/ 922954 w 10611539"/>
                    <a:gd name="connsiteY2" fmla="*/ 2055388 h 2154642"/>
                    <a:gd name="connsiteX3" fmla="*/ 5113954 w 10611539"/>
                    <a:gd name="connsiteY3" fmla="*/ 1931563 h 2154642"/>
                    <a:gd name="connsiteX4" fmla="*/ 6628429 w 10611539"/>
                    <a:gd name="connsiteY4" fmla="*/ 950488 h 2154642"/>
                    <a:gd name="connsiteX5" fmla="*/ 6971329 w 10611539"/>
                    <a:gd name="connsiteY5" fmla="*/ 274213 h 2154642"/>
                    <a:gd name="connsiteX6" fmla="*/ 8933479 w 10611539"/>
                    <a:gd name="connsiteY6" fmla="*/ 55138 h 2154642"/>
                    <a:gd name="connsiteX7" fmla="*/ 10609879 w 10611539"/>
                    <a:gd name="connsiteY7" fmla="*/ 1245763 h 2154642"/>
                    <a:gd name="connsiteX8" fmla="*/ 9181129 w 10611539"/>
                    <a:gd name="connsiteY8" fmla="*/ 2074438 h 2154642"/>
                    <a:gd name="connsiteX0" fmla="*/ 1808779 w 10611539"/>
                    <a:gd name="connsiteY0" fmla="*/ 465817 h 2215138"/>
                    <a:gd name="connsiteX1" fmla="*/ 46654 w 10611539"/>
                    <a:gd name="connsiteY1" fmla="*/ 742042 h 2215138"/>
                    <a:gd name="connsiteX2" fmla="*/ 922954 w 10611539"/>
                    <a:gd name="connsiteY2" fmla="*/ 2085067 h 2215138"/>
                    <a:gd name="connsiteX3" fmla="*/ 5113954 w 10611539"/>
                    <a:gd name="connsiteY3" fmla="*/ 1961242 h 2215138"/>
                    <a:gd name="connsiteX4" fmla="*/ 6971329 w 10611539"/>
                    <a:gd name="connsiteY4" fmla="*/ 303892 h 2215138"/>
                    <a:gd name="connsiteX5" fmla="*/ 8933479 w 10611539"/>
                    <a:gd name="connsiteY5" fmla="*/ 84817 h 2215138"/>
                    <a:gd name="connsiteX6" fmla="*/ 10609879 w 10611539"/>
                    <a:gd name="connsiteY6" fmla="*/ 1275442 h 2215138"/>
                    <a:gd name="connsiteX7" fmla="*/ 9181129 w 10611539"/>
                    <a:gd name="connsiteY7" fmla="*/ 2104117 h 2215138"/>
                    <a:gd name="connsiteX0" fmla="*/ 1808779 w 10611539"/>
                    <a:gd name="connsiteY0" fmla="*/ 395754 h 2194170"/>
                    <a:gd name="connsiteX1" fmla="*/ 46654 w 10611539"/>
                    <a:gd name="connsiteY1" fmla="*/ 671979 h 2194170"/>
                    <a:gd name="connsiteX2" fmla="*/ 922954 w 10611539"/>
                    <a:gd name="connsiteY2" fmla="*/ 2015004 h 2194170"/>
                    <a:gd name="connsiteX3" fmla="*/ 5113954 w 10611539"/>
                    <a:gd name="connsiteY3" fmla="*/ 1891179 h 2194170"/>
                    <a:gd name="connsiteX4" fmla="*/ 7019455 w 10611539"/>
                    <a:gd name="connsiteY4" fmla="*/ 2091505 h 2194170"/>
                    <a:gd name="connsiteX5" fmla="*/ 8933479 w 10611539"/>
                    <a:gd name="connsiteY5" fmla="*/ 14754 h 2194170"/>
                    <a:gd name="connsiteX6" fmla="*/ 10609879 w 10611539"/>
                    <a:gd name="connsiteY6" fmla="*/ 1205379 h 2194170"/>
                    <a:gd name="connsiteX7" fmla="*/ 9181129 w 10611539"/>
                    <a:gd name="connsiteY7" fmla="*/ 2034054 h 2194170"/>
                    <a:gd name="connsiteX0" fmla="*/ 1808779 w 10634653"/>
                    <a:gd name="connsiteY0" fmla="*/ 0 h 1840184"/>
                    <a:gd name="connsiteX1" fmla="*/ 46654 w 10634653"/>
                    <a:gd name="connsiteY1" fmla="*/ 276225 h 1840184"/>
                    <a:gd name="connsiteX2" fmla="*/ 922954 w 10634653"/>
                    <a:gd name="connsiteY2" fmla="*/ 1619250 h 1840184"/>
                    <a:gd name="connsiteX3" fmla="*/ 5113954 w 10634653"/>
                    <a:gd name="connsiteY3" fmla="*/ 1495425 h 1840184"/>
                    <a:gd name="connsiteX4" fmla="*/ 7019455 w 10634653"/>
                    <a:gd name="connsiteY4" fmla="*/ 1695751 h 1840184"/>
                    <a:gd name="connsiteX5" fmla="*/ 8076830 w 10634653"/>
                    <a:gd name="connsiteY5" fmla="*/ 1784684 h 1840184"/>
                    <a:gd name="connsiteX6" fmla="*/ 10609879 w 10634653"/>
                    <a:gd name="connsiteY6" fmla="*/ 809625 h 1840184"/>
                    <a:gd name="connsiteX7" fmla="*/ 9181129 w 10634653"/>
                    <a:gd name="connsiteY7" fmla="*/ 1638300 h 1840184"/>
                    <a:gd name="connsiteX0" fmla="*/ 1808779 w 10634653"/>
                    <a:gd name="connsiteY0" fmla="*/ 0 h 1721543"/>
                    <a:gd name="connsiteX1" fmla="*/ 46654 w 10634653"/>
                    <a:gd name="connsiteY1" fmla="*/ 276225 h 1721543"/>
                    <a:gd name="connsiteX2" fmla="*/ 922954 w 10634653"/>
                    <a:gd name="connsiteY2" fmla="*/ 1619250 h 1721543"/>
                    <a:gd name="connsiteX3" fmla="*/ 5113954 w 10634653"/>
                    <a:gd name="connsiteY3" fmla="*/ 1495425 h 1721543"/>
                    <a:gd name="connsiteX4" fmla="*/ 7019455 w 10634653"/>
                    <a:gd name="connsiteY4" fmla="*/ 1695751 h 1721543"/>
                    <a:gd name="connsiteX5" fmla="*/ 10609879 w 10634653"/>
                    <a:gd name="connsiteY5" fmla="*/ 809625 h 1721543"/>
                    <a:gd name="connsiteX6" fmla="*/ 9181129 w 10634653"/>
                    <a:gd name="connsiteY6" fmla="*/ 1638300 h 1721543"/>
                    <a:gd name="connsiteX0" fmla="*/ 1808779 w 9181129"/>
                    <a:gd name="connsiteY0" fmla="*/ 0 h 1695751"/>
                    <a:gd name="connsiteX1" fmla="*/ 46654 w 9181129"/>
                    <a:gd name="connsiteY1" fmla="*/ 276225 h 1695751"/>
                    <a:gd name="connsiteX2" fmla="*/ 922954 w 9181129"/>
                    <a:gd name="connsiteY2" fmla="*/ 1619250 h 1695751"/>
                    <a:gd name="connsiteX3" fmla="*/ 5113954 w 9181129"/>
                    <a:gd name="connsiteY3" fmla="*/ 1495425 h 1695751"/>
                    <a:gd name="connsiteX4" fmla="*/ 7019455 w 9181129"/>
                    <a:gd name="connsiteY4" fmla="*/ 1695751 h 1695751"/>
                    <a:gd name="connsiteX5" fmla="*/ 9181129 w 9181129"/>
                    <a:gd name="connsiteY5" fmla="*/ 1638300 h 1695751"/>
                    <a:gd name="connsiteX0" fmla="*/ 1808779 w 9171504"/>
                    <a:gd name="connsiteY0" fmla="*/ 0 h 1703376"/>
                    <a:gd name="connsiteX1" fmla="*/ 46654 w 9171504"/>
                    <a:gd name="connsiteY1" fmla="*/ 276225 h 1703376"/>
                    <a:gd name="connsiteX2" fmla="*/ 922954 w 9171504"/>
                    <a:gd name="connsiteY2" fmla="*/ 1619250 h 1703376"/>
                    <a:gd name="connsiteX3" fmla="*/ 5113954 w 9171504"/>
                    <a:gd name="connsiteY3" fmla="*/ 1495425 h 1703376"/>
                    <a:gd name="connsiteX4" fmla="*/ 7019455 w 9171504"/>
                    <a:gd name="connsiteY4" fmla="*/ 1695751 h 1703376"/>
                    <a:gd name="connsiteX5" fmla="*/ 9171504 w 9171504"/>
                    <a:gd name="connsiteY5" fmla="*/ 1657550 h 1703376"/>
                    <a:gd name="connsiteX0" fmla="*/ 1808779 w 9171504"/>
                    <a:gd name="connsiteY0" fmla="*/ 0 h 1696191"/>
                    <a:gd name="connsiteX1" fmla="*/ 46654 w 9171504"/>
                    <a:gd name="connsiteY1" fmla="*/ 276225 h 1696191"/>
                    <a:gd name="connsiteX2" fmla="*/ 922954 w 9171504"/>
                    <a:gd name="connsiteY2" fmla="*/ 1619250 h 1696191"/>
                    <a:gd name="connsiteX3" fmla="*/ 5113954 w 9171504"/>
                    <a:gd name="connsiteY3" fmla="*/ 1495425 h 1696191"/>
                    <a:gd name="connsiteX4" fmla="*/ 7019455 w 9171504"/>
                    <a:gd name="connsiteY4" fmla="*/ 1695751 h 1696191"/>
                    <a:gd name="connsiteX5" fmla="*/ 8863295 w 9171504"/>
                    <a:gd name="connsiteY5" fmla="*/ 1552273 h 1696191"/>
                    <a:gd name="connsiteX6" fmla="*/ 9171504 w 9171504"/>
                    <a:gd name="connsiteY6" fmla="*/ 1657550 h 1696191"/>
                    <a:gd name="connsiteX0" fmla="*/ 1808779 w 10653794"/>
                    <a:gd name="connsiteY0" fmla="*/ 0 h 1696191"/>
                    <a:gd name="connsiteX1" fmla="*/ 46654 w 10653794"/>
                    <a:gd name="connsiteY1" fmla="*/ 276225 h 1696191"/>
                    <a:gd name="connsiteX2" fmla="*/ 922954 w 10653794"/>
                    <a:gd name="connsiteY2" fmla="*/ 1619250 h 1696191"/>
                    <a:gd name="connsiteX3" fmla="*/ 5113954 w 10653794"/>
                    <a:gd name="connsiteY3" fmla="*/ 1495425 h 1696191"/>
                    <a:gd name="connsiteX4" fmla="*/ 7019455 w 10653794"/>
                    <a:gd name="connsiteY4" fmla="*/ 1695751 h 1696191"/>
                    <a:gd name="connsiteX5" fmla="*/ 8863295 w 10653794"/>
                    <a:gd name="connsiteY5" fmla="*/ 1552273 h 1696191"/>
                    <a:gd name="connsiteX6" fmla="*/ 10653794 w 10653794"/>
                    <a:gd name="connsiteY6" fmla="*/ 1108910 h 1696191"/>
                    <a:gd name="connsiteX0" fmla="*/ 1808779 w 10653794"/>
                    <a:gd name="connsiteY0" fmla="*/ 0 h 1704540"/>
                    <a:gd name="connsiteX1" fmla="*/ 46654 w 10653794"/>
                    <a:gd name="connsiteY1" fmla="*/ 276225 h 1704540"/>
                    <a:gd name="connsiteX2" fmla="*/ 922954 w 10653794"/>
                    <a:gd name="connsiteY2" fmla="*/ 1619250 h 1704540"/>
                    <a:gd name="connsiteX3" fmla="*/ 5113954 w 10653794"/>
                    <a:gd name="connsiteY3" fmla="*/ 1495425 h 1704540"/>
                    <a:gd name="connsiteX4" fmla="*/ 7019455 w 10653794"/>
                    <a:gd name="connsiteY4" fmla="*/ 1695751 h 1704540"/>
                    <a:gd name="connsiteX5" fmla="*/ 9065426 w 10653794"/>
                    <a:gd name="connsiteY5" fmla="*/ 1667776 h 1704540"/>
                    <a:gd name="connsiteX6" fmla="*/ 10653794 w 10653794"/>
                    <a:gd name="connsiteY6" fmla="*/ 1108910 h 1704540"/>
                    <a:gd name="connsiteX0" fmla="*/ 1808779 w 10567167"/>
                    <a:gd name="connsiteY0" fmla="*/ 0 h 1704540"/>
                    <a:gd name="connsiteX1" fmla="*/ 46654 w 10567167"/>
                    <a:gd name="connsiteY1" fmla="*/ 276225 h 1704540"/>
                    <a:gd name="connsiteX2" fmla="*/ 922954 w 10567167"/>
                    <a:gd name="connsiteY2" fmla="*/ 1619250 h 1704540"/>
                    <a:gd name="connsiteX3" fmla="*/ 5113954 w 10567167"/>
                    <a:gd name="connsiteY3" fmla="*/ 1495425 h 1704540"/>
                    <a:gd name="connsiteX4" fmla="*/ 7019455 w 10567167"/>
                    <a:gd name="connsiteY4" fmla="*/ 1695751 h 1704540"/>
                    <a:gd name="connsiteX5" fmla="*/ 9065426 w 10567167"/>
                    <a:gd name="connsiteY5" fmla="*/ 1667776 h 1704540"/>
                    <a:gd name="connsiteX6" fmla="*/ 10567167 w 10567167"/>
                    <a:gd name="connsiteY6" fmla="*/ 849027 h 1704540"/>
                    <a:gd name="connsiteX0" fmla="*/ 1808779 w 10567167"/>
                    <a:gd name="connsiteY0" fmla="*/ 0 h 1723762"/>
                    <a:gd name="connsiteX1" fmla="*/ 46654 w 10567167"/>
                    <a:gd name="connsiteY1" fmla="*/ 276225 h 1723762"/>
                    <a:gd name="connsiteX2" fmla="*/ 922954 w 10567167"/>
                    <a:gd name="connsiteY2" fmla="*/ 1619250 h 1723762"/>
                    <a:gd name="connsiteX3" fmla="*/ 5113954 w 10567167"/>
                    <a:gd name="connsiteY3" fmla="*/ 1495425 h 1723762"/>
                    <a:gd name="connsiteX4" fmla="*/ 7019455 w 10567167"/>
                    <a:gd name="connsiteY4" fmla="*/ 1695751 h 1723762"/>
                    <a:gd name="connsiteX5" fmla="*/ 9065426 w 10567167"/>
                    <a:gd name="connsiteY5" fmla="*/ 1667776 h 1723762"/>
                    <a:gd name="connsiteX6" fmla="*/ 10095329 w 10567167"/>
                    <a:gd name="connsiteY6" fmla="*/ 1330892 h 1723762"/>
                    <a:gd name="connsiteX7" fmla="*/ 10567167 w 10567167"/>
                    <a:gd name="connsiteY7" fmla="*/ 849027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095329"/>
                    <a:gd name="connsiteY0" fmla="*/ 0 h 1723762"/>
                    <a:gd name="connsiteX1" fmla="*/ 46654 w 10095329"/>
                    <a:gd name="connsiteY1" fmla="*/ 276225 h 1723762"/>
                    <a:gd name="connsiteX2" fmla="*/ 922954 w 10095329"/>
                    <a:gd name="connsiteY2" fmla="*/ 1619250 h 1723762"/>
                    <a:gd name="connsiteX3" fmla="*/ 5113954 w 10095329"/>
                    <a:gd name="connsiteY3" fmla="*/ 1495425 h 1723762"/>
                    <a:gd name="connsiteX4" fmla="*/ 7019455 w 10095329"/>
                    <a:gd name="connsiteY4" fmla="*/ 1695751 h 1723762"/>
                    <a:gd name="connsiteX5" fmla="*/ 9065426 w 10095329"/>
                    <a:gd name="connsiteY5" fmla="*/ 1667776 h 1723762"/>
                    <a:gd name="connsiteX6" fmla="*/ 10095329 w 10095329"/>
                    <a:gd name="connsiteY6" fmla="*/ 1330892 h 1723762"/>
                    <a:gd name="connsiteX0" fmla="*/ 1808779 w 10152479"/>
                    <a:gd name="connsiteY0" fmla="*/ 0 h 1723762"/>
                    <a:gd name="connsiteX1" fmla="*/ 46654 w 10152479"/>
                    <a:gd name="connsiteY1" fmla="*/ 276225 h 1723762"/>
                    <a:gd name="connsiteX2" fmla="*/ 922954 w 10152479"/>
                    <a:gd name="connsiteY2" fmla="*/ 1619250 h 1723762"/>
                    <a:gd name="connsiteX3" fmla="*/ 5113954 w 10152479"/>
                    <a:gd name="connsiteY3" fmla="*/ 1495425 h 1723762"/>
                    <a:gd name="connsiteX4" fmla="*/ 7019455 w 10152479"/>
                    <a:gd name="connsiteY4" fmla="*/ 1695751 h 1723762"/>
                    <a:gd name="connsiteX5" fmla="*/ 9065426 w 10152479"/>
                    <a:gd name="connsiteY5" fmla="*/ 1667776 h 1723762"/>
                    <a:gd name="connsiteX6" fmla="*/ 10152479 w 10152479"/>
                    <a:gd name="connsiteY6" fmla="*/ 1311842 h 1723762"/>
                    <a:gd name="connsiteX0" fmla="*/ 1808779 w 10152479"/>
                    <a:gd name="connsiteY0" fmla="*/ 0 h 1723762"/>
                    <a:gd name="connsiteX1" fmla="*/ 46654 w 10152479"/>
                    <a:gd name="connsiteY1" fmla="*/ 276225 h 1723762"/>
                    <a:gd name="connsiteX2" fmla="*/ 922954 w 10152479"/>
                    <a:gd name="connsiteY2" fmla="*/ 1619250 h 1723762"/>
                    <a:gd name="connsiteX3" fmla="*/ 5113954 w 10152479"/>
                    <a:gd name="connsiteY3" fmla="*/ 1495425 h 1723762"/>
                    <a:gd name="connsiteX4" fmla="*/ 7019455 w 10152479"/>
                    <a:gd name="connsiteY4" fmla="*/ 1695751 h 1723762"/>
                    <a:gd name="connsiteX5" fmla="*/ 9065426 w 10152479"/>
                    <a:gd name="connsiteY5" fmla="*/ 1667776 h 1723762"/>
                    <a:gd name="connsiteX6" fmla="*/ 10152479 w 10152479"/>
                    <a:gd name="connsiteY6" fmla="*/ 1311842 h 1723762"/>
                    <a:gd name="connsiteX0" fmla="*/ 1808779 w 10152479"/>
                    <a:gd name="connsiteY0" fmla="*/ 0 h 1696370"/>
                    <a:gd name="connsiteX1" fmla="*/ 46654 w 10152479"/>
                    <a:gd name="connsiteY1" fmla="*/ 276225 h 1696370"/>
                    <a:gd name="connsiteX2" fmla="*/ 922954 w 10152479"/>
                    <a:gd name="connsiteY2" fmla="*/ 1619250 h 1696370"/>
                    <a:gd name="connsiteX3" fmla="*/ 5113954 w 10152479"/>
                    <a:gd name="connsiteY3" fmla="*/ 1495425 h 1696370"/>
                    <a:gd name="connsiteX4" fmla="*/ 7019455 w 10152479"/>
                    <a:gd name="connsiteY4" fmla="*/ 1695751 h 1696370"/>
                    <a:gd name="connsiteX5" fmla="*/ 8963826 w 10152479"/>
                    <a:gd name="connsiteY5" fmla="*/ 1545009 h 1696370"/>
                    <a:gd name="connsiteX6" fmla="*/ 10152479 w 10152479"/>
                    <a:gd name="connsiteY6" fmla="*/ 1311842 h 1696370"/>
                    <a:gd name="connsiteX0" fmla="*/ 1808779 w 9873079"/>
                    <a:gd name="connsiteY0" fmla="*/ 0 h 1696370"/>
                    <a:gd name="connsiteX1" fmla="*/ 46654 w 9873079"/>
                    <a:gd name="connsiteY1" fmla="*/ 276225 h 1696370"/>
                    <a:gd name="connsiteX2" fmla="*/ 922954 w 9873079"/>
                    <a:gd name="connsiteY2" fmla="*/ 1619250 h 1696370"/>
                    <a:gd name="connsiteX3" fmla="*/ 5113954 w 9873079"/>
                    <a:gd name="connsiteY3" fmla="*/ 1495425 h 1696370"/>
                    <a:gd name="connsiteX4" fmla="*/ 7019455 w 9873079"/>
                    <a:gd name="connsiteY4" fmla="*/ 1695751 h 1696370"/>
                    <a:gd name="connsiteX5" fmla="*/ 8963826 w 9873079"/>
                    <a:gd name="connsiteY5" fmla="*/ 1545009 h 1696370"/>
                    <a:gd name="connsiteX6" fmla="*/ 9873079 w 9873079"/>
                    <a:gd name="connsiteY6" fmla="*/ 1307609 h 1696370"/>
                    <a:gd name="connsiteX0" fmla="*/ 1808779 w 9739729"/>
                    <a:gd name="connsiteY0" fmla="*/ 0 h 1696370"/>
                    <a:gd name="connsiteX1" fmla="*/ 46654 w 9739729"/>
                    <a:gd name="connsiteY1" fmla="*/ 276225 h 1696370"/>
                    <a:gd name="connsiteX2" fmla="*/ 922954 w 9739729"/>
                    <a:gd name="connsiteY2" fmla="*/ 1619250 h 1696370"/>
                    <a:gd name="connsiteX3" fmla="*/ 5113954 w 9739729"/>
                    <a:gd name="connsiteY3" fmla="*/ 1495425 h 1696370"/>
                    <a:gd name="connsiteX4" fmla="*/ 7019455 w 9739729"/>
                    <a:gd name="connsiteY4" fmla="*/ 1695751 h 1696370"/>
                    <a:gd name="connsiteX5" fmla="*/ 8963826 w 9739729"/>
                    <a:gd name="connsiteY5" fmla="*/ 1545009 h 1696370"/>
                    <a:gd name="connsiteX6" fmla="*/ 9739729 w 9739729"/>
                    <a:gd name="connsiteY6" fmla="*/ 1307609 h 1696370"/>
                    <a:gd name="connsiteX0" fmla="*/ 1808779 w 9739729"/>
                    <a:gd name="connsiteY0" fmla="*/ 0 h 1696370"/>
                    <a:gd name="connsiteX1" fmla="*/ 46654 w 9739729"/>
                    <a:gd name="connsiteY1" fmla="*/ 276225 h 1696370"/>
                    <a:gd name="connsiteX2" fmla="*/ 922954 w 9739729"/>
                    <a:gd name="connsiteY2" fmla="*/ 1619250 h 1696370"/>
                    <a:gd name="connsiteX3" fmla="*/ 5113954 w 9739729"/>
                    <a:gd name="connsiteY3" fmla="*/ 1495425 h 1696370"/>
                    <a:gd name="connsiteX4" fmla="*/ 7019455 w 9739729"/>
                    <a:gd name="connsiteY4" fmla="*/ 1695751 h 1696370"/>
                    <a:gd name="connsiteX5" fmla="*/ 8963826 w 9739729"/>
                    <a:gd name="connsiteY5" fmla="*/ 1545009 h 1696370"/>
                    <a:gd name="connsiteX6" fmla="*/ 9739729 w 9739729"/>
                    <a:gd name="connsiteY6" fmla="*/ 1307609 h 1696370"/>
                    <a:gd name="connsiteX0" fmla="*/ 1808779 w 9752429"/>
                    <a:gd name="connsiteY0" fmla="*/ 0 h 1696370"/>
                    <a:gd name="connsiteX1" fmla="*/ 46654 w 9752429"/>
                    <a:gd name="connsiteY1" fmla="*/ 276225 h 1696370"/>
                    <a:gd name="connsiteX2" fmla="*/ 922954 w 9752429"/>
                    <a:gd name="connsiteY2" fmla="*/ 1619250 h 1696370"/>
                    <a:gd name="connsiteX3" fmla="*/ 5113954 w 9752429"/>
                    <a:gd name="connsiteY3" fmla="*/ 1495425 h 1696370"/>
                    <a:gd name="connsiteX4" fmla="*/ 7019455 w 9752429"/>
                    <a:gd name="connsiteY4" fmla="*/ 1695751 h 1696370"/>
                    <a:gd name="connsiteX5" fmla="*/ 8963826 w 9752429"/>
                    <a:gd name="connsiteY5" fmla="*/ 1545009 h 1696370"/>
                    <a:gd name="connsiteX6" fmla="*/ 9752429 w 9752429"/>
                    <a:gd name="connsiteY6" fmla="*/ 1383809 h 1696370"/>
                    <a:gd name="connsiteX0" fmla="*/ 776653 w 9710903"/>
                    <a:gd name="connsiteY0" fmla="*/ 175028 h 1490398"/>
                    <a:gd name="connsiteX1" fmla="*/ 5128 w 9710903"/>
                    <a:gd name="connsiteY1" fmla="*/ 70253 h 1490398"/>
                    <a:gd name="connsiteX2" fmla="*/ 881428 w 9710903"/>
                    <a:gd name="connsiteY2" fmla="*/ 1413278 h 1490398"/>
                    <a:gd name="connsiteX3" fmla="*/ 5072428 w 9710903"/>
                    <a:gd name="connsiteY3" fmla="*/ 1289453 h 1490398"/>
                    <a:gd name="connsiteX4" fmla="*/ 6977929 w 9710903"/>
                    <a:gd name="connsiteY4" fmla="*/ 1489779 h 1490398"/>
                    <a:gd name="connsiteX5" fmla="*/ 8922300 w 9710903"/>
                    <a:gd name="connsiteY5" fmla="*/ 1339037 h 1490398"/>
                    <a:gd name="connsiteX6" fmla="*/ 9710903 w 9710903"/>
                    <a:gd name="connsiteY6" fmla="*/ 1177837 h 1490398"/>
                    <a:gd name="connsiteX0" fmla="*/ 133256 w 9067506"/>
                    <a:gd name="connsiteY0" fmla="*/ 301172 h 1616542"/>
                    <a:gd name="connsiteX1" fmla="*/ 2466881 w 9067506"/>
                    <a:gd name="connsiteY1" fmla="*/ 53522 h 1616542"/>
                    <a:gd name="connsiteX2" fmla="*/ 238031 w 9067506"/>
                    <a:gd name="connsiteY2" fmla="*/ 1539422 h 1616542"/>
                    <a:gd name="connsiteX3" fmla="*/ 4429031 w 9067506"/>
                    <a:gd name="connsiteY3" fmla="*/ 1415597 h 1616542"/>
                    <a:gd name="connsiteX4" fmla="*/ 6334532 w 9067506"/>
                    <a:gd name="connsiteY4" fmla="*/ 1615923 h 1616542"/>
                    <a:gd name="connsiteX5" fmla="*/ 8278903 w 9067506"/>
                    <a:gd name="connsiteY5" fmla="*/ 1465181 h 1616542"/>
                    <a:gd name="connsiteX6" fmla="*/ 9067506 w 9067506"/>
                    <a:gd name="connsiteY6" fmla="*/ 1303981 h 1616542"/>
                    <a:gd name="connsiteX0" fmla="*/ 150054 w 9084304"/>
                    <a:gd name="connsiteY0" fmla="*/ 281004 h 1596374"/>
                    <a:gd name="connsiteX1" fmla="*/ 2483679 w 9084304"/>
                    <a:gd name="connsiteY1" fmla="*/ 33354 h 1596374"/>
                    <a:gd name="connsiteX2" fmla="*/ 2845629 w 9084304"/>
                    <a:gd name="connsiteY2" fmla="*/ 1176354 h 1596374"/>
                    <a:gd name="connsiteX3" fmla="*/ 4445829 w 9084304"/>
                    <a:gd name="connsiteY3" fmla="*/ 1395429 h 1596374"/>
                    <a:gd name="connsiteX4" fmla="*/ 6351330 w 9084304"/>
                    <a:gd name="connsiteY4" fmla="*/ 1595755 h 1596374"/>
                    <a:gd name="connsiteX5" fmla="*/ 8295701 w 9084304"/>
                    <a:gd name="connsiteY5" fmla="*/ 1445013 h 1596374"/>
                    <a:gd name="connsiteX6" fmla="*/ 9084304 w 9084304"/>
                    <a:gd name="connsiteY6" fmla="*/ 1283813 h 1596374"/>
                    <a:gd name="connsiteX0" fmla="*/ 150054 w 10189204"/>
                    <a:gd name="connsiteY0" fmla="*/ 281004 h 1596374"/>
                    <a:gd name="connsiteX1" fmla="*/ 2483679 w 10189204"/>
                    <a:gd name="connsiteY1" fmla="*/ 33354 h 1596374"/>
                    <a:gd name="connsiteX2" fmla="*/ 2845629 w 10189204"/>
                    <a:gd name="connsiteY2" fmla="*/ 1176354 h 1596374"/>
                    <a:gd name="connsiteX3" fmla="*/ 4445829 w 10189204"/>
                    <a:gd name="connsiteY3" fmla="*/ 1395429 h 1596374"/>
                    <a:gd name="connsiteX4" fmla="*/ 6351330 w 10189204"/>
                    <a:gd name="connsiteY4" fmla="*/ 1595755 h 1596374"/>
                    <a:gd name="connsiteX5" fmla="*/ 8295701 w 10189204"/>
                    <a:gd name="connsiteY5" fmla="*/ 1445013 h 1596374"/>
                    <a:gd name="connsiteX6" fmla="*/ 10189204 w 10189204"/>
                    <a:gd name="connsiteY6" fmla="*/ 1236188 h 1596374"/>
                    <a:gd name="connsiteX0" fmla="*/ 150054 w 10189204"/>
                    <a:gd name="connsiteY0" fmla="*/ 281004 h 1595957"/>
                    <a:gd name="connsiteX1" fmla="*/ 2483679 w 10189204"/>
                    <a:gd name="connsiteY1" fmla="*/ 33354 h 1595957"/>
                    <a:gd name="connsiteX2" fmla="*/ 2845629 w 10189204"/>
                    <a:gd name="connsiteY2" fmla="*/ 1176354 h 1595957"/>
                    <a:gd name="connsiteX3" fmla="*/ 4445829 w 10189204"/>
                    <a:gd name="connsiteY3" fmla="*/ 1395429 h 1595957"/>
                    <a:gd name="connsiteX4" fmla="*/ 6351330 w 10189204"/>
                    <a:gd name="connsiteY4" fmla="*/ 1595755 h 1595957"/>
                    <a:gd name="connsiteX5" fmla="*/ 9172001 w 10189204"/>
                    <a:gd name="connsiteY5" fmla="*/ 1425963 h 1595957"/>
                    <a:gd name="connsiteX6" fmla="*/ 10189204 w 10189204"/>
                    <a:gd name="connsiteY6" fmla="*/ 1236188 h 1595957"/>
                    <a:gd name="connsiteX0" fmla="*/ 226330 w 10265480"/>
                    <a:gd name="connsiteY0" fmla="*/ 87640 h 1402593"/>
                    <a:gd name="connsiteX1" fmla="*/ 1445530 w 10265480"/>
                    <a:gd name="connsiteY1" fmla="*/ 59065 h 1402593"/>
                    <a:gd name="connsiteX2" fmla="*/ 2921905 w 10265480"/>
                    <a:gd name="connsiteY2" fmla="*/ 982990 h 1402593"/>
                    <a:gd name="connsiteX3" fmla="*/ 4522105 w 10265480"/>
                    <a:gd name="connsiteY3" fmla="*/ 1202065 h 1402593"/>
                    <a:gd name="connsiteX4" fmla="*/ 6427606 w 10265480"/>
                    <a:gd name="connsiteY4" fmla="*/ 1402391 h 1402593"/>
                    <a:gd name="connsiteX5" fmla="*/ 9248277 w 10265480"/>
                    <a:gd name="connsiteY5" fmla="*/ 1232599 h 1402593"/>
                    <a:gd name="connsiteX6" fmla="*/ 10265480 w 10265480"/>
                    <a:gd name="connsiteY6" fmla="*/ 1042824 h 1402593"/>
                    <a:gd name="connsiteX0" fmla="*/ 226330 w 9248277"/>
                    <a:gd name="connsiteY0" fmla="*/ 87640 h 1402593"/>
                    <a:gd name="connsiteX1" fmla="*/ 1445530 w 9248277"/>
                    <a:gd name="connsiteY1" fmla="*/ 59065 h 1402593"/>
                    <a:gd name="connsiteX2" fmla="*/ 2921905 w 9248277"/>
                    <a:gd name="connsiteY2" fmla="*/ 982990 h 1402593"/>
                    <a:gd name="connsiteX3" fmla="*/ 4522105 w 9248277"/>
                    <a:gd name="connsiteY3" fmla="*/ 1202065 h 1402593"/>
                    <a:gd name="connsiteX4" fmla="*/ 6427606 w 9248277"/>
                    <a:gd name="connsiteY4" fmla="*/ 1402391 h 1402593"/>
                    <a:gd name="connsiteX5" fmla="*/ 9248277 w 9248277"/>
                    <a:gd name="connsiteY5" fmla="*/ 1232599 h 1402593"/>
                    <a:gd name="connsiteX0" fmla="*/ 226330 w 10311533"/>
                    <a:gd name="connsiteY0" fmla="*/ 87640 h 1460296"/>
                    <a:gd name="connsiteX1" fmla="*/ 1445530 w 10311533"/>
                    <a:gd name="connsiteY1" fmla="*/ 59065 h 1460296"/>
                    <a:gd name="connsiteX2" fmla="*/ 2921905 w 10311533"/>
                    <a:gd name="connsiteY2" fmla="*/ 982990 h 1460296"/>
                    <a:gd name="connsiteX3" fmla="*/ 4522105 w 10311533"/>
                    <a:gd name="connsiteY3" fmla="*/ 1202065 h 1460296"/>
                    <a:gd name="connsiteX4" fmla="*/ 6427606 w 10311533"/>
                    <a:gd name="connsiteY4" fmla="*/ 1402391 h 1460296"/>
                    <a:gd name="connsiteX5" fmla="*/ 10311533 w 10311533"/>
                    <a:gd name="connsiteY5" fmla="*/ 84283 h 1460296"/>
                    <a:gd name="connsiteX0" fmla="*/ 226330 w 10311533"/>
                    <a:gd name="connsiteY0" fmla="*/ 87640 h 1435779"/>
                    <a:gd name="connsiteX1" fmla="*/ 1445530 w 10311533"/>
                    <a:gd name="connsiteY1" fmla="*/ 59065 h 1435779"/>
                    <a:gd name="connsiteX2" fmla="*/ 2921905 w 10311533"/>
                    <a:gd name="connsiteY2" fmla="*/ 982990 h 1435779"/>
                    <a:gd name="connsiteX3" fmla="*/ 4522105 w 10311533"/>
                    <a:gd name="connsiteY3" fmla="*/ 1202065 h 1435779"/>
                    <a:gd name="connsiteX4" fmla="*/ 6427606 w 10311533"/>
                    <a:gd name="connsiteY4" fmla="*/ 1402391 h 1435779"/>
                    <a:gd name="connsiteX5" fmla="*/ 8852839 w 10311533"/>
                    <a:gd name="connsiteY5" fmla="*/ 1292882 h 1435779"/>
                    <a:gd name="connsiteX6" fmla="*/ 10311533 w 10311533"/>
                    <a:gd name="connsiteY6" fmla="*/ 84283 h 1435779"/>
                    <a:gd name="connsiteX0" fmla="*/ 226330 w 9694844"/>
                    <a:gd name="connsiteY0" fmla="*/ 87640 h 1435779"/>
                    <a:gd name="connsiteX1" fmla="*/ 1445530 w 9694844"/>
                    <a:gd name="connsiteY1" fmla="*/ 59065 h 1435779"/>
                    <a:gd name="connsiteX2" fmla="*/ 2921905 w 9694844"/>
                    <a:gd name="connsiteY2" fmla="*/ 982990 h 1435779"/>
                    <a:gd name="connsiteX3" fmla="*/ 4522105 w 9694844"/>
                    <a:gd name="connsiteY3" fmla="*/ 1202065 h 1435779"/>
                    <a:gd name="connsiteX4" fmla="*/ 6427606 w 9694844"/>
                    <a:gd name="connsiteY4" fmla="*/ 1402391 h 1435779"/>
                    <a:gd name="connsiteX5" fmla="*/ 8852839 w 9694844"/>
                    <a:gd name="connsiteY5" fmla="*/ 1292882 h 1435779"/>
                    <a:gd name="connsiteX6" fmla="*/ 9694844 w 9694844"/>
                    <a:gd name="connsiteY6" fmla="*/ 690339 h 1435779"/>
                    <a:gd name="connsiteX0" fmla="*/ 226330 w 9694844"/>
                    <a:gd name="connsiteY0" fmla="*/ 87640 h 1435779"/>
                    <a:gd name="connsiteX1" fmla="*/ 1445530 w 9694844"/>
                    <a:gd name="connsiteY1" fmla="*/ 59065 h 1435779"/>
                    <a:gd name="connsiteX2" fmla="*/ 2921905 w 9694844"/>
                    <a:gd name="connsiteY2" fmla="*/ 982990 h 1435779"/>
                    <a:gd name="connsiteX3" fmla="*/ 4522105 w 9694844"/>
                    <a:gd name="connsiteY3" fmla="*/ 1202065 h 1435779"/>
                    <a:gd name="connsiteX4" fmla="*/ 6427606 w 9694844"/>
                    <a:gd name="connsiteY4" fmla="*/ 1402391 h 1435779"/>
                    <a:gd name="connsiteX5" fmla="*/ 8852839 w 9694844"/>
                    <a:gd name="connsiteY5" fmla="*/ 1292882 h 1435779"/>
                    <a:gd name="connsiteX6" fmla="*/ 9694844 w 9694844"/>
                    <a:gd name="connsiteY6" fmla="*/ 690339 h 1435779"/>
                    <a:gd name="connsiteX0" fmla="*/ 226330 w 9758640"/>
                    <a:gd name="connsiteY0" fmla="*/ 87640 h 1435779"/>
                    <a:gd name="connsiteX1" fmla="*/ 1445530 w 9758640"/>
                    <a:gd name="connsiteY1" fmla="*/ 59065 h 1435779"/>
                    <a:gd name="connsiteX2" fmla="*/ 2921905 w 9758640"/>
                    <a:gd name="connsiteY2" fmla="*/ 982990 h 1435779"/>
                    <a:gd name="connsiteX3" fmla="*/ 4522105 w 9758640"/>
                    <a:gd name="connsiteY3" fmla="*/ 1202065 h 1435779"/>
                    <a:gd name="connsiteX4" fmla="*/ 6427606 w 9758640"/>
                    <a:gd name="connsiteY4" fmla="*/ 1402391 h 1435779"/>
                    <a:gd name="connsiteX5" fmla="*/ 8852839 w 9758640"/>
                    <a:gd name="connsiteY5" fmla="*/ 1292882 h 1435779"/>
                    <a:gd name="connsiteX6" fmla="*/ 9758640 w 9758640"/>
                    <a:gd name="connsiteY6" fmla="*/ 413893 h 1435779"/>
                    <a:gd name="connsiteX0" fmla="*/ 166502 w 9698812"/>
                    <a:gd name="connsiteY0" fmla="*/ 16121 h 1364260"/>
                    <a:gd name="connsiteX1" fmla="*/ 2174974 w 9698812"/>
                    <a:gd name="connsiteY1" fmla="*/ 93424 h 1364260"/>
                    <a:gd name="connsiteX2" fmla="*/ 2862077 w 9698812"/>
                    <a:gd name="connsiteY2" fmla="*/ 911471 h 1364260"/>
                    <a:gd name="connsiteX3" fmla="*/ 4462277 w 9698812"/>
                    <a:gd name="connsiteY3" fmla="*/ 1130546 h 1364260"/>
                    <a:gd name="connsiteX4" fmla="*/ 6367778 w 9698812"/>
                    <a:gd name="connsiteY4" fmla="*/ 1330872 h 1364260"/>
                    <a:gd name="connsiteX5" fmla="*/ 8793011 w 9698812"/>
                    <a:gd name="connsiteY5" fmla="*/ 1221363 h 1364260"/>
                    <a:gd name="connsiteX6" fmla="*/ 9698812 w 9698812"/>
                    <a:gd name="connsiteY6" fmla="*/ 342374 h 1364260"/>
                    <a:gd name="connsiteX0" fmla="*/ 167185 w 9699495"/>
                    <a:gd name="connsiteY0" fmla="*/ 32484 h 1380623"/>
                    <a:gd name="connsiteX1" fmla="*/ 2175657 w 9699495"/>
                    <a:gd name="connsiteY1" fmla="*/ 109787 h 1380623"/>
                    <a:gd name="connsiteX2" fmla="*/ 2939762 w 9699495"/>
                    <a:gd name="connsiteY2" fmla="*/ 1178091 h 1380623"/>
                    <a:gd name="connsiteX3" fmla="*/ 4462960 w 9699495"/>
                    <a:gd name="connsiteY3" fmla="*/ 1146909 h 1380623"/>
                    <a:gd name="connsiteX4" fmla="*/ 6368461 w 9699495"/>
                    <a:gd name="connsiteY4" fmla="*/ 1347235 h 1380623"/>
                    <a:gd name="connsiteX5" fmla="*/ 8793694 w 9699495"/>
                    <a:gd name="connsiteY5" fmla="*/ 1237726 h 1380623"/>
                    <a:gd name="connsiteX6" fmla="*/ 9699495 w 9699495"/>
                    <a:gd name="connsiteY6" fmla="*/ 358737 h 1380623"/>
                    <a:gd name="connsiteX0" fmla="*/ 200317 w 9732627"/>
                    <a:gd name="connsiteY0" fmla="*/ 0 h 1348139"/>
                    <a:gd name="connsiteX1" fmla="*/ 1717901 w 9732627"/>
                    <a:gd name="connsiteY1" fmla="*/ 192806 h 1348139"/>
                    <a:gd name="connsiteX2" fmla="*/ 2972894 w 9732627"/>
                    <a:gd name="connsiteY2" fmla="*/ 1145607 h 1348139"/>
                    <a:gd name="connsiteX3" fmla="*/ 4496092 w 9732627"/>
                    <a:gd name="connsiteY3" fmla="*/ 1114425 h 1348139"/>
                    <a:gd name="connsiteX4" fmla="*/ 6401593 w 9732627"/>
                    <a:gd name="connsiteY4" fmla="*/ 1314751 h 1348139"/>
                    <a:gd name="connsiteX5" fmla="*/ 8826826 w 9732627"/>
                    <a:gd name="connsiteY5" fmla="*/ 1205242 h 1348139"/>
                    <a:gd name="connsiteX6" fmla="*/ 9732627 w 9732627"/>
                    <a:gd name="connsiteY6" fmla="*/ 326253 h 1348139"/>
                    <a:gd name="connsiteX0" fmla="*/ 221191 w 9753501"/>
                    <a:gd name="connsiteY0" fmla="*/ 0 h 1348139"/>
                    <a:gd name="connsiteX1" fmla="*/ 1738775 w 9753501"/>
                    <a:gd name="connsiteY1" fmla="*/ 192806 h 1348139"/>
                    <a:gd name="connsiteX2" fmla="*/ 4516966 w 9753501"/>
                    <a:gd name="connsiteY2" fmla="*/ 1114425 h 1348139"/>
                    <a:gd name="connsiteX3" fmla="*/ 6422467 w 9753501"/>
                    <a:gd name="connsiteY3" fmla="*/ 1314751 h 1348139"/>
                    <a:gd name="connsiteX4" fmla="*/ 8847700 w 9753501"/>
                    <a:gd name="connsiteY4" fmla="*/ 1205242 h 1348139"/>
                    <a:gd name="connsiteX5" fmla="*/ 9753501 w 9753501"/>
                    <a:gd name="connsiteY5" fmla="*/ 326253 h 1348139"/>
                    <a:gd name="connsiteX0" fmla="*/ 196789 w 9729099"/>
                    <a:gd name="connsiteY0" fmla="*/ 0 h 1348139"/>
                    <a:gd name="connsiteX1" fmla="*/ 1714373 w 9729099"/>
                    <a:gd name="connsiteY1" fmla="*/ 192806 h 1348139"/>
                    <a:gd name="connsiteX2" fmla="*/ 2683587 w 9729099"/>
                    <a:gd name="connsiteY2" fmla="*/ 167683 h 1348139"/>
                    <a:gd name="connsiteX3" fmla="*/ 4492564 w 9729099"/>
                    <a:gd name="connsiteY3" fmla="*/ 1114425 h 1348139"/>
                    <a:gd name="connsiteX4" fmla="*/ 6398065 w 9729099"/>
                    <a:gd name="connsiteY4" fmla="*/ 1314751 h 1348139"/>
                    <a:gd name="connsiteX5" fmla="*/ 8823298 w 9729099"/>
                    <a:gd name="connsiteY5" fmla="*/ 1205242 h 1348139"/>
                    <a:gd name="connsiteX6" fmla="*/ 9729099 w 9729099"/>
                    <a:gd name="connsiteY6" fmla="*/ 326253 h 1348139"/>
                    <a:gd name="connsiteX0" fmla="*/ 0 w 9532310"/>
                    <a:gd name="connsiteY0" fmla="*/ 0 h 1348139"/>
                    <a:gd name="connsiteX1" fmla="*/ 2486798 w 9532310"/>
                    <a:gd name="connsiteY1" fmla="*/ 167683 h 1348139"/>
                    <a:gd name="connsiteX2" fmla="*/ 4295775 w 9532310"/>
                    <a:gd name="connsiteY2" fmla="*/ 1114425 h 1348139"/>
                    <a:gd name="connsiteX3" fmla="*/ 6201276 w 9532310"/>
                    <a:gd name="connsiteY3" fmla="*/ 1314751 h 1348139"/>
                    <a:gd name="connsiteX4" fmla="*/ 8626509 w 9532310"/>
                    <a:gd name="connsiteY4" fmla="*/ 1205242 h 1348139"/>
                    <a:gd name="connsiteX5" fmla="*/ 9532310 w 9532310"/>
                    <a:gd name="connsiteY5" fmla="*/ 326253 h 1348139"/>
                    <a:gd name="connsiteX0" fmla="*/ 0 w 9532310"/>
                    <a:gd name="connsiteY0" fmla="*/ 0 h 1348139"/>
                    <a:gd name="connsiteX1" fmla="*/ 2118498 w 9532310"/>
                    <a:gd name="connsiteY1" fmla="*/ 167683 h 1348139"/>
                    <a:gd name="connsiteX2" fmla="*/ 4295775 w 9532310"/>
                    <a:gd name="connsiteY2" fmla="*/ 1114425 h 1348139"/>
                    <a:gd name="connsiteX3" fmla="*/ 6201276 w 9532310"/>
                    <a:gd name="connsiteY3" fmla="*/ 1314751 h 1348139"/>
                    <a:gd name="connsiteX4" fmla="*/ 8626509 w 9532310"/>
                    <a:gd name="connsiteY4" fmla="*/ 1205242 h 1348139"/>
                    <a:gd name="connsiteX5" fmla="*/ 9532310 w 9532310"/>
                    <a:gd name="connsiteY5" fmla="*/ 326253 h 1348139"/>
                    <a:gd name="connsiteX0" fmla="*/ 0 w 9532310"/>
                    <a:gd name="connsiteY0" fmla="*/ 0 h 1279902"/>
                    <a:gd name="connsiteX1" fmla="*/ 2118498 w 9532310"/>
                    <a:gd name="connsiteY1" fmla="*/ 167683 h 1279902"/>
                    <a:gd name="connsiteX2" fmla="*/ 4295775 w 9532310"/>
                    <a:gd name="connsiteY2" fmla="*/ 1114425 h 1279902"/>
                    <a:gd name="connsiteX3" fmla="*/ 8626509 w 9532310"/>
                    <a:gd name="connsiteY3" fmla="*/ 1205242 h 1279902"/>
                    <a:gd name="connsiteX4" fmla="*/ 9532310 w 9532310"/>
                    <a:gd name="connsiteY4" fmla="*/ 326253 h 1279902"/>
                    <a:gd name="connsiteX0" fmla="*/ 0 w 9532310"/>
                    <a:gd name="connsiteY0" fmla="*/ 0 h 1120820"/>
                    <a:gd name="connsiteX1" fmla="*/ 2118498 w 9532310"/>
                    <a:gd name="connsiteY1" fmla="*/ 167683 h 1120820"/>
                    <a:gd name="connsiteX2" fmla="*/ 4295775 w 9532310"/>
                    <a:gd name="connsiteY2" fmla="*/ 1114425 h 1120820"/>
                    <a:gd name="connsiteX3" fmla="*/ 8410609 w 9532310"/>
                    <a:gd name="connsiteY3" fmla="*/ 570242 h 1120820"/>
                    <a:gd name="connsiteX4" fmla="*/ 9532310 w 9532310"/>
                    <a:gd name="connsiteY4" fmla="*/ 326253 h 1120820"/>
                    <a:gd name="connsiteX0" fmla="*/ 0 w 9545010"/>
                    <a:gd name="connsiteY0" fmla="*/ 29347 h 1150167"/>
                    <a:gd name="connsiteX1" fmla="*/ 2118498 w 9545010"/>
                    <a:gd name="connsiteY1" fmla="*/ 197030 h 1150167"/>
                    <a:gd name="connsiteX2" fmla="*/ 4295775 w 9545010"/>
                    <a:gd name="connsiteY2" fmla="*/ 1143772 h 1150167"/>
                    <a:gd name="connsiteX3" fmla="*/ 8410609 w 9545010"/>
                    <a:gd name="connsiteY3" fmla="*/ 599589 h 1150167"/>
                    <a:gd name="connsiteX4" fmla="*/ 9545010 w 9545010"/>
                    <a:gd name="connsiteY4" fmla="*/ 0 h 1150167"/>
                    <a:gd name="connsiteX0" fmla="*/ 0 w 9545010"/>
                    <a:gd name="connsiteY0" fmla="*/ 29347 h 1008167"/>
                    <a:gd name="connsiteX1" fmla="*/ 2118498 w 9545010"/>
                    <a:gd name="connsiteY1" fmla="*/ 197030 h 1008167"/>
                    <a:gd name="connsiteX2" fmla="*/ 4651910 w 9545010"/>
                    <a:gd name="connsiteY2" fmla="*/ 999393 h 1008167"/>
                    <a:gd name="connsiteX3" fmla="*/ 8410609 w 9545010"/>
                    <a:gd name="connsiteY3" fmla="*/ 599589 h 1008167"/>
                    <a:gd name="connsiteX4" fmla="*/ 9545010 w 9545010"/>
                    <a:gd name="connsiteY4" fmla="*/ 0 h 1008167"/>
                    <a:gd name="connsiteX0" fmla="*/ 0 w 9545010"/>
                    <a:gd name="connsiteY0" fmla="*/ 281134 h 1278279"/>
                    <a:gd name="connsiteX1" fmla="*/ 2667138 w 9545010"/>
                    <a:gd name="connsiteY1" fmla="*/ 44556 h 1278279"/>
                    <a:gd name="connsiteX2" fmla="*/ 4651910 w 9545010"/>
                    <a:gd name="connsiteY2" fmla="*/ 1251180 h 1278279"/>
                    <a:gd name="connsiteX3" fmla="*/ 8410609 w 9545010"/>
                    <a:gd name="connsiteY3" fmla="*/ 851376 h 1278279"/>
                    <a:gd name="connsiteX4" fmla="*/ 9545010 w 9545010"/>
                    <a:gd name="connsiteY4" fmla="*/ 251787 h 1278279"/>
                    <a:gd name="connsiteX0" fmla="*/ 0 w 9545010"/>
                    <a:gd name="connsiteY0" fmla="*/ 95040 h 1081853"/>
                    <a:gd name="connsiteX1" fmla="*/ 2551634 w 9545010"/>
                    <a:gd name="connsiteY1" fmla="*/ 70217 h 1081853"/>
                    <a:gd name="connsiteX2" fmla="*/ 4651910 w 9545010"/>
                    <a:gd name="connsiteY2" fmla="*/ 1065086 h 1081853"/>
                    <a:gd name="connsiteX3" fmla="*/ 8410609 w 9545010"/>
                    <a:gd name="connsiteY3" fmla="*/ 665282 h 1081853"/>
                    <a:gd name="connsiteX4" fmla="*/ 9545010 w 9545010"/>
                    <a:gd name="connsiteY4" fmla="*/ 65693 h 1081853"/>
                    <a:gd name="connsiteX0" fmla="*/ 0 w 9545010"/>
                    <a:gd name="connsiteY0" fmla="*/ 95040 h 1398538"/>
                    <a:gd name="connsiteX1" fmla="*/ 2551634 w 9545010"/>
                    <a:gd name="connsiteY1" fmla="*/ 70217 h 1398538"/>
                    <a:gd name="connsiteX2" fmla="*/ 4651910 w 9545010"/>
                    <a:gd name="connsiteY2" fmla="*/ 1065086 h 1398538"/>
                    <a:gd name="connsiteX3" fmla="*/ 7250768 w 9545010"/>
                    <a:gd name="connsiteY3" fmla="*/ 1383666 h 1398538"/>
                    <a:gd name="connsiteX4" fmla="*/ 8410609 w 9545010"/>
                    <a:gd name="connsiteY4" fmla="*/ 665282 h 1398538"/>
                    <a:gd name="connsiteX5" fmla="*/ 9545010 w 9545010"/>
                    <a:gd name="connsiteY5" fmla="*/ 65693 h 1398538"/>
                    <a:gd name="connsiteX0" fmla="*/ 0 w 9545010"/>
                    <a:gd name="connsiteY0" fmla="*/ 95040 h 1435869"/>
                    <a:gd name="connsiteX1" fmla="*/ 2551634 w 9545010"/>
                    <a:gd name="connsiteY1" fmla="*/ 70217 h 1435869"/>
                    <a:gd name="connsiteX2" fmla="*/ 4651910 w 9545010"/>
                    <a:gd name="connsiteY2" fmla="*/ 1065086 h 1435869"/>
                    <a:gd name="connsiteX3" fmla="*/ 7250768 w 9545010"/>
                    <a:gd name="connsiteY3" fmla="*/ 1383666 h 1435869"/>
                    <a:gd name="connsiteX4" fmla="*/ 9545010 w 9545010"/>
                    <a:gd name="connsiteY4" fmla="*/ 65693 h 1435869"/>
                    <a:gd name="connsiteX0" fmla="*/ 0 w 9583511"/>
                    <a:gd name="connsiteY0" fmla="*/ 95040 h 1435869"/>
                    <a:gd name="connsiteX1" fmla="*/ 2551634 w 9583511"/>
                    <a:gd name="connsiteY1" fmla="*/ 70217 h 1435869"/>
                    <a:gd name="connsiteX2" fmla="*/ 4651910 w 9583511"/>
                    <a:gd name="connsiteY2" fmla="*/ 1065086 h 1435869"/>
                    <a:gd name="connsiteX3" fmla="*/ 7250768 w 9583511"/>
                    <a:gd name="connsiteY3" fmla="*/ 1383666 h 1435869"/>
                    <a:gd name="connsiteX4" fmla="*/ 9583511 w 9583511"/>
                    <a:gd name="connsiteY4" fmla="*/ 7942 h 1435869"/>
                    <a:gd name="connsiteX0" fmla="*/ 0 w 9583511"/>
                    <a:gd name="connsiteY0" fmla="*/ 95040 h 1435869"/>
                    <a:gd name="connsiteX1" fmla="*/ 2551634 w 9583511"/>
                    <a:gd name="connsiteY1" fmla="*/ 70217 h 1435869"/>
                    <a:gd name="connsiteX2" fmla="*/ 4651910 w 9583511"/>
                    <a:gd name="connsiteY2" fmla="*/ 1065086 h 1435869"/>
                    <a:gd name="connsiteX3" fmla="*/ 7250768 w 9583511"/>
                    <a:gd name="connsiteY3" fmla="*/ 1383666 h 1435869"/>
                    <a:gd name="connsiteX4" fmla="*/ 9583511 w 9583511"/>
                    <a:gd name="connsiteY4" fmla="*/ 7942 h 1435869"/>
                    <a:gd name="connsiteX0" fmla="*/ 0 w 9894661"/>
                    <a:gd name="connsiteY0" fmla="*/ 887198 h 1427927"/>
                    <a:gd name="connsiteX1" fmla="*/ 2862784 w 9894661"/>
                    <a:gd name="connsiteY1" fmla="*/ 62275 h 1427927"/>
                    <a:gd name="connsiteX2" fmla="*/ 4963060 w 9894661"/>
                    <a:gd name="connsiteY2" fmla="*/ 1057144 h 1427927"/>
                    <a:gd name="connsiteX3" fmla="*/ 7561918 w 9894661"/>
                    <a:gd name="connsiteY3" fmla="*/ 1375724 h 1427927"/>
                    <a:gd name="connsiteX4" fmla="*/ 9894661 w 9894661"/>
                    <a:gd name="connsiteY4" fmla="*/ 0 h 1427927"/>
                    <a:gd name="connsiteX0" fmla="*/ 0 w 9894661"/>
                    <a:gd name="connsiteY0" fmla="*/ 1103370 h 1649370"/>
                    <a:gd name="connsiteX1" fmla="*/ 1491184 w 9894661"/>
                    <a:gd name="connsiteY1" fmla="*/ 18097 h 1649370"/>
                    <a:gd name="connsiteX2" fmla="*/ 4963060 w 9894661"/>
                    <a:gd name="connsiteY2" fmla="*/ 1273316 h 1649370"/>
                    <a:gd name="connsiteX3" fmla="*/ 7561918 w 9894661"/>
                    <a:gd name="connsiteY3" fmla="*/ 1591896 h 1649370"/>
                    <a:gd name="connsiteX4" fmla="*/ 9894661 w 9894661"/>
                    <a:gd name="connsiteY4" fmla="*/ 216172 h 1649370"/>
                    <a:gd name="connsiteX0" fmla="*/ 0 w 9894661"/>
                    <a:gd name="connsiteY0" fmla="*/ 1116118 h 1657253"/>
                    <a:gd name="connsiteX1" fmla="*/ 1491184 w 9894661"/>
                    <a:gd name="connsiteY1" fmla="*/ 30845 h 1657253"/>
                    <a:gd name="connsiteX2" fmla="*/ 3327303 w 9894661"/>
                    <a:gd name="connsiteY2" fmla="*/ 269640 h 1657253"/>
                    <a:gd name="connsiteX3" fmla="*/ 4963060 w 9894661"/>
                    <a:gd name="connsiteY3" fmla="*/ 1286064 h 1657253"/>
                    <a:gd name="connsiteX4" fmla="*/ 7561918 w 9894661"/>
                    <a:gd name="connsiteY4" fmla="*/ 1604644 h 1657253"/>
                    <a:gd name="connsiteX5" fmla="*/ 9894661 w 9894661"/>
                    <a:gd name="connsiteY5" fmla="*/ 228920 h 1657253"/>
                    <a:gd name="connsiteX0" fmla="*/ 0 w 9894661"/>
                    <a:gd name="connsiteY0" fmla="*/ 1116118 h 1657253"/>
                    <a:gd name="connsiteX1" fmla="*/ 1491184 w 9894661"/>
                    <a:gd name="connsiteY1" fmla="*/ 30845 h 1657253"/>
                    <a:gd name="connsiteX2" fmla="*/ 3327303 w 9894661"/>
                    <a:gd name="connsiteY2" fmla="*/ 269640 h 1657253"/>
                    <a:gd name="connsiteX3" fmla="*/ 4963060 w 9894661"/>
                    <a:gd name="connsiteY3" fmla="*/ 1286064 h 1657253"/>
                    <a:gd name="connsiteX4" fmla="*/ 7561918 w 9894661"/>
                    <a:gd name="connsiteY4" fmla="*/ 1604644 h 1657253"/>
                    <a:gd name="connsiteX5" fmla="*/ 9894661 w 9894661"/>
                    <a:gd name="connsiteY5" fmla="*/ 228920 h 1657253"/>
                    <a:gd name="connsiteX0" fmla="*/ 0 w 9894661"/>
                    <a:gd name="connsiteY0" fmla="*/ 1116118 h 2299734"/>
                    <a:gd name="connsiteX1" fmla="*/ 1491184 w 9894661"/>
                    <a:gd name="connsiteY1" fmla="*/ 30845 h 2299734"/>
                    <a:gd name="connsiteX2" fmla="*/ 3327303 w 9894661"/>
                    <a:gd name="connsiteY2" fmla="*/ 269640 h 2299734"/>
                    <a:gd name="connsiteX3" fmla="*/ 4963060 w 9894661"/>
                    <a:gd name="connsiteY3" fmla="*/ 1286064 h 2299734"/>
                    <a:gd name="connsiteX4" fmla="*/ 7307918 w 9894661"/>
                    <a:gd name="connsiteY4" fmla="*/ 2277744 h 2299734"/>
                    <a:gd name="connsiteX5" fmla="*/ 9894661 w 9894661"/>
                    <a:gd name="connsiteY5" fmla="*/ 228920 h 2299734"/>
                    <a:gd name="connsiteX0" fmla="*/ 0 w 9996261"/>
                    <a:gd name="connsiteY0" fmla="*/ 1116118 h 2299734"/>
                    <a:gd name="connsiteX1" fmla="*/ 1491184 w 9996261"/>
                    <a:gd name="connsiteY1" fmla="*/ 30845 h 2299734"/>
                    <a:gd name="connsiteX2" fmla="*/ 3327303 w 9996261"/>
                    <a:gd name="connsiteY2" fmla="*/ 269640 h 2299734"/>
                    <a:gd name="connsiteX3" fmla="*/ 4963060 w 9996261"/>
                    <a:gd name="connsiteY3" fmla="*/ 1286064 h 2299734"/>
                    <a:gd name="connsiteX4" fmla="*/ 7307918 w 9996261"/>
                    <a:gd name="connsiteY4" fmla="*/ 2277744 h 2299734"/>
                    <a:gd name="connsiteX5" fmla="*/ 9996261 w 9996261"/>
                    <a:gd name="connsiteY5" fmla="*/ 343220 h 2299734"/>
                    <a:gd name="connsiteX0" fmla="*/ 0 w 9996261"/>
                    <a:gd name="connsiteY0" fmla="*/ 1116118 h 2299734"/>
                    <a:gd name="connsiteX1" fmla="*/ 1491184 w 9996261"/>
                    <a:gd name="connsiteY1" fmla="*/ 30845 h 2299734"/>
                    <a:gd name="connsiteX2" fmla="*/ 3327303 w 9996261"/>
                    <a:gd name="connsiteY2" fmla="*/ 269640 h 2299734"/>
                    <a:gd name="connsiteX3" fmla="*/ 4963060 w 9996261"/>
                    <a:gd name="connsiteY3" fmla="*/ 1286064 h 2299734"/>
                    <a:gd name="connsiteX4" fmla="*/ 7307918 w 9996261"/>
                    <a:gd name="connsiteY4" fmla="*/ 2277744 h 2299734"/>
                    <a:gd name="connsiteX5" fmla="*/ 9996261 w 9996261"/>
                    <a:gd name="connsiteY5" fmla="*/ 343220 h 229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96261" h="2299734">
                      <a:moveTo>
                        <a:pt x="0" y="1116118"/>
                      </a:moveTo>
                      <a:cubicBezTo>
                        <a:pt x="518083" y="1151052"/>
                        <a:pt x="998017" y="122183"/>
                        <a:pt x="1491184" y="30845"/>
                      </a:cubicBezTo>
                      <a:cubicBezTo>
                        <a:pt x="1984351" y="-60493"/>
                        <a:pt x="2748657" y="60437"/>
                        <a:pt x="3327303" y="269640"/>
                      </a:cubicBezTo>
                      <a:cubicBezTo>
                        <a:pt x="3905949" y="478843"/>
                        <a:pt x="4299624" y="951380"/>
                        <a:pt x="4963060" y="1286064"/>
                      </a:cubicBezTo>
                      <a:cubicBezTo>
                        <a:pt x="5626496" y="1620748"/>
                        <a:pt x="6492401" y="2444309"/>
                        <a:pt x="7307918" y="2277744"/>
                      </a:cubicBezTo>
                      <a:cubicBezTo>
                        <a:pt x="8123435" y="2111179"/>
                        <a:pt x="9499578" y="1747430"/>
                        <a:pt x="9996261" y="343220"/>
                      </a:cubicBezTo>
                    </a:path>
                  </a:pathLst>
                </a:custGeom>
                <a:noFill/>
                <a:ln w="38100">
                  <a:solidFill>
                    <a:srgbClr val="2A61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25" name="Chevron 24"/>
                <p:cNvSpPr/>
                <p:nvPr/>
              </p:nvSpPr>
              <p:spPr>
                <a:xfrm rot="590902">
                  <a:off x="8236453" y="7129032"/>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endParaRPr>
                </a:p>
              </p:txBody>
            </p:sp>
            <p:sp>
              <p:nvSpPr>
                <p:cNvPr id="26" name="Chevron 25"/>
                <p:cNvSpPr/>
                <p:nvPr/>
              </p:nvSpPr>
              <p:spPr>
                <a:xfrm rot="509213">
                  <a:off x="3757371" y="4894304"/>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endParaRPr>
                </a:p>
              </p:txBody>
            </p:sp>
          </p:grpSp>
          <p:sp>
            <p:nvSpPr>
              <p:cNvPr id="15" name="Chevron 14"/>
              <p:cNvSpPr/>
              <p:nvPr/>
            </p:nvSpPr>
            <p:spPr>
              <a:xfrm rot="17665721">
                <a:off x="11343417" y="4808856"/>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solidFill>
                    <a:schemeClr val="tx1"/>
                  </a:solidFill>
                </a:endParaRPr>
              </a:p>
            </p:txBody>
          </p:sp>
          <p:sp>
            <p:nvSpPr>
              <p:cNvPr id="16" name="Rectangle 15"/>
              <p:cNvSpPr/>
              <p:nvPr/>
            </p:nvSpPr>
            <p:spPr>
              <a:xfrm>
                <a:off x="2904690" y="5159040"/>
                <a:ext cx="1483098" cy="523220"/>
              </a:xfrm>
              <a:prstGeom prst="rect">
                <a:avLst/>
              </a:prstGeom>
            </p:spPr>
            <p:txBody>
              <a:bodyPr wrap="none">
                <a:spAutoFit/>
              </a:bodyPr>
              <a:lstStyle/>
              <a:p>
                <a:r>
                  <a:rPr lang="fr-FR" sz="2800" b="1" dirty="0">
                    <a:solidFill>
                      <a:srgbClr val="2A6176"/>
                    </a:solidFill>
                    <a:latin typeface="Century Gothic" panose="020B0502020202020204" pitchFamily="34" charset="0"/>
                  </a:rPr>
                  <a:t>Énergie</a:t>
                </a:r>
              </a:p>
            </p:txBody>
          </p:sp>
          <p:sp>
            <p:nvSpPr>
              <p:cNvPr id="17" name="Rectangle 16"/>
              <p:cNvSpPr/>
              <p:nvPr/>
            </p:nvSpPr>
            <p:spPr>
              <a:xfrm>
                <a:off x="8074574" y="4615147"/>
                <a:ext cx="1321196" cy="523220"/>
              </a:xfrm>
              <a:prstGeom prst="rect">
                <a:avLst/>
              </a:prstGeom>
            </p:spPr>
            <p:txBody>
              <a:bodyPr wrap="none">
                <a:spAutoFit/>
              </a:bodyPr>
              <a:lstStyle/>
              <a:p>
                <a:r>
                  <a:rPr lang="fr-FR" sz="2800" b="1" dirty="0">
                    <a:solidFill>
                      <a:srgbClr val="2A6176"/>
                    </a:solidFill>
                    <a:latin typeface="Century Gothic" panose="020B0502020202020204" pitchFamily="34" charset="0"/>
                  </a:rPr>
                  <a:t>Climat</a:t>
                </a:r>
              </a:p>
            </p:txBody>
          </p:sp>
          <p:sp>
            <p:nvSpPr>
              <p:cNvPr id="18" name="Rectangle 17"/>
              <p:cNvSpPr/>
              <p:nvPr/>
            </p:nvSpPr>
            <p:spPr>
              <a:xfrm>
                <a:off x="10677175" y="7100430"/>
                <a:ext cx="2082622" cy="954107"/>
              </a:xfrm>
              <a:prstGeom prst="rect">
                <a:avLst/>
              </a:prstGeom>
            </p:spPr>
            <p:txBody>
              <a:bodyPr wrap="none">
                <a:spAutoFit/>
              </a:bodyPr>
              <a:lstStyle/>
              <a:p>
                <a:pPr algn="ctr"/>
                <a:r>
                  <a:rPr lang="fr-FR" sz="2800" b="1" dirty="0">
                    <a:solidFill>
                      <a:srgbClr val="2A6176"/>
                    </a:solidFill>
                    <a:latin typeface="Century Gothic" panose="020B0502020202020204" pitchFamily="34" charset="0"/>
                  </a:rPr>
                  <a:t>Passage à </a:t>
                </a:r>
              </a:p>
              <a:p>
                <a:pPr algn="ctr"/>
                <a:r>
                  <a:rPr lang="fr-FR" sz="2800" b="1" dirty="0">
                    <a:solidFill>
                      <a:srgbClr val="2A6176"/>
                    </a:solidFill>
                    <a:latin typeface="Century Gothic" panose="020B0502020202020204" pitchFamily="34" charset="0"/>
                  </a:rPr>
                  <a:t>l’action</a:t>
                </a:r>
              </a:p>
            </p:txBody>
          </p:sp>
          <p:pic>
            <p:nvPicPr>
              <p:cNvPr id="19" name="Image 1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8635" y="4445259"/>
                <a:ext cx="1800000" cy="1800000"/>
              </a:xfrm>
              <a:prstGeom prst="rect">
                <a:avLst/>
              </a:prstGeom>
            </p:spPr>
          </p:pic>
          <p:grpSp>
            <p:nvGrpSpPr>
              <p:cNvPr id="20" name="Groupe 19"/>
              <p:cNvGrpSpPr/>
              <p:nvPr/>
            </p:nvGrpSpPr>
            <p:grpSpPr>
              <a:xfrm>
                <a:off x="5331294" y="4722858"/>
                <a:ext cx="1800000" cy="1800000"/>
                <a:chOff x="2546549" y="3777359"/>
                <a:chExt cx="1080000" cy="1080000"/>
              </a:xfrm>
            </p:grpSpPr>
            <p:sp>
              <p:nvSpPr>
                <p:cNvPr id="22" name="Ellipse 21"/>
                <p:cNvSpPr/>
                <p:nvPr/>
              </p:nvSpPr>
              <p:spPr>
                <a:xfrm>
                  <a:off x="2546549" y="3777359"/>
                  <a:ext cx="1080000" cy="1080000"/>
                </a:xfrm>
                <a:prstGeom prst="ellipse">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1"/>
                </a:p>
              </p:txBody>
            </p:sp>
            <p:pic>
              <p:nvPicPr>
                <p:cNvPr id="23" name="Image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32655" y="3953704"/>
                  <a:ext cx="720000" cy="720000"/>
                </a:xfrm>
                <a:prstGeom prst="rect">
                  <a:avLst/>
                </a:prstGeom>
              </p:spPr>
            </p:pic>
          </p:grpSp>
          <p:pic>
            <p:nvPicPr>
              <p:cNvPr id="21" name="Image 2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34339" y="4934908"/>
                <a:ext cx="1688603" cy="1980000"/>
              </a:xfrm>
              <a:prstGeom prst="rect">
                <a:avLst/>
              </a:prstGeom>
            </p:spPr>
          </p:pic>
        </p:grpSp>
        <p:sp>
          <p:nvSpPr>
            <p:cNvPr id="2" name="Rectangle 1"/>
            <p:cNvSpPr/>
            <p:nvPr/>
          </p:nvSpPr>
          <p:spPr>
            <a:xfrm>
              <a:off x="1911386" y="1168275"/>
              <a:ext cx="3454052" cy="646331"/>
            </a:xfrm>
            <a:prstGeom prst="rect">
              <a:avLst/>
            </a:prstGeom>
          </p:spPr>
          <p:txBody>
            <a:bodyPr wrap="square">
              <a:spAutoFit/>
            </a:bodyPr>
            <a:lstStyle/>
            <a:p>
              <a:pPr eaLnBrk="1" hangingPunct="1"/>
              <a:r>
                <a:rPr lang="fr-FR" b="1" dirty="0">
                  <a:solidFill>
                    <a:srgbClr val="F6AB38"/>
                  </a:solidFill>
                  <a:latin typeface="Century Gothic" charset="0"/>
                </a:rPr>
                <a:t>1) Nous sommes accros aux énergies fossiles</a:t>
              </a:r>
            </a:p>
          </p:txBody>
        </p:sp>
        <p:sp>
          <p:nvSpPr>
            <p:cNvPr id="4" name="Rectangle 3"/>
            <p:cNvSpPr/>
            <p:nvPr/>
          </p:nvSpPr>
          <p:spPr>
            <a:xfrm>
              <a:off x="3686695" y="1811809"/>
              <a:ext cx="3331392" cy="369332"/>
            </a:xfrm>
            <a:prstGeom prst="rect">
              <a:avLst/>
            </a:prstGeom>
          </p:spPr>
          <p:txBody>
            <a:bodyPr wrap="square">
              <a:spAutoFit/>
            </a:bodyPr>
            <a:lstStyle/>
            <a:p>
              <a:pPr algn="ctr" eaLnBrk="1" hangingPunct="1"/>
              <a:r>
                <a:rPr lang="fr-FR" b="1" dirty="0">
                  <a:solidFill>
                    <a:srgbClr val="F6AB38"/>
                  </a:solidFill>
                  <a:latin typeface="Century Gothic" charset="0"/>
                </a:rPr>
                <a:t>2) Combien qu’il en reste ? </a:t>
              </a:r>
            </a:p>
          </p:txBody>
        </p:sp>
        <p:sp>
          <p:nvSpPr>
            <p:cNvPr id="31" name="Rectangle 30"/>
            <p:cNvSpPr/>
            <p:nvPr/>
          </p:nvSpPr>
          <p:spPr>
            <a:xfrm>
              <a:off x="8132061" y="1020347"/>
              <a:ext cx="3431705" cy="646331"/>
            </a:xfrm>
            <a:prstGeom prst="rect">
              <a:avLst/>
            </a:prstGeom>
          </p:spPr>
          <p:txBody>
            <a:bodyPr wrap="square">
              <a:spAutoFit/>
            </a:bodyPr>
            <a:lstStyle/>
            <a:p>
              <a:pPr algn="r" eaLnBrk="1" hangingPunct="1"/>
              <a:r>
                <a:rPr lang="en-US" b="1" dirty="0">
                  <a:solidFill>
                    <a:srgbClr val="F6AB38"/>
                  </a:solidFill>
                  <a:latin typeface="Century Gothic" charset="0"/>
                </a:rPr>
                <a:t>5) </a:t>
              </a:r>
              <a:r>
                <a:rPr lang="en-US" b="1" dirty="0" err="1">
                  <a:solidFill>
                    <a:srgbClr val="F6AB38"/>
                  </a:solidFill>
                  <a:latin typeface="Century Gothic" charset="0"/>
                </a:rPr>
                <a:t>Qu'est-ce</a:t>
              </a:r>
              <a:r>
                <a:rPr lang="en-US" b="1" dirty="0">
                  <a:solidFill>
                    <a:srgbClr val="F6AB38"/>
                  </a:solidFill>
                  <a:latin typeface="Century Gothic" charset="0"/>
                </a:rPr>
                <a:t> </a:t>
              </a:r>
              <a:r>
                <a:rPr lang="en-US" b="1" dirty="0" err="1">
                  <a:solidFill>
                    <a:srgbClr val="F6AB38"/>
                  </a:solidFill>
                  <a:latin typeface="Century Gothic" charset="0"/>
                </a:rPr>
                <a:t>qu'on</a:t>
              </a:r>
              <a:r>
                <a:rPr lang="en-US" b="1" dirty="0">
                  <a:solidFill>
                    <a:srgbClr val="F6AB38"/>
                  </a:solidFill>
                  <a:latin typeface="Century Gothic" charset="0"/>
                </a:rPr>
                <a:t> fait</a:t>
              </a:r>
            </a:p>
            <a:p>
              <a:pPr algn="r" eaLnBrk="1" hangingPunct="1"/>
              <a:r>
                <a:rPr lang="en-US" b="1" dirty="0">
                  <a:solidFill>
                    <a:srgbClr val="F6AB38"/>
                  </a:solidFill>
                  <a:latin typeface="Century Gothic" charset="0"/>
                </a:rPr>
                <a:t> </a:t>
              </a:r>
              <a:r>
                <a:rPr lang="en-US" b="1" dirty="0" err="1">
                  <a:solidFill>
                    <a:srgbClr val="F6AB38"/>
                  </a:solidFill>
                  <a:latin typeface="Century Gothic" charset="0"/>
                </a:rPr>
                <a:t>maintenant</a:t>
              </a:r>
              <a:r>
                <a:rPr lang="en-US" b="1" dirty="0">
                  <a:solidFill>
                    <a:srgbClr val="F6AB38"/>
                  </a:solidFill>
                  <a:latin typeface="Century Gothic" charset="0"/>
                </a:rPr>
                <a:t> ?</a:t>
              </a:r>
            </a:p>
          </p:txBody>
        </p:sp>
        <p:pic>
          <p:nvPicPr>
            <p:cNvPr id="34" name="Imag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797174" y="1786254"/>
              <a:ext cx="720000" cy="720000"/>
            </a:xfrm>
            <a:prstGeom prst="rect">
              <a:avLst/>
            </a:prstGeom>
          </p:spPr>
        </p:pic>
      </p:grpSp>
      <p:sp>
        <p:nvSpPr>
          <p:cNvPr id="3" name="Titre 2"/>
          <p:cNvSpPr>
            <a:spLocks noGrp="1"/>
          </p:cNvSpPr>
          <p:nvPr>
            <p:ph type="title"/>
          </p:nvPr>
        </p:nvSpPr>
        <p:spPr/>
        <p:txBody>
          <a:bodyPr/>
          <a:lstStyle/>
          <a:p>
            <a:pPr eaLnBrk="1" hangingPunct="1">
              <a:defRPr/>
            </a:pPr>
            <a:r>
              <a:rPr dirty="0">
                <a:ea typeface="+mn-ea"/>
              </a:rPr>
              <a:t>Au programme</a:t>
            </a:r>
          </a:p>
        </p:txBody>
      </p:sp>
      <p:pic>
        <p:nvPicPr>
          <p:cNvPr id="27" name="Image 2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99070" y="2256478"/>
            <a:ext cx="720000" cy="720000"/>
          </a:xfrm>
          <a:prstGeom prst="rect">
            <a:avLst/>
          </a:prstGeom>
        </p:spPr>
      </p:pic>
      <p:pic>
        <p:nvPicPr>
          <p:cNvPr id="6" name="Imag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11484" y="2000575"/>
            <a:ext cx="720000" cy="720000"/>
          </a:xfrm>
          <a:prstGeom prst="rect">
            <a:avLst/>
          </a:prstGeom>
        </p:spPr>
      </p:pic>
      <p:pic>
        <p:nvPicPr>
          <p:cNvPr id="28" name="Image 2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132061" y="4166168"/>
            <a:ext cx="720000" cy="720000"/>
          </a:xfrm>
          <a:prstGeom prst="rect">
            <a:avLst/>
          </a:prstGeom>
        </p:spPr>
      </p:pic>
      <p:sp>
        <p:nvSpPr>
          <p:cNvPr id="7" name="Rectangle 6"/>
          <p:cNvSpPr/>
          <p:nvPr/>
        </p:nvSpPr>
        <p:spPr>
          <a:xfrm>
            <a:off x="6906522" y="3271894"/>
            <a:ext cx="1252986" cy="646331"/>
          </a:xfrm>
          <a:prstGeom prst="rect">
            <a:avLst/>
          </a:prstGeom>
        </p:spPr>
        <p:txBody>
          <a:bodyPr wrap="square">
            <a:spAutoFit/>
          </a:bodyPr>
          <a:lstStyle/>
          <a:p>
            <a:pPr eaLnBrk="1" hangingPunct="1"/>
            <a:r>
              <a:rPr lang="en-US" b="1" dirty="0">
                <a:solidFill>
                  <a:srgbClr val="F6AB38"/>
                </a:solidFill>
                <a:latin typeface="Century Gothic" charset="0"/>
              </a:rPr>
              <a:t>3) </a:t>
            </a:r>
            <a:r>
              <a:rPr lang="en-US" b="1" dirty="0" err="1">
                <a:solidFill>
                  <a:srgbClr val="F6AB38"/>
                </a:solidFill>
                <a:latin typeface="Century Gothic" charset="0"/>
              </a:rPr>
              <a:t>Chaud</a:t>
            </a:r>
            <a:r>
              <a:rPr lang="en-US" b="1" dirty="0">
                <a:solidFill>
                  <a:srgbClr val="F6AB38"/>
                </a:solidFill>
                <a:latin typeface="Century Gothic" charset="0"/>
              </a:rPr>
              <a:t> </a:t>
            </a:r>
            <a:r>
              <a:rPr lang="en-US" b="1" dirty="0" err="1">
                <a:solidFill>
                  <a:srgbClr val="F6AB38"/>
                </a:solidFill>
                <a:latin typeface="Century Gothic" charset="0"/>
              </a:rPr>
              <a:t>devant</a:t>
            </a:r>
            <a:r>
              <a:rPr lang="en-US" b="1" dirty="0">
                <a:solidFill>
                  <a:srgbClr val="F6AB38"/>
                </a:solidFill>
                <a:latin typeface="Century Gothic" charset="0"/>
              </a:rPr>
              <a:t> !</a:t>
            </a:r>
          </a:p>
        </p:txBody>
      </p:sp>
      <p:sp>
        <p:nvSpPr>
          <p:cNvPr id="8" name="Rectangle 7"/>
          <p:cNvSpPr/>
          <p:nvPr/>
        </p:nvSpPr>
        <p:spPr>
          <a:xfrm>
            <a:off x="5838212" y="4867296"/>
            <a:ext cx="3082896" cy="646331"/>
          </a:xfrm>
          <a:prstGeom prst="rect">
            <a:avLst/>
          </a:prstGeom>
        </p:spPr>
        <p:txBody>
          <a:bodyPr wrap="none">
            <a:spAutoFit/>
          </a:bodyPr>
          <a:lstStyle/>
          <a:p>
            <a:pPr algn="r" eaLnBrk="1" hangingPunct="1"/>
            <a:r>
              <a:rPr lang="fr-FR" b="1" dirty="0">
                <a:solidFill>
                  <a:srgbClr val="F6AB38"/>
                </a:solidFill>
                <a:latin typeface="Century Gothic" charset="0"/>
              </a:rPr>
              <a:t>4) 2°C : Évitons l’ingérable</a:t>
            </a:r>
          </a:p>
          <a:p>
            <a:pPr algn="r" eaLnBrk="1" hangingPunct="1"/>
            <a:r>
              <a:rPr lang="fr-FR" b="1" dirty="0">
                <a:solidFill>
                  <a:srgbClr val="F6AB38"/>
                </a:solidFill>
                <a:latin typeface="Century Gothic" charset="0"/>
              </a:rPr>
              <a:t>Gérons l’inévitable</a:t>
            </a:r>
          </a:p>
        </p:txBody>
      </p:sp>
      <p:pic>
        <p:nvPicPr>
          <p:cNvPr id="30" name="Image 2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36392" y="3995973"/>
            <a:ext cx="720000" cy="720000"/>
          </a:xfrm>
          <a:prstGeom prst="rect">
            <a:avLst/>
          </a:prstGeom>
        </p:spPr>
      </p:pic>
    </p:spTree>
    <p:extLst>
      <p:ext uri="{BB962C8B-B14F-4D97-AF65-F5344CB8AC3E}">
        <p14:creationId xmlns:p14="http://schemas.microsoft.com/office/powerpoint/2010/main" val="313880847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Atmosphère, atmosphère…</a:t>
            </a:r>
          </a:p>
        </p:txBody>
      </p:sp>
      <p:sp>
        <p:nvSpPr>
          <p:cNvPr id="9" name="CustomShape 4"/>
          <p:cNvSpPr/>
          <p:nvPr/>
        </p:nvSpPr>
        <p:spPr>
          <a:xfrm>
            <a:off x="2135640" y="3674880"/>
            <a:ext cx="3888000" cy="431640"/>
          </a:xfrm>
          <a:prstGeom prst="roundRect">
            <a:avLst>
              <a:gd name="adj" fmla="val 45346"/>
            </a:avLst>
          </a:prstGeom>
          <a:solidFill>
            <a:srgbClr val="000000"/>
          </a:solidFill>
          <a:ln w="9360">
            <a:noFill/>
          </a:ln>
        </p:spPr>
      </p:sp>
      <p:sp>
        <p:nvSpPr>
          <p:cNvPr id="10" name="CustomShape 5"/>
          <p:cNvSpPr/>
          <p:nvPr/>
        </p:nvSpPr>
        <p:spPr>
          <a:xfrm>
            <a:off x="2135640" y="4178880"/>
            <a:ext cx="3888000" cy="431640"/>
          </a:xfrm>
          <a:prstGeom prst="roundRect">
            <a:avLst>
              <a:gd name="adj" fmla="val 45346"/>
            </a:avLst>
          </a:prstGeom>
          <a:solidFill>
            <a:srgbClr val="000000"/>
          </a:solidFill>
          <a:ln w="9360">
            <a:noFill/>
          </a:ln>
        </p:spPr>
      </p:sp>
      <p:sp>
        <p:nvSpPr>
          <p:cNvPr id="11" name="CustomShape 6"/>
          <p:cNvSpPr/>
          <p:nvPr/>
        </p:nvSpPr>
        <p:spPr>
          <a:xfrm>
            <a:off x="6168000" y="3674880"/>
            <a:ext cx="3888000" cy="431640"/>
          </a:xfrm>
          <a:prstGeom prst="roundRect">
            <a:avLst>
              <a:gd name="adj" fmla="val 45346"/>
            </a:avLst>
          </a:prstGeom>
          <a:solidFill>
            <a:srgbClr val="000000"/>
          </a:solidFill>
          <a:ln w="9360">
            <a:noFill/>
          </a:ln>
        </p:spPr>
      </p:sp>
      <p:sp>
        <p:nvSpPr>
          <p:cNvPr id="12" name="CustomShape 7"/>
          <p:cNvSpPr/>
          <p:nvPr/>
        </p:nvSpPr>
        <p:spPr>
          <a:xfrm>
            <a:off x="6168000" y="4178880"/>
            <a:ext cx="3888000" cy="431640"/>
          </a:xfrm>
          <a:prstGeom prst="roundRect">
            <a:avLst>
              <a:gd name="adj" fmla="val 45346"/>
            </a:avLst>
          </a:prstGeom>
          <a:solidFill>
            <a:srgbClr val="000000"/>
          </a:solidFill>
          <a:ln w="9360">
            <a:noFill/>
          </a:ln>
        </p:spPr>
      </p:sp>
      <p:sp>
        <p:nvSpPr>
          <p:cNvPr id="13" name="CustomShape 8"/>
          <p:cNvSpPr/>
          <p:nvPr/>
        </p:nvSpPr>
        <p:spPr>
          <a:xfrm>
            <a:off x="2279640" y="2250840"/>
            <a:ext cx="7632360" cy="863640"/>
          </a:xfrm>
          <a:prstGeom prst="roundRect">
            <a:avLst>
              <a:gd name="adj" fmla="val 29424"/>
            </a:avLst>
          </a:prstGeom>
          <a:solidFill>
            <a:schemeClr val="tx1"/>
          </a:solidFill>
          <a:ln w="9360">
            <a:noFill/>
          </a:ln>
        </p:spPr>
        <p:txBody>
          <a:bodyPr lIns="90000" tIns="45000" rIns="90000" bIns="45000" anchor="ctr"/>
          <a:lstStyle/>
          <a:p>
            <a:pPr algn="ctr">
              <a:lnSpc>
                <a:spcPct val="100000"/>
              </a:lnSpc>
            </a:pPr>
            <a:r>
              <a:rPr lang="fr-FR" sz="2400" b="1" dirty="0">
                <a:solidFill>
                  <a:srgbClr val="FF9E00"/>
                </a:solidFill>
                <a:latin typeface="Arial"/>
                <a:ea typeface="ＭＳ Ｐゴシック"/>
              </a:rPr>
              <a:t>Quelle serait la température de la Terre sans atmosphère ?</a:t>
            </a:r>
            <a:endParaRPr sz="2400" dirty="0">
              <a:solidFill>
                <a:srgbClr val="FF9E00"/>
              </a:solidFill>
            </a:endParaRPr>
          </a:p>
        </p:txBody>
      </p:sp>
      <p:sp>
        <p:nvSpPr>
          <p:cNvPr id="16" name="CustomShape 9"/>
          <p:cNvSpPr/>
          <p:nvPr/>
        </p:nvSpPr>
        <p:spPr>
          <a:xfrm>
            <a:off x="6168000" y="3674880"/>
            <a:ext cx="3888000" cy="431640"/>
          </a:xfrm>
          <a:prstGeom prst="roundRect">
            <a:avLst>
              <a:gd name="adj" fmla="val 45346"/>
            </a:avLst>
          </a:prstGeom>
          <a:solidFill>
            <a:srgbClr val="FFFFFF"/>
          </a:solidFill>
          <a:ln w="9360">
            <a:noFill/>
          </a:ln>
        </p:spPr>
        <p:txBody>
          <a:bodyPr lIns="90000" tIns="45000" rIns="90000" bIns="45000" anchor="ctr"/>
          <a:lstStyle/>
          <a:p>
            <a:pPr algn="ctr">
              <a:lnSpc>
                <a:spcPct val="100000"/>
              </a:lnSpc>
            </a:pPr>
            <a:r>
              <a:rPr lang="fr-FR" sz="2000">
                <a:solidFill>
                  <a:srgbClr val="FFFFFF"/>
                </a:solidFill>
                <a:latin typeface="Arial"/>
                <a:ea typeface="ＭＳ Ｐゴシック"/>
              </a:rPr>
              <a:t>cdcd</a:t>
            </a:r>
            <a:endParaRPr sz="2000"/>
          </a:p>
        </p:txBody>
      </p:sp>
      <p:sp>
        <p:nvSpPr>
          <p:cNvPr id="17" name="CustomShape 14"/>
          <p:cNvSpPr/>
          <p:nvPr/>
        </p:nvSpPr>
        <p:spPr>
          <a:xfrm>
            <a:off x="2063640" y="3674880"/>
            <a:ext cx="4032000" cy="431640"/>
          </a:xfrm>
          <a:prstGeom prst="bracePair">
            <a:avLst>
              <a:gd name="adj" fmla="val 25000"/>
            </a:avLst>
          </a:prstGeom>
          <a:noFill/>
          <a:ln w="25560">
            <a:solidFill>
              <a:srgbClr val="BBE0E3"/>
            </a:solidFill>
            <a:round/>
          </a:ln>
        </p:spPr>
      </p:sp>
      <p:sp>
        <p:nvSpPr>
          <p:cNvPr id="18" name="CustomShape 15"/>
          <p:cNvSpPr/>
          <p:nvPr/>
        </p:nvSpPr>
        <p:spPr>
          <a:xfrm>
            <a:off x="6096000" y="3674880"/>
            <a:ext cx="4032000" cy="431640"/>
          </a:xfrm>
          <a:prstGeom prst="bracePair">
            <a:avLst>
              <a:gd name="adj" fmla="val 25000"/>
            </a:avLst>
          </a:prstGeom>
          <a:noFill/>
          <a:ln w="25560">
            <a:solidFill>
              <a:srgbClr val="BBE0E3"/>
            </a:solidFill>
            <a:round/>
          </a:ln>
        </p:spPr>
      </p:sp>
      <p:sp>
        <p:nvSpPr>
          <p:cNvPr id="22" name="CustomShape 16"/>
          <p:cNvSpPr/>
          <p:nvPr/>
        </p:nvSpPr>
        <p:spPr>
          <a:xfrm>
            <a:off x="2063640" y="4178880"/>
            <a:ext cx="4032000" cy="431640"/>
          </a:xfrm>
          <a:prstGeom prst="bracePair">
            <a:avLst>
              <a:gd name="adj" fmla="val 25000"/>
            </a:avLst>
          </a:prstGeom>
          <a:noFill/>
          <a:ln w="25560">
            <a:solidFill>
              <a:srgbClr val="BBE0E3"/>
            </a:solidFill>
            <a:round/>
          </a:ln>
        </p:spPr>
      </p:sp>
      <p:sp>
        <p:nvSpPr>
          <p:cNvPr id="23" name="CustomShape 17"/>
          <p:cNvSpPr/>
          <p:nvPr/>
        </p:nvSpPr>
        <p:spPr>
          <a:xfrm>
            <a:off x="6096000" y="4178880"/>
            <a:ext cx="4032000" cy="431640"/>
          </a:xfrm>
          <a:prstGeom prst="bracePair">
            <a:avLst>
              <a:gd name="adj" fmla="val 25000"/>
            </a:avLst>
          </a:prstGeom>
          <a:noFill/>
          <a:ln w="25560">
            <a:solidFill>
              <a:srgbClr val="BBE0E3"/>
            </a:solidFill>
            <a:round/>
          </a:ln>
        </p:spPr>
      </p:sp>
      <p:sp>
        <p:nvSpPr>
          <p:cNvPr id="25" name="CustomShape 18"/>
          <p:cNvSpPr/>
          <p:nvPr/>
        </p:nvSpPr>
        <p:spPr>
          <a:xfrm>
            <a:off x="2063640" y="2250840"/>
            <a:ext cx="8064360" cy="863640"/>
          </a:xfrm>
          <a:prstGeom prst="bracePair">
            <a:avLst>
              <a:gd name="adj" fmla="val 25000"/>
            </a:avLst>
          </a:prstGeom>
          <a:noFill/>
          <a:ln w="25560">
            <a:solidFill>
              <a:srgbClr val="BBE0E3"/>
            </a:solidFill>
            <a:round/>
          </a:ln>
        </p:spPr>
      </p:sp>
      <p:sp>
        <p:nvSpPr>
          <p:cNvPr id="27" name="Line 19"/>
          <p:cNvSpPr/>
          <p:nvPr/>
        </p:nvSpPr>
        <p:spPr>
          <a:xfrm>
            <a:off x="2495280" y="2250840"/>
            <a:ext cx="7201080" cy="0"/>
          </a:xfrm>
          <a:prstGeom prst="line">
            <a:avLst/>
          </a:prstGeom>
          <a:ln w="25560">
            <a:solidFill>
              <a:srgbClr val="BBE0E3"/>
            </a:solidFill>
            <a:round/>
          </a:ln>
        </p:spPr>
      </p:sp>
      <p:sp>
        <p:nvSpPr>
          <p:cNvPr id="28" name="Line 20"/>
          <p:cNvSpPr/>
          <p:nvPr/>
        </p:nvSpPr>
        <p:spPr>
          <a:xfrm>
            <a:off x="2495280" y="3114840"/>
            <a:ext cx="7201080" cy="0"/>
          </a:xfrm>
          <a:prstGeom prst="line">
            <a:avLst/>
          </a:prstGeom>
          <a:ln w="25560">
            <a:solidFill>
              <a:srgbClr val="BBE0E3"/>
            </a:solidFill>
            <a:round/>
          </a:ln>
        </p:spPr>
      </p:sp>
      <p:sp>
        <p:nvSpPr>
          <p:cNvPr id="29" name="Line 21"/>
          <p:cNvSpPr/>
          <p:nvPr/>
        </p:nvSpPr>
        <p:spPr>
          <a:xfrm>
            <a:off x="2279280" y="3674520"/>
            <a:ext cx="3600360" cy="0"/>
          </a:xfrm>
          <a:prstGeom prst="line">
            <a:avLst/>
          </a:prstGeom>
          <a:ln w="25560">
            <a:solidFill>
              <a:srgbClr val="BBE0E3"/>
            </a:solidFill>
            <a:round/>
          </a:ln>
        </p:spPr>
      </p:sp>
      <p:sp>
        <p:nvSpPr>
          <p:cNvPr id="30" name="Line 22"/>
          <p:cNvSpPr/>
          <p:nvPr/>
        </p:nvSpPr>
        <p:spPr>
          <a:xfrm>
            <a:off x="2279280" y="4106520"/>
            <a:ext cx="3600360" cy="0"/>
          </a:xfrm>
          <a:prstGeom prst="line">
            <a:avLst/>
          </a:prstGeom>
          <a:ln w="25560">
            <a:solidFill>
              <a:schemeClr val="accent1"/>
            </a:solidFill>
            <a:round/>
          </a:ln>
        </p:spPr>
      </p:sp>
      <p:sp>
        <p:nvSpPr>
          <p:cNvPr id="31" name="Line 23"/>
          <p:cNvSpPr/>
          <p:nvPr/>
        </p:nvSpPr>
        <p:spPr>
          <a:xfrm>
            <a:off x="2279280" y="4178520"/>
            <a:ext cx="3600360" cy="0"/>
          </a:xfrm>
          <a:prstGeom prst="line">
            <a:avLst/>
          </a:prstGeom>
          <a:ln w="25560">
            <a:solidFill>
              <a:srgbClr val="BBE0E3"/>
            </a:solidFill>
            <a:round/>
          </a:ln>
        </p:spPr>
      </p:sp>
      <p:sp>
        <p:nvSpPr>
          <p:cNvPr id="32" name="Line 24"/>
          <p:cNvSpPr/>
          <p:nvPr/>
        </p:nvSpPr>
        <p:spPr>
          <a:xfrm>
            <a:off x="2279280" y="4610520"/>
            <a:ext cx="3600360" cy="0"/>
          </a:xfrm>
          <a:prstGeom prst="line">
            <a:avLst/>
          </a:prstGeom>
          <a:ln w="25560">
            <a:solidFill>
              <a:srgbClr val="BBE0E3"/>
            </a:solidFill>
            <a:round/>
          </a:ln>
        </p:spPr>
      </p:sp>
      <p:sp>
        <p:nvSpPr>
          <p:cNvPr id="33" name="Line 25"/>
          <p:cNvSpPr/>
          <p:nvPr/>
        </p:nvSpPr>
        <p:spPr>
          <a:xfrm>
            <a:off x="6312000" y="3674520"/>
            <a:ext cx="3600360" cy="0"/>
          </a:xfrm>
          <a:prstGeom prst="line">
            <a:avLst/>
          </a:prstGeom>
          <a:ln w="25560">
            <a:solidFill>
              <a:srgbClr val="BBE0E3"/>
            </a:solidFill>
            <a:round/>
          </a:ln>
        </p:spPr>
      </p:sp>
      <p:sp>
        <p:nvSpPr>
          <p:cNvPr id="34" name="Line 26"/>
          <p:cNvSpPr/>
          <p:nvPr/>
        </p:nvSpPr>
        <p:spPr>
          <a:xfrm>
            <a:off x="6312000" y="4106520"/>
            <a:ext cx="3600360" cy="0"/>
          </a:xfrm>
          <a:prstGeom prst="line">
            <a:avLst/>
          </a:prstGeom>
          <a:ln w="25560">
            <a:solidFill>
              <a:srgbClr val="BBE0E3"/>
            </a:solidFill>
            <a:round/>
          </a:ln>
        </p:spPr>
      </p:sp>
      <p:sp>
        <p:nvSpPr>
          <p:cNvPr id="35" name="Line 27"/>
          <p:cNvSpPr/>
          <p:nvPr/>
        </p:nvSpPr>
        <p:spPr>
          <a:xfrm>
            <a:off x="6312000" y="4178520"/>
            <a:ext cx="3600360" cy="0"/>
          </a:xfrm>
          <a:prstGeom prst="line">
            <a:avLst/>
          </a:prstGeom>
          <a:ln w="25560">
            <a:solidFill>
              <a:srgbClr val="BBE0E3"/>
            </a:solidFill>
            <a:round/>
          </a:ln>
        </p:spPr>
      </p:sp>
      <p:sp>
        <p:nvSpPr>
          <p:cNvPr id="36" name="Line 28"/>
          <p:cNvSpPr/>
          <p:nvPr/>
        </p:nvSpPr>
        <p:spPr>
          <a:xfrm>
            <a:off x="6312000" y="4610520"/>
            <a:ext cx="3600360" cy="0"/>
          </a:xfrm>
          <a:prstGeom prst="line">
            <a:avLst/>
          </a:prstGeom>
          <a:ln w="25560">
            <a:solidFill>
              <a:srgbClr val="BBE0E3"/>
            </a:solidFill>
            <a:round/>
          </a:ln>
        </p:spPr>
      </p:sp>
      <p:sp>
        <p:nvSpPr>
          <p:cNvPr id="37" name="Line 29"/>
          <p:cNvSpPr/>
          <p:nvPr/>
        </p:nvSpPr>
        <p:spPr>
          <a:xfrm>
            <a:off x="10128360" y="2682840"/>
            <a:ext cx="539640" cy="0"/>
          </a:xfrm>
          <a:prstGeom prst="line">
            <a:avLst/>
          </a:prstGeom>
          <a:ln w="25560">
            <a:solidFill>
              <a:srgbClr val="BBE0E3"/>
            </a:solidFill>
            <a:round/>
          </a:ln>
        </p:spPr>
      </p:sp>
      <p:sp>
        <p:nvSpPr>
          <p:cNvPr id="38" name="Line 30"/>
          <p:cNvSpPr/>
          <p:nvPr/>
        </p:nvSpPr>
        <p:spPr>
          <a:xfrm>
            <a:off x="10128360" y="3890520"/>
            <a:ext cx="539640" cy="0"/>
          </a:xfrm>
          <a:prstGeom prst="line">
            <a:avLst/>
          </a:prstGeom>
          <a:ln w="25560">
            <a:solidFill>
              <a:srgbClr val="BBE0E3"/>
            </a:solidFill>
            <a:round/>
          </a:ln>
        </p:spPr>
      </p:sp>
      <p:sp>
        <p:nvSpPr>
          <p:cNvPr id="39" name="Line 31"/>
          <p:cNvSpPr/>
          <p:nvPr/>
        </p:nvSpPr>
        <p:spPr>
          <a:xfrm>
            <a:off x="10128360" y="4394520"/>
            <a:ext cx="539640" cy="0"/>
          </a:xfrm>
          <a:prstGeom prst="line">
            <a:avLst/>
          </a:prstGeom>
          <a:ln w="25560">
            <a:solidFill>
              <a:srgbClr val="BBE0E3"/>
            </a:solidFill>
            <a:round/>
          </a:ln>
        </p:spPr>
      </p:sp>
      <p:sp>
        <p:nvSpPr>
          <p:cNvPr id="40" name="Line 32"/>
          <p:cNvSpPr/>
          <p:nvPr/>
        </p:nvSpPr>
        <p:spPr>
          <a:xfrm>
            <a:off x="1524000" y="2682840"/>
            <a:ext cx="539280" cy="0"/>
          </a:xfrm>
          <a:prstGeom prst="line">
            <a:avLst/>
          </a:prstGeom>
          <a:ln w="25560">
            <a:solidFill>
              <a:srgbClr val="BBE0E3"/>
            </a:solidFill>
            <a:round/>
          </a:ln>
        </p:spPr>
      </p:sp>
      <p:sp>
        <p:nvSpPr>
          <p:cNvPr id="41" name="Line 33"/>
          <p:cNvSpPr/>
          <p:nvPr/>
        </p:nvSpPr>
        <p:spPr>
          <a:xfrm>
            <a:off x="1524000" y="3890520"/>
            <a:ext cx="539280" cy="0"/>
          </a:xfrm>
          <a:prstGeom prst="line">
            <a:avLst/>
          </a:prstGeom>
          <a:ln w="25560">
            <a:solidFill>
              <a:srgbClr val="BBE0E3"/>
            </a:solidFill>
            <a:round/>
          </a:ln>
        </p:spPr>
      </p:sp>
      <p:sp>
        <p:nvSpPr>
          <p:cNvPr id="42" name="Line 34"/>
          <p:cNvSpPr/>
          <p:nvPr/>
        </p:nvSpPr>
        <p:spPr>
          <a:xfrm>
            <a:off x="1524000" y="4394520"/>
            <a:ext cx="539280" cy="0"/>
          </a:xfrm>
          <a:prstGeom prst="line">
            <a:avLst/>
          </a:prstGeom>
          <a:ln w="25560">
            <a:solidFill>
              <a:srgbClr val="BBE0E3"/>
            </a:solidFill>
            <a:round/>
          </a:ln>
        </p:spPr>
      </p:sp>
      <p:sp>
        <p:nvSpPr>
          <p:cNvPr id="43" name="CustomShape 43"/>
          <p:cNvSpPr/>
          <p:nvPr/>
        </p:nvSpPr>
        <p:spPr>
          <a:xfrm>
            <a:off x="2137440" y="3674880"/>
            <a:ext cx="3814200" cy="364680"/>
          </a:xfrm>
          <a:prstGeom prst="rect">
            <a:avLst/>
          </a:prstGeom>
          <a:noFill/>
          <a:ln>
            <a:noFill/>
          </a:ln>
        </p:spPr>
        <p:txBody>
          <a:bodyPr lIns="90000" tIns="45000" rIns="90000" bIns="45000"/>
          <a:lstStyle/>
          <a:p>
            <a:pPr>
              <a:lnSpc>
                <a:spcPct val="100000"/>
              </a:lnSpc>
              <a:buFont typeface="Arial"/>
              <a:buChar char="•"/>
            </a:pPr>
            <a:r>
              <a:rPr lang="fr-FR" sz="2000" b="1" dirty="0">
                <a:solidFill>
                  <a:srgbClr val="FF9E00"/>
                </a:solidFill>
                <a:latin typeface="Arial"/>
                <a:ea typeface="ＭＳ Ｐゴシック"/>
              </a:rPr>
              <a:t>A : - 50°C</a:t>
            </a:r>
            <a:endParaRPr sz="2000" dirty="0">
              <a:solidFill>
                <a:srgbClr val="FF9E00"/>
              </a:solidFill>
            </a:endParaRPr>
          </a:p>
        </p:txBody>
      </p:sp>
      <p:sp>
        <p:nvSpPr>
          <p:cNvPr id="44" name="CustomShape 44"/>
          <p:cNvSpPr/>
          <p:nvPr/>
        </p:nvSpPr>
        <p:spPr>
          <a:xfrm>
            <a:off x="6183120" y="3674880"/>
            <a:ext cx="238896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B : -18°C</a:t>
            </a:r>
            <a:endParaRPr sz="2000" dirty="0">
              <a:solidFill>
                <a:srgbClr val="FF9E00"/>
              </a:solidFill>
            </a:endParaRPr>
          </a:p>
        </p:txBody>
      </p:sp>
      <p:sp>
        <p:nvSpPr>
          <p:cNvPr id="45" name="CustomShape 45"/>
          <p:cNvSpPr/>
          <p:nvPr/>
        </p:nvSpPr>
        <p:spPr>
          <a:xfrm>
            <a:off x="2150760" y="4178880"/>
            <a:ext cx="264204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C : 0°C</a:t>
            </a:r>
            <a:endParaRPr sz="2000" dirty="0">
              <a:solidFill>
                <a:srgbClr val="FF9E00"/>
              </a:solidFill>
            </a:endParaRPr>
          </a:p>
        </p:txBody>
      </p:sp>
      <p:sp>
        <p:nvSpPr>
          <p:cNvPr id="46" name="CustomShape 46"/>
          <p:cNvSpPr/>
          <p:nvPr/>
        </p:nvSpPr>
        <p:spPr>
          <a:xfrm>
            <a:off x="6183120" y="4193817"/>
            <a:ext cx="305892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D : 15°C	</a:t>
            </a:r>
            <a:endParaRPr sz="2000" dirty="0">
              <a:solidFill>
                <a:srgbClr val="FF9E00"/>
              </a:solidFill>
            </a:endParaRPr>
          </a:p>
        </p:txBody>
      </p:sp>
    </p:spTree>
    <p:extLst>
      <p:ext uri="{BB962C8B-B14F-4D97-AF65-F5344CB8AC3E}">
        <p14:creationId xmlns:p14="http://schemas.microsoft.com/office/powerpoint/2010/main" val="69825941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e 51"/>
          <p:cNvGrpSpPr/>
          <p:nvPr/>
        </p:nvGrpSpPr>
        <p:grpSpPr>
          <a:xfrm>
            <a:off x="-209001" y="1744192"/>
            <a:ext cx="12899055" cy="8529549"/>
            <a:chOff x="-209001" y="1744192"/>
            <a:chExt cx="12899055" cy="8529549"/>
          </a:xfrm>
        </p:grpSpPr>
        <p:grpSp>
          <p:nvGrpSpPr>
            <p:cNvPr id="19" name="Groupe 18"/>
            <p:cNvGrpSpPr/>
            <p:nvPr/>
          </p:nvGrpSpPr>
          <p:grpSpPr>
            <a:xfrm>
              <a:off x="-209001" y="2951380"/>
              <a:ext cx="12899055" cy="7322361"/>
              <a:chOff x="-209001" y="2951380"/>
              <a:chExt cx="12899055" cy="7322361"/>
            </a:xfrm>
          </p:grpSpPr>
          <p:sp>
            <p:nvSpPr>
              <p:cNvPr id="7" name="Corde 6"/>
              <p:cNvSpPr/>
              <p:nvPr/>
            </p:nvSpPr>
            <p:spPr>
              <a:xfrm>
                <a:off x="-209001" y="2951380"/>
                <a:ext cx="12899055" cy="7322361"/>
              </a:xfrm>
              <a:prstGeom prst="chord">
                <a:avLst>
                  <a:gd name="adj1" fmla="val 10960970"/>
                  <a:gd name="adj2" fmla="val 21442303"/>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entury Gothic" panose="020B0502020202020204" pitchFamily="34" charset="0"/>
                </a:endParaRPr>
              </a:p>
            </p:txBody>
          </p:sp>
          <p:sp>
            <p:nvSpPr>
              <p:cNvPr id="37" name="Corde 36"/>
              <p:cNvSpPr/>
              <p:nvPr/>
            </p:nvSpPr>
            <p:spPr>
              <a:xfrm>
                <a:off x="548978" y="3637596"/>
                <a:ext cx="11366250" cy="5867936"/>
              </a:xfrm>
              <a:prstGeom prst="chord">
                <a:avLst>
                  <a:gd name="adj1" fmla="val 10960970"/>
                  <a:gd name="adj2" fmla="val 21442303"/>
                </a:avLst>
              </a:prstGeom>
              <a:solidFill>
                <a:schemeClr val="bg1">
                  <a:alpha val="9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entury Gothic" panose="020B0502020202020204" pitchFamily="34" charset="0"/>
                </a:endParaRPr>
              </a:p>
            </p:txBody>
          </p:sp>
        </p:grpSp>
        <p:sp>
          <p:nvSpPr>
            <p:cNvPr id="43" name="ZoneTexte 42"/>
            <p:cNvSpPr txBox="1"/>
            <p:nvPr/>
          </p:nvSpPr>
          <p:spPr>
            <a:xfrm>
              <a:off x="4133583" y="1744192"/>
              <a:ext cx="2880320" cy="369332"/>
            </a:xfrm>
            <a:prstGeom prst="rect">
              <a:avLst/>
            </a:prstGeom>
            <a:noFill/>
          </p:spPr>
          <p:txBody>
            <a:bodyPr wrap="square" rtlCol="0">
              <a:spAutoFit/>
            </a:bodyPr>
            <a:lstStyle/>
            <a:p>
              <a:r>
                <a:rPr lang="fr-FR" b="1" dirty="0">
                  <a:latin typeface="Century Gothic" panose="020B0502020202020204" pitchFamily="34" charset="0"/>
                </a:rPr>
                <a:t>Gaz à effet de serre</a:t>
              </a:r>
            </a:p>
          </p:txBody>
        </p:sp>
        <p:cxnSp>
          <p:nvCxnSpPr>
            <p:cNvPr id="45" name="Connecteur droit 44"/>
            <p:cNvCxnSpPr/>
            <p:nvPr/>
          </p:nvCxnSpPr>
          <p:spPr>
            <a:xfrm>
              <a:off x="5573743" y="2183171"/>
              <a:ext cx="371371" cy="777194"/>
            </a:xfrm>
            <a:prstGeom prst="line">
              <a:avLst/>
            </a:prstGeom>
          </p:spPr>
          <p:style>
            <a:lnRef idx="1">
              <a:schemeClr val="dk1"/>
            </a:lnRef>
            <a:fillRef idx="0">
              <a:schemeClr val="dk1"/>
            </a:fillRef>
            <a:effectRef idx="0">
              <a:schemeClr val="dk1"/>
            </a:effectRef>
            <a:fontRef idx="minor">
              <a:schemeClr val="tx1"/>
            </a:fontRef>
          </p:style>
        </p:cxnSp>
      </p:grpSp>
      <p:sp>
        <p:nvSpPr>
          <p:cNvPr id="22" name="Titre 21"/>
          <p:cNvSpPr>
            <a:spLocks noGrp="1"/>
          </p:cNvSpPr>
          <p:nvPr>
            <p:ph type="title"/>
          </p:nvPr>
        </p:nvSpPr>
        <p:spPr/>
        <p:txBody>
          <a:bodyPr/>
          <a:lstStyle/>
          <a:p>
            <a:r>
              <a:rPr lang="fr-FR" dirty="0"/>
              <a:t>Principe de l’effet de serre</a:t>
            </a:r>
          </a:p>
        </p:txBody>
      </p:sp>
      <p:pic>
        <p:nvPicPr>
          <p:cNvPr id="5" name="Imag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068" y="927316"/>
            <a:ext cx="1575409" cy="1575409"/>
          </a:xfrm>
          <a:prstGeom prst="rect">
            <a:avLst/>
          </a:prstGeom>
        </p:spPr>
      </p:pic>
      <p:pic>
        <p:nvPicPr>
          <p:cNvPr id="6" name="Image 5"/>
          <p:cNvPicPr>
            <a:picLocks noChangeAspect="1"/>
          </p:cNvPicPr>
          <p:nvPr/>
        </p:nvPicPr>
        <p:blipFill rotWithShape="1">
          <a:blip r:embed="rId4">
            <a:extLst>
              <a:ext uri="{28A0092B-C50C-407E-A947-70E740481C1C}">
                <a14:useLocalDpi xmlns:a14="http://schemas.microsoft.com/office/drawing/2010/main" val="0"/>
              </a:ext>
            </a:extLst>
          </a:blip>
          <a:srcRect b="63949"/>
          <a:stretch/>
        </p:blipFill>
        <p:spPr>
          <a:xfrm>
            <a:off x="1310253" y="4576875"/>
            <a:ext cx="10053073" cy="1757935"/>
          </a:xfrm>
          <a:prstGeom prst="rect">
            <a:avLst/>
          </a:prstGeom>
        </p:spPr>
      </p:pic>
      <p:sp>
        <p:nvSpPr>
          <p:cNvPr id="26" name="Rectangle 25"/>
          <p:cNvSpPr/>
          <p:nvPr/>
        </p:nvSpPr>
        <p:spPr>
          <a:xfrm rot="2780189">
            <a:off x="3092114" y="4545193"/>
            <a:ext cx="2435412" cy="837777"/>
          </a:xfrm>
          <a:custGeom>
            <a:avLst/>
            <a:gdLst>
              <a:gd name="connsiteX0" fmla="*/ 0 w 2435412"/>
              <a:gd name="connsiteY0" fmla="*/ 0 h 873755"/>
              <a:gd name="connsiteX1" fmla="*/ 2435412 w 2435412"/>
              <a:gd name="connsiteY1" fmla="*/ 0 h 873755"/>
              <a:gd name="connsiteX2" fmla="*/ 2435412 w 2435412"/>
              <a:gd name="connsiteY2" fmla="*/ 873755 h 873755"/>
              <a:gd name="connsiteX3" fmla="*/ 0 w 2435412"/>
              <a:gd name="connsiteY3" fmla="*/ 873755 h 873755"/>
              <a:gd name="connsiteX4" fmla="*/ 0 w 2435412"/>
              <a:gd name="connsiteY4" fmla="*/ 0 h 873755"/>
              <a:gd name="connsiteX0" fmla="*/ 0 w 2435412"/>
              <a:gd name="connsiteY0" fmla="*/ 0 h 873755"/>
              <a:gd name="connsiteX1" fmla="*/ 2435412 w 2435412"/>
              <a:gd name="connsiteY1" fmla="*/ 0 h 873755"/>
              <a:gd name="connsiteX2" fmla="*/ 1689625 w 2435412"/>
              <a:gd name="connsiteY2" fmla="*/ 864207 h 873755"/>
              <a:gd name="connsiteX3" fmla="*/ 0 w 2435412"/>
              <a:gd name="connsiteY3" fmla="*/ 873755 h 873755"/>
              <a:gd name="connsiteX4" fmla="*/ 0 w 2435412"/>
              <a:gd name="connsiteY4" fmla="*/ 0 h 873755"/>
              <a:gd name="connsiteX0" fmla="*/ 0 w 2435412"/>
              <a:gd name="connsiteY0" fmla="*/ 0 h 873755"/>
              <a:gd name="connsiteX1" fmla="*/ 2435412 w 2435412"/>
              <a:gd name="connsiteY1" fmla="*/ 0 h 873755"/>
              <a:gd name="connsiteX2" fmla="*/ 1895905 w 2435412"/>
              <a:gd name="connsiteY2" fmla="*/ 850411 h 873755"/>
              <a:gd name="connsiteX3" fmla="*/ 0 w 2435412"/>
              <a:gd name="connsiteY3" fmla="*/ 873755 h 873755"/>
              <a:gd name="connsiteX4" fmla="*/ 0 w 2435412"/>
              <a:gd name="connsiteY4" fmla="*/ 0 h 873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5412" h="873755">
                <a:moveTo>
                  <a:pt x="0" y="0"/>
                </a:moveTo>
                <a:lnTo>
                  <a:pt x="2435412" y="0"/>
                </a:lnTo>
                <a:lnTo>
                  <a:pt x="1895905" y="850411"/>
                </a:lnTo>
                <a:lnTo>
                  <a:pt x="0" y="873755"/>
                </a:lnTo>
                <a:lnTo>
                  <a:pt x="0" y="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entury Gothic" panose="020B0502020202020204" pitchFamily="34" charset="0"/>
            </a:endParaRPr>
          </a:p>
        </p:txBody>
      </p:sp>
      <p:sp>
        <p:nvSpPr>
          <p:cNvPr id="29" name="Flèche droite 28"/>
          <p:cNvSpPr/>
          <p:nvPr/>
        </p:nvSpPr>
        <p:spPr>
          <a:xfrm rot="18131601">
            <a:off x="4832592" y="4271785"/>
            <a:ext cx="2178522" cy="55098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entury Gothic" panose="020B0502020202020204" pitchFamily="34" charset="0"/>
            </a:endParaRPr>
          </a:p>
        </p:txBody>
      </p:sp>
      <p:sp>
        <p:nvSpPr>
          <p:cNvPr id="30" name="Flèche droite 29"/>
          <p:cNvSpPr/>
          <p:nvPr/>
        </p:nvSpPr>
        <p:spPr>
          <a:xfrm rot="18131601">
            <a:off x="5846987" y="2750407"/>
            <a:ext cx="2069998" cy="550984"/>
          </a:xfrm>
          <a:prstGeom prst="rightArrow">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entury Gothic" panose="020B0502020202020204" pitchFamily="34" charset="0"/>
            </a:endParaRPr>
          </a:p>
        </p:txBody>
      </p:sp>
      <p:sp>
        <p:nvSpPr>
          <p:cNvPr id="31" name="Flèche droite 30"/>
          <p:cNvSpPr/>
          <p:nvPr/>
        </p:nvSpPr>
        <p:spPr>
          <a:xfrm rot="18131601">
            <a:off x="7445222" y="2750408"/>
            <a:ext cx="2069998" cy="550984"/>
          </a:xfrm>
          <a:prstGeom prst="rightArrow">
            <a:avLst/>
          </a:prstGeom>
          <a:solidFill>
            <a:schemeClr val="accent2">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entury Gothic" panose="020B0502020202020204" pitchFamily="34" charset="0"/>
            </a:endParaRPr>
          </a:p>
        </p:txBody>
      </p:sp>
      <p:sp>
        <p:nvSpPr>
          <p:cNvPr id="33" name="Flèche droite 32"/>
          <p:cNvSpPr/>
          <p:nvPr/>
        </p:nvSpPr>
        <p:spPr>
          <a:xfrm rot="3162166">
            <a:off x="6506812" y="3844928"/>
            <a:ext cx="999477" cy="55098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entury Gothic" panose="020B0502020202020204" pitchFamily="34" charset="0"/>
            </a:endParaRPr>
          </a:p>
        </p:txBody>
      </p:sp>
      <p:sp>
        <p:nvSpPr>
          <p:cNvPr id="34" name="Flèche droite 33"/>
          <p:cNvSpPr/>
          <p:nvPr/>
        </p:nvSpPr>
        <p:spPr>
          <a:xfrm rot="18088735">
            <a:off x="7283956" y="3848806"/>
            <a:ext cx="999477" cy="55098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entury Gothic" panose="020B0502020202020204" pitchFamily="34" charset="0"/>
            </a:endParaRPr>
          </a:p>
        </p:txBody>
      </p:sp>
      <p:sp>
        <p:nvSpPr>
          <p:cNvPr id="35" name="Flèche droite 34"/>
          <p:cNvSpPr/>
          <p:nvPr/>
        </p:nvSpPr>
        <p:spPr>
          <a:xfrm rot="3162166">
            <a:off x="8132048" y="4072090"/>
            <a:ext cx="999477" cy="550984"/>
          </a:xfrm>
          <a:prstGeom prst="right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entury Gothic" panose="020B0502020202020204" pitchFamily="34" charset="0"/>
            </a:endParaRPr>
          </a:p>
        </p:txBody>
      </p:sp>
      <p:sp>
        <p:nvSpPr>
          <p:cNvPr id="38" name="Text Box 3"/>
          <p:cNvSpPr txBox="1">
            <a:spLocks noChangeArrowheads="1"/>
          </p:cNvSpPr>
          <p:nvPr/>
        </p:nvSpPr>
        <p:spPr bwMode="auto">
          <a:xfrm>
            <a:off x="9414961" y="3171811"/>
            <a:ext cx="2606848" cy="1325620"/>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Une partie de ce rayonnement est piégée par les gaz à effet de serre</a:t>
            </a:r>
          </a:p>
        </p:txBody>
      </p:sp>
      <p:sp>
        <p:nvSpPr>
          <p:cNvPr id="40" name="Text Box 3"/>
          <p:cNvSpPr txBox="1">
            <a:spLocks noChangeArrowheads="1"/>
          </p:cNvSpPr>
          <p:nvPr/>
        </p:nvSpPr>
        <p:spPr bwMode="auto">
          <a:xfrm>
            <a:off x="5698223" y="5568177"/>
            <a:ext cx="3179133" cy="710067"/>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La terre s’échauffe et rayonne à son tour</a:t>
            </a:r>
          </a:p>
        </p:txBody>
      </p:sp>
      <p:grpSp>
        <p:nvGrpSpPr>
          <p:cNvPr id="14" name="Groupe 13"/>
          <p:cNvGrpSpPr/>
          <p:nvPr/>
        </p:nvGrpSpPr>
        <p:grpSpPr>
          <a:xfrm>
            <a:off x="132783" y="2186224"/>
            <a:ext cx="4137076" cy="3677383"/>
            <a:chOff x="132783" y="2186224"/>
            <a:chExt cx="4137076" cy="3677383"/>
          </a:xfrm>
        </p:grpSpPr>
        <p:grpSp>
          <p:nvGrpSpPr>
            <p:cNvPr id="9" name="Groupe 8"/>
            <p:cNvGrpSpPr/>
            <p:nvPr/>
          </p:nvGrpSpPr>
          <p:grpSpPr>
            <a:xfrm>
              <a:off x="132783" y="2186224"/>
              <a:ext cx="4137076" cy="3677383"/>
              <a:chOff x="132783" y="2186224"/>
              <a:chExt cx="4137076" cy="3677383"/>
            </a:xfrm>
          </p:grpSpPr>
          <p:sp>
            <p:nvSpPr>
              <p:cNvPr id="8" name="Flèche droite 7"/>
              <p:cNvSpPr/>
              <p:nvPr/>
            </p:nvSpPr>
            <p:spPr>
              <a:xfrm rot="2780189">
                <a:off x="1570463" y="3164211"/>
                <a:ext cx="3677383" cy="1721409"/>
              </a:xfrm>
              <a:prstGeom prst="rightArrow">
                <a:avLst/>
              </a:prstGeom>
              <a:solidFill>
                <a:srgbClr val="F6C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entury Gothic" panose="020B0502020202020204" pitchFamily="34" charset="0"/>
                </a:endParaRPr>
              </a:p>
            </p:txBody>
          </p:sp>
          <p:sp>
            <p:nvSpPr>
              <p:cNvPr id="39" name="Text Box 3"/>
              <p:cNvSpPr txBox="1">
                <a:spLocks noChangeArrowheads="1"/>
              </p:cNvSpPr>
              <p:nvPr/>
            </p:nvSpPr>
            <p:spPr bwMode="auto">
              <a:xfrm>
                <a:off x="132783" y="4484348"/>
                <a:ext cx="2907615" cy="1017844"/>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Le rayonnement solaire traverse en partie l’atmosphère</a:t>
                </a:r>
              </a:p>
            </p:txBody>
          </p:sp>
        </p:grpSp>
        <p:sp>
          <p:nvSpPr>
            <p:cNvPr id="41" name="Rectangle 25"/>
            <p:cNvSpPr/>
            <p:nvPr/>
          </p:nvSpPr>
          <p:spPr>
            <a:xfrm rot="2780189">
              <a:off x="1736361" y="2340664"/>
              <a:ext cx="1648574" cy="1735091"/>
            </a:xfrm>
            <a:custGeom>
              <a:avLst/>
              <a:gdLst>
                <a:gd name="connsiteX0" fmla="*/ 0 w 2435412"/>
                <a:gd name="connsiteY0" fmla="*/ 0 h 873755"/>
                <a:gd name="connsiteX1" fmla="*/ 2435412 w 2435412"/>
                <a:gd name="connsiteY1" fmla="*/ 0 h 873755"/>
                <a:gd name="connsiteX2" fmla="*/ 2435412 w 2435412"/>
                <a:gd name="connsiteY2" fmla="*/ 873755 h 873755"/>
                <a:gd name="connsiteX3" fmla="*/ 0 w 2435412"/>
                <a:gd name="connsiteY3" fmla="*/ 873755 h 873755"/>
                <a:gd name="connsiteX4" fmla="*/ 0 w 2435412"/>
                <a:gd name="connsiteY4" fmla="*/ 0 h 873755"/>
                <a:gd name="connsiteX0" fmla="*/ 0 w 2435412"/>
                <a:gd name="connsiteY0" fmla="*/ 0 h 873755"/>
                <a:gd name="connsiteX1" fmla="*/ 2435412 w 2435412"/>
                <a:gd name="connsiteY1" fmla="*/ 0 h 873755"/>
                <a:gd name="connsiteX2" fmla="*/ 1689625 w 2435412"/>
                <a:gd name="connsiteY2" fmla="*/ 864207 h 873755"/>
                <a:gd name="connsiteX3" fmla="*/ 0 w 2435412"/>
                <a:gd name="connsiteY3" fmla="*/ 873755 h 873755"/>
                <a:gd name="connsiteX4" fmla="*/ 0 w 2435412"/>
                <a:gd name="connsiteY4" fmla="*/ 0 h 873755"/>
                <a:gd name="connsiteX0" fmla="*/ 0 w 2435412"/>
                <a:gd name="connsiteY0" fmla="*/ 0 h 873755"/>
                <a:gd name="connsiteX1" fmla="*/ 2435412 w 2435412"/>
                <a:gd name="connsiteY1" fmla="*/ 0 h 873755"/>
                <a:gd name="connsiteX2" fmla="*/ 1895905 w 2435412"/>
                <a:gd name="connsiteY2" fmla="*/ 850411 h 873755"/>
                <a:gd name="connsiteX3" fmla="*/ 0 w 2435412"/>
                <a:gd name="connsiteY3" fmla="*/ 873755 h 873755"/>
                <a:gd name="connsiteX4" fmla="*/ 0 w 2435412"/>
                <a:gd name="connsiteY4" fmla="*/ 0 h 873755"/>
                <a:gd name="connsiteX0" fmla="*/ 0 w 2435412"/>
                <a:gd name="connsiteY0" fmla="*/ 0 h 873755"/>
                <a:gd name="connsiteX1" fmla="*/ 2435412 w 2435412"/>
                <a:gd name="connsiteY1" fmla="*/ 0 h 873755"/>
                <a:gd name="connsiteX2" fmla="*/ 1460228 w 2435412"/>
                <a:gd name="connsiteY2" fmla="*/ 850422 h 873755"/>
                <a:gd name="connsiteX3" fmla="*/ 0 w 2435412"/>
                <a:gd name="connsiteY3" fmla="*/ 873755 h 873755"/>
                <a:gd name="connsiteX4" fmla="*/ 0 w 2435412"/>
                <a:gd name="connsiteY4" fmla="*/ 0 h 873755"/>
                <a:gd name="connsiteX0" fmla="*/ 0 w 2435412"/>
                <a:gd name="connsiteY0" fmla="*/ 0 h 873755"/>
                <a:gd name="connsiteX1" fmla="*/ 2435412 w 2435412"/>
                <a:gd name="connsiteY1" fmla="*/ 0 h 873755"/>
                <a:gd name="connsiteX2" fmla="*/ 1460228 w 2435412"/>
                <a:gd name="connsiteY2" fmla="*/ 850422 h 873755"/>
                <a:gd name="connsiteX3" fmla="*/ 0 w 2435412"/>
                <a:gd name="connsiteY3" fmla="*/ 873755 h 873755"/>
                <a:gd name="connsiteX4" fmla="*/ 0 w 2435412"/>
                <a:gd name="connsiteY4" fmla="*/ 0 h 873755"/>
                <a:gd name="connsiteX0" fmla="*/ 0 w 2456138"/>
                <a:gd name="connsiteY0" fmla="*/ 0 h 873755"/>
                <a:gd name="connsiteX1" fmla="*/ 2456137 w 2456138"/>
                <a:gd name="connsiteY1" fmla="*/ 6693 h 873755"/>
                <a:gd name="connsiteX2" fmla="*/ 1460228 w 2456138"/>
                <a:gd name="connsiteY2" fmla="*/ 850422 h 873755"/>
                <a:gd name="connsiteX3" fmla="*/ 0 w 2456138"/>
                <a:gd name="connsiteY3" fmla="*/ 873755 h 873755"/>
                <a:gd name="connsiteX4" fmla="*/ 0 w 2456138"/>
                <a:gd name="connsiteY4" fmla="*/ 0 h 873755"/>
                <a:gd name="connsiteX0" fmla="*/ 0 w 2456137"/>
                <a:gd name="connsiteY0" fmla="*/ 0 h 873755"/>
                <a:gd name="connsiteX1" fmla="*/ 2456137 w 2456137"/>
                <a:gd name="connsiteY1" fmla="*/ 6693 h 873755"/>
                <a:gd name="connsiteX2" fmla="*/ 1460228 w 2456137"/>
                <a:gd name="connsiteY2" fmla="*/ 850422 h 873755"/>
                <a:gd name="connsiteX3" fmla="*/ 0 w 2456137"/>
                <a:gd name="connsiteY3" fmla="*/ 873755 h 873755"/>
                <a:gd name="connsiteX4" fmla="*/ 0 w 2456137"/>
                <a:gd name="connsiteY4" fmla="*/ 0 h 873755"/>
                <a:gd name="connsiteX0" fmla="*/ 0 w 2426937"/>
                <a:gd name="connsiteY0" fmla="*/ 0 h 873755"/>
                <a:gd name="connsiteX1" fmla="*/ 2426938 w 2426937"/>
                <a:gd name="connsiteY1" fmla="*/ 24065 h 873755"/>
                <a:gd name="connsiteX2" fmla="*/ 1460228 w 2426937"/>
                <a:gd name="connsiteY2" fmla="*/ 850422 h 873755"/>
                <a:gd name="connsiteX3" fmla="*/ 0 w 2426937"/>
                <a:gd name="connsiteY3" fmla="*/ 873755 h 873755"/>
                <a:gd name="connsiteX4" fmla="*/ 0 w 2426937"/>
                <a:gd name="connsiteY4" fmla="*/ 0 h 873755"/>
                <a:gd name="connsiteX0" fmla="*/ 0 w 2426938"/>
                <a:gd name="connsiteY0" fmla="*/ 0 h 873755"/>
                <a:gd name="connsiteX1" fmla="*/ 2426938 w 2426938"/>
                <a:gd name="connsiteY1" fmla="*/ 24065 h 873755"/>
                <a:gd name="connsiteX2" fmla="*/ 1388969 w 2426938"/>
                <a:gd name="connsiteY2" fmla="*/ 850984 h 873755"/>
                <a:gd name="connsiteX3" fmla="*/ 0 w 2426938"/>
                <a:gd name="connsiteY3" fmla="*/ 873755 h 873755"/>
                <a:gd name="connsiteX4" fmla="*/ 0 w 2426938"/>
                <a:gd name="connsiteY4" fmla="*/ 0 h 873755"/>
                <a:gd name="connsiteX0" fmla="*/ 0 w 2426938"/>
                <a:gd name="connsiteY0" fmla="*/ 0 h 873755"/>
                <a:gd name="connsiteX1" fmla="*/ 2426938 w 2426938"/>
                <a:gd name="connsiteY1" fmla="*/ 24065 h 873755"/>
                <a:gd name="connsiteX2" fmla="*/ 1353130 w 2426938"/>
                <a:gd name="connsiteY2" fmla="*/ 848251 h 873755"/>
                <a:gd name="connsiteX3" fmla="*/ 0 w 2426938"/>
                <a:gd name="connsiteY3" fmla="*/ 873755 h 873755"/>
                <a:gd name="connsiteX4" fmla="*/ 0 w 2426938"/>
                <a:gd name="connsiteY4" fmla="*/ 0 h 873755"/>
                <a:gd name="connsiteX0" fmla="*/ 0 w 2426938"/>
                <a:gd name="connsiteY0" fmla="*/ 0 h 873755"/>
                <a:gd name="connsiteX1" fmla="*/ 2426938 w 2426938"/>
                <a:gd name="connsiteY1" fmla="*/ 24065 h 873755"/>
                <a:gd name="connsiteX2" fmla="*/ 1353130 w 2426938"/>
                <a:gd name="connsiteY2" fmla="*/ 848251 h 873755"/>
                <a:gd name="connsiteX3" fmla="*/ 0 w 2426938"/>
                <a:gd name="connsiteY3" fmla="*/ 873755 h 873755"/>
                <a:gd name="connsiteX4" fmla="*/ 0 w 2426938"/>
                <a:gd name="connsiteY4" fmla="*/ 0 h 873755"/>
                <a:gd name="connsiteX0" fmla="*/ 0 w 2453506"/>
                <a:gd name="connsiteY0" fmla="*/ 0 h 873755"/>
                <a:gd name="connsiteX1" fmla="*/ 2453506 w 2453506"/>
                <a:gd name="connsiteY1" fmla="*/ 21593 h 873755"/>
                <a:gd name="connsiteX2" fmla="*/ 1353130 w 2453506"/>
                <a:gd name="connsiteY2" fmla="*/ 848251 h 873755"/>
                <a:gd name="connsiteX3" fmla="*/ 0 w 2453506"/>
                <a:gd name="connsiteY3" fmla="*/ 873755 h 873755"/>
                <a:gd name="connsiteX4" fmla="*/ 0 w 2453506"/>
                <a:gd name="connsiteY4" fmla="*/ 0 h 8737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3506" h="873755">
                  <a:moveTo>
                    <a:pt x="0" y="0"/>
                  </a:moveTo>
                  <a:lnTo>
                    <a:pt x="2453506" y="21593"/>
                  </a:lnTo>
                  <a:cubicBezTo>
                    <a:pt x="1792651" y="431138"/>
                    <a:pt x="1658070" y="563805"/>
                    <a:pt x="1353130" y="848251"/>
                  </a:cubicBezTo>
                  <a:lnTo>
                    <a:pt x="0" y="873755"/>
                  </a:lnTo>
                  <a:lnTo>
                    <a:pt x="0" y="0"/>
                  </a:lnTo>
                  <a:close/>
                </a:path>
              </a:pathLst>
            </a:custGeom>
            <a:solidFill>
              <a:srgbClr val="F6C3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entury Gothic" panose="020B0502020202020204" pitchFamily="34" charset="0"/>
              </a:endParaRPr>
            </a:p>
          </p:txBody>
        </p:sp>
      </p:grpSp>
    </p:spTree>
    <p:extLst>
      <p:ext uri="{BB962C8B-B14F-4D97-AF65-F5344CB8AC3E}">
        <p14:creationId xmlns:p14="http://schemas.microsoft.com/office/powerpoint/2010/main" val="3556498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9"/>
                                        </p:tgtEl>
                                        <p:attrNameLst>
                                          <p:attrName>style.visibility</p:attrName>
                                        </p:attrNameLst>
                                      </p:cBhvr>
                                      <p:to>
                                        <p:strVal val="visible"/>
                                      </p:to>
                                    </p:set>
                                    <p:animEffect transition="in" filter="fade">
                                      <p:cBhvr>
                                        <p:cTn id="20" dur="500"/>
                                        <p:tgtEl>
                                          <p:spTgt spid="2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40"/>
                                        </p:tgtEl>
                                        <p:attrNameLst>
                                          <p:attrName>style.visibility</p:attrName>
                                        </p:attrNameLst>
                                      </p:cBhvr>
                                      <p:to>
                                        <p:strVal val="visible"/>
                                      </p:to>
                                    </p:set>
                                    <p:animEffect transition="in" filter="fade">
                                      <p:cBhvr>
                                        <p:cTn id="23" dur="500"/>
                                        <p:tgtEl>
                                          <p:spTgt spid="40"/>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fade">
                                      <p:cBhvr>
                                        <p:cTn id="28" dur="500"/>
                                        <p:tgtEl>
                                          <p:spTgt spid="30"/>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4"/>
                                        </p:tgtEl>
                                        <p:attrNameLst>
                                          <p:attrName>style.visibility</p:attrName>
                                        </p:attrNameLst>
                                      </p:cBhvr>
                                      <p:to>
                                        <p:strVal val="visible"/>
                                      </p:to>
                                    </p:set>
                                    <p:animEffect transition="in" filter="fade">
                                      <p:cBhvr>
                                        <p:cTn id="34" dur="500"/>
                                        <p:tgtEl>
                                          <p:spTgt spid="34"/>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fade">
                                      <p:cBhvr>
                                        <p:cTn id="37" dur="500"/>
                                        <p:tgtEl>
                                          <p:spTgt spid="3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5"/>
                                        </p:tgtEl>
                                        <p:attrNameLst>
                                          <p:attrName>style.visibility</p:attrName>
                                        </p:attrNameLst>
                                      </p:cBhvr>
                                      <p:to>
                                        <p:strVal val="visible"/>
                                      </p:to>
                                    </p:set>
                                    <p:animEffect transition="in" filter="fade">
                                      <p:cBhvr>
                                        <p:cTn id="40" dur="500"/>
                                        <p:tgtEl>
                                          <p:spTgt spid="35"/>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fade">
                                      <p:cBhvr>
                                        <p:cTn id="43"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9" grpId="0" animBg="1"/>
      <p:bldP spid="30" grpId="0" animBg="1"/>
      <p:bldP spid="31" grpId="0" animBg="1"/>
      <p:bldP spid="33" grpId="0" animBg="1"/>
      <p:bldP spid="34" grpId="0" animBg="1"/>
      <p:bldP spid="35" grpId="0" animBg="1"/>
      <p:bldP spid="38" grpId="0" animBg="1"/>
      <p:bldP spid="4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 name="Picture 5" descr="Terre_sans_G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1250" t="1" b="-42218"/>
          <a:stretch/>
        </p:blipFill>
        <p:spPr bwMode="auto">
          <a:xfrm>
            <a:off x="0" y="2364262"/>
            <a:ext cx="5689030" cy="5599121"/>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9" name="Text Box 3"/>
          <p:cNvSpPr txBox="1">
            <a:spLocks noChangeArrowheads="1"/>
          </p:cNvSpPr>
          <p:nvPr/>
        </p:nvSpPr>
        <p:spPr bwMode="auto">
          <a:xfrm>
            <a:off x="839416" y="1429344"/>
            <a:ext cx="3960439" cy="710067"/>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Sans effet de serre, la terre serait entièrement gelée</a:t>
            </a:r>
          </a:p>
        </p:txBody>
      </p:sp>
      <p:sp>
        <p:nvSpPr>
          <p:cNvPr id="70" name="Titre 21"/>
          <p:cNvSpPr>
            <a:spLocks noGrp="1"/>
          </p:cNvSpPr>
          <p:nvPr>
            <p:ph type="title"/>
          </p:nvPr>
        </p:nvSpPr>
        <p:spPr/>
        <p:txBody>
          <a:bodyPr/>
          <a:lstStyle/>
          <a:p>
            <a:r>
              <a:rPr lang="fr-FR" dirty="0"/>
              <a:t>La température moyenne sur Terre</a:t>
            </a:r>
          </a:p>
        </p:txBody>
      </p:sp>
      <p:sp>
        <p:nvSpPr>
          <p:cNvPr id="76" name="AutoShape 7"/>
          <p:cNvSpPr>
            <a:spLocks noChangeArrowheads="1"/>
          </p:cNvSpPr>
          <p:nvPr/>
        </p:nvSpPr>
        <p:spPr bwMode="auto">
          <a:xfrm>
            <a:off x="11452846" y="2193605"/>
            <a:ext cx="400028" cy="3812727"/>
          </a:xfrm>
          <a:prstGeom prst="rect">
            <a:avLst/>
          </a:prstGeom>
          <a:gradFill rotWithShape="1">
            <a:gsLst>
              <a:gs pos="0">
                <a:schemeClr val="bg1"/>
              </a:gs>
              <a:gs pos="100000">
                <a:srgbClr val="0000FF"/>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ClrTx/>
              <a:buFontTx/>
              <a:buNone/>
            </a:pPr>
            <a:endParaRPr lang="fr-FR" altLang="fr-FR" sz="1800">
              <a:latin typeface="Century Gothic" panose="020B0502020202020204" pitchFamily="34" charset="0"/>
            </a:endParaRPr>
          </a:p>
        </p:txBody>
      </p:sp>
      <p:sp>
        <p:nvSpPr>
          <p:cNvPr id="77" name="AutoShape 13"/>
          <p:cNvSpPr>
            <a:spLocks noChangeArrowheads="1"/>
          </p:cNvSpPr>
          <p:nvPr/>
        </p:nvSpPr>
        <p:spPr bwMode="auto">
          <a:xfrm>
            <a:off x="11458402" y="1823906"/>
            <a:ext cx="394471" cy="369699"/>
          </a:xfrm>
          <a:prstGeom prst="rect">
            <a:avLst/>
          </a:prstGeom>
          <a:gradFill rotWithShape="1">
            <a:gsLst>
              <a:gs pos="0">
                <a:srgbClr val="0000FF"/>
              </a:gs>
              <a:gs pos="100000">
                <a:srgbClr val="BA0066"/>
              </a:gs>
            </a:gsLst>
            <a:lin ang="16200000"/>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ClrTx/>
              <a:buFontTx/>
              <a:buNone/>
            </a:pPr>
            <a:endParaRPr lang="fr-FR" altLang="fr-FR" sz="1800">
              <a:latin typeface="Century Gothic" panose="020B0502020202020204" pitchFamily="34" charset="0"/>
            </a:endParaRPr>
          </a:p>
        </p:txBody>
      </p:sp>
      <p:sp>
        <p:nvSpPr>
          <p:cNvPr id="78" name="AutoShape 14"/>
          <p:cNvSpPr>
            <a:spLocks noChangeArrowheads="1"/>
          </p:cNvSpPr>
          <p:nvPr/>
        </p:nvSpPr>
        <p:spPr bwMode="auto">
          <a:xfrm>
            <a:off x="11455787" y="1438435"/>
            <a:ext cx="397088" cy="433388"/>
          </a:xfrm>
          <a:prstGeom prst="roundRect">
            <a:avLst/>
          </a:prstGeom>
          <a:gradFill rotWithShape="1">
            <a:gsLst>
              <a:gs pos="0">
                <a:srgbClr val="BA0066"/>
              </a:gs>
              <a:gs pos="89999">
                <a:srgbClr val="FF0000"/>
              </a:gs>
              <a:gs pos="100000">
                <a:srgbClr val="FF0000"/>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ClrTx/>
              <a:buFontTx/>
              <a:buNone/>
            </a:pPr>
            <a:endParaRPr lang="fr-FR" altLang="fr-FR" sz="1800">
              <a:latin typeface="Century Gothic" panose="020B0502020202020204" pitchFamily="34" charset="0"/>
            </a:endParaRPr>
          </a:p>
        </p:txBody>
      </p:sp>
      <p:grpSp>
        <p:nvGrpSpPr>
          <p:cNvPr id="83" name="Groupe 82"/>
          <p:cNvGrpSpPr/>
          <p:nvPr/>
        </p:nvGrpSpPr>
        <p:grpSpPr>
          <a:xfrm>
            <a:off x="11455786" y="1442749"/>
            <a:ext cx="397088" cy="4700938"/>
            <a:chOff x="13187744" y="1268760"/>
            <a:chExt cx="397088" cy="4700938"/>
          </a:xfrm>
        </p:grpSpPr>
        <p:sp>
          <p:nvSpPr>
            <p:cNvPr id="84" name="Line 17"/>
            <p:cNvSpPr>
              <a:spLocks noChangeShapeType="1"/>
            </p:cNvSpPr>
            <p:nvPr/>
          </p:nvSpPr>
          <p:spPr bwMode="auto">
            <a:xfrm>
              <a:off x="13262374" y="5765851"/>
              <a:ext cx="2159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5" name="Line 18"/>
            <p:cNvSpPr>
              <a:spLocks noChangeShapeType="1"/>
            </p:cNvSpPr>
            <p:nvPr/>
          </p:nvSpPr>
          <p:spPr bwMode="auto">
            <a:xfrm>
              <a:off x="13262374" y="5622965"/>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8" name="Line 19"/>
            <p:cNvSpPr>
              <a:spLocks noChangeShapeType="1"/>
            </p:cNvSpPr>
            <p:nvPr/>
          </p:nvSpPr>
          <p:spPr bwMode="auto">
            <a:xfrm>
              <a:off x="13262374" y="5478492"/>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98" name="Line 20"/>
            <p:cNvSpPr>
              <a:spLocks noChangeShapeType="1"/>
            </p:cNvSpPr>
            <p:nvPr/>
          </p:nvSpPr>
          <p:spPr bwMode="auto">
            <a:xfrm>
              <a:off x="13262374" y="5334019"/>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41" name="Line 21"/>
            <p:cNvSpPr>
              <a:spLocks noChangeShapeType="1"/>
            </p:cNvSpPr>
            <p:nvPr/>
          </p:nvSpPr>
          <p:spPr bwMode="auto">
            <a:xfrm>
              <a:off x="13262374" y="519113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42" name="Line 22"/>
            <p:cNvSpPr>
              <a:spLocks noChangeShapeType="1"/>
            </p:cNvSpPr>
            <p:nvPr/>
          </p:nvSpPr>
          <p:spPr bwMode="auto">
            <a:xfrm>
              <a:off x="13262374" y="5046660"/>
              <a:ext cx="144463"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43" name="Line 23"/>
            <p:cNvSpPr>
              <a:spLocks noChangeShapeType="1"/>
            </p:cNvSpPr>
            <p:nvPr/>
          </p:nvSpPr>
          <p:spPr bwMode="auto">
            <a:xfrm>
              <a:off x="13262374" y="490377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44" name="Line 24"/>
            <p:cNvSpPr>
              <a:spLocks noChangeShapeType="1"/>
            </p:cNvSpPr>
            <p:nvPr/>
          </p:nvSpPr>
          <p:spPr bwMode="auto">
            <a:xfrm>
              <a:off x="13262374" y="4759302"/>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45" name="Line 25"/>
            <p:cNvSpPr>
              <a:spLocks noChangeShapeType="1"/>
            </p:cNvSpPr>
            <p:nvPr/>
          </p:nvSpPr>
          <p:spPr bwMode="auto">
            <a:xfrm>
              <a:off x="13262374" y="4614828"/>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49" name="Line 26"/>
            <p:cNvSpPr>
              <a:spLocks noChangeShapeType="1"/>
            </p:cNvSpPr>
            <p:nvPr/>
          </p:nvSpPr>
          <p:spPr bwMode="auto">
            <a:xfrm>
              <a:off x="13262374" y="4471942"/>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52" name="Line 27"/>
            <p:cNvSpPr>
              <a:spLocks noChangeShapeType="1"/>
            </p:cNvSpPr>
            <p:nvPr/>
          </p:nvSpPr>
          <p:spPr bwMode="auto">
            <a:xfrm>
              <a:off x="13262374" y="4325882"/>
              <a:ext cx="2159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53" name="Line 28"/>
            <p:cNvSpPr>
              <a:spLocks noChangeShapeType="1"/>
            </p:cNvSpPr>
            <p:nvPr/>
          </p:nvSpPr>
          <p:spPr bwMode="auto">
            <a:xfrm>
              <a:off x="13262374" y="4182996"/>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54" name="Line 29"/>
            <p:cNvSpPr>
              <a:spLocks noChangeShapeType="1"/>
            </p:cNvSpPr>
            <p:nvPr/>
          </p:nvSpPr>
          <p:spPr bwMode="auto">
            <a:xfrm>
              <a:off x="13262374" y="4038523"/>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55" name="Line 30"/>
            <p:cNvSpPr>
              <a:spLocks noChangeShapeType="1"/>
            </p:cNvSpPr>
            <p:nvPr/>
          </p:nvSpPr>
          <p:spPr bwMode="auto">
            <a:xfrm>
              <a:off x="13262374" y="3894050"/>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56" name="Line 31"/>
            <p:cNvSpPr>
              <a:spLocks noChangeShapeType="1"/>
            </p:cNvSpPr>
            <p:nvPr/>
          </p:nvSpPr>
          <p:spPr bwMode="auto">
            <a:xfrm>
              <a:off x="13262374" y="375116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57" name="Line 32"/>
            <p:cNvSpPr>
              <a:spLocks noChangeShapeType="1"/>
            </p:cNvSpPr>
            <p:nvPr/>
          </p:nvSpPr>
          <p:spPr bwMode="auto">
            <a:xfrm>
              <a:off x="13262374" y="3606691"/>
              <a:ext cx="144463"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58" name="Line 33"/>
            <p:cNvSpPr>
              <a:spLocks noChangeShapeType="1"/>
            </p:cNvSpPr>
            <p:nvPr/>
          </p:nvSpPr>
          <p:spPr bwMode="auto">
            <a:xfrm>
              <a:off x="13262374" y="3463806"/>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59" name="Line 34"/>
            <p:cNvSpPr>
              <a:spLocks noChangeShapeType="1"/>
            </p:cNvSpPr>
            <p:nvPr/>
          </p:nvSpPr>
          <p:spPr bwMode="auto">
            <a:xfrm>
              <a:off x="13262374" y="3319332"/>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60" name="Line 35"/>
            <p:cNvSpPr>
              <a:spLocks noChangeShapeType="1"/>
            </p:cNvSpPr>
            <p:nvPr/>
          </p:nvSpPr>
          <p:spPr bwMode="auto">
            <a:xfrm>
              <a:off x="13262374" y="3174860"/>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61" name="Line 36"/>
            <p:cNvSpPr>
              <a:spLocks noChangeShapeType="1"/>
            </p:cNvSpPr>
            <p:nvPr/>
          </p:nvSpPr>
          <p:spPr bwMode="auto">
            <a:xfrm>
              <a:off x="13262374" y="303197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62" name="Line 37"/>
            <p:cNvSpPr>
              <a:spLocks noChangeShapeType="1"/>
            </p:cNvSpPr>
            <p:nvPr/>
          </p:nvSpPr>
          <p:spPr bwMode="auto">
            <a:xfrm>
              <a:off x="13262374" y="2885913"/>
              <a:ext cx="2159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63" name="Line 38"/>
            <p:cNvSpPr>
              <a:spLocks noChangeShapeType="1"/>
            </p:cNvSpPr>
            <p:nvPr/>
          </p:nvSpPr>
          <p:spPr bwMode="auto">
            <a:xfrm>
              <a:off x="13262374" y="2743028"/>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64" name="Line 39"/>
            <p:cNvSpPr>
              <a:spLocks noChangeShapeType="1"/>
            </p:cNvSpPr>
            <p:nvPr/>
          </p:nvSpPr>
          <p:spPr bwMode="auto">
            <a:xfrm>
              <a:off x="13262374" y="259855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65" name="Line 40"/>
            <p:cNvSpPr>
              <a:spLocks noChangeShapeType="1"/>
            </p:cNvSpPr>
            <p:nvPr/>
          </p:nvSpPr>
          <p:spPr bwMode="auto">
            <a:xfrm>
              <a:off x="13262374" y="2454081"/>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66" name="Line 41"/>
            <p:cNvSpPr>
              <a:spLocks noChangeShapeType="1"/>
            </p:cNvSpPr>
            <p:nvPr/>
          </p:nvSpPr>
          <p:spPr bwMode="auto">
            <a:xfrm>
              <a:off x="13262374" y="2311196"/>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67" name="Line 42"/>
            <p:cNvSpPr>
              <a:spLocks noChangeShapeType="1"/>
            </p:cNvSpPr>
            <p:nvPr/>
          </p:nvSpPr>
          <p:spPr bwMode="auto">
            <a:xfrm>
              <a:off x="13262374" y="2166722"/>
              <a:ext cx="144463"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68" name="Line 43"/>
            <p:cNvSpPr>
              <a:spLocks noChangeShapeType="1"/>
            </p:cNvSpPr>
            <p:nvPr/>
          </p:nvSpPr>
          <p:spPr bwMode="auto">
            <a:xfrm>
              <a:off x="13262374" y="2023837"/>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69" name="Line 44"/>
            <p:cNvSpPr>
              <a:spLocks noChangeShapeType="1"/>
            </p:cNvSpPr>
            <p:nvPr/>
          </p:nvSpPr>
          <p:spPr bwMode="auto">
            <a:xfrm>
              <a:off x="13262374" y="187936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70" name="Line 45"/>
            <p:cNvSpPr>
              <a:spLocks noChangeShapeType="1"/>
            </p:cNvSpPr>
            <p:nvPr/>
          </p:nvSpPr>
          <p:spPr bwMode="auto">
            <a:xfrm>
              <a:off x="13262374" y="1734890"/>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71" name="Line 46"/>
            <p:cNvSpPr>
              <a:spLocks noChangeShapeType="1"/>
            </p:cNvSpPr>
            <p:nvPr/>
          </p:nvSpPr>
          <p:spPr bwMode="auto">
            <a:xfrm>
              <a:off x="13262374" y="1592005"/>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72" name="Line 47"/>
            <p:cNvSpPr>
              <a:spLocks noChangeShapeType="1"/>
            </p:cNvSpPr>
            <p:nvPr/>
          </p:nvSpPr>
          <p:spPr bwMode="auto">
            <a:xfrm>
              <a:off x="13262374" y="1445944"/>
              <a:ext cx="2159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73" name="Rectangle à coins arrondis 172"/>
            <p:cNvSpPr/>
            <p:nvPr/>
          </p:nvSpPr>
          <p:spPr>
            <a:xfrm>
              <a:off x="13187744" y="1268760"/>
              <a:ext cx="397088" cy="47009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entury Gothic" panose="020B0502020202020204" pitchFamily="34" charset="0"/>
              </a:endParaRPr>
            </a:p>
          </p:txBody>
        </p:sp>
      </p:grpSp>
      <p:grpSp>
        <p:nvGrpSpPr>
          <p:cNvPr id="180" name="Groupe 179"/>
          <p:cNvGrpSpPr/>
          <p:nvPr/>
        </p:nvGrpSpPr>
        <p:grpSpPr>
          <a:xfrm>
            <a:off x="8274540" y="5434633"/>
            <a:ext cx="2990335" cy="710067"/>
            <a:chOff x="8279234" y="5176584"/>
            <a:chExt cx="2990335" cy="710067"/>
          </a:xfrm>
          <a:solidFill>
            <a:srgbClr val="F6AB38"/>
          </a:solidFill>
        </p:grpSpPr>
        <p:sp>
          <p:nvSpPr>
            <p:cNvPr id="181" name="Text Box 3"/>
            <p:cNvSpPr txBox="1">
              <a:spLocks noChangeArrowheads="1"/>
            </p:cNvSpPr>
            <p:nvPr/>
          </p:nvSpPr>
          <p:spPr bwMode="auto">
            <a:xfrm>
              <a:off x="8279234" y="5176584"/>
              <a:ext cx="2606848" cy="710067"/>
            </a:xfrm>
            <a:prstGeom prst="rect">
              <a:avLst/>
            </a:prstGeom>
            <a:grp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Absence d’effet de serre : -18°C</a:t>
              </a:r>
            </a:p>
          </p:txBody>
        </p:sp>
        <p:sp>
          <p:nvSpPr>
            <p:cNvPr id="182" name="Chevron 181"/>
            <p:cNvSpPr/>
            <p:nvPr/>
          </p:nvSpPr>
          <p:spPr>
            <a:xfrm>
              <a:off x="10981537" y="5605058"/>
              <a:ext cx="288032" cy="21056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Century Gothic" panose="020B0502020202020204" pitchFamily="34" charset="0"/>
              </a:endParaRPr>
            </a:p>
          </p:txBody>
        </p:sp>
      </p:grpSp>
    </p:spTree>
    <p:extLst>
      <p:ext uri="{BB962C8B-B14F-4D97-AF65-F5344CB8AC3E}">
        <p14:creationId xmlns:p14="http://schemas.microsoft.com/office/powerpoint/2010/main" val="3442298758"/>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 Box 3"/>
          <p:cNvSpPr txBox="1">
            <a:spLocks noChangeArrowheads="1"/>
          </p:cNvSpPr>
          <p:nvPr/>
        </p:nvSpPr>
        <p:spPr bwMode="auto">
          <a:xfrm>
            <a:off x="466672" y="1237135"/>
            <a:ext cx="4782379" cy="1017844"/>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Ere Glacière :</a:t>
            </a:r>
          </a:p>
          <a:p>
            <a:pPr marL="342900" indent="-342900" eaLnBrk="1" hangingPunct="1">
              <a:buSzPct val="100000"/>
              <a:buFontTx/>
              <a:buChar char="-"/>
            </a:pPr>
            <a:r>
              <a:rPr lang="fr-FR" altLang="fr-FR" sz="2000" b="1" dirty="0">
                <a:solidFill>
                  <a:srgbClr val="FFFFFF"/>
                </a:solidFill>
                <a:latin typeface="Century Gothic" panose="020B0502020202020204" pitchFamily="34" charset="0"/>
              </a:rPr>
              <a:t>Glaciers épais de plusieurs km</a:t>
            </a:r>
          </a:p>
          <a:p>
            <a:pPr marL="342900" indent="-342900" eaLnBrk="1" hangingPunct="1">
              <a:buSzPct val="100000"/>
              <a:buFontTx/>
              <a:buChar char="-"/>
            </a:pPr>
            <a:r>
              <a:rPr lang="fr-FR" altLang="fr-FR" sz="2000" b="1" dirty="0">
                <a:solidFill>
                  <a:srgbClr val="FFFFFF"/>
                </a:solidFill>
                <a:latin typeface="Century Gothic" panose="020B0502020202020204" pitchFamily="34" charset="0"/>
              </a:rPr>
              <a:t>Niveaux des mers 120m plus bas</a:t>
            </a:r>
          </a:p>
        </p:txBody>
      </p:sp>
      <p:pic>
        <p:nvPicPr>
          <p:cNvPr id="45" name="Picture 66" descr="Terre_-19000"/>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849" t="2800" r="1198" b="-40253"/>
          <a:stretch/>
        </p:blipFill>
        <p:spPr bwMode="auto">
          <a:xfrm>
            <a:off x="11427" y="2429354"/>
            <a:ext cx="5688633" cy="5472608"/>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2" name="AutoShape 7"/>
          <p:cNvSpPr>
            <a:spLocks noChangeArrowheads="1"/>
          </p:cNvSpPr>
          <p:nvPr/>
        </p:nvSpPr>
        <p:spPr bwMode="auto">
          <a:xfrm>
            <a:off x="11452846" y="2193605"/>
            <a:ext cx="400028" cy="3812727"/>
          </a:xfrm>
          <a:prstGeom prst="rect">
            <a:avLst/>
          </a:prstGeom>
          <a:gradFill rotWithShape="1">
            <a:gsLst>
              <a:gs pos="0">
                <a:schemeClr val="bg1"/>
              </a:gs>
              <a:gs pos="100000">
                <a:srgbClr val="0000FF"/>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ClrTx/>
              <a:buFontTx/>
              <a:buNone/>
            </a:pPr>
            <a:endParaRPr lang="fr-FR" altLang="fr-FR" sz="1800">
              <a:latin typeface="Century Gothic" panose="020B0502020202020204" pitchFamily="34" charset="0"/>
            </a:endParaRPr>
          </a:p>
        </p:txBody>
      </p:sp>
      <p:sp>
        <p:nvSpPr>
          <p:cNvPr id="53" name="AutoShape 13"/>
          <p:cNvSpPr>
            <a:spLocks noChangeArrowheads="1"/>
          </p:cNvSpPr>
          <p:nvPr/>
        </p:nvSpPr>
        <p:spPr bwMode="auto">
          <a:xfrm>
            <a:off x="11458402" y="1823906"/>
            <a:ext cx="394471" cy="369699"/>
          </a:xfrm>
          <a:prstGeom prst="rect">
            <a:avLst/>
          </a:prstGeom>
          <a:gradFill rotWithShape="1">
            <a:gsLst>
              <a:gs pos="0">
                <a:srgbClr val="0000FF"/>
              </a:gs>
              <a:gs pos="100000">
                <a:srgbClr val="BA0066"/>
              </a:gs>
            </a:gsLst>
            <a:lin ang="16200000"/>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ClrTx/>
              <a:buFontTx/>
              <a:buNone/>
            </a:pPr>
            <a:endParaRPr lang="fr-FR" altLang="fr-FR" sz="1800">
              <a:latin typeface="Century Gothic" panose="020B0502020202020204" pitchFamily="34" charset="0"/>
            </a:endParaRPr>
          </a:p>
        </p:txBody>
      </p:sp>
      <p:sp>
        <p:nvSpPr>
          <p:cNvPr id="54" name="AutoShape 14"/>
          <p:cNvSpPr>
            <a:spLocks noChangeArrowheads="1"/>
          </p:cNvSpPr>
          <p:nvPr/>
        </p:nvSpPr>
        <p:spPr bwMode="auto">
          <a:xfrm>
            <a:off x="11455787" y="1438435"/>
            <a:ext cx="397088" cy="433388"/>
          </a:xfrm>
          <a:prstGeom prst="roundRect">
            <a:avLst/>
          </a:prstGeom>
          <a:gradFill rotWithShape="1">
            <a:gsLst>
              <a:gs pos="0">
                <a:srgbClr val="BA0066"/>
              </a:gs>
              <a:gs pos="89999">
                <a:srgbClr val="FF0000"/>
              </a:gs>
              <a:gs pos="100000">
                <a:srgbClr val="FF0000"/>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ClrTx/>
              <a:buFontTx/>
              <a:buNone/>
            </a:pPr>
            <a:endParaRPr lang="fr-FR" altLang="fr-FR" sz="1800">
              <a:latin typeface="Century Gothic" panose="020B0502020202020204" pitchFamily="34" charset="0"/>
            </a:endParaRPr>
          </a:p>
        </p:txBody>
      </p:sp>
      <p:grpSp>
        <p:nvGrpSpPr>
          <p:cNvPr id="55" name="Groupe 54"/>
          <p:cNvGrpSpPr/>
          <p:nvPr/>
        </p:nvGrpSpPr>
        <p:grpSpPr>
          <a:xfrm>
            <a:off x="11455786" y="1442749"/>
            <a:ext cx="397088" cy="4700938"/>
            <a:chOff x="13187744" y="1268760"/>
            <a:chExt cx="397088" cy="4700938"/>
          </a:xfrm>
        </p:grpSpPr>
        <p:sp>
          <p:nvSpPr>
            <p:cNvPr id="56" name="Line 17"/>
            <p:cNvSpPr>
              <a:spLocks noChangeShapeType="1"/>
            </p:cNvSpPr>
            <p:nvPr/>
          </p:nvSpPr>
          <p:spPr bwMode="auto">
            <a:xfrm>
              <a:off x="13262374" y="5765851"/>
              <a:ext cx="2159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57" name="Line 18"/>
            <p:cNvSpPr>
              <a:spLocks noChangeShapeType="1"/>
            </p:cNvSpPr>
            <p:nvPr/>
          </p:nvSpPr>
          <p:spPr bwMode="auto">
            <a:xfrm>
              <a:off x="13262374" y="5622965"/>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58" name="Line 19"/>
            <p:cNvSpPr>
              <a:spLocks noChangeShapeType="1"/>
            </p:cNvSpPr>
            <p:nvPr/>
          </p:nvSpPr>
          <p:spPr bwMode="auto">
            <a:xfrm>
              <a:off x="13262374" y="5478492"/>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59" name="Line 20"/>
            <p:cNvSpPr>
              <a:spLocks noChangeShapeType="1"/>
            </p:cNvSpPr>
            <p:nvPr/>
          </p:nvSpPr>
          <p:spPr bwMode="auto">
            <a:xfrm>
              <a:off x="13262374" y="5334019"/>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0" name="Line 21"/>
            <p:cNvSpPr>
              <a:spLocks noChangeShapeType="1"/>
            </p:cNvSpPr>
            <p:nvPr/>
          </p:nvSpPr>
          <p:spPr bwMode="auto">
            <a:xfrm>
              <a:off x="13262374" y="519113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1" name="Line 22"/>
            <p:cNvSpPr>
              <a:spLocks noChangeShapeType="1"/>
            </p:cNvSpPr>
            <p:nvPr/>
          </p:nvSpPr>
          <p:spPr bwMode="auto">
            <a:xfrm>
              <a:off x="13262374" y="5046660"/>
              <a:ext cx="144463"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2" name="Line 23"/>
            <p:cNvSpPr>
              <a:spLocks noChangeShapeType="1"/>
            </p:cNvSpPr>
            <p:nvPr/>
          </p:nvSpPr>
          <p:spPr bwMode="auto">
            <a:xfrm>
              <a:off x="13262374" y="490377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3" name="Line 24"/>
            <p:cNvSpPr>
              <a:spLocks noChangeShapeType="1"/>
            </p:cNvSpPr>
            <p:nvPr/>
          </p:nvSpPr>
          <p:spPr bwMode="auto">
            <a:xfrm>
              <a:off x="13262374" y="4759302"/>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4" name="Line 25"/>
            <p:cNvSpPr>
              <a:spLocks noChangeShapeType="1"/>
            </p:cNvSpPr>
            <p:nvPr/>
          </p:nvSpPr>
          <p:spPr bwMode="auto">
            <a:xfrm>
              <a:off x="13262374" y="4614828"/>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5" name="Line 26"/>
            <p:cNvSpPr>
              <a:spLocks noChangeShapeType="1"/>
            </p:cNvSpPr>
            <p:nvPr/>
          </p:nvSpPr>
          <p:spPr bwMode="auto">
            <a:xfrm>
              <a:off x="13262374" y="4471942"/>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6" name="Line 27"/>
            <p:cNvSpPr>
              <a:spLocks noChangeShapeType="1"/>
            </p:cNvSpPr>
            <p:nvPr/>
          </p:nvSpPr>
          <p:spPr bwMode="auto">
            <a:xfrm>
              <a:off x="13262374" y="4325882"/>
              <a:ext cx="2159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7" name="Line 28"/>
            <p:cNvSpPr>
              <a:spLocks noChangeShapeType="1"/>
            </p:cNvSpPr>
            <p:nvPr/>
          </p:nvSpPr>
          <p:spPr bwMode="auto">
            <a:xfrm>
              <a:off x="13262374" y="4182996"/>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8" name="Line 29"/>
            <p:cNvSpPr>
              <a:spLocks noChangeShapeType="1"/>
            </p:cNvSpPr>
            <p:nvPr/>
          </p:nvSpPr>
          <p:spPr bwMode="auto">
            <a:xfrm>
              <a:off x="13262374" y="4038523"/>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71" name="Line 30"/>
            <p:cNvSpPr>
              <a:spLocks noChangeShapeType="1"/>
            </p:cNvSpPr>
            <p:nvPr/>
          </p:nvSpPr>
          <p:spPr bwMode="auto">
            <a:xfrm>
              <a:off x="13262374" y="3894050"/>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72" name="Line 31"/>
            <p:cNvSpPr>
              <a:spLocks noChangeShapeType="1"/>
            </p:cNvSpPr>
            <p:nvPr/>
          </p:nvSpPr>
          <p:spPr bwMode="auto">
            <a:xfrm>
              <a:off x="13262374" y="375116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73" name="Line 32"/>
            <p:cNvSpPr>
              <a:spLocks noChangeShapeType="1"/>
            </p:cNvSpPr>
            <p:nvPr/>
          </p:nvSpPr>
          <p:spPr bwMode="auto">
            <a:xfrm>
              <a:off x="13262374" y="3606691"/>
              <a:ext cx="144463"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74" name="Line 33"/>
            <p:cNvSpPr>
              <a:spLocks noChangeShapeType="1"/>
            </p:cNvSpPr>
            <p:nvPr/>
          </p:nvSpPr>
          <p:spPr bwMode="auto">
            <a:xfrm>
              <a:off x="13262374" y="3463806"/>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75" name="Line 34"/>
            <p:cNvSpPr>
              <a:spLocks noChangeShapeType="1"/>
            </p:cNvSpPr>
            <p:nvPr/>
          </p:nvSpPr>
          <p:spPr bwMode="auto">
            <a:xfrm>
              <a:off x="13262374" y="3319332"/>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76" name="Line 35"/>
            <p:cNvSpPr>
              <a:spLocks noChangeShapeType="1"/>
            </p:cNvSpPr>
            <p:nvPr/>
          </p:nvSpPr>
          <p:spPr bwMode="auto">
            <a:xfrm>
              <a:off x="13262374" y="3174860"/>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77" name="Line 36"/>
            <p:cNvSpPr>
              <a:spLocks noChangeShapeType="1"/>
            </p:cNvSpPr>
            <p:nvPr/>
          </p:nvSpPr>
          <p:spPr bwMode="auto">
            <a:xfrm>
              <a:off x="13262374" y="303197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78" name="Line 37"/>
            <p:cNvSpPr>
              <a:spLocks noChangeShapeType="1"/>
            </p:cNvSpPr>
            <p:nvPr/>
          </p:nvSpPr>
          <p:spPr bwMode="auto">
            <a:xfrm>
              <a:off x="13262374" y="2885913"/>
              <a:ext cx="2159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0" name="Line 38"/>
            <p:cNvSpPr>
              <a:spLocks noChangeShapeType="1"/>
            </p:cNvSpPr>
            <p:nvPr/>
          </p:nvSpPr>
          <p:spPr bwMode="auto">
            <a:xfrm>
              <a:off x="13262374" y="2743028"/>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1" name="Line 39"/>
            <p:cNvSpPr>
              <a:spLocks noChangeShapeType="1"/>
            </p:cNvSpPr>
            <p:nvPr/>
          </p:nvSpPr>
          <p:spPr bwMode="auto">
            <a:xfrm>
              <a:off x="13262374" y="259855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3" name="Line 40"/>
            <p:cNvSpPr>
              <a:spLocks noChangeShapeType="1"/>
            </p:cNvSpPr>
            <p:nvPr/>
          </p:nvSpPr>
          <p:spPr bwMode="auto">
            <a:xfrm>
              <a:off x="13262374" y="2454081"/>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4" name="Line 41"/>
            <p:cNvSpPr>
              <a:spLocks noChangeShapeType="1"/>
            </p:cNvSpPr>
            <p:nvPr/>
          </p:nvSpPr>
          <p:spPr bwMode="auto">
            <a:xfrm>
              <a:off x="13262374" y="2311196"/>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5" name="Line 42"/>
            <p:cNvSpPr>
              <a:spLocks noChangeShapeType="1"/>
            </p:cNvSpPr>
            <p:nvPr/>
          </p:nvSpPr>
          <p:spPr bwMode="auto">
            <a:xfrm>
              <a:off x="13262374" y="2166722"/>
              <a:ext cx="144463"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6" name="Line 43"/>
            <p:cNvSpPr>
              <a:spLocks noChangeShapeType="1"/>
            </p:cNvSpPr>
            <p:nvPr/>
          </p:nvSpPr>
          <p:spPr bwMode="auto">
            <a:xfrm>
              <a:off x="13262374" y="2023837"/>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8" name="Line 44"/>
            <p:cNvSpPr>
              <a:spLocks noChangeShapeType="1"/>
            </p:cNvSpPr>
            <p:nvPr/>
          </p:nvSpPr>
          <p:spPr bwMode="auto">
            <a:xfrm>
              <a:off x="13262374" y="187936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9" name="Line 45"/>
            <p:cNvSpPr>
              <a:spLocks noChangeShapeType="1"/>
            </p:cNvSpPr>
            <p:nvPr/>
          </p:nvSpPr>
          <p:spPr bwMode="auto">
            <a:xfrm>
              <a:off x="13262374" y="1734890"/>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90" name="Line 46"/>
            <p:cNvSpPr>
              <a:spLocks noChangeShapeType="1"/>
            </p:cNvSpPr>
            <p:nvPr/>
          </p:nvSpPr>
          <p:spPr bwMode="auto">
            <a:xfrm>
              <a:off x="13262374" y="1592005"/>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93" name="Line 47"/>
            <p:cNvSpPr>
              <a:spLocks noChangeShapeType="1"/>
            </p:cNvSpPr>
            <p:nvPr/>
          </p:nvSpPr>
          <p:spPr bwMode="auto">
            <a:xfrm>
              <a:off x="13262374" y="1445944"/>
              <a:ext cx="2159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94" name="Rectangle à coins arrondis 93"/>
            <p:cNvSpPr/>
            <p:nvPr/>
          </p:nvSpPr>
          <p:spPr>
            <a:xfrm>
              <a:off x="13187744" y="1268760"/>
              <a:ext cx="397088" cy="47009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entury Gothic" panose="020B0502020202020204" pitchFamily="34" charset="0"/>
              </a:endParaRPr>
            </a:p>
          </p:txBody>
        </p:sp>
      </p:grpSp>
      <p:grpSp>
        <p:nvGrpSpPr>
          <p:cNvPr id="98" name="Groupe 97"/>
          <p:cNvGrpSpPr/>
          <p:nvPr/>
        </p:nvGrpSpPr>
        <p:grpSpPr>
          <a:xfrm>
            <a:off x="6963302" y="2970961"/>
            <a:ext cx="4238524" cy="710067"/>
            <a:chOff x="6984677" y="5605058"/>
            <a:chExt cx="4238524" cy="710067"/>
          </a:xfrm>
          <a:solidFill>
            <a:srgbClr val="F6AB38"/>
          </a:solidFill>
        </p:grpSpPr>
        <p:sp>
          <p:nvSpPr>
            <p:cNvPr id="130" name="Text Box 3"/>
            <p:cNvSpPr txBox="1">
              <a:spLocks noChangeArrowheads="1"/>
            </p:cNvSpPr>
            <p:nvPr/>
          </p:nvSpPr>
          <p:spPr bwMode="auto">
            <a:xfrm>
              <a:off x="6984677" y="5605058"/>
              <a:ext cx="3894955" cy="710067"/>
            </a:xfrm>
            <a:prstGeom prst="rect">
              <a:avLst/>
            </a:prstGeom>
            <a:grp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Rayonnement solaire et effet de serre naturel faibles : 10°C</a:t>
              </a:r>
            </a:p>
          </p:txBody>
        </p:sp>
        <p:sp>
          <p:nvSpPr>
            <p:cNvPr id="131" name="Chevron 130"/>
            <p:cNvSpPr/>
            <p:nvPr/>
          </p:nvSpPr>
          <p:spPr>
            <a:xfrm>
              <a:off x="10935169" y="5605058"/>
              <a:ext cx="288032" cy="21056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Century Gothic" panose="020B0502020202020204" pitchFamily="34" charset="0"/>
              </a:endParaRPr>
            </a:p>
          </p:txBody>
        </p:sp>
      </p:grpSp>
      <p:grpSp>
        <p:nvGrpSpPr>
          <p:cNvPr id="132" name="Groupe 131"/>
          <p:cNvGrpSpPr/>
          <p:nvPr/>
        </p:nvGrpSpPr>
        <p:grpSpPr>
          <a:xfrm>
            <a:off x="8274540" y="5434633"/>
            <a:ext cx="2990335" cy="710067"/>
            <a:chOff x="8279234" y="5176584"/>
            <a:chExt cx="2990335" cy="710067"/>
          </a:xfrm>
          <a:solidFill>
            <a:srgbClr val="F6AB38"/>
          </a:solidFill>
        </p:grpSpPr>
        <p:sp>
          <p:nvSpPr>
            <p:cNvPr id="133" name="Text Box 3"/>
            <p:cNvSpPr txBox="1">
              <a:spLocks noChangeArrowheads="1"/>
            </p:cNvSpPr>
            <p:nvPr/>
          </p:nvSpPr>
          <p:spPr bwMode="auto">
            <a:xfrm>
              <a:off x="8279234" y="5176584"/>
              <a:ext cx="2606848" cy="710067"/>
            </a:xfrm>
            <a:prstGeom prst="rect">
              <a:avLst/>
            </a:prstGeom>
            <a:grp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Absence d’effet de serre : -18°C</a:t>
              </a:r>
            </a:p>
          </p:txBody>
        </p:sp>
        <p:sp>
          <p:nvSpPr>
            <p:cNvPr id="134" name="Chevron 133"/>
            <p:cNvSpPr/>
            <p:nvPr/>
          </p:nvSpPr>
          <p:spPr>
            <a:xfrm>
              <a:off x="10981537" y="5605058"/>
              <a:ext cx="288032" cy="21056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Century Gothic" panose="020B0502020202020204" pitchFamily="34" charset="0"/>
              </a:endParaRPr>
            </a:p>
          </p:txBody>
        </p:sp>
      </p:grpSp>
      <p:sp>
        <p:nvSpPr>
          <p:cNvPr id="49" name="Titre 21"/>
          <p:cNvSpPr>
            <a:spLocks noGrp="1"/>
          </p:cNvSpPr>
          <p:nvPr>
            <p:ph type="title"/>
          </p:nvPr>
        </p:nvSpPr>
        <p:spPr/>
        <p:txBody>
          <a:bodyPr/>
          <a:lstStyle/>
          <a:p>
            <a:r>
              <a:rPr lang="fr-FR" dirty="0"/>
              <a:t>La température moyenne sur Terre</a:t>
            </a:r>
          </a:p>
        </p:txBody>
      </p:sp>
    </p:spTree>
    <p:extLst>
      <p:ext uri="{BB962C8B-B14F-4D97-AF65-F5344CB8AC3E}">
        <p14:creationId xmlns:p14="http://schemas.microsoft.com/office/powerpoint/2010/main" val="2127756574"/>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 name="Text Box 3"/>
          <p:cNvSpPr txBox="1">
            <a:spLocks noChangeArrowheads="1"/>
          </p:cNvSpPr>
          <p:nvPr/>
        </p:nvSpPr>
        <p:spPr bwMode="auto">
          <a:xfrm>
            <a:off x="292344" y="1468872"/>
            <a:ext cx="5103944" cy="710067"/>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Période </a:t>
            </a:r>
            <a:r>
              <a:rPr lang="fr-FR" altLang="fr-FR" sz="2000" b="1" dirty="0" err="1">
                <a:solidFill>
                  <a:srgbClr val="FFFFFF"/>
                </a:solidFill>
                <a:latin typeface="Century Gothic" panose="020B0502020202020204" pitchFamily="34" charset="0"/>
              </a:rPr>
              <a:t>interglacière</a:t>
            </a:r>
            <a:r>
              <a:rPr lang="fr-FR" altLang="fr-FR" sz="2000" b="1" dirty="0">
                <a:solidFill>
                  <a:srgbClr val="FFFFFF"/>
                </a:solidFill>
                <a:latin typeface="Century Gothic" panose="020B0502020202020204" pitchFamily="34" charset="0"/>
              </a:rPr>
              <a:t> :</a:t>
            </a:r>
          </a:p>
          <a:p>
            <a:pPr algn="ctr" eaLnBrk="1" hangingPunct="1">
              <a:buSzPct val="100000"/>
            </a:pPr>
            <a:r>
              <a:rPr lang="fr-FR" altLang="fr-FR" sz="2000" b="1" dirty="0">
                <a:solidFill>
                  <a:srgbClr val="FFFFFF"/>
                </a:solidFill>
                <a:latin typeface="Century Gothic" panose="020B0502020202020204" pitchFamily="34" charset="0"/>
              </a:rPr>
              <a:t>Développement des sociétés humaines</a:t>
            </a:r>
          </a:p>
        </p:txBody>
      </p:sp>
      <p:pic>
        <p:nvPicPr>
          <p:cNvPr id="52" name="Picture 3" descr="Terre_2000"/>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682" t="1809" r="1366" b="-42879"/>
          <a:stretch/>
        </p:blipFill>
        <p:spPr bwMode="auto">
          <a:xfrm>
            <a:off x="0" y="2390138"/>
            <a:ext cx="5688632" cy="5616624"/>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3" name="AutoShape 7"/>
          <p:cNvSpPr>
            <a:spLocks noChangeArrowheads="1"/>
          </p:cNvSpPr>
          <p:nvPr/>
        </p:nvSpPr>
        <p:spPr bwMode="auto">
          <a:xfrm>
            <a:off x="11452846" y="2193605"/>
            <a:ext cx="400028" cy="3812727"/>
          </a:xfrm>
          <a:prstGeom prst="rect">
            <a:avLst/>
          </a:prstGeom>
          <a:gradFill rotWithShape="1">
            <a:gsLst>
              <a:gs pos="0">
                <a:schemeClr val="bg1"/>
              </a:gs>
              <a:gs pos="100000">
                <a:srgbClr val="0000FF"/>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ClrTx/>
              <a:buFontTx/>
              <a:buNone/>
            </a:pPr>
            <a:endParaRPr lang="fr-FR" altLang="fr-FR" sz="1800">
              <a:latin typeface="Century Gothic" panose="020B0502020202020204" pitchFamily="34" charset="0"/>
            </a:endParaRPr>
          </a:p>
        </p:txBody>
      </p:sp>
      <p:sp>
        <p:nvSpPr>
          <p:cNvPr id="54" name="AutoShape 13"/>
          <p:cNvSpPr>
            <a:spLocks noChangeArrowheads="1"/>
          </p:cNvSpPr>
          <p:nvPr/>
        </p:nvSpPr>
        <p:spPr bwMode="auto">
          <a:xfrm>
            <a:off x="11458402" y="1823906"/>
            <a:ext cx="394471" cy="369699"/>
          </a:xfrm>
          <a:prstGeom prst="rect">
            <a:avLst/>
          </a:prstGeom>
          <a:gradFill rotWithShape="1">
            <a:gsLst>
              <a:gs pos="0">
                <a:srgbClr val="0000FF"/>
              </a:gs>
              <a:gs pos="100000">
                <a:srgbClr val="BA0066"/>
              </a:gs>
            </a:gsLst>
            <a:lin ang="16200000"/>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ClrTx/>
              <a:buFontTx/>
              <a:buNone/>
            </a:pPr>
            <a:endParaRPr lang="fr-FR" altLang="fr-FR" sz="1800">
              <a:latin typeface="Century Gothic" panose="020B0502020202020204" pitchFamily="34" charset="0"/>
            </a:endParaRPr>
          </a:p>
        </p:txBody>
      </p:sp>
      <p:sp>
        <p:nvSpPr>
          <p:cNvPr id="55" name="AutoShape 14"/>
          <p:cNvSpPr>
            <a:spLocks noChangeArrowheads="1"/>
          </p:cNvSpPr>
          <p:nvPr/>
        </p:nvSpPr>
        <p:spPr bwMode="auto">
          <a:xfrm>
            <a:off x="11455787" y="1438435"/>
            <a:ext cx="397088" cy="433388"/>
          </a:xfrm>
          <a:prstGeom prst="roundRect">
            <a:avLst/>
          </a:prstGeom>
          <a:gradFill rotWithShape="1">
            <a:gsLst>
              <a:gs pos="0">
                <a:srgbClr val="BA0066"/>
              </a:gs>
              <a:gs pos="89999">
                <a:srgbClr val="FF0000"/>
              </a:gs>
              <a:gs pos="100000">
                <a:srgbClr val="FF0000"/>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ClrTx/>
              <a:buFontTx/>
              <a:buNone/>
            </a:pPr>
            <a:endParaRPr lang="fr-FR" altLang="fr-FR" sz="1800">
              <a:latin typeface="Century Gothic" panose="020B0502020202020204" pitchFamily="34" charset="0"/>
            </a:endParaRPr>
          </a:p>
        </p:txBody>
      </p:sp>
      <p:grpSp>
        <p:nvGrpSpPr>
          <p:cNvPr id="56" name="Groupe 55"/>
          <p:cNvGrpSpPr/>
          <p:nvPr/>
        </p:nvGrpSpPr>
        <p:grpSpPr>
          <a:xfrm>
            <a:off x="11455786" y="1442749"/>
            <a:ext cx="397088" cy="4700938"/>
            <a:chOff x="13187744" y="1268760"/>
            <a:chExt cx="397088" cy="4700938"/>
          </a:xfrm>
        </p:grpSpPr>
        <p:sp>
          <p:nvSpPr>
            <p:cNvPr id="57" name="Line 17"/>
            <p:cNvSpPr>
              <a:spLocks noChangeShapeType="1"/>
            </p:cNvSpPr>
            <p:nvPr/>
          </p:nvSpPr>
          <p:spPr bwMode="auto">
            <a:xfrm>
              <a:off x="13262374" y="5765851"/>
              <a:ext cx="2159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58" name="Line 18"/>
            <p:cNvSpPr>
              <a:spLocks noChangeShapeType="1"/>
            </p:cNvSpPr>
            <p:nvPr/>
          </p:nvSpPr>
          <p:spPr bwMode="auto">
            <a:xfrm>
              <a:off x="13262374" y="5622965"/>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59" name="Line 19"/>
            <p:cNvSpPr>
              <a:spLocks noChangeShapeType="1"/>
            </p:cNvSpPr>
            <p:nvPr/>
          </p:nvSpPr>
          <p:spPr bwMode="auto">
            <a:xfrm>
              <a:off x="13262374" y="5478492"/>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0" name="Line 20"/>
            <p:cNvSpPr>
              <a:spLocks noChangeShapeType="1"/>
            </p:cNvSpPr>
            <p:nvPr/>
          </p:nvSpPr>
          <p:spPr bwMode="auto">
            <a:xfrm>
              <a:off x="13262374" y="5334019"/>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1" name="Line 21"/>
            <p:cNvSpPr>
              <a:spLocks noChangeShapeType="1"/>
            </p:cNvSpPr>
            <p:nvPr/>
          </p:nvSpPr>
          <p:spPr bwMode="auto">
            <a:xfrm>
              <a:off x="13262374" y="519113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2" name="Line 22"/>
            <p:cNvSpPr>
              <a:spLocks noChangeShapeType="1"/>
            </p:cNvSpPr>
            <p:nvPr/>
          </p:nvSpPr>
          <p:spPr bwMode="auto">
            <a:xfrm>
              <a:off x="13262374" y="5046660"/>
              <a:ext cx="144463"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3" name="Line 23"/>
            <p:cNvSpPr>
              <a:spLocks noChangeShapeType="1"/>
            </p:cNvSpPr>
            <p:nvPr/>
          </p:nvSpPr>
          <p:spPr bwMode="auto">
            <a:xfrm>
              <a:off x="13262374" y="490377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4" name="Line 24"/>
            <p:cNvSpPr>
              <a:spLocks noChangeShapeType="1"/>
            </p:cNvSpPr>
            <p:nvPr/>
          </p:nvSpPr>
          <p:spPr bwMode="auto">
            <a:xfrm>
              <a:off x="13262374" y="4759302"/>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5" name="Line 25"/>
            <p:cNvSpPr>
              <a:spLocks noChangeShapeType="1"/>
            </p:cNvSpPr>
            <p:nvPr/>
          </p:nvSpPr>
          <p:spPr bwMode="auto">
            <a:xfrm>
              <a:off x="13262374" y="4614828"/>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6" name="Line 26"/>
            <p:cNvSpPr>
              <a:spLocks noChangeShapeType="1"/>
            </p:cNvSpPr>
            <p:nvPr/>
          </p:nvSpPr>
          <p:spPr bwMode="auto">
            <a:xfrm>
              <a:off x="13262374" y="4471942"/>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7" name="Line 27"/>
            <p:cNvSpPr>
              <a:spLocks noChangeShapeType="1"/>
            </p:cNvSpPr>
            <p:nvPr/>
          </p:nvSpPr>
          <p:spPr bwMode="auto">
            <a:xfrm>
              <a:off x="13262374" y="4325882"/>
              <a:ext cx="2159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68" name="Line 28"/>
            <p:cNvSpPr>
              <a:spLocks noChangeShapeType="1"/>
            </p:cNvSpPr>
            <p:nvPr/>
          </p:nvSpPr>
          <p:spPr bwMode="auto">
            <a:xfrm>
              <a:off x="13262374" y="4182996"/>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71" name="Line 29"/>
            <p:cNvSpPr>
              <a:spLocks noChangeShapeType="1"/>
            </p:cNvSpPr>
            <p:nvPr/>
          </p:nvSpPr>
          <p:spPr bwMode="auto">
            <a:xfrm>
              <a:off x="13262374" y="4038523"/>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72" name="Line 30"/>
            <p:cNvSpPr>
              <a:spLocks noChangeShapeType="1"/>
            </p:cNvSpPr>
            <p:nvPr/>
          </p:nvSpPr>
          <p:spPr bwMode="auto">
            <a:xfrm>
              <a:off x="13262374" y="3894050"/>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73" name="Line 31"/>
            <p:cNvSpPr>
              <a:spLocks noChangeShapeType="1"/>
            </p:cNvSpPr>
            <p:nvPr/>
          </p:nvSpPr>
          <p:spPr bwMode="auto">
            <a:xfrm>
              <a:off x="13262374" y="375116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74" name="Line 32"/>
            <p:cNvSpPr>
              <a:spLocks noChangeShapeType="1"/>
            </p:cNvSpPr>
            <p:nvPr/>
          </p:nvSpPr>
          <p:spPr bwMode="auto">
            <a:xfrm>
              <a:off x="13262374" y="3606691"/>
              <a:ext cx="144463"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75" name="Line 33"/>
            <p:cNvSpPr>
              <a:spLocks noChangeShapeType="1"/>
            </p:cNvSpPr>
            <p:nvPr/>
          </p:nvSpPr>
          <p:spPr bwMode="auto">
            <a:xfrm>
              <a:off x="13262374" y="3463806"/>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76" name="Line 34"/>
            <p:cNvSpPr>
              <a:spLocks noChangeShapeType="1"/>
            </p:cNvSpPr>
            <p:nvPr/>
          </p:nvSpPr>
          <p:spPr bwMode="auto">
            <a:xfrm>
              <a:off x="13262374" y="3319332"/>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77" name="Line 35"/>
            <p:cNvSpPr>
              <a:spLocks noChangeShapeType="1"/>
            </p:cNvSpPr>
            <p:nvPr/>
          </p:nvSpPr>
          <p:spPr bwMode="auto">
            <a:xfrm>
              <a:off x="13262374" y="3174860"/>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78" name="Line 36"/>
            <p:cNvSpPr>
              <a:spLocks noChangeShapeType="1"/>
            </p:cNvSpPr>
            <p:nvPr/>
          </p:nvSpPr>
          <p:spPr bwMode="auto">
            <a:xfrm>
              <a:off x="13262374" y="303197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0" name="Line 37"/>
            <p:cNvSpPr>
              <a:spLocks noChangeShapeType="1"/>
            </p:cNvSpPr>
            <p:nvPr/>
          </p:nvSpPr>
          <p:spPr bwMode="auto">
            <a:xfrm>
              <a:off x="13262374" y="2885913"/>
              <a:ext cx="2159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1" name="Line 38"/>
            <p:cNvSpPr>
              <a:spLocks noChangeShapeType="1"/>
            </p:cNvSpPr>
            <p:nvPr/>
          </p:nvSpPr>
          <p:spPr bwMode="auto">
            <a:xfrm>
              <a:off x="13262374" y="2743028"/>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3" name="Line 39"/>
            <p:cNvSpPr>
              <a:spLocks noChangeShapeType="1"/>
            </p:cNvSpPr>
            <p:nvPr/>
          </p:nvSpPr>
          <p:spPr bwMode="auto">
            <a:xfrm>
              <a:off x="13262374" y="259855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4" name="Line 40"/>
            <p:cNvSpPr>
              <a:spLocks noChangeShapeType="1"/>
            </p:cNvSpPr>
            <p:nvPr/>
          </p:nvSpPr>
          <p:spPr bwMode="auto">
            <a:xfrm>
              <a:off x="13262374" y="2454081"/>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5" name="Line 41"/>
            <p:cNvSpPr>
              <a:spLocks noChangeShapeType="1"/>
            </p:cNvSpPr>
            <p:nvPr/>
          </p:nvSpPr>
          <p:spPr bwMode="auto">
            <a:xfrm>
              <a:off x="13262374" y="2311196"/>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6" name="Line 42"/>
            <p:cNvSpPr>
              <a:spLocks noChangeShapeType="1"/>
            </p:cNvSpPr>
            <p:nvPr/>
          </p:nvSpPr>
          <p:spPr bwMode="auto">
            <a:xfrm>
              <a:off x="13262374" y="2166722"/>
              <a:ext cx="144463"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8" name="Line 43"/>
            <p:cNvSpPr>
              <a:spLocks noChangeShapeType="1"/>
            </p:cNvSpPr>
            <p:nvPr/>
          </p:nvSpPr>
          <p:spPr bwMode="auto">
            <a:xfrm>
              <a:off x="13262374" y="2023837"/>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89" name="Line 44"/>
            <p:cNvSpPr>
              <a:spLocks noChangeShapeType="1"/>
            </p:cNvSpPr>
            <p:nvPr/>
          </p:nvSpPr>
          <p:spPr bwMode="auto">
            <a:xfrm>
              <a:off x="13262374" y="187936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90" name="Line 45"/>
            <p:cNvSpPr>
              <a:spLocks noChangeShapeType="1"/>
            </p:cNvSpPr>
            <p:nvPr/>
          </p:nvSpPr>
          <p:spPr bwMode="auto">
            <a:xfrm>
              <a:off x="13262374" y="1734890"/>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93" name="Line 46"/>
            <p:cNvSpPr>
              <a:spLocks noChangeShapeType="1"/>
            </p:cNvSpPr>
            <p:nvPr/>
          </p:nvSpPr>
          <p:spPr bwMode="auto">
            <a:xfrm>
              <a:off x="13262374" y="1592005"/>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94" name="Line 47"/>
            <p:cNvSpPr>
              <a:spLocks noChangeShapeType="1"/>
            </p:cNvSpPr>
            <p:nvPr/>
          </p:nvSpPr>
          <p:spPr bwMode="auto">
            <a:xfrm>
              <a:off x="13262374" y="1445944"/>
              <a:ext cx="2159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95" name="Rectangle à coins arrondis 94"/>
            <p:cNvSpPr/>
            <p:nvPr/>
          </p:nvSpPr>
          <p:spPr>
            <a:xfrm>
              <a:off x="13187744" y="1268760"/>
              <a:ext cx="397088" cy="47009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entury Gothic" panose="020B0502020202020204" pitchFamily="34" charset="0"/>
              </a:endParaRPr>
            </a:p>
          </p:txBody>
        </p:sp>
      </p:grpSp>
      <p:grpSp>
        <p:nvGrpSpPr>
          <p:cNvPr id="96" name="Groupe 95"/>
          <p:cNvGrpSpPr/>
          <p:nvPr/>
        </p:nvGrpSpPr>
        <p:grpSpPr>
          <a:xfrm>
            <a:off x="6982241" y="1930136"/>
            <a:ext cx="4219585" cy="710067"/>
            <a:chOff x="7049984" y="5201416"/>
            <a:chExt cx="4219585" cy="710067"/>
          </a:xfrm>
          <a:solidFill>
            <a:srgbClr val="F6AB38"/>
          </a:solidFill>
        </p:grpSpPr>
        <p:sp>
          <p:nvSpPr>
            <p:cNvPr id="97" name="Text Box 3"/>
            <p:cNvSpPr txBox="1">
              <a:spLocks noChangeArrowheads="1"/>
            </p:cNvSpPr>
            <p:nvPr/>
          </p:nvSpPr>
          <p:spPr bwMode="auto">
            <a:xfrm>
              <a:off x="7049984" y="5201416"/>
              <a:ext cx="3829648" cy="710067"/>
            </a:xfrm>
            <a:prstGeom prst="rect">
              <a:avLst/>
            </a:prstGeom>
            <a:grp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Rayonnement solaire et effet de serre naturel forts : 15°C</a:t>
              </a:r>
            </a:p>
          </p:txBody>
        </p:sp>
        <p:sp>
          <p:nvSpPr>
            <p:cNvPr id="98" name="Chevron 97"/>
            <p:cNvSpPr/>
            <p:nvPr/>
          </p:nvSpPr>
          <p:spPr>
            <a:xfrm>
              <a:off x="10981537" y="5605058"/>
              <a:ext cx="288032" cy="21056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Century Gothic" panose="020B0502020202020204" pitchFamily="34" charset="0"/>
              </a:endParaRPr>
            </a:p>
          </p:txBody>
        </p:sp>
      </p:grpSp>
      <p:grpSp>
        <p:nvGrpSpPr>
          <p:cNvPr id="130" name="Groupe 129"/>
          <p:cNvGrpSpPr/>
          <p:nvPr/>
        </p:nvGrpSpPr>
        <p:grpSpPr>
          <a:xfrm>
            <a:off x="6963302" y="2970961"/>
            <a:ext cx="4238524" cy="710067"/>
            <a:chOff x="6984677" y="5605058"/>
            <a:chExt cx="4238524" cy="710067"/>
          </a:xfrm>
          <a:solidFill>
            <a:srgbClr val="F6AB38"/>
          </a:solidFill>
        </p:grpSpPr>
        <p:sp>
          <p:nvSpPr>
            <p:cNvPr id="131" name="Text Box 3"/>
            <p:cNvSpPr txBox="1">
              <a:spLocks noChangeArrowheads="1"/>
            </p:cNvSpPr>
            <p:nvPr/>
          </p:nvSpPr>
          <p:spPr bwMode="auto">
            <a:xfrm>
              <a:off x="6984677" y="5605058"/>
              <a:ext cx="3894955" cy="710067"/>
            </a:xfrm>
            <a:prstGeom prst="rect">
              <a:avLst/>
            </a:prstGeom>
            <a:grp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Rayonnement solaire et effet de serre naturel faibles : 10°C</a:t>
              </a:r>
            </a:p>
          </p:txBody>
        </p:sp>
        <p:sp>
          <p:nvSpPr>
            <p:cNvPr id="132" name="Chevron 131"/>
            <p:cNvSpPr/>
            <p:nvPr/>
          </p:nvSpPr>
          <p:spPr>
            <a:xfrm>
              <a:off x="10935169" y="5605058"/>
              <a:ext cx="288032" cy="21056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Century Gothic" panose="020B0502020202020204" pitchFamily="34" charset="0"/>
              </a:endParaRPr>
            </a:p>
          </p:txBody>
        </p:sp>
      </p:grpSp>
      <p:grpSp>
        <p:nvGrpSpPr>
          <p:cNvPr id="133" name="Groupe 132"/>
          <p:cNvGrpSpPr/>
          <p:nvPr/>
        </p:nvGrpSpPr>
        <p:grpSpPr>
          <a:xfrm>
            <a:off x="8274540" y="5434633"/>
            <a:ext cx="2990335" cy="710067"/>
            <a:chOff x="8279234" y="5176584"/>
            <a:chExt cx="2990335" cy="710067"/>
          </a:xfrm>
          <a:solidFill>
            <a:srgbClr val="F6AB38"/>
          </a:solidFill>
        </p:grpSpPr>
        <p:sp>
          <p:nvSpPr>
            <p:cNvPr id="134" name="Text Box 3"/>
            <p:cNvSpPr txBox="1">
              <a:spLocks noChangeArrowheads="1"/>
            </p:cNvSpPr>
            <p:nvPr/>
          </p:nvSpPr>
          <p:spPr bwMode="auto">
            <a:xfrm>
              <a:off x="8279234" y="5176584"/>
              <a:ext cx="2606848" cy="710067"/>
            </a:xfrm>
            <a:prstGeom prst="rect">
              <a:avLst/>
            </a:prstGeom>
            <a:grp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Absence d’effet de serre : -18°C</a:t>
              </a:r>
            </a:p>
          </p:txBody>
        </p:sp>
        <p:sp>
          <p:nvSpPr>
            <p:cNvPr id="135" name="Chevron 134"/>
            <p:cNvSpPr/>
            <p:nvPr/>
          </p:nvSpPr>
          <p:spPr>
            <a:xfrm>
              <a:off x="10981537" y="5605058"/>
              <a:ext cx="288032" cy="21056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Century Gothic" panose="020B0502020202020204" pitchFamily="34" charset="0"/>
              </a:endParaRPr>
            </a:p>
          </p:txBody>
        </p:sp>
      </p:grpSp>
      <p:cxnSp>
        <p:nvCxnSpPr>
          <p:cNvPr id="139" name="Connecteur en angle 138"/>
          <p:cNvCxnSpPr>
            <a:stCxn id="131" idx="1"/>
            <a:endCxn id="97" idx="1"/>
          </p:cNvCxnSpPr>
          <p:nvPr/>
        </p:nvCxnSpPr>
        <p:spPr>
          <a:xfrm rot="10800000" flipH="1">
            <a:off x="6963301" y="2285171"/>
            <a:ext cx="18939" cy="1040825"/>
          </a:xfrm>
          <a:prstGeom prst="bentConnector3">
            <a:avLst>
              <a:gd name="adj1" fmla="val -1207033"/>
            </a:avLst>
          </a:prstGeom>
          <a:ln w="19050">
            <a:solidFill>
              <a:srgbClr val="F6AB38"/>
            </a:solidFill>
            <a:tailEnd type="triangle"/>
          </a:ln>
        </p:spPr>
        <p:style>
          <a:lnRef idx="1">
            <a:schemeClr val="accent1"/>
          </a:lnRef>
          <a:fillRef idx="0">
            <a:schemeClr val="accent1"/>
          </a:fillRef>
          <a:effectRef idx="0">
            <a:schemeClr val="accent1"/>
          </a:effectRef>
          <a:fontRef idx="minor">
            <a:schemeClr val="tx1"/>
          </a:fontRef>
        </p:style>
      </p:cxnSp>
      <p:sp>
        <p:nvSpPr>
          <p:cNvPr id="142" name="Text Box 70"/>
          <p:cNvSpPr txBox="1">
            <a:spLocks noChangeArrowheads="1"/>
          </p:cNvSpPr>
          <p:nvPr/>
        </p:nvSpPr>
        <p:spPr bwMode="auto">
          <a:xfrm>
            <a:off x="2207765" y="2348880"/>
            <a:ext cx="4464299"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r" eaLnBrk="1" hangingPunct="1">
              <a:spcBef>
                <a:spcPct val="50000"/>
              </a:spcBef>
              <a:buClrTx/>
              <a:buFontTx/>
              <a:buNone/>
            </a:pPr>
            <a:r>
              <a:rPr lang="fr-FR" altLang="fr-FR" b="1" dirty="0">
                <a:latin typeface="Century Gothic" panose="020B0502020202020204" pitchFamily="34" charset="0"/>
              </a:rPr>
              <a:t>10 000 ans </a:t>
            </a:r>
          </a:p>
          <a:p>
            <a:pPr algn="r" eaLnBrk="1" hangingPunct="1">
              <a:spcBef>
                <a:spcPct val="50000"/>
              </a:spcBef>
              <a:buClrTx/>
              <a:buFontTx/>
              <a:buNone/>
            </a:pPr>
            <a:r>
              <a:rPr lang="fr-FR" altLang="fr-FR" b="1" dirty="0">
                <a:latin typeface="Century Gothic" panose="020B0502020202020204" pitchFamily="34" charset="0"/>
              </a:rPr>
              <a:t>0,05°C / siècle</a:t>
            </a:r>
          </a:p>
        </p:txBody>
      </p:sp>
      <p:sp>
        <p:nvSpPr>
          <p:cNvPr id="69" name="Titre 21"/>
          <p:cNvSpPr>
            <a:spLocks noGrp="1"/>
          </p:cNvSpPr>
          <p:nvPr>
            <p:ph type="title"/>
          </p:nvPr>
        </p:nvSpPr>
        <p:spPr/>
        <p:txBody>
          <a:bodyPr/>
          <a:lstStyle/>
          <a:p>
            <a:r>
              <a:rPr lang="fr-FR" dirty="0"/>
              <a:t>La température moyenne sur Terre</a:t>
            </a:r>
          </a:p>
        </p:txBody>
      </p:sp>
    </p:spTree>
    <p:extLst>
      <p:ext uri="{BB962C8B-B14F-4D97-AF65-F5344CB8AC3E}">
        <p14:creationId xmlns:p14="http://schemas.microsoft.com/office/powerpoint/2010/main" val="702123146"/>
      </p:ext>
    </p:extLst>
  </p:cSld>
  <p:clrMapOvr>
    <a:masterClrMapping/>
  </p:clrMapOvr>
  <p:transition spd="slow">
    <p:wipe dir="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 name="AutoShape 7"/>
          <p:cNvSpPr>
            <a:spLocks noChangeArrowheads="1"/>
          </p:cNvSpPr>
          <p:nvPr/>
        </p:nvSpPr>
        <p:spPr bwMode="auto">
          <a:xfrm>
            <a:off x="11452846" y="2193605"/>
            <a:ext cx="400028" cy="3812727"/>
          </a:xfrm>
          <a:prstGeom prst="rect">
            <a:avLst/>
          </a:prstGeom>
          <a:gradFill rotWithShape="1">
            <a:gsLst>
              <a:gs pos="0">
                <a:schemeClr val="bg1"/>
              </a:gs>
              <a:gs pos="100000">
                <a:srgbClr val="0000FF"/>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ClrTx/>
              <a:buFontTx/>
              <a:buNone/>
            </a:pPr>
            <a:endParaRPr lang="fr-FR" altLang="fr-FR" sz="1800">
              <a:latin typeface="Century Gothic" panose="020B0502020202020204" pitchFamily="34" charset="0"/>
            </a:endParaRPr>
          </a:p>
        </p:txBody>
      </p:sp>
      <p:sp>
        <p:nvSpPr>
          <p:cNvPr id="91" name="AutoShape 13"/>
          <p:cNvSpPr>
            <a:spLocks noChangeArrowheads="1"/>
          </p:cNvSpPr>
          <p:nvPr/>
        </p:nvSpPr>
        <p:spPr bwMode="auto">
          <a:xfrm>
            <a:off x="11458402" y="1823906"/>
            <a:ext cx="394471" cy="369699"/>
          </a:xfrm>
          <a:prstGeom prst="rect">
            <a:avLst/>
          </a:prstGeom>
          <a:gradFill rotWithShape="1">
            <a:gsLst>
              <a:gs pos="0">
                <a:srgbClr val="0000FF"/>
              </a:gs>
              <a:gs pos="100000">
                <a:srgbClr val="BA0066"/>
              </a:gs>
            </a:gsLst>
            <a:lin ang="16200000"/>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ClrTx/>
              <a:buFontTx/>
              <a:buNone/>
            </a:pPr>
            <a:endParaRPr lang="fr-FR" altLang="fr-FR" sz="1800">
              <a:latin typeface="Century Gothic" panose="020B0502020202020204" pitchFamily="34" charset="0"/>
            </a:endParaRPr>
          </a:p>
        </p:txBody>
      </p:sp>
      <p:sp>
        <p:nvSpPr>
          <p:cNvPr id="92" name="AutoShape 14"/>
          <p:cNvSpPr>
            <a:spLocks noChangeArrowheads="1"/>
          </p:cNvSpPr>
          <p:nvPr/>
        </p:nvSpPr>
        <p:spPr bwMode="auto">
          <a:xfrm>
            <a:off x="11455787" y="1438435"/>
            <a:ext cx="397088" cy="433388"/>
          </a:xfrm>
          <a:prstGeom prst="roundRect">
            <a:avLst/>
          </a:prstGeom>
          <a:gradFill rotWithShape="1">
            <a:gsLst>
              <a:gs pos="0">
                <a:srgbClr val="BA0066"/>
              </a:gs>
              <a:gs pos="89999">
                <a:srgbClr val="FF0000"/>
              </a:gs>
              <a:gs pos="100000">
                <a:srgbClr val="FF0000"/>
              </a:gs>
            </a:gsLst>
            <a:lin ang="162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eaLnBrk="1" hangingPunct="1">
              <a:spcBef>
                <a:spcPct val="0"/>
              </a:spcBef>
              <a:buClrTx/>
              <a:buFontTx/>
              <a:buNone/>
            </a:pPr>
            <a:endParaRPr lang="fr-FR" altLang="fr-FR" sz="1800">
              <a:latin typeface="Century Gothic" panose="020B0502020202020204" pitchFamily="34" charset="0"/>
            </a:endParaRPr>
          </a:p>
        </p:txBody>
      </p:sp>
      <p:sp>
        <p:nvSpPr>
          <p:cNvPr id="79" name="Text Box 3"/>
          <p:cNvSpPr txBox="1">
            <a:spLocks noChangeArrowheads="1"/>
          </p:cNvSpPr>
          <p:nvPr/>
        </p:nvSpPr>
        <p:spPr bwMode="auto">
          <a:xfrm>
            <a:off x="483972" y="1268760"/>
            <a:ext cx="4026912" cy="1017844"/>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Changement climatique :</a:t>
            </a:r>
          </a:p>
          <a:p>
            <a:pPr algn="ctr" eaLnBrk="1" hangingPunct="1">
              <a:buSzPct val="100000"/>
            </a:pPr>
            <a:r>
              <a:rPr lang="fr-FR" altLang="fr-FR" sz="2000" b="1" dirty="0">
                <a:solidFill>
                  <a:srgbClr val="FFFFFF"/>
                </a:solidFill>
                <a:latin typeface="Century Gothic" panose="020B0502020202020204" pitchFamily="34" charset="0"/>
              </a:rPr>
              <a:t>Adaptation des sociétés humaines ?</a:t>
            </a:r>
          </a:p>
        </p:txBody>
      </p:sp>
      <p:grpSp>
        <p:nvGrpSpPr>
          <p:cNvPr id="3" name="Groupe 2"/>
          <p:cNvGrpSpPr/>
          <p:nvPr/>
        </p:nvGrpSpPr>
        <p:grpSpPr>
          <a:xfrm>
            <a:off x="11455786" y="1442749"/>
            <a:ext cx="397088" cy="4700938"/>
            <a:chOff x="13187744" y="1268760"/>
            <a:chExt cx="397088" cy="4700938"/>
          </a:xfrm>
        </p:grpSpPr>
        <p:sp>
          <p:nvSpPr>
            <p:cNvPr id="99" name="Line 17"/>
            <p:cNvSpPr>
              <a:spLocks noChangeShapeType="1"/>
            </p:cNvSpPr>
            <p:nvPr/>
          </p:nvSpPr>
          <p:spPr bwMode="auto">
            <a:xfrm>
              <a:off x="13262374" y="5765851"/>
              <a:ext cx="2159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00" name="Line 18"/>
            <p:cNvSpPr>
              <a:spLocks noChangeShapeType="1"/>
            </p:cNvSpPr>
            <p:nvPr/>
          </p:nvSpPr>
          <p:spPr bwMode="auto">
            <a:xfrm>
              <a:off x="13262374" y="5622965"/>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01" name="Line 19"/>
            <p:cNvSpPr>
              <a:spLocks noChangeShapeType="1"/>
            </p:cNvSpPr>
            <p:nvPr/>
          </p:nvSpPr>
          <p:spPr bwMode="auto">
            <a:xfrm>
              <a:off x="13262374" y="5478492"/>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02" name="Line 20"/>
            <p:cNvSpPr>
              <a:spLocks noChangeShapeType="1"/>
            </p:cNvSpPr>
            <p:nvPr/>
          </p:nvSpPr>
          <p:spPr bwMode="auto">
            <a:xfrm>
              <a:off x="13262374" y="5334019"/>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03" name="Line 21"/>
            <p:cNvSpPr>
              <a:spLocks noChangeShapeType="1"/>
            </p:cNvSpPr>
            <p:nvPr/>
          </p:nvSpPr>
          <p:spPr bwMode="auto">
            <a:xfrm>
              <a:off x="13262374" y="519113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04" name="Line 22"/>
            <p:cNvSpPr>
              <a:spLocks noChangeShapeType="1"/>
            </p:cNvSpPr>
            <p:nvPr/>
          </p:nvSpPr>
          <p:spPr bwMode="auto">
            <a:xfrm>
              <a:off x="13262374" y="5046660"/>
              <a:ext cx="144463"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05" name="Line 23"/>
            <p:cNvSpPr>
              <a:spLocks noChangeShapeType="1"/>
            </p:cNvSpPr>
            <p:nvPr/>
          </p:nvSpPr>
          <p:spPr bwMode="auto">
            <a:xfrm>
              <a:off x="13262374" y="490377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06" name="Line 24"/>
            <p:cNvSpPr>
              <a:spLocks noChangeShapeType="1"/>
            </p:cNvSpPr>
            <p:nvPr/>
          </p:nvSpPr>
          <p:spPr bwMode="auto">
            <a:xfrm>
              <a:off x="13262374" y="4759302"/>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07" name="Line 25"/>
            <p:cNvSpPr>
              <a:spLocks noChangeShapeType="1"/>
            </p:cNvSpPr>
            <p:nvPr/>
          </p:nvSpPr>
          <p:spPr bwMode="auto">
            <a:xfrm>
              <a:off x="13262374" y="4614828"/>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08" name="Line 26"/>
            <p:cNvSpPr>
              <a:spLocks noChangeShapeType="1"/>
            </p:cNvSpPr>
            <p:nvPr/>
          </p:nvSpPr>
          <p:spPr bwMode="auto">
            <a:xfrm>
              <a:off x="13262374" y="4471942"/>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09" name="Line 27"/>
            <p:cNvSpPr>
              <a:spLocks noChangeShapeType="1"/>
            </p:cNvSpPr>
            <p:nvPr/>
          </p:nvSpPr>
          <p:spPr bwMode="auto">
            <a:xfrm>
              <a:off x="13262374" y="4325882"/>
              <a:ext cx="2159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10" name="Line 28"/>
            <p:cNvSpPr>
              <a:spLocks noChangeShapeType="1"/>
            </p:cNvSpPr>
            <p:nvPr/>
          </p:nvSpPr>
          <p:spPr bwMode="auto">
            <a:xfrm>
              <a:off x="13262374" y="4182996"/>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11" name="Line 29"/>
            <p:cNvSpPr>
              <a:spLocks noChangeShapeType="1"/>
            </p:cNvSpPr>
            <p:nvPr/>
          </p:nvSpPr>
          <p:spPr bwMode="auto">
            <a:xfrm>
              <a:off x="13262374" y="4038523"/>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12" name="Line 30"/>
            <p:cNvSpPr>
              <a:spLocks noChangeShapeType="1"/>
            </p:cNvSpPr>
            <p:nvPr/>
          </p:nvSpPr>
          <p:spPr bwMode="auto">
            <a:xfrm>
              <a:off x="13262374" y="3894050"/>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13" name="Line 31"/>
            <p:cNvSpPr>
              <a:spLocks noChangeShapeType="1"/>
            </p:cNvSpPr>
            <p:nvPr/>
          </p:nvSpPr>
          <p:spPr bwMode="auto">
            <a:xfrm>
              <a:off x="13262374" y="375116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14" name="Line 32"/>
            <p:cNvSpPr>
              <a:spLocks noChangeShapeType="1"/>
            </p:cNvSpPr>
            <p:nvPr/>
          </p:nvSpPr>
          <p:spPr bwMode="auto">
            <a:xfrm>
              <a:off x="13262374" y="3606691"/>
              <a:ext cx="144463"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15" name="Line 33"/>
            <p:cNvSpPr>
              <a:spLocks noChangeShapeType="1"/>
            </p:cNvSpPr>
            <p:nvPr/>
          </p:nvSpPr>
          <p:spPr bwMode="auto">
            <a:xfrm>
              <a:off x="13262374" y="3463806"/>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16" name="Line 34"/>
            <p:cNvSpPr>
              <a:spLocks noChangeShapeType="1"/>
            </p:cNvSpPr>
            <p:nvPr/>
          </p:nvSpPr>
          <p:spPr bwMode="auto">
            <a:xfrm>
              <a:off x="13262374" y="3319332"/>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17" name="Line 35"/>
            <p:cNvSpPr>
              <a:spLocks noChangeShapeType="1"/>
            </p:cNvSpPr>
            <p:nvPr/>
          </p:nvSpPr>
          <p:spPr bwMode="auto">
            <a:xfrm>
              <a:off x="13262374" y="3174860"/>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18" name="Line 36"/>
            <p:cNvSpPr>
              <a:spLocks noChangeShapeType="1"/>
            </p:cNvSpPr>
            <p:nvPr/>
          </p:nvSpPr>
          <p:spPr bwMode="auto">
            <a:xfrm>
              <a:off x="13262374" y="303197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19" name="Line 37"/>
            <p:cNvSpPr>
              <a:spLocks noChangeShapeType="1"/>
            </p:cNvSpPr>
            <p:nvPr/>
          </p:nvSpPr>
          <p:spPr bwMode="auto">
            <a:xfrm>
              <a:off x="13262374" y="2885913"/>
              <a:ext cx="2159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20" name="Line 38"/>
            <p:cNvSpPr>
              <a:spLocks noChangeShapeType="1"/>
            </p:cNvSpPr>
            <p:nvPr/>
          </p:nvSpPr>
          <p:spPr bwMode="auto">
            <a:xfrm>
              <a:off x="13262374" y="2743028"/>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21" name="Line 39"/>
            <p:cNvSpPr>
              <a:spLocks noChangeShapeType="1"/>
            </p:cNvSpPr>
            <p:nvPr/>
          </p:nvSpPr>
          <p:spPr bwMode="auto">
            <a:xfrm>
              <a:off x="13262374" y="259855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22" name="Line 40"/>
            <p:cNvSpPr>
              <a:spLocks noChangeShapeType="1"/>
            </p:cNvSpPr>
            <p:nvPr/>
          </p:nvSpPr>
          <p:spPr bwMode="auto">
            <a:xfrm>
              <a:off x="13262374" y="2454081"/>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23" name="Line 41"/>
            <p:cNvSpPr>
              <a:spLocks noChangeShapeType="1"/>
            </p:cNvSpPr>
            <p:nvPr/>
          </p:nvSpPr>
          <p:spPr bwMode="auto">
            <a:xfrm>
              <a:off x="13262374" y="2311196"/>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24" name="Line 42"/>
            <p:cNvSpPr>
              <a:spLocks noChangeShapeType="1"/>
            </p:cNvSpPr>
            <p:nvPr/>
          </p:nvSpPr>
          <p:spPr bwMode="auto">
            <a:xfrm>
              <a:off x="13262374" y="2166722"/>
              <a:ext cx="144463"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25" name="Line 43"/>
            <p:cNvSpPr>
              <a:spLocks noChangeShapeType="1"/>
            </p:cNvSpPr>
            <p:nvPr/>
          </p:nvSpPr>
          <p:spPr bwMode="auto">
            <a:xfrm>
              <a:off x="13262374" y="2023837"/>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26" name="Line 44"/>
            <p:cNvSpPr>
              <a:spLocks noChangeShapeType="1"/>
            </p:cNvSpPr>
            <p:nvPr/>
          </p:nvSpPr>
          <p:spPr bwMode="auto">
            <a:xfrm>
              <a:off x="13262374" y="1879364"/>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27" name="Line 45"/>
            <p:cNvSpPr>
              <a:spLocks noChangeShapeType="1"/>
            </p:cNvSpPr>
            <p:nvPr/>
          </p:nvSpPr>
          <p:spPr bwMode="auto">
            <a:xfrm>
              <a:off x="13262374" y="1734890"/>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28" name="Line 46"/>
            <p:cNvSpPr>
              <a:spLocks noChangeShapeType="1"/>
            </p:cNvSpPr>
            <p:nvPr/>
          </p:nvSpPr>
          <p:spPr bwMode="auto">
            <a:xfrm>
              <a:off x="13262374" y="1592005"/>
              <a:ext cx="71438"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129" name="Line 47"/>
            <p:cNvSpPr>
              <a:spLocks noChangeShapeType="1"/>
            </p:cNvSpPr>
            <p:nvPr/>
          </p:nvSpPr>
          <p:spPr bwMode="auto">
            <a:xfrm>
              <a:off x="13262374" y="1445944"/>
              <a:ext cx="215900" cy="0"/>
            </a:xfrm>
            <a:prstGeom prst="line">
              <a:avLst/>
            </a:prstGeom>
            <a:noFill/>
            <a:ln w="38100">
              <a:solidFill>
                <a:schemeClr val="tx1"/>
              </a:solidFill>
              <a:round/>
              <a:headEnd/>
              <a:tailEnd/>
            </a:ln>
            <a:extLst>
              <a:ext uri="{909E8E84-426E-40dd-AFC4-6F175D3DCCD1}">
                <a14:hiddenFill xmlns="" xmlns:a14="http://schemas.microsoft.com/office/drawing/2010/main">
                  <a:noFill/>
                </a14:hiddenFill>
              </a:ext>
            </a:extLst>
          </p:spPr>
          <p:txBody>
            <a:bodyPr/>
            <a:lstStyle/>
            <a:p>
              <a:endParaRPr lang="fr-FR">
                <a:latin typeface="Century Gothic" panose="020B0502020202020204" pitchFamily="34" charset="0"/>
              </a:endParaRPr>
            </a:p>
          </p:txBody>
        </p:sp>
        <p:sp>
          <p:nvSpPr>
            <p:cNvPr id="2" name="Rectangle à coins arrondis 1"/>
            <p:cNvSpPr/>
            <p:nvPr/>
          </p:nvSpPr>
          <p:spPr>
            <a:xfrm>
              <a:off x="13187744" y="1268760"/>
              <a:ext cx="397088" cy="4700938"/>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latin typeface="Century Gothic" panose="020B0502020202020204" pitchFamily="34" charset="0"/>
              </a:endParaRPr>
            </a:p>
          </p:txBody>
        </p:sp>
      </p:grpSp>
      <p:grpSp>
        <p:nvGrpSpPr>
          <p:cNvPr id="5" name="Groupe 4"/>
          <p:cNvGrpSpPr/>
          <p:nvPr/>
        </p:nvGrpSpPr>
        <p:grpSpPr>
          <a:xfrm>
            <a:off x="6982241" y="1930136"/>
            <a:ext cx="4219585" cy="710067"/>
            <a:chOff x="7049984" y="5201416"/>
            <a:chExt cx="4219585" cy="710067"/>
          </a:xfrm>
          <a:solidFill>
            <a:srgbClr val="F6AB38"/>
          </a:solidFill>
        </p:grpSpPr>
        <p:sp>
          <p:nvSpPr>
            <p:cNvPr id="69" name="Text Box 3"/>
            <p:cNvSpPr txBox="1">
              <a:spLocks noChangeArrowheads="1"/>
            </p:cNvSpPr>
            <p:nvPr/>
          </p:nvSpPr>
          <p:spPr bwMode="auto">
            <a:xfrm>
              <a:off x="7049984" y="5201416"/>
              <a:ext cx="3829648" cy="710067"/>
            </a:xfrm>
            <a:prstGeom prst="rect">
              <a:avLst/>
            </a:prstGeom>
            <a:grp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Rayonnement solaire et effet de serre naturel forts : 15°C</a:t>
              </a:r>
            </a:p>
          </p:txBody>
        </p:sp>
        <p:sp>
          <p:nvSpPr>
            <p:cNvPr id="4" name="Chevron 3"/>
            <p:cNvSpPr/>
            <p:nvPr/>
          </p:nvSpPr>
          <p:spPr>
            <a:xfrm>
              <a:off x="10981537" y="5605058"/>
              <a:ext cx="288032" cy="21056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Century Gothic" panose="020B0502020202020204" pitchFamily="34" charset="0"/>
              </a:endParaRPr>
            </a:p>
          </p:txBody>
        </p:sp>
      </p:grpSp>
      <p:grpSp>
        <p:nvGrpSpPr>
          <p:cNvPr id="46" name="Groupe 45"/>
          <p:cNvGrpSpPr/>
          <p:nvPr/>
        </p:nvGrpSpPr>
        <p:grpSpPr>
          <a:xfrm>
            <a:off x="6963302" y="2970961"/>
            <a:ext cx="4238524" cy="710067"/>
            <a:chOff x="6984677" y="5605058"/>
            <a:chExt cx="4238524" cy="710067"/>
          </a:xfrm>
          <a:solidFill>
            <a:srgbClr val="F6AB38"/>
          </a:solidFill>
        </p:grpSpPr>
        <p:sp>
          <p:nvSpPr>
            <p:cNvPr id="47" name="Text Box 3"/>
            <p:cNvSpPr txBox="1">
              <a:spLocks noChangeArrowheads="1"/>
            </p:cNvSpPr>
            <p:nvPr/>
          </p:nvSpPr>
          <p:spPr bwMode="auto">
            <a:xfrm>
              <a:off x="6984677" y="5605058"/>
              <a:ext cx="3894955" cy="710067"/>
            </a:xfrm>
            <a:prstGeom prst="rect">
              <a:avLst/>
            </a:prstGeom>
            <a:grp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Rayonnement solaire et effet de serre naturel faibles : 10°C</a:t>
              </a:r>
            </a:p>
          </p:txBody>
        </p:sp>
        <p:sp>
          <p:nvSpPr>
            <p:cNvPr id="48" name="Chevron 47"/>
            <p:cNvSpPr/>
            <p:nvPr/>
          </p:nvSpPr>
          <p:spPr>
            <a:xfrm>
              <a:off x="10935169" y="5605058"/>
              <a:ext cx="288032" cy="21056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Century Gothic" panose="020B0502020202020204" pitchFamily="34" charset="0"/>
              </a:endParaRPr>
            </a:p>
          </p:txBody>
        </p:sp>
      </p:grpSp>
      <p:grpSp>
        <p:nvGrpSpPr>
          <p:cNvPr id="49" name="Groupe 48"/>
          <p:cNvGrpSpPr/>
          <p:nvPr/>
        </p:nvGrpSpPr>
        <p:grpSpPr>
          <a:xfrm>
            <a:off x="8274540" y="5434633"/>
            <a:ext cx="2990335" cy="710067"/>
            <a:chOff x="8279234" y="5176584"/>
            <a:chExt cx="2990335" cy="710067"/>
          </a:xfrm>
          <a:solidFill>
            <a:srgbClr val="F6AB38"/>
          </a:solidFill>
        </p:grpSpPr>
        <p:sp>
          <p:nvSpPr>
            <p:cNvPr id="50" name="Text Box 3"/>
            <p:cNvSpPr txBox="1">
              <a:spLocks noChangeArrowheads="1"/>
            </p:cNvSpPr>
            <p:nvPr/>
          </p:nvSpPr>
          <p:spPr bwMode="auto">
            <a:xfrm>
              <a:off x="8279234" y="5176584"/>
              <a:ext cx="2606848" cy="710067"/>
            </a:xfrm>
            <a:prstGeom prst="rect">
              <a:avLst/>
            </a:prstGeom>
            <a:grp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Absence d’effet de serre : -18°C</a:t>
              </a:r>
            </a:p>
          </p:txBody>
        </p:sp>
        <p:sp>
          <p:nvSpPr>
            <p:cNvPr id="51" name="Chevron 50"/>
            <p:cNvSpPr/>
            <p:nvPr/>
          </p:nvSpPr>
          <p:spPr>
            <a:xfrm>
              <a:off x="10981537" y="5605058"/>
              <a:ext cx="288032" cy="21056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Century Gothic" panose="020B0502020202020204" pitchFamily="34" charset="0"/>
              </a:endParaRPr>
            </a:p>
          </p:txBody>
        </p:sp>
      </p:grpSp>
      <p:pic>
        <p:nvPicPr>
          <p:cNvPr id="52" name="Picture 3" descr="Terre_2000"/>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1682" t="1809" r="1366" b="-42879"/>
          <a:stretch/>
        </p:blipFill>
        <p:spPr bwMode="auto">
          <a:xfrm>
            <a:off x="0" y="2392751"/>
            <a:ext cx="5688632" cy="5616624"/>
          </a:xfrm>
          <a:prstGeom prst="ellipse">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5" name="Groupe 54"/>
          <p:cNvGrpSpPr/>
          <p:nvPr/>
        </p:nvGrpSpPr>
        <p:grpSpPr>
          <a:xfrm>
            <a:off x="6982241" y="985176"/>
            <a:ext cx="4219585" cy="710067"/>
            <a:chOff x="7049984" y="5201416"/>
            <a:chExt cx="4219585" cy="710067"/>
          </a:xfrm>
          <a:solidFill>
            <a:srgbClr val="F6AB38"/>
          </a:solidFill>
        </p:grpSpPr>
        <p:sp>
          <p:nvSpPr>
            <p:cNvPr id="56" name="Text Box 3"/>
            <p:cNvSpPr txBox="1">
              <a:spLocks noChangeArrowheads="1"/>
            </p:cNvSpPr>
            <p:nvPr/>
          </p:nvSpPr>
          <p:spPr bwMode="auto">
            <a:xfrm>
              <a:off x="7049984" y="5201416"/>
              <a:ext cx="3829648" cy="710067"/>
            </a:xfrm>
            <a:prstGeom prst="rect">
              <a:avLst/>
            </a:prstGeom>
            <a:grp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Effet de serre fort lié aux activités humaines: 20°C ?</a:t>
              </a:r>
            </a:p>
          </p:txBody>
        </p:sp>
        <p:sp>
          <p:nvSpPr>
            <p:cNvPr id="57" name="Chevron 56"/>
            <p:cNvSpPr/>
            <p:nvPr/>
          </p:nvSpPr>
          <p:spPr>
            <a:xfrm>
              <a:off x="10981537" y="5605058"/>
              <a:ext cx="288032" cy="210560"/>
            </a:xfrm>
            <a:prstGeom prst="chevron">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latin typeface="Century Gothic" panose="020B0502020202020204" pitchFamily="34" charset="0"/>
              </a:endParaRPr>
            </a:p>
          </p:txBody>
        </p:sp>
      </p:grpSp>
      <p:cxnSp>
        <p:nvCxnSpPr>
          <p:cNvPr id="9" name="Connecteur en angle 8"/>
          <p:cNvCxnSpPr>
            <a:stCxn id="47" idx="1"/>
            <a:endCxn id="69" idx="1"/>
          </p:cNvCxnSpPr>
          <p:nvPr/>
        </p:nvCxnSpPr>
        <p:spPr>
          <a:xfrm rot="10800000" flipH="1">
            <a:off x="6963301" y="2285171"/>
            <a:ext cx="18939" cy="1040825"/>
          </a:xfrm>
          <a:prstGeom prst="bentConnector3">
            <a:avLst>
              <a:gd name="adj1" fmla="val -1207033"/>
            </a:avLst>
          </a:prstGeom>
          <a:ln w="19050">
            <a:solidFill>
              <a:srgbClr val="F6AB38"/>
            </a:solidFill>
            <a:tailEnd type="triangle"/>
          </a:ln>
        </p:spPr>
        <p:style>
          <a:lnRef idx="1">
            <a:schemeClr val="accent1"/>
          </a:lnRef>
          <a:fillRef idx="0">
            <a:schemeClr val="accent1"/>
          </a:fillRef>
          <a:effectRef idx="0">
            <a:schemeClr val="accent1"/>
          </a:effectRef>
          <a:fontRef idx="minor">
            <a:schemeClr val="tx1"/>
          </a:fontRef>
        </p:style>
      </p:cxnSp>
      <p:cxnSp>
        <p:nvCxnSpPr>
          <p:cNvPr id="61" name="Connecteur en angle 60"/>
          <p:cNvCxnSpPr/>
          <p:nvPr/>
        </p:nvCxnSpPr>
        <p:spPr>
          <a:xfrm rot="10800000">
            <a:off x="6953585" y="1351426"/>
            <a:ext cx="12700" cy="944960"/>
          </a:xfrm>
          <a:prstGeom prst="bentConnector3">
            <a:avLst>
              <a:gd name="adj1" fmla="val 1840000"/>
            </a:avLst>
          </a:prstGeom>
          <a:ln w="19050">
            <a:solidFill>
              <a:srgbClr val="F6AB38"/>
            </a:solidFill>
            <a:tailEnd type="triangle"/>
          </a:ln>
        </p:spPr>
        <p:style>
          <a:lnRef idx="1">
            <a:schemeClr val="accent1"/>
          </a:lnRef>
          <a:fillRef idx="0">
            <a:schemeClr val="accent1"/>
          </a:fillRef>
          <a:effectRef idx="0">
            <a:schemeClr val="accent1"/>
          </a:effectRef>
          <a:fontRef idx="minor">
            <a:schemeClr val="tx1"/>
          </a:fontRef>
        </p:style>
      </p:cxnSp>
      <p:sp>
        <p:nvSpPr>
          <p:cNvPr id="66" name="Text Box 70"/>
          <p:cNvSpPr txBox="1">
            <a:spLocks noChangeArrowheads="1"/>
          </p:cNvSpPr>
          <p:nvPr/>
        </p:nvSpPr>
        <p:spPr bwMode="auto">
          <a:xfrm>
            <a:off x="1230550" y="2475504"/>
            <a:ext cx="5513522"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r" eaLnBrk="1" hangingPunct="1">
              <a:spcBef>
                <a:spcPct val="50000"/>
              </a:spcBef>
              <a:buClrTx/>
              <a:buFontTx/>
              <a:buNone/>
            </a:pPr>
            <a:r>
              <a:rPr lang="fr-FR" altLang="fr-FR" b="1" dirty="0">
                <a:latin typeface="Century Gothic" panose="020B0502020202020204" pitchFamily="34" charset="0"/>
              </a:rPr>
              <a:t>10 000 ans </a:t>
            </a:r>
          </a:p>
          <a:p>
            <a:pPr algn="r" eaLnBrk="1" hangingPunct="1">
              <a:spcBef>
                <a:spcPct val="50000"/>
              </a:spcBef>
              <a:buClrTx/>
              <a:buFontTx/>
              <a:buNone/>
            </a:pPr>
            <a:r>
              <a:rPr lang="fr-FR" altLang="fr-FR" b="1" dirty="0">
                <a:latin typeface="Century Gothic" panose="020B0502020202020204" pitchFamily="34" charset="0"/>
              </a:rPr>
              <a:t>0,05°C / siècle</a:t>
            </a:r>
          </a:p>
        </p:txBody>
      </p:sp>
      <p:sp>
        <p:nvSpPr>
          <p:cNvPr id="67" name="Text Box 70"/>
          <p:cNvSpPr txBox="1">
            <a:spLocks noChangeArrowheads="1"/>
          </p:cNvSpPr>
          <p:nvPr/>
        </p:nvSpPr>
        <p:spPr bwMode="auto">
          <a:xfrm>
            <a:off x="4617441" y="1388818"/>
            <a:ext cx="2126631" cy="8617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spcBef>
                <a:spcPct val="20000"/>
              </a:spcBef>
              <a:buClr>
                <a:srgbClr val="FFC000"/>
              </a:buClr>
              <a:buFont typeface="Wingdings" panose="05000000000000000000" pitchFamily="2" charset="2"/>
              <a:buChar char="§"/>
              <a:defRPr sz="2000">
                <a:solidFill>
                  <a:schemeClr val="tx1"/>
                </a:solidFill>
                <a:latin typeface="Arial" panose="020B0604020202020204" pitchFamily="34" charset="0"/>
              </a:defRPr>
            </a:lvl1pPr>
            <a:lvl2pPr marL="742950" indent="-285750">
              <a:spcBef>
                <a:spcPct val="20000"/>
              </a:spcBef>
              <a:buClr>
                <a:srgbClr val="FFC000"/>
              </a:buClr>
              <a:buFont typeface="Wingdings" panose="05000000000000000000" pitchFamily="2" charset="2"/>
              <a:buChar char="§"/>
              <a:defRPr>
                <a:solidFill>
                  <a:schemeClr val="tx1"/>
                </a:solidFill>
                <a:latin typeface="Arial" panose="020B0604020202020204" pitchFamily="34" charset="0"/>
              </a:defRPr>
            </a:lvl2pPr>
            <a:lvl3pPr marL="1143000" indent="-228600">
              <a:spcBef>
                <a:spcPct val="20000"/>
              </a:spcBef>
              <a:buClr>
                <a:srgbClr val="FFC000"/>
              </a:buClr>
              <a:buFont typeface="Wingdings" panose="05000000000000000000" pitchFamily="2" charset="2"/>
              <a:buChar char="§"/>
              <a:defRPr sz="1600">
                <a:solidFill>
                  <a:schemeClr val="tx1"/>
                </a:solidFill>
                <a:latin typeface="Arial" panose="020B0604020202020204" pitchFamily="34" charset="0"/>
              </a:defRPr>
            </a:lvl3pPr>
            <a:lvl4pPr marL="16002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4pPr>
            <a:lvl5pPr marL="2057400" indent="-228600">
              <a:spcBef>
                <a:spcPct val="20000"/>
              </a:spcBef>
              <a:buClr>
                <a:srgbClr val="FFC000"/>
              </a:buClr>
              <a:buFont typeface="Wingdings" panose="05000000000000000000" pitchFamily="2" charset="2"/>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FFC000"/>
              </a:buClr>
              <a:buFont typeface="Wingdings" panose="05000000000000000000" pitchFamily="2" charset="2"/>
              <a:buChar char="§"/>
              <a:defRPr sz="1400">
                <a:solidFill>
                  <a:schemeClr val="tx1"/>
                </a:solidFill>
                <a:latin typeface="Arial" panose="020B0604020202020204" pitchFamily="34" charset="0"/>
              </a:defRPr>
            </a:lvl9pPr>
          </a:lstStyle>
          <a:p>
            <a:pPr algn="r" eaLnBrk="1" hangingPunct="1">
              <a:spcBef>
                <a:spcPct val="50000"/>
              </a:spcBef>
              <a:buClrTx/>
              <a:buFontTx/>
              <a:buNone/>
            </a:pPr>
            <a:r>
              <a:rPr lang="fr-FR" altLang="fr-FR" b="1" dirty="0">
                <a:latin typeface="Century Gothic" panose="020B0502020202020204" pitchFamily="34" charset="0"/>
              </a:rPr>
              <a:t>100 ans </a:t>
            </a:r>
          </a:p>
          <a:p>
            <a:pPr algn="r" eaLnBrk="1" hangingPunct="1">
              <a:spcBef>
                <a:spcPct val="50000"/>
              </a:spcBef>
              <a:buClrTx/>
              <a:buFontTx/>
              <a:buNone/>
            </a:pPr>
            <a:r>
              <a:rPr lang="fr-FR" altLang="fr-FR" b="1" dirty="0">
                <a:latin typeface="Century Gothic" panose="020B0502020202020204" pitchFamily="34" charset="0"/>
              </a:rPr>
              <a:t>5°C / siècle ?</a:t>
            </a:r>
          </a:p>
        </p:txBody>
      </p:sp>
      <p:sp>
        <p:nvSpPr>
          <p:cNvPr id="58" name="Titre 21"/>
          <p:cNvSpPr>
            <a:spLocks noGrp="1"/>
          </p:cNvSpPr>
          <p:nvPr>
            <p:ph type="title"/>
          </p:nvPr>
        </p:nvSpPr>
        <p:spPr/>
        <p:txBody>
          <a:bodyPr/>
          <a:lstStyle/>
          <a:p>
            <a:r>
              <a:rPr lang="fr-FR" dirty="0"/>
              <a:t>La température moyenne sur Terre</a:t>
            </a:r>
          </a:p>
        </p:txBody>
      </p:sp>
    </p:spTree>
    <p:extLst>
      <p:ext uri="{BB962C8B-B14F-4D97-AF65-F5344CB8AC3E}">
        <p14:creationId xmlns:p14="http://schemas.microsoft.com/office/powerpoint/2010/main" val="3410346205"/>
      </p:ext>
    </p:extLst>
  </p:cSld>
  <p:clrMapOvr>
    <a:masterClrMapping/>
  </p:clrMapOvr>
  <p:transition spd="slow">
    <p:wipe dir="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contenu 7"/>
          <p:cNvSpPr>
            <a:spLocks noGrp="1"/>
          </p:cNvSpPr>
          <p:nvPr>
            <p:ph idx="1"/>
          </p:nvPr>
        </p:nvSpPr>
        <p:spPr>
          <a:xfrm>
            <a:off x="609600" y="1268760"/>
            <a:ext cx="8006680" cy="4857403"/>
          </a:xfrm>
        </p:spPr>
        <p:txBody>
          <a:bodyPr/>
          <a:lstStyle/>
          <a:p>
            <a:pPr algn="just">
              <a:spcBef>
                <a:spcPts val="1200"/>
              </a:spcBef>
              <a:buClr>
                <a:srgbClr val="166478"/>
              </a:buClr>
              <a:buFont typeface="Arial" panose="020B0604020202020204" pitchFamily="34" charset="0"/>
              <a:buChar char="•"/>
            </a:pPr>
            <a:r>
              <a:rPr lang="fr-FR" dirty="0">
                <a:solidFill>
                  <a:srgbClr val="166478"/>
                </a:solidFill>
              </a:rPr>
              <a:t>Le climat ne doit pas être confondu avec la météo : </a:t>
            </a:r>
            <a:r>
              <a:rPr lang="fr-FR" dirty="0">
                <a:solidFill>
                  <a:srgbClr val="F59F2E"/>
                </a:solidFill>
              </a:rPr>
              <a:t>échelles de temps </a:t>
            </a:r>
            <a:r>
              <a:rPr lang="fr-FR" dirty="0">
                <a:solidFill>
                  <a:srgbClr val="166478"/>
                </a:solidFill>
              </a:rPr>
              <a:t>et </a:t>
            </a:r>
            <a:r>
              <a:rPr lang="fr-FR" dirty="0">
                <a:solidFill>
                  <a:srgbClr val="F59F2E"/>
                </a:solidFill>
              </a:rPr>
              <a:t>modes d’études</a:t>
            </a:r>
            <a:r>
              <a:rPr lang="fr-FR" dirty="0">
                <a:solidFill>
                  <a:srgbClr val="166478"/>
                </a:solidFill>
              </a:rPr>
              <a:t> différents</a:t>
            </a:r>
          </a:p>
          <a:p>
            <a:pPr algn="just">
              <a:spcBef>
                <a:spcPts val="1200"/>
              </a:spcBef>
              <a:buClr>
                <a:srgbClr val="166478"/>
              </a:buClr>
              <a:buFont typeface="Arial" panose="020B0604020202020204" pitchFamily="34" charset="0"/>
              <a:buChar char="•"/>
            </a:pPr>
            <a:r>
              <a:rPr lang="fr-FR" dirty="0">
                <a:solidFill>
                  <a:srgbClr val="166478"/>
                </a:solidFill>
              </a:rPr>
              <a:t>Le système climatique est </a:t>
            </a:r>
            <a:r>
              <a:rPr lang="fr-FR" dirty="0">
                <a:solidFill>
                  <a:srgbClr val="F59F2E"/>
                </a:solidFill>
              </a:rPr>
              <a:t>un système complexe </a:t>
            </a:r>
            <a:r>
              <a:rPr lang="fr-FR" dirty="0">
                <a:solidFill>
                  <a:srgbClr val="166478"/>
                </a:solidFill>
              </a:rPr>
              <a:t>et </a:t>
            </a:r>
            <a:r>
              <a:rPr lang="fr-FR" dirty="0">
                <a:solidFill>
                  <a:srgbClr val="F59F2E"/>
                </a:solidFill>
              </a:rPr>
              <a:t>en constante</a:t>
            </a:r>
            <a:r>
              <a:rPr lang="fr-FR" dirty="0">
                <a:solidFill>
                  <a:schemeClr val="accent2"/>
                </a:solidFill>
              </a:rPr>
              <a:t> </a:t>
            </a:r>
            <a:r>
              <a:rPr lang="fr-FR" dirty="0">
                <a:solidFill>
                  <a:srgbClr val="F59F2E"/>
                </a:solidFill>
              </a:rPr>
              <a:t>évolution</a:t>
            </a:r>
          </a:p>
          <a:p>
            <a:pPr algn="just">
              <a:spcBef>
                <a:spcPts val="1200"/>
              </a:spcBef>
              <a:buClr>
                <a:srgbClr val="166478"/>
              </a:buClr>
              <a:buFont typeface="Arial" panose="020B0604020202020204" pitchFamily="34" charset="0"/>
              <a:buChar char="•"/>
            </a:pPr>
            <a:r>
              <a:rPr lang="fr-FR" dirty="0">
                <a:solidFill>
                  <a:srgbClr val="166478"/>
                </a:solidFill>
              </a:rPr>
              <a:t>L’effet de serre est </a:t>
            </a:r>
            <a:r>
              <a:rPr lang="fr-FR" dirty="0">
                <a:solidFill>
                  <a:srgbClr val="F59F2E"/>
                </a:solidFill>
              </a:rPr>
              <a:t>un processus naturel</a:t>
            </a:r>
            <a:r>
              <a:rPr lang="fr-FR" dirty="0">
                <a:solidFill>
                  <a:srgbClr val="166478"/>
                </a:solidFill>
              </a:rPr>
              <a:t>, renforcé par les émissions humaines</a:t>
            </a:r>
          </a:p>
          <a:p>
            <a:pPr algn="just">
              <a:spcBef>
                <a:spcPts val="1200"/>
              </a:spcBef>
              <a:buClr>
                <a:srgbClr val="166478"/>
              </a:buClr>
              <a:buFont typeface="Arial" panose="020B0604020202020204" pitchFamily="34" charset="0"/>
              <a:buChar char="•"/>
            </a:pPr>
            <a:r>
              <a:rPr lang="fr-FR" dirty="0">
                <a:solidFill>
                  <a:srgbClr val="166478"/>
                </a:solidFill>
              </a:rPr>
              <a:t>Le climat est très sensible à la température : </a:t>
            </a:r>
            <a:r>
              <a:rPr lang="fr-FR" dirty="0">
                <a:solidFill>
                  <a:srgbClr val="F59F2E"/>
                </a:solidFill>
              </a:rPr>
              <a:t>petite variation, grosses conséquences</a:t>
            </a:r>
          </a:p>
          <a:p>
            <a:pPr algn="just">
              <a:spcBef>
                <a:spcPts val="1200"/>
              </a:spcBef>
              <a:buClr>
                <a:srgbClr val="166478"/>
              </a:buClr>
              <a:buFont typeface="Arial" panose="020B0604020202020204" pitchFamily="34" charset="0"/>
              <a:buChar char="•"/>
            </a:pPr>
            <a:r>
              <a:rPr lang="fr-FR" dirty="0">
                <a:solidFill>
                  <a:srgbClr val="166478"/>
                </a:solidFill>
              </a:rPr>
              <a:t>La situation est </a:t>
            </a:r>
            <a:r>
              <a:rPr lang="fr-FR" dirty="0">
                <a:solidFill>
                  <a:srgbClr val="F59F2E"/>
                </a:solidFill>
              </a:rPr>
              <a:t>inédite</a:t>
            </a:r>
            <a:r>
              <a:rPr lang="fr-FR" dirty="0">
                <a:solidFill>
                  <a:srgbClr val="166478"/>
                </a:solidFill>
              </a:rPr>
              <a:t> essentiellement dans la </a:t>
            </a:r>
            <a:r>
              <a:rPr lang="fr-FR" dirty="0">
                <a:solidFill>
                  <a:srgbClr val="F59F2E"/>
                </a:solidFill>
              </a:rPr>
              <a:t>vitesse du changement</a:t>
            </a:r>
          </a:p>
        </p:txBody>
      </p:sp>
      <p:sp>
        <p:nvSpPr>
          <p:cNvPr id="10" name="Titre 1"/>
          <p:cNvSpPr txBox="1">
            <a:spLocks/>
          </p:cNvSpPr>
          <p:nvPr/>
        </p:nvSpPr>
        <p:spPr>
          <a:xfrm>
            <a:off x="2027548" y="-99392"/>
            <a:ext cx="8028892" cy="980728"/>
          </a:xfrm>
          <a:prstGeom prst="rect">
            <a:avLst/>
          </a:prstGeom>
        </p:spPr>
        <p:txBody>
          <a:bodyPr anchor="ctr">
            <a:normAutofit/>
          </a:bodyPr>
          <a:lstStyle>
            <a:lvl1pPr algn="l" defTabSz="457200" rtl="0" fontAlgn="base">
              <a:spcBef>
                <a:spcPct val="0"/>
              </a:spcBef>
              <a:spcAft>
                <a:spcPct val="0"/>
              </a:spcAft>
              <a:defRPr lang="fr-FR" sz="2400" b="1" kern="1200" cap="none">
                <a:solidFill>
                  <a:srgbClr val="085160"/>
                </a:solidFill>
                <a:latin typeface="Century Gothic" pitchFamily="34" charset="0"/>
                <a:ea typeface="+mn-ea"/>
                <a:cs typeface="+mj-cs"/>
              </a:defRPr>
            </a:lvl1pPr>
            <a:lvl2pPr algn="l" defTabSz="457200" rtl="0" fontAlgn="base">
              <a:spcBef>
                <a:spcPct val="0"/>
              </a:spcBef>
              <a:spcAft>
                <a:spcPct val="0"/>
              </a:spcAft>
              <a:defRPr sz="3200" b="1">
                <a:solidFill>
                  <a:srgbClr val="085160"/>
                </a:solidFill>
                <a:latin typeface="Champagne &amp; Limousines"/>
              </a:defRPr>
            </a:lvl2pPr>
            <a:lvl3pPr algn="l" defTabSz="457200" rtl="0" fontAlgn="base">
              <a:spcBef>
                <a:spcPct val="0"/>
              </a:spcBef>
              <a:spcAft>
                <a:spcPct val="0"/>
              </a:spcAft>
              <a:defRPr sz="3200" b="1">
                <a:solidFill>
                  <a:srgbClr val="085160"/>
                </a:solidFill>
                <a:latin typeface="Champagne &amp; Limousines"/>
              </a:defRPr>
            </a:lvl3pPr>
            <a:lvl4pPr algn="l" defTabSz="457200" rtl="0" fontAlgn="base">
              <a:spcBef>
                <a:spcPct val="0"/>
              </a:spcBef>
              <a:spcAft>
                <a:spcPct val="0"/>
              </a:spcAft>
              <a:defRPr sz="3200" b="1">
                <a:solidFill>
                  <a:srgbClr val="085160"/>
                </a:solidFill>
                <a:latin typeface="Champagne &amp; Limousines"/>
              </a:defRPr>
            </a:lvl4pPr>
            <a:lvl5pPr algn="l" defTabSz="457200" rtl="0" fontAlgn="base">
              <a:spcBef>
                <a:spcPct val="0"/>
              </a:spcBef>
              <a:spcAft>
                <a:spcPct val="0"/>
              </a:spcAft>
              <a:defRPr sz="3200" b="1">
                <a:solidFill>
                  <a:srgbClr val="085160"/>
                </a:solidFill>
                <a:latin typeface="Champagne &amp; Limousines"/>
              </a:defRPr>
            </a:lvl5pPr>
            <a:lvl6pPr marL="457200" algn="l" defTabSz="457200" rtl="0" fontAlgn="base">
              <a:spcBef>
                <a:spcPct val="0"/>
              </a:spcBef>
              <a:spcAft>
                <a:spcPct val="0"/>
              </a:spcAft>
              <a:defRPr sz="3200" b="1">
                <a:solidFill>
                  <a:srgbClr val="085160"/>
                </a:solidFill>
                <a:latin typeface="Champagne &amp; Limousines"/>
              </a:defRPr>
            </a:lvl6pPr>
            <a:lvl7pPr marL="914400" algn="l" defTabSz="457200" rtl="0" fontAlgn="base">
              <a:spcBef>
                <a:spcPct val="0"/>
              </a:spcBef>
              <a:spcAft>
                <a:spcPct val="0"/>
              </a:spcAft>
              <a:defRPr sz="3200" b="1">
                <a:solidFill>
                  <a:srgbClr val="085160"/>
                </a:solidFill>
                <a:latin typeface="Champagne &amp; Limousines"/>
              </a:defRPr>
            </a:lvl7pPr>
            <a:lvl8pPr marL="1371600" algn="l" defTabSz="457200" rtl="0" fontAlgn="base">
              <a:spcBef>
                <a:spcPct val="0"/>
              </a:spcBef>
              <a:spcAft>
                <a:spcPct val="0"/>
              </a:spcAft>
              <a:defRPr sz="3200" b="1">
                <a:solidFill>
                  <a:srgbClr val="085160"/>
                </a:solidFill>
                <a:latin typeface="Champagne &amp; Limousines"/>
              </a:defRPr>
            </a:lvl8pPr>
            <a:lvl9pPr marL="1828800" algn="l" defTabSz="457200" rtl="0" fontAlgn="base">
              <a:spcBef>
                <a:spcPct val="0"/>
              </a:spcBef>
              <a:spcAft>
                <a:spcPct val="0"/>
              </a:spcAft>
              <a:defRPr sz="3200" b="1">
                <a:solidFill>
                  <a:srgbClr val="085160"/>
                </a:solidFill>
                <a:latin typeface="Champagne &amp; Limousines"/>
              </a:defRPr>
            </a:lvl9pPr>
          </a:lstStyle>
          <a:p>
            <a:r>
              <a:rPr lang="en-US" dirty="0"/>
              <a:t>Ce </a:t>
            </a:r>
            <a:r>
              <a:rPr lang="en-US" dirty="0" err="1"/>
              <a:t>qu’il</a:t>
            </a:r>
            <a:r>
              <a:rPr lang="en-US" dirty="0"/>
              <a:t> </a:t>
            </a:r>
            <a:r>
              <a:rPr lang="en-US" dirty="0" err="1"/>
              <a:t>faut</a:t>
            </a:r>
            <a:r>
              <a:rPr lang="en-US" dirty="0"/>
              <a:t> </a:t>
            </a:r>
            <a:r>
              <a:rPr lang="en-US" dirty="0" err="1"/>
              <a:t>re</a:t>
            </a:r>
            <a:r>
              <a:rPr lang="en-US" sz="4400" dirty="0" err="1"/>
              <a:t>te</a:t>
            </a:r>
            <a:r>
              <a:rPr lang="en-US" dirty="0" err="1"/>
              <a:t>nir</a:t>
            </a:r>
            <a:endParaRPr lang="en-US" dirty="0"/>
          </a:p>
        </p:txBody>
      </p:sp>
      <p:pic>
        <p:nvPicPr>
          <p:cNvPr id="11" name="Imag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4275321" y="143283"/>
            <a:ext cx="939563" cy="939563"/>
          </a:xfrm>
          <a:prstGeom prst="rect">
            <a:avLst/>
          </a:prstGeom>
        </p:spPr>
      </p:pic>
      <p:pic>
        <p:nvPicPr>
          <p:cNvPr id="2" name="Image 1"/>
          <p:cNvPicPr>
            <a:picLocks noChangeAspect="1"/>
          </p:cNvPicPr>
          <p:nvPr/>
        </p:nvPicPr>
        <p:blipFill>
          <a:blip r:embed="rId4"/>
          <a:stretch>
            <a:fillRect/>
          </a:stretch>
        </p:blipFill>
        <p:spPr>
          <a:xfrm>
            <a:off x="9048328" y="3356992"/>
            <a:ext cx="2937047" cy="2527958"/>
          </a:xfrm>
          <a:prstGeom prst="rect">
            <a:avLst/>
          </a:prstGeom>
        </p:spPr>
      </p:pic>
      <p:pic>
        <p:nvPicPr>
          <p:cNvPr id="4" name="Image 3"/>
          <p:cNvPicPr>
            <a:picLocks noChangeAspect="1"/>
          </p:cNvPicPr>
          <p:nvPr/>
        </p:nvPicPr>
        <p:blipFill>
          <a:blip r:embed="rId5"/>
          <a:stretch>
            <a:fillRect/>
          </a:stretch>
        </p:blipFill>
        <p:spPr>
          <a:xfrm>
            <a:off x="8843444" y="1556792"/>
            <a:ext cx="3346814" cy="1482743"/>
          </a:xfrm>
          <a:prstGeom prst="rect">
            <a:avLst/>
          </a:prstGeom>
        </p:spPr>
      </p:pic>
    </p:spTree>
    <p:extLst>
      <p:ext uri="{BB962C8B-B14F-4D97-AF65-F5344CB8AC3E}">
        <p14:creationId xmlns:p14="http://schemas.microsoft.com/office/powerpoint/2010/main" val="21680188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idx="1"/>
          </p:nvPr>
        </p:nvSpPr>
        <p:spPr>
          <a:xfrm>
            <a:off x="0" y="2492897"/>
            <a:ext cx="7536160" cy="1500187"/>
          </a:xfrm>
        </p:spPr>
        <p:txBody>
          <a:bodyPr/>
          <a:lstStyle/>
          <a:p>
            <a:r>
              <a:rPr lang="fr-FR" dirty="0"/>
              <a:t>Impact anthropique</a:t>
            </a:r>
          </a:p>
        </p:txBody>
      </p:sp>
      <p:grpSp>
        <p:nvGrpSpPr>
          <p:cNvPr id="3" name="Groupe 2"/>
          <p:cNvGrpSpPr/>
          <p:nvPr/>
        </p:nvGrpSpPr>
        <p:grpSpPr>
          <a:xfrm>
            <a:off x="5663952" y="2163050"/>
            <a:ext cx="2160240" cy="2159880"/>
            <a:chOff x="7176120" y="1700808"/>
            <a:chExt cx="3240000" cy="3240000"/>
          </a:xfrm>
        </p:grpSpPr>
        <p:sp>
          <p:nvSpPr>
            <p:cNvPr id="16" name="Ellipse 15"/>
            <p:cNvSpPr/>
            <p:nvPr/>
          </p:nvSpPr>
          <p:spPr>
            <a:xfrm>
              <a:off x="7176120" y="1700808"/>
              <a:ext cx="3240000" cy="3240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6" name="Groupe 5"/>
            <p:cNvGrpSpPr/>
            <p:nvPr/>
          </p:nvGrpSpPr>
          <p:grpSpPr>
            <a:xfrm>
              <a:off x="7395623" y="2027072"/>
              <a:ext cx="2800994" cy="2587472"/>
              <a:chOff x="8153628" y="1998827"/>
              <a:chExt cx="2800994" cy="2587472"/>
            </a:xfrm>
          </p:grpSpPr>
          <p:pic>
            <p:nvPicPr>
              <p:cNvPr id="9" name="Imag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54125" y="3866299"/>
                <a:ext cx="720000" cy="720000"/>
              </a:xfrm>
              <a:prstGeom prst="rect">
                <a:avLst/>
              </a:prstGeom>
            </p:spPr>
          </p:pic>
          <p:pic>
            <p:nvPicPr>
              <p:cNvPr id="10" name="Imag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53628" y="2933848"/>
                <a:ext cx="720000" cy="720000"/>
              </a:xfrm>
              <a:prstGeom prst="rect">
                <a:avLst/>
              </a:prstGeom>
            </p:spPr>
          </p:pic>
          <p:pic>
            <p:nvPicPr>
              <p:cNvPr id="11" name="Imag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56603" y="3866299"/>
                <a:ext cx="720000" cy="720000"/>
              </a:xfrm>
              <a:prstGeom prst="rect">
                <a:avLst/>
              </a:prstGeom>
            </p:spPr>
          </p:pic>
          <p:pic>
            <p:nvPicPr>
              <p:cNvPr id="12" name="Imag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4125" y="2718827"/>
                <a:ext cx="1080000" cy="1080000"/>
              </a:xfrm>
              <a:prstGeom prst="rect">
                <a:avLst/>
              </a:prstGeom>
            </p:spPr>
          </p:pic>
          <p:pic>
            <p:nvPicPr>
              <p:cNvPr id="13" name="Imag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34622" y="2933600"/>
                <a:ext cx="720000" cy="720000"/>
              </a:xfrm>
              <a:prstGeom prst="rect">
                <a:avLst/>
              </a:prstGeom>
            </p:spPr>
          </p:pic>
          <p:pic>
            <p:nvPicPr>
              <p:cNvPr id="14" name="Imag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675225" y="2000902"/>
                <a:ext cx="720000" cy="720000"/>
              </a:xfrm>
              <a:prstGeom prst="rect">
                <a:avLst/>
              </a:prstGeom>
            </p:spPr>
          </p:pic>
          <p:pic>
            <p:nvPicPr>
              <p:cNvPr id="15" name="Image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13628" y="1998827"/>
                <a:ext cx="720000" cy="720000"/>
              </a:xfrm>
              <a:prstGeom prst="rect">
                <a:avLst/>
              </a:prstGeom>
            </p:spPr>
          </p:pic>
        </p:grpSp>
      </p:grpSp>
    </p:spTree>
    <p:extLst>
      <p:ext uri="{BB962C8B-B14F-4D97-AF65-F5344CB8AC3E}">
        <p14:creationId xmlns:p14="http://schemas.microsoft.com/office/powerpoint/2010/main" val="14869814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Ce que nous dit le</a:t>
            </a:r>
          </a:p>
        </p:txBody>
      </p:sp>
      <p:sp>
        <p:nvSpPr>
          <p:cNvPr id="6" name="Espace réservé du contenu 5"/>
          <p:cNvSpPr>
            <a:spLocks noGrp="1"/>
          </p:cNvSpPr>
          <p:nvPr>
            <p:ph idx="1"/>
          </p:nvPr>
        </p:nvSpPr>
        <p:spPr>
          <a:xfrm>
            <a:off x="609600" y="1268760"/>
            <a:ext cx="9086800" cy="4857403"/>
          </a:xfrm>
        </p:spPr>
        <p:txBody>
          <a:bodyPr/>
          <a:lstStyle/>
          <a:p>
            <a:pPr algn="just"/>
            <a:endParaRPr lang="fr-FR" dirty="0"/>
          </a:p>
          <a:p>
            <a:pPr algn="just"/>
            <a:endParaRPr lang="fr-FR" dirty="0"/>
          </a:p>
          <a:p>
            <a:pPr algn="just">
              <a:buClr>
                <a:srgbClr val="085160"/>
              </a:buClr>
              <a:buFont typeface="Arial" panose="020B0604020202020204" pitchFamily="34" charset="0"/>
              <a:buChar char="•"/>
            </a:pPr>
            <a:r>
              <a:rPr lang="fr-FR" dirty="0"/>
              <a:t>Les activités humaines sont </a:t>
            </a:r>
            <a:r>
              <a:rPr lang="fr-FR" dirty="0">
                <a:solidFill>
                  <a:srgbClr val="F59F2E"/>
                </a:solidFill>
              </a:rPr>
              <a:t>responsables de l'accélération</a:t>
            </a:r>
            <a:r>
              <a:rPr lang="fr-FR" dirty="0">
                <a:solidFill>
                  <a:schemeClr val="accent2"/>
                </a:solidFill>
              </a:rPr>
              <a:t> </a:t>
            </a:r>
            <a:r>
              <a:rPr lang="fr-FR" dirty="0"/>
              <a:t>du changement climatique</a:t>
            </a:r>
          </a:p>
          <a:p>
            <a:pPr algn="just">
              <a:buClr>
                <a:srgbClr val="085160"/>
              </a:buClr>
              <a:buFont typeface="Arial" panose="020B0604020202020204" pitchFamily="34" charset="0"/>
              <a:buChar char="•"/>
            </a:pPr>
            <a:endParaRPr lang="fr-FR" dirty="0"/>
          </a:p>
          <a:p>
            <a:pPr algn="just">
              <a:buClr>
                <a:srgbClr val="085160"/>
              </a:buClr>
              <a:buFont typeface="Arial" panose="020B0604020202020204" pitchFamily="34" charset="0"/>
              <a:buChar char="•"/>
            </a:pPr>
            <a:r>
              <a:rPr lang="fr-FR" dirty="0"/>
              <a:t>Il est important de</a:t>
            </a:r>
            <a:r>
              <a:rPr lang="fr-FR" dirty="0">
                <a:solidFill>
                  <a:srgbClr val="F59F2E"/>
                </a:solidFill>
              </a:rPr>
              <a:t> limiter la hausse de la température à +2°C </a:t>
            </a:r>
            <a:r>
              <a:rPr lang="fr-FR" dirty="0"/>
              <a:t>avant la fin du siècle</a:t>
            </a:r>
          </a:p>
          <a:p>
            <a:pPr algn="just">
              <a:buClr>
                <a:srgbClr val="085160"/>
              </a:buClr>
              <a:buFont typeface="Arial" panose="020B0604020202020204" pitchFamily="34" charset="0"/>
              <a:buChar char="•"/>
            </a:pPr>
            <a:endParaRPr lang="fr-FR" dirty="0"/>
          </a:p>
          <a:p>
            <a:pPr algn="just">
              <a:buClr>
                <a:srgbClr val="085160"/>
              </a:buClr>
              <a:buFont typeface="Arial" panose="020B0604020202020204" pitchFamily="34" charset="0"/>
              <a:buChar char="•"/>
            </a:pPr>
            <a:r>
              <a:rPr lang="fr-FR" dirty="0"/>
              <a:t>Au delà on prend le risque d’un </a:t>
            </a:r>
            <a:r>
              <a:rPr lang="fr-FR" dirty="0">
                <a:solidFill>
                  <a:srgbClr val="F59F2E"/>
                </a:solidFill>
              </a:rPr>
              <a:t>emballement</a:t>
            </a:r>
            <a:r>
              <a:rPr lang="fr-FR" dirty="0"/>
              <a:t> de la machine climatique.</a:t>
            </a:r>
          </a:p>
          <a:p>
            <a:pPr algn="just"/>
            <a:endParaRPr lang="fr-FR" dirty="0"/>
          </a:p>
        </p:txBody>
      </p:sp>
      <p:sp>
        <p:nvSpPr>
          <p:cNvPr id="8" name="Text Box 3"/>
          <p:cNvSpPr txBox="1">
            <a:spLocks noChangeArrowheads="1"/>
          </p:cNvSpPr>
          <p:nvPr/>
        </p:nvSpPr>
        <p:spPr bwMode="auto">
          <a:xfrm>
            <a:off x="1883532" y="1484784"/>
            <a:ext cx="8424936" cy="463846"/>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400" b="1" dirty="0">
                <a:solidFill>
                  <a:srgbClr val="FFFFFF"/>
                </a:solidFill>
                <a:latin typeface="Century Gothic" panose="020B0502020202020204" pitchFamily="34" charset="0"/>
              </a:rPr>
              <a:t>Les 3 messages clés de la science climatique :</a:t>
            </a:r>
          </a:p>
        </p:txBody>
      </p:sp>
      <p:pic>
        <p:nvPicPr>
          <p:cNvPr id="21" name="Image 20"/>
          <p:cNvPicPr>
            <a:picLocks noChangeAspect="1"/>
          </p:cNvPicPr>
          <p:nvPr/>
        </p:nvPicPr>
        <p:blipFill>
          <a:blip r:embed="rId3"/>
          <a:stretch>
            <a:fillRect/>
          </a:stretch>
        </p:blipFill>
        <p:spPr>
          <a:xfrm>
            <a:off x="9971830" y="2226209"/>
            <a:ext cx="1740794" cy="1619951"/>
          </a:xfrm>
          <a:prstGeom prst="rect">
            <a:avLst/>
          </a:prstGeom>
        </p:spPr>
      </p:pic>
      <p:pic>
        <p:nvPicPr>
          <p:cNvPr id="25" name="Image 24"/>
          <p:cNvPicPr>
            <a:picLocks noChangeAspect="1"/>
          </p:cNvPicPr>
          <p:nvPr/>
        </p:nvPicPr>
        <p:blipFill>
          <a:blip r:embed="rId4"/>
          <a:stretch>
            <a:fillRect/>
          </a:stretch>
        </p:blipFill>
        <p:spPr>
          <a:xfrm>
            <a:off x="5015880" y="78010"/>
            <a:ext cx="1785080" cy="824707"/>
          </a:xfrm>
          <a:prstGeom prst="rect">
            <a:avLst/>
          </a:prstGeom>
        </p:spPr>
      </p:pic>
      <p:sp>
        <p:nvSpPr>
          <p:cNvPr id="26" name="Rectangle 25"/>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pt-BR" sz="1400" i="1" dirty="0">
                <a:solidFill>
                  <a:srgbClr val="085160"/>
                </a:solidFill>
                <a:latin typeface="Century Gothic" pitchFamily="34" charset="0"/>
                <a:cs typeface="+mn-cs"/>
              </a:rPr>
              <a:t>IPCC AR5 </a:t>
            </a:r>
          </a:p>
        </p:txBody>
      </p:sp>
      <p:pic>
        <p:nvPicPr>
          <p:cNvPr id="3" name="Imag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69883" y="4467231"/>
            <a:ext cx="1542741" cy="1542741"/>
          </a:xfrm>
          <a:prstGeom prst="rect">
            <a:avLst/>
          </a:prstGeom>
        </p:spPr>
      </p:pic>
    </p:spTree>
    <p:extLst>
      <p:ext uri="{BB962C8B-B14F-4D97-AF65-F5344CB8AC3E}">
        <p14:creationId xmlns:p14="http://schemas.microsoft.com/office/powerpoint/2010/main" val="69682286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ustomShape 4"/>
          <p:cNvSpPr/>
          <p:nvPr/>
        </p:nvSpPr>
        <p:spPr>
          <a:xfrm>
            <a:off x="2135640" y="5228936"/>
            <a:ext cx="3888000" cy="431640"/>
          </a:xfrm>
          <a:prstGeom prst="roundRect">
            <a:avLst>
              <a:gd name="adj" fmla="val 45346"/>
            </a:avLst>
          </a:prstGeom>
          <a:solidFill>
            <a:srgbClr val="000000"/>
          </a:solidFill>
          <a:ln w="9360">
            <a:noFill/>
          </a:ln>
        </p:spPr>
      </p:sp>
      <p:sp>
        <p:nvSpPr>
          <p:cNvPr id="10" name="CustomShape 5"/>
          <p:cNvSpPr/>
          <p:nvPr/>
        </p:nvSpPr>
        <p:spPr>
          <a:xfrm>
            <a:off x="2135640" y="5732936"/>
            <a:ext cx="3888000" cy="431640"/>
          </a:xfrm>
          <a:prstGeom prst="roundRect">
            <a:avLst>
              <a:gd name="adj" fmla="val 45346"/>
            </a:avLst>
          </a:prstGeom>
          <a:solidFill>
            <a:srgbClr val="000000"/>
          </a:solidFill>
          <a:ln w="9360">
            <a:noFill/>
          </a:ln>
        </p:spPr>
      </p:sp>
      <p:sp>
        <p:nvSpPr>
          <p:cNvPr id="11" name="CustomShape 6"/>
          <p:cNvSpPr/>
          <p:nvPr/>
        </p:nvSpPr>
        <p:spPr>
          <a:xfrm>
            <a:off x="6168000" y="5228936"/>
            <a:ext cx="3888000" cy="431640"/>
          </a:xfrm>
          <a:prstGeom prst="roundRect">
            <a:avLst>
              <a:gd name="adj" fmla="val 45346"/>
            </a:avLst>
          </a:prstGeom>
          <a:solidFill>
            <a:srgbClr val="000000"/>
          </a:solidFill>
          <a:ln w="9360">
            <a:noFill/>
          </a:ln>
        </p:spPr>
      </p:sp>
      <p:sp>
        <p:nvSpPr>
          <p:cNvPr id="12" name="CustomShape 7"/>
          <p:cNvSpPr/>
          <p:nvPr/>
        </p:nvSpPr>
        <p:spPr>
          <a:xfrm>
            <a:off x="6168000" y="5732936"/>
            <a:ext cx="3888000" cy="431640"/>
          </a:xfrm>
          <a:prstGeom prst="roundRect">
            <a:avLst>
              <a:gd name="adj" fmla="val 45346"/>
            </a:avLst>
          </a:prstGeom>
          <a:solidFill>
            <a:srgbClr val="000000"/>
          </a:solidFill>
          <a:ln w="9360">
            <a:noFill/>
          </a:ln>
        </p:spPr>
      </p:sp>
      <p:sp>
        <p:nvSpPr>
          <p:cNvPr id="17" name="CustomShape 14"/>
          <p:cNvSpPr/>
          <p:nvPr/>
        </p:nvSpPr>
        <p:spPr>
          <a:xfrm>
            <a:off x="2063640" y="5228936"/>
            <a:ext cx="4032000" cy="431640"/>
          </a:xfrm>
          <a:prstGeom prst="bracePair">
            <a:avLst>
              <a:gd name="adj" fmla="val 25000"/>
            </a:avLst>
          </a:prstGeom>
          <a:noFill/>
          <a:ln w="25560">
            <a:solidFill>
              <a:srgbClr val="BBE0E3"/>
            </a:solidFill>
            <a:round/>
          </a:ln>
        </p:spPr>
      </p:sp>
      <p:sp>
        <p:nvSpPr>
          <p:cNvPr id="18" name="CustomShape 15"/>
          <p:cNvSpPr/>
          <p:nvPr/>
        </p:nvSpPr>
        <p:spPr>
          <a:xfrm>
            <a:off x="6096000" y="5228936"/>
            <a:ext cx="4032000" cy="431640"/>
          </a:xfrm>
          <a:prstGeom prst="bracePair">
            <a:avLst>
              <a:gd name="adj" fmla="val 25000"/>
            </a:avLst>
          </a:prstGeom>
          <a:noFill/>
          <a:ln w="25560">
            <a:solidFill>
              <a:srgbClr val="BBE0E3"/>
            </a:solidFill>
            <a:round/>
          </a:ln>
        </p:spPr>
      </p:sp>
      <p:sp>
        <p:nvSpPr>
          <p:cNvPr id="22" name="CustomShape 16"/>
          <p:cNvSpPr/>
          <p:nvPr/>
        </p:nvSpPr>
        <p:spPr>
          <a:xfrm>
            <a:off x="2063640" y="5732936"/>
            <a:ext cx="4032000" cy="431640"/>
          </a:xfrm>
          <a:prstGeom prst="bracePair">
            <a:avLst>
              <a:gd name="adj" fmla="val 25000"/>
            </a:avLst>
          </a:prstGeom>
          <a:noFill/>
          <a:ln w="25560">
            <a:solidFill>
              <a:srgbClr val="BBE0E3"/>
            </a:solidFill>
            <a:round/>
          </a:ln>
        </p:spPr>
      </p:sp>
      <p:sp>
        <p:nvSpPr>
          <p:cNvPr id="23" name="CustomShape 17"/>
          <p:cNvSpPr/>
          <p:nvPr/>
        </p:nvSpPr>
        <p:spPr>
          <a:xfrm>
            <a:off x="6096000" y="5732936"/>
            <a:ext cx="4032000" cy="431640"/>
          </a:xfrm>
          <a:prstGeom prst="bracePair">
            <a:avLst>
              <a:gd name="adj" fmla="val 25000"/>
            </a:avLst>
          </a:prstGeom>
          <a:noFill/>
          <a:ln w="25560">
            <a:solidFill>
              <a:srgbClr val="BBE0E3"/>
            </a:solidFill>
            <a:round/>
          </a:ln>
        </p:spPr>
      </p:sp>
      <p:sp>
        <p:nvSpPr>
          <p:cNvPr id="29" name="Line 21"/>
          <p:cNvSpPr/>
          <p:nvPr/>
        </p:nvSpPr>
        <p:spPr>
          <a:xfrm>
            <a:off x="2279280" y="5228576"/>
            <a:ext cx="3600360" cy="0"/>
          </a:xfrm>
          <a:prstGeom prst="line">
            <a:avLst/>
          </a:prstGeom>
          <a:ln w="25560">
            <a:solidFill>
              <a:srgbClr val="BBE0E3"/>
            </a:solidFill>
            <a:round/>
          </a:ln>
        </p:spPr>
      </p:sp>
      <p:sp>
        <p:nvSpPr>
          <p:cNvPr id="30" name="Line 22"/>
          <p:cNvSpPr/>
          <p:nvPr/>
        </p:nvSpPr>
        <p:spPr>
          <a:xfrm>
            <a:off x="2279280" y="5660576"/>
            <a:ext cx="3600360" cy="0"/>
          </a:xfrm>
          <a:prstGeom prst="line">
            <a:avLst/>
          </a:prstGeom>
          <a:ln w="25560">
            <a:solidFill>
              <a:schemeClr val="accent1"/>
            </a:solidFill>
            <a:round/>
          </a:ln>
        </p:spPr>
      </p:sp>
      <p:sp>
        <p:nvSpPr>
          <p:cNvPr id="31" name="Line 23"/>
          <p:cNvSpPr/>
          <p:nvPr/>
        </p:nvSpPr>
        <p:spPr>
          <a:xfrm>
            <a:off x="2279280" y="5732576"/>
            <a:ext cx="3600360" cy="0"/>
          </a:xfrm>
          <a:prstGeom prst="line">
            <a:avLst/>
          </a:prstGeom>
          <a:ln w="25560">
            <a:solidFill>
              <a:srgbClr val="BBE0E3"/>
            </a:solidFill>
            <a:round/>
          </a:ln>
        </p:spPr>
      </p:sp>
      <p:sp>
        <p:nvSpPr>
          <p:cNvPr id="32" name="Line 24"/>
          <p:cNvSpPr/>
          <p:nvPr/>
        </p:nvSpPr>
        <p:spPr>
          <a:xfrm>
            <a:off x="2279280" y="6164576"/>
            <a:ext cx="3600360" cy="0"/>
          </a:xfrm>
          <a:prstGeom prst="line">
            <a:avLst/>
          </a:prstGeom>
          <a:ln w="25560">
            <a:solidFill>
              <a:srgbClr val="BBE0E3"/>
            </a:solidFill>
            <a:round/>
          </a:ln>
        </p:spPr>
      </p:sp>
      <p:sp>
        <p:nvSpPr>
          <p:cNvPr id="33" name="Line 25"/>
          <p:cNvSpPr/>
          <p:nvPr/>
        </p:nvSpPr>
        <p:spPr>
          <a:xfrm>
            <a:off x="6312000" y="5228576"/>
            <a:ext cx="3600360" cy="0"/>
          </a:xfrm>
          <a:prstGeom prst="line">
            <a:avLst/>
          </a:prstGeom>
          <a:ln w="25560">
            <a:solidFill>
              <a:srgbClr val="BBE0E3"/>
            </a:solidFill>
            <a:round/>
          </a:ln>
        </p:spPr>
      </p:sp>
      <p:sp>
        <p:nvSpPr>
          <p:cNvPr id="34" name="Line 26"/>
          <p:cNvSpPr/>
          <p:nvPr/>
        </p:nvSpPr>
        <p:spPr>
          <a:xfrm>
            <a:off x="6312000" y="5660576"/>
            <a:ext cx="3600360" cy="0"/>
          </a:xfrm>
          <a:prstGeom prst="line">
            <a:avLst/>
          </a:prstGeom>
          <a:ln w="25560">
            <a:solidFill>
              <a:srgbClr val="BBE0E3"/>
            </a:solidFill>
            <a:round/>
          </a:ln>
        </p:spPr>
      </p:sp>
      <p:sp>
        <p:nvSpPr>
          <p:cNvPr id="35" name="Line 27"/>
          <p:cNvSpPr/>
          <p:nvPr/>
        </p:nvSpPr>
        <p:spPr>
          <a:xfrm>
            <a:off x="6312000" y="5732576"/>
            <a:ext cx="3600360" cy="0"/>
          </a:xfrm>
          <a:prstGeom prst="line">
            <a:avLst/>
          </a:prstGeom>
          <a:ln w="25560">
            <a:solidFill>
              <a:srgbClr val="BBE0E3"/>
            </a:solidFill>
            <a:round/>
          </a:ln>
        </p:spPr>
      </p:sp>
      <p:sp>
        <p:nvSpPr>
          <p:cNvPr id="36" name="Line 28"/>
          <p:cNvSpPr/>
          <p:nvPr/>
        </p:nvSpPr>
        <p:spPr>
          <a:xfrm>
            <a:off x="6312000" y="6164576"/>
            <a:ext cx="3600360" cy="0"/>
          </a:xfrm>
          <a:prstGeom prst="line">
            <a:avLst/>
          </a:prstGeom>
          <a:ln w="25560">
            <a:solidFill>
              <a:srgbClr val="BBE0E3"/>
            </a:solidFill>
            <a:round/>
          </a:ln>
        </p:spPr>
      </p:sp>
      <p:sp>
        <p:nvSpPr>
          <p:cNvPr id="38" name="Line 30"/>
          <p:cNvSpPr/>
          <p:nvPr/>
        </p:nvSpPr>
        <p:spPr>
          <a:xfrm>
            <a:off x="10128360" y="5444576"/>
            <a:ext cx="539640" cy="0"/>
          </a:xfrm>
          <a:prstGeom prst="line">
            <a:avLst/>
          </a:prstGeom>
          <a:ln w="25560">
            <a:solidFill>
              <a:srgbClr val="BBE0E3"/>
            </a:solidFill>
            <a:round/>
          </a:ln>
        </p:spPr>
      </p:sp>
      <p:sp>
        <p:nvSpPr>
          <p:cNvPr id="39" name="Line 31"/>
          <p:cNvSpPr/>
          <p:nvPr/>
        </p:nvSpPr>
        <p:spPr>
          <a:xfrm>
            <a:off x="10128360" y="5948576"/>
            <a:ext cx="539640" cy="0"/>
          </a:xfrm>
          <a:prstGeom prst="line">
            <a:avLst/>
          </a:prstGeom>
          <a:ln w="25560">
            <a:solidFill>
              <a:srgbClr val="BBE0E3"/>
            </a:solidFill>
            <a:round/>
          </a:ln>
        </p:spPr>
      </p:sp>
      <p:sp>
        <p:nvSpPr>
          <p:cNvPr id="41" name="Line 33"/>
          <p:cNvSpPr/>
          <p:nvPr/>
        </p:nvSpPr>
        <p:spPr>
          <a:xfrm>
            <a:off x="1524000" y="5444576"/>
            <a:ext cx="539280" cy="0"/>
          </a:xfrm>
          <a:prstGeom prst="line">
            <a:avLst/>
          </a:prstGeom>
          <a:ln w="25560">
            <a:solidFill>
              <a:srgbClr val="BBE0E3"/>
            </a:solidFill>
            <a:round/>
          </a:ln>
        </p:spPr>
      </p:sp>
      <p:sp>
        <p:nvSpPr>
          <p:cNvPr id="42" name="Line 34"/>
          <p:cNvSpPr/>
          <p:nvPr/>
        </p:nvSpPr>
        <p:spPr>
          <a:xfrm>
            <a:off x="1524000" y="5948576"/>
            <a:ext cx="539280" cy="0"/>
          </a:xfrm>
          <a:prstGeom prst="line">
            <a:avLst/>
          </a:prstGeom>
          <a:ln w="25560">
            <a:solidFill>
              <a:srgbClr val="BBE0E3"/>
            </a:solidFill>
            <a:round/>
          </a:ln>
        </p:spPr>
      </p:sp>
      <p:sp>
        <p:nvSpPr>
          <p:cNvPr id="43" name="CustomShape 43"/>
          <p:cNvSpPr/>
          <p:nvPr/>
        </p:nvSpPr>
        <p:spPr>
          <a:xfrm>
            <a:off x="2137440" y="5228936"/>
            <a:ext cx="3814200" cy="364680"/>
          </a:xfrm>
          <a:prstGeom prst="rect">
            <a:avLst/>
          </a:prstGeom>
          <a:noFill/>
          <a:ln>
            <a:noFill/>
          </a:ln>
        </p:spPr>
        <p:txBody>
          <a:bodyPr lIns="90000" tIns="45000" rIns="90000" bIns="45000"/>
          <a:lstStyle/>
          <a:p>
            <a:pPr>
              <a:lnSpc>
                <a:spcPct val="100000"/>
              </a:lnSpc>
              <a:buFont typeface="Arial"/>
              <a:buChar char="•"/>
            </a:pPr>
            <a:r>
              <a:rPr lang="fr-FR" sz="2000" b="1" dirty="0">
                <a:solidFill>
                  <a:srgbClr val="FF9E00"/>
                </a:solidFill>
                <a:latin typeface="Arial"/>
                <a:ea typeface="ＭＳ Ｐゴシック"/>
              </a:rPr>
              <a:t>A : 2°C </a:t>
            </a:r>
            <a:endParaRPr sz="2000" baseline="-25000" dirty="0">
              <a:solidFill>
                <a:srgbClr val="FF9E00"/>
              </a:solidFill>
            </a:endParaRPr>
          </a:p>
        </p:txBody>
      </p:sp>
      <p:sp>
        <p:nvSpPr>
          <p:cNvPr id="44" name="CustomShape 44"/>
          <p:cNvSpPr/>
          <p:nvPr/>
        </p:nvSpPr>
        <p:spPr>
          <a:xfrm>
            <a:off x="6183120" y="5228936"/>
            <a:ext cx="238896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B : 5°C</a:t>
            </a:r>
            <a:endParaRPr sz="2000" dirty="0">
              <a:solidFill>
                <a:srgbClr val="FF9E00"/>
              </a:solidFill>
            </a:endParaRPr>
          </a:p>
        </p:txBody>
      </p:sp>
      <p:sp>
        <p:nvSpPr>
          <p:cNvPr id="45" name="CustomShape 45"/>
          <p:cNvSpPr/>
          <p:nvPr/>
        </p:nvSpPr>
        <p:spPr>
          <a:xfrm>
            <a:off x="2150760" y="5732936"/>
            <a:ext cx="264204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C : 8°C</a:t>
            </a:r>
            <a:endParaRPr sz="2000" dirty="0">
              <a:solidFill>
                <a:srgbClr val="FF9E00"/>
              </a:solidFill>
            </a:endParaRPr>
          </a:p>
        </p:txBody>
      </p:sp>
      <p:sp>
        <p:nvSpPr>
          <p:cNvPr id="46" name="CustomShape 46"/>
          <p:cNvSpPr/>
          <p:nvPr/>
        </p:nvSpPr>
        <p:spPr>
          <a:xfrm>
            <a:off x="6205432" y="5747873"/>
            <a:ext cx="305892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D : Plusieurs trajectoires	</a:t>
            </a:r>
            <a:endParaRPr sz="2000" dirty="0">
              <a:solidFill>
                <a:srgbClr val="FF9E00"/>
              </a:solidFill>
            </a:endParaRPr>
          </a:p>
        </p:txBody>
      </p:sp>
      <p:grpSp>
        <p:nvGrpSpPr>
          <p:cNvPr id="2" name="Grouper 1"/>
          <p:cNvGrpSpPr/>
          <p:nvPr/>
        </p:nvGrpSpPr>
        <p:grpSpPr>
          <a:xfrm>
            <a:off x="1524000" y="4148472"/>
            <a:ext cx="9144000" cy="864000"/>
            <a:chOff x="0" y="3589576"/>
            <a:chExt cx="9144000" cy="864000"/>
          </a:xfrm>
        </p:grpSpPr>
        <p:sp>
          <p:nvSpPr>
            <p:cNvPr id="13" name="CustomShape 8"/>
            <p:cNvSpPr/>
            <p:nvPr/>
          </p:nvSpPr>
          <p:spPr>
            <a:xfrm>
              <a:off x="755640" y="3589576"/>
              <a:ext cx="7632360" cy="863640"/>
            </a:xfrm>
            <a:prstGeom prst="roundRect">
              <a:avLst>
                <a:gd name="adj" fmla="val 29424"/>
              </a:avLst>
            </a:prstGeom>
            <a:solidFill>
              <a:schemeClr val="tx1"/>
            </a:solidFill>
            <a:ln w="9360">
              <a:noFill/>
            </a:ln>
          </p:spPr>
          <p:txBody>
            <a:bodyPr lIns="90000" tIns="45000" rIns="90000" bIns="45000" anchor="ctr"/>
            <a:lstStyle/>
            <a:p>
              <a:pPr algn="ctr">
                <a:lnSpc>
                  <a:spcPct val="100000"/>
                </a:lnSpc>
              </a:pPr>
              <a:r>
                <a:rPr lang="fr-FR" sz="2400" b="1" dirty="0">
                  <a:solidFill>
                    <a:srgbClr val="FF9E00"/>
                  </a:solidFill>
                  <a:latin typeface="Arial"/>
                  <a:ea typeface="ＭＳ Ｐゴシック"/>
                </a:rPr>
                <a:t>Les scenarii du GIEC prévoient d’ici 2100 une augmentation de : </a:t>
              </a:r>
              <a:endParaRPr sz="2400" dirty="0">
                <a:solidFill>
                  <a:srgbClr val="FF9E00"/>
                </a:solidFill>
              </a:endParaRPr>
            </a:p>
          </p:txBody>
        </p:sp>
        <p:sp>
          <p:nvSpPr>
            <p:cNvPr id="25" name="CustomShape 18"/>
            <p:cNvSpPr/>
            <p:nvPr/>
          </p:nvSpPr>
          <p:spPr>
            <a:xfrm>
              <a:off x="539640" y="3589576"/>
              <a:ext cx="8064360" cy="863640"/>
            </a:xfrm>
            <a:prstGeom prst="bracePair">
              <a:avLst>
                <a:gd name="adj" fmla="val 25000"/>
              </a:avLst>
            </a:prstGeom>
            <a:noFill/>
            <a:ln w="25560">
              <a:solidFill>
                <a:srgbClr val="BBE0E3"/>
              </a:solidFill>
              <a:round/>
            </a:ln>
          </p:spPr>
        </p:sp>
        <p:sp>
          <p:nvSpPr>
            <p:cNvPr id="27" name="Line 19"/>
            <p:cNvSpPr/>
            <p:nvPr/>
          </p:nvSpPr>
          <p:spPr>
            <a:xfrm>
              <a:off x="971280" y="3589576"/>
              <a:ext cx="7201080" cy="0"/>
            </a:xfrm>
            <a:prstGeom prst="line">
              <a:avLst/>
            </a:prstGeom>
            <a:ln w="25560">
              <a:solidFill>
                <a:srgbClr val="BBE0E3"/>
              </a:solidFill>
              <a:round/>
            </a:ln>
          </p:spPr>
        </p:sp>
        <p:sp>
          <p:nvSpPr>
            <p:cNvPr id="28" name="Line 20"/>
            <p:cNvSpPr/>
            <p:nvPr/>
          </p:nvSpPr>
          <p:spPr>
            <a:xfrm>
              <a:off x="971280" y="4453576"/>
              <a:ext cx="7201080" cy="0"/>
            </a:xfrm>
            <a:prstGeom prst="line">
              <a:avLst/>
            </a:prstGeom>
            <a:ln w="25560">
              <a:solidFill>
                <a:srgbClr val="BBE0E3"/>
              </a:solidFill>
              <a:round/>
            </a:ln>
          </p:spPr>
        </p:sp>
        <p:sp>
          <p:nvSpPr>
            <p:cNvPr id="37" name="Line 29"/>
            <p:cNvSpPr/>
            <p:nvPr/>
          </p:nvSpPr>
          <p:spPr>
            <a:xfrm>
              <a:off x="8604360" y="4021576"/>
              <a:ext cx="539640" cy="0"/>
            </a:xfrm>
            <a:prstGeom prst="line">
              <a:avLst/>
            </a:prstGeom>
            <a:ln w="25560">
              <a:solidFill>
                <a:srgbClr val="BBE0E3"/>
              </a:solidFill>
              <a:round/>
            </a:ln>
          </p:spPr>
        </p:sp>
        <p:sp>
          <p:nvSpPr>
            <p:cNvPr id="40" name="Line 32"/>
            <p:cNvSpPr/>
            <p:nvPr/>
          </p:nvSpPr>
          <p:spPr>
            <a:xfrm>
              <a:off x="0" y="4021576"/>
              <a:ext cx="539280" cy="0"/>
            </a:xfrm>
            <a:prstGeom prst="line">
              <a:avLst/>
            </a:prstGeom>
            <a:ln w="25560">
              <a:solidFill>
                <a:srgbClr val="BBE0E3"/>
              </a:solidFill>
              <a:round/>
            </a:ln>
          </p:spPr>
        </p:sp>
      </p:grpSp>
      <p:grpSp>
        <p:nvGrpSpPr>
          <p:cNvPr id="49" name="Grouper 48"/>
          <p:cNvGrpSpPr/>
          <p:nvPr/>
        </p:nvGrpSpPr>
        <p:grpSpPr>
          <a:xfrm>
            <a:off x="1530726" y="1196752"/>
            <a:ext cx="9144000" cy="1367112"/>
            <a:chOff x="0" y="3589576"/>
            <a:chExt cx="9144000" cy="864000"/>
          </a:xfrm>
        </p:grpSpPr>
        <p:sp>
          <p:nvSpPr>
            <p:cNvPr id="50" name="CustomShape 8"/>
            <p:cNvSpPr/>
            <p:nvPr/>
          </p:nvSpPr>
          <p:spPr>
            <a:xfrm>
              <a:off x="604834" y="3589576"/>
              <a:ext cx="7632848" cy="863640"/>
            </a:xfrm>
            <a:prstGeom prst="roundRect">
              <a:avLst>
                <a:gd name="adj" fmla="val 29424"/>
              </a:avLst>
            </a:prstGeom>
            <a:solidFill>
              <a:schemeClr val="tx1"/>
            </a:solidFill>
            <a:ln w="9360">
              <a:noFill/>
            </a:ln>
          </p:spPr>
          <p:txBody>
            <a:bodyPr lIns="0" tIns="0" rIns="0" bIns="0" anchor="ctr"/>
            <a:lstStyle/>
            <a:p>
              <a:pPr algn="ctr">
                <a:lnSpc>
                  <a:spcPct val="100000"/>
                </a:lnSpc>
              </a:pPr>
              <a:r>
                <a:rPr lang="fr-FR" sz="2000" i="1" dirty="0">
                  <a:solidFill>
                    <a:srgbClr val="FF9E00"/>
                  </a:solidFill>
                  <a:latin typeface="Arial"/>
                  <a:ea typeface="ＭＳ Ｐゴシック"/>
                </a:rPr>
                <a:t>« Le changement climatique actuel est lié aux activités humaines, probabilité de 95%»  </a:t>
              </a:r>
              <a:r>
                <a:rPr lang="fr-FR" sz="1400" i="1" dirty="0">
                  <a:solidFill>
                    <a:srgbClr val="FF9E00"/>
                  </a:solidFill>
                  <a:latin typeface="Arial"/>
                  <a:ea typeface="ＭＳ Ｐゴシック"/>
                </a:rPr>
                <a:t>GIEC Rapport n°5, 2014</a:t>
              </a:r>
              <a:br>
                <a:rPr lang="fr-FR" sz="1400" b="1" dirty="0">
                  <a:solidFill>
                    <a:srgbClr val="FF9E00"/>
                  </a:solidFill>
                  <a:latin typeface="Arial"/>
                  <a:ea typeface="ＭＳ Ｐゴシック"/>
                </a:rPr>
              </a:br>
              <a:r>
                <a:rPr lang="fr-FR" sz="2100" b="1" dirty="0">
                  <a:solidFill>
                    <a:srgbClr val="FF9E00"/>
                  </a:solidFill>
                  <a:latin typeface="Arial"/>
                  <a:ea typeface="ＭＳ Ｐゴシック"/>
                </a:rPr>
                <a:t>Quel est le % de consensus scientifique autour du GIEC ?</a:t>
              </a:r>
              <a:endParaRPr sz="2100" dirty="0">
                <a:solidFill>
                  <a:srgbClr val="FF9E00"/>
                </a:solidFill>
              </a:endParaRPr>
            </a:p>
          </p:txBody>
        </p:sp>
        <p:sp>
          <p:nvSpPr>
            <p:cNvPr id="51" name="CustomShape 18"/>
            <p:cNvSpPr/>
            <p:nvPr/>
          </p:nvSpPr>
          <p:spPr>
            <a:xfrm>
              <a:off x="244794" y="3589576"/>
              <a:ext cx="8359206" cy="863640"/>
            </a:xfrm>
            <a:prstGeom prst="bracePair">
              <a:avLst>
                <a:gd name="adj" fmla="val 25000"/>
              </a:avLst>
            </a:prstGeom>
            <a:noFill/>
            <a:ln w="25560">
              <a:solidFill>
                <a:srgbClr val="BBE0E3"/>
              </a:solidFill>
              <a:round/>
            </a:ln>
          </p:spPr>
        </p:sp>
        <p:sp>
          <p:nvSpPr>
            <p:cNvPr id="52" name="Line 19"/>
            <p:cNvSpPr/>
            <p:nvPr/>
          </p:nvSpPr>
          <p:spPr>
            <a:xfrm>
              <a:off x="971280" y="3589576"/>
              <a:ext cx="6906362" cy="0"/>
            </a:xfrm>
            <a:prstGeom prst="line">
              <a:avLst/>
            </a:prstGeom>
            <a:ln w="25560">
              <a:solidFill>
                <a:srgbClr val="BBE0E3"/>
              </a:solidFill>
              <a:round/>
            </a:ln>
          </p:spPr>
        </p:sp>
        <p:sp>
          <p:nvSpPr>
            <p:cNvPr id="53" name="Line 20"/>
            <p:cNvSpPr/>
            <p:nvPr/>
          </p:nvSpPr>
          <p:spPr>
            <a:xfrm>
              <a:off x="971280" y="4453576"/>
              <a:ext cx="7201080" cy="0"/>
            </a:xfrm>
            <a:prstGeom prst="line">
              <a:avLst/>
            </a:prstGeom>
            <a:ln w="25560">
              <a:solidFill>
                <a:srgbClr val="BBE0E3"/>
              </a:solidFill>
              <a:round/>
            </a:ln>
          </p:spPr>
        </p:sp>
        <p:sp>
          <p:nvSpPr>
            <p:cNvPr id="54" name="Line 29"/>
            <p:cNvSpPr/>
            <p:nvPr/>
          </p:nvSpPr>
          <p:spPr>
            <a:xfrm>
              <a:off x="8604360" y="4021576"/>
              <a:ext cx="539640" cy="0"/>
            </a:xfrm>
            <a:prstGeom prst="line">
              <a:avLst/>
            </a:prstGeom>
            <a:ln w="25560">
              <a:solidFill>
                <a:srgbClr val="BBE0E3"/>
              </a:solidFill>
              <a:round/>
            </a:ln>
          </p:spPr>
        </p:sp>
        <p:sp>
          <p:nvSpPr>
            <p:cNvPr id="55" name="Line 32"/>
            <p:cNvSpPr/>
            <p:nvPr/>
          </p:nvSpPr>
          <p:spPr>
            <a:xfrm>
              <a:off x="0" y="4021576"/>
              <a:ext cx="539280" cy="0"/>
            </a:xfrm>
            <a:prstGeom prst="line">
              <a:avLst/>
            </a:prstGeom>
            <a:ln w="25560">
              <a:solidFill>
                <a:srgbClr val="BBE0E3"/>
              </a:solidFill>
              <a:round/>
            </a:ln>
          </p:spPr>
        </p:sp>
      </p:grpSp>
      <p:sp>
        <p:nvSpPr>
          <p:cNvPr id="56" name="CustomShape 4"/>
          <p:cNvSpPr/>
          <p:nvPr/>
        </p:nvSpPr>
        <p:spPr>
          <a:xfrm>
            <a:off x="2135560" y="2780664"/>
            <a:ext cx="3888000" cy="431640"/>
          </a:xfrm>
          <a:prstGeom prst="roundRect">
            <a:avLst>
              <a:gd name="adj" fmla="val 45346"/>
            </a:avLst>
          </a:prstGeom>
          <a:solidFill>
            <a:srgbClr val="000000"/>
          </a:solidFill>
          <a:ln w="9360">
            <a:noFill/>
          </a:ln>
        </p:spPr>
      </p:sp>
      <p:sp>
        <p:nvSpPr>
          <p:cNvPr id="57" name="CustomShape 5"/>
          <p:cNvSpPr/>
          <p:nvPr/>
        </p:nvSpPr>
        <p:spPr>
          <a:xfrm>
            <a:off x="2135560" y="3284664"/>
            <a:ext cx="3888000" cy="431640"/>
          </a:xfrm>
          <a:prstGeom prst="roundRect">
            <a:avLst>
              <a:gd name="adj" fmla="val 45346"/>
            </a:avLst>
          </a:prstGeom>
          <a:solidFill>
            <a:srgbClr val="000000"/>
          </a:solidFill>
          <a:ln w="9360">
            <a:noFill/>
          </a:ln>
        </p:spPr>
      </p:sp>
      <p:sp>
        <p:nvSpPr>
          <p:cNvPr id="58" name="CustomShape 6"/>
          <p:cNvSpPr/>
          <p:nvPr/>
        </p:nvSpPr>
        <p:spPr>
          <a:xfrm>
            <a:off x="6167920" y="2780664"/>
            <a:ext cx="3888000" cy="431640"/>
          </a:xfrm>
          <a:prstGeom prst="roundRect">
            <a:avLst>
              <a:gd name="adj" fmla="val 45346"/>
            </a:avLst>
          </a:prstGeom>
          <a:solidFill>
            <a:srgbClr val="000000"/>
          </a:solidFill>
          <a:ln w="9360">
            <a:noFill/>
          </a:ln>
        </p:spPr>
      </p:sp>
      <p:sp>
        <p:nvSpPr>
          <p:cNvPr id="59" name="CustomShape 7"/>
          <p:cNvSpPr/>
          <p:nvPr/>
        </p:nvSpPr>
        <p:spPr>
          <a:xfrm>
            <a:off x="6167920" y="3284664"/>
            <a:ext cx="3888000" cy="431640"/>
          </a:xfrm>
          <a:prstGeom prst="roundRect">
            <a:avLst>
              <a:gd name="adj" fmla="val 45346"/>
            </a:avLst>
          </a:prstGeom>
          <a:solidFill>
            <a:srgbClr val="000000"/>
          </a:solidFill>
          <a:ln w="9360">
            <a:noFill/>
          </a:ln>
        </p:spPr>
      </p:sp>
      <p:sp>
        <p:nvSpPr>
          <p:cNvPr id="61" name="CustomShape 14"/>
          <p:cNvSpPr/>
          <p:nvPr/>
        </p:nvSpPr>
        <p:spPr>
          <a:xfrm>
            <a:off x="2063560" y="2780664"/>
            <a:ext cx="4032000" cy="431640"/>
          </a:xfrm>
          <a:prstGeom prst="bracePair">
            <a:avLst>
              <a:gd name="adj" fmla="val 25000"/>
            </a:avLst>
          </a:prstGeom>
          <a:noFill/>
          <a:ln w="25560">
            <a:solidFill>
              <a:srgbClr val="BBE0E3"/>
            </a:solidFill>
            <a:round/>
          </a:ln>
        </p:spPr>
      </p:sp>
      <p:sp>
        <p:nvSpPr>
          <p:cNvPr id="62" name="CustomShape 15"/>
          <p:cNvSpPr/>
          <p:nvPr/>
        </p:nvSpPr>
        <p:spPr>
          <a:xfrm>
            <a:off x="6095920" y="2780664"/>
            <a:ext cx="4032000" cy="431640"/>
          </a:xfrm>
          <a:prstGeom prst="bracePair">
            <a:avLst>
              <a:gd name="adj" fmla="val 25000"/>
            </a:avLst>
          </a:prstGeom>
          <a:noFill/>
          <a:ln w="25560">
            <a:solidFill>
              <a:srgbClr val="BBE0E3"/>
            </a:solidFill>
            <a:round/>
          </a:ln>
        </p:spPr>
      </p:sp>
      <p:sp>
        <p:nvSpPr>
          <p:cNvPr id="63" name="CustomShape 16"/>
          <p:cNvSpPr/>
          <p:nvPr/>
        </p:nvSpPr>
        <p:spPr>
          <a:xfrm>
            <a:off x="2063560" y="3284664"/>
            <a:ext cx="4032000" cy="431640"/>
          </a:xfrm>
          <a:prstGeom prst="bracePair">
            <a:avLst>
              <a:gd name="adj" fmla="val 25000"/>
            </a:avLst>
          </a:prstGeom>
          <a:noFill/>
          <a:ln w="25560">
            <a:solidFill>
              <a:srgbClr val="BBE0E3"/>
            </a:solidFill>
            <a:round/>
          </a:ln>
        </p:spPr>
      </p:sp>
      <p:sp>
        <p:nvSpPr>
          <p:cNvPr id="64" name="CustomShape 17"/>
          <p:cNvSpPr/>
          <p:nvPr/>
        </p:nvSpPr>
        <p:spPr>
          <a:xfrm>
            <a:off x="6095920" y="3284664"/>
            <a:ext cx="4032000" cy="431640"/>
          </a:xfrm>
          <a:prstGeom prst="bracePair">
            <a:avLst>
              <a:gd name="adj" fmla="val 25000"/>
            </a:avLst>
          </a:prstGeom>
          <a:noFill/>
          <a:ln w="25560">
            <a:solidFill>
              <a:srgbClr val="BBE0E3"/>
            </a:solidFill>
            <a:round/>
          </a:ln>
        </p:spPr>
      </p:sp>
      <p:sp>
        <p:nvSpPr>
          <p:cNvPr id="65" name="Line 21"/>
          <p:cNvSpPr/>
          <p:nvPr/>
        </p:nvSpPr>
        <p:spPr>
          <a:xfrm>
            <a:off x="2279200" y="2780304"/>
            <a:ext cx="3600360" cy="0"/>
          </a:xfrm>
          <a:prstGeom prst="line">
            <a:avLst/>
          </a:prstGeom>
          <a:ln w="25560">
            <a:solidFill>
              <a:srgbClr val="BBE0E3"/>
            </a:solidFill>
            <a:round/>
          </a:ln>
        </p:spPr>
      </p:sp>
      <p:sp>
        <p:nvSpPr>
          <p:cNvPr id="66" name="Line 22"/>
          <p:cNvSpPr/>
          <p:nvPr/>
        </p:nvSpPr>
        <p:spPr>
          <a:xfrm>
            <a:off x="2279200" y="3212304"/>
            <a:ext cx="3600360" cy="0"/>
          </a:xfrm>
          <a:prstGeom prst="line">
            <a:avLst/>
          </a:prstGeom>
          <a:ln w="25560">
            <a:solidFill>
              <a:schemeClr val="accent1"/>
            </a:solidFill>
            <a:round/>
          </a:ln>
        </p:spPr>
      </p:sp>
      <p:sp>
        <p:nvSpPr>
          <p:cNvPr id="67" name="Line 23"/>
          <p:cNvSpPr/>
          <p:nvPr/>
        </p:nvSpPr>
        <p:spPr>
          <a:xfrm>
            <a:off x="2279200" y="3284304"/>
            <a:ext cx="3600360" cy="0"/>
          </a:xfrm>
          <a:prstGeom prst="line">
            <a:avLst/>
          </a:prstGeom>
          <a:ln w="25560">
            <a:solidFill>
              <a:srgbClr val="BBE0E3"/>
            </a:solidFill>
            <a:round/>
          </a:ln>
        </p:spPr>
      </p:sp>
      <p:sp>
        <p:nvSpPr>
          <p:cNvPr id="68" name="Line 24"/>
          <p:cNvSpPr/>
          <p:nvPr/>
        </p:nvSpPr>
        <p:spPr>
          <a:xfrm>
            <a:off x="2279200" y="3716304"/>
            <a:ext cx="3600360" cy="0"/>
          </a:xfrm>
          <a:prstGeom prst="line">
            <a:avLst/>
          </a:prstGeom>
          <a:ln w="25560">
            <a:solidFill>
              <a:srgbClr val="BBE0E3"/>
            </a:solidFill>
            <a:round/>
          </a:ln>
        </p:spPr>
      </p:sp>
      <p:sp>
        <p:nvSpPr>
          <p:cNvPr id="69" name="Line 25"/>
          <p:cNvSpPr/>
          <p:nvPr/>
        </p:nvSpPr>
        <p:spPr>
          <a:xfrm>
            <a:off x="6311920" y="2780304"/>
            <a:ext cx="3600360" cy="0"/>
          </a:xfrm>
          <a:prstGeom prst="line">
            <a:avLst/>
          </a:prstGeom>
          <a:ln w="25560">
            <a:solidFill>
              <a:srgbClr val="BBE0E3"/>
            </a:solidFill>
            <a:round/>
          </a:ln>
        </p:spPr>
      </p:sp>
      <p:sp>
        <p:nvSpPr>
          <p:cNvPr id="70" name="Line 26"/>
          <p:cNvSpPr/>
          <p:nvPr/>
        </p:nvSpPr>
        <p:spPr>
          <a:xfrm>
            <a:off x="6311920" y="3212304"/>
            <a:ext cx="3600360" cy="0"/>
          </a:xfrm>
          <a:prstGeom prst="line">
            <a:avLst/>
          </a:prstGeom>
          <a:ln w="25560">
            <a:solidFill>
              <a:srgbClr val="BBE0E3"/>
            </a:solidFill>
            <a:round/>
          </a:ln>
        </p:spPr>
      </p:sp>
      <p:sp>
        <p:nvSpPr>
          <p:cNvPr id="71" name="Line 27"/>
          <p:cNvSpPr/>
          <p:nvPr/>
        </p:nvSpPr>
        <p:spPr>
          <a:xfrm>
            <a:off x="6311920" y="3284304"/>
            <a:ext cx="3600360" cy="0"/>
          </a:xfrm>
          <a:prstGeom prst="line">
            <a:avLst/>
          </a:prstGeom>
          <a:ln w="25560">
            <a:solidFill>
              <a:srgbClr val="BBE0E3"/>
            </a:solidFill>
            <a:round/>
          </a:ln>
        </p:spPr>
      </p:sp>
      <p:sp>
        <p:nvSpPr>
          <p:cNvPr id="72" name="Line 28"/>
          <p:cNvSpPr/>
          <p:nvPr/>
        </p:nvSpPr>
        <p:spPr>
          <a:xfrm>
            <a:off x="6311920" y="3716304"/>
            <a:ext cx="3600360" cy="0"/>
          </a:xfrm>
          <a:prstGeom prst="line">
            <a:avLst/>
          </a:prstGeom>
          <a:ln w="25560">
            <a:solidFill>
              <a:srgbClr val="BBE0E3"/>
            </a:solidFill>
            <a:round/>
          </a:ln>
        </p:spPr>
      </p:sp>
      <p:sp>
        <p:nvSpPr>
          <p:cNvPr id="73" name="Line 30"/>
          <p:cNvSpPr/>
          <p:nvPr/>
        </p:nvSpPr>
        <p:spPr>
          <a:xfrm>
            <a:off x="10128280" y="2996304"/>
            <a:ext cx="539640" cy="0"/>
          </a:xfrm>
          <a:prstGeom prst="line">
            <a:avLst/>
          </a:prstGeom>
          <a:ln w="25560">
            <a:solidFill>
              <a:srgbClr val="BBE0E3"/>
            </a:solidFill>
            <a:round/>
          </a:ln>
        </p:spPr>
      </p:sp>
      <p:sp>
        <p:nvSpPr>
          <p:cNvPr id="74" name="Line 31"/>
          <p:cNvSpPr/>
          <p:nvPr/>
        </p:nvSpPr>
        <p:spPr>
          <a:xfrm>
            <a:off x="10128280" y="3500304"/>
            <a:ext cx="539640" cy="0"/>
          </a:xfrm>
          <a:prstGeom prst="line">
            <a:avLst/>
          </a:prstGeom>
          <a:ln w="25560">
            <a:solidFill>
              <a:srgbClr val="BBE0E3"/>
            </a:solidFill>
            <a:round/>
          </a:ln>
        </p:spPr>
      </p:sp>
      <p:sp>
        <p:nvSpPr>
          <p:cNvPr id="75" name="Line 33"/>
          <p:cNvSpPr/>
          <p:nvPr/>
        </p:nvSpPr>
        <p:spPr>
          <a:xfrm>
            <a:off x="1523920" y="2996304"/>
            <a:ext cx="539280" cy="0"/>
          </a:xfrm>
          <a:prstGeom prst="line">
            <a:avLst/>
          </a:prstGeom>
          <a:ln w="25560">
            <a:solidFill>
              <a:srgbClr val="BBE0E3"/>
            </a:solidFill>
            <a:round/>
          </a:ln>
        </p:spPr>
      </p:sp>
      <p:sp>
        <p:nvSpPr>
          <p:cNvPr id="76" name="Line 34"/>
          <p:cNvSpPr/>
          <p:nvPr/>
        </p:nvSpPr>
        <p:spPr>
          <a:xfrm>
            <a:off x="1523920" y="3500304"/>
            <a:ext cx="539280" cy="0"/>
          </a:xfrm>
          <a:prstGeom prst="line">
            <a:avLst/>
          </a:prstGeom>
          <a:ln w="25560">
            <a:solidFill>
              <a:srgbClr val="BBE0E3"/>
            </a:solidFill>
            <a:round/>
          </a:ln>
        </p:spPr>
      </p:sp>
      <p:sp>
        <p:nvSpPr>
          <p:cNvPr id="77" name="CustomShape 43"/>
          <p:cNvSpPr/>
          <p:nvPr/>
        </p:nvSpPr>
        <p:spPr>
          <a:xfrm>
            <a:off x="2137360" y="2780664"/>
            <a:ext cx="3814200" cy="364680"/>
          </a:xfrm>
          <a:prstGeom prst="rect">
            <a:avLst/>
          </a:prstGeom>
          <a:noFill/>
          <a:ln>
            <a:noFill/>
          </a:ln>
        </p:spPr>
        <p:txBody>
          <a:bodyPr lIns="90000" tIns="45000" rIns="90000" bIns="45000"/>
          <a:lstStyle/>
          <a:p>
            <a:pPr>
              <a:lnSpc>
                <a:spcPct val="100000"/>
              </a:lnSpc>
              <a:buFont typeface="Arial"/>
              <a:buChar char="•"/>
            </a:pPr>
            <a:r>
              <a:rPr lang="fr-FR" sz="2000" b="1" dirty="0">
                <a:solidFill>
                  <a:srgbClr val="FF9E00"/>
                </a:solidFill>
                <a:latin typeface="Arial"/>
                <a:ea typeface="ＭＳ Ｐゴシック"/>
              </a:rPr>
              <a:t>A : 34% </a:t>
            </a:r>
            <a:endParaRPr sz="2000" baseline="-25000" dirty="0">
              <a:solidFill>
                <a:srgbClr val="FF9E00"/>
              </a:solidFill>
            </a:endParaRPr>
          </a:p>
        </p:txBody>
      </p:sp>
      <p:sp>
        <p:nvSpPr>
          <p:cNvPr id="78" name="CustomShape 44"/>
          <p:cNvSpPr/>
          <p:nvPr/>
        </p:nvSpPr>
        <p:spPr>
          <a:xfrm>
            <a:off x="6183040" y="2780664"/>
            <a:ext cx="238896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B : 52%</a:t>
            </a:r>
            <a:endParaRPr sz="2000" dirty="0">
              <a:solidFill>
                <a:srgbClr val="FF9E00"/>
              </a:solidFill>
            </a:endParaRPr>
          </a:p>
        </p:txBody>
      </p:sp>
      <p:sp>
        <p:nvSpPr>
          <p:cNvPr id="79" name="CustomShape 45"/>
          <p:cNvSpPr/>
          <p:nvPr/>
        </p:nvSpPr>
        <p:spPr>
          <a:xfrm>
            <a:off x="2150680" y="3284664"/>
            <a:ext cx="264204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C : 75%</a:t>
            </a:r>
            <a:endParaRPr sz="2000" dirty="0">
              <a:solidFill>
                <a:srgbClr val="FF9E00"/>
              </a:solidFill>
            </a:endParaRPr>
          </a:p>
        </p:txBody>
      </p:sp>
      <p:sp>
        <p:nvSpPr>
          <p:cNvPr id="80" name="CustomShape 46"/>
          <p:cNvSpPr/>
          <p:nvPr/>
        </p:nvSpPr>
        <p:spPr>
          <a:xfrm>
            <a:off x="6205352" y="3299601"/>
            <a:ext cx="305892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D : 97%	</a:t>
            </a:r>
            <a:endParaRPr sz="2000" dirty="0">
              <a:solidFill>
                <a:srgbClr val="FF9E00"/>
              </a:solidFill>
            </a:endParaRPr>
          </a:p>
        </p:txBody>
      </p:sp>
      <p:sp>
        <p:nvSpPr>
          <p:cNvPr id="3" name="Titre 2"/>
          <p:cNvSpPr>
            <a:spLocks noGrp="1"/>
          </p:cNvSpPr>
          <p:nvPr>
            <p:ph type="title"/>
          </p:nvPr>
        </p:nvSpPr>
        <p:spPr/>
        <p:txBody>
          <a:bodyPr/>
          <a:lstStyle/>
          <a:p>
            <a:r>
              <a:rPr lang="fr-FR" dirty="0"/>
              <a:t>Quizz</a:t>
            </a:r>
          </a:p>
        </p:txBody>
      </p:sp>
    </p:spTree>
    <p:extLst>
      <p:ext uri="{BB962C8B-B14F-4D97-AF65-F5344CB8AC3E}">
        <p14:creationId xmlns:p14="http://schemas.microsoft.com/office/powerpoint/2010/main" val="2543699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7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7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8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fill="hold"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fill="hold"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26" name="Picture 2" descr="F:\01 - Avenir Climatique\05 - Academy\Contenu\Image début.png"/>
          <p:cNvPicPr>
            <a:picLocks noChangeAspect="1" noChangeArrowheads="1"/>
          </p:cNvPicPr>
          <p:nvPr/>
        </p:nvPicPr>
        <p:blipFill>
          <a:blip r:embed="rId3" cstate="print"/>
          <a:srcRect l="18563" r="20552"/>
          <a:stretch>
            <a:fillRect/>
          </a:stretch>
        </p:blipFill>
        <p:spPr bwMode="auto">
          <a:xfrm>
            <a:off x="3287688" y="476672"/>
            <a:ext cx="5904656" cy="6669360"/>
          </a:xfrm>
          <a:prstGeom prst="rect">
            <a:avLst/>
          </a:prstGeom>
          <a:noFill/>
        </p:spPr>
      </p:pic>
    </p:spTree>
    <p:extLst>
      <p:ext uri="{BB962C8B-B14F-4D97-AF65-F5344CB8AC3E}">
        <p14:creationId xmlns:p14="http://schemas.microsoft.com/office/powerpoint/2010/main" val="33670621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CustomShape 4"/>
          <p:cNvSpPr/>
          <p:nvPr/>
        </p:nvSpPr>
        <p:spPr>
          <a:xfrm>
            <a:off x="2135640" y="5228936"/>
            <a:ext cx="3888000" cy="431640"/>
          </a:xfrm>
          <a:prstGeom prst="roundRect">
            <a:avLst>
              <a:gd name="adj" fmla="val 45346"/>
            </a:avLst>
          </a:prstGeom>
          <a:solidFill>
            <a:srgbClr val="000000"/>
          </a:solidFill>
          <a:ln w="9360">
            <a:noFill/>
          </a:ln>
        </p:spPr>
      </p:sp>
      <p:sp>
        <p:nvSpPr>
          <p:cNvPr id="10" name="CustomShape 5"/>
          <p:cNvSpPr/>
          <p:nvPr/>
        </p:nvSpPr>
        <p:spPr>
          <a:xfrm>
            <a:off x="2135640" y="5732936"/>
            <a:ext cx="3888000" cy="431640"/>
          </a:xfrm>
          <a:prstGeom prst="roundRect">
            <a:avLst>
              <a:gd name="adj" fmla="val 45346"/>
            </a:avLst>
          </a:prstGeom>
          <a:solidFill>
            <a:srgbClr val="000000"/>
          </a:solidFill>
          <a:ln w="9360">
            <a:noFill/>
          </a:ln>
        </p:spPr>
      </p:sp>
      <p:sp>
        <p:nvSpPr>
          <p:cNvPr id="11" name="CustomShape 6"/>
          <p:cNvSpPr/>
          <p:nvPr/>
        </p:nvSpPr>
        <p:spPr>
          <a:xfrm>
            <a:off x="6168000" y="5228936"/>
            <a:ext cx="3888000" cy="431640"/>
          </a:xfrm>
          <a:prstGeom prst="roundRect">
            <a:avLst>
              <a:gd name="adj" fmla="val 45346"/>
            </a:avLst>
          </a:prstGeom>
          <a:solidFill>
            <a:srgbClr val="000000"/>
          </a:solidFill>
          <a:ln w="9360">
            <a:noFill/>
          </a:ln>
        </p:spPr>
      </p:sp>
      <p:sp>
        <p:nvSpPr>
          <p:cNvPr id="12" name="CustomShape 7"/>
          <p:cNvSpPr/>
          <p:nvPr/>
        </p:nvSpPr>
        <p:spPr>
          <a:xfrm>
            <a:off x="6168000" y="5732936"/>
            <a:ext cx="3888000" cy="431640"/>
          </a:xfrm>
          <a:prstGeom prst="roundRect">
            <a:avLst>
              <a:gd name="adj" fmla="val 45346"/>
            </a:avLst>
          </a:prstGeom>
          <a:solidFill>
            <a:srgbClr val="000000"/>
          </a:solidFill>
          <a:ln w="9360">
            <a:noFill/>
          </a:ln>
        </p:spPr>
      </p:sp>
      <p:sp>
        <p:nvSpPr>
          <p:cNvPr id="48" name="CustomShape 9"/>
          <p:cNvSpPr/>
          <p:nvPr/>
        </p:nvSpPr>
        <p:spPr>
          <a:xfrm>
            <a:off x="6161048" y="5733664"/>
            <a:ext cx="3888000" cy="431640"/>
          </a:xfrm>
          <a:prstGeom prst="roundRect">
            <a:avLst>
              <a:gd name="adj" fmla="val 45346"/>
            </a:avLst>
          </a:prstGeom>
          <a:solidFill>
            <a:srgbClr val="FFFFFF"/>
          </a:solidFill>
          <a:ln w="9360">
            <a:noFill/>
          </a:ln>
        </p:spPr>
        <p:txBody>
          <a:bodyPr lIns="90000" tIns="45000" rIns="90000" bIns="45000" anchor="ctr"/>
          <a:lstStyle/>
          <a:p>
            <a:pPr algn="ctr">
              <a:lnSpc>
                <a:spcPct val="100000"/>
              </a:lnSpc>
            </a:pPr>
            <a:r>
              <a:rPr lang="fr-FR" sz="2000" dirty="0">
                <a:solidFill>
                  <a:srgbClr val="FFFFFF"/>
                </a:solidFill>
                <a:latin typeface="Arial"/>
                <a:ea typeface="ＭＳ Ｐゴシック"/>
              </a:rPr>
              <a:t>d</a:t>
            </a:r>
            <a:endParaRPr sz="2000" dirty="0"/>
          </a:p>
        </p:txBody>
      </p:sp>
      <p:sp>
        <p:nvSpPr>
          <p:cNvPr id="17" name="CustomShape 14"/>
          <p:cNvSpPr/>
          <p:nvPr/>
        </p:nvSpPr>
        <p:spPr>
          <a:xfrm>
            <a:off x="2063640" y="5228936"/>
            <a:ext cx="4032000" cy="431640"/>
          </a:xfrm>
          <a:prstGeom prst="bracePair">
            <a:avLst>
              <a:gd name="adj" fmla="val 25000"/>
            </a:avLst>
          </a:prstGeom>
          <a:noFill/>
          <a:ln w="25560">
            <a:solidFill>
              <a:srgbClr val="BBE0E3"/>
            </a:solidFill>
            <a:round/>
          </a:ln>
        </p:spPr>
      </p:sp>
      <p:sp>
        <p:nvSpPr>
          <p:cNvPr id="18" name="CustomShape 15"/>
          <p:cNvSpPr/>
          <p:nvPr/>
        </p:nvSpPr>
        <p:spPr>
          <a:xfrm>
            <a:off x="6096000" y="5228936"/>
            <a:ext cx="4032000" cy="431640"/>
          </a:xfrm>
          <a:prstGeom prst="bracePair">
            <a:avLst>
              <a:gd name="adj" fmla="val 25000"/>
            </a:avLst>
          </a:prstGeom>
          <a:noFill/>
          <a:ln w="25560">
            <a:solidFill>
              <a:srgbClr val="BBE0E3"/>
            </a:solidFill>
            <a:round/>
          </a:ln>
        </p:spPr>
      </p:sp>
      <p:sp>
        <p:nvSpPr>
          <p:cNvPr id="22" name="CustomShape 16"/>
          <p:cNvSpPr/>
          <p:nvPr/>
        </p:nvSpPr>
        <p:spPr>
          <a:xfrm>
            <a:off x="2063640" y="5732936"/>
            <a:ext cx="4032000" cy="431640"/>
          </a:xfrm>
          <a:prstGeom prst="bracePair">
            <a:avLst>
              <a:gd name="adj" fmla="val 25000"/>
            </a:avLst>
          </a:prstGeom>
          <a:noFill/>
          <a:ln w="25560">
            <a:solidFill>
              <a:srgbClr val="BBE0E3"/>
            </a:solidFill>
            <a:round/>
          </a:ln>
        </p:spPr>
      </p:sp>
      <p:sp>
        <p:nvSpPr>
          <p:cNvPr id="23" name="CustomShape 17"/>
          <p:cNvSpPr/>
          <p:nvPr/>
        </p:nvSpPr>
        <p:spPr>
          <a:xfrm>
            <a:off x="6096000" y="5732936"/>
            <a:ext cx="4032000" cy="431640"/>
          </a:xfrm>
          <a:prstGeom prst="bracePair">
            <a:avLst>
              <a:gd name="adj" fmla="val 25000"/>
            </a:avLst>
          </a:prstGeom>
          <a:noFill/>
          <a:ln w="25560">
            <a:solidFill>
              <a:srgbClr val="BBE0E3"/>
            </a:solidFill>
            <a:round/>
          </a:ln>
        </p:spPr>
      </p:sp>
      <p:sp>
        <p:nvSpPr>
          <p:cNvPr id="29" name="Line 21"/>
          <p:cNvSpPr/>
          <p:nvPr/>
        </p:nvSpPr>
        <p:spPr>
          <a:xfrm>
            <a:off x="2279280" y="5228576"/>
            <a:ext cx="3600360" cy="0"/>
          </a:xfrm>
          <a:prstGeom prst="line">
            <a:avLst/>
          </a:prstGeom>
          <a:ln w="25560">
            <a:solidFill>
              <a:srgbClr val="BBE0E3"/>
            </a:solidFill>
            <a:round/>
          </a:ln>
        </p:spPr>
      </p:sp>
      <p:sp>
        <p:nvSpPr>
          <p:cNvPr id="30" name="Line 22"/>
          <p:cNvSpPr/>
          <p:nvPr/>
        </p:nvSpPr>
        <p:spPr>
          <a:xfrm>
            <a:off x="2279280" y="5660576"/>
            <a:ext cx="3600360" cy="0"/>
          </a:xfrm>
          <a:prstGeom prst="line">
            <a:avLst/>
          </a:prstGeom>
          <a:ln w="25560">
            <a:solidFill>
              <a:schemeClr val="accent1"/>
            </a:solidFill>
            <a:round/>
          </a:ln>
        </p:spPr>
      </p:sp>
      <p:sp>
        <p:nvSpPr>
          <p:cNvPr id="31" name="Line 23"/>
          <p:cNvSpPr/>
          <p:nvPr/>
        </p:nvSpPr>
        <p:spPr>
          <a:xfrm>
            <a:off x="2279280" y="5732576"/>
            <a:ext cx="3600360" cy="0"/>
          </a:xfrm>
          <a:prstGeom prst="line">
            <a:avLst/>
          </a:prstGeom>
          <a:ln w="25560">
            <a:solidFill>
              <a:srgbClr val="BBE0E3"/>
            </a:solidFill>
            <a:round/>
          </a:ln>
        </p:spPr>
      </p:sp>
      <p:sp>
        <p:nvSpPr>
          <p:cNvPr id="32" name="Line 24"/>
          <p:cNvSpPr/>
          <p:nvPr/>
        </p:nvSpPr>
        <p:spPr>
          <a:xfrm>
            <a:off x="2279280" y="6164576"/>
            <a:ext cx="3600360" cy="0"/>
          </a:xfrm>
          <a:prstGeom prst="line">
            <a:avLst/>
          </a:prstGeom>
          <a:ln w="25560">
            <a:solidFill>
              <a:srgbClr val="BBE0E3"/>
            </a:solidFill>
            <a:round/>
          </a:ln>
        </p:spPr>
      </p:sp>
      <p:sp>
        <p:nvSpPr>
          <p:cNvPr id="33" name="Line 25"/>
          <p:cNvSpPr/>
          <p:nvPr/>
        </p:nvSpPr>
        <p:spPr>
          <a:xfrm>
            <a:off x="6312000" y="5228576"/>
            <a:ext cx="3600360" cy="0"/>
          </a:xfrm>
          <a:prstGeom prst="line">
            <a:avLst/>
          </a:prstGeom>
          <a:ln w="25560">
            <a:solidFill>
              <a:srgbClr val="BBE0E3"/>
            </a:solidFill>
            <a:round/>
          </a:ln>
        </p:spPr>
      </p:sp>
      <p:sp>
        <p:nvSpPr>
          <p:cNvPr id="34" name="Line 26"/>
          <p:cNvSpPr/>
          <p:nvPr/>
        </p:nvSpPr>
        <p:spPr>
          <a:xfrm>
            <a:off x="6312000" y="5660576"/>
            <a:ext cx="3600360" cy="0"/>
          </a:xfrm>
          <a:prstGeom prst="line">
            <a:avLst/>
          </a:prstGeom>
          <a:ln w="25560">
            <a:solidFill>
              <a:srgbClr val="BBE0E3"/>
            </a:solidFill>
            <a:round/>
          </a:ln>
        </p:spPr>
      </p:sp>
      <p:sp>
        <p:nvSpPr>
          <p:cNvPr id="35" name="Line 27"/>
          <p:cNvSpPr/>
          <p:nvPr/>
        </p:nvSpPr>
        <p:spPr>
          <a:xfrm>
            <a:off x="6312000" y="5732576"/>
            <a:ext cx="3600360" cy="0"/>
          </a:xfrm>
          <a:prstGeom prst="line">
            <a:avLst/>
          </a:prstGeom>
          <a:ln w="25560">
            <a:solidFill>
              <a:srgbClr val="BBE0E3"/>
            </a:solidFill>
            <a:round/>
          </a:ln>
        </p:spPr>
      </p:sp>
      <p:sp>
        <p:nvSpPr>
          <p:cNvPr id="36" name="Line 28"/>
          <p:cNvSpPr/>
          <p:nvPr/>
        </p:nvSpPr>
        <p:spPr>
          <a:xfrm>
            <a:off x="6312000" y="6164576"/>
            <a:ext cx="3600360" cy="0"/>
          </a:xfrm>
          <a:prstGeom prst="line">
            <a:avLst/>
          </a:prstGeom>
          <a:ln w="25560">
            <a:solidFill>
              <a:srgbClr val="BBE0E3"/>
            </a:solidFill>
            <a:round/>
          </a:ln>
        </p:spPr>
      </p:sp>
      <p:sp>
        <p:nvSpPr>
          <p:cNvPr id="38" name="Line 30"/>
          <p:cNvSpPr/>
          <p:nvPr/>
        </p:nvSpPr>
        <p:spPr>
          <a:xfrm>
            <a:off x="10128360" y="5444576"/>
            <a:ext cx="539640" cy="0"/>
          </a:xfrm>
          <a:prstGeom prst="line">
            <a:avLst/>
          </a:prstGeom>
          <a:ln w="25560">
            <a:solidFill>
              <a:srgbClr val="BBE0E3"/>
            </a:solidFill>
            <a:round/>
          </a:ln>
        </p:spPr>
      </p:sp>
      <p:sp>
        <p:nvSpPr>
          <p:cNvPr id="39" name="Line 31"/>
          <p:cNvSpPr/>
          <p:nvPr/>
        </p:nvSpPr>
        <p:spPr>
          <a:xfrm>
            <a:off x="10128360" y="5948576"/>
            <a:ext cx="539640" cy="0"/>
          </a:xfrm>
          <a:prstGeom prst="line">
            <a:avLst/>
          </a:prstGeom>
          <a:ln w="25560">
            <a:solidFill>
              <a:srgbClr val="BBE0E3"/>
            </a:solidFill>
            <a:round/>
          </a:ln>
        </p:spPr>
      </p:sp>
      <p:sp>
        <p:nvSpPr>
          <p:cNvPr id="41" name="Line 33"/>
          <p:cNvSpPr/>
          <p:nvPr/>
        </p:nvSpPr>
        <p:spPr>
          <a:xfrm>
            <a:off x="1524000" y="5444576"/>
            <a:ext cx="539280" cy="0"/>
          </a:xfrm>
          <a:prstGeom prst="line">
            <a:avLst/>
          </a:prstGeom>
          <a:ln w="25560">
            <a:solidFill>
              <a:srgbClr val="BBE0E3"/>
            </a:solidFill>
            <a:round/>
          </a:ln>
        </p:spPr>
      </p:sp>
      <p:sp>
        <p:nvSpPr>
          <p:cNvPr id="42" name="Line 34"/>
          <p:cNvSpPr/>
          <p:nvPr/>
        </p:nvSpPr>
        <p:spPr>
          <a:xfrm>
            <a:off x="1524000" y="5948576"/>
            <a:ext cx="539280" cy="0"/>
          </a:xfrm>
          <a:prstGeom prst="line">
            <a:avLst/>
          </a:prstGeom>
          <a:ln w="25560">
            <a:solidFill>
              <a:srgbClr val="BBE0E3"/>
            </a:solidFill>
            <a:round/>
          </a:ln>
        </p:spPr>
      </p:sp>
      <p:sp>
        <p:nvSpPr>
          <p:cNvPr id="43" name="CustomShape 43"/>
          <p:cNvSpPr/>
          <p:nvPr/>
        </p:nvSpPr>
        <p:spPr>
          <a:xfrm>
            <a:off x="2137440" y="5228936"/>
            <a:ext cx="3814200" cy="364680"/>
          </a:xfrm>
          <a:prstGeom prst="rect">
            <a:avLst/>
          </a:prstGeom>
          <a:noFill/>
          <a:ln>
            <a:noFill/>
          </a:ln>
        </p:spPr>
        <p:txBody>
          <a:bodyPr lIns="90000" tIns="45000" rIns="90000" bIns="45000"/>
          <a:lstStyle/>
          <a:p>
            <a:pPr>
              <a:lnSpc>
                <a:spcPct val="100000"/>
              </a:lnSpc>
              <a:buFont typeface="Arial"/>
              <a:buChar char="•"/>
            </a:pPr>
            <a:r>
              <a:rPr lang="fr-FR" sz="2000" b="1" dirty="0">
                <a:solidFill>
                  <a:srgbClr val="FF9E00"/>
                </a:solidFill>
                <a:latin typeface="Arial"/>
                <a:ea typeface="ＭＳ Ｐゴシック"/>
              </a:rPr>
              <a:t>A : 2°C </a:t>
            </a:r>
            <a:endParaRPr sz="2000" baseline="-25000" dirty="0">
              <a:solidFill>
                <a:srgbClr val="FF9E00"/>
              </a:solidFill>
            </a:endParaRPr>
          </a:p>
        </p:txBody>
      </p:sp>
      <p:sp>
        <p:nvSpPr>
          <p:cNvPr id="44" name="CustomShape 44"/>
          <p:cNvSpPr/>
          <p:nvPr/>
        </p:nvSpPr>
        <p:spPr>
          <a:xfrm>
            <a:off x="6183120" y="5228936"/>
            <a:ext cx="238896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B : 5°C</a:t>
            </a:r>
            <a:endParaRPr sz="2000" dirty="0">
              <a:solidFill>
                <a:srgbClr val="FF9E00"/>
              </a:solidFill>
            </a:endParaRPr>
          </a:p>
        </p:txBody>
      </p:sp>
      <p:sp>
        <p:nvSpPr>
          <p:cNvPr id="45" name="CustomShape 45"/>
          <p:cNvSpPr/>
          <p:nvPr/>
        </p:nvSpPr>
        <p:spPr>
          <a:xfrm>
            <a:off x="2150760" y="5732936"/>
            <a:ext cx="264204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C : 8°C</a:t>
            </a:r>
            <a:endParaRPr sz="2000" dirty="0">
              <a:solidFill>
                <a:srgbClr val="FF9E00"/>
              </a:solidFill>
            </a:endParaRPr>
          </a:p>
        </p:txBody>
      </p:sp>
      <p:sp>
        <p:nvSpPr>
          <p:cNvPr id="46" name="CustomShape 46"/>
          <p:cNvSpPr/>
          <p:nvPr/>
        </p:nvSpPr>
        <p:spPr>
          <a:xfrm>
            <a:off x="6205432" y="5747873"/>
            <a:ext cx="305892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D : Plusieurs trajectoires	</a:t>
            </a:r>
            <a:endParaRPr sz="2000" dirty="0">
              <a:solidFill>
                <a:srgbClr val="FF9E00"/>
              </a:solidFill>
            </a:endParaRPr>
          </a:p>
        </p:txBody>
      </p:sp>
      <p:grpSp>
        <p:nvGrpSpPr>
          <p:cNvPr id="2" name="Grouper 1"/>
          <p:cNvGrpSpPr/>
          <p:nvPr/>
        </p:nvGrpSpPr>
        <p:grpSpPr>
          <a:xfrm>
            <a:off x="1524000" y="4148472"/>
            <a:ext cx="9144000" cy="864000"/>
            <a:chOff x="0" y="3589576"/>
            <a:chExt cx="9144000" cy="864000"/>
          </a:xfrm>
        </p:grpSpPr>
        <p:sp>
          <p:nvSpPr>
            <p:cNvPr id="13" name="CustomShape 8"/>
            <p:cNvSpPr/>
            <p:nvPr/>
          </p:nvSpPr>
          <p:spPr>
            <a:xfrm>
              <a:off x="755640" y="3589576"/>
              <a:ext cx="7632360" cy="863640"/>
            </a:xfrm>
            <a:prstGeom prst="roundRect">
              <a:avLst>
                <a:gd name="adj" fmla="val 29424"/>
              </a:avLst>
            </a:prstGeom>
            <a:solidFill>
              <a:schemeClr val="tx1"/>
            </a:solidFill>
            <a:ln w="9360">
              <a:noFill/>
            </a:ln>
          </p:spPr>
          <p:txBody>
            <a:bodyPr lIns="90000" tIns="45000" rIns="90000" bIns="45000" anchor="ctr"/>
            <a:lstStyle/>
            <a:p>
              <a:pPr algn="ctr">
                <a:lnSpc>
                  <a:spcPct val="100000"/>
                </a:lnSpc>
              </a:pPr>
              <a:r>
                <a:rPr lang="fr-FR" sz="2400" b="1" dirty="0">
                  <a:solidFill>
                    <a:srgbClr val="FF9E00"/>
                  </a:solidFill>
                  <a:latin typeface="Arial"/>
                  <a:ea typeface="ＭＳ Ｐゴシック"/>
                </a:rPr>
                <a:t>Les scenarii du GIEC prévoient d’ici 2100 une augmentation de : </a:t>
              </a:r>
              <a:endParaRPr sz="2400" dirty="0">
                <a:solidFill>
                  <a:srgbClr val="FF9E00"/>
                </a:solidFill>
              </a:endParaRPr>
            </a:p>
          </p:txBody>
        </p:sp>
        <p:sp>
          <p:nvSpPr>
            <p:cNvPr id="25" name="CustomShape 18"/>
            <p:cNvSpPr/>
            <p:nvPr/>
          </p:nvSpPr>
          <p:spPr>
            <a:xfrm>
              <a:off x="539640" y="3589576"/>
              <a:ext cx="8064360" cy="863640"/>
            </a:xfrm>
            <a:prstGeom prst="bracePair">
              <a:avLst>
                <a:gd name="adj" fmla="val 25000"/>
              </a:avLst>
            </a:prstGeom>
            <a:noFill/>
            <a:ln w="25560">
              <a:solidFill>
                <a:srgbClr val="BBE0E3"/>
              </a:solidFill>
              <a:round/>
            </a:ln>
          </p:spPr>
        </p:sp>
        <p:sp>
          <p:nvSpPr>
            <p:cNvPr id="27" name="Line 19"/>
            <p:cNvSpPr/>
            <p:nvPr/>
          </p:nvSpPr>
          <p:spPr>
            <a:xfrm>
              <a:off x="971280" y="3589576"/>
              <a:ext cx="7201080" cy="0"/>
            </a:xfrm>
            <a:prstGeom prst="line">
              <a:avLst/>
            </a:prstGeom>
            <a:ln w="25560">
              <a:solidFill>
                <a:srgbClr val="BBE0E3"/>
              </a:solidFill>
              <a:round/>
            </a:ln>
          </p:spPr>
        </p:sp>
        <p:sp>
          <p:nvSpPr>
            <p:cNvPr id="28" name="Line 20"/>
            <p:cNvSpPr/>
            <p:nvPr/>
          </p:nvSpPr>
          <p:spPr>
            <a:xfrm>
              <a:off x="971280" y="4453576"/>
              <a:ext cx="7201080" cy="0"/>
            </a:xfrm>
            <a:prstGeom prst="line">
              <a:avLst/>
            </a:prstGeom>
            <a:ln w="25560">
              <a:solidFill>
                <a:srgbClr val="BBE0E3"/>
              </a:solidFill>
              <a:round/>
            </a:ln>
          </p:spPr>
        </p:sp>
        <p:sp>
          <p:nvSpPr>
            <p:cNvPr id="37" name="Line 29"/>
            <p:cNvSpPr/>
            <p:nvPr/>
          </p:nvSpPr>
          <p:spPr>
            <a:xfrm>
              <a:off x="8604360" y="4021576"/>
              <a:ext cx="539640" cy="0"/>
            </a:xfrm>
            <a:prstGeom prst="line">
              <a:avLst/>
            </a:prstGeom>
            <a:ln w="25560">
              <a:solidFill>
                <a:srgbClr val="BBE0E3"/>
              </a:solidFill>
              <a:round/>
            </a:ln>
          </p:spPr>
        </p:sp>
        <p:sp>
          <p:nvSpPr>
            <p:cNvPr id="40" name="Line 32"/>
            <p:cNvSpPr/>
            <p:nvPr/>
          </p:nvSpPr>
          <p:spPr>
            <a:xfrm>
              <a:off x="0" y="4021576"/>
              <a:ext cx="539280" cy="0"/>
            </a:xfrm>
            <a:prstGeom prst="line">
              <a:avLst/>
            </a:prstGeom>
            <a:ln w="25560">
              <a:solidFill>
                <a:srgbClr val="BBE0E3"/>
              </a:solidFill>
              <a:round/>
            </a:ln>
          </p:spPr>
        </p:sp>
      </p:grpSp>
      <p:grpSp>
        <p:nvGrpSpPr>
          <p:cNvPr id="49" name="Grouper 48"/>
          <p:cNvGrpSpPr/>
          <p:nvPr/>
        </p:nvGrpSpPr>
        <p:grpSpPr>
          <a:xfrm>
            <a:off x="1530726" y="1196752"/>
            <a:ext cx="9144000" cy="1367112"/>
            <a:chOff x="0" y="3589576"/>
            <a:chExt cx="9144000" cy="864000"/>
          </a:xfrm>
        </p:grpSpPr>
        <p:sp>
          <p:nvSpPr>
            <p:cNvPr id="50" name="CustomShape 8"/>
            <p:cNvSpPr/>
            <p:nvPr/>
          </p:nvSpPr>
          <p:spPr>
            <a:xfrm>
              <a:off x="892866" y="3589576"/>
              <a:ext cx="7344816" cy="863640"/>
            </a:xfrm>
            <a:prstGeom prst="roundRect">
              <a:avLst>
                <a:gd name="adj" fmla="val 29424"/>
              </a:avLst>
            </a:prstGeom>
            <a:solidFill>
              <a:schemeClr val="tx1"/>
            </a:solidFill>
            <a:ln w="9360">
              <a:noFill/>
            </a:ln>
          </p:spPr>
          <p:txBody>
            <a:bodyPr lIns="0" tIns="0" rIns="0" bIns="0" anchor="ctr"/>
            <a:lstStyle/>
            <a:p>
              <a:pPr algn="ctr">
                <a:lnSpc>
                  <a:spcPct val="100000"/>
                </a:lnSpc>
              </a:pPr>
              <a:r>
                <a:rPr lang="fr-FR" sz="2000" i="1" dirty="0">
                  <a:solidFill>
                    <a:srgbClr val="FF9E00"/>
                  </a:solidFill>
                  <a:latin typeface="Arial"/>
                  <a:ea typeface="ＭＳ Ｐゴシック"/>
                </a:rPr>
                <a:t>« Le changement climatique actuel est lié aux activités humaines, probabilité de 95%»  </a:t>
              </a:r>
              <a:r>
                <a:rPr lang="fr-FR" sz="1400" i="1" dirty="0">
                  <a:solidFill>
                    <a:srgbClr val="FF9E00"/>
                  </a:solidFill>
                  <a:latin typeface="Arial"/>
                  <a:ea typeface="ＭＳ Ｐゴシック"/>
                </a:rPr>
                <a:t>GIEC Rapport n°5, 2014</a:t>
              </a:r>
              <a:br>
                <a:rPr lang="fr-FR" sz="1400" b="1" dirty="0">
                  <a:solidFill>
                    <a:srgbClr val="FF9E00"/>
                  </a:solidFill>
                  <a:latin typeface="Arial"/>
                  <a:ea typeface="ＭＳ Ｐゴシック"/>
                </a:rPr>
              </a:br>
              <a:r>
                <a:rPr lang="fr-FR" sz="2100" b="1" dirty="0">
                  <a:solidFill>
                    <a:srgbClr val="FF9E00"/>
                  </a:solidFill>
                  <a:latin typeface="Arial"/>
                  <a:ea typeface="ＭＳ Ｐゴシック"/>
                </a:rPr>
                <a:t>Quel est % de consensus scientifique autour du GIEC ?</a:t>
              </a:r>
              <a:endParaRPr sz="2100" dirty="0">
                <a:solidFill>
                  <a:srgbClr val="FF9E00"/>
                </a:solidFill>
              </a:endParaRPr>
            </a:p>
          </p:txBody>
        </p:sp>
        <p:sp>
          <p:nvSpPr>
            <p:cNvPr id="51" name="CustomShape 18"/>
            <p:cNvSpPr/>
            <p:nvPr/>
          </p:nvSpPr>
          <p:spPr>
            <a:xfrm>
              <a:off x="539640" y="3589576"/>
              <a:ext cx="8064360" cy="863640"/>
            </a:xfrm>
            <a:prstGeom prst="bracePair">
              <a:avLst>
                <a:gd name="adj" fmla="val 25000"/>
              </a:avLst>
            </a:prstGeom>
            <a:noFill/>
            <a:ln w="25560">
              <a:solidFill>
                <a:srgbClr val="BBE0E3"/>
              </a:solidFill>
              <a:round/>
            </a:ln>
          </p:spPr>
        </p:sp>
        <p:sp>
          <p:nvSpPr>
            <p:cNvPr id="52" name="Line 19"/>
            <p:cNvSpPr/>
            <p:nvPr/>
          </p:nvSpPr>
          <p:spPr>
            <a:xfrm>
              <a:off x="971280" y="3589576"/>
              <a:ext cx="7201080" cy="0"/>
            </a:xfrm>
            <a:prstGeom prst="line">
              <a:avLst/>
            </a:prstGeom>
            <a:ln w="25560">
              <a:solidFill>
                <a:srgbClr val="BBE0E3"/>
              </a:solidFill>
              <a:round/>
            </a:ln>
          </p:spPr>
        </p:sp>
        <p:sp>
          <p:nvSpPr>
            <p:cNvPr id="53" name="Line 20"/>
            <p:cNvSpPr/>
            <p:nvPr/>
          </p:nvSpPr>
          <p:spPr>
            <a:xfrm>
              <a:off x="971280" y="4453576"/>
              <a:ext cx="7201080" cy="0"/>
            </a:xfrm>
            <a:prstGeom prst="line">
              <a:avLst/>
            </a:prstGeom>
            <a:ln w="25560">
              <a:solidFill>
                <a:srgbClr val="BBE0E3"/>
              </a:solidFill>
              <a:round/>
            </a:ln>
          </p:spPr>
        </p:sp>
        <p:sp>
          <p:nvSpPr>
            <p:cNvPr id="54" name="Line 29"/>
            <p:cNvSpPr/>
            <p:nvPr/>
          </p:nvSpPr>
          <p:spPr>
            <a:xfrm>
              <a:off x="8604360" y="4021576"/>
              <a:ext cx="539640" cy="0"/>
            </a:xfrm>
            <a:prstGeom prst="line">
              <a:avLst/>
            </a:prstGeom>
            <a:ln w="25560">
              <a:solidFill>
                <a:srgbClr val="BBE0E3"/>
              </a:solidFill>
              <a:round/>
            </a:ln>
          </p:spPr>
        </p:sp>
        <p:sp>
          <p:nvSpPr>
            <p:cNvPr id="55" name="Line 32"/>
            <p:cNvSpPr/>
            <p:nvPr/>
          </p:nvSpPr>
          <p:spPr>
            <a:xfrm>
              <a:off x="0" y="4021576"/>
              <a:ext cx="539280" cy="0"/>
            </a:xfrm>
            <a:prstGeom prst="line">
              <a:avLst/>
            </a:prstGeom>
            <a:ln w="25560">
              <a:solidFill>
                <a:srgbClr val="BBE0E3"/>
              </a:solidFill>
              <a:round/>
            </a:ln>
          </p:spPr>
        </p:sp>
      </p:grpSp>
      <p:sp>
        <p:nvSpPr>
          <p:cNvPr id="56" name="CustomShape 4"/>
          <p:cNvSpPr/>
          <p:nvPr/>
        </p:nvSpPr>
        <p:spPr>
          <a:xfrm>
            <a:off x="2135560" y="2780664"/>
            <a:ext cx="3888000" cy="431640"/>
          </a:xfrm>
          <a:prstGeom prst="roundRect">
            <a:avLst>
              <a:gd name="adj" fmla="val 45346"/>
            </a:avLst>
          </a:prstGeom>
          <a:solidFill>
            <a:srgbClr val="000000"/>
          </a:solidFill>
          <a:ln w="9360">
            <a:noFill/>
          </a:ln>
        </p:spPr>
      </p:sp>
      <p:sp>
        <p:nvSpPr>
          <p:cNvPr id="57" name="CustomShape 5"/>
          <p:cNvSpPr/>
          <p:nvPr/>
        </p:nvSpPr>
        <p:spPr>
          <a:xfrm>
            <a:off x="2135560" y="3284664"/>
            <a:ext cx="3888000" cy="431640"/>
          </a:xfrm>
          <a:prstGeom prst="roundRect">
            <a:avLst>
              <a:gd name="adj" fmla="val 45346"/>
            </a:avLst>
          </a:prstGeom>
          <a:solidFill>
            <a:srgbClr val="000000"/>
          </a:solidFill>
          <a:ln w="9360">
            <a:noFill/>
          </a:ln>
        </p:spPr>
      </p:sp>
      <p:sp>
        <p:nvSpPr>
          <p:cNvPr id="58" name="CustomShape 6"/>
          <p:cNvSpPr/>
          <p:nvPr/>
        </p:nvSpPr>
        <p:spPr>
          <a:xfrm>
            <a:off x="6167920" y="2780664"/>
            <a:ext cx="3888000" cy="431640"/>
          </a:xfrm>
          <a:prstGeom prst="roundRect">
            <a:avLst>
              <a:gd name="adj" fmla="val 45346"/>
            </a:avLst>
          </a:prstGeom>
          <a:solidFill>
            <a:srgbClr val="000000"/>
          </a:solidFill>
          <a:ln w="9360">
            <a:noFill/>
          </a:ln>
        </p:spPr>
      </p:sp>
      <p:sp>
        <p:nvSpPr>
          <p:cNvPr id="59" name="CustomShape 7"/>
          <p:cNvSpPr/>
          <p:nvPr/>
        </p:nvSpPr>
        <p:spPr>
          <a:xfrm>
            <a:off x="6167920" y="3284664"/>
            <a:ext cx="3888000" cy="431640"/>
          </a:xfrm>
          <a:prstGeom prst="roundRect">
            <a:avLst>
              <a:gd name="adj" fmla="val 45346"/>
            </a:avLst>
          </a:prstGeom>
          <a:solidFill>
            <a:srgbClr val="000000"/>
          </a:solidFill>
          <a:ln w="9360">
            <a:noFill/>
          </a:ln>
        </p:spPr>
      </p:sp>
      <p:sp>
        <p:nvSpPr>
          <p:cNvPr id="60" name="CustomShape 9"/>
          <p:cNvSpPr/>
          <p:nvPr/>
        </p:nvSpPr>
        <p:spPr>
          <a:xfrm>
            <a:off x="6160968" y="3285392"/>
            <a:ext cx="3888000" cy="431640"/>
          </a:xfrm>
          <a:prstGeom prst="roundRect">
            <a:avLst>
              <a:gd name="adj" fmla="val 45346"/>
            </a:avLst>
          </a:prstGeom>
          <a:solidFill>
            <a:srgbClr val="FFFFFF"/>
          </a:solidFill>
          <a:ln w="9360">
            <a:noFill/>
          </a:ln>
        </p:spPr>
        <p:txBody>
          <a:bodyPr lIns="90000" tIns="45000" rIns="90000" bIns="45000" anchor="ctr"/>
          <a:lstStyle/>
          <a:p>
            <a:pPr algn="ctr">
              <a:lnSpc>
                <a:spcPct val="100000"/>
              </a:lnSpc>
            </a:pPr>
            <a:r>
              <a:rPr lang="fr-FR" sz="2000" dirty="0">
                <a:solidFill>
                  <a:srgbClr val="FFFFFF"/>
                </a:solidFill>
                <a:latin typeface="Arial"/>
                <a:ea typeface="ＭＳ Ｐゴシック"/>
              </a:rPr>
              <a:t>d</a:t>
            </a:r>
            <a:endParaRPr sz="2000" dirty="0"/>
          </a:p>
        </p:txBody>
      </p:sp>
      <p:sp>
        <p:nvSpPr>
          <p:cNvPr id="61" name="CustomShape 14"/>
          <p:cNvSpPr/>
          <p:nvPr/>
        </p:nvSpPr>
        <p:spPr>
          <a:xfrm>
            <a:off x="2063560" y="2780664"/>
            <a:ext cx="4032000" cy="431640"/>
          </a:xfrm>
          <a:prstGeom prst="bracePair">
            <a:avLst>
              <a:gd name="adj" fmla="val 25000"/>
            </a:avLst>
          </a:prstGeom>
          <a:noFill/>
          <a:ln w="25560">
            <a:solidFill>
              <a:srgbClr val="BBE0E3"/>
            </a:solidFill>
            <a:round/>
          </a:ln>
        </p:spPr>
      </p:sp>
      <p:sp>
        <p:nvSpPr>
          <p:cNvPr id="62" name="CustomShape 15"/>
          <p:cNvSpPr/>
          <p:nvPr/>
        </p:nvSpPr>
        <p:spPr>
          <a:xfrm>
            <a:off x="6095920" y="2780664"/>
            <a:ext cx="4032000" cy="431640"/>
          </a:xfrm>
          <a:prstGeom prst="bracePair">
            <a:avLst>
              <a:gd name="adj" fmla="val 25000"/>
            </a:avLst>
          </a:prstGeom>
          <a:noFill/>
          <a:ln w="25560">
            <a:solidFill>
              <a:srgbClr val="BBE0E3"/>
            </a:solidFill>
            <a:round/>
          </a:ln>
        </p:spPr>
      </p:sp>
      <p:sp>
        <p:nvSpPr>
          <p:cNvPr id="63" name="CustomShape 16"/>
          <p:cNvSpPr/>
          <p:nvPr/>
        </p:nvSpPr>
        <p:spPr>
          <a:xfrm>
            <a:off x="2063560" y="3284664"/>
            <a:ext cx="4032000" cy="431640"/>
          </a:xfrm>
          <a:prstGeom prst="bracePair">
            <a:avLst>
              <a:gd name="adj" fmla="val 25000"/>
            </a:avLst>
          </a:prstGeom>
          <a:noFill/>
          <a:ln w="25560">
            <a:solidFill>
              <a:srgbClr val="BBE0E3"/>
            </a:solidFill>
            <a:round/>
          </a:ln>
        </p:spPr>
      </p:sp>
      <p:sp>
        <p:nvSpPr>
          <p:cNvPr id="64" name="CustomShape 17"/>
          <p:cNvSpPr/>
          <p:nvPr/>
        </p:nvSpPr>
        <p:spPr>
          <a:xfrm>
            <a:off x="6095920" y="3284664"/>
            <a:ext cx="4032000" cy="431640"/>
          </a:xfrm>
          <a:prstGeom prst="bracePair">
            <a:avLst>
              <a:gd name="adj" fmla="val 25000"/>
            </a:avLst>
          </a:prstGeom>
          <a:noFill/>
          <a:ln w="25560">
            <a:solidFill>
              <a:srgbClr val="BBE0E3"/>
            </a:solidFill>
            <a:round/>
          </a:ln>
        </p:spPr>
      </p:sp>
      <p:sp>
        <p:nvSpPr>
          <p:cNvPr id="65" name="Line 21"/>
          <p:cNvSpPr/>
          <p:nvPr/>
        </p:nvSpPr>
        <p:spPr>
          <a:xfrm>
            <a:off x="2279200" y="2780304"/>
            <a:ext cx="3600360" cy="0"/>
          </a:xfrm>
          <a:prstGeom prst="line">
            <a:avLst/>
          </a:prstGeom>
          <a:ln w="25560">
            <a:solidFill>
              <a:srgbClr val="BBE0E3"/>
            </a:solidFill>
            <a:round/>
          </a:ln>
        </p:spPr>
      </p:sp>
      <p:sp>
        <p:nvSpPr>
          <p:cNvPr id="66" name="Line 22"/>
          <p:cNvSpPr/>
          <p:nvPr/>
        </p:nvSpPr>
        <p:spPr>
          <a:xfrm>
            <a:off x="2279200" y="3212304"/>
            <a:ext cx="3600360" cy="0"/>
          </a:xfrm>
          <a:prstGeom prst="line">
            <a:avLst/>
          </a:prstGeom>
          <a:ln w="25560">
            <a:solidFill>
              <a:schemeClr val="accent1"/>
            </a:solidFill>
            <a:round/>
          </a:ln>
        </p:spPr>
      </p:sp>
      <p:sp>
        <p:nvSpPr>
          <p:cNvPr id="67" name="Line 23"/>
          <p:cNvSpPr/>
          <p:nvPr/>
        </p:nvSpPr>
        <p:spPr>
          <a:xfrm>
            <a:off x="2279200" y="3284304"/>
            <a:ext cx="3600360" cy="0"/>
          </a:xfrm>
          <a:prstGeom prst="line">
            <a:avLst/>
          </a:prstGeom>
          <a:ln w="25560">
            <a:solidFill>
              <a:srgbClr val="BBE0E3"/>
            </a:solidFill>
            <a:round/>
          </a:ln>
        </p:spPr>
      </p:sp>
      <p:sp>
        <p:nvSpPr>
          <p:cNvPr id="68" name="Line 24"/>
          <p:cNvSpPr/>
          <p:nvPr/>
        </p:nvSpPr>
        <p:spPr>
          <a:xfrm>
            <a:off x="2279200" y="3716304"/>
            <a:ext cx="3600360" cy="0"/>
          </a:xfrm>
          <a:prstGeom prst="line">
            <a:avLst/>
          </a:prstGeom>
          <a:ln w="25560">
            <a:solidFill>
              <a:srgbClr val="BBE0E3"/>
            </a:solidFill>
            <a:round/>
          </a:ln>
        </p:spPr>
      </p:sp>
      <p:sp>
        <p:nvSpPr>
          <p:cNvPr id="69" name="Line 25"/>
          <p:cNvSpPr/>
          <p:nvPr/>
        </p:nvSpPr>
        <p:spPr>
          <a:xfrm>
            <a:off x="6311920" y="2780304"/>
            <a:ext cx="3600360" cy="0"/>
          </a:xfrm>
          <a:prstGeom prst="line">
            <a:avLst/>
          </a:prstGeom>
          <a:ln w="25560">
            <a:solidFill>
              <a:srgbClr val="BBE0E3"/>
            </a:solidFill>
            <a:round/>
          </a:ln>
        </p:spPr>
      </p:sp>
      <p:sp>
        <p:nvSpPr>
          <p:cNvPr id="70" name="Line 26"/>
          <p:cNvSpPr/>
          <p:nvPr/>
        </p:nvSpPr>
        <p:spPr>
          <a:xfrm>
            <a:off x="6311920" y="3212304"/>
            <a:ext cx="3600360" cy="0"/>
          </a:xfrm>
          <a:prstGeom prst="line">
            <a:avLst/>
          </a:prstGeom>
          <a:ln w="25560">
            <a:solidFill>
              <a:srgbClr val="BBE0E3"/>
            </a:solidFill>
            <a:round/>
          </a:ln>
        </p:spPr>
      </p:sp>
      <p:sp>
        <p:nvSpPr>
          <p:cNvPr id="71" name="Line 27"/>
          <p:cNvSpPr/>
          <p:nvPr/>
        </p:nvSpPr>
        <p:spPr>
          <a:xfrm>
            <a:off x="6311920" y="3284304"/>
            <a:ext cx="3600360" cy="0"/>
          </a:xfrm>
          <a:prstGeom prst="line">
            <a:avLst/>
          </a:prstGeom>
          <a:ln w="25560">
            <a:solidFill>
              <a:srgbClr val="BBE0E3"/>
            </a:solidFill>
            <a:round/>
          </a:ln>
        </p:spPr>
      </p:sp>
      <p:sp>
        <p:nvSpPr>
          <p:cNvPr id="72" name="Line 28"/>
          <p:cNvSpPr/>
          <p:nvPr/>
        </p:nvSpPr>
        <p:spPr>
          <a:xfrm>
            <a:off x="6311920" y="3716304"/>
            <a:ext cx="3600360" cy="0"/>
          </a:xfrm>
          <a:prstGeom prst="line">
            <a:avLst/>
          </a:prstGeom>
          <a:ln w="25560">
            <a:solidFill>
              <a:srgbClr val="BBE0E3"/>
            </a:solidFill>
            <a:round/>
          </a:ln>
        </p:spPr>
      </p:sp>
      <p:sp>
        <p:nvSpPr>
          <p:cNvPr id="73" name="Line 30"/>
          <p:cNvSpPr/>
          <p:nvPr/>
        </p:nvSpPr>
        <p:spPr>
          <a:xfrm>
            <a:off x="10128280" y="2996304"/>
            <a:ext cx="539640" cy="0"/>
          </a:xfrm>
          <a:prstGeom prst="line">
            <a:avLst/>
          </a:prstGeom>
          <a:ln w="25560">
            <a:solidFill>
              <a:srgbClr val="BBE0E3"/>
            </a:solidFill>
            <a:round/>
          </a:ln>
        </p:spPr>
      </p:sp>
      <p:sp>
        <p:nvSpPr>
          <p:cNvPr id="74" name="Line 31"/>
          <p:cNvSpPr/>
          <p:nvPr/>
        </p:nvSpPr>
        <p:spPr>
          <a:xfrm>
            <a:off x="10128280" y="3500304"/>
            <a:ext cx="539640" cy="0"/>
          </a:xfrm>
          <a:prstGeom prst="line">
            <a:avLst/>
          </a:prstGeom>
          <a:ln w="25560">
            <a:solidFill>
              <a:srgbClr val="BBE0E3"/>
            </a:solidFill>
            <a:round/>
          </a:ln>
        </p:spPr>
      </p:sp>
      <p:sp>
        <p:nvSpPr>
          <p:cNvPr id="75" name="Line 33"/>
          <p:cNvSpPr/>
          <p:nvPr/>
        </p:nvSpPr>
        <p:spPr>
          <a:xfrm>
            <a:off x="1523920" y="2996304"/>
            <a:ext cx="539280" cy="0"/>
          </a:xfrm>
          <a:prstGeom prst="line">
            <a:avLst/>
          </a:prstGeom>
          <a:ln w="25560">
            <a:solidFill>
              <a:srgbClr val="BBE0E3"/>
            </a:solidFill>
            <a:round/>
          </a:ln>
        </p:spPr>
      </p:sp>
      <p:sp>
        <p:nvSpPr>
          <p:cNvPr id="76" name="Line 34"/>
          <p:cNvSpPr/>
          <p:nvPr/>
        </p:nvSpPr>
        <p:spPr>
          <a:xfrm>
            <a:off x="1523920" y="3500304"/>
            <a:ext cx="539280" cy="0"/>
          </a:xfrm>
          <a:prstGeom prst="line">
            <a:avLst/>
          </a:prstGeom>
          <a:ln w="25560">
            <a:solidFill>
              <a:srgbClr val="BBE0E3"/>
            </a:solidFill>
            <a:round/>
          </a:ln>
        </p:spPr>
      </p:sp>
      <p:sp>
        <p:nvSpPr>
          <p:cNvPr id="77" name="CustomShape 43"/>
          <p:cNvSpPr/>
          <p:nvPr/>
        </p:nvSpPr>
        <p:spPr>
          <a:xfrm>
            <a:off x="2137360" y="2780664"/>
            <a:ext cx="3814200" cy="364680"/>
          </a:xfrm>
          <a:prstGeom prst="rect">
            <a:avLst/>
          </a:prstGeom>
          <a:noFill/>
          <a:ln>
            <a:noFill/>
          </a:ln>
        </p:spPr>
        <p:txBody>
          <a:bodyPr lIns="90000" tIns="45000" rIns="90000" bIns="45000"/>
          <a:lstStyle/>
          <a:p>
            <a:pPr>
              <a:lnSpc>
                <a:spcPct val="100000"/>
              </a:lnSpc>
              <a:buFont typeface="Arial"/>
              <a:buChar char="•"/>
            </a:pPr>
            <a:r>
              <a:rPr lang="fr-FR" sz="2000" b="1" dirty="0">
                <a:solidFill>
                  <a:srgbClr val="FF9E00"/>
                </a:solidFill>
                <a:latin typeface="Arial"/>
                <a:ea typeface="ＭＳ Ｐゴシック"/>
              </a:rPr>
              <a:t>A : 34% </a:t>
            </a:r>
            <a:endParaRPr sz="2000" baseline="-25000" dirty="0">
              <a:solidFill>
                <a:srgbClr val="FF9E00"/>
              </a:solidFill>
            </a:endParaRPr>
          </a:p>
        </p:txBody>
      </p:sp>
      <p:sp>
        <p:nvSpPr>
          <p:cNvPr id="78" name="CustomShape 44"/>
          <p:cNvSpPr/>
          <p:nvPr/>
        </p:nvSpPr>
        <p:spPr>
          <a:xfrm>
            <a:off x="6183040" y="2780664"/>
            <a:ext cx="238896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B : 52%</a:t>
            </a:r>
            <a:endParaRPr sz="2000" dirty="0">
              <a:solidFill>
                <a:srgbClr val="FF9E00"/>
              </a:solidFill>
            </a:endParaRPr>
          </a:p>
        </p:txBody>
      </p:sp>
      <p:sp>
        <p:nvSpPr>
          <p:cNvPr id="79" name="CustomShape 45"/>
          <p:cNvSpPr/>
          <p:nvPr/>
        </p:nvSpPr>
        <p:spPr>
          <a:xfrm>
            <a:off x="2150680" y="3284664"/>
            <a:ext cx="264204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C : 75%</a:t>
            </a:r>
            <a:endParaRPr sz="2000" dirty="0">
              <a:solidFill>
                <a:srgbClr val="FF9E00"/>
              </a:solidFill>
            </a:endParaRPr>
          </a:p>
        </p:txBody>
      </p:sp>
      <p:sp>
        <p:nvSpPr>
          <p:cNvPr id="80" name="CustomShape 46"/>
          <p:cNvSpPr/>
          <p:nvPr/>
        </p:nvSpPr>
        <p:spPr>
          <a:xfrm>
            <a:off x="6205352" y="3299601"/>
            <a:ext cx="3058920" cy="364680"/>
          </a:xfrm>
          <a:prstGeom prst="rect">
            <a:avLst/>
          </a:prstGeom>
          <a:noFill/>
          <a:ln>
            <a:noFill/>
          </a:ln>
        </p:spPr>
        <p:txBody>
          <a:bodyPr wrap="none" lIns="90000" tIns="45000" rIns="90000" bIns="45000"/>
          <a:lstStyle/>
          <a:p>
            <a:pPr>
              <a:lnSpc>
                <a:spcPct val="100000"/>
              </a:lnSpc>
              <a:buFont typeface="Arial"/>
              <a:buChar char="•"/>
            </a:pPr>
            <a:r>
              <a:rPr lang="fr-FR" sz="2000" b="1" dirty="0">
                <a:solidFill>
                  <a:srgbClr val="FF9E00"/>
                </a:solidFill>
                <a:latin typeface="Arial"/>
                <a:ea typeface="ＭＳ Ｐゴシック"/>
              </a:rPr>
              <a:t>D : 97%	</a:t>
            </a:r>
            <a:endParaRPr sz="2000" dirty="0">
              <a:solidFill>
                <a:srgbClr val="FF9E00"/>
              </a:solidFill>
            </a:endParaRPr>
          </a:p>
        </p:txBody>
      </p:sp>
      <p:sp>
        <p:nvSpPr>
          <p:cNvPr id="3" name="Titre 2"/>
          <p:cNvSpPr>
            <a:spLocks noGrp="1"/>
          </p:cNvSpPr>
          <p:nvPr>
            <p:ph type="title"/>
          </p:nvPr>
        </p:nvSpPr>
        <p:spPr/>
        <p:txBody>
          <a:bodyPr/>
          <a:lstStyle/>
          <a:p>
            <a:r>
              <a:rPr lang="fr-FR" dirty="0"/>
              <a:t>Quizz</a:t>
            </a:r>
          </a:p>
        </p:txBody>
      </p:sp>
    </p:spTree>
    <p:extLst>
      <p:ext uri="{BB962C8B-B14F-4D97-AF65-F5344CB8AC3E}">
        <p14:creationId xmlns:p14="http://schemas.microsoft.com/office/powerpoint/2010/main" val="324363490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p:cNvSpPr>
            <a:spLocks noGrp="1"/>
          </p:cNvSpPr>
          <p:nvPr>
            <p:ph type="title"/>
          </p:nvPr>
        </p:nvSpPr>
        <p:spPr/>
        <p:txBody>
          <a:bodyPr/>
          <a:lstStyle/>
          <a:p>
            <a:r>
              <a:rPr lang="fr-FR" dirty="0"/>
              <a:t>Le cycle naturel du carbone</a:t>
            </a:r>
          </a:p>
        </p:txBody>
      </p:sp>
      <p:sp>
        <p:nvSpPr>
          <p:cNvPr id="9" name="Text Box 3"/>
          <p:cNvSpPr txBox="1">
            <a:spLocks noChangeArrowheads="1"/>
          </p:cNvSpPr>
          <p:nvPr/>
        </p:nvSpPr>
        <p:spPr bwMode="auto">
          <a:xfrm>
            <a:off x="479376" y="1556792"/>
            <a:ext cx="4017094" cy="710067"/>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Le carbone, comme l’eau suit un cycle</a:t>
            </a:r>
          </a:p>
        </p:txBody>
      </p:sp>
      <p:sp>
        <p:nvSpPr>
          <p:cNvPr id="10" name="Text Box 3"/>
          <p:cNvSpPr txBox="1">
            <a:spLocks noChangeArrowheads="1"/>
          </p:cNvSpPr>
          <p:nvPr/>
        </p:nvSpPr>
        <p:spPr bwMode="auto">
          <a:xfrm>
            <a:off x="479376" y="2806910"/>
            <a:ext cx="4017094" cy="710067"/>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Sans les activités humaines, ce cycle serait à l’équilibre</a:t>
            </a:r>
          </a:p>
        </p:txBody>
      </p:sp>
      <p:sp>
        <p:nvSpPr>
          <p:cNvPr id="11" name="Text Box 3"/>
          <p:cNvSpPr txBox="1">
            <a:spLocks noChangeArrowheads="1"/>
          </p:cNvSpPr>
          <p:nvPr/>
        </p:nvSpPr>
        <p:spPr bwMode="auto">
          <a:xfrm>
            <a:off x="479376" y="4364805"/>
            <a:ext cx="4017094" cy="1017844"/>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Les émissions de GES liées aux activités humaines perturbent cet équilibre</a:t>
            </a:r>
          </a:p>
        </p:txBody>
      </p:sp>
      <p:sp>
        <p:nvSpPr>
          <p:cNvPr id="12" name="Rectangle 11"/>
          <p:cNvSpPr/>
          <p:nvPr/>
        </p:nvSpPr>
        <p:spPr>
          <a:xfrm>
            <a:off x="0" y="5871075"/>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IPCC AR4</a:t>
            </a:r>
            <a:endParaRPr lang="pt-BR" sz="1400" i="1" dirty="0">
              <a:solidFill>
                <a:srgbClr val="085160"/>
              </a:solidFill>
              <a:latin typeface="Century Gothic" pitchFamily="34" charset="0"/>
              <a:cs typeface="+mn-cs"/>
            </a:endParaRPr>
          </a:p>
        </p:txBody>
      </p:sp>
      <p:grpSp>
        <p:nvGrpSpPr>
          <p:cNvPr id="8" name="Groupe 7"/>
          <p:cNvGrpSpPr/>
          <p:nvPr/>
        </p:nvGrpSpPr>
        <p:grpSpPr>
          <a:xfrm>
            <a:off x="4943872" y="1049546"/>
            <a:ext cx="7074543" cy="4387188"/>
            <a:chOff x="4926113" y="1367750"/>
            <a:chExt cx="7074543" cy="4387188"/>
          </a:xfrm>
        </p:grpSpPr>
        <p:pic>
          <p:nvPicPr>
            <p:cNvPr id="3074" name="Picture 2" descr="Résultat de recherche d'images pour &quot;cycle du carbone naturel manicore&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6113" y="1367750"/>
              <a:ext cx="7074543" cy="438718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6240016" y="5274288"/>
              <a:ext cx="2232248" cy="453730"/>
            </a:xfrm>
            <a:prstGeom prst="rect">
              <a:avLst/>
            </a:prstGeom>
            <a:gradFill flip="none" rotWithShape="1">
              <a:gsLst>
                <a:gs pos="100000">
                  <a:srgbClr val="877000"/>
                </a:gs>
                <a:gs pos="0">
                  <a:srgbClr val="8B7931"/>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sp>
        <p:nvSpPr>
          <p:cNvPr id="7" name="ZoneTexte 6"/>
          <p:cNvSpPr txBox="1"/>
          <p:nvPr/>
        </p:nvSpPr>
        <p:spPr>
          <a:xfrm>
            <a:off x="7752184" y="5449825"/>
            <a:ext cx="4431039" cy="830997"/>
          </a:xfrm>
          <a:prstGeom prst="rect">
            <a:avLst/>
          </a:prstGeom>
          <a:noFill/>
        </p:spPr>
        <p:txBody>
          <a:bodyPr wrap="square" rtlCol="0">
            <a:spAutoFit/>
          </a:bodyPr>
          <a:lstStyle/>
          <a:p>
            <a:r>
              <a:rPr lang="fr-FR" sz="1600" dirty="0"/>
              <a:t>Stock en milliards de tonnes de carbone (</a:t>
            </a:r>
            <a:r>
              <a:rPr lang="fr-FR" sz="1600" dirty="0" err="1"/>
              <a:t>GtC</a:t>
            </a:r>
            <a:r>
              <a:rPr lang="fr-FR" sz="1600" dirty="0"/>
              <a:t>)</a:t>
            </a:r>
          </a:p>
          <a:p>
            <a:r>
              <a:rPr lang="fr-FR" sz="1600" dirty="0"/>
              <a:t>	Flux en </a:t>
            </a:r>
            <a:r>
              <a:rPr lang="fr-FR" sz="1600" dirty="0" err="1"/>
              <a:t>GtC</a:t>
            </a:r>
            <a:endParaRPr lang="fr-FR" sz="1600" dirty="0"/>
          </a:p>
          <a:p>
            <a:r>
              <a:rPr lang="fr-FR" sz="1600" dirty="0">
                <a:solidFill>
                  <a:srgbClr val="FF0000"/>
                </a:solidFill>
              </a:rPr>
              <a:t>Impact anthropique en </a:t>
            </a:r>
            <a:r>
              <a:rPr lang="fr-FR" sz="1600" dirty="0" err="1">
                <a:solidFill>
                  <a:srgbClr val="FF0000"/>
                </a:solidFill>
              </a:rPr>
              <a:t>GtC</a:t>
            </a:r>
            <a:endParaRPr lang="fr-FR" sz="1600" dirty="0">
              <a:solidFill>
                <a:srgbClr val="FF0000"/>
              </a:solidFill>
            </a:endParaRPr>
          </a:p>
        </p:txBody>
      </p:sp>
      <p:cxnSp>
        <p:nvCxnSpPr>
          <p:cNvPr id="14" name="Connecteur droit avec flèche 13"/>
          <p:cNvCxnSpPr/>
          <p:nvPr/>
        </p:nvCxnSpPr>
        <p:spPr>
          <a:xfrm>
            <a:off x="7896200" y="5871075"/>
            <a:ext cx="648072"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438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émissions humaines</a:t>
            </a:r>
          </a:p>
        </p:txBody>
      </p:sp>
      <p:pic>
        <p:nvPicPr>
          <p:cNvPr id="8" name="Image 7"/>
          <p:cNvPicPr>
            <a:picLocks noChangeAspect="1"/>
          </p:cNvPicPr>
          <p:nvPr/>
        </p:nvPicPr>
        <p:blipFill rotWithShape="1">
          <a:blip r:embed="rId3" cstate="email">
            <a:extLst>
              <a:ext uri="{28A0092B-C50C-407E-A947-70E740481C1C}">
                <a14:useLocalDpi xmlns:a14="http://schemas.microsoft.com/office/drawing/2010/main"/>
              </a:ext>
            </a:extLst>
          </a:blip>
          <a:srcRect r="16709"/>
          <a:stretch/>
        </p:blipFill>
        <p:spPr>
          <a:xfrm>
            <a:off x="163217" y="1376772"/>
            <a:ext cx="6508848" cy="4608512"/>
          </a:xfrm>
          <a:prstGeom prst="rect">
            <a:avLst/>
          </a:prstGeom>
        </p:spPr>
      </p:pic>
      <p:sp>
        <p:nvSpPr>
          <p:cNvPr id="7" name="Text Box 3"/>
          <p:cNvSpPr txBox="1">
            <a:spLocks noChangeArrowheads="1"/>
          </p:cNvSpPr>
          <p:nvPr/>
        </p:nvSpPr>
        <p:spPr bwMode="auto">
          <a:xfrm>
            <a:off x="7176120" y="1484784"/>
            <a:ext cx="4681448" cy="710067"/>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Les émissions de CO</a:t>
            </a:r>
            <a:r>
              <a:rPr lang="fr-FR" altLang="fr-FR" sz="2000" b="1" baseline="-25000" dirty="0">
                <a:solidFill>
                  <a:srgbClr val="FFFFFF"/>
                </a:solidFill>
                <a:latin typeface="Century Gothic" panose="020B0502020202020204" pitchFamily="34" charset="0"/>
              </a:rPr>
              <a:t>2</a:t>
            </a:r>
            <a:r>
              <a:rPr lang="fr-FR" altLang="fr-FR" sz="2000" b="1" dirty="0">
                <a:solidFill>
                  <a:srgbClr val="FFFFFF"/>
                </a:solidFill>
                <a:latin typeface="Century Gothic" panose="020B0502020202020204" pitchFamily="34" charset="0"/>
              </a:rPr>
              <a:t> augmentent depuis le début du siècle</a:t>
            </a:r>
          </a:p>
        </p:txBody>
      </p:sp>
      <p:sp>
        <p:nvSpPr>
          <p:cNvPr id="11" name="Text Box 3"/>
          <p:cNvSpPr txBox="1">
            <a:spLocks noChangeArrowheads="1"/>
          </p:cNvSpPr>
          <p:nvPr/>
        </p:nvSpPr>
        <p:spPr bwMode="auto">
          <a:xfrm>
            <a:off x="7176120" y="2780928"/>
            <a:ext cx="4681448" cy="710067"/>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Le CO</a:t>
            </a:r>
            <a:r>
              <a:rPr lang="fr-FR" altLang="fr-FR" sz="2000" b="1" baseline="-25000" dirty="0">
                <a:solidFill>
                  <a:srgbClr val="FFFFFF"/>
                </a:solidFill>
                <a:latin typeface="Century Gothic" panose="020B0502020202020204" pitchFamily="34" charset="0"/>
              </a:rPr>
              <a:t>2</a:t>
            </a:r>
            <a:r>
              <a:rPr lang="fr-FR" altLang="fr-FR" sz="2000" b="1" dirty="0">
                <a:solidFill>
                  <a:srgbClr val="FFFFFF"/>
                </a:solidFill>
                <a:latin typeface="Century Gothic" panose="020B0502020202020204" pitchFamily="34" charset="0"/>
              </a:rPr>
              <a:t> est le principal gaz à effet de serre</a:t>
            </a:r>
          </a:p>
        </p:txBody>
      </p:sp>
      <p:sp>
        <p:nvSpPr>
          <p:cNvPr id="12" name="Text Box 3"/>
          <p:cNvSpPr txBox="1">
            <a:spLocks noChangeArrowheads="1"/>
          </p:cNvSpPr>
          <p:nvPr/>
        </p:nvSpPr>
        <p:spPr bwMode="auto">
          <a:xfrm>
            <a:off x="7176120" y="5091043"/>
            <a:ext cx="4681448" cy="402291"/>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Mais il y en a d’autres ! (CH</a:t>
            </a:r>
            <a:r>
              <a:rPr lang="fr-FR" altLang="fr-FR" sz="2000" b="1" baseline="-25000" dirty="0">
                <a:solidFill>
                  <a:srgbClr val="FFFFFF"/>
                </a:solidFill>
                <a:latin typeface="Century Gothic" panose="020B0502020202020204" pitchFamily="34" charset="0"/>
              </a:rPr>
              <a:t>4</a:t>
            </a:r>
            <a:r>
              <a:rPr lang="fr-FR" altLang="fr-FR" sz="2000" b="1" dirty="0">
                <a:solidFill>
                  <a:srgbClr val="FFFFFF"/>
                </a:solidFill>
                <a:latin typeface="Century Gothic" panose="020B0502020202020204" pitchFamily="34" charset="0"/>
              </a:rPr>
              <a:t>, N</a:t>
            </a:r>
            <a:r>
              <a:rPr lang="fr-FR" altLang="fr-FR" sz="2000" b="1" baseline="-25000" dirty="0">
                <a:solidFill>
                  <a:srgbClr val="FFFFFF"/>
                </a:solidFill>
                <a:latin typeface="Century Gothic" panose="020B0502020202020204" pitchFamily="34" charset="0"/>
              </a:rPr>
              <a:t>2</a:t>
            </a:r>
            <a:r>
              <a:rPr lang="fr-FR" altLang="fr-FR" sz="2000" b="1" dirty="0">
                <a:solidFill>
                  <a:srgbClr val="FFFFFF"/>
                </a:solidFill>
                <a:latin typeface="Century Gothic" panose="020B0502020202020204" pitchFamily="34" charset="0"/>
              </a:rPr>
              <a:t>O…)</a:t>
            </a:r>
          </a:p>
        </p:txBody>
      </p:sp>
      <p:sp>
        <p:nvSpPr>
          <p:cNvPr id="10" name="Rectangle 9"/>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pt-BR" sz="1400" i="1" dirty="0">
                <a:solidFill>
                  <a:srgbClr val="085160"/>
                </a:solidFill>
                <a:latin typeface="Century Gothic" pitchFamily="34" charset="0"/>
                <a:cs typeface="+mn-cs"/>
              </a:rPr>
              <a:t>IPCC AR5 WG 3 SPM</a:t>
            </a:r>
          </a:p>
        </p:txBody>
      </p:sp>
      <p:sp>
        <p:nvSpPr>
          <p:cNvPr id="13" name="Rectangle 12"/>
          <p:cNvSpPr/>
          <p:nvPr/>
        </p:nvSpPr>
        <p:spPr>
          <a:xfrm>
            <a:off x="9192344" y="5893168"/>
            <a:ext cx="3199798" cy="338554"/>
          </a:xfrm>
          <a:prstGeom prst="rect">
            <a:avLst/>
          </a:prstGeom>
          <a:ln>
            <a:noFill/>
          </a:ln>
        </p:spPr>
        <p:txBody>
          <a:bodyPr wrap="square">
            <a:spAutoFit/>
          </a:bodyPr>
          <a:lstStyle/>
          <a:p>
            <a:pPr algn="just"/>
            <a:r>
              <a:rPr lang="fr-FR" sz="1600" b="1" dirty="0">
                <a:solidFill>
                  <a:srgbClr val="085160"/>
                </a:solidFill>
                <a:latin typeface="Century Gothic" pitchFamily="34" charset="0"/>
                <a:cs typeface="+mn-cs"/>
              </a:rPr>
              <a:t>Note : 50 GtCO2 = 13,65 </a:t>
            </a:r>
            <a:r>
              <a:rPr lang="fr-FR" sz="1600" b="1" dirty="0" err="1">
                <a:solidFill>
                  <a:srgbClr val="085160"/>
                </a:solidFill>
                <a:latin typeface="Century Gothic" pitchFamily="34" charset="0"/>
                <a:cs typeface="+mn-cs"/>
              </a:rPr>
              <a:t>GtC</a:t>
            </a:r>
            <a:endParaRPr lang="pt-BR" sz="1600" b="1" dirty="0">
              <a:solidFill>
                <a:srgbClr val="085160"/>
              </a:solidFill>
              <a:latin typeface="Century Gothic" pitchFamily="34" charset="0"/>
              <a:cs typeface="+mn-cs"/>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2304" y="3607081"/>
            <a:ext cx="1362197" cy="1362197"/>
          </a:xfrm>
          <a:prstGeom prst="rect">
            <a:avLst/>
          </a:prstGeom>
        </p:spPr>
      </p:pic>
    </p:spTree>
    <p:extLst>
      <p:ext uri="{BB962C8B-B14F-4D97-AF65-F5344CB8AC3E}">
        <p14:creationId xmlns:p14="http://schemas.microsoft.com/office/powerpoint/2010/main" val="750384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animBg="1"/>
      <p:bldP spid="1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itre 26"/>
          <p:cNvSpPr>
            <a:spLocks noGrp="1"/>
          </p:cNvSpPr>
          <p:nvPr>
            <p:ph type="title"/>
          </p:nvPr>
        </p:nvSpPr>
        <p:spPr/>
        <p:txBody>
          <a:bodyPr/>
          <a:lstStyle/>
          <a:p>
            <a:r>
              <a:rPr lang="fr-FR" dirty="0"/>
              <a:t>Sources et puits de carbone</a:t>
            </a:r>
          </a:p>
        </p:txBody>
      </p:sp>
      <p:sp>
        <p:nvSpPr>
          <p:cNvPr id="264196" name="Text Box 4"/>
          <p:cNvSpPr txBox="1">
            <a:spLocks noChangeArrowheads="1"/>
          </p:cNvSpPr>
          <p:nvPr/>
        </p:nvSpPr>
        <p:spPr bwMode="auto">
          <a:xfrm>
            <a:off x="4267790" y="2434718"/>
            <a:ext cx="723573" cy="309958"/>
          </a:xfrm>
          <a:prstGeom prst="rect">
            <a:avLst/>
          </a:prstGeom>
          <a:noFill/>
          <a:ln w="9525">
            <a:noFill/>
            <a:round/>
            <a:headEnd/>
            <a:tailEnd/>
          </a:ln>
          <a:effectLst/>
        </p:spPr>
        <p:txBody>
          <a:bodyPr wrap="none" lIns="90000" tIns="46800" rIns="90000" bIns="46800">
            <a:spAutoFit/>
          </a:bodyPr>
          <a:lstStyle/>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400" b="1">
                <a:solidFill>
                  <a:srgbClr val="FFFFFF"/>
                </a:solidFill>
                <a:latin typeface="Century Gothic" panose="020B0502020202020204" pitchFamily="34" charset="0"/>
              </a:rPr>
              <a:t>(1995)</a:t>
            </a:r>
          </a:p>
        </p:txBody>
      </p:sp>
      <p:sp>
        <p:nvSpPr>
          <p:cNvPr id="264197" name="Text Box 5"/>
          <p:cNvSpPr txBox="1">
            <a:spLocks noChangeArrowheads="1"/>
          </p:cNvSpPr>
          <p:nvPr/>
        </p:nvSpPr>
        <p:spPr bwMode="auto">
          <a:xfrm>
            <a:off x="4267790" y="4177793"/>
            <a:ext cx="723573" cy="309958"/>
          </a:xfrm>
          <a:prstGeom prst="rect">
            <a:avLst/>
          </a:prstGeom>
          <a:noFill/>
          <a:ln w="9525">
            <a:noFill/>
            <a:round/>
            <a:headEnd/>
            <a:tailEnd/>
          </a:ln>
          <a:effectLst/>
        </p:spPr>
        <p:txBody>
          <a:bodyPr wrap="none" lIns="90000" tIns="46800" rIns="90000" bIns="46800">
            <a:spAutoFit/>
          </a:bodyPr>
          <a:lstStyle/>
          <a:p>
            <a:pPr defTabSz="449263">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fr-FR" sz="1400" b="1">
                <a:solidFill>
                  <a:srgbClr val="FFFFFF"/>
                </a:solidFill>
                <a:latin typeface="Century Gothic" panose="020B0502020202020204" pitchFamily="34" charset="0"/>
              </a:rPr>
              <a:t>(2007)</a:t>
            </a:r>
          </a:p>
        </p:txBody>
      </p:sp>
      <p:sp>
        <p:nvSpPr>
          <p:cNvPr id="28" name="Rectangle 27"/>
          <p:cNvSpPr/>
          <p:nvPr/>
        </p:nvSpPr>
        <p:spPr>
          <a:xfrm>
            <a:off x="9385310" y="5969023"/>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pt-BR" sz="1400" i="1" dirty="0">
                <a:solidFill>
                  <a:srgbClr val="085160"/>
                </a:solidFill>
                <a:latin typeface="Century Gothic" pitchFamily="34" charset="0"/>
                <a:cs typeface="+mn-cs"/>
              </a:rPr>
              <a:t>IPCC AR5 WG 3 SPM</a:t>
            </a:r>
          </a:p>
        </p:txBody>
      </p:sp>
      <p:grpSp>
        <p:nvGrpSpPr>
          <p:cNvPr id="14" name="Groupe 13"/>
          <p:cNvGrpSpPr/>
          <p:nvPr/>
        </p:nvGrpSpPr>
        <p:grpSpPr>
          <a:xfrm>
            <a:off x="3469278" y="998197"/>
            <a:ext cx="8561648" cy="2427119"/>
            <a:chOff x="6336244" y="997736"/>
            <a:chExt cx="8561648" cy="2427119"/>
          </a:xfrm>
        </p:grpSpPr>
        <p:sp>
          <p:nvSpPr>
            <p:cNvPr id="24" name="Text Box 3"/>
            <p:cNvSpPr txBox="1">
              <a:spLocks noChangeArrowheads="1"/>
            </p:cNvSpPr>
            <p:nvPr/>
          </p:nvSpPr>
          <p:spPr bwMode="auto">
            <a:xfrm>
              <a:off x="11679352" y="1124283"/>
              <a:ext cx="3218540" cy="1325620"/>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Seulement 44% des gaz à effet de serre se sont retrouvés dans l’atmosphère</a:t>
              </a:r>
            </a:p>
          </p:txBody>
        </p:sp>
        <p:grpSp>
          <p:nvGrpSpPr>
            <p:cNvPr id="8" name="Groupe 7"/>
            <p:cNvGrpSpPr/>
            <p:nvPr/>
          </p:nvGrpSpPr>
          <p:grpSpPr>
            <a:xfrm>
              <a:off x="8310142" y="997736"/>
              <a:ext cx="2447924" cy="1672907"/>
              <a:chOff x="8310142" y="997736"/>
              <a:chExt cx="2447924" cy="1672907"/>
            </a:xfrm>
          </p:grpSpPr>
          <p:pic>
            <p:nvPicPr>
              <p:cNvPr id="1032" name="Picture 8" descr="air, atmosphere, bl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10142" y="997736"/>
                <a:ext cx="2447924" cy="16729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4212" name="Text Box 16"/>
              <p:cNvSpPr txBox="1">
                <a:spLocks noChangeArrowheads="1"/>
              </p:cNvSpPr>
              <p:nvPr/>
            </p:nvSpPr>
            <p:spPr bwMode="auto">
              <a:xfrm>
                <a:off x="8849756" y="1420354"/>
                <a:ext cx="1402949" cy="830997"/>
              </a:xfrm>
              <a:prstGeom prst="rect">
                <a:avLst/>
              </a:prstGeom>
              <a:noFill/>
              <a:ln w="9525">
                <a:noFill/>
                <a:miter lim="800000"/>
                <a:headEnd/>
                <a:tailEnd/>
              </a:ln>
            </p:spPr>
            <p:txBody>
              <a:bodyPr wrap="none">
                <a:spAutoFit/>
              </a:bodyPr>
              <a:lstStyle/>
              <a:p>
                <a:pPr algn="r"/>
                <a:r>
                  <a:rPr lang="en-AU" sz="4800" b="1" dirty="0">
                    <a:ln w="3175">
                      <a:solidFill>
                        <a:schemeClr val="tx1"/>
                      </a:solidFill>
                    </a:ln>
                    <a:solidFill>
                      <a:schemeClr val="bg1"/>
                    </a:solidFill>
                    <a:latin typeface="Century Gothic" panose="020B0502020202020204" pitchFamily="34" charset="0"/>
                  </a:rPr>
                  <a:t>44%</a:t>
                </a:r>
              </a:p>
            </p:txBody>
          </p:sp>
        </p:grpSp>
        <p:sp>
          <p:nvSpPr>
            <p:cNvPr id="264213" name="Line 17"/>
            <p:cNvSpPr>
              <a:spLocks noChangeShapeType="1"/>
            </p:cNvSpPr>
            <p:nvPr/>
          </p:nvSpPr>
          <p:spPr bwMode="auto">
            <a:xfrm flipV="1">
              <a:off x="6336244" y="2502258"/>
              <a:ext cx="1640070" cy="922597"/>
            </a:xfrm>
            <a:prstGeom prst="line">
              <a:avLst/>
            </a:prstGeom>
            <a:noFill/>
            <a:ln w="57150">
              <a:solidFill>
                <a:srgbClr val="F6AB38"/>
              </a:solidFill>
              <a:round/>
              <a:headEnd/>
              <a:tailEnd type="stealth" w="lg" len="med"/>
            </a:ln>
          </p:spPr>
          <p:txBody>
            <a:bodyPr/>
            <a:lstStyle/>
            <a:p>
              <a:endParaRPr lang="fr-FR">
                <a:latin typeface="Century Gothic" panose="020B0502020202020204" pitchFamily="34" charset="0"/>
              </a:endParaRPr>
            </a:p>
          </p:txBody>
        </p:sp>
      </p:grpSp>
      <p:grpSp>
        <p:nvGrpSpPr>
          <p:cNvPr id="18" name="Groupe 17"/>
          <p:cNvGrpSpPr/>
          <p:nvPr/>
        </p:nvGrpSpPr>
        <p:grpSpPr>
          <a:xfrm>
            <a:off x="3469276" y="2813900"/>
            <a:ext cx="8561650" cy="3378830"/>
            <a:chOff x="6336242" y="2813439"/>
            <a:chExt cx="8561650" cy="3378830"/>
          </a:xfrm>
        </p:grpSpPr>
        <p:grpSp>
          <p:nvGrpSpPr>
            <p:cNvPr id="7" name="Groupe 6"/>
            <p:cNvGrpSpPr/>
            <p:nvPr/>
          </p:nvGrpSpPr>
          <p:grpSpPr>
            <a:xfrm>
              <a:off x="8304503" y="2813439"/>
              <a:ext cx="2448145" cy="1611313"/>
              <a:chOff x="8304503" y="2813439"/>
              <a:chExt cx="2448145" cy="1611313"/>
            </a:xfrm>
          </p:grpSpPr>
          <p:pic>
            <p:nvPicPr>
              <p:cNvPr id="1034" name="Picture 10" descr="beautiful, beauty, color"/>
              <p:cNvPicPr>
                <a:picLocks noChangeAspect="1" noChangeArrowheads="1"/>
              </p:cNvPicPr>
              <p:nvPr/>
            </p:nvPicPr>
            <p:blipFill rotWithShape="1">
              <a:blip r:embed="rId4">
                <a:extLst>
                  <a:ext uri="{28A0092B-C50C-407E-A947-70E740481C1C}">
                    <a14:useLocalDpi xmlns:a14="http://schemas.microsoft.com/office/drawing/2010/main" val="0"/>
                  </a:ext>
                </a:extLst>
              </a:blip>
              <a:srcRect l="20249"/>
              <a:stretch/>
            </p:blipFill>
            <p:spPr bwMode="auto">
              <a:xfrm>
                <a:off x="8304503" y="2813439"/>
                <a:ext cx="2448145" cy="161131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4210" name="Text Box 12"/>
              <p:cNvSpPr txBox="1">
                <a:spLocks noChangeArrowheads="1"/>
              </p:cNvSpPr>
              <p:nvPr/>
            </p:nvSpPr>
            <p:spPr bwMode="auto">
              <a:xfrm>
                <a:off x="8851526" y="3182394"/>
                <a:ext cx="1402949" cy="830997"/>
              </a:xfrm>
              <a:prstGeom prst="rect">
                <a:avLst/>
              </a:prstGeom>
              <a:noFill/>
              <a:ln w="9525">
                <a:noFill/>
                <a:miter lim="800000"/>
                <a:headEnd/>
                <a:tailEnd/>
              </a:ln>
            </p:spPr>
            <p:txBody>
              <a:bodyPr wrap="none">
                <a:spAutoFit/>
              </a:bodyPr>
              <a:lstStyle/>
              <a:p>
                <a:pPr algn="r"/>
                <a:r>
                  <a:rPr lang="en-AU" sz="4800" b="1" dirty="0">
                    <a:ln>
                      <a:solidFill>
                        <a:schemeClr val="tx1"/>
                      </a:solidFill>
                    </a:ln>
                    <a:solidFill>
                      <a:schemeClr val="bg1"/>
                    </a:solidFill>
                    <a:latin typeface="Century Gothic" panose="020B0502020202020204" pitchFamily="34" charset="0"/>
                  </a:rPr>
                  <a:t>29%</a:t>
                </a:r>
              </a:p>
            </p:txBody>
          </p:sp>
        </p:grpSp>
        <p:sp>
          <p:nvSpPr>
            <p:cNvPr id="25" name="Text Box 3"/>
            <p:cNvSpPr txBox="1">
              <a:spLocks noChangeArrowheads="1"/>
            </p:cNvSpPr>
            <p:nvPr/>
          </p:nvSpPr>
          <p:spPr bwMode="auto">
            <a:xfrm>
              <a:off x="11679352" y="3071771"/>
              <a:ext cx="3218540" cy="1017844"/>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Le reste a été capté par les forêts, les sols, le plancton et l’océan</a:t>
              </a:r>
            </a:p>
          </p:txBody>
        </p:sp>
        <p:grpSp>
          <p:nvGrpSpPr>
            <p:cNvPr id="9" name="Groupe 8"/>
            <p:cNvGrpSpPr/>
            <p:nvPr/>
          </p:nvGrpSpPr>
          <p:grpSpPr>
            <a:xfrm>
              <a:off x="8304503" y="4571261"/>
              <a:ext cx="2479028" cy="1621008"/>
              <a:chOff x="8304503" y="4571261"/>
              <a:chExt cx="2479028" cy="1621008"/>
            </a:xfrm>
          </p:grpSpPr>
          <p:pic>
            <p:nvPicPr>
              <p:cNvPr id="1040" name="Picture 16" descr="White and Blue Wave Rush"/>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4503" y="4571261"/>
                <a:ext cx="2479028" cy="162100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4214" name="Text Box 20"/>
              <p:cNvSpPr txBox="1">
                <a:spLocks noChangeArrowheads="1"/>
              </p:cNvSpPr>
              <p:nvPr/>
            </p:nvSpPr>
            <p:spPr bwMode="auto">
              <a:xfrm>
                <a:off x="8851526" y="4966266"/>
                <a:ext cx="1402949" cy="830997"/>
              </a:xfrm>
              <a:prstGeom prst="rect">
                <a:avLst/>
              </a:prstGeom>
              <a:noFill/>
              <a:ln w="9525">
                <a:noFill/>
                <a:miter lim="800000"/>
                <a:headEnd/>
                <a:tailEnd/>
              </a:ln>
            </p:spPr>
            <p:txBody>
              <a:bodyPr wrap="none">
                <a:spAutoFit/>
              </a:bodyPr>
              <a:lstStyle/>
              <a:p>
                <a:pPr algn="r"/>
                <a:r>
                  <a:rPr lang="en-AU" sz="4800" b="1" dirty="0">
                    <a:ln>
                      <a:solidFill>
                        <a:schemeClr val="tx1"/>
                      </a:solidFill>
                    </a:ln>
                    <a:solidFill>
                      <a:schemeClr val="bg1"/>
                    </a:solidFill>
                    <a:latin typeface="Century Gothic" panose="020B0502020202020204" pitchFamily="34" charset="0"/>
                  </a:rPr>
                  <a:t>26%</a:t>
                </a:r>
              </a:p>
            </p:txBody>
          </p:sp>
        </p:grpSp>
        <p:sp>
          <p:nvSpPr>
            <p:cNvPr id="264211" name="Line 13"/>
            <p:cNvSpPr>
              <a:spLocks noChangeShapeType="1"/>
            </p:cNvSpPr>
            <p:nvPr/>
          </p:nvSpPr>
          <p:spPr bwMode="auto">
            <a:xfrm flipV="1">
              <a:off x="6336242" y="3586780"/>
              <a:ext cx="1688800" cy="22226"/>
            </a:xfrm>
            <a:prstGeom prst="line">
              <a:avLst/>
            </a:prstGeom>
            <a:noFill/>
            <a:ln w="57150">
              <a:solidFill>
                <a:srgbClr val="F6AB38"/>
              </a:solidFill>
              <a:round/>
              <a:headEnd/>
              <a:tailEnd type="stealth" w="lg" len="med"/>
            </a:ln>
          </p:spPr>
          <p:txBody>
            <a:bodyPr/>
            <a:lstStyle/>
            <a:p>
              <a:endParaRPr lang="fr-FR">
                <a:latin typeface="Century Gothic" panose="020B0502020202020204" pitchFamily="34" charset="0"/>
              </a:endParaRPr>
            </a:p>
          </p:txBody>
        </p:sp>
        <p:sp>
          <p:nvSpPr>
            <p:cNvPr id="264215" name="Line 21"/>
            <p:cNvSpPr>
              <a:spLocks noChangeShapeType="1"/>
            </p:cNvSpPr>
            <p:nvPr/>
          </p:nvSpPr>
          <p:spPr bwMode="auto">
            <a:xfrm>
              <a:off x="6336242" y="3747122"/>
              <a:ext cx="1688800" cy="1076238"/>
            </a:xfrm>
            <a:prstGeom prst="line">
              <a:avLst/>
            </a:prstGeom>
            <a:noFill/>
            <a:ln w="57150">
              <a:solidFill>
                <a:srgbClr val="F6AB38"/>
              </a:solidFill>
              <a:round/>
              <a:headEnd/>
              <a:tailEnd type="stealth" w="lg" len="med"/>
            </a:ln>
          </p:spPr>
          <p:txBody>
            <a:bodyPr/>
            <a:lstStyle/>
            <a:p>
              <a:endParaRPr lang="fr-FR">
                <a:latin typeface="Century Gothic" panose="020B0502020202020204" pitchFamily="34" charset="0"/>
              </a:endParaRPr>
            </a:p>
          </p:txBody>
        </p:sp>
      </p:grpSp>
      <p:grpSp>
        <p:nvGrpSpPr>
          <p:cNvPr id="12" name="Groupe 11"/>
          <p:cNvGrpSpPr/>
          <p:nvPr/>
        </p:nvGrpSpPr>
        <p:grpSpPr>
          <a:xfrm>
            <a:off x="412075" y="847222"/>
            <a:ext cx="3230946" cy="5437015"/>
            <a:chOff x="3279041" y="846761"/>
            <a:chExt cx="3230946" cy="5437015"/>
          </a:xfrm>
        </p:grpSpPr>
        <p:grpSp>
          <p:nvGrpSpPr>
            <p:cNvPr id="10" name="Groupe 9"/>
            <p:cNvGrpSpPr/>
            <p:nvPr/>
          </p:nvGrpSpPr>
          <p:grpSpPr>
            <a:xfrm>
              <a:off x="3476757" y="1201985"/>
              <a:ext cx="2860062" cy="1949556"/>
              <a:chOff x="3476757" y="1201985"/>
              <a:chExt cx="2860062" cy="1949556"/>
            </a:xfrm>
          </p:grpSpPr>
          <p:pic>
            <p:nvPicPr>
              <p:cNvPr id="37" name="Picture 2" descr="air, air pollution, chimney"/>
              <p:cNvPicPr>
                <a:picLocks noChangeAspect="1" noChangeArrowheads="1"/>
              </p:cNvPicPr>
              <p:nvPr/>
            </p:nvPicPr>
            <p:blipFill rotWithShape="1">
              <a:blip r:embed="rId6">
                <a:extLst>
                  <a:ext uri="{28A0092B-C50C-407E-A947-70E740481C1C}">
                    <a14:useLocalDpi xmlns:a14="http://schemas.microsoft.com/office/drawing/2010/main" val="0"/>
                  </a:ext>
                </a:extLst>
              </a:blip>
              <a:srcRect l="17645" t="-75" r="8833" b="24940"/>
              <a:stretch/>
            </p:blipFill>
            <p:spPr bwMode="auto">
              <a:xfrm>
                <a:off x="3476757" y="1201985"/>
                <a:ext cx="2860062" cy="194955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4206" name="Text Box 5"/>
              <p:cNvSpPr txBox="1">
                <a:spLocks noChangeArrowheads="1"/>
              </p:cNvSpPr>
              <p:nvPr/>
            </p:nvSpPr>
            <p:spPr bwMode="auto">
              <a:xfrm>
                <a:off x="4230625" y="1781138"/>
                <a:ext cx="1402948" cy="830997"/>
              </a:xfrm>
              <a:prstGeom prst="rect">
                <a:avLst/>
              </a:prstGeom>
              <a:noFill/>
              <a:ln w="9525">
                <a:noFill/>
                <a:miter lim="800000"/>
                <a:headEnd/>
                <a:tailEnd/>
              </a:ln>
            </p:spPr>
            <p:txBody>
              <a:bodyPr wrap="none">
                <a:spAutoFit/>
              </a:bodyPr>
              <a:lstStyle/>
              <a:p>
                <a:pPr algn="ctr"/>
                <a:r>
                  <a:rPr lang="en-AU" sz="4800" b="1" dirty="0">
                    <a:ln>
                      <a:solidFill>
                        <a:schemeClr val="tx1"/>
                      </a:solidFill>
                    </a:ln>
                    <a:solidFill>
                      <a:schemeClr val="bg1"/>
                    </a:solidFill>
                    <a:latin typeface="Century Gothic" panose="020B0502020202020204" pitchFamily="34" charset="0"/>
                  </a:rPr>
                  <a:t>70%</a:t>
                </a:r>
                <a:endParaRPr lang="en-AU" sz="4800" b="1" baseline="30000" dirty="0">
                  <a:ln>
                    <a:solidFill>
                      <a:schemeClr val="tx1"/>
                    </a:solidFill>
                  </a:ln>
                  <a:solidFill>
                    <a:schemeClr val="bg1"/>
                  </a:solidFill>
                  <a:latin typeface="Century Gothic" panose="020B0502020202020204" pitchFamily="34" charset="0"/>
                </a:endParaRPr>
              </a:p>
            </p:txBody>
          </p:sp>
        </p:grpSp>
        <p:sp>
          <p:nvSpPr>
            <p:cNvPr id="264208" name="Text Box 7"/>
            <p:cNvSpPr txBox="1">
              <a:spLocks noChangeArrowheads="1"/>
            </p:cNvSpPr>
            <p:nvPr/>
          </p:nvSpPr>
          <p:spPr bwMode="auto">
            <a:xfrm>
              <a:off x="4551903" y="2952859"/>
              <a:ext cx="697628" cy="1107996"/>
            </a:xfrm>
            <a:prstGeom prst="rect">
              <a:avLst/>
            </a:prstGeom>
            <a:noFill/>
            <a:ln w="9525">
              <a:noFill/>
              <a:miter lim="800000"/>
              <a:headEnd/>
              <a:tailEnd/>
            </a:ln>
          </p:spPr>
          <p:txBody>
            <a:bodyPr wrap="none">
              <a:spAutoFit/>
            </a:bodyPr>
            <a:lstStyle/>
            <a:p>
              <a:pPr algn="ctr"/>
              <a:r>
                <a:rPr lang="en-AU" sz="6600" dirty="0">
                  <a:solidFill>
                    <a:srgbClr val="F6AB38"/>
                  </a:solidFill>
                  <a:latin typeface="Century Gothic" panose="020B0502020202020204" pitchFamily="34" charset="0"/>
                </a:rPr>
                <a:t>+</a:t>
              </a:r>
            </a:p>
          </p:txBody>
        </p:sp>
        <p:grpSp>
          <p:nvGrpSpPr>
            <p:cNvPr id="11" name="Groupe 10"/>
            <p:cNvGrpSpPr/>
            <p:nvPr/>
          </p:nvGrpSpPr>
          <p:grpSpPr>
            <a:xfrm>
              <a:off x="3498126" y="4000397"/>
              <a:ext cx="2837963" cy="1891976"/>
              <a:chOff x="3498126" y="4000397"/>
              <a:chExt cx="2837963" cy="1891976"/>
            </a:xfrm>
          </p:grpSpPr>
          <p:pic>
            <p:nvPicPr>
              <p:cNvPr id="1028" name="Picture 4" descr="Déforestation, Deforest, Bois De Œuvre, Untimbe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98126" y="4000397"/>
                <a:ext cx="2837963" cy="18919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4209" name="Text Box 8"/>
              <p:cNvSpPr txBox="1">
                <a:spLocks noChangeArrowheads="1"/>
              </p:cNvSpPr>
              <p:nvPr/>
            </p:nvSpPr>
            <p:spPr bwMode="auto">
              <a:xfrm>
                <a:off x="4300596" y="4564166"/>
                <a:ext cx="1402948" cy="830997"/>
              </a:xfrm>
              <a:prstGeom prst="rect">
                <a:avLst/>
              </a:prstGeom>
              <a:noFill/>
              <a:ln w="9525">
                <a:noFill/>
                <a:miter lim="800000"/>
                <a:headEnd/>
                <a:tailEnd/>
              </a:ln>
            </p:spPr>
            <p:txBody>
              <a:bodyPr wrap="none">
                <a:spAutoFit/>
              </a:bodyPr>
              <a:lstStyle/>
              <a:p>
                <a:pPr algn="ctr"/>
                <a:r>
                  <a:rPr lang="en-AU" sz="4800" b="1" dirty="0">
                    <a:ln>
                      <a:solidFill>
                        <a:schemeClr val="tx1"/>
                      </a:solidFill>
                    </a:ln>
                    <a:solidFill>
                      <a:schemeClr val="bg1"/>
                    </a:solidFill>
                    <a:latin typeface="Century Gothic" panose="020B0502020202020204" pitchFamily="34" charset="0"/>
                  </a:rPr>
                  <a:t>30%</a:t>
                </a:r>
                <a:endParaRPr lang="en-AU" sz="4800" b="1" baseline="30000" dirty="0">
                  <a:ln>
                    <a:solidFill>
                      <a:schemeClr val="tx1"/>
                    </a:solidFill>
                  </a:ln>
                  <a:solidFill>
                    <a:schemeClr val="bg1"/>
                  </a:solidFill>
                  <a:latin typeface="Century Gothic" panose="020B0502020202020204" pitchFamily="34" charset="0"/>
                </a:endParaRPr>
              </a:p>
            </p:txBody>
          </p:sp>
        </p:grpSp>
        <p:sp>
          <p:nvSpPr>
            <p:cNvPr id="41" name="Text Box 3"/>
            <p:cNvSpPr txBox="1">
              <a:spLocks noChangeArrowheads="1"/>
            </p:cNvSpPr>
            <p:nvPr/>
          </p:nvSpPr>
          <p:spPr bwMode="auto">
            <a:xfrm>
              <a:off x="3291447" y="846761"/>
              <a:ext cx="3218540" cy="402291"/>
            </a:xfrm>
            <a:prstGeom prst="rect">
              <a:avLst/>
            </a:prstGeom>
            <a:no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085160"/>
                  </a:solidFill>
                  <a:latin typeface="Century Gothic" panose="020B0502020202020204" pitchFamily="34" charset="0"/>
                </a:rPr>
                <a:t>Emissions directes</a:t>
              </a:r>
            </a:p>
          </p:txBody>
        </p:sp>
        <p:sp>
          <p:nvSpPr>
            <p:cNvPr id="42" name="Text Box 3"/>
            <p:cNvSpPr txBox="1">
              <a:spLocks noChangeArrowheads="1"/>
            </p:cNvSpPr>
            <p:nvPr/>
          </p:nvSpPr>
          <p:spPr bwMode="auto">
            <a:xfrm>
              <a:off x="3279041" y="5881485"/>
              <a:ext cx="3218540" cy="402291"/>
            </a:xfrm>
            <a:prstGeom prst="rect">
              <a:avLst/>
            </a:prstGeom>
            <a:no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085160"/>
                  </a:solidFill>
                  <a:latin typeface="Century Gothic" panose="020B0502020202020204" pitchFamily="34" charset="0"/>
                </a:rPr>
                <a:t>Emissions indirectes</a:t>
              </a:r>
            </a:p>
          </p:txBody>
        </p:sp>
      </p:grpSp>
      <p:grpSp>
        <p:nvGrpSpPr>
          <p:cNvPr id="2" name="Groupe 1"/>
          <p:cNvGrpSpPr/>
          <p:nvPr/>
        </p:nvGrpSpPr>
        <p:grpSpPr>
          <a:xfrm>
            <a:off x="7884039" y="1707383"/>
            <a:ext cx="4152459" cy="3874697"/>
            <a:chOff x="10751005" y="1706922"/>
            <a:chExt cx="4152459" cy="3874697"/>
          </a:xfrm>
        </p:grpSpPr>
        <p:grpSp>
          <p:nvGrpSpPr>
            <p:cNvPr id="13" name="Groupe 12"/>
            <p:cNvGrpSpPr/>
            <p:nvPr/>
          </p:nvGrpSpPr>
          <p:grpSpPr>
            <a:xfrm>
              <a:off x="10751005" y="1706922"/>
              <a:ext cx="4152459" cy="3791813"/>
              <a:chOff x="10751005" y="1706922"/>
              <a:chExt cx="4152459" cy="3791813"/>
            </a:xfrm>
          </p:grpSpPr>
          <p:cxnSp>
            <p:nvCxnSpPr>
              <p:cNvPr id="32" name="Connecteur en angle 31"/>
              <p:cNvCxnSpPr/>
              <p:nvPr/>
            </p:nvCxnSpPr>
            <p:spPr>
              <a:xfrm flipV="1">
                <a:off x="10751005" y="1706922"/>
                <a:ext cx="14123" cy="1829097"/>
              </a:xfrm>
              <a:prstGeom prst="bentConnector3">
                <a:avLst>
                  <a:gd name="adj1" fmla="val 3763230"/>
                </a:avLst>
              </a:prstGeom>
              <a:ln w="57150">
                <a:solidFill>
                  <a:srgbClr val="F6AB38"/>
                </a:solidFill>
                <a:tailEnd type="triangle"/>
              </a:ln>
            </p:spPr>
            <p:style>
              <a:lnRef idx="1">
                <a:schemeClr val="accent1"/>
              </a:lnRef>
              <a:fillRef idx="0">
                <a:schemeClr val="accent1"/>
              </a:fillRef>
              <a:effectRef idx="0">
                <a:schemeClr val="accent1"/>
              </a:effectRef>
              <a:fontRef idx="minor">
                <a:schemeClr val="tx1"/>
              </a:fontRef>
            </p:style>
          </p:cxnSp>
          <p:sp>
            <p:nvSpPr>
              <p:cNvPr id="26" name="Text Box 3"/>
              <p:cNvSpPr txBox="1">
                <a:spLocks noChangeArrowheads="1"/>
              </p:cNvSpPr>
              <p:nvPr/>
            </p:nvSpPr>
            <p:spPr bwMode="auto">
              <a:xfrm>
                <a:off x="11684924" y="5096444"/>
                <a:ext cx="3218540" cy="402291"/>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Jusqu’à quand … ?</a:t>
                </a:r>
              </a:p>
            </p:txBody>
          </p:sp>
          <p:cxnSp>
            <p:nvCxnSpPr>
              <p:cNvPr id="6" name="Connecteur en angle 5"/>
              <p:cNvCxnSpPr/>
              <p:nvPr/>
            </p:nvCxnSpPr>
            <p:spPr>
              <a:xfrm flipH="1" flipV="1">
                <a:off x="10765128" y="1706922"/>
                <a:ext cx="25400" cy="3674843"/>
              </a:xfrm>
              <a:prstGeom prst="bentConnector3">
                <a:avLst>
                  <a:gd name="adj1" fmla="val -1910528"/>
                </a:avLst>
              </a:prstGeom>
              <a:ln w="57150">
                <a:solidFill>
                  <a:srgbClr val="F6AB38"/>
                </a:solidFill>
                <a:tailEnd type="triangle"/>
              </a:ln>
            </p:spPr>
            <p:style>
              <a:lnRef idx="1">
                <a:schemeClr val="accent1"/>
              </a:lnRef>
              <a:fillRef idx="0">
                <a:schemeClr val="accent1"/>
              </a:fillRef>
              <a:effectRef idx="0">
                <a:schemeClr val="accent1"/>
              </a:effectRef>
              <a:fontRef idx="minor">
                <a:schemeClr val="tx1"/>
              </a:fontRef>
            </p:style>
          </p:cxnSp>
          <p:sp>
            <p:nvSpPr>
              <p:cNvPr id="38" name="Text Box 7"/>
              <p:cNvSpPr txBox="1">
                <a:spLocks noChangeArrowheads="1"/>
              </p:cNvSpPr>
              <p:nvPr/>
            </p:nvSpPr>
            <p:spPr bwMode="auto">
              <a:xfrm>
                <a:off x="11391498" y="4282425"/>
                <a:ext cx="561372" cy="830997"/>
              </a:xfrm>
              <a:prstGeom prst="rect">
                <a:avLst/>
              </a:prstGeom>
              <a:noFill/>
              <a:ln w="9525">
                <a:noFill/>
                <a:miter lim="800000"/>
                <a:headEnd/>
                <a:tailEnd/>
              </a:ln>
            </p:spPr>
            <p:txBody>
              <a:bodyPr wrap="none">
                <a:spAutoFit/>
              </a:bodyPr>
              <a:lstStyle/>
              <a:p>
                <a:pPr algn="ctr"/>
                <a:r>
                  <a:rPr lang="en-AU" sz="4800" b="1" dirty="0">
                    <a:solidFill>
                      <a:srgbClr val="F6AB38"/>
                    </a:solidFill>
                  </a:rPr>
                  <a:t>?</a:t>
                </a:r>
                <a:endParaRPr lang="en-AU" sz="6600" b="1" dirty="0">
                  <a:solidFill>
                    <a:srgbClr val="F6AB38"/>
                  </a:solidFill>
                </a:endParaRPr>
              </a:p>
            </p:txBody>
          </p:sp>
        </p:grpSp>
        <p:pic>
          <p:nvPicPr>
            <p:cNvPr id="35" name="Imag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404071" y="5019914"/>
              <a:ext cx="561705" cy="561705"/>
            </a:xfrm>
            <a:prstGeom prst="rect">
              <a:avLst/>
            </a:prstGeom>
          </p:spPr>
        </p:pic>
      </p:grpSp>
    </p:spTree>
    <p:extLst>
      <p:ext uri="{BB962C8B-B14F-4D97-AF65-F5344CB8AC3E}">
        <p14:creationId xmlns:p14="http://schemas.microsoft.com/office/powerpoint/2010/main" val="298719656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stretch>
            <a:fillRect/>
          </a:stretch>
        </p:blipFill>
        <p:spPr>
          <a:xfrm>
            <a:off x="299820" y="1332922"/>
            <a:ext cx="6307720" cy="4494250"/>
          </a:xfrm>
          <a:prstGeom prst="rect">
            <a:avLst/>
          </a:prstGeom>
        </p:spPr>
      </p:pic>
      <p:sp>
        <p:nvSpPr>
          <p:cNvPr id="6" name="Text Box 3"/>
          <p:cNvSpPr txBox="1">
            <a:spLocks noChangeArrowheads="1"/>
          </p:cNvSpPr>
          <p:nvPr/>
        </p:nvSpPr>
        <p:spPr bwMode="auto">
          <a:xfrm>
            <a:off x="6904740" y="1732237"/>
            <a:ext cx="4817052" cy="1017844"/>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En quelques siècles, la concentration observée des différents gaz à effet de serre a explosé</a:t>
            </a:r>
          </a:p>
        </p:txBody>
      </p:sp>
      <p:sp>
        <p:nvSpPr>
          <p:cNvPr id="7" name="Rectangle 6"/>
          <p:cNvSpPr/>
          <p:nvPr/>
        </p:nvSpPr>
        <p:spPr>
          <a:xfrm>
            <a:off x="40862" y="5957721"/>
            <a:ext cx="6566678" cy="523220"/>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a:solidFill>
                  <a:srgbClr val="085160"/>
                </a:solidFill>
                <a:latin typeface="Century Gothic" pitchFamily="34" charset="0"/>
                <a:cs typeface="+mn-cs"/>
              </a:rPr>
              <a:t>U.S. National Climate Assessment (2014), IPCC AR5</a:t>
            </a:r>
          </a:p>
          <a:p>
            <a:pPr algn="just"/>
            <a:endParaRPr lang="pt-BR" sz="1400" i="1" dirty="0">
              <a:solidFill>
                <a:srgbClr val="085160"/>
              </a:solidFill>
              <a:latin typeface="Century Gothic" pitchFamily="34" charset="0"/>
              <a:cs typeface="+mn-cs"/>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5544" y="3417983"/>
            <a:ext cx="2295443" cy="2295443"/>
          </a:xfrm>
          <a:prstGeom prst="rect">
            <a:avLst/>
          </a:prstGeom>
        </p:spPr>
      </p:pic>
      <p:sp>
        <p:nvSpPr>
          <p:cNvPr id="8" name="Titre 7"/>
          <p:cNvSpPr>
            <a:spLocks noGrp="1"/>
          </p:cNvSpPr>
          <p:nvPr>
            <p:ph type="title"/>
          </p:nvPr>
        </p:nvSpPr>
        <p:spPr/>
        <p:txBody>
          <a:bodyPr/>
          <a:lstStyle/>
          <a:p>
            <a:r>
              <a:rPr lang="fr-FR" dirty="0"/>
              <a:t>Un impact non négligeable sur les principaux GES</a:t>
            </a:r>
          </a:p>
        </p:txBody>
      </p:sp>
    </p:spTree>
    <p:extLst>
      <p:ext uri="{BB962C8B-B14F-4D97-AF65-F5344CB8AC3E}">
        <p14:creationId xmlns:p14="http://schemas.microsoft.com/office/powerpoint/2010/main" val="314416186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ChangeArrowheads="1"/>
          </p:cNvSpPr>
          <p:nvPr/>
        </p:nvSpPr>
        <p:spPr bwMode="auto">
          <a:xfrm>
            <a:off x="2514600" y="304801"/>
            <a:ext cx="7848600" cy="714375"/>
          </a:xfrm>
          <a:prstGeom prst="rect">
            <a:avLst/>
          </a:prstGeom>
          <a:noFill/>
          <a:ln w="9525">
            <a:noFill/>
            <a:miter lim="800000"/>
            <a:headEnd/>
            <a:tailEnd/>
          </a:ln>
          <a:effectLst/>
        </p:spPr>
        <p:txBody>
          <a:bodyPr lIns="0" tIns="0" rIns="0" bIns="0"/>
          <a:lstStyle/>
          <a:p>
            <a:pPr defTabSz="939800" eaLnBrk="0" hangingPunct="0">
              <a:lnSpc>
                <a:spcPct val="90000"/>
              </a:lnSpc>
            </a:pPr>
            <a:endParaRPr lang="fr-FR" b="1" noProof="1">
              <a:solidFill>
                <a:schemeClr val="tx2"/>
              </a:solidFill>
              <a:latin typeface="Century Gothic" panose="020B0502020202020204" pitchFamily="34" charset="0"/>
            </a:endParaRPr>
          </a:p>
        </p:txBody>
      </p:sp>
      <p:sp>
        <p:nvSpPr>
          <p:cNvPr id="8" name="Titre 7"/>
          <p:cNvSpPr>
            <a:spLocks noGrp="1"/>
          </p:cNvSpPr>
          <p:nvPr>
            <p:ph type="title"/>
          </p:nvPr>
        </p:nvSpPr>
        <p:spPr/>
        <p:txBody>
          <a:bodyPr/>
          <a:lstStyle/>
          <a:p>
            <a:r>
              <a:rPr lang="fr-FR" dirty="0"/>
              <a:t>Les Scénarii du GIEC</a:t>
            </a:r>
            <a:endParaRPr lang="fr-FR" b="0" i="1" dirty="0"/>
          </a:p>
        </p:txBody>
      </p:sp>
      <p:sp>
        <p:nvSpPr>
          <p:cNvPr id="16" name="Rectangle 15"/>
          <p:cNvSpPr/>
          <p:nvPr/>
        </p:nvSpPr>
        <p:spPr>
          <a:xfrm>
            <a:off x="9480376" y="6217567"/>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pt-BR" sz="1400" i="1" dirty="0">
                <a:solidFill>
                  <a:srgbClr val="085160"/>
                </a:solidFill>
                <a:latin typeface="Century Gothic" pitchFamily="34" charset="0"/>
                <a:cs typeface="+mn-cs"/>
              </a:rPr>
              <a:t>IPCC AR5 WG 3 SPM</a:t>
            </a:r>
          </a:p>
        </p:txBody>
      </p:sp>
      <p:grpSp>
        <p:nvGrpSpPr>
          <p:cNvPr id="10" name="Groupe 9"/>
          <p:cNvGrpSpPr/>
          <p:nvPr/>
        </p:nvGrpSpPr>
        <p:grpSpPr>
          <a:xfrm>
            <a:off x="26931" y="2494399"/>
            <a:ext cx="6357101" cy="3643326"/>
            <a:chOff x="26931" y="2494399"/>
            <a:chExt cx="6357101" cy="3643326"/>
          </a:xfrm>
        </p:grpSpPr>
        <p:pic>
          <p:nvPicPr>
            <p:cNvPr id="11" name="Image 10"/>
            <p:cNvPicPr>
              <a:picLocks noChangeAspect="1"/>
            </p:cNvPicPr>
            <p:nvPr/>
          </p:nvPicPr>
          <p:blipFill rotWithShape="1">
            <a:blip r:embed="rId3" cstate="email">
              <a:extLst>
                <a:ext uri="{28A0092B-C50C-407E-A947-70E740481C1C}">
                  <a14:useLocalDpi xmlns:a14="http://schemas.microsoft.com/office/drawing/2010/main"/>
                </a:ext>
              </a:extLst>
            </a:blip>
            <a:srcRect l="2909"/>
            <a:stretch/>
          </p:blipFill>
          <p:spPr>
            <a:xfrm>
              <a:off x="26931" y="3573965"/>
              <a:ext cx="6357101" cy="2563760"/>
            </a:xfrm>
            <a:prstGeom prst="rect">
              <a:avLst/>
            </a:prstGeom>
          </p:spPr>
        </p:pic>
        <p:sp>
          <p:nvSpPr>
            <p:cNvPr id="13" name="Text Box 3"/>
            <p:cNvSpPr txBox="1">
              <a:spLocks noChangeArrowheads="1"/>
            </p:cNvSpPr>
            <p:nvPr/>
          </p:nvSpPr>
          <p:spPr bwMode="auto">
            <a:xfrm>
              <a:off x="150308" y="2494399"/>
              <a:ext cx="5873684" cy="1017844"/>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Le GIEC prévoit plusieurs trajectoires de réchauffement en fonction des trajectoires d’émissions de GES</a:t>
              </a:r>
            </a:p>
          </p:txBody>
        </p:sp>
      </p:grpSp>
      <p:grpSp>
        <p:nvGrpSpPr>
          <p:cNvPr id="9" name="Groupe 8"/>
          <p:cNvGrpSpPr/>
          <p:nvPr/>
        </p:nvGrpSpPr>
        <p:grpSpPr>
          <a:xfrm>
            <a:off x="120499" y="936476"/>
            <a:ext cx="12956189" cy="4693434"/>
            <a:chOff x="120499" y="936476"/>
            <a:chExt cx="12956189" cy="4693434"/>
          </a:xfrm>
        </p:grpSpPr>
        <p:pic>
          <p:nvPicPr>
            <p:cNvPr id="162820" name="Picture 4" descr="CUTC85~J"/>
            <p:cNvPicPr>
              <a:picLocks noChangeAspect="1" noChangeArrowheads="1"/>
            </p:cNvPicPr>
            <p:nvPr/>
          </p:nvPicPr>
          <p:blipFill>
            <a:blip r:embed="rId4" cstate="print"/>
            <a:srcRect r="2849" b="6559"/>
            <a:stretch>
              <a:fillRect/>
            </a:stretch>
          </p:blipFill>
          <p:spPr bwMode="auto">
            <a:xfrm>
              <a:off x="6386790" y="936476"/>
              <a:ext cx="5328592" cy="3695929"/>
            </a:xfrm>
            <a:prstGeom prst="rect">
              <a:avLst/>
            </a:prstGeom>
            <a:noFill/>
          </p:spPr>
        </p:pic>
        <p:sp>
          <p:nvSpPr>
            <p:cNvPr id="3" name="Rectangle 2"/>
            <p:cNvSpPr/>
            <p:nvPr/>
          </p:nvSpPr>
          <p:spPr>
            <a:xfrm>
              <a:off x="6641599" y="4706580"/>
              <a:ext cx="6435089" cy="923330"/>
            </a:xfrm>
            <a:prstGeom prst="rect">
              <a:avLst/>
            </a:prstGeom>
          </p:spPr>
          <p:txBody>
            <a:bodyPr wrap="square">
              <a:spAutoFit/>
            </a:bodyPr>
            <a:lstStyle/>
            <a:p>
              <a:r>
                <a:rPr lang="fr-FR" b="1" dirty="0">
                  <a:solidFill>
                    <a:srgbClr val="BB1419"/>
                  </a:solidFill>
                  <a:latin typeface="Century Gothic" panose="020B0502020202020204" pitchFamily="34" charset="0"/>
                </a:rPr>
                <a:t>On continue comme on est parti : 4°C – 12 °C</a:t>
              </a:r>
              <a:br>
                <a:rPr lang="fr-FR" b="1" dirty="0">
                  <a:solidFill>
                    <a:srgbClr val="BB1419"/>
                  </a:solidFill>
                  <a:latin typeface="Century Gothic" panose="020B0502020202020204" pitchFamily="34" charset="0"/>
                </a:rPr>
              </a:br>
              <a:r>
                <a:rPr lang="fr-FR" b="1" dirty="0">
                  <a:solidFill>
                    <a:srgbClr val="A3C3F5"/>
                  </a:solidFill>
                  <a:latin typeface="Century Gothic" panose="020B0502020202020204" pitchFamily="34" charset="0"/>
                </a:rPr>
                <a:t>Émissions constantes jusqu’en 2050 : + 1,1 - 2,6°C</a:t>
              </a:r>
            </a:p>
            <a:p>
              <a:r>
                <a:rPr lang="fr-FR" b="1" dirty="0">
                  <a:solidFill>
                    <a:srgbClr val="5152F2"/>
                  </a:solidFill>
                  <a:latin typeface="Century Gothic" panose="020B0502020202020204" pitchFamily="34" charset="0"/>
                </a:rPr>
                <a:t>Forte baisse des émissions dès 2020 : + 0,3 - 1,7°C</a:t>
              </a:r>
              <a:endParaRPr lang="fr-FR" b="1" dirty="0">
                <a:solidFill>
                  <a:srgbClr val="BB1419"/>
                </a:solidFill>
                <a:latin typeface="Century Gothic" panose="020B0502020202020204" pitchFamily="34" charset="0"/>
              </a:endParaRPr>
            </a:p>
          </p:txBody>
        </p:sp>
        <p:sp>
          <p:nvSpPr>
            <p:cNvPr id="12" name="Text Box 3"/>
            <p:cNvSpPr txBox="1">
              <a:spLocks noChangeArrowheads="1"/>
            </p:cNvSpPr>
            <p:nvPr/>
          </p:nvSpPr>
          <p:spPr bwMode="auto">
            <a:xfrm>
              <a:off x="120499" y="1184878"/>
              <a:ext cx="5903493" cy="1017844"/>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L’augmentation de la concentration en CO</a:t>
              </a:r>
              <a:r>
                <a:rPr lang="fr-FR" altLang="fr-FR" sz="2000" b="1" baseline="-25000" dirty="0">
                  <a:solidFill>
                    <a:srgbClr val="FFFFFF"/>
                  </a:solidFill>
                  <a:latin typeface="Century Gothic" panose="020B0502020202020204" pitchFamily="34" charset="0"/>
                </a:rPr>
                <a:t>2</a:t>
              </a:r>
              <a:r>
                <a:rPr lang="fr-FR" altLang="fr-FR" sz="2000" b="1" dirty="0">
                  <a:solidFill>
                    <a:srgbClr val="FFFFFF"/>
                  </a:solidFill>
                  <a:latin typeface="Century Gothic" panose="020B0502020202020204" pitchFamily="34" charset="0"/>
                </a:rPr>
                <a:t> se traduit par une augmentation de la température moyenne globale</a:t>
              </a:r>
            </a:p>
          </p:txBody>
        </p:sp>
        <p:cxnSp>
          <p:nvCxnSpPr>
            <p:cNvPr id="7" name="Connecteur droit 6"/>
            <p:cNvCxnSpPr/>
            <p:nvPr/>
          </p:nvCxnSpPr>
          <p:spPr>
            <a:xfrm flipV="1">
              <a:off x="6384032" y="4869160"/>
              <a:ext cx="216488" cy="72008"/>
            </a:xfrm>
            <a:prstGeom prst="line">
              <a:avLst/>
            </a:prstGeom>
            <a:ln w="38100">
              <a:solidFill>
                <a:srgbClr val="BB1419"/>
              </a:solidFill>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V="1">
              <a:off x="6401495" y="5150009"/>
              <a:ext cx="216488" cy="72008"/>
            </a:xfrm>
            <a:prstGeom prst="line">
              <a:avLst/>
            </a:prstGeom>
            <a:ln w="38100">
              <a:solidFill>
                <a:srgbClr val="A3C3F5"/>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p:nvPr/>
          </p:nvCxnSpPr>
          <p:spPr>
            <a:xfrm flipV="1">
              <a:off x="6430047" y="5430858"/>
              <a:ext cx="216488" cy="72008"/>
            </a:xfrm>
            <a:prstGeom prst="line">
              <a:avLst/>
            </a:prstGeom>
            <a:ln w="38100">
              <a:solidFill>
                <a:srgbClr val="5152F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88335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CD1404-4897-4296-961E-BA50324460B7}"/>
              </a:ext>
            </a:extLst>
          </p:cNvPr>
          <p:cNvSpPr>
            <a:spLocks noGrp="1"/>
          </p:cNvSpPr>
          <p:nvPr>
            <p:ph type="title"/>
          </p:nvPr>
        </p:nvSpPr>
        <p:spPr/>
        <p:txBody>
          <a:bodyPr/>
          <a:lstStyle/>
          <a:p>
            <a:r>
              <a:rPr lang="fr-FR" dirty="0"/>
              <a:t>Le rapport spécial « 1,5°C »</a:t>
            </a:r>
          </a:p>
        </p:txBody>
      </p:sp>
      <p:pic>
        <p:nvPicPr>
          <p:cNvPr id="1026" name="Picture 2" descr="GIEC2">
            <a:extLst>
              <a:ext uri="{FF2B5EF4-FFF2-40B4-BE49-F238E27FC236}">
                <a16:creationId xmlns:a16="http://schemas.microsoft.com/office/drawing/2014/main" id="{76367756-379C-4A34-A7B4-8155FABEB22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9933"/>
          <a:stretch/>
        </p:blipFill>
        <p:spPr bwMode="auto">
          <a:xfrm>
            <a:off x="0" y="3843768"/>
            <a:ext cx="9753600" cy="2694757"/>
          </a:xfrm>
          <a:prstGeom prst="rect">
            <a:avLst/>
          </a:prstGeom>
          <a:noFill/>
          <a:extLst>
            <a:ext uri="{909E8E84-426E-40DD-AFC4-6F175D3DCCD1}">
              <a14:hiddenFill xmlns:a14="http://schemas.microsoft.com/office/drawing/2010/main">
                <a:solidFill>
                  <a:srgbClr val="FFFFFF"/>
                </a:solidFill>
              </a14:hiddenFill>
            </a:ext>
          </a:extLst>
        </p:spPr>
      </p:pic>
      <p:grpSp>
        <p:nvGrpSpPr>
          <p:cNvPr id="21" name="Groupe 20">
            <a:extLst>
              <a:ext uri="{FF2B5EF4-FFF2-40B4-BE49-F238E27FC236}">
                <a16:creationId xmlns:a16="http://schemas.microsoft.com/office/drawing/2014/main" id="{1187C869-1908-464D-B394-24D81D9784B9}"/>
              </a:ext>
            </a:extLst>
          </p:cNvPr>
          <p:cNvGrpSpPr/>
          <p:nvPr/>
        </p:nvGrpSpPr>
        <p:grpSpPr>
          <a:xfrm>
            <a:off x="453614" y="1007842"/>
            <a:ext cx="6151308" cy="1017845"/>
            <a:chOff x="453614" y="1007842"/>
            <a:chExt cx="6151308" cy="1017845"/>
          </a:xfrm>
        </p:grpSpPr>
        <p:sp>
          <p:nvSpPr>
            <p:cNvPr id="5" name="Text Box 3">
              <a:extLst>
                <a:ext uri="{FF2B5EF4-FFF2-40B4-BE49-F238E27FC236}">
                  <a16:creationId xmlns:a16="http://schemas.microsoft.com/office/drawing/2014/main" id="{D9A78B2D-E80A-4CA4-B425-8502B1EBFC8F}"/>
                </a:ext>
              </a:extLst>
            </p:cNvPr>
            <p:cNvSpPr txBox="1">
              <a:spLocks noChangeArrowheads="1"/>
            </p:cNvSpPr>
            <p:nvPr/>
          </p:nvSpPr>
          <p:spPr bwMode="auto">
            <a:xfrm>
              <a:off x="453614" y="1124744"/>
              <a:ext cx="4817052" cy="710067"/>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Au-delà de 1,5°C : des conséquences dramatiques</a:t>
              </a:r>
            </a:p>
          </p:txBody>
        </p:sp>
        <p:pic>
          <p:nvPicPr>
            <p:cNvPr id="12" name="Image 11">
              <a:extLst>
                <a:ext uri="{FF2B5EF4-FFF2-40B4-BE49-F238E27FC236}">
                  <a16:creationId xmlns:a16="http://schemas.microsoft.com/office/drawing/2014/main" id="{50BCE88A-9059-452F-AA6C-7DE2BA83E2FF}"/>
                </a:ext>
              </a:extLst>
            </p:cNvPr>
            <p:cNvPicPr>
              <a:picLocks noChangeAspect="1"/>
            </p:cNvPicPr>
            <p:nvPr/>
          </p:nvPicPr>
          <p:blipFill>
            <a:blip r:embed="rId4"/>
            <a:stretch>
              <a:fillRect/>
            </a:stretch>
          </p:blipFill>
          <p:spPr>
            <a:xfrm>
              <a:off x="5587077" y="1007842"/>
              <a:ext cx="1017845" cy="1017845"/>
            </a:xfrm>
            <a:prstGeom prst="rect">
              <a:avLst/>
            </a:prstGeom>
          </p:spPr>
        </p:pic>
      </p:grpSp>
      <p:grpSp>
        <p:nvGrpSpPr>
          <p:cNvPr id="19" name="Groupe 18">
            <a:extLst>
              <a:ext uri="{FF2B5EF4-FFF2-40B4-BE49-F238E27FC236}">
                <a16:creationId xmlns:a16="http://schemas.microsoft.com/office/drawing/2014/main" id="{694FF588-7BD3-466F-843F-37910D2DD192}"/>
              </a:ext>
            </a:extLst>
          </p:cNvPr>
          <p:cNvGrpSpPr/>
          <p:nvPr/>
        </p:nvGrpSpPr>
        <p:grpSpPr>
          <a:xfrm>
            <a:off x="6960096" y="1990896"/>
            <a:ext cx="5112488" cy="1803277"/>
            <a:chOff x="6960096" y="1990896"/>
            <a:chExt cx="5112488" cy="1803277"/>
          </a:xfrm>
        </p:grpSpPr>
        <p:sp>
          <p:nvSpPr>
            <p:cNvPr id="7" name="Text Box 3">
              <a:extLst>
                <a:ext uri="{FF2B5EF4-FFF2-40B4-BE49-F238E27FC236}">
                  <a16:creationId xmlns:a16="http://schemas.microsoft.com/office/drawing/2014/main" id="{0012A799-89BC-4E6C-B687-74624E69CF9C}"/>
                </a:ext>
              </a:extLst>
            </p:cNvPr>
            <p:cNvSpPr txBox="1">
              <a:spLocks noChangeArrowheads="1"/>
            </p:cNvSpPr>
            <p:nvPr/>
          </p:nvSpPr>
          <p:spPr bwMode="auto">
            <a:xfrm>
              <a:off x="6960096" y="2435520"/>
              <a:ext cx="4817052" cy="1017844"/>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sym typeface="Wingdings" panose="05000000000000000000" pitchFamily="2" charset="2"/>
                </a:rPr>
                <a:t>Ou m</a:t>
              </a:r>
              <a:r>
                <a:rPr lang="fr-FR" altLang="fr-FR" sz="2000" b="1" dirty="0">
                  <a:solidFill>
                    <a:srgbClr val="FFFFFF"/>
                  </a:solidFill>
                  <a:latin typeface="Century Gothic" panose="020B0502020202020204" pitchFamily="34" charset="0"/>
                </a:rPr>
                <a:t>ise en place d’importantes capacités de stockage du carbone (géologique et biologique</a:t>
              </a:r>
            </a:p>
          </p:txBody>
        </p:sp>
        <p:pic>
          <p:nvPicPr>
            <p:cNvPr id="9" name="Image 8">
              <a:extLst>
                <a:ext uri="{FF2B5EF4-FFF2-40B4-BE49-F238E27FC236}">
                  <a16:creationId xmlns:a16="http://schemas.microsoft.com/office/drawing/2014/main" id="{256F92DD-B5B1-47D9-8D65-73B68FA84F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352584" y="3074173"/>
              <a:ext cx="720000" cy="720000"/>
            </a:xfrm>
            <a:prstGeom prst="rect">
              <a:avLst/>
            </a:prstGeom>
          </p:spPr>
        </p:pic>
        <p:pic>
          <p:nvPicPr>
            <p:cNvPr id="13" name="Image 12">
              <a:extLst>
                <a:ext uri="{FF2B5EF4-FFF2-40B4-BE49-F238E27FC236}">
                  <a16:creationId xmlns:a16="http://schemas.microsoft.com/office/drawing/2014/main" id="{A23F0A75-7B9D-403C-9F38-9F8EB4A9EAB4}"/>
                </a:ext>
              </a:extLst>
            </p:cNvPr>
            <p:cNvPicPr>
              <a:picLocks noChangeAspect="1"/>
            </p:cNvPicPr>
            <p:nvPr/>
          </p:nvPicPr>
          <p:blipFill>
            <a:blip r:embed="rId6"/>
            <a:stretch>
              <a:fillRect/>
            </a:stretch>
          </p:blipFill>
          <p:spPr>
            <a:xfrm>
              <a:off x="11352584" y="1990896"/>
              <a:ext cx="720000" cy="720000"/>
            </a:xfrm>
            <a:prstGeom prst="rect">
              <a:avLst/>
            </a:prstGeom>
          </p:spPr>
        </p:pic>
      </p:grpSp>
      <p:grpSp>
        <p:nvGrpSpPr>
          <p:cNvPr id="20" name="Groupe 19">
            <a:extLst>
              <a:ext uri="{FF2B5EF4-FFF2-40B4-BE49-F238E27FC236}">
                <a16:creationId xmlns:a16="http://schemas.microsoft.com/office/drawing/2014/main" id="{C9FF9714-7BB0-4F31-A49A-41B3F4BE9199}"/>
              </a:ext>
            </a:extLst>
          </p:cNvPr>
          <p:cNvGrpSpPr/>
          <p:nvPr/>
        </p:nvGrpSpPr>
        <p:grpSpPr>
          <a:xfrm>
            <a:off x="469076" y="2411156"/>
            <a:ext cx="5403416" cy="1132872"/>
            <a:chOff x="469076" y="2411156"/>
            <a:chExt cx="5403416" cy="1132872"/>
          </a:xfrm>
        </p:grpSpPr>
        <p:sp>
          <p:nvSpPr>
            <p:cNvPr id="6" name="Text Box 3">
              <a:extLst>
                <a:ext uri="{FF2B5EF4-FFF2-40B4-BE49-F238E27FC236}">
                  <a16:creationId xmlns:a16="http://schemas.microsoft.com/office/drawing/2014/main" id="{CF36D2A9-0754-4160-8BE4-4C9815B7314D}"/>
                </a:ext>
              </a:extLst>
            </p:cNvPr>
            <p:cNvSpPr txBox="1">
              <a:spLocks noChangeArrowheads="1"/>
            </p:cNvSpPr>
            <p:nvPr/>
          </p:nvSpPr>
          <p:spPr bwMode="auto">
            <a:xfrm>
              <a:off x="1055440" y="2411156"/>
              <a:ext cx="4817052" cy="1017844"/>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sym typeface="Wingdings" panose="05000000000000000000" pitchFamily="2" charset="2"/>
                </a:rPr>
                <a:t> </a:t>
              </a:r>
              <a:r>
                <a:rPr lang="fr-FR" altLang="fr-FR" sz="2000" b="1" dirty="0">
                  <a:solidFill>
                    <a:srgbClr val="FFFFFF"/>
                  </a:solidFill>
                  <a:latin typeface="Century Gothic" panose="020B0502020202020204" pitchFamily="34" charset="0"/>
                </a:rPr>
                <a:t>Baisse de 58% des émissions de CO2 en 2030 et de 93% en 2050 par rapport à 2010</a:t>
              </a:r>
            </a:p>
          </p:txBody>
        </p:sp>
        <p:pic>
          <p:nvPicPr>
            <p:cNvPr id="15" name="Image 14">
              <a:extLst>
                <a:ext uri="{FF2B5EF4-FFF2-40B4-BE49-F238E27FC236}">
                  <a16:creationId xmlns:a16="http://schemas.microsoft.com/office/drawing/2014/main" id="{D50FFAD2-4F59-41EB-897D-0AE28572FE90}"/>
                </a:ext>
              </a:extLst>
            </p:cNvPr>
            <p:cNvPicPr>
              <a:picLocks noChangeAspect="1"/>
            </p:cNvPicPr>
            <p:nvPr/>
          </p:nvPicPr>
          <p:blipFill>
            <a:blip r:embed="rId7"/>
            <a:stretch>
              <a:fillRect/>
            </a:stretch>
          </p:blipFill>
          <p:spPr>
            <a:xfrm>
              <a:off x="469076" y="2710896"/>
              <a:ext cx="833132" cy="833132"/>
            </a:xfrm>
            <a:prstGeom prst="rect">
              <a:avLst/>
            </a:prstGeom>
          </p:spPr>
        </p:pic>
      </p:grpSp>
      <p:grpSp>
        <p:nvGrpSpPr>
          <p:cNvPr id="16" name="Groupe 15">
            <a:extLst>
              <a:ext uri="{FF2B5EF4-FFF2-40B4-BE49-F238E27FC236}">
                <a16:creationId xmlns:a16="http://schemas.microsoft.com/office/drawing/2014/main" id="{E51CC270-D72E-4E51-9254-8FC3958FB87F}"/>
              </a:ext>
            </a:extLst>
          </p:cNvPr>
          <p:cNvGrpSpPr/>
          <p:nvPr/>
        </p:nvGrpSpPr>
        <p:grpSpPr>
          <a:xfrm>
            <a:off x="9384865" y="4472773"/>
            <a:ext cx="2657304" cy="1806246"/>
            <a:chOff x="9384865" y="4472773"/>
            <a:chExt cx="2657304" cy="1806246"/>
          </a:xfrm>
        </p:grpSpPr>
        <p:sp>
          <p:nvSpPr>
            <p:cNvPr id="17" name="Text Box 3">
              <a:extLst>
                <a:ext uri="{FF2B5EF4-FFF2-40B4-BE49-F238E27FC236}">
                  <a16:creationId xmlns:a16="http://schemas.microsoft.com/office/drawing/2014/main" id="{6DF3F130-4421-48C3-B1EF-3F79EE2811C5}"/>
                </a:ext>
              </a:extLst>
            </p:cNvPr>
            <p:cNvSpPr txBox="1">
              <a:spLocks noChangeArrowheads="1"/>
            </p:cNvSpPr>
            <p:nvPr/>
          </p:nvSpPr>
          <p:spPr bwMode="auto">
            <a:xfrm>
              <a:off x="9665905" y="4645622"/>
              <a:ext cx="2376264" cy="1633397"/>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Faisabilité ?</a:t>
              </a:r>
              <a:br>
                <a:rPr lang="fr-FR" altLang="fr-FR" sz="2000" b="1" dirty="0">
                  <a:solidFill>
                    <a:srgbClr val="FFFFFF"/>
                  </a:solidFill>
                  <a:latin typeface="Century Gothic" panose="020B0502020202020204" pitchFamily="34" charset="0"/>
                </a:rPr>
              </a:br>
              <a:r>
                <a:rPr lang="fr-FR" altLang="fr-FR" sz="2000" b="1" dirty="0">
                  <a:solidFill>
                    <a:srgbClr val="FFFFFF"/>
                  </a:solidFill>
                  <a:latin typeface="Century Gothic" panose="020B0502020202020204" pitchFamily="34" charset="0"/>
                </a:rPr>
                <a:t>Physique </a:t>
              </a:r>
            </a:p>
            <a:p>
              <a:pPr algn="ctr" eaLnBrk="1" hangingPunct="1">
                <a:buSzPct val="100000"/>
              </a:pPr>
              <a:r>
                <a:rPr lang="fr-FR" altLang="fr-FR" sz="2000" b="1" dirty="0">
                  <a:solidFill>
                    <a:srgbClr val="FFFFFF"/>
                  </a:solidFill>
                  <a:latin typeface="Century Gothic" panose="020B0502020202020204" pitchFamily="34" charset="0"/>
                </a:rPr>
                <a:t>Vs</a:t>
              </a:r>
            </a:p>
            <a:p>
              <a:pPr algn="ctr" eaLnBrk="1" hangingPunct="1">
                <a:buSzPct val="100000"/>
              </a:pPr>
              <a:r>
                <a:rPr lang="fr-FR" altLang="fr-FR" sz="2000" b="1" dirty="0">
                  <a:solidFill>
                    <a:srgbClr val="FFFFFF"/>
                  </a:solidFill>
                  <a:latin typeface="Century Gothic" panose="020B0502020202020204" pitchFamily="34" charset="0"/>
                </a:rPr>
                <a:t> Economie et politique</a:t>
              </a:r>
            </a:p>
          </p:txBody>
        </p:sp>
        <p:pic>
          <p:nvPicPr>
            <p:cNvPr id="18" name="Image 17">
              <a:extLst>
                <a:ext uri="{FF2B5EF4-FFF2-40B4-BE49-F238E27FC236}">
                  <a16:creationId xmlns:a16="http://schemas.microsoft.com/office/drawing/2014/main" id="{BCEB9B00-6288-47D0-9498-100FF195E7D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84865" y="4472773"/>
              <a:ext cx="671575" cy="671575"/>
            </a:xfrm>
            <a:prstGeom prst="rect">
              <a:avLst/>
            </a:prstGeom>
          </p:spPr>
        </p:pic>
      </p:grpSp>
      <p:sp>
        <p:nvSpPr>
          <p:cNvPr id="23" name="Rectangle 22">
            <a:extLst>
              <a:ext uri="{FF2B5EF4-FFF2-40B4-BE49-F238E27FC236}">
                <a16:creationId xmlns:a16="http://schemas.microsoft.com/office/drawing/2014/main" id="{9BD4A16F-8656-43E4-8809-1C043967AA80}"/>
              </a:ext>
            </a:extLst>
          </p:cNvPr>
          <p:cNvSpPr/>
          <p:nvPr/>
        </p:nvSpPr>
        <p:spPr>
          <a:xfrm>
            <a:off x="38244" y="6586939"/>
            <a:ext cx="6566678" cy="307777"/>
          </a:xfrm>
          <a:prstGeom prst="rect">
            <a:avLst/>
          </a:prstGeom>
          <a:ln>
            <a:noFill/>
          </a:ln>
        </p:spPr>
        <p:txBody>
          <a:bodyPr wrap="square">
            <a:spAutoFit/>
          </a:bodyPr>
          <a:lstStyle/>
          <a:p>
            <a:pPr algn="just"/>
            <a:r>
              <a:rPr lang="fr-FR" sz="1400" i="1" dirty="0">
                <a:solidFill>
                  <a:schemeClr val="bg1"/>
                </a:solidFill>
                <a:latin typeface="Century Gothic" pitchFamily="34" charset="0"/>
                <a:cs typeface="+mn-cs"/>
              </a:rPr>
              <a:t>Source : </a:t>
            </a:r>
            <a:r>
              <a:rPr lang="pt-BR" sz="1400" i="1" dirty="0">
                <a:solidFill>
                  <a:schemeClr val="bg1"/>
                </a:solidFill>
                <a:latin typeface="Century Gothic" pitchFamily="34" charset="0"/>
                <a:cs typeface="+mn-cs"/>
              </a:rPr>
              <a:t>IPCC SR15 2018</a:t>
            </a:r>
          </a:p>
        </p:txBody>
      </p:sp>
    </p:spTree>
    <p:extLst>
      <p:ext uri="{BB962C8B-B14F-4D97-AF65-F5344CB8AC3E}">
        <p14:creationId xmlns:p14="http://schemas.microsoft.com/office/powerpoint/2010/main" val="1168355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re 11"/>
          <p:cNvSpPr>
            <a:spLocks noGrp="1"/>
          </p:cNvSpPr>
          <p:nvPr>
            <p:ph type="title"/>
          </p:nvPr>
        </p:nvSpPr>
        <p:spPr/>
        <p:txBody>
          <a:bodyPr/>
          <a:lstStyle/>
          <a:p>
            <a:r>
              <a:rPr lang="fr-FR" dirty="0"/>
              <a:t>Et pendant ce temps…</a:t>
            </a:r>
          </a:p>
        </p:txBody>
      </p:sp>
      <p:pic>
        <p:nvPicPr>
          <p:cNvPr id="4" name="Image 3" descr="spiral_aug2016.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6389" y="836712"/>
            <a:ext cx="4758863" cy="5040000"/>
          </a:xfrm>
          <a:prstGeom prst="rect">
            <a:avLst/>
          </a:prstGeom>
        </p:spPr>
      </p:pic>
      <p:pic>
        <p:nvPicPr>
          <p:cNvPr id="3" name="Image 2"/>
          <p:cNvPicPr>
            <a:picLocks noChangeAspect="1"/>
          </p:cNvPicPr>
          <p:nvPr/>
        </p:nvPicPr>
        <p:blipFill>
          <a:blip r:embed="rId4"/>
          <a:stretch>
            <a:fillRect/>
          </a:stretch>
        </p:blipFill>
        <p:spPr>
          <a:xfrm>
            <a:off x="1296389" y="836712"/>
            <a:ext cx="4758864" cy="5040000"/>
          </a:xfrm>
          <a:prstGeom prst="rect">
            <a:avLst/>
          </a:prstGeom>
        </p:spPr>
      </p:pic>
      <p:sp>
        <p:nvSpPr>
          <p:cNvPr id="7" name="Rectangle 6"/>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fr-FR" sz="1400" i="1" dirty="0" err="1">
                <a:solidFill>
                  <a:srgbClr val="085160"/>
                </a:solidFill>
                <a:latin typeface="Century Gothic" pitchFamily="34" charset="0"/>
                <a:cs typeface="+mn-cs"/>
              </a:rPr>
              <a:t>ed_hawkins</a:t>
            </a:r>
            <a:endParaRPr lang="pt-BR" sz="1400" i="1" dirty="0">
              <a:solidFill>
                <a:srgbClr val="085160"/>
              </a:solidFill>
              <a:latin typeface="Century Gothic" pitchFamily="34" charset="0"/>
              <a:cs typeface="+mn-cs"/>
            </a:endParaRPr>
          </a:p>
        </p:txBody>
      </p:sp>
      <p:sp>
        <p:nvSpPr>
          <p:cNvPr id="8" name="Text Box 3"/>
          <p:cNvSpPr txBox="1">
            <a:spLocks noChangeArrowheads="1"/>
          </p:cNvSpPr>
          <p:nvPr/>
        </p:nvSpPr>
        <p:spPr bwMode="auto">
          <a:xfrm>
            <a:off x="7104112" y="1251389"/>
            <a:ext cx="4796634" cy="710067"/>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On observe un réchauffement de 0,85°C en 2015… et 1,2°C en 2016</a:t>
            </a:r>
          </a:p>
        </p:txBody>
      </p:sp>
      <p:sp>
        <p:nvSpPr>
          <p:cNvPr id="9" name="Text Box 3"/>
          <p:cNvSpPr txBox="1">
            <a:spLocks noChangeArrowheads="1"/>
          </p:cNvSpPr>
          <p:nvPr/>
        </p:nvSpPr>
        <p:spPr bwMode="auto">
          <a:xfrm>
            <a:off x="7104112" y="3500728"/>
            <a:ext cx="4796633" cy="710067"/>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N’y aurait-il pas un effet d’emballement quelque part ? </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3698" y="4547332"/>
            <a:ext cx="1497459" cy="1497459"/>
          </a:xfrm>
          <a:prstGeom prst="rect">
            <a:avLst/>
          </a:prstGeom>
        </p:spPr>
      </p:pic>
    </p:spTree>
    <p:extLst>
      <p:ext uri="{BB962C8B-B14F-4D97-AF65-F5344CB8AC3E}">
        <p14:creationId xmlns:p14="http://schemas.microsoft.com/office/powerpoint/2010/main" val="297293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100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Titre 11"/>
          <p:cNvSpPr>
            <a:spLocks noGrp="1"/>
          </p:cNvSpPr>
          <p:nvPr>
            <p:ph type="title"/>
          </p:nvPr>
        </p:nvSpPr>
        <p:spPr/>
        <p:txBody>
          <a:bodyPr/>
          <a:lstStyle/>
          <a:p>
            <a:r>
              <a:rPr lang="fr-FR" dirty="0"/>
              <a:t>Et pendant ce temps…</a:t>
            </a:r>
          </a:p>
        </p:txBody>
      </p:sp>
      <p:sp>
        <p:nvSpPr>
          <p:cNvPr id="7" name="Rectangle 6"/>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fr-FR" sz="1400" i="1" dirty="0" err="1">
                <a:solidFill>
                  <a:srgbClr val="085160"/>
                </a:solidFill>
                <a:latin typeface="Century Gothic" pitchFamily="34" charset="0"/>
                <a:cs typeface="+mn-cs"/>
              </a:rPr>
              <a:t>ed_hawkins</a:t>
            </a:r>
            <a:endParaRPr lang="pt-BR" sz="1400" i="1" dirty="0">
              <a:solidFill>
                <a:srgbClr val="085160"/>
              </a:solidFill>
              <a:latin typeface="Century Gothic" pitchFamily="34" charset="0"/>
              <a:cs typeface="+mn-cs"/>
            </a:endParaRPr>
          </a:p>
        </p:txBody>
      </p:sp>
      <p:sp>
        <p:nvSpPr>
          <p:cNvPr id="8" name="Text Box 3"/>
          <p:cNvSpPr txBox="1">
            <a:spLocks noChangeArrowheads="1"/>
          </p:cNvSpPr>
          <p:nvPr/>
        </p:nvSpPr>
        <p:spPr bwMode="auto">
          <a:xfrm>
            <a:off x="7104112" y="1251389"/>
            <a:ext cx="4796634" cy="402291"/>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Et du coté des glaciers ? </a:t>
            </a:r>
          </a:p>
        </p:txBody>
      </p:sp>
      <p:sp>
        <p:nvSpPr>
          <p:cNvPr id="9" name="Text Box 3"/>
          <p:cNvSpPr txBox="1">
            <a:spLocks noChangeArrowheads="1"/>
          </p:cNvSpPr>
          <p:nvPr/>
        </p:nvSpPr>
        <p:spPr bwMode="auto">
          <a:xfrm>
            <a:off x="7104112" y="3500728"/>
            <a:ext cx="4796633" cy="402291"/>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C’est pas mieux…</a:t>
            </a: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3698" y="4547332"/>
            <a:ext cx="1497459" cy="1497459"/>
          </a:xfrm>
          <a:prstGeom prst="rect">
            <a:avLst/>
          </a:prstGeom>
        </p:spPr>
      </p:pic>
      <p:pic>
        <p:nvPicPr>
          <p:cNvPr id="2" name="Recul-des-glacier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271464" y="1251389"/>
            <a:ext cx="4608512" cy="4608511"/>
          </a:xfrm>
          <a:prstGeom prst="rect">
            <a:avLst/>
          </a:prstGeom>
        </p:spPr>
      </p:pic>
      <p:sp>
        <p:nvSpPr>
          <p:cNvPr id="11" name="Rectangle 10"/>
          <p:cNvSpPr/>
          <p:nvPr/>
        </p:nvSpPr>
        <p:spPr>
          <a:xfrm>
            <a:off x="12648728" y="2101718"/>
            <a:ext cx="5112568" cy="2376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Contenu supplémentaire à rajouter en fonction des publics</a:t>
            </a:r>
          </a:p>
        </p:txBody>
      </p:sp>
    </p:spTree>
    <p:extLst>
      <p:ext uri="{BB962C8B-B14F-4D97-AF65-F5344CB8AC3E}">
        <p14:creationId xmlns:p14="http://schemas.microsoft.com/office/powerpoint/2010/main" val="323451915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rétroactions positives : fonctionnement</a:t>
            </a:r>
          </a:p>
        </p:txBody>
      </p:sp>
      <p:graphicFrame>
        <p:nvGraphicFramePr>
          <p:cNvPr id="4" name="Diagramme 3"/>
          <p:cNvGraphicFramePr/>
          <p:nvPr>
            <p:extLst>
              <p:ext uri="{D42A27DB-BD31-4B8C-83A1-F6EECF244321}">
                <p14:modId xmlns:p14="http://schemas.microsoft.com/office/powerpoint/2010/main" val="2381678391"/>
              </p:ext>
            </p:extLst>
          </p:nvPr>
        </p:nvGraphicFramePr>
        <p:xfrm>
          <a:off x="-744760" y="1026736"/>
          <a:ext cx="8128000" cy="52387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Imag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47869" y="2748674"/>
            <a:ext cx="1542741" cy="1542741"/>
          </a:xfrm>
          <a:prstGeom prst="rect">
            <a:avLst/>
          </a:prstGeom>
        </p:spPr>
      </p:pic>
      <p:sp>
        <p:nvSpPr>
          <p:cNvPr id="9" name="Text Box 6"/>
          <p:cNvSpPr txBox="1">
            <a:spLocks noChangeArrowheads="1"/>
          </p:cNvSpPr>
          <p:nvPr/>
        </p:nvSpPr>
        <p:spPr bwMode="auto">
          <a:xfrm>
            <a:off x="6641417" y="1412776"/>
            <a:ext cx="5071207" cy="1017844"/>
          </a:xfrm>
          <a:prstGeom prst="rect">
            <a:avLst/>
          </a:prstGeom>
          <a:solidFill>
            <a:srgbClr val="F6AB38"/>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solidFill>
                  <a:srgbClr val="FFFFFF"/>
                </a:solidFill>
                <a:latin typeface="Century Gothic" panose="020B0502020202020204" pitchFamily="34" charset="0"/>
              </a:rPr>
              <a:t>Le réchauffement climatique peut entrainer son propre renforcement via des boucles de rétroaction positives.</a:t>
            </a:r>
          </a:p>
        </p:txBody>
      </p:sp>
      <p:sp>
        <p:nvSpPr>
          <p:cNvPr id="10" name="Text Box 6"/>
          <p:cNvSpPr txBox="1">
            <a:spLocks noChangeArrowheads="1"/>
          </p:cNvSpPr>
          <p:nvPr/>
        </p:nvSpPr>
        <p:spPr bwMode="auto">
          <a:xfrm>
            <a:off x="6641416" y="3933056"/>
            <a:ext cx="5071207" cy="1325620"/>
          </a:xfrm>
          <a:prstGeom prst="rect">
            <a:avLst/>
          </a:prstGeom>
          <a:solidFill>
            <a:srgbClr val="F6AB38"/>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solidFill>
                  <a:srgbClr val="FFFFFF"/>
                </a:solidFill>
                <a:latin typeface="Century Gothic" panose="020B0502020202020204" pitchFamily="34" charset="0"/>
              </a:rPr>
              <a:t>Au-delà de 2°C, il y a des effets de franchissement de seuils irréversibles qui conduisent à un basculement dangereux pour la condition humaine.</a:t>
            </a:r>
          </a:p>
        </p:txBody>
      </p:sp>
      <p:sp>
        <p:nvSpPr>
          <p:cNvPr id="11" name="Rectangle 10"/>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a:solidFill>
                  <a:srgbClr val="085160"/>
                </a:solidFill>
                <a:latin typeface="Century Gothic" pitchFamily="34" charset="0"/>
                <a:cs typeface="+mn-cs"/>
              </a:rPr>
              <a:t>IPCC AR5</a:t>
            </a:r>
            <a:endParaRPr lang="pt-BR" sz="1400" i="1" dirty="0">
              <a:solidFill>
                <a:srgbClr val="085160"/>
              </a:solidFill>
              <a:latin typeface="Century Gothic" pitchFamily="34" charset="0"/>
              <a:cs typeface="+mn-cs"/>
            </a:endParaRPr>
          </a:p>
        </p:txBody>
      </p:sp>
    </p:spTree>
    <p:extLst>
      <p:ext uri="{BB962C8B-B14F-4D97-AF65-F5344CB8AC3E}">
        <p14:creationId xmlns:p14="http://schemas.microsoft.com/office/powerpoint/2010/main" val="32614280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p:cNvPicPr>
            <a:picLocks noChangeAspect="1"/>
          </p:cNvPicPr>
          <p:nvPr/>
        </p:nvPicPr>
        <p:blipFill rotWithShape="1">
          <a:blip r:embed="rId3" cstate="email">
            <a:extLst>
              <a:ext uri="{28A0092B-C50C-407E-A947-70E740481C1C}">
                <a14:useLocalDpi xmlns:a14="http://schemas.microsoft.com/office/drawing/2010/main"/>
              </a:ext>
            </a:extLst>
          </a:blip>
          <a:srcRect l="4648" t="953" r="3909" b="-208"/>
          <a:stretch/>
        </p:blipFill>
        <p:spPr>
          <a:xfrm>
            <a:off x="3071664" y="-27384"/>
            <a:ext cx="9182328" cy="6984776"/>
          </a:xfrm>
          <a:prstGeom prst="rect">
            <a:avLst/>
          </a:prstGeom>
        </p:spPr>
      </p:pic>
      <p:sp>
        <p:nvSpPr>
          <p:cNvPr id="3" name="Rectangle 2"/>
          <p:cNvSpPr/>
          <p:nvPr/>
        </p:nvSpPr>
        <p:spPr>
          <a:xfrm>
            <a:off x="0" y="0"/>
            <a:ext cx="3143672" cy="6897332"/>
          </a:xfrm>
          <a:prstGeom prst="rect">
            <a:avLst/>
          </a:prstGeom>
          <a:solidFill>
            <a:srgbClr val="F3E69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Rectangle 1"/>
          <p:cNvSpPr/>
          <p:nvPr/>
        </p:nvSpPr>
        <p:spPr>
          <a:xfrm>
            <a:off x="3359696" y="4653136"/>
            <a:ext cx="8928992" cy="10801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fr-FR" sz="4000" b="1" dirty="0">
                <a:solidFill>
                  <a:srgbClr val="2A6176"/>
                </a:solidFill>
                <a:latin typeface="Century Gothic" panose="020B0502020202020204" pitchFamily="34" charset="0"/>
              </a:rPr>
              <a:t>1) L’Énergie</a:t>
            </a:r>
            <a:r>
              <a:rPr lang="fr-FR" sz="4000" dirty="0">
                <a:solidFill>
                  <a:schemeClr val="bg1"/>
                </a:solidFill>
                <a:latin typeface="Century Gothic" panose="020B0502020202020204" pitchFamily="34" charset="0"/>
              </a:rPr>
              <a:t>__</a:t>
            </a:r>
          </a:p>
        </p:txBody>
      </p:sp>
    </p:spTree>
    <p:extLst>
      <p:ext uri="{BB962C8B-B14F-4D97-AF65-F5344CB8AC3E}">
        <p14:creationId xmlns:p14="http://schemas.microsoft.com/office/powerpoint/2010/main" val="171970253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rétroactions positives : L’</a:t>
            </a:r>
            <a:r>
              <a:rPr lang="fr-FR" dirty="0" err="1"/>
              <a:t>albedo</a:t>
            </a:r>
            <a:endParaRPr lang="fr-FR" dirty="0"/>
          </a:p>
        </p:txBody>
      </p:sp>
      <p:graphicFrame>
        <p:nvGraphicFramePr>
          <p:cNvPr id="7" name="Espace réservé du contenu 6"/>
          <p:cNvGraphicFramePr>
            <a:graphicFrameLocks noGrp="1"/>
          </p:cNvGraphicFramePr>
          <p:nvPr>
            <p:ph idx="1"/>
            <p:extLst>
              <p:ext uri="{D42A27DB-BD31-4B8C-83A1-F6EECF244321}">
                <p14:modId xmlns:p14="http://schemas.microsoft.com/office/powerpoint/2010/main" val="612004787"/>
              </p:ext>
            </p:extLst>
          </p:nvPr>
        </p:nvGraphicFramePr>
        <p:xfrm>
          <a:off x="6607540" y="1700808"/>
          <a:ext cx="5616624" cy="39346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Rectangle 8"/>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a:solidFill>
                  <a:srgbClr val="085160"/>
                </a:solidFill>
                <a:latin typeface="Century Gothic" pitchFamily="34" charset="0"/>
                <a:cs typeface="+mn-cs"/>
              </a:rPr>
              <a:t>IPCC AR5</a:t>
            </a:r>
            <a:endParaRPr lang="pt-BR" sz="1400" i="1" dirty="0">
              <a:solidFill>
                <a:srgbClr val="085160"/>
              </a:solidFill>
              <a:latin typeface="Century Gothic" pitchFamily="34" charset="0"/>
              <a:cs typeface="+mn-cs"/>
            </a:endParaRPr>
          </a:p>
        </p:txBody>
      </p:sp>
      <p:pic>
        <p:nvPicPr>
          <p:cNvPr id="10" name="Picture 2" descr="arctic, cold, frozen"/>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1853" y="1125306"/>
            <a:ext cx="6264696" cy="46967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9535" y="2896768"/>
            <a:ext cx="1542741" cy="1542741"/>
          </a:xfrm>
          <a:prstGeom prst="rect">
            <a:avLst/>
          </a:prstGeom>
        </p:spPr>
      </p:pic>
    </p:spTree>
    <p:extLst>
      <p:ext uri="{BB962C8B-B14F-4D97-AF65-F5344CB8AC3E}">
        <p14:creationId xmlns:p14="http://schemas.microsoft.com/office/powerpoint/2010/main" val="2133226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rétroactions positives : Le permafrost</a:t>
            </a:r>
            <a:br>
              <a:rPr lang="fr-FR" dirty="0"/>
            </a:br>
            <a:r>
              <a:rPr lang="fr-FR" dirty="0">
                <a:solidFill>
                  <a:srgbClr val="F6AB38"/>
                </a:solidFill>
              </a:rPr>
              <a:t>La Sibérie : un gruyère à méthane</a:t>
            </a:r>
          </a:p>
        </p:txBody>
      </p:sp>
      <p:graphicFrame>
        <p:nvGraphicFramePr>
          <p:cNvPr id="8" name="Espace réservé du contenu 6"/>
          <p:cNvGraphicFramePr>
            <a:graphicFrameLocks/>
          </p:cNvGraphicFramePr>
          <p:nvPr>
            <p:extLst>
              <p:ext uri="{D42A27DB-BD31-4B8C-83A1-F6EECF244321}">
                <p14:modId xmlns:p14="http://schemas.microsoft.com/office/powerpoint/2010/main" val="959894944"/>
              </p:ext>
            </p:extLst>
          </p:nvPr>
        </p:nvGraphicFramePr>
        <p:xfrm>
          <a:off x="178037" y="1371836"/>
          <a:ext cx="4824027" cy="41947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2" name="Picture 4" descr="Gas eruptions behind Siberia&amp;#39;s mysterious 200ft deep craters | Daily ..."/>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10229"/>
          <a:stretch/>
        </p:blipFill>
        <p:spPr bwMode="auto">
          <a:xfrm>
            <a:off x="5735960" y="1106380"/>
            <a:ext cx="6319508" cy="469061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9" name="Rectangle 8"/>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a:solidFill>
                  <a:srgbClr val="085160"/>
                </a:solidFill>
                <a:latin typeface="Century Gothic" pitchFamily="34" charset="0"/>
                <a:cs typeface="+mn-cs"/>
              </a:rPr>
              <a:t>IPCC AR5</a:t>
            </a:r>
            <a:endParaRPr lang="pt-BR" sz="1400" i="1" dirty="0">
              <a:solidFill>
                <a:srgbClr val="085160"/>
              </a:solidFill>
              <a:latin typeface="Century Gothic" pitchFamily="34" charset="0"/>
              <a:cs typeface="+mn-cs"/>
            </a:endParaRPr>
          </a:p>
        </p:txBody>
      </p:sp>
      <p:pic>
        <p:nvPicPr>
          <p:cNvPr id="11" name="Imag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19536" y="2680318"/>
            <a:ext cx="1542741" cy="1542741"/>
          </a:xfrm>
          <a:prstGeom prst="rect">
            <a:avLst/>
          </a:prstGeom>
        </p:spPr>
      </p:pic>
    </p:spTree>
    <p:extLst>
      <p:ext uri="{BB962C8B-B14F-4D97-AF65-F5344CB8AC3E}">
        <p14:creationId xmlns:p14="http://schemas.microsoft.com/office/powerpoint/2010/main" val="3585198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8" grpId="0">
        <p:bldAsOne/>
      </p:bldGraphic>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er 39"/>
          <p:cNvGrpSpPr/>
          <p:nvPr/>
        </p:nvGrpSpPr>
        <p:grpSpPr>
          <a:xfrm>
            <a:off x="3979756" y="1167869"/>
            <a:ext cx="3268372" cy="2072575"/>
            <a:chOff x="-241263" y="1119446"/>
            <a:chExt cx="3268372" cy="2072575"/>
          </a:xfrm>
        </p:grpSpPr>
        <p:pic>
          <p:nvPicPr>
            <p:cNvPr id="11" name="Image 10"/>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24084" y="1968021"/>
              <a:ext cx="1572282" cy="1224000"/>
            </a:xfrm>
            <a:prstGeom prst="rect">
              <a:avLst/>
            </a:prstGeom>
            <a:ln>
              <a:solidFill>
                <a:srgbClr val="FF9E00"/>
              </a:solidFill>
            </a:ln>
            <a:effectLst>
              <a:outerShdw blurRad="292100" dist="139700" dir="2700000" algn="tl" rotWithShape="0">
                <a:srgbClr val="333333">
                  <a:alpha val="65000"/>
                </a:srgbClr>
              </a:outerShdw>
            </a:effectLst>
          </p:spPr>
        </p:pic>
        <p:sp>
          <p:nvSpPr>
            <p:cNvPr id="26" name="ZoneTexte 25"/>
            <p:cNvSpPr txBox="1"/>
            <p:nvPr/>
          </p:nvSpPr>
          <p:spPr>
            <a:xfrm>
              <a:off x="-241263" y="1119446"/>
              <a:ext cx="3268372" cy="707886"/>
            </a:xfrm>
            <a:prstGeom prst="rect">
              <a:avLst/>
            </a:prstGeom>
            <a:noFill/>
          </p:spPr>
          <p:txBody>
            <a:bodyPr wrap="square" rtlCol="0">
              <a:spAutoFit/>
            </a:bodyPr>
            <a:lstStyle/>
            <a:p>
              <a:pPr algn="ctr"/>
              <a:r>
                <a:rPr lang="fr-FR" sz="2000" b="1" dirty="0">
                  <a:solidFill>
                    <a:srgbClr val="085160"/>
                  </a:solidFill>
                  <a:latin typeface="Century Gothic" panose="020B0502020202020204" pitchFamily="34" charset="0"/>
                </a:rPr>
                <a:t>Concentration </a:t>
              </a:r>
            </a:p>
            <a:p>
              <a:pPr algn="ctr"/>
              <a:r>
                <a:rPr lang="fr-FR" sz="2000" b="1" dirty="0">
                  <a:solidFill>
                    <a:srgbClr val="085160"/>
                  </a:solidFill>
                  <a:latin typeface="Century Gothic" panose="020B0502020202020204" pitchFamily="34" charset="0"/>
                </a:rPr>
                <a:t>en GES</a:t>
              </a:r>
            </a:p>
          </p:txBody>
        </p:sp>
      </p:grpSp>
      <p:grpSp>
        <p:nvGrpSpPr>
          <p:cNvPr id="6" name="Grouper 41"/>
          <p:cNvGrpSpPr/>
          <p:nvPr/>
        </p:nvGrpSpPr>
        <p:grpSpPr>
          <a:xfrm>
            <a:off x="6561797" y="1318995"/>
            <a:ext cx="2702555" cy="1942699"/>
            <a:chOff x="2981875" y="1270573"/>
            <a:chExt cx="2702555" cy="1942699"/>
          </a:xfrm>
        </p:grpSpPr>
        <p:pic>
          <p:nvPicPr>
            <p:cNvPr id="12" name="Image 11"/>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45781" y="1989272"/>
              <a:ext cx="1439127" cy="1224000"/>
            </a:xfrm>
            <a:prstGeom prst="rect">
              <a:avLst/>
            </a:prstGeom>
            <a:ln>
              <a:solidFill>
                <a:srgbClr val="FF9E00"/>
              </a:solidFill>
            </a:ln>
            <a:effectLst>
              <a:outerShdw blurRad="292100" dist="139700" dir="2700000" algn="tl" rotWithShape="0">
                <a:srgbClr val="333333">
                  <a:alpha val="65000"/>
                </a:srgbClr>
              </a:outerShdw>
            </a:effectLst>
          </p:spPr>
        </p:pic>
        <p:sp>
          <p:nvSpPr>
            <p:cNvPr id="27" name="ZoneTexte 26"/>
            <p:cNvSpPr txBox="1"/>
            <p:nvPr/>
          </p:nvSpPr>
          <p:spPr>
            <a:xfrm>
              <a:off x="3443106" y="1270573"/>
              <a:ext cx="2241324" cy="400110"/>
            </a:xfrm>
            <a:prstGeom prst="rect">
              <a:avLst/>
            </a:prstGeom>
            <a:noFill/>
          </p:spPr>
          <p:txBody>
            <a:bodyPr wrap="square" rtlCol="0">
              <a:spAutoFit/>
            </a:bodyPr>
            <a:lstStyle/>
            <a:p>
              <a:pPr algn="ctr"/>
              <a:r>
                <a:rPr lang="fr-FR" sz="2000" b="1" dirty="0">
                  <a:solidFill>
                    <a:srgbClr val="085160"/>
                  </a:solidFill>
                  <a:latin typeface="Century Gothic" panose="020B0502020202020204" pitchFamily="34" charset="0"/>
                </a:rPr>
                <a:t>Effet de Serre</a:t>
              </a:r>
            </a:p>
          </p:txBody>
        </p:sp>
        <p:cxnSp>
          <p:nvCxnSpPr>
            <p:cNvPr id="7" name="Connecteur droit avec flèche 6"/>
            <p:cNvCxnSpPr/>
            <p:nvPr/>
          </p:nvCxnSpPr>
          <p:spPr>
            <a:xfrm>
              <a:off x="2981875" y="2580021"/>
              <a:ext cx="720000" cy="0"/>
            </a:xfrm>
            <a:prstGeom prst="straightConnector1">
              <a:avLst/>
            </a:prstGeom>
            <a:ln w="57150">
              <a:solidFill>
                <a:srgbClr val="F6AB3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8" name="Grouper 42"/>
          <p:cNvGrpSpPr/>
          <p:nvPr/>
        </p:nvGrpSpPr>
        <p:grpSpPr>
          <a:xfrm>
            <a:off x="8976400" y="1167869"/>
            <a:ext cx="2677020" cy="2072575"/>
            <a:chOff x="6078220" y="1119446"/>
            <a:chExt cx="2677020" cy="2072575"/>
          </a:xfrm>
        </p:grpSpPr>
        <p:pic>
          <p:nvPicPr>
            <p:cNvPr id="13" name="Image 12"/>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930866" y="1968021"/>
              <a:ext cx="1549860" cy="1224000"/>
            </a:xfrm>
            <a:prstGeom prst="rect">
              <a:avLst/>
            </a:prstGeom>
            <a:ln>
              <a:solidFill>
                <a:srgbClr val="FF9E00"/>
              </a:solidFill>
            </a:ln>
            <a:effectLst>
              <a:outerShdw blurRad="292100" dist="139700" dir="2700000" algn="tl" rotWithShape="0">
                <a:srgbClr val="333333">
                  <a:alpha val="65000"/>
                </a:srgbClr>
              </a:outerShdw>
            </a:effectLst>
          </p:spPr>
        </p:pic>
        <p:sp>
          <p:nvSpPr>
            <p:cNvPr id="28" name="ZoneTexte 27"/>
            <p:cNvSpPr txBox="1"/>
            <p:nvPr/>
          </p:nvSpPr>
          <p:spPr>
            <a:xfrm>
              <a:off x="6656355" y="1119446"/>
              <a:ext cx="2098885" cy="707886"/>
            </a:xfrm>
            <a:prstGeom prst="rect">
              <a:avLst/>
            </a:prstGeom>
            <a:noFill/>
          </p:spPr>
          <p:txBody>
            <a:bodyPr wrap="square" rtlCol="0">
              <a:spAutoFit/>
            </a:bodyPr>
            <a:lstStyle/>
            <a:p>
              <a:pPr algn="ctr"/>
              <a:r>
                <a:rPr lang="fr-FR" sz="2000" b="1" dirty="0">
                  <a:solidFill>
                    <a:srgbClr val="085160"/>
                  </a:solidFill>
                  <a:latin typeface="Century Gothic" panose="020B0502020202020204" pitchFamily="34" charset="0"/>
                </a:rPr>
                <a:t>Elévation </a:t>
              </a:r>
            </a:p>
            <a:p>
              <a:pPr algn="ctr"/>
              <a:r>
                <a:rPr lang="fr-FR" sz="2000" b="1" dirty="0">
                  <a:solidFill>
                    <a:srgbClr val="085160"/>
                  </a:solidFill>
                  <a:latin typeface="Century Gothic" panose="020B0502020202020204" pitchFamily="34" charset="0"/>
                </a:rPr>
                <a:t>température</a:t>
              </a:r>
            </a:p>
          </p:txBody>
        </p:sp>
        <p:cxnSp>
          <p:nvCxnSpPr>
            <p:cNvPr id="32" name="Connecteur droit avec flèche 31"/>
            <p:cNvCxnSpPr/>
            <p:nvPr/>
          </p:nvCxnSpPr>
          <p:spPr>
            <a:xfrm>
              <a:off x="6078220" y="2601272"/>
              <a:ext cx="720000" cy="0"/>
            </a:xfrm>
            <a:prstGeom prst="straightConnector1">
              <a:avLst/>
            </a:prstGeom>
            <a:ln w="57150">
              <a:solidFill>
                <a:srgbClr val="F6AB38"/>
              </a:solidFill>
              <a:tailEnd type="triangle"/>
            </a:ln>
          </p:spPr>
          <p:style>
            <a:lnRef idx="1">
              <a:schemeClr val="accent1"/>
            </a:lnRef>
            <a:fillRef idx="0">
              <a:schemeClr val="accent1"/>
            </a:fillRef>
            <a:effectRef idx="0">
              <a:schemeClr val="accent1"/>
            </a:effectRef>
            <a:fontRef idx="minor">
              <a:schemeClr val="tx1"/>
            </a:fontRef>
          </p:style>
        </p:cxnSp>
      </p:grpSp>
      <p:sp>
        <p:nvSpPr>
          <p:cNvPr id="34" name="Rectangle 33"/>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a:solidFill>
                  <a:srgbClr val="085160"/>
                </a:solidFill>
                <a:latin typeface="Century Gothic" pitchFamily="34" charset="0"/>
                <a:cs typeface="+mn-cs"/>
              </a:rPr>
              <a:t>IPCC AR5</a:t>
            </a:r>
            <a:endParaRPr lang="pt-BR" sz="1400" i="1" dirty="0">
              <a:solidFill>
                <a:srgbClr val="085160"/>
              </a:solidFill>
              <a:latin typeface="Century Gothic" pitchFamily="34" charset="0"/>
              <a:cs typeface="+mn-cs"/>
            </a:endParaRPr>
          </a:p>
        </p:txBody>
      </p:sp>
      <p:grpSp>
        <p:nvGrpSpPr>
          <p:cNvPr id="48" name="Groupe 47"/>
          <p:cNvGrpSpPr/>
          <p:nvPr/>
        </p:nvGrpSpPr>
        <p:grpSpPr>
          <a:xfrm>
            <a:off x="1369828" y="1356594"/>
            <a:ext cx="3110677" cy="1856382"/>
            <a:chOff x="1369828" y="1356594"/>
            <a:chExt cx="3110677" cy="1856382"/>
          </a:xfrm>
        </p:grpSpPr>
        <p:grpSp>
          <p:nvGrpSpPr>
            <p:cNvPr id="3" name="Grouper 38"/>
            <p:cNvGrpSpPr/>
            <p:nvPr/>
          </p:nvGrpSpPr>
          <p:grpSpPr>
            <a:xfrm>
              <a:off x="1369828" y="1356594"/>
              <a:ext cx="2709948" cy="1856382"/>
              <a:chOff x="37948" y="3787569"/>
              <a:chExt cx="2709948" cy="1856382"/>
            </a:xfrm>
          </p:grpSpPr>
          <p:pic>
            <p:nvPicPr>
              <p:cNvPr id="2" name="Image 1"/>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74922" y="4419951"/>
                <a:ext cx="1836001" cy="1224000"/>
              </a:xfrm>
              <a:prstGeom prst="rect">
                <a:avLst/>
              </a:prstGeom>
              <a:ln>
                <a:solidFill>
                  <a:srgbClr val="FF9E00"/>
                </a:solidFill>
              </a:ln>
              <a:effectLst>
                <a:outerShdw blurRad="292100" dist="139700" dir="2700000" algn="tl" rotWithShape="0">
                  <a:srgbClr val="333333">
                    <a:alpha val="65000"/>
                  </a:srgbClr>
                </a:outerShdw>
              </a:effectLst>
            </p:spPr>
          </p:pic>
          <p:sp>
            <p:nvSpPr>
              <p:cNvPr id="25" name="ZoneTexte 24"/>
              <p:cNvSpPr txBox="1"/>
              <p:nvPr/>
            </p:nvSpPr>
            <p:spPr>
              <a:xfrm>
                <a:off x="37948" y="3787569"/>
                <a:ext cx="2709948" cy="400110"/>
              </a:xfrm>
              <a:prstGeom prst="rect">
                <a:avLst/>
              </a:prstGeom>
              <a:noFill/>
            </p:spPr>
            <p:txBody>
              <a:bodyPr wrap="square" rtlCol="0">
                <a:spAutoFit/>
              </a:bodyPr>
              <a:lstStyle/>
              <a:p>
                <a:pPr algn="ctr"/>
                <a:r>
                  <a:rPr lang="fr-FR" sz="2000" b="1" dirty="0">
                    <a:solidFill>
                      <a:srgbClr val="085160"/>
                    </a:solidFill>
                    <a:latin typeface="Century Gothic" panose="020B0502020202020204" pitchFamily="34" charset="0"/>
                  </a:rPr>
                  <a:t>Activités humaines</a:t>
                </a:r>
              </a:p>
            </p:txBody>
          </p:sp>
        </p:grpSp>
        <p:cxnSp>
          <p:nvCxnSpPr>
            <p:cNvPr id="36" name="Connecteur droit avec flèche 35"/>
            <p:cNvCxnSpPr/>
            <p:nvPr/>
          </p:nvCxnSpPr>
          <p:spPr>
            <a:xfrm>
              <a:off x="3760505" y="2649694"/>
              <a:ext cx="720000" cy="0"/>
            </a:xfrm>
            <a:prstGeom prst="straightConnector1">
              <a:avLst/>
            </a:prstGeom>
            <a:ln w="57150">
              <a:solidFill>
                <a:srgbClr val="F6AB3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49" name="Groupe 48"/>
          <p:cNvGrpSpPr/>
          <p:nvPr/>
        </p:nvGrpSpPr>
        <p:grpSpPr>
          <a:xfrm>
            <a:off x="2523933" y="3357072"/>
            <a:ext cx="9537530" cy="2889438"/>
            <a:chOff x="2523933" y="3357072"/>
            <a:chExt cx="9537530" cy="2889438"/>
          </a:xfrm>
        </p:grpSpPr>
        <p:grpSp>
          <p:nvGrpSpPr>
            <p:cNvPr id="9" name="Grouper 40"/>
            <p:cNvGrpSpPr/>
            <p:nvPr/>
          </p:nvGrpSpPr>
          <p:grpSpPr>
            <a:xfrm>
              <a:off x="2523933" y="3357072"/>
              <a:ext cx="3368943" cy="2658124"/>
              <a:chOff x="2838941" y="3138171"/>
              <a:chExt cx="3368943" cy="2658124"/>
            </a:xfrm>
          </p:grpSpPr>
          <p:grpSp>
            <p:nvGrpSpPr>
              <p:cNvPr id="10" name="Grouper 37"/>
              <p:cNvGrpSpPr/>
              <p:nvPr/>
            </p:nvGrpSpPr>
            <p:grpSpPr>
              <a:xfrm>
                <a:off x="2838941" y="3893777"/>
                <a:ext cx="3368943" cy="1902518"/>
                <a:chOff x="2838941" y="3893777"/>
                <a:chExt cx="3368943" cy="1902518"/>
              </a:xfrm>
            </p:grpSpPr>
            <p:sp>
              <p:nvSpPr>
                <p:cNvPr id="23" name="ZoneTexte 22"/>
                <p:cNvSpPr txBox="1"/>
                <p:nvPr/>
              </p:nvSpPr>
              <p:spPr>
                <a:xfrm>
                  <a:off x="2838941" y="5396185"/>
                  <a:ext cx="3368943" cy="400110"/>
                </a:xfrm>
                <a:prstGeom prst="rect">
                  <a:avLst/>
                </a:prstGeom>
                <a:noFill/>
              </p:spPr>
              <p:txBody>
                <a:bodyPr wrap="square" rtlCol="0">
                  <a:spAutoFit/>
                </a:bodyPr>
                <a:lstStyle/>
                <a:p>
                  <a:pPr algn="ctr"/>
                  <a:r>
                    <a:rPr lang="fr-FR" sz="2000" b="1" dirty="0">
                      <a:solidFill>
                        <a:srgbClr val="085160"/>
                      </a:solidFill>
                      <a:latin typeface="Century Gothic" panose="020B0502020202020204" pitchFamily="34" charset="0"/>
                    </a:rPr>
                    <a:t>Acidification des océans</a:t>
                  </a:r>
                </a:p>
              </p:txBody>
            </p:sp>
            <p:pic>
              <p:nvPicPr>
                <p:cNvPr id="31" name="Image 30"/>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07953" y="3893777"/>
                  <a:ext cx="2430920" cy="1224000"/>
                </a:xfrm>
                <a:prstGeom prst="rect">
                  <a:avLst/>
                </a:prstGeom>
                <a:ln>
                  <a:solidFill>
                    <a:srgbClr val="FF9E00"/>
                  </a:solidFill>
                </a:ln>
                <a:effectLst>
                  <a:outerShdw blurRad="292100" dist="139700" dir="2700000" algn="tl" rotWithShape="0">
                    <a:srgbClr val="333333">
                      <a:alpha val="65000"/>
                    </a:srgbClr>
                  </a:outerShdw>
                </a:effectLst>
              </p:spPr>
            </p:pic>
          </p:grpSp>
          <p:cxnSp>
            <p:nvCxnSpPr>
              <p:cNvPr id="35" name="Connecteur droit avec flèche 34"/>
              <p:cNvCxnSpPr/>
              <p:nvPr/>
            </p:nvCxnSpPr>
            <p:spPr>
              <a:xfrm flipH="1">
                <a:off x="4555825" y="3138171"/>
                <a:ext cx="1183048" cy="722523"/>
              </a:xfrm>
              <a:prstGeom prst="straightConnector1">
                <a:avLst/>
              </a:prstGeom>
              <a:ln w="57150">
                <a:solidFill>
                  <a:srgbClr val="F6AB38"/>
                </a:solidFill>
                <a:tailEnd type="triangle"/>
              </a:ln>
            </p:spPr>
            <p:style>
              <a:lnRef idx="1">
                <a:schemeClr val="accent1"/>
              </a:lnRef>
              <a:fillRef idx="0">
                <a:schemeClr val="accent1"/>
              </a:fillRef>
              <a:effectRef idx="0">
                <a:schemeClr val="accent1"/>
              </a:effectRef>
              <a:fontRef idx="minor">
                <a:schemeClr val="tx1"/>
              </a:fontRef>
            </p:style>
          </p:cxnSp>
        </p:grpSp>
        <p:grpSp>
          <p:nvGrpSpPr>
            <p:cNvPr id="14" name="Grouper 43"/>
            <p:cNvGrpSpPr/>
            <p:nvPr/>
          </p:nvGrpSpPr>
          <p:grpSpPr>
            <a:xfrm>
              <a:off x="9385130" y="3357072"/>
              <a:ext cx="2676333" cy="2631007"/>
              <a:chOff x="6486949" y="3308650"/>
              <a:chExt cx="2676333" cy="2631007"/>
            </a:xfrm>
          </p:grpSpPr>
          <p:sp>
            <p:nvSpPr>
              <p:cNvPr id="29" name="ZoneTexte 28"/>
              <p:cNvSpPr txBox="1"/>
              <p:nvPr/>
            </p:nvSpPr>
            <p:spPr>
              <a:xfrm>
                <a:off x="6486949" y="5539547"/>
                <a:ext cx="2676333" cy="400110"/>
              </a:xfrm>
              <a:prstGeom prst="rect">
                <a:avLst/>
              </a:prstGeom>
              <a:noFill/>
            </p:spPr>
            <p:txBody>
              <a:bodyPr wrap="square" rtlCol="0">
                <a:spAutoFit/>
              </a:bodyPr>
              <a:lstStyle/>
              <a:p>
                <a:pPr algn="ctr"/>
                <a:r>
                  <a:rPr lang="fr-FR" sz="2000" b="1" dirty="0">
                    <a:solidFill>
                      <a:srgbClr val="085160"/>
                    </a:solidFill>
                    <a:latin typeface="Century Gothic" panose="020B0502020202020204" pitchFamily="34" charset="0"/>
                  </a:rPr>
                  <a:t>Niveau des océans</a:t>
                </a:r>
              </a:p>
            </p:txBody>
          </p:sp>
          <p:cxnSp>
            <p:nvCxnSpPr>
              <p:cNvPr id="33" name="Connecteur droit avec flèche 32"/>
              <p:cNvCxnSpPr/>
              <p:nvPr/>
            </p:nvCxnSpPr>
            <p:spPr>
              <a:xfrm>
                <a:off x="7705796" y="3308650"/>
                <a:ext cx="0" cy="720000"/>
              </a:xfrm>
              <a:prstGeom prst="straightConnector1">
                <a:avLst/>
              </a:prstGeom>
              <a:ln w="57150">
                <a:solidFill>
                  <a:srgbClr val="F6AB38"/>
                </a:solidFill>
                <a:tailEnd type="triangle"/>
              </a:ln>
            </p:spPr>
            <p:style>
              <a:lnRef idx="1">
                <a:schemeClr val="accent1"/>
              </a:lnRef>
              <a:fillRef idx="0">
                <a:schemeClr val="accent1"/>
              </a:fillRef>
              <a:effectRef idx="0">
                <a:schemeClr val="accent1"/>
              </a:effectRef>
              <a:fontRef idx="minor">
                <a:schemeClr val="tx1"/>
              </a:fontRef>
            </p:style>
          </p:cxnSp>
          <p:pic>
            <p:nvPicPr>
              <p:cNvPr id="37" name="Image 36"/>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6869358" y="4069576"/>
                <a:ext cx="1666055" cy="1224000"/>
              </a:xfrm>
              <a:prstGeom prst="rect">
                <a:avLst/>
              </a:prstGeom>
              <a:ln>
                <a:solidFill>
                  <a:srgbClr val="FF9E00"/>
                </a:solidFill>
              </a:ln>
              <a:effectLst>
                <a:outerShdw blurRad="292100" dist="139700" dir="2700000" algn="tl" rotWithShape="0">
                  <a:srgbClr val="333333">
                    <a:alpha val="65000"/>
                  </a:srgbClr>
                </a:outerShdw>
              </a:effectLst>
            </p:spPr>
          </p:pic>
        </p:grpSp>
        <p:pic>
          <p:nvPicPr>
            <p:cNvPr id="39" name="Picture 4"/>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528682" y="4115019"/>
              <a:ext cx="1738765" cy="1270676"/>
            </a:xfrm>
            <a:prstGeom prst="rect">
              <a:avLst/>
            </a:prstGeom>
            <a:ln>
              <a:solidFill>
                <a:schemeClr val="accent2"/>
              </a:solidFill>
            </a:ln>
            <a:effectLst>
              <a:outerShdw blurRad="292100" dist="139700" dir="2700000" algn="tl" rotWithShape="0">
                <a:srgbClr val="333333">
                  <a:alpha val="65000"/>
                </a:srgbClr>
              </a:outerShdw>
            </a:effectLst>
            <a:extLst>
              <a:ext uri="{909E8E84-426E-40dd-AFC4-6F175D3DCCD1}">
                <a14:hiddenFill xmlns="" xmlns:a14="http://schemas.microsoft.com/office/drawing/2010/main">
                  <a:blipFill dpi="0" rotWithShape="0">
                    <a:blip xmlns:r="http://schemas.openxmlformats.org/officeDocument/2006/relationships"/>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cxnSp>
          <p:nvCxnSpPr>
            <p:cNvPr id="40" name="Connecteur droit avec flèche 39"/>
            <p:cNvCxnSpPr/>
            <p:nvPr/>
          </p:nvCxnSpPr>
          <p:spPr>
            <a:xfrm flipH="1">
              <a:off x="7505929" y="3449726"/>
              <a:ext cx="2982560" cy="519601"/>
            </a:xfrm>
            <a:prstGeom prst="straightConnector1">
              <a:avLst/>
            </a:prstGeom>
            <a:ln w="57150">
              <a:solidFill>
                <a:srgbClr val="F6AB38"/>
              </a:solidFill>
              <a:tailEnd type="triangle"/>
            </a:ln>
          </p:spPr>
          <p:style>
            <a:lnRef idx="1">
              <a:schemeClr val="accent1"/>
            </a:lnRef>
            <a:fillRef idx="0">
              <a:schemeClr val="accent1"/>
            </a:fillRef>
            <a:effectRef idx="0">
              <a:schemeClr val="accent1"/>
            </a:effectRef>
            <a:fontRef idx="minor">
              <a:schemeClr val="tx1"/>
            </a:fontRef>
          </p:style>
        </p:cxnSp>
        <p:sp>
          <p:nvSpPr>
            <p:cNvPr id="41" name="ZoneTexte 40"/>
            <p:cNvSpPr txBox="1"/>
            <p:nvPr/>
          </p:nvSpPr>
          <p:spPr>
            <a:xfrm>
              <a:off x="5780632" y="5538624"/>
              <a:ext cx="3024132" cy="707886"/>
            </a:xfrm>
            <a:prstGeom prst="rect">
              <a:avLst/>
            </a:prstGeom>
            <a:noFill/>
          </p:spPr>
          <p:txBody>
            <a:bodyPr wrap="square" rtlCol="0">
              <a:spAutoFit/>
            </a:bodyPr>
            <a:lstStyle/>
            <a:p>
              <a:pPr algn="ctr"/>
              <a:r>
                <a:rPr lang="fr-FR" sz="2000" b="1" dirty="0">
                  <a:solidFill>
                    <a:srgbClr val="085160"/>
                  </a:solidFill>
                  <a:latin typeface="Century Gothic" panose="020B0502020202020204" pitchFamily="34" charset="0"/>
                </a:rPr>
                <a:t>Perturbation des écosystèmes</a:t>
              </a:r>
            </a:p>
          </p:txBody>
        </p:sp>
        <p:sp>
          <p:nvSpPr>
            <p:cNvPr id="44" name="ZoneTexte 43"/>
            <p:cNvSpPr txBox="1"/>
            <p:nvPr/>
          </p:nvSpPr>
          <p:spPr>
            <a:xfrm>
              <a:off x="7364555" y="4238831"/>
              <a:ext cx="3268372" cy="1446550"/>
            </a:xfrm>
            <a:prstGeom prst="rect">
              <a:avLst/>
            </a:prstGeom>
            <a:noFill/>
          </p:spPr>
          <p:txBody>
            <a:bodyPr wrap="square" rtlCol="0">
              <a:spAutoFit/>
            </a:bodyPr>
            <a:lstStyle/>
            <a:p>
              <a:pPr algn="ctr"/>
              <a:r>
                <a:rPr lang="fr-FR" sz="4400" b="1" dirty="0">
                  <a:solidFill>
                    <a:srgbClr val="085160"/>
                  </a:solidFill>
                  <a:latin typeface="Century Gothic" panose="020B0502020202020204" pitchFamily="34" charset="0"/>
                </a:rPr>
                <a:t>…</a:t>
              </a:r>
            </a:p>
            <a:p>
              <a:pPr algn="ctr"/>
              <a:r>
                <a:rPr lang="fr-FR" sz="4400" b="1" dirty="0">
                  <a:solidFill>
                    <a:srgbClr val="085160"/>
                  </a:solidFill>
                  <a:latin typeface="Century Gothic" panose="020B0502020202020204" pitchFamily="34" charset="0"/>
                </a:rPr>
                <a:t>?</a:t>
              </a:r>
            </a:p>
          </p:txBody>
        </p:sp>
      </p:grpSp>
      <p:sp>
        <p:nvSpPr>
          <p:cNvPr id="45" name="Text Box 3"/>
          <p:cNvSpPr txBox="1">
            <a:spLocks noChangeArrowheads="1"/>
          </p:cNvSpPr>
          <p:nvPr/>
        </p:nvSpPr>
        <p:spPr bwMode="auto">
          <a:xfrm>
            <a:off x="158048" y="2427297"/>
            <a:ext cx="1289522" cy="402291"/>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Causes</a:t>
            </a:r>
          </a:p>
        </p:txBody>
      </p:sp>
      <p:sp>
        <p:nvSpPr>
          <p:cNvPr id="46" name="Text Box 3"/>
          <p:cNvSpPr txBox="1">
            <a:spLocks noChangeArrowheads="1"/>
          </p:cNvSpPr>
          <p:nvPr/>
        </p:nvSpPr>
        <p:spPr bwMode="auto">
          <a:xfrm>
            <a:off x="158048" y="4559815"/>
            <a:ext cx="1289522" cy="402291"/>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Effets</a:t>
            </a:r>
          </a:p>
        </p:txBody>
      </p:sp>
      <p:sp>
        <p:nvSpPr>
          <p:cNvPr id="5" name="Titre 4"/>
          <p:cNvSpPr>
            <a:spLocks noGrp="1"/>
          </p:cNvSpPr>
          <p:nvPr>
            <p:ph type="title"/>
          </p:nvPr>
        </p:nvSpPr>
        <p:spPr/>
        <p:txBody>
          <a:bodyPr/>
          <a:lstStyle/>
          <a:p>
            <a:r>
              <a:rPr lang="fr-FR" sz="2800" dirty="0"/>
              <a:t>Ce</a:t>
            </a:r>
            <a:r>
              <a:rPr lang="fr-FR" dirty="0"/>
              <a:t> qu’il faut re</a:t>
            </a:r>
            <a:r>
              <a:rPr lang="fr-FR" sz="3600" dirty="0"/>
              <a:t>te</a:t>
            </a:r>
            <a:r>
              <a:rPr lang="fr-FR" dirty="0"/>
              <a:t>nir</a:t>
            </a:r>
          </a:p>
        </p:txBody>
      </p:sp>
      <p:pic>
        <p:nvPicPr>
          <p:cNvPr id="16" name="Image 1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4275321" y="242675"/>
            <a:ext cx="939563" cy="939563"/>
          </a:xfrm>
          <a:prstGeom prst="rect">
            <a:avLst/>
          </a:prstGeom>
        </p:spPr>
      </p:pic>
    </p:spTree>
    <p:extLst>
      <p:ext uri="{BB962C8B-B14F-4D97-AF65-F5344CB8AC3E}">
        <p14:creationId xmlns:p14="http://schemas.microsoft.com/office/powerpoint/2010/main" val="524414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76625" y="2462819"/>
            <a:ext cx="11036011" cy="2979424"/>
            <a:chOff x="586931" y="4136028"/>
            <a:chExt cx="11036011" cy="2979424"/>
          </a:xfrm>
        </p:grpSpPr>
        <p:grpSp>
          <p:nvGrpSpPr>
            <p:cNvPr id="13" name="Groupe 12"/>
            <p:cNvGrpSpPr/>
            <p:nvPr/>
          </p:nvGrpSpPr>
          <p:grpSpPr>
            <a:xfrm>
              <a:off x="1418453" y="4479533"/>
              <a:ext cx="9996261" cy="2327601"/>
              <a:chOff x="1418453" y="4894304"/>
              <a:chExt cx="9996261" cy="2327601"/>
            </a:xfrm>
          </p:grpSpPr>
          <p:sp>
            <p:nvSpPr>
              <p:cNvPr id="24" name="Forme libre 23"/>
              <p:cNvSpPr/>
              <p:nvPr/>
            </p:nvSpPr>
            <p:spPr>
              <a:xfrm>
                <a:off x="1418453" y="4922171"/>
                <a:ext cx="9996261" cy="2299734"/>
              </a:xfrm>
              <a:custGeom>
                <a:avLst/>
                <a:gdLst>
                  <a:gd name="connsiteX0" fmla="*/ 1808779 w 10611539"/>
                  <a:gd name="connsiteY0" fmla="*/ 436138 h 2133628"/>
                  <a:gd name="connsiteX1" fmla="*/ 46654 w 10611539"/>
                  <a:gd name="connsiteY1" fmla="*/ 712363 h 2133628"/>
                  <a:gd name="connsiteX2" fmla="*/ 922954 w 10611539"/>
                  <a:gd name="connsiteY2" fmla="*/ 2055388 h 2133628"/>
                  <a:gd name="connsiteX3" fmla="*/ 5113954 w 10611539"/>
                  <a:gd name="connsiteY3" fmla="*/ 1931563 h 2133628"/>
                  <a:gd name="connsiteX4" fmla="*/ 6971329 w 10611539"/>
                  <a:gd name="connsiteY4" fmla="*/ 1579138 h 2133628"/>
                  <a:gd name="connsiteX5" fmla="*/ 6628429 w 10611539"/>
                  <a:gd name="connsiteY5" fmla="*/ 950488 h 2133628"/>
                  <a:gd name="connsiteX6" fmla="*/ 6971329 w 10611539"/>
                  <a:gd name="connsiteY6" fmla="*/ 274213 h 2133628"/>
                  <a:gd name="connsiteX7" fmla="*/ 8933479 w 10611539"/>
                  <a:gd name="connsiteY7" fmla="*/ 55138 h 2133628"/>
                  <a:gd name="connsiteX8" fmla="*/ 10609879 w 10611539"/>
                  <a:gd name="connsiteY8" fmla="*/ 1245763 h 2133628"/>
                  <a:gd name="connsiteX9" fmla="*/ 9181129 w 10611539"/>
                  <a:gd name="connsiteY9" fmla="*/ 2074438 h 2133628"/>
                  <a:gd name="connsiteX0" fmla="*/ 1808779 w 10611539"/>
                  <a:gd name="connsiteY0" fmla="*/ 436138 h 2154642"/>
                  <a:gd name="connsiteX1" fmla="*/ 46654 w 10611539"/>
                  <a:gd name="connsiteY1" fmla="*/ 712363 h 2154642"/>
                  <a:gd name="connsiteX2" fmla="*/ 922954 w 10611539"/>
                  <a:gd name="connsiteY2" fmla="*/ 2055388 h 2154642"/>
                  <a:gd name="connsiteX3" fmla="*/ 5113954 w 10611539"/>
                  <a:gd name="connsiteY3" fmla="*/ 1931563 h 2154642"/>
                  <a:gd name="connsiteX4" fmla="*/ 6628429 w 10611539"/>
                  <a:gd name="connsiteY4" fmla="*/ 950488 h 2154642"/>
                  <a:gd name="connsiteX5" fmla="*/ 6971329 w 10611539"/>
                  <a:gd name="connsiteY5" fmla="*/ 274213 h 2154642"/>
                  <a:gd name="connsiteX6" fmla="*/ 8933479 w 10611539"/>
                  <a:gd name="connsiteY6" fmla="*/ 55138 h 2154642"/>
                  <a:gd name="connsiteX7" fmla="*/ 10609879 w 10611539"/>
                  <a:gd name="connsiteY7" fmla="*/ 1245763 h 2154642"/>
                  <a:gd name="connsiteX8" fmla="*/ 9181129 w 10611539"/>
                  <a:gd name="connsiteY8" fmla="*/ 2074438 h 2154642"/>
                  <a:gd name="connsiteX0" fmla="*/ 1808779 w 10611539"/>
                  <a:gd name="connsiteY0" fmla="*/ 465817 h 2215138"/>
                  <a:gd name="connsiteX1" fmla="*/ 46654 w 10611539"/>
                  <a:gd name="connsiteY1" fmla="*/ 742042 h 2215138"/>
                  <a:gd name="connsiteX2" fmla="*/ 922954 w 10611539"/>
                  <a:gd name="connsiteY2" fmla="*/ 2085067 h 2215138"/>
                  <a:gd name="connsiteX3" fmla="*/ 5113954 w 10611539"/>
                  <a:gd name="connsiteY3" fmla="*/ 1961242 h 2215138"/>
                  <a:gd name="connsiteX4" fmla="*/ 6971329 w 10611539"/>
                  <a:gd name="connsiteY4" fmla="*/ 303892 h 2215138"/>
                  <a:gd name="connsiteX5" fmla="*/ 8933479 w 10611539"/>
                  <a:gd name="connsiteY5" fmla="*/ 84817 h 2215138"/>
                  <a:gd name="connsiteX6" fmla="*/ 10609879 w 10611539"/>
                  <a:gd name="connsiteY6" fmla="*/ 1275442 h 2215138"/>
                  <a:gd name="connsiteX7" fmla="*/ 9181129 w 10611539"/>
                  <a:gd name="connsiteY7" fmla="*/ 2104117 h 2215138"/>
                  <a:gd name="connsiteX0" fmla="*/ 1808779 w 10611539"/>
                  <a:gd name="connsiteY0" fmla="*/ 395754 h 2194170"/>
                  <a:gd name="connsiteX1" fmla="*/ 46654 w 10611539"/>
                  <a:gd name="connsiteY1" fmla="*/ 671979 h 2194170"/>
                  <a:gd name="connsiteX2" fmla="*/ 922954 w 10611539"/>
                  <a:gd name="connsiteY2" fmla="*/ 2015004 h 2194170"/>
                  <a:gd name="connsiteX3" fmla="*/ 5113954 w 10611539"/>
                  <a:gd name="connsiteY3" fmla="*/ 1891179 h 2194170"/>
                  <a:gd name="connsiteX4" fmla="*/ 7019455 w 10611539"/>
                  <a:gd name="connsiteY4" fmla="*/ 2091505 h 2194170"/>
                  <a:gd name="connsiteX5" fmla="*/ 8933479 w 10611539"/>
                  <a:gd name="connsiteY5" fmla="*/ 14754 h 2194170"/>
                  <a:gd name="connsiteX6" fmla="*/ 10609879 w 10611539"/>
                  <a:gd name="connsiteY6" fmla="*/ 1205379 h 2194170"/>
                  <a:gd name="connsiteX7" fmla="*/ 9181129 w 10611539"/>
                  <a:gd name="connsiteY7" fmla="*/ 2034054 h 2194170"/>
                  <a:gd name="connsiteX0" fmla="*/ 1808779 w 10634653"/>
                  <a:gd name="connsiteY0" fmla="*/ 0 h 1840184"/>
                  <a:gd name="connsiteX1" fmla="*/ 46654 w 10634653"/>
                  <a:gd name="connsiteY1" fmla="*/ 276225 h 1840184"/>
                  <a:gd name="connsiteX2" fmla="*/ 922954 w 10634653"/>
                  <a:gd name="connsiteY2" fmla="*/ 1619250 h 1840184"/>
                  <a:gd name="connsiteX3" fmla="*/ 5113954 w 10634653"/>
                  <a:gd name="connsiteY3" fmla="*/ 1495425 h 1840184"/>
                  <a:gd name="connsiteX4" fmla="*/ 7019455 w 10634653"/>
                  <a:gd name="connsiteY4" fmla="*/ 1695751 h 1840184"/>
                  <a:gd name="connsiteX5" fmla="*/ 8076830 w 10634653"/>
                  <a:gd name="connsiteY5" fmla="*/ 1784684 h 1840184"/>
                  <a:gd name="connsiteX6" fmla="*/ 10609879 w 10634653"/>
                  <a:gd name="connsiteY6" fmla="*/ 809625 h 1840184"/>
                  <a:gd name="connsiteX7" fmla="*/ 9181129 w 10634653"/>
                  <a:gd name="connsiteY7" fmla="*/ 1638300 h 1840184"/>
                  <a:gd name="connsiteX0" fmla="*/ 1808779 w 10634653"/>
                  <a:gd name="connsiteY0" fmla="*/ 0 h 1721543"/>
                  <a:gd name="connsiteX1" fmla="*/ 46654 w 10634653"/>
                  <a:gd name="connsiteY1" fmla="*/ 276225 h 1721543"/>
                  <a:gd name="connsiteX2" fmla="*/ 922954 w 10634653"/>
                  <a:gd name="connsiteY2" fmla="*/ 1619250 h 1721543"/>
                  <a:gd name="connsiteX3" fmla="*/ 5113954 w 10634653"/>
                  <a:gd name="connsiteY3" fmla="*/ 1495425 h 1721543"/>
                  <a:gd name="connsiteX4" fmla="*/ 7019455 w 10634653"/>
                  <a:gd name="connsiteY4" fmla="*/ 1695751 h 1721543"/>
                  <a:gd name="connsiteX5" fmla="*/ 10609879 w 10634653"/>
                  <a:gd name="connsiteY5" fmla="*/ 809625 h 1721543"/>
                  <a:gd name="connsiteX6" fmla="*/ 9181129 w 10634653"/>
                  <a:gd name="connsiteY6" fmla="*/ 1638300 h 1721543"/>
                  <a:gd name="connsiteX0" fmla="*/ 1808779 w 9181129"/>
                  <a:gd name="connsiteY0" fmla="*/ 0 h 1695751"/>
                  <a:gd name="connsiteX1" fmla="*/ 46654 w 9181129"/>
                  <a:gd name="connsiteY1" fmla="*/ 276225 h 1695751"/>
                  <a:gd name="connsiteX2" fmla="*/ 922954 w 9181129"/>
                  <a:gd name="connsiteY2" fmla="*/ 1619250 h 1695751"/>
                  <a:gd name="connsiteX3" fmla="*/ 5113954 w 9181129"/>
                  <a:gd name="connsiteY3" fmla="*/ 1495425 h 1695751"/>
                  <a:gd name="connsiteX4" fmla="*/ 7019455 w 9181129"/>
                  <a:gd name="connsiteY4" fmla="*/ 1695751 h 1695751"/>
                  <a:gd name="connsiteX5" fmla="*/ 9181129 w 9181129"/>
                  <a:gd name="connsiteY5" fmla="*/ 1638300 h 1695751"/>
                  <a:gd name="connsiteX0" fmla="*/ 1808779 w 9171504"/>
                  <a:gd name="connsiteY0" fmla="*/ 0 h 1703376"/>
                  <a:gd name="connsiteX1" fmla="*/ 46654 w 9171504"/>
                  <a:gd name="connsiteY1" fmla="*/ 276225 h 1703376"/>
                  <a:gd name="connsiteX2" fmla="*/ 922954 w 9171504"/>
                  <a:gd name="connsiteY2" fmla="*/ 1619250 h 1703376"/>
                  <a:gd name="connsiteX3" fmla="*/ 5113954 w 9171504"/>
                  <a:gd name="connsiteY3" fmla="*/ 1495425 h 1703376"/>
                  <a:gd name="connsiteX4" fmla="*/ 7019455 w 9171504"/>
                  <a:gd name="connsiteY4" fmla="*/ 1695751 h 1703376"/>
                  <a:gd name="connsiteX5" fmla="*/ 9171504 w 9171504"/>
                  <a:gd name="connsiteY5" fmla="*/ 1657550 h 1703376"/>
                  <a:gd name="connsiteX0" fmla="*/ 1808779 w 9171504"/>
                  <a:gd name="connsiteY0" fmla="*/ 0 h 1696191"/>
                  <a:gd name="connsiteX1" fmla="*/ 46654 w 9171504"/>
                  <a:gd name="connsiteY1" fmla="*/ 276225 h 1696191"/>
                  <a:gd name="connsiteX2" fmla="*/ 922954 w 9171504"/>
                  <a:gd name="connsiteY2" fmla="*/ 1619250 h 1696191"/>
                  <a:gd name="connsiteX3" fmla="*/ 5113954 w 9171504"/>
                  <a:gd name="connsiteY3" fmla="*/ 1495425 h 1696191"/>
                  <a:gd name="connsiteX4" fmla="*/ 7019455 w 9171504"/>
                  <a:gd name="connsiteY4" fmla="*/ 1695751 h 1696191"/>
                  <a:gd name="connsiteX5" fmla="*/ 8863295 w 9171504"/>
                  <a:gd name="connsiteY5" fmla="*/ 1552273 h 1696191"/>
                  <a:gd name="connsiteX6" fmla="*/ 9171504 w 9171504"/>
                  <a:gd name="connsiteY6" fmla="*/ 1657550 h 1696191"/>
                  <a:gd name="connsiteX0" fmla="*/ 1808779 w 10653794"/>
                  <a:gd name="connsiteY0" fmla="*/ 0 h 1696191"/>
                  <a:gd name="connsiteX1" fmla="*/ 46654 w 10653794"/>
                  <a:gd name="connsiteY1" fmla="*/ 276225 h 1696191"/>
                  <a:gd name="connsiteX2" fmla="*/ 922954 w 10653794"/>
                  <a:gd name="connsiteY2" fmla="*/ 1619250 h 1696191"/>
                  <a:gd name="connsiteX3" fmla="*/ 5113954 w 10653794"/>
                  <a:gd name="connsiteY3" fmla="*/ 1495425 h 1696191"/>
                  <a:gd name="connsiteX4" fmla="*/ 7019455 w 10653794"/>
                  <a:gd name="connsiteY4" fmla="*/ 1695751 h 1696191"/>
                  <a:gd name="connsiteX5" fmla="*/ 8863295 w 10653794"/>
                  <a:gd name="connsiteY5" fmla="*/ 1552273 h 1696191"/>
                  <a:gd name="connsiteX6" fmla="*/ 10653794 w 10653794"/>
                  <a:gd name="connsiteY6" fmla="*/ 1108910 h 1696191"/>
                  <a:gd name="connsiteX0" fmla="*/ 1808779 w 10653794"/>
                  <a:gd name="connsiteY0" fmla="*/ 0 h 1704540"/>
                  <a:gd name="connsiteX1" fmla="*/ 46654 w 10653794"/>
                  <a:gd name="connsiteY1" fmla="*/ 276225 h 1704540"/>
                  <a:gd name="connsiteX2" fmla="*/ 922954 w 10653794"/>
                  <a:gd name="connsiteY2" fmla="*/ 1619250 h 1704540"/>
                  <a:gd name="connsiteX3" fmla="*/ 5113954 w 10653794"/>
                  <a:gd name="connsiteY3" fmla="*/ 1495425 h 1704540"/>
                  <a:gd name="connsiteX4" fmla="*/ 7019455 w 10653794"/>
                  <a:gd name="connsiteY4" fmla="*/ 1695751 h 1704540"/>
                  <a:gd name="connsiteX5" fmla="*/ 9065426 w 10653794"/>
                  <a:gd name="connsiteY5" fmla="*/ 1667776 h 1704540"/>
                  <a:gd name="connsiteX6" fmla="*/ 10653794 w 10653794"/>
                  <a:gd name="connsiteY6" fmla="*/ 1108910 h 1704540"/>
                  <a:gd name="connsiteX0" fmla="*/ 1808779 w 10567167"/>
                  <a:gd name="connsiteY0" fmla="*/ 0 h 1704540"/>
                  <a:gd name="connsiteX1" fmla="*/ 46654 w 10567167"/>
                  <a:gd name="connsiteY1" fmla="*/ 276225 h 1704540"/>
                  <a:gd name="connsiteX2" fmla="*/ 922954 w 10567167"/>
                  <a:gd name="connsiteY2" fmla="*/ 1619250 h 1704540"/>
                  <a:gd name="connsiteX3" fmla="*/ 5113954 w 10567167"/>
                  <a:gd name="connsiteY3" fmla="*/ 1495425 h 1704540"/>
                  <a:gd name="connsiteX4" fmla="*/ 7019455 w 10567167"/>
                  <a:gd name="connsiteY4" fmla="*/ 1695751 h 1704540"/>
                  <a:gd name="connsiteX5" fmla="*/ 9065426 w 10567167"/>
                  <a:gd name="connsiteY5" fmla="*/ 1667776 h 1704540"/>
                  <a:gd name="connsiteX6" fmla="*/ 10567167 w 10567167"/>
                  <a:gd name="connsiteY6" fmla="*/ 849027 h 1704540"/>
                  <a:gd name="connsiteX0" fmla="*/ 1808779 w 10567167"/>
                  <a:gd name="connsiteY0" fmla="*/ 0 h 1723762"/>
                  <a:gd name="connsiteX1" fmla="*/ 46654 w 10567167"/>
                  <a:gd name="connsiteY1" fmla="*/ 276225 h 1723762"/>
                  <a:gd name="connsiteX2" fmla="*/ 922954 w 10567167"/>
                  <a:gd name="connsiteY2" fmla="*/ 1619250 h 1723762"/>
                  <a:gd name="connsiteX3" fmla="*/ 5113954 w 10567167"/>
                  <a:gd name="connsiteY3" fmla="*/ 1495425 h 1723762"/>
                  <a:gd name="connsiteX4" fmla="*/ 7019455 w 10567167"/>
                  <a:gd name="connsiteY4" fmla="*/ 1695751 h 1723762"/>
                  <a:gd name="connsiteX5" fmla="*/ 9065426 w 10567167"/>
                  <a:gd name="connsiteY5" fmla="*/ 1667776 h 1723762"/>
                  <a:gd name="connsiteX6" fmla="*/ 10095329 w 10567167"/>
                  <a:gd name="connsiteY6" fmla="*/ 1330892 h 1723762"/>
                  <a:gd name="connsiteX7" fmla="*/ 10567167 w 10567167"/>
                  <a:gd name="connsiteY7" fmla="*/ 849027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095329"/>
                  <a:gd name="connsiteY0" fmla="*/ 0 h 1723762"/>
                  <a:gd name="connsiteX1" fmla="*/ 46654 w 10095329"/>
                  <a:gd name="connsiteY1" fmla="*/ 276225 h 1723762"/>
                  <a:gd name="connsiteX2" fmla="*/ 922954 w 10095329"/>
                  <a:gd name="connsiteY2" fmla="*/ 1619250 h 1723762"/>
                  <a:gd name="connsiteX3" fmla="*/ 5113954 w 10095329"/>
                  <a:gd name="connsiteY3" fmla="*/ 1495425 h 1723762"/>
                  <a:gd name="connsiteX4" fmla="*/ 7019455 w 10095329"/>
                  <a:gd name="connsiteY4" fmla="*/ 1695751 h 1723762"/>
                  <a:gd name="connsiteX5" fmla="*/ 9065426 w 10095329"/>
                  <a:gd name="connsiteY5" fmla="*/ 1667776 h 1723762"/>
                  <a:gd name="connsiteX6" fmla="*/ 10095329 w 10095329"/>
                  <a:gd name="connsiteY6" fmla="*/ 1330892 h 1723762"/>
                  <a:gd name="connsiteX0" fmla="*/ 1808779 w 10152479"/>
                  <a:gd name="connsiteY0" fmla="*/ 0 h 1723762"/>
                  <a:gd name="connsiteX1" fmla="*/ 46654 w 10152479"/>
                  <a:gd name="connsiteY1" fmla="*/ 276225 h 1723762"/>
                  <a:gd name="connsiteX2" fmla="*/ 922954 w 10152479"/>
                  <a:gd name="connsiteY2" fmla="*/ 1619250 h 1723762"/>
                  <a:gd name="connsiteX3" fmla="*/ 5113954 w 10152479"/>
                  <a:gd name="connsiteY3" fmla="*/ 1495425 h 1723762"/>
                  <a:gd name="connsiteX4" fmla="*/ 7019455 w 10152479"/>
                  <a:gd name="connsiteY4" fmla="*/ 1695751 h 1723762"/>
                  <a:gd name="connsiteX5" fmla="*/ 9065426 w 10152479"/>
                  <a:gd name="connsiteY5" fmla="*/ 1667776 h 1723762"/>
                  <a:gd name="connsiteX6" fmla="*/ 10152479 w 10152479"/>
                  <a:gd name="connsiteY6" fmla="*/ 1311842 h 1723762"/>
                  <a:gd name="connsiteX0" fmla="*/ 1808779 w 10152479"/>
                  <a:gd name="connsiteY0" fmla="*/ 0 h 1723762"/>
                  <a:gd name="connsiteX1" fmla="*/ 46654 w 10152479"/>
                  <a:gd name="connsiteY1" fmla="*/ 276225 h 1723762"/>
                  <a:gd name="connsiteX2" fmla="*/ 922954 w 10152479"/>
                  <a:gd name="connsiteY2" fmla="*/ 1619250 h 1723762"/>
                  <a:gd name="connsiteX3" fmla="*/ 5113954 w 10152479"/>
                  <a:gd name="connsiteY3" fmla="*/ 1495425 h 1723762"/>
                  <a:gd name="connsiteX4" fmla="*/ 7019455 w 10152479"/>
                  <a:gd name="connsiteY4" fmla="*/ 1695751 h 1723762"/>
                  <a:gd name="connsiteX5" fmla="*/ 9065426 w 10152479"/>
                  <a:gd name="connsiteY5" fmla="*/ 1667776 h 1723762"/>
                  <a:gd name="connsiteX6" fmla="*/ 10152479 w 10152479"/>
                  <a:gd name="connsiteY6" fmla="*/ 1311842 h 1723762"/>
                  <a:gd name="connsiteX0" fmla="*/ 1808779 w 10152479"/>
                  <a:gd name="connsiteY0" fmla="*/ 0 h 1696370"/>
                  <a:gd name="connsiteX1" fmla="*/ 46654 w 10152479"/>
                  <a:gd name="connsiteY1" fmla="*/ 276225 h 1696370"/>
                  <a:gd name="connsiteX2" fmla="*/ 922954 w 10152479"/>
                  <a:gd name="connsiteY2" fmla="*/ 1619250 h 1696370"/>
                  <a:gd name="connsiteX3" fmla="*/ 5113954 w 10152479"/>
                  <a:gd name="connsiteY3" fmla="*/ 1495425 h 1696370"/>
                  <a:gd name="connsiteX4" fmla="*/ 7019455 w 10152479"/>
                  <a:gd name="connsiteY4" fmla="*/ 1695751 h 1696370"/>
                  <a:gd name="connsiteX5" fmla="*/ 8963826 w 10152479"/>
                  <a:gd name="connsiteY5" fmla="*/ 1545009 h 1696370"/>
                  <a:gd name="connsiteX6" fmla="*/ 10152479 w 10152479"/>
                  <a:gd name="connsiteY6" fmla="*/ 1311842 h 1696370"/>
                  <a:gd name="connsiteX0" fmla="*/ 1808779 w 9873079"/>
                  <a:gd name="connsiteY0" fmla="*/ 0 h 1696370"/>
                  <a:gd name="connsiteX1" fmla="*/ 46654 w 9873079"/>
                  <a:gd name="connsiteY1" fmla="*/ 276225 h 1696370"/>
                  <a:gd name="connsiteX2" fmla="*/ 922954 w 9873079"/>
                  <a:gd name="connsiteY2" fmla="*/ 1619250 h 1696370"/>
                  <a:gd name="connsiteX3" fmla="*/ 5113954 w 9873079"/>
                  <a:gd name="connsiteY3" fmla="*/ 1495425 h 1696370"/>
                  <a:gd name="connsiteX4" fmla="*/ 7019455 w 9873079"/>
                  <a:gd name="connsiteY4" fmla="*/ 1695751 h 1696370"/>
                  <a:gd name="connsiteX5" fmla="*/ 8963826 w 9873079"/>
                  <a:gd name="connsiteY5" fmla="*/ 1545009 h 1696370"/>
                  <a:gd name="connsiteX6" fmla="*/ 9873079 w 9873079"/>
                  <a:gd name="connsiteY6" fmla="*/ 1307609 h 1696370"/>
                  <a:gd name="connsiteX0" fmla="*/ 1808779 w 9739729"/>
                  <a:gd name="connsiteY0" fmla="*/ 0 h 1696370"/>
                  <a:gd name="connsiteX1" fmla="*/ 46654 w 9739729"/>
                  <a:gd name="connsiteY1" fmla="*/ 276225 h 1696370"/>
                  <a:gd name="connsiteX2" fmla="*/ 922954 w 9739729"/>
                  <a:gd name="connsiteY2" fmla="*/ 1619250 h 1696370"/>
                  <a:gd name="connsiteX3" fmla="*/ 5113954 w 9739729"/>
                  <a:gd name="connsiteY3" fmla="*/ 1495425 h 1696370"/>
                  <a:gd name="connsiteX4" fmla="*/ 7019455 w 9739729"/>
                  <a:gd name="connsiteY4" fmla="*/ 1695751 h 1696370"/>
                  <a:gd name="connsiteX5" fmla="*/ 8963826 w 9739729"/>
                  <a:gd name="connsiteY5" fmla="*/ 1545009 h 1696370"/>
                  <a:gd name="connsiteX6" fmla="*/ 9739729 w 9739729"/>
                  <a:gd name="connsiteY6" fmla="*/ 1307609 h 1696370"/>
                  <a:gd name="connsiteX0" fmla="*/ 1808779 w 9739729"/>
                  <a:gd name="connsiteY0" fmla="*/ 0 h 1696370"/>
                  <a:gd name="connsiteX1" fmla="*/ 46654 w 9739729"/>
                  <a:gd name="connsiteY1" fmla="*/ 276225 h 1696370"/>
                  <a:gd name="connsiteX2" fmla="*/ 922954 w 9739729"/>
                  <a:gd name="connsiteY2" fmla="*/ 1619250 h 1696370"/>
                  <a:gd name="connsiteX3" fmla="*/ 5113954 w 9739729"/>
                  <a:gd name="connsiteY3" fmla="*/ 1495425 h 1696370"/>
                  <a:gd name="connsiteX4" fmla="*/ 7019455 w 9739729"/>
                  <a:gd name="connsiteY4" fmla="*/ 1695751 h 1696370"/>
                  <a:gd name="connsiteX5" fmla="*/ 8963826 w 9739729"/>
                  <a:gd name="connsiteY5" fmla="*/ 1545009 h 1696370"/>
                  <a:gd name="connsiteX6" fmla="*/ 9739729 w 9739729"/>
                  <a:gd name="connsiteY6" fmla="*/ 1307609 h 1696370"/>
                  <a:gd name="connsiteX0" fmla="*/ 1808779 w 9752429"/>
                  <a:gd name="connsiteY0" fmla="*/ 0 h 1696370"/>
                  <a:gd name="connsiteX1" fmla="*/ 46654 w 9752429"/>
                  <a:gd name="connsiteY1" fmla="*/ 276225 h 1696370"/>
                  <a:gd name="connsiteX2" fmla="*/ 922954 w 9752429"/>
                  <a:gd name="connsiteY2" fmla="*/ 1619250 h 1696370"/>
                  <a:gd name="connsiteX3" fmla="*/ 5113954 w 9752429"/>
                  <a:gd name="connsiteY3" fmla="*/ 1495425 h 1696370"/>
                  <a:gd name="connsiteX4" fmla="*/ 7019455 w 9752429"/>
                  <a:gd name="connsiteY4" fmla="*/ 1695751 h 1696370"/>
                  <a:gd name="connsiteX5" fmla="*/ 8963826 w 9752429"/>
                  <a:gd name="connsiteY5" fmla="*/ 1545009 h 1696370"/>
                  <a:gd name="connsiteX6" fmla="*/ 9752429 w 9752429"/>
                  <a:gd name="connsiteY6" fmla="*/ 1383809 h 1696370"/>
                  <a:gd name="connsiteX0" fmla="*/ 776653 w 9710903"/>
                  <a:gd name="connsiteY0" fmla="*/ 175028 h 1490398"/>
                  <a:gd name="connsiteX1" fmla="*/ 5128 w 9710903"/>
                  <a:gd name="connsiteY1" fmla="*/ 70253 h 1490398"/>
                  <a:gd name="connsiteX2" fmla="*/ 881428 w 9710903"/>
                  <a:gd name="connsiteY2" fmla="*/ 1413278 h 1490398"/>
                  <a:gd name="connsiteX3" fmla="*/ 5072428 w 9710903"/>
                  <a:gd name="connsiteY3" fmla="*/ 1289453 h 1490398"/>
                  <a:gd name="connsiteX4" fmla="*/ 6977929 w 9710903"/>
                  <a:gd name="connsiteY4" fmla="*/ 1489779 h 1490398"/>
                  <a:gd name="connsiteX5" fmla="*/ 8922300 w 9710903"/>
                  <a:gd name="connsiteY5" fmla="*/ 1339037 h 1490398"/>
                  <a:gd name="connsiteX6" fmla="*/ 9710903 w 9710903"/>
                  <a:gd name="connsiteY6" fmla="*/ 1177837 h 1490398"/>
                  <a:gd name="connsiteX0" fmla="*/ 133256 w 9067506"/>
                  <a:gd name="connsiteY0" fmla="*/ 301172 h 1616542"/>
                  <a:gd name="connsiteX1" fmla="*/ 2466881 w 9067506"/>
                  <a:gd name="connsiteY1" fmla="*/ 53522 h 1616542"/>
                  <a:gd name="connsiteX2" fmla="*/ 238031 w 9067506"/>
                  <a:gd name="connsiteY2" fmla="*/ 1539422 h 1616542"/>
                  <a:gd name="connsiteX3" fmla="*/ 4429031 w 9067506"/>
                  <a:gd name="connsiteY3" fmla="*/ 1415597 h 1616542"/>
                  <a:gd name="connsiteX4" fmla="*/ 6334532 w 9067506"/>
                  <a:gd name="connsiteY4" fmla="*/ 1615923 h 1616542"/>
                  <a:gd name="connsiteX5" fmla="*/ 8278903 w 9067506"/>
                  <a:gd name="connsiteY5" fmla="*/ 1465181 h 1616542"/>
                  <a:gd name="connsiteX6" fmla="*/ 9067506 w 9067506"/>
                  <a:gd name="connsiteY6" fmla="*/ 1303981 h 1616542"/>
                  <a:gd name="connsiteX0" fmla="*/ 150054 w 9084304"/>
                  <a:gd name="connsiteY0" fmla="*/ 281004 h 1596374"/>
                  <a:gd name="connsiteX1" fmla="*/ 2483679 w 9084304"/>
                  <a:gd name="connsiteY1" fmla="*/ 33354 h 1596374"/>
                  <a:gd name="connsiteX2" fmla="*/ 2845629 w 9084304"/>
                  <a:gd name="connsiteY2" fmla="*/ 1176354 h 1596374"/>
                  <a:gd name="connsiteX3" fmla="*/ 4445829 w 9084304"/>
                  <a:gd name="connsiteY3" fmla="*/ 1395429 h 1596374"/>
                  <a:gd name="connsiteX4" fmla="*/ 6351330 w 9084304"/>
                  <a:gd name="connsiteY4" fmla="*/ 1595755 h 1596374"/>
                  <a:gd name="connsiteX5" fmla="*/ 8295701 w 9084304"/>
                  <a:gd name="connsiteY5" fmla="*/ 1445013 h 1596374"/>
                  <a:gd name="connsiteX6" fmla="*/ 9084304 w 9084304"/>
                  <a:gd name="connsiteY6" fmla="*/ 1283813 h 1596374"/>
                  <a:gd name="connsiteX0" fmla="*/ 150054 w 10189204"/>
                  <a:gd name="connsiteY0" fmla="*/ 281004 h 1596374"/>
                  <a:gd name="connsiteX1" fmla="*/ 2483679 w 10189204"/>
                  <a:gd name="connsiteY1" fmla="*/ 33354 h 1596374"/>
                  <a:gd name="connsiteX2" fmla="*/ 2845629 w 10189204"/>
                  <a:gd name="connsiteY2" fmla="*/ 1176354 h 1596374"/>
                  <a:gd name="connsiteX3" fmla="*/ 4445829 w 10189204"/>
                  <a:gd name="connsiteY3" fmla="*/ 1395429 h 1596374"/>
                  <a:gd name="connsiteX4" fmla="*/ 6351330 w 10189204"/>
                  <a:gd name="connsiteY4" fmla="*/ 1595755 h 1596374"/>
                  <a:gd name="connsiteX5" fmla="*/ 8295701 w 10189204"/>
                  <a:gd name="connsiteY5" fmla="*/ 1445013 h 1596374"/>
                  <a:gd name="connsiteX6" fmla="*/ 10189204 w 10189204"/>
                  <a:gd name="connsiteY6" fmla="*/ 1236188 h 1596374"/>
                  <a:gd name="connsiteX0" fmla="*/ 150054 w 10189204"/>
                  <a:gd name="connsiteY0" fmla="*/ 281004 h 1595957"/>
                  <a:gd name="connsiteX1" fmla="*/ 2483679 w 10189204"/>
                  <a:gd name="connsiteY1" fmla="*/ 33354 h 1595957"/>
                  <a:gd name="connsiteX2" fmla="*/ 2845629 w 10189204"/>
                  <a:gd name="connsiteY2" fmla="*/ 1176354 h 1595957"/>
                  <a:gd name="connsiteX3" fmla="*/ 4445829 w 10189204"/>
                  <a:gd name="connsiteY3" fmla="*/ 1395429 h 1595957"/>
                  <a:gd name="connsiteX4" fmla="*/ 6351330 w 10189204"/>
                  <a:gd name="connsiteY4" fmla="*/ 1595755 h 1595957"/>
                  <a:gd name="connsiteX5" fmla="*/ 9172001 w 10189204"/>
                  <a:gd name="connsiteY5" fmla="*/ 1425963 h 1595957"/>
                  <a:gd name="connsiteX6" fmla="*/ 10189204 w 10189204"/>
                  <a:gd name="connsiteY6" fmla="*/ 1236188 h 1595957"/>
                  <a:gd name="connsiteX0" fmla="*/ 226330 w 10265480"/>
                  <a:gd name="connsiteY0" fmla="*/ 87640 h 1402593"/>
                  <a:gd name="connsiteX1" fmla="*/ 1445530 w 10265480"/>
                  <a:gd name="connsiteY1" fmla="*/ 59065 h 1402593"/>
                  <a:gd name="connsiteX2" fmla="*/ 2921905 w 10265480"/>
                  <a:gd name="connsiteY2" fmla="*/ 982990 h 1402593"/>
                  <a:gd name="connsiteX3" fmla="*/ 4522105 w 10265480"/>
                  <a:gd name="connsiteY3" fmla="*/ 1202065 h 1402593"/>
                  <a:gd name="connsiteX4" fmla="*/ 6427606 w 10265480"/>
                  <a:gd name="connsiteY4" fmla="*/ 1402391 h 1402593"/>
                  <a:gd name="connsiteX5" fmla="*/ 9248277 w 10265480"/>
                  <a:gd name="connsiteY5" fmla="*/ 1232599 h 1402593"/>
                  <a:gd name="connsiteX6" fmla="*/ 10265480 w 10265480"/>
                  <a:gd name="connsiteY6" fmla="*/ 1042824 h 1402593"/>
                  <a:gd name="connsiteX0" fmla="*/ 226330 w 9248277"/>
                  <a:gd name="connsiteY0" fmla="*/ 87640 h 1402593"/>
                  <a:gd name="connsiteX1" fmla="*/ 1445530 w 9248277"/>
                  <a:gd name="connsiteY1" fmla="*/ 59065 h 1402593"/>
                  <a:gd name="connsiteX2" fmla="*/ 2921905 w 9248277"/>
                  <a:gd name="connsiteY2" fmla="*/ 982990 h 1402593"/>
                  <a:gd name="connsiteX3" fmla="*/ 4522105 w 9248277"/>
                  <a:gd name="connsiteY3" fmla="*/ 1202065 h 1402593"/>
                  <a:gd name="connsiteX4" fmla="*/ 6427606 w 9248277"/>
                  <a:gd name="connsiteY4" fmla="*/ 1402391 h 1402593"/>
                  <a:gd name="connsiteX5" fmla="*/ 9248277 w 9248277"/>
                  <a:gd name="connsiteY5" fmla="*/ 1232599 h 1402593"/>
                  <a:gd name="connsiteX0" fmla="*/ 226330 w 10311533"/>
                  <a:gd name="connsiteY0" fmla="*/ 87640 h 1460296"/>
                  <a:gd name="connsiteX1" fmla="*/ 1445530 w 10311533"/>
                  <a:gd name="connsiteY1" fmla="*/ 59065 h 1460296"/>
                  <a:gd name="connsiteX2" fmla="*/ 2921905 w 10311533"/>
                  <a:gd name="connsiteY2" fmla="*/ 982990 h 1460296"/>
                  <a:gd name="connsiteX3" fmla="*/ 4522105 w 10311533"/>
                  <a:gd name="connsiteY3" fmla="*/ 1202065 h 1460296"/>
                  <a:gd name="connsiteX4" fmla="*/ 6427606 w 10311533"/>
                  <a:gd name="connsiteY4" fmla="*/ 1402391 h 1460296"/>
                  <a:gd name="connsiteX5" fmla="*/ 10311533 w 10311533"/>
                  <a:gd name="connsiteY5" fmla="*/ 84283 h 1460296"/>
                  <a:gd name="connsiteX0" fmla="*/ 226330 w 10311533"/>
                  <a:gd name="connsiteY0" fmla="*/ 87640 h 1435779"/>
                  <a:gd name="connsiteX1" fmla="*/ 1445530 w 10311533"/>
                  <a:gd name="connsiteY1" fmla="*/ 59065 h 1435779"/>
                  <a:gd name="connsiteX2" fmla="*/ 2921905 w 10311533"/>
                  <a:gd name="connsiteY2" fmla="*/ 982990 h 1435779"/>
                  <a:gd name="connsiteX3" fmla="*/ 4522105 w 10311533"/>
                  <a:gd name="connsiteY3" fmla="*/ 1202065 h 1435779"/>
                  <a:gd name="connsiteX4" fmla="*/ 6427606 w 10311533"/>
                  <a:gd name="connsiteY4" fmla="*/ 1402391 h 1435779"/>
                  <a:gd name="connsiteX5" fmla="*/ 8852839 w 10311533"/>
                  <a:gd name="connsiteY5" fmla="*/ 1292882 h 1435779"/>
                  <a:gd name="connsiteX6" fmla="*/ 10311533 w 10311533"/>
                  <a:gd name="connsiteY6" fmla="*/ 84283 h 1435779"/>
                  <a:gd name="connsiteX0" fmla="*/ 226330 w 9694844"/>
                  <a:gd name="connsiteY0" fmla="*/ 87640 h 1435779"/>
                  <a:gd name="connsiteX1" fmla="*/ 1445530 w 9694844"/>
                  <a:gd name="connsiteY1" fmla="*/ 59065 h 1435779"/>
                  <a:gd name="connsiteX2" fmla="*/ 2921905 w 9694844"/>
                  <a:gd name="connsiteY2" fmla="*/ 982990 h 1435779"/>
                  <a:gd name="connsiteX3" fmla="*/ 4522105 w 9694844"/>
                  <a:gd name="connsiteY3" fmla="*/ 1202065 h 1435779"/>
                  <a:gd name="connsiteX4" fmla="*/ 6427606 w 9694844"/>
                  <a:gd name="connsiteY4" fmla="*/ 1402391 h 1435779"/>
                  <a:gd name="connsiteX5" fmla="*/ 8852839 w 9694844"/>
                  <a:gd name="connsiteY5" fmla="*/ 1292882 h 1435779"/>
                  <a:gd name="connsiteX6" fmla="*/ 9694844 w 9694844"/>
                  <a:gd name="connsiteY6" fmla="*/ 690339 h 1435779"/>
                  <a:gd name="connsiteX0" fmla="*/ 226330 w 9694844"/>
                  <a:gd name="connsiteY0" fmla="*/ 87640 h 1435779"/>
                  <a:gd name="connsiteX1" fmla="*/ 1445530 w 9694844"/>
                  <a:gd name="connsiteY1" fmla="*/ 59065 h 1435779"/>
                  <a:gd name="connsiteX2" fmla="*/ 2921905 w 9694844"/>
                  <a:gd name="connsiteY2" fmla="*/ 982990 h 1435779"/>
                  <a:gd name="connsiteX3" fmla="*/ 4522105 w 9694844"/>
                  <a:gd name="connsiteY3" fmla="*/ 1202065 h 1435779"/>
                  <a:gd name="connsiteX4" fmla="*/ 6427606 w 9694844"/>
                  <a:gd name="connsiteY4" fmla="*/ 1402391 h 1435779"/>
                  <a:gd name="connsiteX5" fmla="*/ 8852839 w 9694844"/>
                  <a:gd name="connsiteY5" fmla="*/ 1292882 h 1435779"/>
                  <a:gd name="connsiteX6" fmla="*/ 9694844 w 9694844"/>
                  <a:gd name="connsiteY6" fmla="*/ 690339 h 1435779"/>
                  <a:gd name="connsiteX0" fmla="*/ 226330 w 9758640"/>
                  <a:gd name="connsiteY0" fmla="*/ 87640 h 1435779"/>
                  <a:gd name="connsiteX1" fmla="*/ 1445530 w 9758640"/>
                  <a:gd name="connsiteY1" fmla="*/ 59065 h 1435779"/>
                  <a:gd name="connsiteX2" fmla="*/ 2921905 w 9758640"/>
                  <a:gd name="connsiteY2" fmla="*/ 982990 h 1435779"/>
                  <a:gd name="connsiteX3" fmla="*/ 4522105 w 9758640"/>
                  <a:gd name="connsiteY3" fmla="*/ 1202065 h 1435779"/>
                  <a:gd name="connsiteX4" fmla="*/ 6427606 w 9758640"/>
                  <a:gd name="connsiteY4" fmla="*/ 1402391 h 1435779"/>
                  <a:gd name="connsiteX5" fmla="*/ 8852839 w 9758640"/>
                  <a:gd name="connsiteY5" fmla="*/ 1292882 h 1435779"/>
                  <a:gd name="connsiteX6" fmla="*/ 9758640 w 9758640"/>
                  <a:gd name="connsiteY6" fmla="*/ 413893 h 1435779"/>
                  <a:gd name="connsiteX0" fmla="*/ 166502 w 9698812"/>
                  <a:gd name="connsiteY0" fmla="*/ 16121 h 1364260"/>
                  <a:gd name="connsiteX1" fmla="*/ 2174974 w 9698812"/>
                  <a:gd name="connsiteY1" fmla="*/ 93424 h 1364260"/>
                  <a:gd name="connsiteX2" fmla="*/ 2862077 w 9698812"/>
                  <a:gd name="connsiteY2" fmla="*/ 911471 h 1364260"/>
                  <a:gd name="connsiteX3" fmla="*/ 4462277 w 9698812"/>
                  <a:gd name="connsiteY3" fmla="*/ 1130546 h 1364260"/>
                  <a:gd name="connsiteX4" fmla="*/ 6367778 w 9698812"/>
                  <a:gd name="connsiteY4" fmla="*/ 1330872 h 1364260"/>
                  <a:gd name="connsiteX5" fmla="*/ 8793011 w 9698812"/>
                  <a:gd name="connsiteY5" fmla="*/ 1221363 h 1364260"/>
                  <a:gd name="connsiteX6" fmla="*/ 9698812 w 9698812"/>
                  <a:gd name="connsiteY6" fmla="*/ 342374 h 1364260"/>
                  <a:gd name="connsiteX0" fmla="*/ 167185 w 9699495"/>
                  <a:gd name="connsiteY0" fmla="*/ 32484 h 1380623"/>
                  <a:gd name="connsiteX1" fmla="*/ 2175657 w 9699495"/>
                  <a:gd name="connsiteY1" fmla="*/ 109787 h 1380623"/>
                  <a:gd name="connsiteX2" fmla="*/ 2939762 w 9699495"/>
                  <a:gd name="connsiteY2" fmla="*/ 1178091 h 1380623"/>
                  <a:gd name="connsiteX3" fmla="*/ 4462960 w 9699495"/>
                  <a:gd name="connsiteY3" fmla="*/ 1146909 h 1380623"/>
                  <a:gd name="connsiteX4" fmla="*/ 6368461 w 9699495"/>
                  <a:gd name="connsiteY4" fmla="*/ 1347235 h 1380623"/>
                  <a:gd name="connsiteX5" fmla="*/ 8793694 w 9699495"/>
                  <a:gd name="connsiteY5" fmla="*/ 1237726 h 1380623"/>
                  <a:gd name="connsiteX6" fmla="*/ 9699495 w 9699495"/>
                  <a:gd name="connsiteY6" fmla="*/ 358737 h 1380623"/>
                  <a:gd name="connsiteX0" fmla="*/ 200317 w 9732627"/>
                  <a:gd name="connsiteY0" fmla="*/ 0 h 1348139"/>
                  <a:gd name="connsiteX1" fmla="*/ 1717901 w 9732627"/>
                  <a:gd name="connsiteY1" fmla="*/ 192806 h 1348139"/>
                  <a:gd name="connsiteX2" fmla="*/ 2972894 w 9732627"/>
                  <a:gd name="connsiteY2" fmla="*/ 1145607 h 1348139"/>
                  <a:gd name="connsiteX3" fmla="*/ 4496092 w 9732627"/>
                  <a:gd name="connsiteY3" fmla="*/ 1114425 h 1348139"/>
                  <a:gd name="connsiteX4" fmla="*/ 6401593 w 9732627"/>
                  <a:gd name="connsiteY4" fmla="*/ 1314751 h 1348139"/>
                  <a:gd name="connsiteX5" fmla="*/ 8826826 w 9732627"/>
                  <a:gd name="connsiteY5" fmla="*/ 1205242 h 1348139"/>
                  <a:gd name="connsiteX6" fmla="*/ 9732627 w 9732627"/>
                  <a:gd name="connsiteY6" fmla="*/ 326253 h 1348139"/>
                  <a:gd name="connsiteX0" fmla="*/ 221191 w 9753501"/>
                  <a:gd name="connsiteY0" fmla="*/ 0 h 1348139"/>
                  <a:gd name="connsiteX1" fmla="*/ 1738775 w 9753501"/>
                  <a:gd name="connsiteY1" fmla="*/ 192806 h 1348139"/>
                  <a:gd name="connsiteX2" fmla="*/ 4516966 w 9753501"/>
                  <a:gd name="connsiteY2" fmla="*/ 1114425 h 1348139"/>
                  <a:gd name="connsiteX3" fmla="*/ 6422467 w 9753501"/>
                  <a:gd name="connsiteY3" fmla="*/ 1314751 h 1348139"/>
                  <a:gd name="connsiteX4" fmla="*/ 8847700 w 9753501"/>
                  <a:gd name="connsiteY4" fmla="*/ 1205242 h 1348139"/>
                  <a:gd name="connsiteX5" fmla="*/ 9753501 w 9753501"/>
                  <a:gd name="connsiteY5" fmla="*/ 326253 h 1348139"/>
                  <a:gd name="connsiteX0" fmla="*/ 196789 w 9729099"/>
                  <a:gd name="connsiteY0" fmla="*/ 0 h 1348139"/>
                  <a:gd name="connsiteX1" fmla="*/ 1714373 w 9729099"/>
                  <a:gd name="connsiteY1" fmla="*/ 192806 h 1348139"/>
                  <a:gd name="connsiteX2" fmla="*/ 2683587 w 9729099"/>
                  <a:gd name="connsiteY2" fmla="*/ 167683 h 1348139"/>
                  <a:gd name="connsiteX3" fmla="*/ 4492564 w 9729099"/>
                  <a:gd name="connsiteY3" fmla="*/ 1114425 h 1348139"/>
                  <a:gd name="connsiteX4" fmla="*/ 6398065 w 9729099"/>
                  <a:gd name="connsiteY4" fmla="*/ 1314751 h 1348139"/>
                  <a:gd name="connsiteX5" fmla="*/ 8823298 w 9729099"/>
                  <a:gd name="connsiteY5" fmla="*/ 1205242 h 1348139"/>
                  <a:gd name="connsiteX6" fmla="*/ 9729099 w 9729099"/>
                  <a:gd name="connsiteY6" fmla="*/ 326253 h 1348139"/>
                  <a:gd name="connsiteX0" fmla="*/ 0 w 9532310"/>
                  <a:gd name="connsiteY0" fmla="*/ 0 h 1348139"/>
                  <a:gd name="connsiteX1" fmla="*/ 2486798 w 9532310"/>
                  <a:gd name="connsiteY1" fmla="*/ 167683 h 1348139"/>
                  <a:gd name="connsiteX2" fmla="*/ 4295775 w 9532310"/>
                  <a:gd name="connsiteY2" fmla="*/ 1114425 h 1348139"/>
                  <a:gd name="connsiteX3" fmla="*/ 6201276 w 9532310"/>
                  <a:gd name="connsiteY3" fmla="*/ 1314751 h 1348139"/>
                  <a:gd name="connsiteX4" fmla="*/ 8626509 w 9532310"/>
                  <a:gd name="connsiteY4" fmla="*/ 1205242 h 1348139"/>
                  <a:gd name="connsiteX5" fmla="*/ 9532310 w 9532310"/>
                  <a:gd name="connsiteY5" fmla="*/ 326253 h 1348139"/>
                  <a:gd name="connsiteX0" fmla="*/ 0 w 9532310"/>
                  <a:gd name="connsiteY0" fmla="*/ 0 h 1348139"/>
                  <a:gd name="connsiteX1" fmla="*/ 2118498 w 9532310"/>
                  <a:gd name="connsiteY1" fmla="*/ 167683 h 1348139"/>
                  <a:gd name="connsiteX2" fmla="*/ 4295775 w 9532310"/>
                  <a:gd name="connsiteY2" fmla="*/ 1114425 h 1348139"/>
                  <a:gd name="connsiteX3" fmla="*/ 6201276 w 9532310"/>
                  <a:gd name="connsiteY3" fmla="*/ 1314751 h 1348139"/>
                  <a:gd name="connsiteX4" fmla="*/ 8626509 w 9532310"/>
                  <a:gd name="connsiteY4" fmla="*/ 1205242 h 1348139"/>
                  <a:gd name="connsiteX5" fmla="*/ 9532310 w 9532310"/>
                  <a:gd name="connsiteY5" fmla="*/ 326253 h 1348139"/>
                  <a:gd name="connsiteX0" fmla="*/ 0 w 9532310"/>
                  <a:gd name="connsiteY0" fmla="*/ 0 h 1279902"/>
                  <a:gd name="connsiteX1" fmla="*/ 2118498 w 9532310"/>
                  <a:gd name="connsiteY1" fmla="*/ 167683 h 1279902"/>
                  <a:gd name="connsiteX2" fmla="*/ 4295775 w 9532310"/>
                  <a:gd name="connsiteY2" fmla="*/ 1114425 h 1279902"/>
                  <a:gd name="connsiteX3" fmla="*/ 8626509 w 9532310"/>
                  <a:gd name="connsiteY3" fmla="*/ 1205242 h 1279902"/>
                  <a:gd name="connsiteX4" fmla="*/ 9532310 w 9532310"/>
                  <a:gd name="connsiteY4" fmla="*/ 326253 h 1279902"/>
                  <a:gd name="connsiteX0" fmla="*/ 0 w 9532310"/>
                  <a:gd name="connsiteY0" fmla="*/ 0 h 1120820"/>
                  <a:gd name="connsiteX1" fmla="*/ 2118498 w 9532310"/>
                  <a:gd name="connsiteY1" fmla="*/ 167683 h 1120820"/>
                  <a:gd name="connsiteX2" fmla="*/ 4295775 w 9532310"/>
                  <a:gd name="connsiteY2" fmla="*/ 1114425 h 1120820"/>
                  <a:gd name="connsiteX3" fmla="*/ 8410609 w 9532310"/>
                  <a:gd name="connsiteY3" fmla="*/ 570242 h 1120820"/>
                  <a:gd name="connsiteX4" fmla="*/ 9532310 w 9532310"/>
                  <a:gd name="connsiteY4" fmla="*/ 326253 h 1120820"/>
                  <a:gd name="connsiteX0" fmla="*/ 0 w 9545010"/>
                  <a:gd name="connsiteY0" fmla="*/ 29347 h 1150167"/>
                  <a:gd name="connsiteX1" fmla="*/ 2118498 w 9545010"/>
                  <a:gd name="connsiteY1" fmla="*/ 197030 h 1150167"/>
                  <a:gd name="connsiteX2" fmla="*/ 4295775 w 9545010"/>
                  <a:gd name="connsiteY2" fmla="*/ 1143772 h 1150167"/>
                  <a:gd name="connsiteX3" fmla="*/ 8410609 w 9545010"/>
                  <a:gd name="connsiteY3" fmla="*/ 599589 h 1150167"/>
                  <a:gd name="connsiteX4" fmla="*/ 9545010 w 9545010"/>
                  <a:gd name="connsiteY4" fmla="*/ 0 h 1150167"/>
                  <a:gd name="connsiteX0" fmla="*/ 0 w 9545010"/>
                  <a:gd name="connsiteY0" fmla="*/ 29347 h 1008167"/>
                  <a:gd name="connsiteX1" fmla="*/ 2118498 w 9545010"/>
                  <a:gd name="connsiteY1" fmla="*/ 197030 h 1008167"/>
                  <a:gd name="connsiteX2" fmla="*/ 4651910 w 9545010"/>
                  <a:gd name="connsiteY2" fmla="*/ 999393 h 1008167"/>
                  <a:gd name="connsiteX3" fmla="*/ 8410609 w 9545010"/>
                  <a:gd name="connsiteY3" fmla="*/ 599589 h 1008167"/>
                  <a:gd name="connsiteX4" fmla="*/ 9545010 w 9545010"/>
                  <a:gd name="connsiteY4" fmla="*/ 0 h 1008167"/>
                  <a:gd name="connsiteX0" fmla="*/ 0 w 9545010"/>
                  <a:gd name="connsiteY0" fmla="*/ 281134 h 1278279"/>
                  <a:gd name="connsiteX1" fmla="*/ 2667138 w 9545010"/>
                  <a:gd name="connsiteY1" fmla="*/ 44556 h 1278279"/>
                  <a:gd name="connsiteX2" fmla="*/ 4651910 w 9545010"/>
                  <a:gd name="connsiteY2" fmla="*/ 1251180 h 1278279"/>
                  <a:gd name="connsiteX3" fmla="*/ 8410609 w 9545010"/>
                  <a:gd name="connsiteY3" fmla="*/ 851376 h 1278279"/>
                  <a:gd name="connsiteX4" fmla="*/ 9545010 w 9545010"/>
                  <a:gd name="connsiteY4" fmla="*/ 251787 h 1278279"/>
                  <a:gd name="connsiteX0" fmla="*/ 0 w 9545010"/>
                  <a:gd name="connsiteY0" fmla="*/ 95040 h 1081853"/>
                  <a:gd name="connsiteX1" fmla="*/ 2551634 w 9545010"/>
                  <a:gd name="connsiteY1" fmla="*/ 70217 h 1081853"/>
                  <a:gd name="connsiteX2" fmla="*/ 4651910 w 9545010"/>
                  <a:gd name="connsiteY2" fmla="*/ 1065086 h 1081853"/>
                  <a:gd name="connsiteX3" fmla="*/ 8410609 w 9545010"/>
                  <a:gd name="connsiteY3" fmla="*/ 665282 h 1081853"/>
                  <a:gd name="connsiteX4" fmla="*/ 9545010 w 9545010"/>
                  <a:gd name="connsiteY4" fmla="*/ 65693 h 1081853"/>
                  <a:gd name="connsiteX0" fmla="*/ 0 w 9545010"/>
                  <a:gd name="connsiteY0" fmla="*/ 95040 h 1398538"/>
                  <a:gd name="connsiteX1" fmla="*/ 2551634 w 9545010"/>
                  <a:gd name="connsiteY1" fmla="*/ 70217 h 1398538"/>
                  <a:gd name="connsiteX2" fmla="*/ 4651910 w 9545010"/>
                  <a:gd name="connsiteY2" fmla="*/ 1065086 h 1398538"/>
                  <a:gd name="connsiteX3" fmla="*/ 7250768 w 9545010"/>
                  <a:gd name="connsiteY3" fmla="*/ 1383666 h 1398538"/>
                  <a:gd name="connsiteX4" fmla="*/ 8410609 w 9545010"/>
                  <a:gd name="connsiteY4" fmla="*/ 665282 h 1398538"/>
                  <a:gd name="connsiteX5" fmla="*/ 9545010 w 9545010"/>
                  <a:gd name="connsiteY5" fmla="*/ 65693 h 1398538"/>
                  <a:gd name="connsiteX0" fmla="*/ 0 w 9545010"/>
                  <a:gd name="connsiteY0" fmla="*/ 95040 h 1435869"/>
                  <a:gd name="connsiteX1" fmla="*/ 2551634 w 9545010"/>
                  <a:gd name="connsiteY1" fmla="*/ 70217 h 1435869"/>
                  <a:gd name="connsiteX2" fmla="*/ 4651910 w 9545010"/>
                  <a:gd name="connsiteY2" fmla="*/ 1065086 h 1435869"/>
                  <a:gd name="connsiteX3" fmla="*/ 7250768 w 9545010"/>
                  <a:gd name="connsiteY3" fmla="*/ 1383666 h 1435869"/>
                  <a:gd name="connsiteX4" fmla="*/ 9545010 w 9545010"/>
                  <a:gd name="connsiteY4" fmla="*/ 65693 h 1435869"/>
                  <a:gd name="connsiteX0" fmla="*/ 0 w 9583511"/>
                  <a:gd name="connsiteY0" fmla="*/ 95040 h 1435869"/>
                  <a:gd name="connsiteX1" fmla="*/ 2551634 w 9583511"/>
                  <a:gd name="connsiteY1" fmla="*/ 70217 h 1435869"/>
                  <a:gd name="connsiteX2" fmla="*/ 4651910 w 9583511"/>
                  <a:gd name="connsiteY2" fmla="*/ 1065086 h 1435869"/>
                  <a:gd name="connsiteX3" fmla="*/ 7250768 w 9583511"/>
                  <a:gd name="connsiteY3" fmla="*/ 1383666 h 1435869"/>
                  <a:gd name="connsiteX4" fmla="*/ 9583511 w 9583511"/>
                  <a:gd name="connsiteY4" fmla="*/ 7942 h 1435869"/>
                  <a:gd name="connsiteX0" fmla="*/ 0 w 9583511"/>
                  <a:gd name="connsiteY0" fmla="*/ 95040 h 1435869"/>
                  <a:gd name="connsiteX1" fmla="*/ 2551634 w 9583511"/>
                  <a:gd name="connsiteY1" fmla="*/ 70217 h 1435869"/>
                  <a:gd name="connsiteX2" fmla="*/ 4651910 w 9583511"/>
                  <a:gd name="connsiteY2" fmla="*/ 1065086 h 1435869"/>
                  <a:gd name="connsiteX3" fmla="*/ 7250768 w 9583511"/>
                  <a:gd name="connsiteY3" fmla="*/ 1383666 h 1435869"/>
                  <a:gd name="connsiteX4" fmla="*/ 9583511 w 9583511"/>
                  <a:gd name="connsiteY4" fmla="*/ 7942 h 1435869"/>
                  <a:gd name="connsiteX0" fmla="*/ 0 w 9894661"/>
                  <a:gd name="connsiteY0" fmla="*/ 887198 h 1427927"/>
                  <a:gd name="connsiteX1" fmla="*/ 2862784 w 9894661"/>
                  <a:gd name="connsiteY1" fmla="*/ 62275 h 1427927"/>
                  <a:gd name="connsiteX2" fmla="*/ 4963060 w 9894661"/>
                  <a:gd name="connsiteY2" fmla="*/ 1057144 h 1427927"/>
                  <a:gd name="connsiteX3" fmla="*/ 7561918 w 9894661"/>
                  <a:gd name="connsiteY3" fmla="*/ 1375724 h 1427927"/>
                  <a:gd name="connsiteX4" fmla="*/ 9894661 w 9894661"/>
                  <a:gd name="connsiteY4" fmla="*/ 0 h 1427927"/>
                  <a:gd name="connsiteX0" fmla="*/ 0 w 9894661"/>
                  <a:gd name="connsiteY0" fmla="*/ 1103370 h 1649370"/>
                  <a:gd name="connsiteX1" fmla="*/ 1491184 w 9894661"/>
                  <a:gd name="connsiteY1" fmla="*/ 18097 h 1649370"/>
                  <a:gd name="connsiteX2" fmla="*/ 4963060 w 9894661"/>
                  <a:gd name="connsiteY2" fmla="*/ 1273316 h 1649370"/>
                  <a:gd name="connsiteX3" fmla="*/ 7561918 w 9894661"/>
                  <a:gd name="connsiteY3" fmla="*/ 1591896 h 1649370"/>
                  <a:gd name="connsiteX4" fmla="*/ 9894661 w 9894661"/>
                  <a:gd name="connsiteY4" fmla="*/ 216172 h 1649370"/>
                  <a:gd name="connsiteX0" fmla="*/ 0 w 9894661"/>
                  <a:gd name="connsiteY0" fmla="*/ 1116118 h 1657253"/>
                  <a:gd name="connsiteX1" fmla="*/ 1491184 w 9894661"/>
                  <a:gd name="connsiteY1" fmla="*/ 30845 h 1657253"/>
                  <a:gd name="connsiteX2" fmla="*/ 3327303 w 9894661"/>
                  <a:gd name="connsiteY2" fmla="*/ 269640 h 1657253"/>
                  <a:gd name="connsiteX3" fmla="*/ 4963060 w 9894661"/>
                  <a:gd name="connsiteY3" fmla="*/ 1286064 h 1657253"/>
                  <a:gd name="connsiteX4" fmla="*/ 7561918 w 9894661"/>
                  <a:gd name="connsiteY4" fmla="*/ 1604644 h 1657253"/>
                  <a:gd name="connsiteX5" fmla="*/ 9894661 w 9894661"/>
                  <a:gd name="connsiteY5" fmla="*/ 228920 h 1657253"/>
                  <a:gd name="connsiteX0" fmla="*/ 0 w 9894661"/>
                  <a:gd name="connsiteY0" fmla="*/ 1116118 h 1657253"/>
                  <a:gd name="connsiteX1" fmla="*/ 1491184 w 9894661"/>
                  <a:gd name="connsiteY1" fmla="*/ 30845 h 1657253"/>
                  <a:gd name="connsiteX2" fmla="*/ 3327303 w 9894661"/>
                  <a:gd name="connsiteY2" fmla="*/ 269640 h 1657253"/>
                  <a:gd name="connsiteX3" fmla="*/ 4963060 w 9894661"/>
                  <a:gd name="connsiteY3" fmla="*/ 1286064 h 1657253"/>
                  <a:gd name="connsiteX4" fmla="*/ 7561918 w 9894661"/>
                  <a:gd name="connsiteY4" fmla="*/ 1604644 h 1657253"/>
                  <a:gd name="connsiteX5" fmla="*/ 9894661 w 9894661"/>
                  <a:gd name="connsiteY5" fmla="*/ 228920 h 1657253"/>
                  <a:gd name="connsiteX0" fmla="*/ 0 w 9894661"/>
                  <a:gd name="connsiteY0" fmla="*/ 1116118 h 2299734"/>
                  <a:gd name="connsiteX1" fmla="*/ 1491184 w 9894661"/>
                  <a:gd name="connsiteY1" fmla="*/ 30845 h 2299734"/>
                  <a:gd name="connsiteX2" fmla="*/ 3327303 w 9894661"/>
                  <a:gd name="connsiteY2" fmla="*/ 269640 h 2299734"/>
                  <a:gd name="connsiteX3" fmla="*/ 4963060 w 9894661"/>
                  <a:gd name="connsiteY3" fmla="*/ 1286064 h 2299734"/>
                  <a:gd name="connsiteX4" fmla="*/ 7307918 w 9894661"/>
                  <a:gd name="connsiteY4" fmla="*/ 2277744 h 2299734"/>
                  <a:gd name="connsiteX5" fmla="*/ 9894661 w 9894661"/>
                  <a:gd name="connsiteY5" fmla="*/ 228920 h 2299734"/>
                  <a:gd name="connsiteX0" fmla="*/ 0 w 9996261"/>
                  <a:gd name="connsiteY0" fmla="*/ 1116118 h 2299734"/>
                  <a:gd name="connsiteX1" fmla="*/ 1491184 w 9996261"/>
                  <a:gd name="connsiteY1" fmla="*/ 30845 h 2299734"/>
                  <a:gd name="connsiteX2" fmla="*/ 3327303 w 9996261"/>
                  <a:gd name="connsiteY2" fmla="*/ 269640 h 2299734"/>
                  <a:gd name="connsiteX3" fmla="*/ 4963060 w 9996261"/>
                  <a:gd name="connsiteY3" fmla="*/ 1286064 h 2299734"/>
                  <a:gd name="connsiteX4" fmla="*/ 7307918 w 9996261"/>
                  <a:gd name="connsiteY4" fmla="*/ 2277744 h 2299734"/>
                  <a:gd name="connsiteX5" fmla="*/ 9996261 w 9996261"/>
                  <a:gd name="connsiteY5" fmla="*/ 343220 h 2299734"/>
                  <a:gd name="connsiteX0" fmla="*/ 0 w 9996261"/>
                  <a:gd name="connsiteY0" fmla="*/ 1116118 h 2299734"/>
                  <a:gd name="connsiteX1" fmla="*/ 1491184 w 9996261"/>
                  <a:gd name="connsiteY1" fmla="*/ 30845 h 2299734"/>
                  <a:gd name="connsiteX2" fmla="*/ 3327303 w 9996261"/>
                  <a:gd name="connsiteY2" fmla="*/ 269640 h 2299734"/>
                  <a:gd name="connsiteX3" fmla="*/ 4963060 w 9996261"/>
                  <a:gd name="connsiteY3" fmla="*/ 1286064 h 2299734"/>
                  <a:gd name="connsiteX4" fmla="*/ 7307918 w 9996261"/>
                  <a:gd name="connsiteY4" fmla="*/ 2277744 h 2299734"/>
                  <a:gd name="connsiteX5" fmla="*/ 9996261 w 9996261"/>
                  <a:gd name="connsiteY5" fmla="*/ 343220 h 229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96261" h="2299734">
                    <a:moveTo>
                      <a:pt x="0" y="1116118"/>
                    </a:moveTo>
                    <a:cubicBezTo>
                      <a:pt x="518083" y="1151052"/>
                      <a:pt x="998017" y="122183"/>
                      <a:pt x="1491184" y="30845"/>
                    </a:cubicBezTo>
                    <a:cubicBezTo>
                      <a:pt x="1984351" y="-60493"/>
                      <a:pt x="2748657" y="60437"/>
                      <a:pt x="3327303" y="269640"/>
                    </a:cubicBezTo>
                    <a:cubicBezTo>
                      <a:pt x="3905949" y="478843"/>
                      <a:pt x="4299624" y="951380"/>
                      <a:pt x="4963060" y="1286064"/>
                    </a:cubicBezTo>
                    <a:cubicBezTo>
                      <a:pt x="5626496" y="1620748"/>
                      <a:pt x="6492401" y="2444309"/>
                      <a:pt x="7307918" y="2277744"/>
                    </a:cubicBezTo>
                    <a:cubicBezTo>
                      <a:pt x="8123435" y="2111179"/>
                      <a:pt x="9499578" y="1747430"/>
                      <a:pt x="9996261" y="343220"/>
                    </a:cubicBezTo>
                  </a:path>
                </a:pathLst>
              </a:custGeom>
              <a:noFill/>
              <a:ln w="38100">
                <a:solidFill>
                  <a:srgbClr val="2A61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Chevron 24"/>
              <p:cNvSpPr/>
              <p:nvPr/>
            </p:nvSpPr>
            <p:spPr>
              <a:xfrm rot="20078402">
                <a:off x="9545815" y="6880654"/>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Chevron 25"/>
              <p:cNvSpPr/>
              <p:nvPr/>
            </p:nvSpPr>
            <p:spPr>
              <a:xfrm rot="509213">
                <a:off x="3757371" y="4894304"/>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15" name="Chevron 14"/>
            <p:cNvSpPr/>
            <p:nvPr/>
          </p:nvSpPr>
          <p:spPr>
            <a:xfrm rot="17665721">
              <a:off x="11343417" y="4808856"/>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Rectangle 15"/>
            <p:cNvSpPr/>
            <p:nvPr/>
          </p:nvSpPr>
          <p:spPr>
            <a:xfrm>
              <a:off x="2904690" y="5159040"/>
              <a:ext cx="1483098" cy="523220"/>
            </a:xfrm>
            <a:prstGeom prst="rect">
              <a:avLst/>
            </a:prstGeom>
          </p:spPr>
          <p:txBody>
            <a:bodyPr wrap="none">
              <a:spAutoFit/>
            </a:bodyPr>
            <a:lstStyle/>
            <a:p>
              <a:r>
                <a:rPr lang="fr-FR" sz="2800" b="1" dirty="0">
                  <a:solidFill>
                    <a:srgbClr val="2A6176"/>
                  </a:solidFill>
                  <a:latin typeface="Century Gothic" panose="020B0502020202020204" pitchFamily="34" charset="0"/>
                </a:rPr>
                <a:t>Énergie</a:t>
              </a:r>
            </a:p>
          </p:txBody>
        </p:sp>
        <p:sp>
          <p:nvSpPr>
            <p:cNvPr id="17" name="Rectangle 16"/>
            <p:cNvSpPr/>
            <p:nvPr/>
          </p:nvSpPr>
          <p:spPr>
            <a:xfrm>
              <a:off x="5076616" y="6592232"/>
              <a:ext cx="1321196" cy="523220"/>
            </a:xfrm>
            <a:prstGeom prst="rect">
              <a:avLst/>
            </a:prstGeom>
          </p:spPr>
          <p:txBody>
            <a:bodyPr wrap="none">
              <a:spAutoFit/>
            </a:bodyPr>
            <a:lstStyle/>
            <a:p>
              <a:r>
                <a:rPr lang="fr-FR" sz="2800" b="1" dirty="0">
                  <a:solidFill>
                    <a:srgbClr val="2A6176"/>
                  </a:solidFill>
                  <a:latin typeface="Century Gothic" panose="020B0502020202020204" pitchFamily="34" charset="0"/>
                </a:rPr>
                <a:t>Climat</a:t>
              </a:r>
            </a:p>
          </p:txBody>
        </p:sp>
        <p:sp>
          <p:nvSpPr>
            <p:cNvPr id="18" name="Rectangle 17"/>
            <p:cNvSpPr/>
            <p:nvPr/>
          </p:nvSpPr>
          <p:spPr>
            <a:xfrm>
              <a:off x="8471127" y="4136028"/>
              <a:ext cx="2082622" cy="954107"/>
            </a:xfrm>
            <a:prstGeom prst="rect">
              <a:avLst/>
            </a:prstGeom>
          </p:spPr>
          <p:txBody>
            <a:bodyPr wrap="none">
              <a:spAutoFit/>
            </a:bodyPr>
            <a:lstStyle/>
            <a:p>
              <a:pPr algn="ctr"/>
              <a:r>
                <a:rPr lang="fr-FR" sz="2800" b="1" dirty="0">
                  <a:solidFill>
                    <a:srgbClr val="2A6176"/>
                  </a:solidFill>
                  <a:latin typeface="Century Gothic" panose="020B0502020202020204" pitchFamily="34" charset="0"/>
                </a:rPr>
                <a:t>Passage à </a:t>
              </a:r>
            </a:p>
            <a:p>
              <a:pPr algn="ctr"/>
              <a:r>
                <a:rPr lang="fr-FR" sz="2800" b="1" dirty="0">
                  <a:solidFill>
                    <a:srgbClr val="2A6176"/>
                  </a:solidFill>
                  <a:latin typeface="Century Gothic" panose="020B0502020202020204" pitchFamily="34" charset="0"/>
                </a:rPr>
                <a:t>l’action</a:t>
              </a:r>
            </a:p>
          </p:txBody>
        </p:sp>
        <p:pic>
          <p:nvPicPr>
            <p:cNvPr id="19" name="Imag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31" y="4687406"/>
              <a:ext cx="1800000" cy="1800000"/>
            </a:xfrm>
            <a:prstGeom prst="rect">
              <a:avLst/>
            </a:prstGeom>
          </p:spPr>
        </p:pic>
        <p:grpSp>
          <p:nvGrpSpPr>
            <p:cNvPr id="20" name="Groupe 19"/>
            <p:cNvGrpSpPr/>
            <p:nvPr/>
          </p:nvGrpSpPr>
          <p:grpSpPr>
            <a:xfrm>
              <a:off x="5331294" y="4722858"/>
              <a:ext cx="1800000" cy="1800000"/>
              <a:chOff x="2546549" y="3777359"/>
              <a:chExt cx="1080000" cy="1080000"/>
            </a:xfrm>
          </p:grpSpPr>
          <p:sp>
            <p:nvSpPr>
              <p:cNvPr id="22" name="Ellipse 21"/>
              <p:cNvSpPr/>
              <p:nvPr/>
            </p:nvSpPr>
            <p:spPr>
              <a:xfrm>
                <a:off x="2546549" y="3777359"/>
                <a:ext cx="1080000" cy="1080000"/>
              </a:xfrm>
              <a:prstGeom prst="ellipse">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2655" y="3953704"/>
                <a:ext cx="720000" cy="720000"/>
              </a:xfrm>
              <a:prstGeom prst="rect">
                <a:avLst/>
              </a:prstGeom>
            </p:spPr>
          </p:pic>
        </p:grpSp>
        <p:pic>
          <p:nvPicPr>
            <p:cNvPr id="21" name="Imag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339" y="4934908"/>
              <a:ext cx="1688603" cy="1980000"/>
            </a:xfrm>
            <a:prstGeom prst="rect">
              <a:avLst/>
            </a:prstGeom>
          </p:spPr>
        </p:pic>
      </p:grpSp>
      <p:sp>
        <p:nvSpPr>
          <p:cNvPr id="2" name="Rectangle 1"/>
          <p:cNvSpPr/>
          <p:nvPr/>
        </p:nvSpPr>
        <p:spPr>
          <a:xfrm>
            <a:off x="1899421" y="1672904"/>
            <a:ext cx="3454052" cy="646331"/>
          </a:xfrm>
          <a:prstGeom prst="rect">
            <a:avLst/>
          </a:prstGeom>
        </p:spPr>
        <p:txBody>
          <a:bodyPr wrap="square">
            <a:spAutoFit/>
          </a:bodyPr>
          <a:lstStyle/>
          <a:p>
            <a:pPr eaLnBrk="1" hangingPunct="1"/>
            <a:r>
              <a:rPr lang="fr-FR" dirty="0">
                <a:solidFill>
                  <a:srgbClr val="F6AB38"/>
                </a:solidFill>
                <a:latin typeface="Century Gothic" charset="0"/>
              </a:rPr>
              <a:t>1) Nous sommes accros aux énergies fossiles</a:t>
            </a:r>
          </a:p>
        </p:txBody>
      </p:sp>
      <p:sp>
        <p:nvSpPr>
          <p:cNvPr id="4" name="Rectangle 3"/>
          <p:cNvSpPr/>
          <p:nvPr/>
        </p:nvSpPr>
        <p:spPr>
          <a:xfrm>
            <a:off x="3218099" y="2319090"/>
            <a:ext cx="4438293" cy="369332"/>
          </a:xfrm>
          <a:prstGeom prst="rect">
            <a:avLst/>
          </a:prstGeom>
        </p:spPr>
        <p:txBody>
          <a:bodyPr wrap="square">
            <a:spAutoFit/>
          </a:bodyPr>
          <a:lstStyle/>
          <a:p>
            <a:pPr algn="ctr" eaLnBrk="1" hangingPunct="1"/>
            <a:r>
              <a:rPr lang="fr-FR" dirty="0">
                <a:solidFill>
                  <a:srgbClr val="F6AB38"/>
                </a:solidFill>
                <a:latin typeface="Century Gothic" charset="0"/>
              </a:rPr>
              <a:t>2) Combien qu’il en reste ? </a:t>
            </a:r>
          </a:p>
        </p:txBody>
      </p:sp>
      <p:pic>
        <p:nvPicPr>
          <p:cNvPr id="27" name="Imag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9070" y="2752178"/>
            <a:ext cx="720000" cy="720000"/>
          </a:xfrm>
          <a:prstGeom prst="rect">
            <a:avLst/>
          </a:prstGeom>
        </p:spPr>
      </p:pic>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1484" y="2496275"/>
            <a:ext cx="720000" cy="720000"/>
          </a:xfrm>
          <a:prstGeom prst="rect">
            <a:avLst/>
          </a:prstGeom>
        </p:spPr>
      </p:pic>
      <p:pic>
        <p:nvPicPr>
          <p:cNvPr id="28" name="Imag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2061" y="4661868"/>
            <a:ext cx="720000" cy="720000"/>
          </a:xfrm>
          <a:prstGeom prst="rect">
            <a:avLst/>
          </a:prstGeom>
        </p:spPr>
      </p:pic>
      <p:sp>
        <p:nvSpPr>
          <p:cNvPr id="7" name="Rectangle 6"/>
          <p:cNvSpPr/>
          <p:nvPr/>
        </p:nvSpPr>
        <p:spPr>
          <a:xfrm>
            <a:off x="6938001" y="3725244"/>
            <a:ext cx="1252986" cy="646331"/>
          </a:xfrm>
          <a:prstGeom prst="rect">
            <a:avLst/>
          </a:prstGeom>
        </p:spPr>
        <p:txBody>
          <a:bodyPr wrap="square">
            <a:spAutoFit/>
          </a:bodyPr>
          <a:lstStyle/>
          <a:p>
            <a:pPr eaLnBrk="1" hangingPunct="1"/>
            <a:r>
              <a:rPr lang="en-US" dirty="0">
                <a:solidFill>
                  <a:srgbClr val="F6AB38"/>
                </a:solidFill>
                <a:latin typeface="Century Gothic" charset="0"/>
              </a:rPr>
              <a:t>3) </a:t>
            </a:r>
            <a:r>
              <a:rPr lang="en-US" dirty="0" err="1">
                <a:solidFill>
                  <a:srgbClr val="F6AB38"/>
                </a:solidFill>
                <a:latin typeface="Century Gothic" charset="0"/>
              </a:rPr>
              <a:t>Chaud</a:t>
            </a:r>
            <a:r>
              <a:rPr lang="en-US" dirty="0">
                <a:solidFill>
                  <a:srgbClr val="F6AB38"/>
                </a:solidFill>
                <a:latin typeface="Century Gothic" charset="0"/>
              </a:rPr>
              <a:t> </a:t>
            </a:r>
            <a:r>
              <a:rPr lang="en-US" dirty="0" err="1">
                <a:solidFill>
                  <a:srgbClr val="F6AB38"/>
                </a:solidFill>
                <a:latin typeface="Century Gothic" charset="0"/>
              </a:rPr>
              <a:t>devant</a:t>
            </a:r>
            <a:r>
              <a:rPr lang="en-US" dirty="0">
                <a:solidFill>
                  <a:srgbClr val="F6AB38"/>
                </a:solidFill>
                <a:latin typeface="Century Gothic" charset="0"/>
              </a:rPr>
              <a:t> !</a:t>
            </a:r>
          </a:p>
        </p:txBody>
      </p:sp>
      <p:sp>
        <p:nvSpPr>
          <p:cNvPr id="8" name="Rectangle 7"/>
          <p:cNvSpPr/>
          <p:nvPr/>
        </p:nvSpPr>
        <p:spPr>
          <a:xfrm>
            <a:off x="4807363" y="5420209"/>
            <a:ext cx="4044698" cy="830997"/>
          </a:xfrm>
          <a:prstGeom prst="rect">
            <a:avLst/>
          </a:prstGeom>
        </p:spPr>
        <p:txBody>
          <a:bodyPr wrap="none">
            <a:spAutoFit/>
          </a:bodyPr>
          <a:lstStyle/>
          <a:p>
            <a:pPr algn="r" eaLnBrk="1" hangingPunct="1"/>
            <a:r>
              <a:rPr lang="fr-FR" sz="2400" b="1" u="sng" dirty="0">
                <a:solidFill>
                  <a:srgbClr val="F6AB38"/>
                </a:solidFill>
                <a:latin typeface="Century Gothic" charset="0"/>
              </a:rPr>
              <a:t>4) 2°C : Évitons l’ingérable</a:t>
            </a:r>
          </a:p>
          <a:p>
            <a:pPr algn="r" eaLnBrk="1" hangingPunct="1"/>
            <a:r>
              <a:rPr lang="fr-FR" sz="2400" b="1" u="sng" dirty="0">
                <a:solidFill>
                  <a:srgbClr val="F6AB38"/>
                </a:solidFill>
                <a:latin typeface="Century Gothic" charset="0"/>
              </a:rPr>
              <a:t>Gérons l’inévitable</a:t>
            </a:r>
          </a:p>
        </p:txBody>
      </p:sp>
      <p:pic>
        <p:nvPicPr>
          <p:cNvPr id="30" name="Imag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6392" y="4491673"/>
            <a:ext cx="720000" cy="720000"/>
          </a:xfrm>
          <a:prstGeom prst="rect">
            <a:avLst/>
          </a:prstGeom>
        </p:spPr>
      </p:pic>
      <p:sp>
        <p:nvSpPr>
          <p:cNvPr id="31" name="Rectangle 30"/>
          <p:cNvSpPr/>
          <p:nvPr/>
        </p:nvSpPr>
        <p:spPr>
          <a:xfrm>
            <a:off x="8618825" y="1551360"/>
            <a:ext cx="3096088" cy="646331"/>
          </a:xfrm>
          <a:prstGeom prst="rect">
            <a:avLst/>
          </a:prstGeom>
        </p:spPr>
        <p:txBody>
          <a:bodyPr wrap="square">
            <a:spAutoFit/>
          </a:bodyPr>
          <a:lstStyle/>
          <a:p>
            <a:pPr algn="r" eaLnBrk="1" hangingPunct="1"/>
            <a:r>
              <a:rPr lang="en-US" dirty="0">
                <a:solidFill>
                  <a:srgbClr val="F6AB38"/>
                </a:solidFill>
                <a:latin typeface="Century Gothic" charset="0"/>
              </a:rPr>
              <a:t>5) Et </a:t>
            </a:r>
            <a:r>
              <a:rPr lang="en-US" dirty="0" err="1">
                <a:solidFill>
                  <a:srgbClr val="F6AB38"/>
                </a:solidFill>
                <a:latin typeface="Century Gothic" charset="0"/>
              </a:rPr>
              <a:t>maintenant</a:t>
            </a:r>
            <a:r>
              <a:rPr lang="en-US" dirty="0">
                <a:solidFill>
                  <a:srgbClr val="F6AB38"/>
                </a:solidFill>
                <a:latin typeface="Century Gothic" charset="0"/>
              </a:rPr>
              <a:t>, </a:t>
            </a:r>
            <a:r>
              <a:rPr lang="en-US" dirty="0" err="1">
                <a:solidFill>
                  <a:srgbClr val="F6AB38"/>
                </a:solidFill>
                <a:latin typeface="Century Gothic" charset="0"/>
              </a:rPr>
              <a:t>qu'est-ce</a:t>
            </a:r>
            <a:r>
              <a:rPr lang="en-US" dirty="0">
                <a:solidFill>
                  <a:srgbClr val="F6AB38"/>
                </a:solidFill>
                <a:latin typeface="Century Gothic" charset="0"/>
              </a:rPr>
              <a:t> </a:t>
            </a:r>
            <a:r>
              <a:rPr lang="en-US" dirty="0" err="1">
                <a:solidFill>
                  <a:srgbClr val="F6AB38"/>
                </a:solidFill>
                <a:latin typeface="Century Gothic" charset="0"/>
              </a:rPr>
              <a:t>qu'on</a:t>
            </a:r>
            <a:r>
              <a:rPr lang="en-US" dirty="0">
                <a:solidFill>
                  <a:srgbClr val="F6AB38"/>
                </a:solidFill>
                <a:latin typeface="Century Gothic" charset="0"/>
              </a:rPr>
              <a:t> fait ?</a:t>
            </a:r>
          </a:p>
        </p:txBody>
      </p:sp>
      <p:pic>
        <p:nvPicPr>
          <p:cNvPr id="34" name="Imag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15785" y="2307948"/>
            <a:ext cx="720000" cy="720000"/>
          </a:xfrm>
          <a:prstGeom prst="rect">
            <a:avLst/>
          </a:prstGeom>
        </p:spPr>
      </p:pic>
      <p:sp>
        <p:nvSpPr>
          <p:cNvPr id="38" name="Espace réservé du texte 7"/>
          <p:cNvSpPr txBox="1">
            <a:spLocks/>
          </p:cNvSpPr>
          <p:nvPr/>
        </p:nvSpPr>
        <p:spPr>
          <a:xfrm>
            <a:off x="0" y="6654869"/>
            <a:ext cx="12192000" cy="234866"/>
          </a:xfrm>
          <a:prstGeom prst="rect">
            <a:avLst/>
          </a:prstGeom>
          <a:solidFill>
            <a:srgbClr val="F6AB38"/>
          </a:solidFill>
          <a:ln>
            <a:noFill/>
          </a:ln>
        </p:spPr>
        <p:txBody>
          <a:bodyPr vert="horz" lIns="0" tIns="0" rIns="0" bIns="0" rtlCol="0" anchor="ctr">
            <a:normAutofit fontScale="85000" lnSpcReduction="20000"/>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ctr"/>
            <a:endParaRPr lang="fr-FR" sz="2400" cap="none" dirty="0">
              <a:solidFill>
                <a:schemeClr val="bg1"/>
              </a:solidFill>
            </a:endParaRPr>
          </a:p>
        </p:txBody>
      </p:sp>
      <p:sp>
        <p:nvSpPr>
          <p:cNvPr id="35" name="Titre 3"/>
          <p:cNvSpPr txBox="1">
            <a:spLocks/>
          </p:cNvSpPr>
          <p:nvPr/>
        </p:nvSpPr>
        <p:spPr>
          <a:xfrm>
            <a:off x="2027548" y="0"/>
            <a:ext cx="8028892" cy="980728"/>
          </a:xfrm>
          <a:prstGeom prst="rect">
            <a:avLst/>
          </a:prstGeom>
        </p:spPr>
        <p:txBody>
          <a:bodyPr anchor="ctr">
            <a:normAutofit/>
          </a:bodyPr>
          <a:lstStyle>
            <a:lvl1pPr algn="l" defTabSz="457200" rtl="0" fontAlgn="base">
              <a:spcBef>
                <a:spcPct val="0"/>
              </a:spcBef>
              <a:spcAft>
                <a:spcPct val="0"/>
              </a:spcAft>
              <a:defRPr lang="fr-FR" sz="2400" b="1" kern="1200" cap="none">
                <a:solidFill>
                  <a:srgbClr val="085160"/>
                </a:solidFill>
                <a:latin typeface="Century Gothic" pitchFamily="34" charset="0"/>
                <a:ea typeface="+mn-ea"/>
                <a:cs typeface="+mj-cs"/>
              </a:defRPr>
            </a:lvl1pPr>
            <a:lvl2pPr algn="l" defTabSz="457200" rtl="0" fontAlgn="base">
              <a:spcBef>
                <a:spcPct val="0"/>
              </a:spcBef>
              <a:spcAft>
                <a:spcPct val="0"/>
              </a:spcAft>
              <a:defRPr sz="3200" b="1">
                <a:solidFill>
                  <a:srgbClr val="085160"/>
                </a:solidFill>
                <a:latin typeface="Champagne &amp; Limousines"/>
              </a:defRPr>
            </a:lvl2pPr>
            <a:lvl3pPr algn="l" defTabSz="457200" rtl="0" fontAlgn="base">
              <a:spcBef>
                <a:spcPct val="0"/>
              </a:spcBef>
              <a:spcAft>
                <a:spcPct val="0"/>
              </a:spcAft>
              <a:defRPr sz="3200" b="1">
                <a:solidFill>
                  <a:srgbClr val="085160"/>
                </a:solidFill>
                <a:latin typeface="Champagne &amp; Limousines"/>
              </a:defRPr>
            </a:lvl3pPr>
            <a:lvl4pPr algn="l" defTabSz="457200" rtl="0" fontAlgn="base">
              <a:spcBef>
                <a:spcPct val="0"/>
              </a:spcBef>
              <a:spcAft>
                <a:spcPct val="0"/>
              </a:spcAft>
              <a:defRPr sz="3200" b="1">
                <a:solidFill>
                  <a:srgbClr val="085160"/>
                </a:solidFill>
                <a:latin typeface="Champagne &amp; Limousines"/>
              </a:defRPr>
            </a:lvl4pPr>
            <a:lvl5pPr algn="l" defTabSz="457200" rtl="0" fontAlgn="base">
              <a:spcBef>
                <a:spcPct val="0"/>
              </a:spcBef>
              <a:spcAft>
                <a:spcPct val="0"/>
              </a:spcAft>
              <a:defRPr sz="3200" b="1">
                <a:solidFill>
                  <a:srgbClr val="085160"/>
                </a:solidFill>
                <a:latin typeface="Champagne &amp; Limousines"/>
              </a:defRPr>
            </a:lvl5pPr>
            <a:lvl6pPr marL="457200" algn="l" defTabSz="457200" rtl="0" fontAlgn="base">
              <a:spcBef>
                <a:spcPct val="0"/>
              </a:spcBef>
              <a:spcAft>
                <a:spcPct val="0"/>
              </a:spcAft>
              <a:defRPr sz="3200" b="1">
                <a:solidFill>
                  <a:srgbClr val="085160"/>
                </a:solidFill>
                <a:latin typeface="Champagne &amp; Limousines"/>
              </a:defRPr>
            </a:lvl6pPr>
            <a:lvl7pPr marL="914400" algn="l" defTabSz="457200" rtl="0" fontAlgn="base">
              <a:spcBef>
                <a:spcPct val="0"/>
              </a:spcBef>
              <a:spcAft>
                <a:spcPct val="0"/>
              </a:spcAft>
              <a:defRPr sz="3200" b="1">
                <a:solidFill>
                  <a:srgbClr val="085160"/>
                </a:solidFill>
                <a:latin typeface="Champagne &amp; Limousines"/>
              </a:defRPr>
            </a:lvl7pPr>
            <a:lvl8pPr marL="1371600" algn="l" defTabSz="457200" rtl="0" fontAlgn="base">
              <a:spcBef>
                <a:spcPct val="0"/>
              </a:spcBef>
              <a:spcAft>
                <a:spcPct val="0"/>
              </a:spcAft>
              <a:defRPr sz="3200" b="1">
                <a:solidFill>
                  <a:srgbClr val="085160"/>
                </a:solidFill>
                <a:latin typeface="Champagne &amp; Limousines"/>
              </a:defRPr>
            </a:lvl8pPr>
            <a:lvl9pPr marL="1828800" algn="l" defTabSz="457200" rtl="0" fontAlgn="base">
              <a:spcBef>
                <a:spcPct val="0"/>
              </a:spcBef>
              <a:spcAft>
                <a:spcPct val="0"/>
              </a:spcAft>
              <a:defRPr sz="3200" b="1">
                <a:solidFill>
                  <a:srgbClr val="085160"/>
                </a:solidFill>
                <a:latin typeface="Champagne &amp; Limousine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85160"/>
                </a:solidFill>
                <a:effectLst/>
                <a:uLnTx/>
                <a:uFillTx/>
                <a:latin typeface="Century Gothic" pitchFamily="34" charset="0"/>
                <a:ea typeface="+mn-ea"/>
                <a:cs typeface="+mj-cs"/>
              </a:rPr>
              <a:t>Chapitre suivant :</a:t>
            </a:r>
          </a:p>
          <a:p>
            <a:pPr lvl="0"/>
            <a:r>
              <a:rPr lang="fr-FR" sz="2000" i="1" dirty="0">
                <a:solidFill>
                  <a:srgbClr val="F6AB38"/>
                </a:solidFill>
              </a:rPr>
              <a:t>2°C : Évitons l’ingérable, gérons l’inévitable</a:t>
            </a:r>
          </a:p>
        </p:txBody>
      </p:sp>
      <p:pic>
        <p:nvPicPr>
          <p:cNvPr id="29" name="Imag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21211773">
            <a:off x="7676118" y="4800451"/>
            <a:ext cx="360823" cy="368203"/>
          </a:xfrm>
          <a:prstGeom prst="rect">
            <a:avLst/>
          </a:prstGeom>
        </p:spPr>
      </p:pic>
      <p:grpSp>
        <p:nvGrpSpPr>
          <p:cNvPr id="32" name="Groupe 31"/>
          <p:cNvGrpSpPr/>
          <p:nvPr/>
        </p:nvGrpSpPr>
        <p:grpSpPr>
          <a:xfrm>
            <a:off x="46333" y="5980289"/>
            <a:ext cx="1153123" cy="722873"/>
            <a:chOff x="46333" y="5980289"/>
            <a:chExt cx="1153123" cy="722873"/>
          </a:xfrm>
        </p:grpSpPr>
        <p:pic>
          <p:nvPicPr>
            <p:cNvPr id="33" name="Image 32"/>
            <p:cNvPicPr>
              <a:picLocks noChangeAspect="1"/>
            </p:cNvPicPr>
            <p:nvPr/>
          </p:nvPicPr>
          <p:blipFill>
            <a:blip r:embed="rId1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11849" y="5980289"/>
              <a:ext cx="373464" cy="389133"/>
            </a:xfrm>
            <a:prstGeom prst="rect">
              <a:avLst/>
            </a:prstGeom>
          </p:spPr>
        </p:pic>
        <p:pic>
          <p:nvPicPr>
            <p:cNvPr id="36" name="Image 35"/>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33" y="5999624"/>
              <a:ext cx="365516" cy="450903"/>
            </a:xfrm>
            <a:prstGeom prst="rect">
              <a:avLst/>
            </a:prstGeom>
          </p:spPr>
        </p:pic>
        <p:pic>
          <p:nvPicPr>
            <p:cNvPr id="37" name="Image 36"/>
            <p:cNvPicPr>
              <a:picLocks noChangeAspect="1"/>
            </p:cNvPicPr>
            <p:nvPr/>
          </p:nvPicPr>
          <p:blipFill>
            <a:blip r:embed="rId1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785313" y="6001441"/>
              <a:ext cx="367836" cy="360065"/>
            </a:xfrm>
            <a:prstGeom prst="rect">
              <a:avLst/>
            </a:prstGeom>
          </p:spPr>
        </p:pic>
        <p:sp>
          <p:nvSpPr>
            <p:cNvPr id="39" name="ZoneTexte 38"/>
            <p:cNvSpPr txBox="1"/>
            <p:nvPr/>
          </p:nvSpPr>
          <p:spPr>
            <a:xfrm>
              <a:off x="119336" y="6395385"/>
              <a:ext cx="1080120" cy="307777"/>
            </a:xfrm>
            <a:prstGeom prst="rect">
              <a:avLst/>
            </a:prstGeom>
            <a:noFill/>
          </p:spPr>
          <p:txBody>
            <a:bodyPr wrap="square" rtlCol="0">
              <a:spAutoFit/>
            </a:bodyPr>
            <a:lstStyle/>
            <a:p>
              <a:r>
                <a:rPr lang="fr-FR" sz="1400" dirty="0"/>
                <a:t>CC BY-SA</a:t>
              </a:r>
            </a:p>
          </p:txBody>
        </p:sp>
      </p:grpSp>
    </p:spTree>
    <p:extLst>
      <p:ext uri="{BB962C8B-B14F-4D97-AF65-F5344CB8AC3E}">
        <p14:creationId xmlns:p14="http://schemas.microsoft.com/office/powerpoint/2010/main" val="53773441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texte 7"/>
          <p:cNvSpPr>
            <a:spLocks noGrp="1"/>
          </p:cNvSpPr>
          <p:nvPr>
            <p:ph type="body" idx="1"/>
          </p:nvPr>
        </p:nvSpPr>
        <p:spPr>
          <a:xfrm>
            <a:off x="-24680" y="764705"/>
            <a:ext cx="7772400" cy="1500187"/>
          </a:xfrm>
        </p:spPr>
        <p:txBody>
          <a:bodyPr/>
          <a:lstStyle/>
          <a:p>
            <a:r>
              <a:rPr lang="fr-FR" dirty="0">
                <a:solidFill>
                  <a:srgbClr val="2A6176"/>
                </a:solidFill>
                <a:latin typeface="Century Gothic" charset="0"/>
              </a:rPr>
              <a:t>4) 2°C : Évitons l’ingérable, gérons l’inévitable !</a:t>
            </a:r>
          </a:p>
        </p:txBody>
      </p:sp>
      <p:pic>
        <p:nvPicPr>
          <p:cNvPr id="4" name="Picture 2" descr="F:\06 - Serieux\Cours\Cours Mines\Assos\La Pioche\n°FJDD\mises\ours-copenhague-405x500.png"/>
          <p:cNvPicPr>
            <a:picLocks noChangeAspect="1" noChangeArrowheads="1"/>
          </p:cNvPicPr>
          <p:nvPr/>
        </p:nvPicPr>
        <p:blipFill>
          <a:blip r:embed="rId3" cstate="print"/>
          <a:srcRect/>
          <a:stretch>
            <a:fillRect/>
          </a:stretch>
        </p:blipFill>
        <p:spPr bwMode="auto">
          <a:xfrm>
            <a:off x="6883624" y="478517"/>
            <a:ext cx="1728192" cy="2302411"/>
          </a:xfrm>
          <a:prstGeom prst="rect">
            <a:avLst/>
          </a:prstGeom>
          <a:noFill/>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329248" y="3292344"/>
            <a:ext cx="4638675" cy="2743200"/>
          </a:xfrm>
          <a:prstGeom prst="rect">
            <a:avLst/>
          </a:prstGeom>
        </p:spPr>
      </p:pic>
      <p:pic>
        <p:nvPicPr>
          <p:cNvPr id="55" name="Image 54"/>
          <p:cNvPicPr>
            <a:picLocks noChangeAspect="1"/>
          </p:cNvPicPr>
          <p:nvPr/>
        </p:nvPicPr>
        <p:blipFill rotWithShape="1">
          <a:blip r:embed="rId5"/>
          <a:srcRect l="4211" t="4645" r="5249" b="7224"/>
          <a:stretch/>
        </p:blipFill>
        <p:spPr>
          <a:xfrm>
            <a:off x="6812461" y="3067116"/>
            <a:ext cx="3598710" cy="3263946"/>
          </a:xfrm>
          <a:prstGeom prst="rect">
            <a:avLst/>
          </a:prstGeom>
          <a:ln w="19050">
            <a:solidFill>
              <a:schemeClr val="tx1"/>
            </a:solidFill>
          </a:ln>
        </p:spPr>
      </p:pic>
      <p:pic>
        <p:nvPicPr>
          <p:cNvPr id="59" name="Picture 2" descr="air, air pollution, chimney"/>
          <p:cNvPicPr>
            <a:picLocks noChangeAspect="1" noChangeArrowheads="1"/>
          </p:cNvPicPr>
          <p:nvPr/>
        </p:nvPicPr>
        <p:blipFill rotWithShape="1">
          <a:blip r:embed="rId6">
            <a:extLst>
              <a:ext uri="{28A0092B-C50C-407E-A947-70E740481C1C}">
                <a14:useLocalDpi xmlns:a14="http://schemas.microsoft.com/office/drawing/2010/main" val="0"/>
              </a:ext>
            </a:extLst>
          </a:blip>
          <a:srcRect l="17645" t="-75" r="8833" b="75"/>
          <a:stretch/>
        </p:blipFill>
        <p:spPr bwMode="auto">
          <a:xfrm>
            <a:off x="2027192" y="3044189"/>
            <a:ext cx="3600400" cy="3266409"/>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pic>
        <p:nvPicPr>
          <p:cNvPr id="60" name="Image 5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3749" y="3067116"/>
            <a:ext cx="1623443" cy="1623443"/>
          </a:xfrm>
          <a:prstGeom prst="rect">
            <a:avLst/>
          </a:prstGeom>
        </p:spPr>
      </p:pic>
      <p:pic>
        <p:nvPicPr>
          <p:cNvPr id="51" name="Imag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3040" y="2705041"/>
            <a:ext cx="945345" cy="945345"/>
          </a:xfrm>
          <a:prstGeom prst="rect">
            <a:avLst/>
          </a:prstGeom>
        </p:spPr>
      </p:pic>
    </p:spTree>
    <p:extLst>
      <p:ext uri="{BB962C8B-B14F-4D97-AF65-F5344CB8AC3E}">
        <p14:creationId xmlns:p14="http://schemas.microsoft.com/office/powerpoint/2010/main" val="134779282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343472" y="908720"/>
            <a:ext cx="10801200" cy="5401479"/>
          </a:xfrm>
          <a:prstGeom prst="rect">
            <a:avLst/>
          </a:prstGeom>
          <a:noFill/>
        </p:spPr>
        <p:txBody>
          <a:bodyPr wrap="square" rtlCol="0">
            <a:spAutoFit/>
          </a:bodyPr>
          <a:lstStyle/>
          <a:p>
            <a:r>
              <a:rPr lang="fr-FR" sz="2300" b="1" dirty="0">
                <a:solidFill>
                  <a:srgbClr val="085160"/>
                </a:solidFill>
                <a:latin typeface="Century Gothic" panose="020B0502020202020204" pitchFamily="34" charset="0"/>
              </a:rPr>
              <a:t>Atmosphère</a:t>
            </a:r>
          </a:p>
          <a:p>
            <a:pPr marL="742950" lvl="1" indent="-285750">
              <a:buFont typeface="Arial"/>
              <a:buChar char="•"/>
            </a:pPr>
            <a:r>
              <a:rPr lang="fr-FR" sz="2300" dirty="0">
                <a:latin typeface="Century Gothic" panose="020B0502020202020204" pitchFamily="34" charset="0"/>
              </a:rPr>
              <a:t>Augmentation de la température</a:t>
            </a:r>
          </a:p>
          <a:p>
            <a:pPr marL="742950" lvl="1" indent="-285750">
              <a:buFont typeface="Arial"/>
              <a:buChar char="•"/>
            </a:pPr>
            <a:r>
              <a:rPr lang="fr-FR" sz="2300" dirty="0">
                <a:latin typeface="Century Gothic" panose="020B0502020202020204" pitchFamily="34" charset="0"/>
              </a:rPr>
              <a:t>Perturbation des précipitations</a:t>
            </a:r>
          </a:p>
          <a:p>
            <a:pPr marL="742950" lvl="1" indent="-285750">
              <a:buFont typeface="Arial"/>
              <a:buChar char="•"/>
            </a:pPr>
            <a:r>
              <a:rPr lang="fr-FR" sz="2300" dirty="0">
                <a:latin typeface="Century Gothic" panose="020B0502020202020204" pitchFamily="34" charset="0"/>
              </a:rPr>
              <a:t>Augmentation de la fréquence et amplitude des événements extrêmes</a:t>
            </a:r>
          </a:p>
          <a:p>
            <a:r>
              <a:rPr lang="fr-FR" sz="2300" b="1" dirty="0">
                <a:solidFill>
                  <a:srgbClr val="085160"/>
                </a:solidFill>
                <a:latin typeface="Century Gothic" panose="020B0502020202020204" pitchFamily="34" charset="0"/>
              </a:rPr>
              <a:t>Cryosphère</a:t>
            </a:r>
          </a:p>
          <a:p>
            <a:pPr marL="742950" lvl="1" indent="-285750">
              <a:buFont typeface="Arial"/>
              <a:buChar char="•"/>
            </a:pPr>
            <a:r>
              <a:rPr lang="fr-FR" sz="2300" dirty="0">
                <a:latin typeface="Century Gothic" panose="020B0502020202020204" pitchFamily="34" charset="0"/>
              </a:rPr>
              <a:t>Fonte de l’arctique</a:t>
            </a:r>
          </a:p>
          <a:p>
            <a:pPr marL="742950" lvl="1" indent="-285750">
              <a:buFont typeface="Arial"/>
              <a:buChar char="•"/>
            </a:pPr>
            <a:r>
              <a:rPr lang="fr-FR" sz="2300" dirty="0">
                <a:latin typeface="Century Gothic" panose="020B0502020202020204" pitchFamily="34" charset="0"/>
              </a:rPr>
              <a:t>Fonte des glaciers</a:t>
            </a:r>
          </a:p>
          <a:p>
            <a:r>
              <a:rPr lang="fr-FR" sz="2300" b="1" dirty="0">
                <a:solidFill>
                  <a:srgbClr val="085160"/>
                </a:solidFill>
                <a:latin typeface="Century Gothic" panose="020B0502020202020204" pitchFamily="34" charset="0"/>
              </a:rPr>
              <a:t>Océans</a:t>
            </a:r>
          </a:p>
          <a:p>
            <a:pPr marL="742950" lvl="1" indent="-285750">
              <a:buFont typeface="Arial"/>
              <a:buChar char="•"/>
            </a:pPr>
            <a:r>
              <a:rPr lang="fr-FR" sz="2300" dirty="0">
                <a:latin typeface="Century Gothic" panose="020B0502020202020204" pitchFamily="34" charset="0"/>
              </a:rPr>
              <a:t>Elévation du niveau des eaux</a:t>
            </a:r>
          </a:p>
          <a:p>
            <a:pPr marL="742950" lvl="1" indent="-285750">
              <a:buFont typeface="Arial"/>
              <a:buChar char="•"/>
            </a:pPr>
            <a:r>
              <a:rPr lang="fr-FR" sz="2300" dirty="0">
                <a:latin typeface="Century Gothic" panose="020B0502020202020204" pitchFamily="34" charset="0"/>
              </a:rPr>
              <a:t>Augmentation de l’acidité</a:t>
            </a:r>
          </a:p>
          <a:p>
            <a:pPr marL="742950" lvl="1" indent="-285750">
              <a:buFont typeface="Arial"/>
              <a:buChar char="•"/>
            </a:pPr>
            <a:r>
              <a:rPr lang="fr-FR" sz="2300" dirty="0">
                <a:latin typeface="Century Gothic" panose="020B0502020202020204" pitchFamily="34" charset="0"/>
              </a:rPr>
              <a:t>Perturbation de la circulation </a:t>
            </a:r>
            <a:r>
              <a:rPr lang="fr-FR" sz="2300" dirty="0" err="1">
                <a:latin typeface="Century Gothic" panose="020B0502020202020204" pitchFamily="34" charset="0"/>
              </a:rPr>
              <a:t>thermohaline</a:t>
            </a:r>
            <a:endParaRPr lang="fr-FR" sz="2300" dirty="0">
              <a:latin typeface="Century Gothic" panose="020B0502020202020204" pitchFamily="34" charset="0"/>
            </a:endParaRPr>
          </a:p>
          <a:p>
            <a:r>
              <a:rPr lang="fr-FR" sz="2300" b="1" dirty="0">
                <a:solidFill>
                  <a:srgbClr val="085160"/>
                </a:solidFill>
                <a:latin typeface="Century Gothic" panose="020B0502020202020204" pitchFamily="34" charset="0"/>
              </a:rPr>
              <a:t>Biosphère</a:t>
            </a:r>
          </a:p>
          <a:p>
            <a:pPr marL="742950" lvl="1" indent="-285750">
              <a:buFont typeface="Arial"/>
              <a:buChar char="•"/>
            </a:pPr>
            <a:r>
              <a:rPr lang="fr-FR" sz="2300" dirty="0">
                <a:latin typeface="Century Gothic" panose="020B0502020202020204" pitchFamily="34" charset="0"/>
              </a:rPr>
              <a:t>Effondrement des écosystèmes</a:t>
            </a:r>
          </a:p>
          <a:p>
            <a:pPr marL="742950" lvl="1" indent="-285750">
              <a:buFont typeface="Arial"/>
              <a:buChar char="•"/>
            </a:pPr>
            <a:r>
              <a:rPr lang="fr-FR" sz="2300" dirty="0">
                <a:latin typeface="Century Gothic" panose="020B0502020202020204" pitchFamily="34" charset="0"/>
              </a:rPr>
              <a:t>Migrations de populations</a:t>
            </a:r>
          </a:p>
        </p:txBody>
      </p:sp>
      <p:sp>
        <p:nvSpPr>
          <p:cNvPr id="2" name="Titre 1"/>
          <p:cNvSpPr>
            <a:spLocks noGrp="1"/>
          </p:cNvSpPr>
          <p:nvPr>
            <p:ph type="title"/>
          </p:nvPr>
        </p:nvSpPr>
        <p:spPr/>
        <p:txBody>
          <a:bodyPr/>
          <a:lstStyle/>
          <a:p>
            <a:r>
              <a:rPr lang="fr-FR" dirty="0"/>
              <a:t>Les impacts physiques du changement climatique</a:t>
            </a:r>
          </a:p>
        </p:txBody>
      </p:sp>
      <p:pic>
        <p:nvPicPr>
          <p:cNvPr id="6" name="Imag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472" y="859378"/>
            <a:ext cx="720000" cy="720000"/>
          </a:xfrm>
          <a:prstGeom prst="rect">
            <a:avLst/>
          </a:prstGeom>
        </p:spPr>
      </p:pic>
      <p:pic>
        <p:nvPicPr>
          <p:cNvPr id="7" name="Imag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29" y="3584788"/>
            <a:ext cx="720000" cy="720000"/>
          </a:xfrm>
          <a:prstGeom prst="rect">
            <a:avLst/>
          </a:prstGeom>
        </p:spPr>
      </p:pic>
      <p:pic>
        <p:nvPicPr>
          <p:cNvPr id="8" name="Imag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29" y="4941168"/>
            <a:ext cx="720000" cy="720000"/>
          </a:xfrm>
          <a:prstGeom prst="rect">
            <a:avLst/>
          </a:prstGeom>
        </p:spPr>
      </p:pic>
      <p:pic>
        <p:nvPicPr>
          <p:cNvPr id="9" name="Imag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9529" y="2488098"/>
            <a:ext cx="720000" cy="720000"/>
          </a:xfrm>
          <a:prstGeom prst="rect">
            <a:avLst/>
          </a:prstGeom>
        </p:spPr>
      </p:pic>
    </p:spTree>
    <p:extLst>
      <p:ext uri="{BB962C8B-B14F-4D97-AF65-F5344CB8AC3E}">
        <p14:creationId xmlns:p14="http://schemas.microsoft.com/office/powerpoint/2010/main" val="168634125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Un petit jacuzzi ça te dit ? </a:t>
            </a:r>
          </a:p>
        </p:txBody>
      </p:sp>
      <p:pic>
        <p:nvPicPr>
          <p:cNvPr id="2050" name="Picture 2" descr="Green Fro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3392" y="1844824"/>
            <a:ext cx="5112568" cy="383737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hef, cooker, cooki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0056" y="1849498"/>
            <a:ext cx="5112568" cy="3832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482551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Les conséquences pour les sociétés humaines</a:t>
            </a:r>
            <a:r>
              <a:rPr lang="fr-FR" dirty="0">
                <a:solidFill>
                  <a:srgbClr val="F6AB38"/>
                </a:solidFill>
              </a:rPr>
              <a:t> </a:t>
            </a:r>
            <a:br>
              <a:rPr lang="fr-FR" dirty="0">
                <a:solidFill>
                  <a:srgbClr val="F6AB38"/>
                </a:solidFill>
              </a:rPr>
            </a:br>
            <a:r>
              <a:rPr lang="fr-FR" sz="2000" dirty="0">
                <a:solidFill>
                  <a:srgbClr val="F6AB38"/>
                </a:solidFill>
              </a:rPr>
              <a:t>Brule ! Brule ! Babylone, brule !</a:t>
            </a:r>
            <a:endParaRPr lang="fr-FR" sz="2000" dirty="0"/>
          </a:p>
        </p:txBody>
      </p:sp>
      <p:pic>
        <p:nvPicPr>
          <p:cNvPr id="4"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8368233" y="1351087"/>
            <a:ext cx="3416300" cy="25019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5" name="Picture 5"/>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5159896" y="3645024"/>
            <a:ext cx="3155950" cy="2019300"/>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6"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7480821" y="1355849"/>
            <a:ext cx="835025" cy="620713"/>
          </a:xfrm>
          <a:prstGeom prst="rect">
            <a:avLst/>
          </a:prstGeom>
          <a:noFill/>
          <a:ln>
            <a:noFill/>
          </a:ln>
          <a:effectLst/>
          <a:extLst>
            <a:ext uri="{909E8E84-426E-40dd-AFC4-6F175D3DCCD1}">
              <a14:hiddenFill xmlns:a14="http://schemas.microsoft.com/office/drawing/2010/main" xmlns="">
                <a:blipFill dpi="0" rotWithShape="0">
                  <a:blip/>
                  <a:srcRect l="13445" r="14301" b="8701"/>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7" name="Picture 7"/>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5159896" y="1349499"/>
            <a:ext cx="2235200" cy="2243138"/>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grpSp>
        <p:nvGrpSpPr>
          <p:cNvPr id="8" name="Group 8"/>
          <p:cNvGrpSpPr>
            <a:grpSpLocks/>
          </p:cNvGrpSpPr>
          <p:nvPr/>
        </p:nvGrpSpPr>
        <p:grpSpPr bwMode="auto">
          <a:xfrm>
            <a:off x="8368233" y="3879974"/>
            <a:ext cx="3408363" cy="1763713"/>
            <a:chOff x="3608" y="2030"/>
            <a:chExt cx="2147" cy="1111"/>
          </a:xfrm>
        </p:grpSpPr>
        <p:pic>
          <p:nvPicPr>
            <p:cNvPr id="9" name="Picture 9"/>
            <p:cNvPicPr>
              <a:picLocks noChangeAspect="1" noChangeArrowheads="1"/>
            </p:cNvPicPr>
            <p:nvPr/>
          </p:nvPicPr>
          <p:blipFill>
            <a:blip r:embed="rId7" cstate="email">
              <a:lum contrast="18000"/>
              <a:extLst>
                <a:ext uri="{28A0092B-C50C-407E-A947-70E740481C1C}">
                  <a14:useLocalDpi xmlns:a14="http://schemas.microsoft.com/office/drawing/2010/main"/>
                </a:ext>
              </a:extLst>
            </a:blip>
            <a:srcRect/>
            <a:stretch>
              <a:fillRect/>
            </a:stretch>
          </p:blipFill>
          <p:spPr bwMode="auto">
            <a:xfrm>
              <a:off x="3608" y="2030"/>
              <a:ext cx="2147" cy="1111"/>
            </a:xfrm>
            <a:prstGeom prst="rect">
              <a:avLst/>
            </a:prstGeom>
            <a:noFill/>
            <a:ln>
              <a:noFill/>
            </a:ln>
            <a:effectLst/>
            <a:extLst>
              <a:ext uri="{909E8E84-426E-40dd-AFC4-6F175D3DCCD1}">
                <a14:hiddenFill xmlns:a14="http://schemas.microsoft.com/office/drawing/2010/main" xmlns="">
                  <a:blipFill dpi="0" rotWithShape="0">
                    <a:blip>
                      <a:lum contrast="18000"/>
                    </a:blip>
                    <a:srcRect t="11674" r="11555"/>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10" name="AutoShape 10"/>
            <p:cNvSpPr>
              <a:spLocks noChangeArrowheads="1"/>
            </p:cNvSpPr>
            <p:nvPr/>
          </p:nvSpPr>
          <p:spPr bwMode="auto">
            <a:xfrm>
              <a:off x="4528" y="2539"/>
              <a:ext cx="291" cy="159"/>
            </a:xfrm>
            <a:prstGeom prst="rightArrow">
              <a:avLst>
                <a:gd name="adj1" fmla="val 50000"/>
                <a:gd name="adj2" fmla="val 45755"/>
              </a:avLst>
            </a:prstGeom>
            <a:solidFill>
              <a:srgbClr val="BBE0E3"/>
            </a:solidFill>
            <a:ln w="9360">
              <a:solidFill>
                <a:srgbClr val="000000"/>
              </a:solidFill>
              <a:miter lim="800000"/>
              <a:headEnd/>
              <a:tailEnd/>
            </a:ln>
            <a:effectLst/>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fr-FR" altLang="fr-FR">
                <a:latin typeface="Century Gothic" panose="020B0502020202020204" pitchFamily="34" charset="0"/>
              </a:endParaRPr>
            </a:p>
          </p:txBody>
        </p:sp>
      </p:grpSp>
      <p:pic>
        <p:nvPicPr>
          <p:cNvPr id="11" name="Picture 11"/>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7480821" y="2027362"/>
            <a:ext cx="838200" cy="1565275"/>
          </a:xfrm>
          <a:prstGeom prst="rect">
            <a:avLst/>
          </a:prstGeom>
          <a:noFill/>
          <a:ln>
            <a:noFill/>
          </a:ln>
          <a:effectLst/>
          <a:extLst>
            <a:ext uri="{909E8E84-426E-40dd-AFC4-6F175D3DCCD1}">
              <a14:hiddenFill xmlns:a14="http://schemas.microsoft.com/office/drawing/2010/main" xmlns="">
                <a:blipFill dpi="0" rotWithShape="0">
                  <a:blip/>
                  <a:srcRect l="42934" t="7281" r="33868" b="31511"/>
                  <a:stretch>
                    <a:fillRect/>
                  </a:stretch>
                </a:blipFill>
              </a14:hiddenFill>
            </a:ext>
            <a:ext uri="{91240B29-F687-4f45-9708-019B960494DF}">
              <a14:hiddenLine xmlns:a14="http://schemas.microsoft.com/office/drawing/2010/main" xmlns="" w="9525">
                <a:solidFill>
                  <a:srgbClr val="80808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3" name="Rectangle 22"/>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a:solidFill>
                  <a:srgbClr val="085160"/>
                </a:solidFill>
                <a:latin typeface="Century Gothic" pitchFamily="34" charset="0"/>
                <a:cs typeface="+mn-cs"/>
              </a:rPr>
              <a:t>IPCC AR5, </a:t>
            </a:r>
            <a:endParaRPr lang="pt-BR" sz="1400" i="1" dirty="0">
              <a:solidFill>
                <a:srgbClr val="085160"/>
              </a:solidFill>
              <a:latin typeface="Century Gothic" pitchFamily="34" charset="0"/>
              <a:cs typeface="+mn-cs"/>
            </a:endParaRPr>
          </a:p>
        </p:txBody>
      </p:sp>
      <p:sp>
        <p:nvSpPr>
          <p:cNvPr id="24" name="ZoneTexte 23"/>
          <p:cNvSpPr txBox="1"/>
          <p:nvPr/>
        </p:nvSpPr>
        <p:spPr>
          <a:xfrm>
            <a:off x="-384720" y="1217962"/>
            <a:ext cx="5458891" cy="4370427"/>
          </a:xfrm>
          <a:prstGeom prst="rect">
            <a:avLst/>
          </a:prstGeom>
          <a:noFill/>
        </p:spPr>
        <p:txBody>
          <a:bodyPr wrap="square" rtlCol="0">
            <a:spAutoFit/>
          </a:bodyPr>
          <a:lstStyle/>
          <a:p>
            <a:pPr marL="742950" lvl="1" indent="-285750">
              <a:spcAft>
                <a:spcPts val="600"/>
              </a:spcAft>
              <a:buFont typeface="Arial"/>
              <a:buChar char="•"/>
            </a:pPr>
            <a:r>
              <a:rPr lang="fr-FR" sz="2300" dirty="0">
                <a:latin typeface="Century Gothic" panose="020B0502020202020204" pitchFamily="34" charset="0"/>
              </a:rPr>
              <a:t>Gestion des phénomènes météo extrêmes &amp; risques d’incendies</a:t>
            </a:r>
          </a:p>
          <a:p>
            <a:pPr marL="742950" lvl="1" indent="-285750">
              <a:spcAft>
                <a:spcPts val="600"/>
              </a:spcAft>
              <a:buFont typeface="Arial"/>
              <a:buChar char="•"/>
            </a:pPr>
            <a:r>
              <a:rPr lang="fr-FR" sz="2300" dirty="0">
                <a:latin typeface="Century Gothic" panose="020B0502020202020204" pitchFamily="34" charset="0"/>
              </a:rPr>
              <a:t>Ecosystèmes et accès aux besoins fondamentaux (eau, pêche, agriculture) </a:t>
            </a:r>
          </a:p>
          <a:p>
            <a:pPr marL="742950" lvl="1" indent="-285750">
              <a:spcAft>
                <a:spcPts val="600"/>
              </a:spcAft>
              <a:buFont typeface="Arial"/>
              <a:buChar char="•"/>
            </a:pPr>
            <a:r>
              <a:rPr lang="fr-FR" sz="2300" dirty="0">
                <a:latin typeface="Century Gothic" panose="020B0502020202020204" pitchFamily="34" charset="0"/>
              </a:rPr>
              <a:t>Maladies tropicales</a:t>
            </a:r>
          </a:p>
          <a:p>
            <a:pPr marL="742950" lvl="1" indent="-285750">
              <a:spcAft>
                <a:spcPts val="600"/>
              </a:spcAft>
              <a:buFont typeface="Arial"/>
              <a:buChar char="•"/>
            </a:pPr>
            <a:r>
              <a:rPr lang="fr-FR" sz="2300" dirty="0">
                <a:latin typeface="Century Gothic" panose="020B0502020202020204" pitchFamily="34" charset="0"/>
              </a:rPr>
              <a:t>Erosion et niveau de la mer</a:t>
            </a:r>
          </a:p>
          <a:p>
            <a:pPr marL="742950" lvl="1" indent="-285750">
              <a:spcAft>
                <a:spcPts val="600"/>
              </a:spcAft>
              <a:buFont typeface="Arial"/>
              <a:buChar char="•"/>
            </a:pPr>
            <a:r>
              <a:rPr lang="fr-FR" sz="2300" dirty="0">
                <a:latin typeface="Century Gothic" panose="020B0502020202020204" pitchFamily="34" charset="0"/>
              </a:rPr>
              <a:t>Dégradation des infrastructures</a:t>
            </a:r>
          </a:p>
          <a:p>
            <a:pPr marL="742950" lvl="1" indent="-285750">
              <a:spcAft>
                <a:spcPts val="600"/>
              </a:spcAft>
              <a:buFont typeface="Arial"/>
              <a:buChar char="•"/>
            </a:pPr>
            <a:r>
              <a:rPr lang="fr-FR" sz="2300" dirty="0">
                <a:latin typeface="Century Gothic" panose="020B0502020202020204" pitchFamily="34" charset="0"/>
              </a:rPr>
              <a:t>Mouvements migratoires et stabilité politique</a:t>
            </a:r>
          </a:p>
        </p:txBody>
      </p:sp>
    </p:spTree>
    <p:extLst>
      <p:ext uri="{BB962C8B-B14F-4D97-AF65-F5344CB8AC3E}">
        <p14:creationId xmlns:p14="http://schemas.microsoft.com/office/powerpoint/2010/main" val="382163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par>
                                <p:cTn id="20" presetID="10"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noChangeArrowheads="1"/>
          </p:cNvPicPr>
          <p:nvPr/>
        </p:nvPicPr>
        <p:blipFill>
          <a:blip r:embed="rId3" cstate="print"/>
          <a:srcRect/>
          <a:stretch>
            <a:fillRect/>
          </a:stretch>
        </p:blipFill>
        <p:spPr bwMode="auto">
          <a:xfrm>
            <a:off x="326905" y="1016039"/>
            <a:ext cx="3962252" cy="3915807"/>
          </a:xfrm>
          <a:prstGeom prst="rect">
            <a:avLst/>
          </a:prstGeom>
          <a:noFill/>
          <a:ln w="9525">
            <a:noFill/>
            <a:miter lim="800000"/>
            <a:headEnd/>
            <a:tailEnd/>
          </a:ln>
        </p:spPr>
      </p:pic>
      <p:pic>
        <p:nvPicPr>
          <p:cNvPr id="8" name="Picture 8"/>
          <p:cNvPicPr>
            <a:picLocks noChangeAspect="1" noChangeArrowheads="1"/>
          </p:cNvPicPr>
          <p:nvPr/>
        </p:nvPicPr>
        <p:blipFill>
          <a:blip r:embed="rId4" cstate="print"/>
          <a:srcRect/>
          <a:stretch>
            <a:fillRect/>
          </a:stretch>
        </p:blipFill>
        <p:spPr bwMode="auto">
          <a:xfrm>
            <a:off x="4568804" y="1038704"/>
            <a:ext cx="4119484" cy="4071354"/>
          </a:xfrm>
          <a:prstGeom prst="rect">
            <a:avLst/>
          </a:prstGeom>
          <a:noFill/>
          <a:ln w="9525">
            <a:noFill/>
            <a:miter lim="800000"/>
            <a:headEnd/>
            <a:tailEnd/>
          </a:ln>
        </p:spPr>
      </p:pic>
      <p:sp>
        <p:nvSpPr>
          <p:cNvPr id="9" name="AutoShape 9"/>
          <p:cNvSpPr>
            <a:spLocks noChangeArrowheads="1"/>
          </p:cNvSpPr>
          <p:nvPr/>
        </p:nvSpPr>
        <p:spPr bwMode="auto">
          <a:xfrm>
            <a:off x="3258122" y="4931846"/>
            <a:ext cx="2253793" cy="332285"/>
          </a:xfrm>
          <a:prstGeom prst="curvedUpArrow">
            <a:avLst>
              <a:gd name="adj1" fmla="val 128446"/>
              <a:gd name="adj2" fmla="val 256925"/>
              <a:gd name="adj3" fmla="val 33333"/>
            </a:avLst>
          </a:prstGeom>
          <a:solidFill>
            <a:srgbClr val="085160"/>
          </a:solidFill>
          <a:ln w="9525">
            <a:noFill/>
            <a:miter lim="800000"/>
            <a:headEnd/>
            <a:tailEnd/>
          </a:ln>
        </p:spPr>
        <p:txBody>
          <a:bodyPr wrap="none" anchor="ctr"/>
          <a:lstStyle/>
          <a:p>
            <a:pPr eaLnBrk="1" hangingPunct="1"/>
            <a:endParaRPr lang="fr-FR" altLang="fr-FR" sz="1600">
              <a:latin typeface="Century Gothic" panose="020B0502020202020204" pitchFamily="34" charset="0"/>
            </a:endParaRPr>
          </a:p>
        </p:txBody>
      </p:sp>
      <p:sp>
        <p:nvSpPr>
          <p:cNvPr id="11" name="Text Box 11"/>
          <p:cNvSpPr txBox="1">
            <a:spLocks noChangeArrowheads="1"/>
          </p:cNvSpPr>
          <p:nvPr/>
        </p:nvSpPr>
        <p:spPr bwMode="auto">
          <a:xfrm>
            <a:off x="326906" y="994240"/>
            <a:ext cx="3912210" cy="338554"/>
          </a:xfrm>
          <a:prstGeom prst="rect">
            <a:avLst/>
          </a:prstGeom>
          <a:solidFill>
            <a:schemeClr val="bg1"/>
          </a:solidFill>
          <a:ln w="9525">
            <a:noFill/>
            <a:miter lim="800000"/>
            <a:headEnd/>
            <a:tailEnd/>
          </a:ln>
        </p:spPr>
        <p:txBody>
          <a:bodyPr wrap="square">
            <a:spAutoFit/>
          </a:bodyPr>
          <a:lstStyle/>
          <a:p>
            <a:pPr eaLnBrk="1" hangingPunct="1"/>
            <a:r>
              <a:rPr lang="fr-FR" altLang="fr-FR" sz="1600" b="1" dirty="0">
                <a:latin typeface="Century Gothic" panose="020B0502020202020204" pitchFamily="34" charset="0"/>
              </a:rPr>
              <a:t>Occupation des sols il y a 20 000 ans</a:t>
            </a:r>
          </a:p>
        </p:txBody>
      </p:sp>
      <p:sp>
        <p:nvSpPr>
          <p:cNvPr id="12" name="Text Box 12"/>
          <p:cNvSpPr txBox="1">
            <a:spLocks noChangeArrowheads="1"/>
          </p:cNvSpPr>
          <p:nvPr/>
        </p:nvSpPr>
        <p:spPr bwMode="auto">
          <a:xfrm>
            <a:off x="4653365" y="994240"/>
            <a:ext cx="4104456" cy="338554"/>
          </a:xfrm>
          <a:prstGeom prst="rect">
            <a:avLst/>
          </a:prstGeom>
          <a:solidFill>
            <a:schemeClr val="bg1"/>
          </a:solidFill>
          <a:ln w="9525">
            <a:noFill/>
            <a:miter lim="800000"/>
            <a:headEnd/>
            <a:tailEnd/>
          </a:ln>
        </p:spPr>
        <p:txBody>
          <a:bodyPr wrap="square">
            <a:spAutoFit/>
          </a:bodyPr>
          <a:lstStyle/>
          <a:p>
            <a:pPr algn="ctr" eaLnBrk="1" hangingPunct="1"/>
            <a:r>
              <a:rPr lang="fr-FR" altLang="fr-FR" sz="1600" b="1" dirty="0">
                <a:latin typeface="Century Gothic" panose="020B0502020202020204" pitchFamily="34" charset="0"/>
              </a:rPr>
              <a:t>Occupation des sols actuellement</a:t>
            </a:r>
          </a:p>
        </p:txBody>
      </p:sp>
      <p:sp>
        <p:nvSpPr>
          <p:cNvPr id="14" name="AutoShape 9"/>
          <p:cNvSpPr>
            <a:spLocks noChangeArrowheads="1"/>
          </p:cNvSpPr>
          <p:nvPr/>
        </p:nvSpPr>
        <p:spPr bwMode="auto">
          <a:xfrm>
            <a:off x="7882238" y="5006468"/>
            <a:ext cx="2253793" cy="332285"/>
          </a:xfrm>
          <a:prstGeom prst="curvedUpArrow">
            <a:avLst>
              <a:gd name="adj1" fmla="val 128446"/>
              <a:gd name="adj2" fmla="val 256925"/>
              <a:gd name="adj3" fmla="val 33333"/>
            </a:avLst>
          </a:prstGeom>
          <a:solidFill>
            <a:srgbClr val="085160"/>
          </a:solidFill>
          <a:ln w="9525">
            <a:noFill/>
            <a:miter lim="800000"/>
            <a:headEnd/>
            <a:tailEnd/>
          </a:ln>
        </p:spPr>
        <p:txBody>
          <a:bodyPr wrap="none" anchor="ctr"/>
          <a:lstStyle/>
          <a:p>
            <a:pPr eaLnBrk="1" hangingPunct="1"/>
            <a:endParaRPr lang="fr-FR" altLang="fr-FR" sz="1600">
              <a:latin typeface="Century Gothic" panose="020B0502020202020204" pitchFamily="34" charset="0"/>
            </a:endParaRPr>
          </a:p>
        </p:txBody>
      </p:sp>
      <p:sp>
        <p:nvSpPr>
          <p:cNvPr id="16" name="ZoneTexte 15"/>
          <p:cNvSpPr txBox="1"/>
          <p:nvPr/>
        </p:nvSpPr>
        <p:spPr>
          <a:xfrm>
            <a:off x="9912424" y="2276872"/>
            <a:ext cx="1152128" cy="1200329"/>
          </a:xfrm>
          <a:prstGeom prst="rect">
            <a:avLst/>
          </a:prstGeom>
          <a:noFill/>
        </p:spPr>
        <p:txBody>
          <a:bodyPr wrap="square" rtlCol="0">
            <a:spAutoFit/>
          </a:bodyPr>
          <a:lstStyle/>
          <a:p>
            <a:r>
              <a:rPr lang="fr-FR" sz="7200" b="1" cap="all" dirty="0">
                <a:solidFill>
                  <a:srgbClr val="085160"/>
                </a:solidFill>
                <a:latin typeface="Century Gothic" panose="020B0502020202020204" pitchFamily="34" charset="0"/>
                <a:cs typeface="+mj-cs"/>
              </a:rPr>
              <a:t>?</a:t>
            </a:r>
          </a:p>
        </p:txBody>
      </p:sp>
      <p:sp>
        <p:nvSpPr>
          <p:cNvPr id="13" name="ZoneTexte 12"/>
          <p:cNvSpPr txBox="1">
            <a:spLocks noChangeArrowheads="1"/>
          </p:cNvSpPr>
          <p:nvPr/>
        </p:nvSpPr>
        <p:spPr bwMode="auto">
          <a:xfrm>
            <a:off x="3134251" y="5322107"/>
            <a:ext cx="2309813" cy="646331"/>
          </a:xfrm>
          <a:prstGeom prst="rect">
            <a:avLst/>
          </a:prstGeom>
          <a:noFill/>
          <a:ln w="9525">
            <a:noFill/>
            <a:miter lim="800000"/>
            <a:headEnd/>
            <a:tailEnd/>
          </a:ln>
        </p:spPr>
        <p:txBody>
          <a:bodyPr>
            <a:spAutoFit/>
          </a:bodyPr>
          <a:lstStyle/>
          <a:p>
            <a:pPr algn="ctr" eaLnBrk="1" hangingPunct="1"/>
            <a:r>
              <a:rPr lang="fr-FR" altLang="fr-FR" b="1" dirty="0">
                <a:solidFill>
                  <a:srgbClr val="085160"/>
                </a:solidFill>
                <a:latin typeface="Century Gothic" panose="020B0502020202020204" pitchFamily="34" charset="0"/>
              </a:rPr>
              <a:t>+5°C</a:t>
            </a:r>
          </a:p>
          <a:p>
            <a:pPr algn="ctr" eaLnBrk="1" hangingPunct="1"/>
            <a:r>
              <a:rPr lang="fr-FR" altLang="fr-FR" b="1" dirty="0">
                <a:solidFill>
                  <a:srgbClr val="085160"/>
                </a:solidFill>
                <a:latin typeface="Century Gothic" panose="020B0502020202020204" pitchFamily="34" charset="0"/>
              </a:rPr>
              <a:t>En 10 000 ans</a:t>
            </a:r>
          </a:p>
        </p:txBody>
      </p:sp>
      <p:sp>
        <p:nvSpPr>
          <p:cNvPr id="17" name="ZoneTexte 16"/>
          <p:cNvSpPr txBox="1">
            <a:spLocks noChangeArrowheads="1"/>
          </p:cNvSpPr>
          <p:nvPr/>
        </p:nvSpPr>
        <p:spPr bwMode="auto">
          <a:xfrm>
            <a:off x="7765127" y="5297364"/>
            <a:ext cx="2309813" cy="646331"/>
          </a:xfrm>
          <a:prstGeom prst="rect">
            <a:avLst/>
          </a:prstGeom>
          <a:noFill/>
          <a:ln w="9525">
            <a:noFill/>
            <a:miter lim="800000"/>
            <a:headEnd/>
            <a:tailEnd/>
          </a:ln>
        </p:spPr>
        <p:txBody>
          <a:bodyPr>
            <a:spAutoFit/>
          </a:bodyPr>
          <a:lstStyle/>
          <a:p>
            <a:pPr algn="ctr" eaLnBrk="1" hangingPunct="1"/>
            <a:r>
              <a:rPr lang="fr-FR" altLang="fr-FR" b="1" dirty="0">
                <a:solidFill>
                  <a:srgbClr val="085160"/>
                </a:solidFill>
                <a:latin typeface="Century Gothic" panose="020B0502020202020204" pitchFamily="34" charset="0"/>
              </a:rPr>
              <a:t>+5°C</a:t>
            </a:r>
          </a:p>
          <a:p>
            <a:pPr algn="ctr" eaLnBrk="1" hangingPunct="1"/>
            <a:r>
              <a:rPr lang="fr-FR" altLang="fr-FR" b="1" dirty="0">
                <a:solidFill>
                  <a:srgbClr val="085160"/>
                </a:solidFill>
                <a:latin typeface="Century Gothic" panose="020B0502020202020204" pitchFamily="34" charset="0"/>
              </a:rPr>
              <a:t>En 100 ans </a:t>
            </a:r>
          </a:p>
        </p:txBody>
      </p:sp>
      <p:sp>
        <p:nvSpPr>
          <p:cNvPr id="19" name="Rectangle 18"/>
          <p:cNvSpPr/>
          <p:nvPr/>
        </p:nvSpPr>
        <p:spPr>
          <a:xfrm>
            <a:off x="17431" y="6204810"/>
            <a:ext cx="6024563"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a:solidFill>
                  <a:srgbClr val="085160"/>
                </a:solidFill>
                <a:latin typeface="Century Gothic" pitchFamily="34" charset="0"/>
                <a:cs typeface="+mn-cs"/>
              </a:rPr>
              <a:t>Quaternary Environments Networks</a:t>
            </a:r>
          </a:p>
        </p:txBody>
      </p:sp>
      <p:sp>
        <p:nvSpPr>
          <p:cNvPr id="2" name="Titre 1"/>
          <p:cNvSpPr>
            <a:spLocks noGrp="1"/>
          </p:cNvSpPr>
          <p:nvPr>
            <p:ph type="title"/>
          </p:nvPr>
        </p:nvSpPr>
        <p:spPr/>
        <p:txBody>
          <a:bodyPr>
            <a:noAutofit/>
          </a:bodyPr>
          <a:lstStyle/>
          <a:p>
            <a:r>
              <a:rPr lang="fr-FR" dirty="0"/>
              <a:t>Le défi de l’adaptation</a:t>
            </a:r>
            <a:br>
              <a:rPr lang="fr-FR" sz="2000" dirty="0"/>
            </a:br>
            <a:r>
              <a:rPr lang="fr-FR" sz="2000" dirty="0">
                <a:solidFill>
                  <a:srgbClr val="F6AB38"/>
                </a:solidFill>
              </a:rPr>
              <a:t>Le monde change 100 plus vite ! </a:t>
            </a:r>
            <a:endParaRPr lang="fr-FR" sz="2000" dirty="0"/>
          </a:p>
        </p:txBody>
      </p:sp>
    </p:spTree>
    <p:extLst>
      <p:ext uri="{BB962C8B-B14F-4D97-AF65-F5344CB8AC3E}">
        <p14:creationId xmlns:p14="http://schemas.microsoft.com/office/powerpoint/2010/main" val="3715734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16" grpId="0"/>
      <p:bldP spid="13" grpId="0"/>
      <p:bldP spid="17"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aerial, architectural design, architecture"/>
          <p:cNvPicPr>
            <a:picLocks noChangeAspect="1" noChangeArrowheads="1"/>
          </p:cNvPicPr>
          <p:nvPr/>
        </p:nvPicPr>
        <p:blipFill rotWithShape="1">
          <a:blip r:embed="rId3">
            <a:extLst>
              <a:ext uri="{28A0092B-C50C-407E-A947-70E740481C1C}">
                <a14:useLocalDpi xmlns:a14="http://schemas.microsoft.com/office/drawing/2010/main" val="0"/>
              </a:ext>
            </a:extLst>
          </a:blip>
          <a:srcRect r="1004"/>
          <a:stretch/>
        </p:blipFill>
        <p:spPr bwMode="auto">
          <a:xfrm>
            <a:off x="188716" y="1625863"/>
            <a:ext cx="3782813" cy="2523217"/>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3"/>
          <p:cNvSpPr txBox="1">
            <a:spLocks noChangeArrowheads="1"/>
          </p:cNvSpPr>
          <p:nvPr/>
        </p:nvSpPr>
        <p:spPr bwMode="auto">
          <a:xfrm>
            <a:off x="166164" y="4445226"/>
            <a:ext cx="3805365" cy="720000"/>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1) L’homme est beaucoup plus sédentaire qu’avant</a:t>
            </a:r>
          </a:p>
        </p:txBody>
      </p:sp>
      <p:sp>
        <p:nvSpPr>
          <p:cNvPr id="18" name="Text Box 3"/>
          <p:cNvSpPr txBox="1">
            <a:spLocks noChangeArrowheads="1"/>
          </p:cNvSpPr>
          <p:nvPr/>
        </p:nvSpPr>
        <p:spPr bwMode="auto">
          <a:xfrm>
            <a:off x="4258941" y="4445226"/>
            <a:ext cx="3782813" cy="720000"/>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2) Le monde est beaucoup plus complexe qu’avant</a:t>
            </a:r>
          </a:p>
        </p:txBody>
      </p:sp>
      <p:sp>
        <p:nvSpPr>
          <p:cNvPr id="21" name="Text Box 3"/>
          <p:cNvSpPr txBox="1">
            <a:spLocks noChangeArrowheads="1"/>
          </p:cNvSpPr>
          <p:nvPr/>
        </p:nvSpPr>
        <p:spPr bwMode="auto">
          <a:xfrm>
            <a:off x="8329166" y="4445226"/>
            <a:ext cx="3662447" cy="720000"/>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txBody>
          <a:bodyPr wrap="square" lIns="90000" tIns="46800" rIns="90000" bIns="46800" anchor="ctr">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bg1"/>
                </a:solidFill>
                <a:latin typeface="Arial" panose="020B0604020202020204" pitchFamily="34" charset="0"/>
                <a:cs typeface="Droid Sans Fallback" charset="0"/>
              </a:defRPr>
            </a:lvl9pPr>
          </a:lstStyle>
          <a:p>
            <a:pPr algn="ctr" eaLnBrk="1" hangingPunct="1">
              <a:buSzPct val="100000"/>
            </a:pPr>
            <a:r>
              <a:rPr lang="fr-FR" altLang="fr-FR" sz="2000" b="1" dirty="0">
                <a:solidFill>
                  <a:srgbClr val="FFFFFF"/>
                </a:solidFill>
                <a:latin typeface="Century Gothic" panose="020B0502020202020204" pitchFamily="34" charset="0"/>
              </a:rPr>
              <a:t>3) Nous dépendons des écosystèmes naturels</a:t>
            </a:r>
          </a:p>
        </p:txBody>
      </p:sp>
      <p:sp>
        <p:nvSpPr>
          <p:cNvPr id="2" name="Titre 1"/>
          <p:cNvSpPr>
            <a:spLocks noGrp="1"/>
          </p:cNvSpPr>
          <p:nvPr>
            <p:ph type="title"/>
          </p:nvPr>
        </p:nvSpPr>
        <p:spPr/>
        <p:txBody>
          <a:bodyPr>
            <a:noAutofit/>
          </a:bodyPr>
          <a:lstStyle/>
          <a:p>
            <a:r>
              <a:rPr lang="fr-FR" dirty="0"/>
              <a:t>Le défi de l’adaptation</a:t>
            </a:r>
            <a:br>
              <a:rPr lang="fr-FR" sz="2000" dirty="0"/>
            </a:br>
            <a:r>
              <a:rPr lang="fr-FR" sz="2000" dirty="0">
                <a:solidFill>
                  <a:srgbClr val="F6AB38"/>
                </a:solidFill>
              </a:rPr>
              <a:t>3 épines dans le pied de l’humanité</a:t>
            </a:r>
            <a:endParaRPr lang="fr-FR" sz="2000" dirty="0"/>
          </a:p>
        </p:txBody>
      </p:sp>
      <p:pic>
        <p:nvPicPr>
          <p:cNvPr id="1032" name="Picture 8" descr="Photo of Brown Bare Tree on Brown Surface during Dayti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9166" y="1625863"/>
            <a:ext cx="3662447" cy="2497478"/>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oat, clouds, containers"/>
          <p:cNvPicPr>
            <a:picLocks noChangeAspect="1" noChangeArrowheads="1"/>
          </p:cNvPicPr>
          <p:nvPr/>
        </p:nvPicPr>
        <p:blipFill rotWithShape="1">
          <a:blip r:embed="rId5">
            <a:extLst>
              <a:ext uri="{28A0092B-C50C-407E-A947-70E740481C1C}">
                <a14:useLocalDpi xmlns:a14="http://schemas.microsoft.com/office/drawing/2010/main" val="0"/>
              </a:ext>
            </a:extLst>
          </a:blip>
          <a:srcRect l="18831" t="25760" r="21654" b="15141"/>
          <a:stretch/>
        </p:blipFill>
        <p:spPr bwMode="auto">
          <a:xfrm>
            <a:off x="4258941" y="1625863"/>
            <a:ext cx="3811013" cy="25202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31774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Qu’est-ce que l’énergie ?</a:t>
            </a:r>
          </a:p>
        </p:txBody>
      </p:sp>
      <p:sp>
        <p:nvSpPr>
          <p:cNvPr id="3" name="Espace réservé du contenu 2"/>
          <p:cNvSpPr>
            <a:spLocks noGrp="1"/>
          </p:cNvSpPr>
          <p:nvPr>
            <p:ph idx="1"/>
          </p:nvPr>
        </p:nvSpPr>
        <p:spPr/>
        <p:txBody>
          <a:bodyPr/>
          <a:lstStyle/>
          <a:p>
            <a:r>
              <a:rPr lang="fr-FR" dirty="0"/>
              <a:t>Votre avis ?</a:t>
            </a:r>
          </a:p>
          <a:p>
            <a:endParaRPr lang="fr-FR" dirty="0"/>
          </a:p>
          <a:p>
            <a:endParaRPr lang="fr-FR" dirty="0"/>
          </a:p>
          <a:p>
            <a:endParaRPr lang="fr-FR" dirty="0"/>
          </a:p>
          <a:p>
            <a:endParaRPr lang="fr-FR" dirty="0"/>
          </a:p>
        </p:txBody>
      </p:sp>
      <p:pic>
        <p:nvPicPr>
          <p:cNvPr id="5" name="Image 4" descr="plu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649" y="1948490"/>
            <a:ext cx="3131840" cy="3497942"/>
          </a:xfrm>
          <a:prstGeom prst="rect">
            <a:avLst/>
          </a:prstGeom>
        </p:spPr>
      </p:pic>
      <p:sp>
        <p:nvSpPr>
          <p:cNvPr id="8" name="ZoneTexte 7"/>
          <p:cNvSpPr txBox="1"/>
          <p:nvPr/>
        </p:nvSpPr>
        <p:spPr>
          <a:xfrm>
            <a:off x="5087888" y="1628800"/>
            <a:ext cx="6494512" cy="3323987"/>
          </a:xfrm>
          <a:prstGeom prst="rect">
            <a:avLst/>
          </a:prstGeom>
          <a:noFill/>
        </p:spPr>
        <p:txBody>
          <a:bodyPr wrap="square" rtlCol="0">
            <a:spAutoFit/>
          </a:bodyPr>
          <a:lstStyle/>
          <a:p>
            <a:pPr algn="just"/>
            <a:r>
              <a:rPr lang="fr-FR" b="1" dirty="0">
                <a:solidFill>
                  <a:srgbClr val="085160"/>
                </a:solidFill>
                <a:latin typeface="Century Gothic"/>
                <a:cs typeface="Century Gothic"/>
              </a:rPr>
              <a:t>D’après le Petit Larousse, l’énergie est </a:t>
            </a:r>
            <a:r>
              <a:rPr lang="fr-FR" sz="2400" b="1" dirty="0">
                <a:solidFill>
                  <a:srgbClr val="085160"/>
                </a:solidFill>
                <a:latin typeface="Century Gothic"/>
                <a:cs typeface="Century Gothic"/>
              </a:rPr>
              <a:t>«</a:t>
            </a:r>
            <a:r>
              <a:rPr lang="fr-FR" sz="2400" b="1" i="1" dirty="0">
                <a:solidFill>
                  <a:srgbClr val="085160"/>
                </a:solidFill>
                <a:latin typeface="Century Gothic"/>
                <a:cs typeface="Century Gothic"/>
              </a:rPr>
              <a:t> une grandeur caractérisant un système physique, gardant la même valeur au cours de toutes les transformations internes du système et exprimant sa capacité à modifier l'état d'autres systèmes avec lesquels il entre en interaction. » </a:t>
            </a:r>
            <a:endParaRPr lang="fr-FR" b="1" i="1" dirty="0">
              <a:solidFill>
                <a:srgbClr val="085160"/>
              </a:solidFill>
              <a:latin typeface="Century Gothic"/>
              <a:cs typeface="Century Gothic"/>
            </a:endParaRPr>
          </a:p>
          <a:p>
            <a:r>
              <a:rPr lang="en-US" dirty="0"/>
              <a:t> </a:t>
            </a:r>
          </a:p>
        </p:txBody>
      </p:sp>
      <p:sp>
        <p:nvSpPr>
          <p:cNvPr id="9" name="ZoneTexte 8"/>
          <p:cNvSpPr txBox="1"/>
          <p:nvPr/>
        </p:nvSpPr>
        <p:spPr>
          <a:xfrm>
            <a:off x="4655840" y="4834898"/>
            <a:ext cx="6696744" cy="461665"/>
          </a:xfrm>
          <a:prstGeom prst="rect">
            <a:avLst/>
          </a:prstGeom>
          <a:noFill/>
        </p:spPr>
        <p:txBody>
          <a:bodyPr wrap="square" rtlCol="0">
            <a:spAutoFit/>
          </a:bodyPr>
          <a:lstStyle/>
          <a:p>
            <a:pPr algn="ctr"/>
            <a:r>
              <a:rPr lang="fr-FR" sz="2400" b="1" dirty="0">
                <a:solidFill>
                  <a:srgbClr val="F6AB38"/>
                </a:solidFill>
                <a:latin typeface="Century Gothic"/>
                <a:cs typeface="Century Gothic"/>
              </a:rPr>
              <a:t>Quelqu’un a compris quelque chose ?</a:t>
            </a:r>
            <a:endParaRPr lang="en-US" dirty="0">
              <a:solidFill>
                <a:srgbClr val="F6AB38"/>
              </a:solidFill>
            </a:endParaRPr>
          </a:p>
        </p:txBody>
      </p:sp>
    </p:spTree>
    <p:extLst>
      <p:ext uri="{BB962C8B-B14F-4D97-AF65-F5344CB8AC3E}">
        <p14:creationId xmlns:p14="http://schemas.microsoft.com/office/powerpoint/2010/main" val="19308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253" y="1280481"/>
            <a:ext cx="6804298" cy="4972526"/>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re 1"/>
          <p:cNvSpPr>
            <a:spLocks noGrp="1"/>
          </p:cNvSpPr>
          <p:nvPr>
            <p:ph type="title"/>
          </p:nvPr>
        </p:nvSpPr>
        <p:spPr/>
        <p:txBody>
          <a:bodyPr/>
          <a:lstStyle/>
          <a:p>
            <a:r>
              <a:rPr lang="fr-FR"/>
              <a:t>Impact sur la biodiversité</a:t>
            </a:r>
            <a:endParaRPr lang="fr-FR" dirty="0"/>
          </a:p>
        </p:txBody>
      </p:sp>
      <p:sp>
        <p:nvSpPr>
          <p:cNvPr id="3" name="Espace réservé du contenu 2"/>
          <p:cNvSpPr>
            <a:spLocks noGrp="1"/>
          </p:cNvSpPr>
          <p:nvPr>
            <p:ph idx="1"/>
          </p:nvPr>
        </p:nvSpPr>
        <p:spPr/>
        <p:txBody>
          <a:bodyPr/>
          <a:lstStyle/>
          <a:p>
            <a:endParaRPr lang="fr-FR"/>
          </a:p>
        </p:txBody>
      </p:sp>
      <p:sp>
        <p:nvSpPr>
          <p:cNvPr id="34821" name="Text Box 5"/>
          <p:cNvSpPr txBox="1">
            <a:spLocks noChangeArrowheads="1"/>
          </p:cNvSpPr>
          <p:nvPr/>
        </p:nvSpPr>
        <p:spPr bwMode="auto">
          <a:xfrm>
            <a:off x="1882775" y="908720"/>
            <a:ext cx="8426450" cy="392113"/>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buSzPct val="100000"/>
            </a:pPr>
            <a:r>
              <a:rPr lang="fr-FR" altLang="fr-FR" sz="2000" b="1" dirty="0">
                <a:solidFill>
                  <a:srgbClr val="FFFFFF"/>
                </a:solidFill>
                <a:latin typeface="Century Gothic" panose="020B0502020202020204" pitchFamily="34" charset="0"/>
              </a:rPr>
              <a:t>1°C par siècle de réchauffement = pas de perte d’espèces </a:t>
            </a:r>
          </a:p>
        </p:txBody>
      </p:sp>
      <p:sp>
        <p:nvSpPr>
          <p:cNvPr id="17" name="Oval 8"/>
          <p:cNvSpPr>
            <a:spLocks noChangeArrowheads="1"/>
          </p:cNvSpPr>
          <p:nvPr/>
        </p:nvSpPr>
        <p:spPr bwMode="auto">
          <a:xfrm>
            <a:off x="3359696" y="5373216"/>
            <a:ext cx="3648603" cy="144016"/>
          </a:xfrm>
          <a:prstGeom prst="rect">
            <a:avLst/>
          </a:prstGeom>
          <a:noFill/>
          <a:ln w="36000">
            <a:solidFill>
              <a:srgbClr val="C5000B"/>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fr-CH">
              <a:latin typeface="Century Gothic" panose="020B0502020202020204" pitchFamily="34" charset="0"/>
              <a:ea typeface="ＭＳ Ｐゴシック" charset="0"/>
            </a:endParaRPr>
          </a:p>
        </p:txBody>
      </p:sp>
      <p:sp>
        <p:nvSpPr>
          <p:cNvPr id="24" name="Rectangle 23"/>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a:solidFill>
                  <a:srgbClr val="085160"/>
                </a:solidFill>
                <a:latin typeface="Century Gothic" pitchFamily="34" charset="0"/>
                <a:cs typeface="+mn-cs"/>
              </a:rPr>
              <a:t>IPCC AR5</a:t>
            </a:r>
            <a:endParaRPr lang="pt-BR" sz="1400" i="1" dirty="0">
              <a:solidFill>
                <a:srgbClr val="085160"/>
              </a:solidFill>
              <a:latin typeface="Century Gothic" pitchFamily="34" charset="0"/>
              <a:cs typeface="+mn-cs"/>
            </a:endParaRPr>
          </a:p>
        </p:txBody>
      </p:sp>
      <p:sp>
        <p:nvSpPr>
          <p:cNvPr id="25" name="Oval 11"/>
          <p:cNvSpPr>
            <a:spLocks noChangeArrowheads="1"/>
          </p:cNvSpPr>
          <p:nvPr/>
        </p:nvSpPr>
        <p:spPr bwMode="auto">
          <a:xfrm>
            <a:off x="7110877" y="5296078"/>
            <a:ext cx="1642890" cy="365170"/>
          </a:xfrm>
          <a:prstGeom prst="rect">
            <a:avLst/>
          </a:prstGeom>
          <a:noFill/>
          <a:ln w="36000">
            <a:solidFill>
              <a:srgbClr val="C5000B"/>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fr-CH">
              <a:latin typeface="Century Gothic" panose="020B0502020202020204" pitchFamily="34" charset="0"/>
              <a:ea typeface="ＭＳ Ｐゴシック" charset="0"/>
            </a:endParaRPr>
          </a:p>
        </p:txBody>
      </p:sp>
      <p:sp>
        <p:nvSpPr>
          <p:cNvPr id="9" name="Rectangle 8"/>
          <p:cNvSpPr/>
          <p:nvPr/>
        </p:nvSpPr>
        <p:spPr>
          <a:xfrm>
            <a:off x="12648728" y="2101718"/>
            <a:ext cx="5112568" cy="2376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Contenu supplémentaire à rajouter en fonction des publics</a:t>
            </a:r>
          </a:p>
        </p:txBody>
      </p:sp>
    </p:spTree>
    <p:extLst>
      <p:ext uri="{BB962C8B-B14F-4D97-AF65-F5344CB8AC3E}">
        <p14:creationId xmlns:p14="http://schemas.microsoft.com/office/powerpoint/2010/main" val="2069883901"/>
      </p:ext>
    </p:extLst>
  </p:cSld>
  <p:clrMapOvr>
    <a:masterClrMapping/>
  </p:clrMapOvr>
  <p:transition spd="med"/>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253" y="1268760"/>
            <a:ext cx="6804298" cy="4972526"/>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4822" name="Text Box 6"/>
          <p:cNvSpPr txBox="1">
            <a:spLocks noChangeArrowheads="1"/>
          </p:cNvSpPr>
          <p:nvPr/>
        </p:nvSpPr>
        <p:spPr bwMode="auto">
          <a:xfrm>
            <a:off x="1882775" y="876635"/>
            <a:ext cx="8426450" cy="392113"/>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buSzPct val="100000"/>
            </a:pPr>
            <a:r>
              <a:rPr lang="fr-FR" altLang="fr-FR" sz="2000" b="1" dirty="0">
                <a:solidFill>
                  <a:srgbClr val="FFFFFF"/>
                </a:solidFill>
                <a:latin typeface="Century Gothic" panose="020B0502020202020204" pitchFamily="34" charset="0"/>
              </a:rPr>
              <a:t>2°C / siècle = début de déforestation massive en terrain plat</a:t>
            </a:r>
          </a:p>
        </p:txBody>
      </p:sp>
      <p:sp>
        <p:nvSpPr>
          <p:cNvPr id="34824" name="Oval 8"/>
          <p:cNvSpPr>
            <a:spLocks noChangeArrowheads="1"/>
          </p:cNvSpPr>
          <p:nvPr/>
        </p:nvSpPr>
        <p:spPr bwMode="auto">
          <a:xfrm>
            <a:off x="3359696" y="4687783"/>
            <a:ext cx="3672407" cy="829449"/>
          </a:xfrm>
          <a:prstGeom prst="rect">
            <a:avLst/>
          </a:prstGeom>
          <a:noFill/>
          <a:ln w="36000">
            <a:solidFill>
              <a:srgbClr val="C5000B"/>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fr-CH">
              <a:latin typeface="Arial" charset="0"/>
              <a:ea typeface="ＭＳ Ｐゴシック" charset="0"/>
            </a:endParaRPr>
          </a:p>
        </p:txBody>
      </p:sp>
      <p:sp>
        <p:nvSpPr>
          <p:cNvPr id="2" name="Titre 1"/>
          <p:cNvSpPr>
            <a:spLocks noGrp="1"/>
          </p:cNvSpPr>
          <p:nvPr>
            <p:ph type="title"/>
          </p:nvPr>
        </p:nvSpPr>
        <p:spPr/>
        <p:txBody>
          <a:bodyPr/>
          <a:lstStyle/>
          <a:p>
            <a:r>
              <a:rPr lang="fr-FR"/>
              <a:t>Impact sur la biodiversité</a:t>
            </a:r>
            <a:endParaRPr lang="fr-FR" dirty="0"/>
          </a:p>
        </p:txBody>
      </p:sp>
      <p:sp>
        <p:nvSpPr>
          <p:cNvPr id="3" name="Espace réservé du contenu 2"/>
          <p:cNvSpPr>
            <a:spLocks noGrp="1"/>
          </p:cNvSpPr>
          <p:nvPr>
            <p:ph idx="1"/>
          </p:nvPr>
        </p:nvSpPr>
        <p:spPr/>
        <p:txBody>
          <a:bodyPr/>
          <a:lstStyle/>
          <a:p>
            <a:endParaRPr lang="fr-FR"/>
          </a:p>
        </p:txBody>
      </p:sp>
      <p:sp>
        <p:nvSpPr>
          <p:cNvPr id="24" name="Oval 11"/>
          <p:cNvSpPr>
            <a:spLocks noChangeArrowheads="1"/>
          </p:cNvSpPr>
          <p:nvPr/>
        </p:nvSpPr>
        <p:spPr bwMode="auto">
          <a:xfrm>
            <a:off x="7104576" y="4399750"/>
            <a:ext cx="1642890" cy="288032"/>
          </a:xfrm>
          <a:prstGeom prst="rect">
            <a:avLst/>
          </a:prstGeom>
          <a:noFill/>
          <a:ln w="36000">
            <a:solidFill>
              <a:srgbClr val="BB1419"/>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fr-CH">
              <a:latin typeface="Arial" charset="0"/>
              <a:ea typeface="ＭＳ Ｐゴシック" charset="0"/>
            </a:endParaRPr>
          </a:p>
        </p:txBody>
      </p:sp>
      <p:sp>
        <p:nvSpPr>
          <p:cNvPr id="25" name="Rectangle 24"/>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a:solidFill>
                  <a:srgbClr val="085160"/>
                </a:solidFill>
                <a:latin typeface="Century Gothic" pitchFamily="34" charset="0"/>
                <a:cs typeface="+mn-cs"/>
              </a:rPr>
              <a:t>IPCC AR5</a:t>
            </a:r>
            <a:endParaRPr lang="pt-BR" sz="1400" i="1" dirty="0">
              <a:solidFill>
                <a:srgbClr val="085160"/>
              </a:solidFill>
              <a:latin typeface="Century Gothic" pitchFamily="34" charset="0"/>
              <a:cs typeface="+mn-cs"/>
            </a:endParaRPr>
          </a:p>
        </p:txBody>
      </p:sp>
      <p:sp>
        <p:nvSpPr>
          <p:cNvPr id="9" name="Rectangle 8"/>
          <p:cNvSpPr/>
          <p:nvPr/>
        </p:nvSpPr>
        <p:spPr>
          <a:xfrm>
            <a:off x="12648728" y="2101718"/>
            <a:ext cx="5112568" cy="2376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Contenu supplémentaire à rajouter en fonction des publics</a:t>
            </a:r>
          </a:p>
        </p:txBody>
      </p:sp>
    </p:spTree>
    <p:extLst>
      <p:ext uri="{BB962C8B-B14F-4D97-AF65-F5344CB8AC3E}">
        <p14:creationId xmlns:p14="http://schemas.microsoft.com/office/powerpoint/2010/main" val="1006039734"/>
      </p:ext>
    </p:extLst>
  </p:cSld>
  <p:clrMapOvr>
    <a:masterClrMapping/>
  </p:clrMapOvr>
  <p:transition spd="med"/>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253" y="1280481"/>
            <a:ext cx="6804298" cy="4972526"/>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2" name="Titre 1"/>
          <p:cNvSpPr>
            <a:spLocks noGrp="1"/>
          </p:cNvSpPr>
          <p:nvPr>
            <p:ph type="title"/>
          </p:nvPr>
        </p:nvSpPr>
        <p:spPr/>
        <p:txBody>
          <a:bodyPr/>
          <a:lstStyle/>
          <a:p>
            <a:r>
              <a:rPr lang="fr-FR"/>
              <a:t>Impact sur la biodiversité</a:t>
            </a:r>
            <a:endParaRPr lang="fr-FR" dirty="0"/>
          </a:p>
        </p:txBody>
      </p:sp>
      <p:sp>
        <p:nvSpPr>
          <p:cNvPr id="3" name="Espace réservé du contenu 2"/>
          <p:cNvSpPr>
            <a:spLocks noGrp="1"/>
          </p:cNvSpPr>
          <p:nvPr>
            <p:ph idx="1"/>
          </p:nvPr>
        </p:nvSpPr>
        <p:spPr/>
        <p:txBody>
          <a:bodyPr/>
          <a:lstStyle/>
          <a:p>
            <a:endParaRPr lang="fr-FR"/>
          </a:p>
        </p:txBody>
      </p:sp>
      <p:sp>
        <p:nvSpPr>
          <p:cNvPr id="34826" name="Text Box 10"/>
          <p:cNvSpPr txBox="1">
            <a:spLocks noChangeArrowheads="1"/>
          </p:cNvSpPr>
          <p:nvPr/>
        </p:nvSpPr>
        <p:spPr bwMode="auto">
          <a:xfrm>
            <a:off x="1882775" y="884233"/>
            <a:ext cx="8426450" cy="392113"/>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buSzPct val="100000"/>
            </a:pPr>
            <a:r>
              <a:rPr lang="fr-FR" altLang="fr-FR" sz="2000" b="1" dirty="0">
                <a:solidFill>
                  <a:srgbClr val="FFFFFF"/>
                </a:solidFill>
                <a:latin typeface="Century Gothic" panose="020B0502020202020204" pitchFamily="34" charset="0"/>
              </a:rPr>
              <a:t>4°C / siècle = début de déforestation massive partout</a:t>
            </a:r>
          </a:p>
        </p:txBody>
      </p:sp>
      <p:sp>
        <p:nvSpPr>
          <p:cNvPr id="34827" name="Oval 11"/>
          <p:cNvSpPr>
            <a:spLocks noChangeArrowheads="1"/>
          </p:cNvSpPr>
          <p:nvPr/>
        </p:nvSpPr>
        <p:spPr bwMode="auto">
          <a:xfrm>
            <a:off x="7104112" y="4581128"/>
            <a:ext cx="1642890" cy="288032"/>
          </a:xfrm>
          <a:prstGeom prst="rect">
            <a:avLst/>
          </a:prstGeom>
          <a:noFill/>
          <a:ln w="36000">
            <a:solidFill>
              <a:srgbClr val="BB1419"/>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fr-CH">
              <a:latin typeface="Arial" charset="0"/>
              <a:ea typeface="ＭＳ Ｐゴシック" charset="0"/>
            </a:endParaRPr>
          </a:p>
        </p:txBody>
      </p:sp>
      <p:sp>
        <p:nvSpPr>
          <p:cNvPr id="23" name="Oval 8"/>
          <p:cNvSpPr>
            <a:spLocks noChangeArrowheads="1"/>
          </p:cNvSpPr>
          <p:nvPr/>
        </p:nvSpPr>
        <p:spPr bwMode="auto">
          <a:xfrm>
            <a:off x="3359696" y="4725144"/>
            <a:ext cx="3600399" cy="792088"/>
          </a:xfrm>
          <a:prstGeom prst="rect">
            <a:avLst/>
          </a:prstGeom>
          <a:noFill/>
          <a:ln w="36000">
            <a:solidFill>
              <a:srgbClr val="C5000B"/>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fr-CH">
              <a:latin typeface="Arial" charset="0"/>
              <a:ea typeface="ＭＳ Ｐゴシック" charset="0"/>
            </a:endParaRPr>
          </a:p>
        </p:txBody>
      </p:sp>
      <p:sp>
        <p:nvSpPr>
          <p:cNvPr id="24" name="Rectangle 23"/>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a:solidFill>
                  <a:srgbClr val="085160"/>
                </a:solidFill>
                <a:latin typeface="Century Gothic" pitchFamily="34" charset="0"/>
                <a:cs typeface="+mn-cs"/>
              </a:rPr>
              <a:t>IPCC AR5</a:t>
            </a:r>
            <a:endParaRPr lang="pt-BR" sz="1400" i="1" dirty="0">
              <a:solidFill>
                <a:srgbClr val="085160"/>
              </a:solidFill>
              <a:latin typeface="Century Gothic" pitchFamily="34" charset="0"/>
              <a:cs typeface="+mn-cs"/>
            </a:endParaRPr>
          </a:p>
        </p:txBody>
      </p:sp>
      <p:sp>
        <p:nvSpPr>
          <p:cNvPr id="9" name="Rectangle 8"/>
          <p:cNvSpPr/>
          <p:nvPr/>
        </p:nvSpPr>
        <p:spPr>
          <a:xfrm>
            <a:off x="12648728" y="2132881"/>
            <a:ext cx="5112568" cy="2376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Contenu supplémentaire à rajouter en fonction des publics</a:t>
            </a:r>
          </a:p>
        </p:txBody>
      </p:sp>
    </p:spTree>
    <p:extLst>
      <p:ext uri="{BB962C8B-B14F-4D97-AF65-F5344CB8AC3E}">
        <p14:creationId xmlns:p14="http://schemas.microsoft.com/office/powerpoint/2010/main" val="1088950926"/>
      </p:ext>
    </p:extLst>
  </p:cSld>
  <p:clrMapOvr>
    <a:masterClrMapping/>
  </p:clrMapOvr>
  <p:transition spd="med"/>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3493"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76253" y="1280481"/>
            <a:ext cx="6804298" cy="4972526"/>
          </a:xfrm>
          <a:prstGeom prst="rect">
            <a:avLst/>
          </a:prstGeom>
          <a:noFill/>
          <a:ln>
            <a:noFill/>
          </a:ln>
          <a:effectLst/>
          <a:extLst>
            <a:ext uri="{909E8E84-426E-40dd-AFC4-6F175D3DCCD1}">
              <a14:hiddenFill xmlns="" xmlns:a14="http://schemas.microsoft.com/office/drawing/2010/main">
                <a:blipFill dpi="0" rotWithShape="0">
                  <a:blip xmlns:r="http://schemas.openxmlformats.org/officeDocument/2006/relationships"/>
                  <a:srcRect/>
                  <a:stretch>
                    <a:fillRect/>
                  </a:stretch>
                </a:blipFill>
              </a14:hiddenFill>
            </a:ex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4823" name="Oval 7"/>
          <p:cNvSpPr>
            <a:spLocks noChangeArrowheads="1"/>
          </p:cNvSpPr>
          <p:nvPr/>
        </p:nvSpPr>
        <p:spPr bwMode="auto">
          <a:xfrm>
            <a:off x="7032104" y="2550758"/>
            <a:ext cx="1455747" cy="374186"/>
          </a:xfrm>
          <a:prstGeom prst="rect">
            <a:avLst/>
          </a:prstGeom>
          <a:noFill/>
          <a:ln w="36000">
            <a:solidFill>
              <a:srgbClr val="BB1419"/>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fr-CH">
              <a:latin typeface="Arial" charset="0"/>
              <a:ea typeface="ＭＳ Ｐゴシック" charset="0"/>
            </a:endParaRPr>
          </a:p>
        </p:txBody>
      </p:sp>
      <p:sp>
        <p:nvSpPr>
          <p:cNvPr id="34829" name="Text Box 13"/>
          <p:cNvSpPr txBox="1">
            <a:spLocks noChangeArrowheads="1"/>
          </p:cNvSpPr>
          <p:nvPr/>
        </p:nvSpPr>
        <p:spPr bwMode="auto">
          <a:xfrm>
            <a:off x="1882775" y="888368"/>
            <a:ext cx="8426450" cy="392113"/>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buSzPct val="100000"/>
            </a:pPr>
            <a:r>
              <a:rPr lang="fr-FR" altLang="fr-FR" sz="2000" b="1" dirty="0">
                <a:solidFill>
                  <a:srgbClr val="FFFFFF"/>
                </a:solidFill>
                <a:latin typeface="Century Gothic" panose="020B0502020202020204" pitchFamily="34" charset="0"/>
              </a:rPr>
              <a:t>4°C / siècle = début de désertification massive en terrain plat</a:t>
            </a:r>
          </a:p>
        </p:txBody>
      </p:sp>
      <p:sp>
        <p:nvSpPr>
          <p:cNvPr id="34830" name="Oval 14"/>
          <p:cNvSpPr>
            <a:spLocks noChangeArrowheads="1"/>
          </p:cNvSpPr>
          <p:nvPr/>
        </p:nvSpPr>
        <p:spPr bwMode="auto">
          <a:xfrm>
            <a:off x="3359695" y="2780928"/>
            <a:ext cx="3600401" cy="2736304"/>
          </a:xfrm>
          <a:prstGeom prst="rect">
            <a:avLst/>
          </a:prstGeom>
          <a:noFill/>
          <a:ln w="36000">
            <a:solidFill>
              <a:srgbClr val="C5000B"/>
            </a:solidFill>
            <a:round/>
            <a:headEnd/>
            <a:tailEnd/>
          </a:ln>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eaLnBrk="1" hangingPunct="1">
              <a:buClr>
                <a:srgbClr val="000000"/>
              </a:buClr>
              <a:buSzPct val="100000"/>
              <a:buFont typeface="Times New Roman" charset="0"/>
              <a:buNone/>
              <a:defRPr/>
            </a:pPr>
            <a:endParaRPr lang="fr-CH">
              <a:latin typeface="Arial" charset="0"/>
              <a:ea typeface="ＭＳ Ｐゴシック" charset="0"/>
            </a:endParaRPr>
          </a:p>
        </p:txBody>
      </p:sp>
      <p:sp>
        <p:nvSpPr>
          <p:cNvPr id="2" name="Titre 1"/>
          <p:cNvSpPr>
            <a:spLocks noGrp="1"/>
          </p:cNvSpPr>
          <p:nvPr>
            <p:ph type="title"/>
          </p:nvPr>
        </p:nvSpPr>
        <p:spPr/>
        <p:txBody>
          <a:bodyPr/>
          <a:lstStyle/>
          <a:p>
            <a:r>
              <a:rPr lang="fr-FR"/>
              <a:t>Impact sur la biodiversité</a:t>
            </a:r>
            <a:endParaRPr lang="fr-FR" dirty="0"/>
          </a:p>
        </p:txBody>
      </p:sp>
      <p:sp>
        <p:nvSpPr>
          <p:cNvPr id="3" name="Espace réservé du contenu 2"/>
          <p:cNvSpPr>
            <a:spLocks noGrp="1"/>
          </p:cNvSpPr>
          <p:nvPr>
            <p:ph idx="1"/>
          </p:nvPr>
        </p:nvSpPr>
        <p:spPr/>
        <p:txBody>
          <a:bodyPr/>
          <a:lstStyle/>
          <a:p>
            <a:endParaRPr lang="fr-FR"/>
          </a:p>
        </p:txBody>
      </p:sp>
      <p:sp>
        <p:nvSpPr>
          <p:cNvPr id="24" name="Rectangle 23"/>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a:solidFill>
                  <a:srgbClr val="085160"/>
                </a:solidFill>
                <a:latin typeface="Century Gothic" pitchFamily="34" charset="0"/>
                <a:cs typeface="+mn-cs"/>
              </a:rPr>
              <a:t>IPCC AR5</a:t>
            </a:r>
            <a:endParaRPr lang="pt-BR" sz="1400" i="1" dirty="0">
              <a:solidFill>
                <a:srgbClr val="085160"/>
              </a:solidFill>
              <a:latin typeface="Century Gothic" pitchFamily="34" charset="0"/>
              <a:cs typeface="+mn-cs"/>
            </a:endParaRPr>
          </a:p>
        </p:txBody>
      </p:sp>
      <p:sp>
        <p:nvSpPr>
          <p:cNvPr id="9" name="Rectangle 8"/>
          <p:cNvSpPr/>
          <p:nvPr/>
        </p:nvSpPr>
        <p:spPr>
          <a:xfrm>
            <a:off x="12648728" y="2101718"/>
            <a:ext cx="5112568" cy="2376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Contenu supplémentaire à rajouter en fonction des publics</a:t>
            </a:r>
          </a:p>
        </p:txBody>
      </p:sp>
    </p:spTree>
    <p:extLst>
      <p:ext uri="{BB962C8B-B14F-4D97-AF65-F5344CB8AC3E}">
        <p14:creationId xmlns:p14="http://schemas.microsoft.com/office/powerpoint/2010/main" val="1745793126"/>
      </p:ext>
    </p:extLst>
  </p:cSld>
  <p:clrMapOvr>
    <a:masterClrMapping/>
  </p:clrMapOvr>
  <p:transition spd="med"/>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Impact sur la biodiversité</a:t>
            </a:r>
            <a:br>
              <a:rPr lang="fr-FR" dirty="0"/>
            </a:br>
            <a:r>
              <a:rPr lang="fr-FR" sz="2000" cap="none" dirty="0">
                <a:solidFill>
                  <a:srgbClr val="F6AB38"/>
                </a:solidFill>
              </a:rPr>
              <a:t>Clairement ça donne quoi ? </a:t>
            </a:r>
          </a:p>
        </p:txBody>
      </p:sp>
      <p:pic>
        <p:nvPicPr>
          <p:cNvPr id="5" name="Espace réservé du conten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40902" y="1268413"/>
            <a:ext cx="6510196" cy="4857750"/>
          </a:xfrm>
        </p:spPr>
      </p:pic>
      <p:sp>
        <p:nvSpPr>
          <p:cNvPr id="6" name="Rectangle 5"/>
          <p:cNvSpPr/>
          <p:nvPr/>
        </p:nvSpPr>
        <p:spPr>
          <a:xfrm>
            <a:off x="24056" y="5733256"/>
            <a:ext cx="2670762" cy="523220"/>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err="1">
                <a:solidFill>
                  <a:srgbClr val="085160"/>
                </a:solidFill>
                <a:latin typeface="Century Gothic" pitchFamily="34" charset="0"/>
                <a:cs typeface="+mn-cs"/>
              </a:rPr>
              <a:t>Avenir</a:t>
            </a:r>
            <a:r>
              <a:rPr lang="en-US" sz="1400" i="1" dirty="0">
                <a:solidFill>
                  <a:srgbClr val="085160"/>
                </a:solidFill>
                <a:latin typeface="Century Gothic" pitchFamily="34" charset="0"/>
                <a:cs typeface="+mn-cs"/>
              </a:rPr>
              <a:t> </a:t>
            </a:r>
            <a:r>
              <a:rPr lang="en-US" sz="1400" i="1" dirty="0" err="1">
                <a:solidFill>
                  <a:srgbClr val="085160"/>
                </a:solidFill>
                <a:latin typeface="Century Gothic" pitchFamily="34" charset="0"/>
                <a:cs typeface="+mn-cs"/>
              </a:rPr>
              <a:t>Climatique</a:t>
            </a:r>
            <a:r>
              <a:rPr lang="en-US" sz="1400" i="1" dirty="0">
                <a:solidFill>
                  <a:srgbClr val="085160"/>
                </a:solidFill>
                <a:latin typeface="Century Gothic" pitchFamily="34" charset="0"/>
                <a:cs typeface="+mn-cs"/>
              </a:rPr>
              <a:t>, DDMEG, ENSG</a:t>
            </a:r>
            <a:endParaRPr lang="pt-BR" sz="1400" i="1" dirty="0">
              <a:solidFill>
                <a:srgbClr val="085160"/>
              </a:solidFill>
              <a:latin typeface="Century Gothic" pitchFamily="34" charset="0"/>
              <a:cs typeface="+mn-cs"/>
            </a:endParaRPr>
          </a:p>
        </p:txBody>
      </p:sp>
      <p:sp>
        <p:nvSpPr>
          <p:cNvPr id="7" name="Text Box 13"/>
          <p:cNvSpPr txBox="1">
            <a:spLocks noChangeArrowheads="1"/>
          </p:cNvSpPr>
          <p:nvPr/>
        </p:nvSpPr>
        <p:spPr bwMode="auto">
          <a:xfrm>
            <a:off x="119336" y="3789040"/>
            <a:ext cx="3024337" cy="711538"/>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buSzPct val="100000"/>
            </a:pPr>
            <a:r>
              <a:rPr lang="fr-FR" altLang="fr-FR" sz="2000" b="1" dirty="0">
                <a:solidFill>
                  <a:srgbClr val="FFFFFF"/>
                </a:solidFill>
                <a:latin typeface="Century Gothic" panose="020B0502020202020204" pitchFamily="34" charset="0"/>
              </a:rPr>
              <a:t>0,2°C par décennies </a:t>
            </a:r>
          </a:p>
          <a:p>
            <a:pPr algn="ctr" eaLnBrk="1" hangingPunct="1">
              <a:buSzPct val="100000"/>
            </a:pPr>
            <a:r>
              <a:rPr lang="fr-FR" altLang="fr-FR" sz="2000" b="1" dirty="0">
                <a:solidFill>
                  <a:srgbClr val="FFFFFF"/>
                </a:solidFill>
                <a:latin typeface="Century Gothic" panose="020B0502020202020204" pitchFamily="34" charset="0"/>
                <a:sym typeface="Wingdings" panose="05000000000000000000" pitchFamily="2" charset="2"/>
              </a:rPr>
              <a:t>= </a:t>
            </a:r>
            <a:r>
              <a:rPr lang="fr-FR" altLang="fr-FR" sz="2000" b="1" dirty="0">
                <a:solidFill>
                  <a:srgbClr val="FFFFFF"/>
                </a:solidFill>
                <a:latin typeface="Century Gothic" panose="020B0502020202020204" pitchFamily="34" charset="0"/>
              </a:rPr>
              <a:t>2°C à la fin du siècle</a:t>
            </a:r>
          </a:p>
        </p:txBody>
      </p:sp>
      <p:sp>
        <p:nvSpPr>
          <p:cNvPr id="8" name="Rectangle 7"/>
          <p:cNvSpPr/>
          <p:nvPr/>
        </p:nvSpPr>
        <p:spPr>
          <a:xfrm>
            <a:off x="12648728" y="2101718"/>
            <a:ext cx="5112568" cy="2376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Contenu supplémentaire à rajouter en fonction des publics</a:t>
            </a:r>
          </a:p>
        </p:txBody>
      </p:sp>
    </p:spTree>
    <p:extLst>
      <p:ext uri="{BB962C8B-B14F-4D97-AF65-F5344CB8AC3E}">
        <p14:creationId xmlns:p14="http://schemas.microsoft.com/office/powerpoint/2010/main" val="56317230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re 1"/>
          <p:cNvSpPr>
            <a:spLocks noGrp="1"/>
          </p:cNvSpPr>
          <p:nvPr>
            <p:ph type="title"/>
          </p:nvPr>
        </p:nvSpPr>
        <p:spPr/>
        <p:txBody>
          <a:bodyPr/>
          <a:lstStyle/>
          <a:p>
            <a:r>
              <a:rPr lang="fr-FR" dirty="0"/>
              <a:t>Impact sur la biodiversité</a:t>
            </a:r>
            <a:br>
              <a:rPr lang="fr-FR" dirty="0"/>
            </a:br>
            <a:r>
              <a:rPr lang="fr-FR" sz="2000" cap="none" dirty="0">
                <a:solidFill>
                  <a:schemeClr val="accent2"/>
                </a:solidFill>
              </a:rPr>
              <a:t>Clairement ça donne quoi ? </a:t>
            </a:r>
          </a:p>
        </p:txBody>
      </p:sp>
      <p:pic>
        <p:nvPicPr>
          <p:cNvPr id="5" name="Espace réservé du contenu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840902" y="1268413"/>
            <a:ext cx="6510196" cy="4857750"/>
          </a:xfrm>
        </p:spPr>
      </p:pic>
      <p:sp>
        <p:nvSpPr>
          <p:cNvPr id="6" name="Text Box 13"/>
          <p:cNvSpPr txBox="1">
            <a:spLocks noChangeArrowheads="1"/>
          </p:cNvSpPr>
          <p:nvPr/>
        </p:nvSpPr>
        <p:spPr bwMode="auto">
          <a:xfrm>
            <a:off x="119336" y="3789040"/>
            <a:ext cx="3024337" cy="711538"/>
          </a:xfrm>
          <a:prstGeom prst="rect">
            <a:avLst/>
          </a:prstGeom>
          <a:solidFill>
            <a:srgbClr val="F6AB38"/>
          </a:solidFill>
          <a:ln>
            <a:noFill/>
          </a:ln>
          <a:effectLst/>
          <a:extLst>
            <a:ext uri="{91240B29-F687-4f45-9708-019B960494DF}">
              <a14:hiddenLine xmlns="" xmlns:a14="http://schemas.microsoft.com/office/drawing/2010/main" w="9525">
                <a:solidFill>
                  <a:srgbClr val="3465A4"/>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lIns="90000" tIns="45000" rIns="90000" bIns="45000" anchor="ct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Arial" panose="020B0604020202020204" pitchFamily="34" charset="0"/>
                <a:ea typeface="ＭＳ Ｐゴシック" panose="020B0600070205080204" pitchFamily="34" charset="-128"/>
              </a:defRPr>
            </a:lvl9pPr>
          </a:lstStyle>
          <a:p>
            <a:pPr algn="ctr" eaLnBrk="1" hangingPunct="1">
              <a:buSzPct val="100000"/>
            </a:pPr>
            <a:r>
              <a:rPr lang="fr-FR" altLang="fr-FR" sz="2000" b="1" dirty="0">
                <a:solidFill>
                  <a:srgbClr val="FFFFFF"/>
                </a:solidFill>
                <a:latin typeface="Century Gothic" panose="020B0502020202020204" pitchFamily="34" charset="0"/>
              </a:rPr>
              <a:t>0,4°C par décennies </a:t>
            </a:r>
          </a:p>
          <a:p>
            <a:pPr algn="ctr" eaLnBrk="1" hangingPunct="1">
              <a:buSzPct val="100000"/>
            </a:pPr>
            <a:r>
              <a:rPr lang="fr-FR" altLang="fr-FR" sz="2000" b="1" dirty="0">
                <a:solidFill>
                  <a:srgbClr val="FFFFFF"/>
                </a:solidFill>
                <a:latin typeface="Century Gothic" panose="020B0502020202020204" pitchFamily="34" charset="0"/>
                <a:sym typeface="Wingdings" panose="05000000000000000000" pitchFamily="2" charset="2"/>
              </a:rPr>
              <a:t>= </a:t>
            </a:r>
            <a:r>
              <a:rPr lang="fr-FR" altLang="fr-FR" sz="2000" b="1" dirty="0">
                <a:solidFill>
                  <a:srgbClr val="FFFFFF"/>
                </a:solidFill>
                <a:latin typeface="Century Gothic" panose="020B0502020202020204" pitchFamily="34" charset="0"/>
              </a:rPr>
              <a:t>4°C à la fin du siècle</a:t>
            </a:r>
          </a:p>
        </p:txBody>
      </p:sp>
      <p:sp>
        <p:nvSpPr>
          <p:cNvPr id="7" name="Rectangle 6"/>
          <p:cNvSpPr/>
          <p:nvPr/>
        </p:nvSpPr>
        <p:spPr>
          <a:xfrm>
            <a:off x="24056" y="5733256"/>
            <a:ext cx="2670762" cy="523220"/>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err="1">
                <a:solidFill>
                  <a:srgbClr val="085160"/>
                </a:solidFill>
                <a:latin typeface="Century Gothic" pitchFamily="34" charset="0"/>
                <a:cs typeface="+mn-cs"/>
              </a:rPr>
              <a:t>Avenir</a:t>
            </a:r>
            <a:r>
              <a:rPr lang="en-US" sz="1400" i="1" dirty="0">
                <a:solidFill>
                  <a:srgbClr val="085160"/>
                </a:solidFill>
                <a:latin typeface="Century Gothic" pitchFamily="34" charset="0"/>
                <a:cs typeface="+mn-cs"/>
              </a:rPr>
              <a:t> </a:t>
            </a:r>
            <a:r>
              <a:rPr lang="en-US" sz="1400" i="1" dirty="0" err="1">
                <a:solidFill>
                  <a:srgbClr val="085160"/>
                </a:solidFill>
                <a:latin typeface="Century Gothic" pitchFamily="34" charset="0"/>
                <a:cs typeface="+mn-cs"/>
              </a:rPr>
              <a:t>Climatique</a:t>
            </a:r>
            <a:r>
              <a:rPr lang="en-US" sz="1400" i="1" dirty="0">
                <a:solidFill>
                  <a:srgbClr val="085160"/>
                </a:solidFill>
                <a:latin typeface="Century Gothic" pitchFamily="34" charset="0"/>
                <a:cs typeface="+mn-cs"/>
              </a:rPr>
              <a:t>, DDMEG, ENSG</a:t>
            </a:r>
            <a:endParaRPr lang="pt-BR" sz="1400" i="1" dirty="0">
              <a:solidFill>
                <a:srgbClr val="085160"/>
              </a:solidFill>
              <a:latin typeface="Century Gothic" pitchFamily="34" charset="0"/>
              <a:cs typeface="+mn-cs"/>
            </a:endParaRPr>
          </a:p>
        </p:txBody>
      </p:sp>
      <p:sp>
        <p:nvSpPr>
          <p:cNvPr id="8" name="Rectangle 7"/>
          <p:cNvSpPr/>
          <p:nvPr/>
        </p:nvSpPr>
        <p:spPr>
          <a:xfrm>
            <a:off x="12648728" y="2101718"/>
            <a:ext cx="5112568" cy="2376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Contenu supplémentaire à rajouter en fonction des publics</a:t>
            </a:r>
          </a:p>
        </p:txBody>
      </p:sp>
    </p:spTree>
    <p:extLst>
      <p:ext uri="{BB962C8B-B14F-4D97-AF65-F5344CB8AC3E}">
        <p14:creationId xmlns:p14="http://schemas.microsoft.com/office/powerpoint/2010/main" val="6294817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itre 1"/>
          <p:cNvSpPr>
            <a:spLocks noGrp="1"/>
          </p:cNvSpPr>
          <p:nvPr>
            <p:ph type="title"/>
          </p:nvPr>
        </p:nvSpPr>
        <p:spPr/>
        <p:txBody>
          <a:bodyPr/>
          <a:lstStyle/>
          <a:p>
            <a:r>
              <a:rPr lang="fr-FR" altLang="fr-FR" dirty="0"/>
              <a:t>Les impacts dans le monde</a:t>
            </a:r>
            <a:br>
              <a:rPr lang="fr-FR" altLang="fr-FR" dirty="0"/>
            </a:br>
            <a:r>
              <a:rPr lang="fr-FR" altLang="fr-FR" sz="2000" cap="none" dirty="0">
                <a:solidFill>
                  <a:srgbClr val="F6AB38"/>
                </a:solidFill>
              </a:rPr>
              <a:t>L’injustice climatique</a:t>
            </a:r>
            <a:endParaRPr lang="fr-FR" altLang="fr-FR" dirty="0">
              <a:solidFill>
                <a:srgbClr val="F6AB38"/>
              </a:solidFill>
            </a:endParaRPr>
          </a:p>
        </p:txBody>
      </p:sp>
      <p:pic>
        <p:nvPicPr>
          <p:cNvPr id="51205" name="Picture 7"/>
          <p:cNvPicPr>
            <a:picLocks noChangeAspect="1" noChangeArrowheads="1"/>
          </p:cNvPicPr>
          <p:nvPr/>
        </p:nvPicPr>
        <p:blipFill rotWithShape="1">
          <a:blip r:embed="rId3" cstate="print"/>
          <a:srcRect b="30430"/>
          <a:stretch/>
        </p:blipFill>
        <p:spPr bwMode="auto">
          <a:xfrm>
            <a:off x="551384" y="1268761"/>
            <a:ext cx="6372225" cy="3240360"/>
          </a:xfrm>
          <a:prstGeom prst="rect">
            <a:avLst/>
          </a:prstGeom>
          <a:noFill/>
          <a:ln w="9525">
            <a:noFill/>
            <a:miter lim="800000"/>
            <a:headEnd/>
            <a:tailEnd/>
          </a:ln>
        </p:spPr>
      </p:pic>
      <p:pic>
        <p:nvPicPr>
          <p:cNvPr id="37898" name="Picture 10"/>
          <p:cNvPicPr>
            <a:picLocks noChangeAspect="1" noChangeArrowheads="1"/>
          </p:cNvPicPr>
          <p:nvPr/>
        </p:nvPicPr>
        <p:blipFill rotWithShape="1">
          <a:blip r:embed="rId4" cstate="print"/>
          <a:srcRect b="30430"/>
          <a:stretch/>
        </p:blipFill>
        <p:spPr bwMode="auto">
          <a:xfrm>
            <a:off x="551384" y="1268761"/>
            <a:ext cx="6372225" cy="3240360"/>
          </a:xfrm>
          <a:prstGeom prst="rect">
            <a:avLst/>
          </a:prstGeom>
          <a:noFill/>
          <a:ln w="9525">
            <a:noFill/>
            <a:miter lim="800000"/>
            <a:headEnd/>
            <a:tailEnd/>
          </a:ln>
        </p:spPr>
      </p:pic>
      <p:sp>
        <p:nvSpPr>
          <p:cNvPr id="2" name="ZoneTexte 1"/>
          <p:cNvSpPr txBox="1">
            <a:spLocks noChangeArrowheads="1"/>
          </p:cNvSpPr>
          <p:nvPr/>
        </p:nvSpPr>
        <p:spPr bwMode="auto">
          <a:xfrm>
            <a:off x="7104576" y="1131759"/>
            <a:ext cx="4680056" cy="400110"/>
          </a:xfrm>
          <a:prstGeom prst="rect">
            <a:avLst/>
          </a:prstGeom>
          <a:noFill/>
          <a:ln w="9525">
            <a:noFill/>
            <a:miter lim="800000"/>
            <a:headEnd/>
            <a:tailEnd/>
          </a:ln>
        </p:spPr>
        <p:txBody>
          <a:bodyPr wrap="square">
            <a:spAutoFit/>
          </a:bodyPr>
          <a:lstStyle/>
          <a:p>
            <a:pPr algn="ctr" eaLnBrk="1" hangingPunct="1"/>
            <a:r>
              <a:rPr lang="fr-FR" altLang="fr-FR" sz="2000" b="1" dirty="0">
                <a:solidFill>
                  <a:srgbClr val="085160"/>
                </a:solidFill>
                <a:latin typeface="Century Gothic" panose="020B0502020202020204" pitchFamily="34" charset="0"/>
              </a:rPr>
              <a:t>Les régions les plus vulnérables : </a:t>
            </a:r>
          </a:p>
        </p:txBody>
      </p:sp>
      <p:sp>
        <p:nvSpPr>
          <p:cNvPr id="4" name="ZoneTexte 3"/>
          <p:cNvSpPr txBox="1">
            <a:spLocks noChangeArrowheads="1"/>
          </p:cNvSpPr>
          <p:nvPr/>
        </p:nvSpPr>
        <p:spPr bwMode="auto">
          <a:xfrm>
            <a:off x="7629271" y="1495654"/>
            <a:ext cx="4336327" cy="1631216"/>
          </a:xfrm>
          <a:prstGeom prst="rect">
            <a:avLst/>
          </a:prstGeom>
          <a:noFill/>
          <a:ln w="9525">
            <a:noFill/>
            <a:miter lim="800000"/>
            <a:headEnd/>
            <a:tailEnd/>
          </a:ln>
        </p:spPr>
        <p:txBody>
          <a:bodyPr wrap="square">
            <a:spAutoFit/>
          </a:bodyPr>
          <a:lstStyle/>
          <a:p>
            <a:pPr marL="285750" indent="-285750">
              <a:buFont typeface="Arial" panose="020B0604020202020204" pitchFamily="34" charset="0"/>
              <a:buChar char="•"/>
            </a:pPr>
            <a:r>
              <a:rPr lang="fr-FR" altLang="fr-FR" sz="2000" dirty="0">
                <a:latin typeface="Century Gothic" panose="020B0502020202020204" pitchFamily="34" charset="0"/>
              </a:rPr>
              <a:t>Afrique subsaharienne</a:t>
            </a:r>
          </a:p>
          <a:p>
            <a:pPr marL="285750" indent="-285750">
              <a:buFont typeface="Arial" panose="020B0604020202020204" pitchFamily="34" charset="0"/>
              <a:buChar char="•"/>
            </a:pPr>
            <a:r>
              <a:rPr lang="fr-FR" altLang="fr-FR" sz="2000" dirty="0">
                <a:latin typeface="Century Gothic" panose="020B0502020202020204" pitchFamily="34" charset="0"/>
              </a:rPr>
              <a:t>Asie du Sud-est</a:t>
            </a:r>
          </a:p>
          <a:p>
            <a:pPr marL="285750" indent="-285750">
              <a:buFont typeface="Arial" panose="020B0604020202020204" pitchFamily="34" charset="0"/>
              <a:buChar char="•"/>
            </a:pPr>
            <a:r>
              <a:rPr lang="fr-FR" altLang="fr-FR" sz="2000" dirty="0">
                <a:latin typeface="Century Gothic" panose="020B0502020202020204" pitchFamily="34" charset="0"/>
              </a:rPr>
              <a:t>Amérique centrale et du Sud</a:t>
            </a:r>
          </a:p>
          <a:p>
            <a:pPr marL="285750" indent="-285750">
              <a:buFont typeface="Arial" panose="020B0604020202020204" pitchFamily="34" charset="0"/>
              <a:buChar char="•"/>
            </a:pPr>
            <a:r>
              <a:rPr lang="fr-FR" altLang="fr-FR" sz="2000" dirty="0">
                <a:latin typeface="Century Gothic" panose="020B0502020202020204" pitchFamily="34" charset="0"/>
              </a:rPr>
              <a:t>Méditerranée</a:t>
            </a:r>
          </a:p>
          <a:p>
            <a:pPr marL="285750" indent="-285750">
              <a:buFont typeface="Arial" panose="020B0604020202020204" pitchFamily="34" charset="0"/>
              <a:buChar char="•"/>
            </a:pPr>
            <a:r>
              <a:rPr lang="fr-FR" altLang="fr-FR" sz="2000" dirty="0">
                <a:latin typeface="Century Gothic" panose="020B0502020202020204" pitchFamily="34" charset="0"/>
              </a:rPr>
              <a:t>Les régions côtières et insulaires</a:t>
            </a:r>
          </a:p>
        </p:txBody>
      </p:sp>
      <p:sp>
        <p:nvSpPr>
          <p:cNvPr id="12" name="Text Box 6"/>
          <p:cNvSpPr txBox="1">
            <a:spLocks noChangeArrowheads="1"/>
          </p:cNvSpPr>
          <p:nvPr/>
        </p:nvSpPr>
        <p:spPr bwMode="auto">
          <a:xfrm>
            <a:off x="7176120" y="3421827"/>
            <a:ext cx="4824820" cy="710067"/>
          </a:xfrm>
          <a:prstGeom prst="rect">
            <a:avLst/>
          </a:prstGeom>
          <a:solidFill>
            <a:srgbClr val="F6AB38"/>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solidFill>
                  <a:srgbClr val="FFFFFF"/>
                </a:solidFill>
                <a:latin typeface="Century Gothic" panose="020B0502020202020204" pitchFamily="34" charset="0"/>
              </a:rPr>
              <a:t>Les pays les plus pauvres sont les plus exposés, sensibles et vulnérables</a:t>
            </a:r>
          </a:p>
        </p:txBody>
      </p:sp>
      <p:sp>
        <p:nvSpPr>
          <p:cNvPr id="13" name="Text Box 6"/>
          <p:cNvSpPr txBox="1">
            <a:spLocks noChangeArrowheads="1"/>
          </p:cNvSpPr>
          <p:nvPr/>
        </p:nvSpPr>
        <p:spPr bwMode="auto">
          <a:xfrm>
            <a:off x="7176120" y="4683035"/>
            <a:ext cx="4818892" cy="710067"/>
          </a:xfrm>
          <a:prstGeom prst="rect">
            <a:avLst/>
          </a:prstGeom>
          <a:solidFill>
            <a:srgbClr val="F6AB38"/>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solidFill>
                  <a:srgbClr val="FFFFFF"/>
                </a:solidFill>
                <a:latin typeface="Century Gothic" panose="020B0502020202020204" pitchFamily="34" charset="0"/>
              </a:rPr>
              <a:t>Le changement climatique va renforcer les inégalités</a:t>
            </a:r>
          </a:p>
        </p:txBody>
      </p:sp>
      <p:sp>
        <p:nvSpPr>
          <p:cNvPr id="14" name="Rectangle 13"/>
          <p:cNvSpPr/>
          <p:nvPr/>
        </p:nvSpPr>
        <p:spPr>
          <a:xfrm>
            <a:off x="40861" y="5957721"/>
            <a:ext cx="7588409"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données </a:t>
            </a:r>
            <a:r>
              <a:rPr lang="en-US" sz="1400" i="1" dirty="0">
                <a:solidFill>
                  <a:srgbClr val="085160"/>
                </a:solidFill>
                <a:latin typeface="Century Gothic" pitchFamily="34" charset="0"/>
                <a:cs typeface="+mn-cs"/>
              </a:rPr>
              <a:t>Climate Change Vulnerability Index 2013, </a:t>
            </a:r>
            <a:r>
              <a:rPr lang="en-US" sz="1400" i="1" dirty="0" err="1">
                <a:solidFill>
                  <a:srgbClr val="085160"/>
                </a:solidFill>
                <a:latin typeface="Century Gothic" pitchFamily="34" charset="0"/>
                <a:cs typeface="+mn-cs"/>
              </a:rPr>
              <a:t>infographie</a:t>
            </a:r>
            <a:r>
              <a:rPr lang="en-US" sz="1400" i="1" dirty="0">
                <a:solidFill>
                  <a:srgbClr val="085160"/>
                </a:solidFill>
                <a:latin typeface="Century Gothic" pitchFamily="34" charset="0"/>
                <a:cs typeface="+mn-cs"/>
              </a:rPr>
              <a:t> lemonde.fr</a:t>
            </a:r>
            <a:endParaRPr lang="pt-BR" sz="1400" i="1" dirty="0">
              <a:solidFill>
                <a:srgbClr val="085160"/>
              </a:solidFill>
              <a:latin typeface="Century Gothic" pitchFamily="34" charset="0"/>
              <a:cs typeface="+mn-cs"/>
            </a:endParaRPr>
          </a:p>
        </p:txBody>
      </p:sp>
      <p:sp>
        <p:nvSpPr>
          <p:cNvPr id="15" name="ZoneTexte 14"/>
          <p:cNvSpPr txBox="1">
            <a:spLocks noChangeArrowheads="1"/>
          </p:cNvSpPr>
          <p:nvPr/>
        </p:nvSpPr>
        <p:spPr bwMode="auto">
          <a:xfrm>
            <a:off x="1569332" y="4731166"/>
            <a:ext cx="4336327" cy="1015663"/>
          </a:xfrm>
          <a:prstGeom prst="rect">
            <a:avLst/>
          </a:prstGeom>
          <a:noFill/>
          <a:ln w="9525">
            <a:noFill/>
            <a:miter lim="800000"/>
            <a:headEnd/>
            <a:tailEnd/>
          </a:ln>
        </p:spPr>
        <p:txBody>
          <a:bodyPr wrap="square">
            <a:spAutoFit/>
          </a:bodyPr>
          <a:lstStyle/>
          <a:p>
            <a:pPr>
              <a:lnSpc>
                <a:spcPct val="150000"/>
              </a:lnSpc>
            </a:pPr>
            <a:r>
              <a:rPr lang="fr-FR" altLang="fr-FR" sz="2000" dirty="0">
                <a:latin typeface="Century Gothic" panose="020B0502020202020204" pitchFamily="34" charset="0"/>
              </a:rPr>
              <a:t>Risque élevé</a:t>
            </a:r>
          </a:p>
          <a:p>
            <a:pPr>
              <a:lnSpc>
                <a:spcPct val="150000"/>
              </a:lnSpc>
            </a:pPr>
            <a:r>
              <a:rPr lang="fr-FR" altLang="fr-FR" sz="2000" dirty="0">
                <a:latin typeface="Century Gothic" panose="020B0502020202020204" pitchFamily="34" charset="0"/>
              </a:rPr>
              <a:t>Risque extrême</a:t>
            </a:r>
          </a:p>
        </p:txBody>
      </p:sp>
      <p:sp>
        <p:nvSpPr>
          <p:cNvPr id="3" name="Rectangle 2"/>
          <p:cNvSpPr/>
          <p:nvPr/>
        </p:nvSpPr>
        <p:spPr>
          <a:xfrm>
            <a:off x="1281300" y="5341409"/>
            <a:ext cx="288032" cy="288000"/>
          </a:xfrm>
          <a:prstGeom prst="rect">
            <a:avLst/>
          </a:prstGeom>
          <a:solidFill>
            <a:srgbClr val="EF8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p:cNvSpPr/>
          <p:nvPr/>
        </p:nvSpPr>
        <p:spPr>
          <a:xfrm>
            <a:off x="1281300" y="4894608"/>
            <a:ext cx="288032" cy="288000"/>
          </a:xfrm>
          <a:prstGeom prst="rect">
            <a:avLst/>
          </a:prstGeom>
          <a:solidFill>
            <a:srgbClr val="FDD7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823022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7898"/>
                                        </p:tgtEl>
                                        <p:attrNameLst>
                                          <p:attrName>style.visibility</p:attrName>
                                        </p:attrNameLst>
                                      </p:cBhvr>
                                      <p:to>
                                        <p:strVal val="visible"/>
                                      </p:to>
                                    </p:set>
                                    <p:animEffect transition="in" filter="fade">
                                      <p:cBhvr>
                                        <p:cTn id="7" dur="500"/>
                                        <p:tgtEl>
                                          <p:spTgt spid="37898"/>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6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wipe(left)">
                                      <p:cBhvr>
                                        <p:cTn id="20" dur="10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wipe(left)">
                                      <p:cBhvr>
                                        <p:cTn id="25" dur="10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6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2" grpId="0" animBg="1"/>
      <p:bldP spid="13" grpId="0" animBg="1"/>
      <p:bldP spid="1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34" name="Titre 1"/>
          <p:cNvSpPr>
            <a:spLocks noGrp="1"/>
          </p:cNvSpPr>
          <p:nvPr>
            <p:ph type="title"/>
          </p:nvPr>
        </p:nvSpPr>
        <p:spPr/>
        <p:txBody>
          <a:bodyPr/>
          <a:lstStyle/>
          <a:p>
            <a:r>
              <a:rPr lang="fr-FR" altLang="fr-FR" dirty="0"/>
              <a:t>Les impacts en France</a:t>
            </a:r>
            <a:br>
              <a:rPr lang="fr-FR" altLang="fr-FR" dirty="0"/>
            </a:br>
            <a:r>
              <a:rPr lang="fr-FR" altLang="fr-FR" sz="2000" cap="none" dirty="0">
                <a:solidFill>
                  <a:srgbClr val="F6AB38"/>
                </a:solidFill>
              </a:rPr>
              <a:t>Le changement (climatique) c’est maintenant !</a:t>
            </a:r>
            <a:endParaRPr lang="fr-FR" altLang="fr-FR" sz="2400" dirty="0">
              <a:solidFill>
                <a:srgbClr val="F6AB38"/>
              </a:solidFill>
            </a:endParaRPr>
          </a:p>
        </p:txBody>
      </p:sp>
      <p:sp>
        <p:nvSpPr>
          <p:cNvPr id="39944" name="Espace réservé du contenu 2"/>
          <p:cNvSpPr>
            <a:spLocks noGrp="1"/>
          </p:cNvSpPr>
          <p:nvPr>
            <p:ph idx="1"/>
          </p:nvPr>
        </p:nvSpPr>
        <p:spPr>
          <a:prstGeom prst="rect">
            <a:avLst/>
          </a:prstGeom>
        </p:spPr>
        <p:txBody>
          <a:bodyPr/>
          <a:lstStyle/>
          <a:p>
            <a:pPr eaLnBrk="1" hangingPunct="1">
              <a:lnSpc>
                <a:spcPct val="120000"/>
              </a:lnSpc>
              <a:buClr>
                <a:srgbClr val="9BBB59"/>
              </a:buClr>
            </a:pPr>
            <a:r>
              <a:rPr lang="fr-FR" altLang="fr-FR" sz="2800" u="sng" dirty="0">
                <a:solidFill>
                  <a:srgbClr val="2A6176"/>
                </a:solidFill>
              </a:rPr>
              <a:t>Evènements extrêmes</a:t>
            </a:r>
          </a:p>
          <a:p>
            <a:pPr eaLnBrk="1" hangingPunct="1">
              <a:lnSpc>
                <a:spcPct val="120000"/>
              </a:lnSpc>
              <a:buClr>
                <a:srgbClr val="9BBB59"/>
              </a:buClr>
            </a:pPr>
            <a:r>
              <a:rPr lang="fr-FR" altLang="fr-FR" sz="2800" dirty="0">
                <a:solidFill>
                  <a:srgbClr val="7F7F7F"/>
                </a:solidFill>
              </a:rPr>
              <a:t>Eau</a:t>
            </a:r>
          </a:p>
          <a:p>
            <a:pPr eaLnBrk="1" hangingPunct="1">
              <a:lnSpc>
                <a:spcPct val="120000"/>
              </a:lnSpc>
              <a:buClr>
                <a:srgbClr val="9BBB59"/>
              </a:buClr>
            </a:pPr>
            <a:r>
              <a:rPr lang="fr-FR" altLang="fr-FR" sz="2800" dirty="0">
                <a:solidFill>
                  <a:srgbClr val="7F7F7F"/>
                </a:solidFill>
              </a:rPr>
              <a:t>Agriculture</a:t>
            </a:r>
          </a:p>
          <a:p>
            <a:pPr eaLnBrk="1" hangingPunct="1">
              <a:lnSpc>
                <a:spcPct val="120000"/>
              </a:lnSpc>
              <a:buClr>
                <a:srgbClr val="9BBB59"/>
              </a:buClr>
            </a:pPr>
            <a:r>
              <a:rPr lang="fr-FR" altLang="fr-FR" sz="2800" dirty="0">
                <a:solidFill>
                  <a:srgbClr val="7F7F7F"/>
                </a:solidFill>
              </a:rPr>
              <a:t>Biodiversité</a:t>
            </a:r>
          </a:p>
          <a:p>
            <a:pPr eaLnBrk="1" hangingPunct="1">
              <a:lnSpc>
                <a:spcPct val="120000"/>
              </a:lnSpc>
              <a:buClr>
                <a:srgbClr val="9BBB59"/>
              </a:buClr>
            </a:pPr>
            <a:r>
              <a:rPr lang="fr-FR" altLang="fr-FR" sz="2800" dirty="0">
                <a:solidFill>
                  <a:srgbClr val="7F7F7F"/>
                </a:solidFill>
              </a:rPr>
              <a:t>Santé</a:t>
            </a:r>
          </a:p>
          <a:p>
            <a:pPr eaLnBrk="1" hangingPunct="1">
              <a:lnSpc>
                <a:spcPct val="120000"/>
              </a:lnSpc>
              <a:buClr>
                <a:srgbClr val="9BBB59"/>
              </a:buClr>
            </a:pPr>
            <a:r>
              <a:rPr lang="fr-FR" altLang="fr-FR" sz="2800" dirty="0">
                <a:solidFill>
                  <a:srgbClr val="7F7F7F"/>
                </a:solidFill>
              </a:rPr>
              <a:t>Tourisme</a:t>
            </a:r>
          </a:p>
          <a:p>
            <a:pPr eaLnBrk="1" hangingPunct="1">
              <a:lnSpc>
                <a:spcPct val="120000"/>
              </a:lnSpc>
              <a:buClr>
                <a:srgbClr val="9BBB59"/>
              </a:buClr>
            </a:pPr>
            <a:r>
              <a:rPr lang="fr-FR" altLang="fr-FR" sz="2800" dirty="0">
                <a:solidFill>
                  <a:srgbClr val="7F7F7F"/>
                </a:solidFill>
              </a:rPr>
              <a:t>Infrastructures</a:t>
            </a:r>
          </a:p>
        </p:txBody>
      </p:sp>
      <p:pic>
        <p:nvPicPr>
          <p:cNvPr id="14" name="Imag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19936" y="116632"/>
            <a:ext cx="315559" cy="315559"/>
          </a:xfrm>
          <a:prstGeom prst="rect">
            <a:avLst/>
          </a:prstGeom>
        </p:spPr>
      </p:pic>
      <p:sp>
        <p:nvSpPr>
          <p:cNvPr id="16" name="Rectangle 15"/>
          <p:cNvSpPr/>
          <p:nvPr/>
        </p:nvSpPr>
        <p:spPr>
          <a:xfrm>
            <a:off x="26132" y="5970302"/>
            <a:ext cx="12144672"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a:solidFill>
                  <a:srgbClr val="085160"/>
                </a:solidFill>
                <a:latin typeface="Century Gothic" pitchFamily="34" charset="0"/>
                <a:cs typeface="+mn-cs"/>
              </a:rPr>
              <a:t>AFP</a:t>
            </a:r>
          </a:p>
        </p:txBody>
      </p:sp>
      <p:pic>
        <p:nvPicPr>
          <p:cNvPr id="3" name="Image 2">
            <a:extLst>
              <a:ext uri="{FF2B5EF4-FFF2-40B4-BE49-F238E27FC236}">
                <a16:creationId xmlns:a16="http://schemas.microsoft.com/office/drawing/2014/main" id="{E562A44E-C233-425A-B6A3-C1366367FDC3}"/>
              </a:ext>
            </a:extLst>
          </p:cNvPr>
          <p:cNvPicPr>
            <a:picLocks noChangeAspect="1"/>
          </p:cNvPicPr>
          <p:nvPr/>
        </p:nvPicPr>
        <p:blipFill>
          <a:blip r:embed="rId4"/>
          <a:stretch>
            <a:fillRect/>
          </a:stretch>
        </p:blipFill>
        <p:spPr>
          <a:xfrm>
            <a:off x="5658491" y="1103175"/>
            <a:ext cx="5832648" cy="5239424"/>
          </a:xfrm>
          <a:prstGeom prst="rect">
            <a:avLst/>
          </a:prstGeom>
        </p:spPr>
      </p:pic>
    </p:spTree>
    <p:extLst>
      <p:ext uri="{BB962C8B-B14F-4D97-AF65-F5344CB8AC3E}">
        <p14:creationId xmlns:p14="http://schemas.microsoft.com/office/powerpoint/2010/main" val="209142467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3"/>
          <a:stretch>
            <a:fillRect/>
          </a:stretch>
        </p:blipFill>
        <p:spPr>
          <a:xfrm>
            <a:off x="5156846" y="1295602"/>
            <a:ext cx="5403650" cy="4213561"/>
          </a:xfrm>
          <a:prstGeom prst="rect">
            <a:avLst/>
          </a:prstGeom>
        </p:spPr>
      </p:pic>
      <p:sp>
        <p:nvSpPr>
          <p:cNvPr id="39944" name="Espace réservé du contenu 2"/>
          <p:cNvSpPr>
            <a:spLocks noGrp="1"/>
          </p:cNvSpPr>
          <p:nvPr>
            <p:ph idx="1"/>
          </p:nvPr>
        </p:nvSpPr>
        <p:spPr>
          <a:prstGeom prst="rect">
            <a:avLst/>
          </a:prstGeom>
        </p:spPr>
        <p:txBody>
          <a:bodyPr/>
          <a:lstStyle/>
          <a:p>
            <a:pPr eaLnBrk="1" hangingPunct="1">
              <a:lnSpc>
                <a:spcPct val="120000"/>
              </a:lnSpc>
              <a:buClr>
                <a:srgbClr val="9BBB59"/>
              </a:buClr>
            </a:pPr>
            <a:r>
              <a:rPr lang="fr-FR" altLang="fr-FR" sz="2800" dirty="0">
                <a:solidFill>
                  <a:srgbClr val="7F7F7F"/>
                </a:solidFill>
              </a:rPr>
              <a:t>Evènements extrêmes</a:t>
            </a:r>
          </a:p>
          <a:p>
            <a:pPr eaLnBrk="1" hangingPunct="1">
              <a:lnSpc>
                <a:spcPct val="120000"/>
              </a:lnSpc>
              <a:buClr>
                <a:srgbClr val="9BBB59"/>
              </a:buClr>
            </a:pPr>
            <a:r>
              <a:rPr lang="fr-FR" altLang="fr-FR" sz="2800" u="sng" dirty="0">
                <a:solidFill>
                  <a:srgbClr val="2A6176"/>
                </a:solidFill>
              </a:rPr>
              <a:t>Eau</a:t>
            </a:r>
          </a:p>
          <a:p>
            <a:pPr eaLnBrk="1" hangingPunct="1">
              <a:lnSpc>
                <a:spcPct val="120000"/>
              </a:lnSpc>
              <a:buClr>
                <a:srgbClr val="9BBB59"/>
              </a:buClr>
            </a:pPr>
            <a:r>
              <a:rPr lang="fr-FR" altLang="fr-FR" sz="2800" dirty="0">
                <a:solidFill>
                  <a:srgbClr val="7F7F7F"/>
                </a:solidFill>
              </a:rPr>
              <a:t>Agriculture</a:t>
            </a:r>
          </a:p>
          <a:p>
            <a:pPr eaLnBrk="1" hangingPunct="1">
              <a:lnSpc>
                <a:spcPct val="120000"/>
              </a:lnSpc>
              <a:buClr>
                <a:srgbClr val="9BBB59"/>
              </a:buClr>
            </a:pPr>
            <a:r>
              <a:rPr lang="fr-FR" altLang="fr-FR" sz="2800" dirty="0">
                <a:solidFill>
                  <a:srgbClr val="7F7F7F"/>
                </a:solidFill>
              </a:rPr>
              <a:t>Biodiversité</a:t>
            </a:r>
          </a:p>
          <a:p>
            <a:pPr eaLnBrk="1" hangingPunct="1">
              <a:lnSpc>
                <a:spcPct val="120000"/>
              </a:lnSpc>
              <a:buClr>
                <a:srgbClr val="9BBB59"/>
              </a:buClr>
            </a:pPr>
            <a:r>
              <a:rPr lang="fr-FR" altLang="fr-FR" sz="2800" dirty="0">
                <a:solidFill>
                  <a:srgbClr val="7F7F7F"/>
                </a:solidFill>
              </a:rPr>
              <a:t>Santé</a:t>
            </a:r>
          </a:p>
          <a:p>
            <a:pPr eaLnBrk="1" hangingPunct="1">
              <a:lnSpc>
                <a:spcPct val="120000"/>
              </a:lnSpc>
              <a:buClr>
                <a:srgbClr val="9BBB59"/>
              </a:buClr>
            </a:pPr>
            <a:r>
              <a:rPr lang="fr-FR" altLang="fr-FR" sz="2800" dirty="0">
                <a:solidFill>
                  <a:srgbClr val="7F7F7F"/>
                </a:solidFill>
              </a:rPr>
              <a:t>Tourisme</a:t>
            </a:r>
          </a:p>
          <a:p>
            <a:pPr eaLnBrk="1" hangingPunct="1">
              <a:lnSpc>
                <a:spcPct val="120000"/>
              </a:lnSpc>
              <a:buClr>
                <a:srgbClr val="9BBB59"/>
              </a:buClr>
            </a:pPr>
            <a:r>
              <a:rPr lang="fr-FR" altLang="fr-FR" sz="2800" dirty="0">
                <a:solidFill>
                  <a:srgbClr val="7F7F7F"/>
                </a:solidFill>
              </a:rPr>
              <a:t>Infrastructures</a:t>
            </a:r>
          </a:p>
        </p:txBody>
      </p:sp>
      <p:sp>
        <p:nvSpPr>
          <p:cNvPr id="16" name="Rectangle 15"/>
          <p:cNvSpPr/>
          <p:nvPr/>
        </p:nvSpPr>
        <p:spPr>
          <a:xfrm>
            <a:off x="26132" y="5970302"/>
            <a:ext cx="12144672"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a:solidFill>
                  <a:srgbClr val="085160"/>
                </a:solidFill>
                <a:latin typeface="Century Gothic" pitchFamily="34" charset="0"/>
                <a:cs typeface="+mn-cs"/>
              </a:rPr>
              <a:t>20 minutes ; Le Point</a:t>
            </a:r>
          </a:p>
        </p:txBody>
      </p:sp>
      <p:pic>
        <p:nvPicPr>
          <p:cNvPr id="4" name="Image 3"/>
          <p:cNvPicPr>
            <a:picLocks noChangeAspect="1"/>
          </p:cNvPicPr>
          <p:nvPr/>
        </p:nvPicPr>
        <p:blipFill>
          <a:blip r:embed="rId4"/>
          <a:stretch>
            <a:fillRect/>
          </a:stretch>
        </p:blipFill>
        <p:spPr>
          <a:xfrm>
            <a:off x="8832304" y="1668266"/>
            <a:ext cx="2886285" cy="4158020"/>
          </a:xfrm>
          <a:prstGeom prst="rect">
            <a:avLst/>
          </a:prstGeom>
        </p:spPr>
      </p:pic>
      <p:sp>
        <p:nvSpPr>
          <p:cNvPr id="11" name="Titre 1"/>
          <p:cNvSpPr>
            <a:spLocks noGrp="1"/>
          </p:cNvSpPr>
          <p:nvPr>
            <p:ph type="title"/>
          </p:nvPr>
        </p:nvSpPr>
        <p:spPr>
          <a:xfrm>
            <a:off x="2027548" y="0"/>
            <a:ext cx="8028892" cy="980728"/>
          </a:xfrm>
        </p:spPr>
        <p:txBody>
          <a:bodyPr/>
          <a:lstStyle/>
          <a:p>
            <a:r>
              <a:rPr lang="fr-FR" altLang="fr-FR" dirty="0"/>
              <a:t>Les impacts en France</a:t>
            </a:r>
            <a:br>
              <a:rPr lang="fr-FR" altLang="fr-FR" dirty="0"/>
            </a:br>
            <a:r>
              <a:rPr lang="fr-FR" altLang="fr-FR" sz="2000" cap="none" dirty="0">
                <a:solidFill>
                  <a:srgbClr val="F6AB38"/>
                </a:solidFill>
              </a:rPr>
              <a:t>Le changement (climatique) c’est maintenant !</a:t>
            </a:r>
            <a:endParaRPr lang="fr-FR" altLang="fr-FR" sz="2000" dirty="0">
              <a:solidFill>
                <a:srgbClr val="F6AB38"/>
              </a:solidFill>
            </a:endParaRPr>
          </a:p>
        </p:txBody>
      </p:sp>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9936" y="116632"/>
            <a:ext cx="315559" cy="315559"/>
          </a:xfrm>
          <a:prstGeom prst="rect">
            <a:avLst/>
          </a:prstGeom>
        </p:spPr>
      </p:pic>
      <p:pic>
        <p:nvPicPr>
          <p:cNvPr id="5" name="Image 4"/>
          <p:cNvPicPr>
            <a:picLocks noChangeAspect="1"/>
          </p:cNvPicPr>
          <p:nvPr/>
        </p:nvPicPr>
        <p:blipFill>
          <a:blip r:embed="rId6"/>
          <a:stretch>
            <a:fillRect/>
          </a:stretch>
        </p:blipFill>
        <p:spPr>
          <a:xfrm>
            <a:off x="4851946" y="4213707"/>
            <a:ext cx="3867324" cy="1526025"/>
          </a:xfrm>
          <a:prstGeom prst="rect">
            <a:avLst/>
          </a:prstGeom>
        </p:spPr>
      </p:pic>
    </p:spTree>
    <p:extLst>
      <p:ext uri="{BB962C8B-B14F-4D97-AF65-F5344CB8AC3E}">
        <p14:creationId xmlns:p14="http://schemas.microsoft.com/office/powerpoint/2010/main" val="382448783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2" name="Picture 12"/>
          <p:cNvPicPr>
            <a:picLocks noChangeAspect="1" noChangeArrowheads="1"/>
          </p:cNvPicPr>
          <p:nvPr/>
        </p:nvPicPr>
        <p:blipFill>
          <a:blip r:embed="rId3" cstate="print"/>
          <a:srcRect/>
          <a:stretch>
            <a:fillRect/>
          </a:stretch>
        </p:blipFill>
        <p:spPr bwMode="auto">
          <a:xfrm>
            <a:off x="4783931" y="1166947"/>
            <a:ext cx="5400600" cy="4684029"/>
          </a:xfrm>
          <a:prstGeom prst="rect">
            <a:avLst/>
          </a:prstGeom>
          <a:noFill/>
          <a:ln w="9525">
            <a:noFill/>
            <a:miter lim="800000"/>
            <a:headEnd/>
            <a:tailEnd/>
          </a:ln>
        </p:spPr>
      </p:pic>
      <p:sp>
        <p:nvSpPr>
          <p:cNvPr id="39944" name="Espace réservé du contenu 2"/>
          <p:cNvSpPr>
            <a:spLocks noGrp="1"/>
          </p:cNvSpPr>
          <p:nvPr>
            <p:ph idx="1"/>
          </p:nvPr>
        </p:nvSpPr>
        <p:spPr>
          <a:prstGeom prst="rect">
            <a:avLst/>
          </a:prstGeom>
        </p:spPr>
        <p:txBody>
          <a:bodyPr/>
          <a:lstStyle/>
          <a:p>
            <a:pPr eaLnBrk="1" hangingPunct="1">
              <a:lnSpc>
                <a:spcPct val="120000"/>
              </a:lnSpc>
              <a:buClr>
                <a:srgbClr val="9BBB59"/>
              </a:buClr>
            </a:pPr>
            <a:r>
              <a:rPr lang="fr-FR" altLang="fr-FR" sz="2800" dirty="0">
                <a:solidFill>
                  <a:srgbClr val="7F7F7F"/>
                </a:solidFill>
              </a:rPr>
              <a:t>Evènements extrêmes</a:t>
            </a:r>
          </a:p>
          <a:p>
            <a:pPr eaLnBrk="1" hangingPunct="1">
              <a:lnSpc>
                <a:spcPct val="120000"/>
              </a:lnSpc>
              <a:buClr>
                <a:srgbClr val="9BBB59"/>
              </a:buClr>
            </a:pPr>
            <a:r>
              <a:rPr lang="fr-FR" altLang="fr-FR" sz="2800" dirty="0">
                <a:solidFill>
                  <a:srgbClr val="7F7F7F"/>
                </a:solidFill>
              </a:rPr>
              <a:t>Eau</a:t>
            </a:r>
          </a:p>
          <a:p>
            <a:pPr eaLnBrk="1" hangingPunct="1">
              <a:lnSpc>
                <a:spcPct val="120000"/>
              </a:lnSpc>
              <a:buClr>
                <a:srgbClr val="9BBB59"/>
              </a:buClr>
            </a:pPr>
            <a:r>
              <a:rPr lang="fr-FR" altLang="fr-FR" sz="2800" u="sng" dirty="0">
                <a:solidFill>
                  <a:srgbClr val="2A6176"/>
                </a:solidFill>
              </a:rPr>
              <a:t>Agriculture</a:t>
            </a:r>
          </a:p>
          <a:p>
            <a:pPr eaLnBrk="1" hangingPunct="1">
              <a:lnSpc>
                <a:spcPct val="120000"/>
              </a:lnSpc>
              <a:buClr>
                <a:srgbClr val="9BBB59"/>
              </a:buClr>
            </a:pPr>
            <a:r>
              <a:rPr lang="fr-FR" altLang="fr-FR" sz="2800" dirty="0">
                <a:solidFill>
                  <a:srgbClr val="7F7F7F"/>
                </a:solidFill>
              </a:rPr>
              <a:t>Biodiversité</a:t>
            </a:r>
          </a:p>
          <a:p>
            <a:pPr eaLnBrk="1" hangingPunct="1">
              <a:lnSpc>
                <a:spcPct val="120000"/>
              </a:lnSpc>
              <a:buClr>
                <a:srgbClr val="9BBB59"/>
              </a:buClr>
            </a:pPr>
            <a:r>
              <a:rPr lang="fr-FR" altLang="fr-FR" sz="2800" dirty="0">
                <a:solidFill>
                  <a:srgbClr val="7F7F7F"/>
                </a:solidFill>
              </a:rPr>
              <a:t>Santé</a:t>
            </a:r>
          </a:p>
          <a:p>
            <a:pPr eaLnBrk="1" hangingPunct="1">
              <a:lnSpc>
                <a:spcPct val="120000"/>
              </a:lnSpc>
              <a:buClr>
                <a:srgbClr val="9BBB59"/>
              </a:buClr>
            </a:pPr>
            <a:r>
              <a:rPr lang="fr-FR" altLang="fr-FR" sz="2800" dirty="0">
                <a:solidFill>
                  <a:srgbClr val="7F7F7F"/>
                </a:solidFill>
              </a:rPr>
              <a:t>Tourisme</a:t>
            </a:r>
          </a:p>
          <a:p>
            <a:pPr eaLnBrk="1" hangingPunct="1">
              <a:lnSpc>
                <a:spcPct val="120000"/>
              </a:lnSpc>
              <a:buClr>
                <a:srgbClr val="9BBB59"/>
              </a:buClr>
            </a:pPr>
            <a:r>
              <a:rPr lang="fr-FR" altLang="fr-FR" sz="2800" dirty="0">
                <a:solidFill>
                  <a:srgbClr val="7F7F7F"/>
                </a:solidFill>
              </a:rPr>
              <a:t>Infrastructures</a:t>
            </a:r>
          </a:p>
        </p:txBody>
      </p:sp>
      <p:sp>
        <p:nvSpPr>
          <p:cNvPr id="16" name="Rectangle 15"/>
          <p:cNvSpPr/>
          <p:nvPr/>
        </p:nvSpPr>
        <p:spPr>
          <a:xfrm>
            <a:off x="26132" y="5970302"/>
            <a:ext cx="12144672" cy="307777"/>
          </a:xfrm>
          <a:prstGeom prst="rect">
            <a:avLst/>
          </a:prstGeom>
          <a:ln>
            <a:noFill/>
          </a:ln>
        </p:spPr>
        <p:txBody>
          <a:bodyPr wrap="square">
            <a:spAutoFit/>
          </a:bodyPr>
          <a:lstStyle/>
          <a:p>
            <a:pPr algn="just"/>
            <a:r>
              <a:rPr lang="fr-FR" sz="1400" i="1" dirty="0">
                <a:solidFill>
                  <a:srgbClr val="2A6176"/>
                </a:solidFill>
                <a:latin typeface="Century Gothic" pitchFamily="34" charset="0"/>
                <a:cs typeface="+mn-cs"/>
              </a:rPr>
              <a:t>Source : </a:t>
            </a:r>
            <a:r>
              <a:rPr lang="en-US" sz="1400" i="1" dirty="0">
                <a:solidFill>
                  <a:srgbClr val="2A6176"/>
                </a:solidFill>
                <a:latin typeface="Century Gothic" pitchFamily="34" charset="0"/>
                <a:cs typeface="+mn-cs"/>
              </a:rPr>
              <a:t>La France </a:t>
            </a:r>
            <a:r>
              <a:rPr lang="en-US" sz="1400" i="1" dirty="0" err="1">
                <a:solidFill>
                  <a:srgbClr val="2A6176"/>
                </a:solidFill>
                <a:latin typeface="Century Gothic" pitchFamily="34" charset="0"/>
                <a:cs typeface="+mn-cs"/>
              </a:rPr>
              <a:t>agricole</a:t>
            </a:r>
            <a:r>
              <a:rPr lang="en-US" sz="1400" i="1" dirty="0">
                <a:solidFill>
                  <a:srgbClr val="2A6176"/>
                </a:solidFill>
                <a:latin typeface="Century Gothic" pitchFamily="34" charset="0"/>
                <a:cs typeface="+mn-cs"/>
              </a:rPr>
              <a:t>, France Info</a:t>
            </a:r>
          </a:p>
        </p:txBody>
      </p:sp>
      <p:pic>
        <p:nvPicPr>
          <p:cNvPr id="4" name="Image 3"/>
          <p:cNvPicPr>
            <a:picLocks noChangeAspect="1"/>
          </p:cNvPicPr>
          <p:nvPr/>
        </p:nvPicPr>
        <p:blipFill>
          <a:blip r:embed="rId4"/>
          <a:stretch>
            <a:fillRect/>
          </a:stretch>
        </p:blipFill>
        <p:spPr>
          <a:xfrm>
            <a:off x="8105231" y="1198153"/>
            <a:ext cx="4051478" cy="4756073"/>
          </a:xfrm>
          <a:prstGeom prst="rect">
            <a:avLst/>
          </a:prstGeom>
        </p:spPr>
      </p:pic>
      <p:sp>
        <p:nvSpPr>
          <p:cNvPr id="11" name="Titre 1"/>
          <p:cNvSpPr>
            <a:spLocks noGrp="1"/>
          </p:cNvSpPr>
          <p:nvPr>
            <p:ph type="title"/>
          </p:nvPr>
        </p:nvSpPr>
        <p:spPr>
          <a:xfrm>
            <a:off x="2027548" y="0"/>
            <a:ext cx="8028892" cy="980728"/>
          </a:xfrm>
        </p:spPr>
        <p:txBody>
          <a:bodyPr/>
          <a:lstStyle/>
          <a:p>
            <a:r>
              <a:rPr lang="fr-FR" altLang="fr-FR" dirty="0"/>
              <a:t>Les impacts en France</a:t>
            </a:r>
            <a:br>
              <a:rPr lang="fr-FR" altLang="fr-FR" dirty="0"/>
            </a:br>
            <a:r>
              <a:rPr lang="fr-FR" altLang="fr-FR" sz="2000" cap="none" dirty="0">
                <a:solidFill>
                  <a:srgbClr val="F6AB38"/>
                </a:solidFill>
              </a:rPr>
              <a:t>Le changement (climatique) c’est maintenant !</a:t>
            </a:r>
            <a:endParaRPr lang="fr-FR" altLang="fr-FR" sz="2000" dirty="0">
              <a:solidFill>
                <a:srgbClr val="F6AB38"/>
              </a:solidFill>
            </a:endParaRPr>
          </a:p>
        </p:txBody>
      </p:sp>
      <p:pic>
        <p:nvPicPr>
          <p:cNvPr id="12" name="Imag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9936" y="116632"/>
            <a:ext cx="315559" cy="315559"/>
          </a:xfrm>
          <a:prstGeom prst="rect">
            <a:avLst/>
          </a:prstGeom>
        </p:spPr>
      </p:pic>
    </p:spTree>
    <p:extLst>
      <p:ext uri="{BB962C8B-B14F-4D97-AF65-F5344CB8AC3E}">
        <p14:creationId xmlns:p14="http://schemas.microsoft.com/office/powerpoint/2010/main" val="29415312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a:spLocks noGrp="1"/>
          </p:cNvSpPr>
          <p:nvPr>
            <p:ph type="title"/>
          </p:nvPr>
        </p:nvSpPr>
        <p:spPr/>
        <p:txBody>
          <a:bodyPr/>
          <a:lstStyle/>
          <a:p>
            <a:r>
              <a:rPr lang="fr-FR" dirty="0"/>
              <a:t>Qu’est-ce que l’énergie ?</a:t>
            </a:r>
          </a:p>
        </p:txBody>
      </p:sp>
      <p:sp>
        <p:nvSpPr>
          <p:cNvPr id="3" name="Espace réservé du contenu 2"/>
          <p:cNvSpPr>
            <a:spLocks noGrp="1"/>
          </p:cNvSpPr>
          <p:nvPr>
            <p:ph idx="1"/>
          </p:nvPr>
        </p:nvSpPr>
        <p:spPr/>
        <p:txBody>
          <a:bodyPr/>
          <a:lstStyle/>
          <a:p>
            <a:r>
              <a:rPr lang="fr-FR" dirty="0"/>
              <a:t>L’énergie permet de modifier :</a:t>
            </a:r>
          </a:p>
          <a:p>
            <a:pPr lvl="1"/>
            <a:r>
              <a:rPr lang="fr-FR" sz="2000" dirty="0"/>
              <a:t>La vitesse</a:t>
            </a:r>
          </a:p>
          <a:p>
            <a:pPr lvl="1"/>
            <a:r>
              <a:rPr lang="fr-FR" sz="2000" dirty="0"/>
              <a:t>La température</a:t>
            </a:r>
          </a:p>
          <a:p>
            <a:pPr lvl="1"/>
            <a:r>
              <a:rPr lang="fr-FR" sz="2000" dirty="0"/>
              <a:t>La forme d’un objet</a:t>
            </a:r>
          </a:p>
          <a:p>
            <a:pPr lvl="1"/>
            <a:r>
              <a:rPr lang="fr-FR" sz="2000" dirty="0"/>
              <a:t>La composition chimique</a:t>
            </a:r>
          </a:p>
          <a:p>
            <a:pPr lvl="1"/>
            <a:r>
              <a:rPr lang="fr-FR" sz="2000" dirty="0"/>
              <a:t>L’altitude</a:t>
            </a:r>
          </a:p>
          <a:p>
            <a:pPr lvl="1"/>
            <a:r>
              <a:rPr lang="fr-FR" sz="2000" dirty="0"/>
              <a:t>La lumière</a:t>
            </a:r>
          </a:p>
          <a:p>
            <a:pPr lvl="1"/>
            <a:r>
              <a:rPr lang="fr-FR" sz="2000" dirty="0"/>
              <a:t>Etc.</a:t>
            </a:r>
          </a:p>
          <a:p>
            <a:endParaRPr lang="fr-FR" dirty="0"/>
          </a:p>
          <a:p>
            <a:endParaRPr lang="fr-FR" dirty="0"/>
          </a:p>
        </p:txBody>
      </p:sp>
      <p:pic>
        <p:nvPicPr>
          <p:cNvPr id="7" name="Imag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104113" y="1628800"/>
            <a:ext cx="3246207" cy="3142404"/>
          </a:xfrm>
          <a:prstGeom prst="rect">
            <a:avLst/>
          </a:prstGeom>
        </p:spPr>
      </p:pic>
      <p:sp>
        <p:nvSpPr>
          <p:cNvPr id="14" name="Rectangle 13"/>
          <p:cNvSpPr/>
          <p:nvPr/>
        </p:nvSpPr>
        <p:spPr>
          <a:xfrm>
            <a:off x="407368" y="4861610"/>
            <a:ext cx="11175032" cy="1200329"/>
          </a:xfrm>
          <a:prstGeom prst="rect">
            <a:avLst/>
          </a:prstGeom>
        </p:spPr>
        <p:txBody>
          <a:bodyPr wrap="square">
            <a:spAutoFit/>
          </a:bodyPr>
          <a:lstStyle/>
          <a:p>
            <a:pPr algn="ctr"/>
            <a:r>
              <a:rPr lang="fr-FR" sz="2400" b="1" dirty="0">
                <a:solidFill>
                  <a:srgbClr val="F6AB38"/>
                </a:solidFill>
                <a:latin typeface="Century Gothic" pitchFamily="34" charset="0"/>
              </a:rPr>
              <a:t>L’énergie mesure les transformations du monde</a:t>
            </a:r>
          </a:p>
          <a:p>
            <a:pPr algn="ctr"/>
            <a:endParaRPr lang="fr-FR" sz="2400" b="1" dirty="0">
              <a:solidFill>
                <a:srgbClr val="F6AB38"/>
              </a:solidFill>
              <a:latin typeface="Century Gothic" pitchFamily="34" charset="0"/>
            </a:endParaRPr>
          </a:p>
          <a:p>
            <a:pPr algn="ctr"/>
            <a:r>
              <a:rPr lang="fr-FR" sz="2400" b="1" dirty="0">
                <a:solidFill>
                  <a:srgbClr val="F6AB38"/>
                </a:solidFill>
                <a:latin typeface="Century Gothic" pitchFamily="34" charset="0"/>
              </a:rPr>
              <a:t>Consommation d’énergie = vitesse à laquelle le monde se transforme</a:t>
            </a:r>
          </a:p>
        </p:txBody>
      </p:sp>
    </p:spTree>
    <p:extLst>
      <p:ext uri="{BB962C8B-B14F-4D97-AF65-F5344CB8AC3E}">
        <p14:creationId xmlns:p14="http://schemas.microsoft.com/office/powerpoint/2010/main" val="3455195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6" name="Picture 16"/>
          <p:cNvPicPr>
            <a:picLocks noChangeAspect="1" noChangeArrowheads="1"/>
          </p:cNvPicPr>
          <p:nvPr/>
        </p:nvPicPr>
        <p:blipFill>
          <a:blip r:embed="rId3" cstate="print"/>
          <a:srcRect/>
          <a:stretch>
            <a:fillRect/>
          </a:stretch>
        </p:blipFill>
        <p:spPr bwMode="auto">
          <a:xfrm>
            <a:off x="4871276" y="1331398"/>
            <a:ext cx="4176712" cy="4357688"/>
          </a:xfrm>
          <a:prstGeom prst="rect">
            <a:avLst/>
          </a:prstGeom>
          <a:noFill/>
          <a:ln w="9525">
            <a:noFill/>
            <a:miter lim="800000"/>
            <a:headEnd/>
            <a:tailEnd/>
          </a:ln>
        </p:spPr>
      </p:pic>
      <p:sp>
        <p:nvSpPr>
          <p:cNvPr id="39944" name="Espace réservé du contenu 2"/>
          <p:cNvSpPr>
            <a:spLocks noGrp="1"/>
          </p:cNvSpPr>
          <p:nvPr>
            <p:ph idx="1"/>
          </p:nvPr>
        </p:nvSpPr>
        <p:spPr>
          <a:prstGeom prst="rect">
            <a:avLst/>
          </a:prstGeom>
        </p:spPr>
        <p:txBody>
          <a:bodyPr/>
          <a:lstStyle/>
          <a:p>
            <a:pPr eaLnBrk="1" hangingPunct="1">
              <a:lnSpc>
                <a:spcPct val="120000"/>
              </a:lnSpc>
              <a:buClr>
                <a:srgbClr val="9BBB59"/>
              </a:buClr>
            </a:pPr>
            <a:r>
              <a:rPr lang="fr-FR" altLang="fr-FR" sz="2800" dirty="0">
                <a:solidFill>
                  <a:srgbClr val="7F7F7F"/>
                </a:solidFill>
              </a:rPr>
              <a:t>Evènements extrêmes</a:t>
            </a:r>
          </a:p>
          <a:p>
            <a:pPr eaLnBrk="1" hangingPunct="1">
              <a:lnSpc>
                <a:spcPct val="120000"/>
              </a:lnSpc>
              <a:buClr>
                <a:srgbClr val="9BBB59"/>
              </a:buClr>
            </a:pPr>
            <a:r>
              <a:rPr lang="fr-FR" altLang="fr-FR" sz="2800" dirty="0">
                <a:solidFill>
                  <a:srgbClr val="7F7F7F"/>
                </a:solidFill>
              </a:rPr>
              <a:t>Eau</a:t>
            </a:r>
          </a:p>
          <a:p>
            <a:pPr eaLnBrk="1" hangingPunct="1">
              <a:lnSpc>
                <a:spcPct val="120000"/>
              </a:lnSpc>
              <a:buClr>
                <a:srgbClr val="9BBB59"/>
              </a:buClr>
            </a:pPr>
            <a:r>
              <a:rPr lang="fr-FR" altLang="fr-FR" sz="2800" dirty="0">
                <a:solidFill>
                  <a:srgbClr val="7F7F7F"/>
                </a:solidFill>
              </a:rPr>
              <a:t>Agriculture</a:t>
            </a:r>
          </a:p>
          <a:p>
            <a:pPr eaLnBrk="1" hangingPunct="1">
              <a:lnSpc>
                <a:spcPct val="120000"/>
              </a:lnSpc>
              <a:buClr>
                <a:srgbClr val="9BBB59"/>
              </a:buClr>
            </a:pPr>
            <a:r>
              <a:rPr lang="fr-FR" altLang="fr-FR" sz="2800" u="sng" dirty="0">
                <a:solidFill>
                  <a:srgbClr val="2A6176"/>
                </a:solidFill>
              </a:rPr>
              <a:t>Biodiversité</a:t>
            </a:r>
          </a:p>
          <a:p>
            <a:pPr eaLnBrk="1" hangingPunct="1">
              <a:lnSpc>
                <a:spcPct val="120000"/>
              </a:lnSpc>
              <a:buClr>
                <a:srgbClr val="9BBB59"/>
              </a:buClr>
            </a:pPr>
            <a:r>
              <a:rPr lang="fr-FR" altLang="fr-FR" sz="2800" dirty="0">
                <a:solidFill>
                  <a:srgbClr val="7F7F7F"/>
                </a:solidFill>
              </a:rPr>
              <a:t>Santé</a:t>
            </a:r>
          </a:p>
          <a:p>
            <a:pPr eaLnBrk="1" hangingPunct="1">
              <a:lnSpc>
                <a:spcPct val="120000"/>
              </a:lnSpc>
              <a:buClr>
                <a:srgbClr val="9BBB59"/>
              </a:buClr>
            </a:pPr>
            <a:r>
              <a:rPr lang="fr-FR" altLang="fr-FR" sz="2800" dirty="0">
                <a:solidFill>
                  <a:srgbClr val="7F7F7F"/>
                </a:solidFill>
              </a:rPr>
              <a:t>Tourisme</a:t>
            </a:r>
          </a:p>
          <a:p>
            <a:pPr eaLnBrk="1" hangingPunct="1">
              <a:lnSpc>
                <a:spcPct val="120000"/>
              </a:lnSpc>
              <a:buClr>
                <a:srgbClr val="9BBB59"/>
              </a:buClr>
            </a:pPr>
            <a:r>
              <a:rPr lang="fr-FR" altLang="fr-FR" sz="2800" dirty="0">
                <a:solidFill>
                  <a:srgbClr val="7F7F7F"/>
                </a:solidFill>
              </a:rPr>
              <a:t>Infrastructures</a:t>
            </a:r>
          </a:p>
        </p:txBody>
      </p:sp>
      <p:sp>
        <p:nvSpPr>
          <p:cNvPr id="16" name="Rectangle 15"/>
          <p:cNvSpPr/>
          <p:nvPr/>
        </p:nvSpPr>
        <p:spPr>
          <a:xfrm>
            <a:off x="26132" y="5970302"/>
            <a:ext cx="12144672"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err="1">
                <a:solidFill>
                  <a:srgbClr val="085160"/>
                </a:solidFill>
                <a:latin typeface="Century Gothic" pitchFamily="34" charset="0"/>
                <a:cs typeface="+mn-cs"/>
              </a:rPr>
              <a:t>Sud</a:t>
            </a:r>
            <a:r>
              <a:rPr lang="en-US" sz="1400" i="1" dirty="0">
                <a:solidFill>
                  <a:srgbClr val="085160"/>
                </a:solidFill>
                <a:latin typeface="Century Gothic" pitchFamily="34" charset="0"/>
                <a:cs typeface="+mn-cs"/>
              </a:rPr>
              <a:t> </a:t>
            </a:r>
            <a:r>
              <a:rPr lang="en-US" sz="1400" i="1" dirty="0" err="1">
                <a:solidFill>
                  <a:srgbClr val="085160"/>
                </a:solidFill>
                <a:latin typeface="Century Gothic" pitchFamily="34" charset="0"/>
                <a:cs typeface="+mn-cs"/>
              </a:rPr>
              <a:t>Ouest</a:t>
            </a:r>
            <a:r>
              <a:rPr lang="en-US" sz="1400" i="1" dirty="0">
                <a:solidFill>
                  <a:srgbClr val="085160"/>
                </a:solidFill>
                <a:latin typeface="Century Gothic" pitchFamily="34" charset="0"/>
                <a:cs typeface="+mn-cs"/>
              </a:rPr>
              <a:t>, CNRS</a:t>
            </a:r>
          </a:p>
        </p:txBody>
      </p:sp>
      <p:pic>
        <p:nvPicPr>
          <p:cNvPr id="4" name="Image 3"/>
          <p:cNvPicPr>
            <a:picLocks noChangeAspect="1"/>
          </p:cNvPicPr>
          <p:nvPr/>
        </p:nvPicPr>
        <p:blipFill rotWithShape="1">
          <a:blip r:embed="rId4"/>
          <a:srcRect b="13113"/>
          <a:stretch/>
        </p:blipFill>
        <p:spPr>
          <a:xfrm>
            <a:off x="8396120" y="1178487"/>
            <a:ext cx="3720985" cy="4525051"/>
          </a:xfrm>
          <a:prstGeom prst="rect">
            <a:avLst/>
          </a:prstGeom>
        </p:spPr>
      </p:pic>
      <p:sp>
        <p:nvSpPr>
          <p:cNvPr id="9" name="Titre 1"/>
          <p:cNvSpPr>
            <a:spLocks noGrp="1"/>
          </p:cNvSpPr>
          <p:nvPr>
            <p:ph type="title"/>
          </p:nvPr>
        </p:nvSpPr>
        <p:spPr>
          <a:xfrm>
            <a:off x="2027548" y="0"/>
            <a:ext cx="8028892" cy="980728"/>
          </a:xfrm>
        </p:spPr>
        <p:txBody>
          <a:bodyPr/>
          <a:lstStyle/>
          <a:p>
            <a:r>
              <a:rPr lang="fr-FR" altLang="fr-FR" dirty="0"/>
              <a:t>Les impacts en France</a:t>
            </a:r>
            <a:br>
              <a:rPr lang="fr-FR" altLang="fr-FR" dirty="0"/>
            </a:br>
            <a:r>
              <a:rPr lang="fr-FR" altLang="fr-FR" sz="2000" cap="none" dirty="0">
                <a:solidFill>
                  <a:srgbClr val="F6AB38"/>
                </a:solidFill>
              </a:rPr>
              <a:t>Le changement (climatique) c’est maintenant !</a:t>
            </a:r>
            <a:endParaRPr lang="fr-FR" altLang="fr-FR" sz="2000" dirty="0">
              <a:solidFill>
                <a:srgbClr val="F6AB38"/>
              </a:solidFill>
            </a:endParaRPr>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9936" y="116632"/>
            <a:ext cx="315559" cy="315559"/>
          </a:xfrm>
          <a:prstGeom prst="rect">
            <a:avLst/>
          </a:prstGeom>
        </p:spPr>
      </p:pic>
    </p:spTree>
    <p:extLst>
      <p:ext uri="{BB962C8B-B14F-4D97-AF65-F5344CB8AC3E}">
        <p14:creationId xmlns:p14="http://schemas.microsoft.com/office/powerpoint/2010/main" val="304783093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3"/>
          <a:stretch>
            <a:fillRect/>
          </a:stretch>
        </p:blipFill>
        <p:spPr>
          <a:xfrm>
            <a:off x="8786812" y="1166947"/>
            <a:ext cx="3351035" cy="4672570"/>
          </a:xfrm>
          <a:prstGeom prst="rect">
            <a:avLst/>
          </a:prstGeom>
        </p:spPr>
      </p:pic>
      <p:sp>
        <p:nvSpPr>
          <p:cNvPr id="39944" name="Espace réservé du contenu 2"/>
          <p:cNvSpPr>
            <a:spLocks noGrp="1"/>
          </p:cNvSpPr>
          <p:nvPr>
            <p:ph idx="1"/>
          </p:nvPr>
        </p:nvSpPr>
        <p:spPr>
          <a:prstGeom prst="rect">
            <a:avLst/>
          </a:prstGeom>
        </p:spPr>
        <p:txBody>
          <a:bodyPr/>
          <a:lstStyle/>
          <a:p>
            <a:pPr eaLnBrk="1" hangingPunct="1">
              <a:lnSpc>
                <a:spcPct val="120000"/>
              </a:lnSpc>
              <a:buClr>
                <a:srgbClr val="9BBB59"/>
              </a:buClr>
            </a:pPr>
            <a:r>
              <a:rPr lang="fr-FR" altLang="fr-FR" sz="2800" dirty="0">
                <a:solidFill>
                  <a:srgbClr val="7F7F7F"/>
                </a:solidFill>
              </a:rPr>
              <a:t>Evènements extrêmes</a:t>
            </a:r>
          </a:p>
          <a:p>
            <a:pPr eaLnBrk="1" hangingPunct="1">
              <a:lnSpc>
                <a:spcPct val="120000"/>
              </a:lnSpc>
              <a:buClr>
                <a:srgbClr val="9BBB59"/>
              </a:buClr>
            </a:pPr>
            <a:r>
              <a:rPr lang="fr-FR" altLang="fr-FR" sz="2800" dirty="0">
                <a:solidFill>
                  <a:srgbClr val="7F7F7F"/>
                </a:solidFill>
              </a:rPr>
              <a:t>Eau</a:t>
            </a:r>
          </a:p>
          <a:p>
            <a:pPr eaLnBrk="1" hangingPunct="1">
              <a:lnSpc>
                <a:spcPct val="120000"/>
              </a:lnSpc>
              <a:buClr>
                <a:srgbClr val="9BBB59"/>
              </a:buClr>
            </a:pPr>
            <a:r>
              <a:rPr lang="fr-FR" altLang="fr-FR" sz="2800" dirty="0">
                <a:solidFill>
                  <a:srgbClr val="7F7F7F"/>
                </a:solidFill>
              </a:rPr>
              <a:t>Agriculture</a:t>
            </a:r>
          </a:p>
          <a:p>
            <a:pPr eaLnBrk="1" hangingPunct="1">
              <a:lnSpc>
                <a:spcPct val="120000"/>
              </a:lnSpc>
              <a:buClr>
                <a:srgbClr val="9BBB59"/>
              </a:buClr>
            </a:pPr>
            <a:r>
              <a:rPr lang="fr-FR" altLang="fr-FR" sz="2800" dirty="0">
                <a:solidFill>
                  <a:srgbClr val="7F7F7F"/>
                </a:solidFill>
              </a:rPr>
              <a:t>Biodiversité</a:t>
            </a:r>
          </a:p>
          <a:p>
            <a:pPr eaLnBrk="1" hangingPunct="1">
              <a:lnSpc>
                <a:spcPct val="120000"/>
              </a:lnSpc>
              <a:buClr>
                <a:srgbClr val="9BBB59"/>
              </a:buClr>
            </a:pPr>
            <a:r>
              <a:rPr lang="fr-FR" altLang="fr-FR" sz="2800" u="sng" dirty="0">
                <a:solidFill>
                  <a:srgbClr val="2A6176"/>
                </a:solidFill>
              </a:rPr>
              <a:t>Santé</a:t>
            </a:r>
          </a:p>
          <a:p>
            <a:pPr eaLnBrk="1" hangingPunct="1">
              <a:lnSpc>
                <a:spcPct val="120000"/>
              </a:lnSpc>
              <a:buClr>
                <a:srgbClr val="9BBB59"/>
              </a:buClr>
            </a:pPr>
            <a:r>
              <a:rPr lang="fr-FR" altLang="fr-FR" sz="2800" dirty="0">
                <a:solidFill>
                  <a:srgbClr val="7F7F7F"/>
                </a:solidFill>
              </a:rPr>
              <a:t>Tourisme</a:t>
            </a:r>
          </a:p>
          <a:p>
            <a:pPr eaLnBrk="1" hangingPunct="1">
              <a:lnSpc>
                <a:spcPct val="120000"/>
              </a:lnSpc>
              <a:buClr>
                <a:srgbClr val="9BBB59"/>
              </a:buClr>
            </a:pPr>
            <a:r>
              <a:rPr lang="fr-FR" altLang="fr-FR" sz="2800" dirty="0">
                <a:solidFill>
                  <a:srgbClr val="7F7F7F"/>
                </a:solidFill>
              </a:rPr>
              <a:t>Infrastructures</a:t>
            </a:r>
          </a:p>
        </p:txBody>
      </p:sp>
      <p:sp>
        <p:nvSpPr>
          <p:cNvPr id="16" name="Rectangle 15"/>
          <p:cNvSpPr/>
          <p:nvPr/>
        </p:nvSpPr>
        <p:spPr>
          <a:xfrm>
            <a:off x="26132" y="5970302"/>
            <a:ext cx="12144672"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France Info, AFP, Le Monde</a:t>
            </a:r>
            <a:endParaRPr lang="en-US" sz="1400" i="1" dirty="0">
              <a:solidFill>
                <a:srgbClr val="085160"/>
              </a:solidFill>
              <a:latin typeface="Century Gothic" pitchFamily="34" charset="0"/>
              <a:cs typeface="+mn-cs"/>
            </a:endParaRPr>
          </a:p>
        </p:txBody>
      </p:sp>
      <p:pic>
        <p:nvPicPr>
          <p:cNvPr id="4" name="Image 3"/>
          <p:cNvPicPr>
            <a:picLocks noChangeAspect="1"/>
          </p:cNvPicPr>
          <p:nvPr/>
        </p:nvPicPr>
        <p:blipFill>
          <a:blip r:embed="rId4"/>
          <a:stretch>
            <a:fillRect/>
          </a:stretch>
        </p:blipFill>
        <p:spPr>
          <a:xfrm>
            <a:off x="4783931" y="1412454"/>
            <a:ext cx="3976365" cy="4233392"/>
          </a:xfrm>
          <a:prstGeom prst="rect">
            <a:avLst/>
          </a:prstGeom>
        </p:spPr>
      </p:pic>
      <p:pic>
        <p:nvPicPr>
          <p:cNvPr id="5" name="Image 4"/>
          <p:cNvPicPr>
            <a:picLocks noChangeAspect="1"/>
          </p:cNvPicPr>
          <p:nvPr/>
        </p:nvPicPr>
        <p:blipFill>
          <a:blip r:embed="rId5"/>
          <a:stretch>
            <a:fillRect/>
          </a:stretch>
        </p:blipFill>
        <p:spPr>
          <a:xfrm>
            <a:off x="8112224" y="3347758"/>
            <a:ext cx="3829875" cy="2412487"/>
          </a:xfrm>
          <a:prstGeom prst="rect">
            <a:avLst/>
          </a:prstGeom>
        </p:spPr>
      </p:pic>
      <p:sp>
        <p:nvSpPr>
          <p:cNvPr id="10" name="Titre 1"/>
          <p:cNvSpPr>
            <a:spLocks noGrp="1"/>
          </p:cNvSpPr>
          <p:nvPr>
            <p:ph type="title"/>
          </p:nvPr>
        </p:nvSpPr>
        <p:spPr>
          <a:xfrm>
            <a:off x="2027548" y="0"/>
            <a:ext cx="8028892" cy="980728"/>
          </a:xfrm>
        </p:spPr>
        <p:txBody>
          <a:bodyPr/>
          <a:lstStyle/>
          <a:p>
            <a:r>
              <a:rPr lang="fr-FR" altLang="fr-FR" dirty="0"/>
              <a:t>Les impacts en France</a:t>
            </a:r>
            <a:br>
              <a:rPr lang="fr-FR" altLang="fr-FR" dirty="0"/>
            </a:br>
            <a:r>
              <a:rPr lang="fr-FR" altLang="fr-FR" sz="2000" cap="none" dirty="0">
                <a:solidFill>
                  <a:srgbClr val="F6AB38"/>
                </a:solidFill>
              </a:rPr>
              <a:t>Le changement (climatique) c’est maintenant !</a:t>
            </a:r>
            <a:endParaRPr lang="fr-FR" altLang="fr-FR" sz="2000" dirty="0">
              <a:solidFill>
                <a:srgbClr val="F6AB38"/>
              </a:solidFill>
            </a:endParaRPr>
          </a:p>
        </p:txBody>
      </p:sp>
      <p:pic>
        <p:nvPicPr>
          <p:cNvPr id="11" name="Imag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9936" y="116632"/>
            <a:ext cx="315559" cy="315559"/>
          </a:xfrm>
          <a:prstGeom prst="rect">
            <a:avLst/>
          </a:prstGeom>
        </p:spPr>
      </p:pic>
    </p:spTree>
    <p:extLst>
      <p:ext uri="{BB962C8B-B14F-4D97-AF65-F5344CB8AC3E}">
        <p14:creationId xmlns:p14="http://schemas.microsoft.com/office/powerpoint/2010/main" val="263823123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5" name="Picture 25"/>
          <p:cNvPicPr>
            <a:picLocks noChangeAspect="1" noChangeArrowheads="1"/>
          </p:cNvPicPr>
          <p:nvPr/>
        </p:nvPicPr>
        <p:blipFill>
          <a:blip r:embed="rId3" cstate="print"/>
          <a:srcRect/>
          <a:stretch>
            <a:fillRect/>
          </a:stretch>
        </p:blipFill>
        <p:spPr bwMode="auto">
          <a:xfrm>
            <a:off x="4637107" y="1214853"/>
            <a:ext cx="5188366" cy="3494554"/>
          </a:xfrm>
          <a:prstGeom prst="rect">
            <a:avLst/>
          </a:prstGeom>
          <a:noFill/>
          <a:ln w="9525">
            <a:noFill/>
            <a:miter lim="800000"/>
            <a:headEnd/>
            <a:tailEnd/>
          </a:ln>
        </p:spPr>
      </p:pic>
      <p:sp>
        <p:nvSpPr>
          <p:cNvPr id="39944" name="Espace réservé du contenu 2"/>
          <p:cNvSpPr>
            <a:spLocks noGrp="1"/>
          </p:cNvSpPr>
          <p:nvPr>
            <p:ph idx="1"/>
          </p:nvPr>
        </p:nvSpPr>
        <p:spPr>
          <a:prstGeom prst="rect">
            <a:avLst/>
          </a:prstGeom>
        </p:spPr>
        <p:txBody>
          <a:bodyPr/>
          <a:lstStyle/>
          <a:p>
            <a:pPr eaLnBrk="1" hangingPunct="1">
              <a:lnSpc>
                <a:spcPct val="120000"/>
              </a:lnSpc>
              <a:buClr>
                <a:srgbClr val="9BBB59"/>
              </a:buClr>
            </a:pPr>
            <a:r>
              <a:rPr lang="fr-FR" altLang="fr-FR" sz="2800" dirty="0">
                <a:solidFill>
                  <a:srgbClr val="7F7F7F"/>
                </a:solidFill>
              </a:rPr>
              <a:t>Evènements extrêmes</a:t>
            </a:r>
          </a:p>
          <a:p>
            <a:pPr eaLnBrk="1" hangingPunct="1">
              <a:lnSpc>
                <a:spcPct val="120000"/>
              </a:lnSpc>
              <a:buClr>
                <a:srgbClr val="9BBB59"/>
              </a:buClr>
            </a:pPr>
            <a:r>
              <a:rPr lang="fr-FR" altLang="fr-FR" sz="2800" dirty="0">
                <a:solidFill>
                  <a:srgbClr val="7F7F7F"/>
                </a:solidFill>
              </a:rPr>
              <a:t>Eau</a:t>
            </a:r>
          </a:p>
          <a:p>
            <a:pPr eaLnBrk="1" hangingPunct="1">
              <a:lnSpc>
                <a:spcPct val="120000"/>
              </a:lnSpc>
              <a:buClr>
                <a:srgbClr val="9BBB59"/>
              </a:buClr>
            </a:pPr>
            <a:r>
              <a:rPr lang="fr-FR" altLang="fr-FR" sz="2800" dirty="0">
                <a:solidFill>
                  <a:srgbClr val="7F7F7F"/>
                </a:solidFill>
              </a:rPr>
              <a:t>Agriculture</a:t>
            </a:r>
          </a:p>
          <a:p>
            <a:pPr eaLnBrk="1" hangingPunct="1">
              <a:lnSpc>
                <a:spcPct val="120000"/>
              </a:lnSpc>
              <a:buClr>
                <a:srgbClr val="9BBB59"/>
              </a:buClr>
            </a:pPr>
            <a:r>
              <a:rPr lang="fr-FR" altLang="fr-FR" sz="2800" dirty="0">
                <a:solidFill>
                  <a:srgbClr val="7F7F7F"/>
                </a:solidFill>
              </a:rPr>
              <a:t>Biodiversité</a:t>
            </a:r>
          </a:p>
          <a:p>
            <a:pPr eaLnBrk="1" hangingPunct="1">
              <a:lnSpc>
                <a:spcPct val="120000"/>
              </a:lnSpc>
              <a:buClr>
                <a:srgbClr val="9BBB59"/>
              </a:buClr>
            </a:pPr>
            <a:r>
              <a:rPr lang="fr-FR" altLang="fr-FR" sz="2800" dirty="0">
                <a:solidFill>
                  <a:srgbClr val="7F7F7F"/>
                </a:solidFill>
              </a:rPr>
              <a:t>Santé</a:t>
            </a:r>
          </a:p>
          <a:p>
            <a:pPr eaLnBrk="1" hangingPunct="1">
              <a:lnSpc>
                <a:spcPct val="120000"/>
              </a:lnSpc>
              <a:buClr>
                <a:srgbClr val="9BBB59"/>
              </a:buClr>
            </a:pPr>
            <a:r>
              <a:rPr lang="fr-FR" altLang="fr-FR" sz="2800" u="sng" dirty="0">
                <a:solidFill>
                  <a:srgbClr val="2A6176"/>
                </a:solidFill>
              </a:rPr>
              <a:t>Tourisme</a:t>
            </a:r>
          </a:p>
          <a:p>
            <a:pPr eaLnBrk="1" hangingPunct="1">
              <a:lnSpc>
                <a:spcPct val="120000"/>
              </a:lnSpc>
              <a:buClr>
                <a:srgbClr val="9BBB59"/>
              </a:buClr>
            </a:pPr>
            <a:r>
              <a:rPr lang="fr-FR" altLang="fr-FR" sz="2800" dirty="0">
                <a:solidFill>
                  <a:srgbClr val="7F7F7F"/>
                </a:solidFill>
              </a:rPr>
              <a:t>Infrastructures</a:t>
            </a:r>
          </a:p>
        </p:txBody>
      </p:sp>
      <p:sp>
        <p:nvSpPr>
          <p:cNvPr id="16" name="Rectangle 15"/>
          <p:cNvSpPr/>
          <p:nvPr/>
        </p:nvSpPr>
        <p:spPr>
          <a:xfrm>
            <a:off x="26132" y="5970302"/>
            <a:ext cx="12144672"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a:solidFill>
                  <a:srgbClr val="085160"/>
                </a:solidFill>
                <a:latin typeface="Century Gothic" pitchFamily="34" charset="0"/>
                <a:cs typeface="+mn-cs"/>
              </a:rPr>
              <a:t>Le Figaro, Les </a:t>
            </a:r>
            <a:r>
              <a:rPr lang="en-US" sz="1400" i="1" dirty="0" err="1">
                <a:solidFill>
                  <a:srgbClr val="085160"/>
                </a:solidFill>
                <a:latin typeface="Century Gothic" pitchFamily="34" charset="0"/>
                <a:cs typeface="+mn-cs"/>
              </a:rPr>
              <a:t>Echos</a:t>
            </a:r>
            <a:endParaRPr lang="en-US" sz="1400" i="1" dirty="0">
              <a:solidFill>
                <a:srgbClr val="085160"/>
              </a:solidFill>
              <a:latin typeface="Century Gothic" pitchFamily="34" charset="0"/>
              <a:cs typeface="+mn-cs"/>
            </a:endParaRPr>
          </a:p>
        </p:txBody>
      </p:sp>
      <p:grpSp>
        <p:nvGrpSpPr>
          <p:cNvPr id="6" name="Groupe 5"/>
          <p:cNvGrpSpPr/>
          <p:nvPr/>
        </p:nvGrpSpPr>
        <p:grpSpPr>
          <a:xfrm>
            <a:off x="7963227" y="1900383"/>
            <a:ext cx="4181445" cy="3976889"/>
            <a:chOff x="4783931" y="337934"/>
            <a:chExt cx="6391275" cy="6103507"/>
          </a:xfrm>
        </p:grpSpPr>
        <p:pic>
          <p:nvPicPr>
            <p:cNvPr id="4" name="Image 3"/>
            <p:cNvPicPr>
              <a:picLocks noChangeAspect="1"/>
            </p:cNvPicPr>
            <p:nvPr/>
          </p:nvPicPr>
          <p:blipFill rotWithShape="1">
            <a:blip r:embed="rId4"/>
            <a:srcRect t="24053" b="13812"/>
            <a:stretch/>
          </p:blipFill>
          <p:spPr>
            <a:xfrm>
              <a:off x="4783931" y="1700808"/>
              <a:ext cx="6391275" cy="4740633"/>
            </a:xfrm>
            <a:prstGeom prst="rect">
              <a:avLst/>
            </a:prstGeom>
          </p:spPr>
        </p:pic>
        <p:pic>
          <p:nvPicPr>
            <p:cNvPr id="5" name="Image 4"/>
            <p:cNvPicPr>
              <a:picLocks noChangeAspect="1"/>
            </p:cNvPicPr>
            <p:nvPr/>
          </p:nvPicPr>
          <p:blipFill>
            <a:blip r:embed="rId5"/>
            <a:stretch>
              <a:fillRect/>
            </a:stretch>
          </p:blipFill>
          <p:spPr>
            <a:xfrm>
              <a:off x="4837906" y="337934"/>
              <a:ext cx="6337300" cy="1439654"/>
            </a:xfrm>
            <a:prstGeom prst="rect">
              <a:avLst/>
            </a:prstGeom>
          </p:spPr>
        </p:pic>
      </p:grpSp>
      <p:sp>
        <p:nvSpPr>
          <p:cNvPr id="11" name="Titre 1"/>
          <p:cNvSpPr>
            <a:spLocks noGrp="1"/>
          </p:cNvSpPr>
          <p:nvPr>
            <p:ph type="title"/>
          </p:nvPr>
        </p:nvSpPr>
        <p:spPr>
          <a:xfrm>
            <a:off x="2027548" y="0"/>
            <a:ext cx="8028892" cy="980728"/>
          </a:xfrm>
        </p:spPr>
        <p:txBody>
          <a:bodyPr/>
          <a:lstStyle/>
          <a:p>
            <a:r>
              <a:rPr lang="fr-FR" altLang="fr-FR" dirty="0"/>
              <a:t>Les impacts en France</a:t>
            </a:r>
            <a:br>
              <a:rPr lang="fr-FR" altLang="fr-FR" dirty="0"/>
            </a:br>
            <a:r>
              <a:rPr lang="fr-FR" altLang="fr-FR" sz="2000" cap="none" dirty="0">
                <a:solidFill>
                  <a:srgbClr val="F6AB38"/>
                </a:solidFill>
              </a:rPr>
              <a:t>Le changement (climatique) c’est maintenant !</a:t>
            </a:r>
            <a:endParaRPr lang="fr-FR" altLang="fr-FR" sz="2000" dirty="0">
              <a:solidFill>
                <a:srgbClr val="F6AB38"/>
              </a:solidFill>
            </a:endParaRPr>
          </a:p>
        </p:txBody>
      </p:sp>
      <p:pic>
        <p:nvPicPr>
          <p:cNvPr id="12" name="Imag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19936" y="116632"/>
            <a:ext cx="315559" cy="315559"/>
          </a:xfrm>
          <a:prstGeom prst="rect">
            <a:avLst/>
          </a:prstGeom>
        </p:spPr>
      </p:pic>
    </p:spTree>
    <p:extLst>
      <p:ext uri="{BB962C8B-B14F-4D97-AF65-F5344CB8AC3E}">
        <p14:creationId xmlns:p14="http://schemas.microsoft.com/office/powerpoint/2010/main" val="384083704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50" name="Picture 10"/>
          <p:cNvPicPr>
            <a:picLocks noChangeAspect="1" noChangeArrowheads="1"/>
          </p:cNvPicPr>
          <p:nvPr/>
        </p:nvPicPr>
        <p:blipFill>
          <a:blip r:embed="rId3" cstate="print"/>
          <a:srcRect/>
          <a:stretch>
            <a:fillRect/>
          </a:stretch>
        </p:blipFill>
        <p:spPr bwMode="auto">
          <a:xfrm>
            <a:off x="5287987" y="1212289"/>
            <a:ext cx="4667918" cy="4155095"/>
          </a:xfrm>
          <a:prstGeom prst="rect">
            <a:avLst/>
          </a:prstGeom>
          <a:noFill/>
          <a:ln w="9525">
            <a:noFill/>
            <a:miter lim="800000"/>
            <a:headEnd/>
            <a:tailEnd/>
          </a:ln>
        </p:spPr>
      </p:pic>
      <p:sp>
        <p:nvSpPr>
          <p:cNvPr id="39944" name="Espace réservé du contenu 2"/>
          <p:cNvSpPr>
            <a:spLocks noGrp="1"/>
          </p:cNvSpPr>
          <p:nvPr>
            <p:ph idx="1"/>
          </p:nvPr>
        </p:nvSpPr>
        <p:spPr>
          <a:prstGeom prst="rect">
            <a:avLst/>
          </a:prstGeom>
        </p:spPr>
        <p:txBody>
          <a:bodyPr/>
          <a:lstStyle/>
          <a:p>
            <a:pPr eaLnBrk="1" hangingPunct="1">
              <a:lnSpc>
                <a:spcPct val="120000"/>
              </a:lnSpc>
              <a:buClr>
                <a:srgbClr val="9BBB59"/>
              </a:buClr>
            </a:pPr>
            <a:r>
              <a:rPr lang="fr-FR" altLang="fr-FR" sz="2800" dirty="0">
                <a:solidFill>
                  <a:srgbClr val="7F7F7F"/>
                </a:solidFill>
              </a:rPr>
              <a:t>Evènements extrêmes</a:t>
            </a:r>
          </a:p>
          <a:p>
            <a:pPr eaLnBrk="1" hangingPunct="1">
              <a:lnSpc>
                <a:spcPct val="120000"/>
              </a:lnSpc>
              <a:buClr>
                <a:srgbClr val="9BBB59"/>
              </a:buClr>
            </a:pPr>
            <a:r>
              <a:rPr lang="fr-FR" altLang="fr-FR" sz="2800" dirty="0">
                <a:solidFill>
                  <a:srgbClr val="7F7F7F"/>
                </a:solidFill>
              </a:rPr>
              <a:t>Eau</a:t>
            </a:r>
          </a:p>
          <a:p>
            <a:pPr eaLnBrk="1" hangingPunct="1">
              <a:lnSpc>
                <a:spcPct val="120000"/>
              </a:lnSpc>
              <a:buClr>
                <a:srgbClr val="9BBB59"/>
              </a:buClr>
            </a:pPr>
            <a:r>
              <a:rPr lang="fr-FR" altLang="fr-FR" sz="2800" dirty="0">
                <a:solidFill>
                  <a:srgbClr val="7F7F7F"/>
                </a:solidFill>
              </a:rPr>
              <a:t>Agriculture</a:t>
            </a:r>
          </a:p>
          <a:p>
            <a:pPr eaLnBrk="1" hangingPunct="1">
              <a:lnSpc>
                <a:spcPct val="120000"/>
              </a:lnSpc>
              <a:buClr>
                <a:srgbClr val="9BBB59"/>
              </a:buClr>
            </a:pPr>
            <a:r>
              <a:rPr lang="fr-FR" altLang="fr-FR" sz="2800" dirty="0">
                <a:solidFill>
                  <a:srgbClr val="7F7F7F"/>
                </a:solidFill>
              </a:rPr>
              <a:t>Biodiversité</a:t>
            </a:r>
          </a:p>
          <a:p>
            <a:pPr eaLnBrk="1" hangingPunct="1">
              <a:lnSpc>
                <a:spcPct val="120000"/>
              </a:lnSpc>
              <a:buClr>
                <a:srgbClr val="9BBB59"/>
              </a:buClr>
            </a:pPr>
            <a:r>
              <a:rPr lang="fr-FR" altLang="fr-FR" sz="2800" dirty="0">
                <a:solidFill>
                  <a:srgbClr val="7F7F7F"/>
                </a:solidFill>
              </a:rPr>
              <a:t>Santé</a:t>
            </a:r>
          </a:p>
          <a:p>
            <a:pPr eaLnBrk="1" hangingPunct="1">
              <a:lnSpc>
                <a:spcPct val="120000"/>
              </a:lnSpc>
              <a:buClr>
                <a:srgbClr val="9BBB59"/>
              </a:buClr>
            </a:pPr>
            <a:r>
              <a:rPr lang="fr-FR" altLang="fr-FR" sz="2800" dirty="0">
                <a:solidFill>
                  <a:srgbClr val="7F7F7F"/>
                </a:solidFill>
              </a:rPr>
              <a:t>Tourisme</a:t>
            </a:r>
          </a:p>
          <a:p>
            <a:pPr eaLnBrk="1" hangingPunct="1">
              <a:lnSpc>
                <a:spcPct val="120000"/>
              </a:lnSpc>
              <a:buClr>
                <a:srgbClr val="9BBB59"/>
              </a:buClr>
            </a:pPr>
            <a:r>
              <a:rPr lang="fr-FR" altLang="fr-FR" sz="2800" u="sng" dirty="0">
                <a:solidFill>
                  <a:srgbClr val="2A6176"/>
                </a:solidFill>
              </a:rPr>
              <a:t>Infrastructures</a:t>
            </a:r>
          </a:p>
        </p:txBody>
      </p:sp>
      <p:sp>
        <p:nvSpPr>
          <p:cNvPr id="16" name="Rectangle 15"/>
          <p:cNvSpPr/>
          <p:nvPr/>
        </p:nvSpPr>
        <p:spPr>
          <a:xfrm>
            <a:off x="26132" y="5970302"/>
            <a:ext cx="12144672"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Slate, 20 minutes</a:t>
            </a:r>
            <a:endParaRPr lang="en-US" sz="1400" i="1" dirty="0">
              <a:solidFill>
                <a:srgbClr val="085160"/>
              </a:solidFill>
              <a:latin typeface="Century Gothic" pitchFamily="34" charset="0"/>
              <a:cs typeface="+mn-cs"/>
            </a:endParaRPr>
          </a:p>
        </p:txBody>
      </p:sp>
      <p:pic>
        <p:nvPicPr>
          <p:cNvPr id="4" name="Image 3"/>
          <p:cNvPicPr>
            <a:picLocks noChangeAspect="1"/>
          </p:cNvPicPr>
          <p:nvPr/>
        </p:nvPicPr>
        <p:blipFill>
          <a:blip r:embed="rId4"/>
          <a:stretch>
            <a:fillRect/>
          </a:stretch>
        </p:blipFill>
        <p:spPr>
          <a:xfrm>
            <a:off x="8324062" y="1728925"/>
            <a:ext cx="3820610" cy="4269494"/>
          </a:xfrm>
          <a:prstGeom prst="rect">
            <a:avLst/>
          </a:prstGeom>
        </p:spPr>
      </p:pic>
      <p:sp>
        <p:nvSpPr>
          <p:cNvPr id="9" name="Titre 1"/>
          <p:cNvSpPr>
            <a:spLocks noGrp="1"/>
          </p:cNvSpPr>
          <p:nvPr>
            <p:ph type="title"/>
          </p:nvPr>
        </p:nvSpPr>
        <p:spPr>
          <a:xfrm>
            <a:off x="2027548" y="0"/>
            <a:ext cx="8028892" cy="980728"/>
          </a:xfrm>
        </p:spPr>
        <p:txBody>
          <a:bodyPr/>
          <a:lstStyle/>
          <a:p>
            <a:r>
              <a:rPr lang="fr-FR" altLang="fr-FR" dirty="0"/>
              <a:t>Les impacts en France</a:t>
            </a:r>
            <a:br>
              <a:rPr lang="fr-FR" altLang="fr-FR" dirty="0"/>
            </a:br>
            <a:r>
              <a:rPr lang="fr-FR" altLang="fr-FR" sz="2000" cap="none" dirty="0">
                <a:solidFill>
                  <a:srgbClr val="F6AB38"/>
                </a:solidFill>
              </a:rPr>
              <a:t>Le changement (climatique) c’est maintenant !</a:t>
            </a:r>
            <a:endParaRPr lang="fr-FR" altLang="fr-FR" sz="2000" dirty="0">
              <a:solidFill>
                <a:srgbClr val="F6AB38"/>
              </a:solidFill>
            </a:endParaRPr>
          </a:p>
        </p:txBody>
      </p:sp>
      <p:pic>
        <p:nvPicPr>
          <p:cNvPr id="10" name="Imag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19936" y="116632"/>
            <a:ext cx="315559" cy="315559"/>
          </a:xfrm>
          <a:prstGeom prst="rect">
            <a:avLst/>
          </a:prstGeom>
        </p:spPr>
      </p:pic>
    </p:spTree>
    <p:extLst>
      <p:ext uri="{BB962C8B-B14F-4D97-AF65-F5344CB8AC3E}">
        <p14:creationId xmlns:p14="http://schemas.microsoft.com/office/powerpoint/2010/main" val="99353009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C3E7BFFE-B1BA-4932-9BD8-0D649A899492}"/>
              </a:ext>
            </a:extLst>
          </p:cNvPr>
          <p:cNvPicPr>
            <a:picLocks noChangeAspect="1"/>
          </p:cNvPicPr>
          <p:nvPr/>
        </p:nvPicPr>
        <p:blipFill>
          <a:blip r:embed="rId2"/>
          <a:stretch>
            <a:fillRect/>
          </a:stretch>
        </p:blipFill>
        <p:spPr>
          <a:xfrm>
            <a:off x="5951984" y="1031684"/>
            <a:ext cx="6054878" cy="2878049"/>
          </a:xfrm>
          <a:prstGeom prst="rect">
            <a:avLst/>
          </a:prstGeom>
        </p:spPr>
      </p:pic>
      <p:sp>
        <p:nvSpPr>
          <p:cNvPr id="6" name="Rectangle 5">
            <a:extLst>
              <a:ext uri="{FF2B5EF4-FFF2-40B4-BE49-F238E27FC236}">
                <a16:creationId xmlns:a16="http://schemas.microsoft.com/office/drawing/2014/main" id="{B4299A8F-E8E7-4687-A539-A0A5CD672FBC}"/>
              </a:ext>
            </a:extLst>
          </p:cNvPr>
          <p:cNvSpPr/>
          <p:nvPr/>
        </p:nvSpPr>
        <p:spPr>
          <a:xfrm>
            <a:off x="292895" y="2519958"/>
            <a:ext cx="5462818" cy="2456057"/>
          </a:xfrm>
          <a:prstGeom prst="rect">
            <a:avLst/>
          </a:prstGeom>
        </p:spPr>
        <p:txBody>
          <a:bodyPr wrap="square">
            <a:spAutoFit/>
          </a:bodyPr>
          <a:lstStyle/>
          <a:p>
            <a:pPr algn="just">
              <a:lnSpc>
                <a:spcPct val="120000"/>
              </a:lnSpc>
              <a:buClr>
                <a:srgbClr val="9BBB59"/>
              </a:buClr>
            </a:pPr>
            <a:r>
              <a:rPr lang="fr-FR" altLang="fr-FR" sz="2400" b="1" u="sng" dirty="0">
                <a:solidFill>
                  <a:srgbClr val="2A6176"/>
                </a:solidFill>
                <a:latin typeface="Century Gothic" panose="020B0502020202020204" pitchFamily="34" charset="0"/>
              </a:rPr>
              <a:t>3 types de risques financiers :</a:t>
            </a:r>
          </a:p>
          <a:p>
            <a:pPr marL="285750" indent="-285750" algn="just">
              <a:lnSpc>
                <a:spcPct val="120000"/>
              </a:lnSpc>
              <a:buClr>
                <a:srgbClr val="F6AB38"/>
              </a:buClr>
              <a:buFont typeface="Arial" panose="020B0604020202020204" pitchFamily="34" charset="0"/>
              <a:buChar char="•"/>
            </a:pPr>
            <a:r>
              <a:rPr lang="fr-FR" altLang="fr-FR" sz="2400" b="1" dirty="0">
                <a:solidFill>
                  <a:srgbClr val="085160"/>
                </a:solidFill>
                <a:latin typeface="Century Gothic" panose="020B0502020202020204" pitchFamily="34" charset="0"/>
              </a:rPr>
              <a:t>Les risques </a:t>
            </a:r>
            <a:r>
              <a:rPr lang="fr-FR" altLang="fr-FR" sz="2400" b="1" dirty="0">
                <a:solidFill>
                  <a:srgbClr val="F6AB38"/>
                </a:solidFill>
                <a:latin typeface="Century Gothic" panose="020B0502020202020204" pitchFamily="34" charset="0"/>
              </a:rPr>
              <a:t>physiques</a:t>
            </a:r>
          </a:p>
          <a:p>
            <a:pPr marL="285750" indent="-285750" algn="just">
              <a:lnSpc>
                <a:spcPct val="120000"/>
              </a:lnSpc>
              <a:buClr>
                <a:srgbClr val="F6AB38"/>
              </a:buClr>
              <a:buFont typeface="Arial" panose="020B0604020202020204" pitchFamily="34" charset="0"/>
              <a:buChar char="•"/>
            </a:pPr>
            <a:r>
              <a:rPr lang="fr-FR" altLang="fr-FR" sz="2400" b="1" dirty="0">
                <a:solidFill>
                  <a:srgbClr val="085160"/>
                </a:solidFill>
                <a:latin typeface="Century Gothic" panose="020B0502020202020204" pitchFamily="34" charset="0"/>
              </a:rPr>
              <a:t>Les risques </a:t>
            </a:r>
            <a:r>
              <a:rPr lang="fr-FR" altLang="fr-FR" sz="2400" b="1" dirty="0">
                <a:solidFill>
                  <a:srgbClr val="F6AB38"/>
                </a:solidFill>
                <a:latin typeface="Century Gothic" panose="020B0502020202020204" pitchFamily="34" charset="0"/>
              </a:rPr>
              <a:t>légaux</a:t>
            </a:r>
            <a:endParaRPr lang="fr-FR" altLang="fr-FR" sz="2400" dirty="0">
              <a:solidFill>
                <a:srgbClr val="F6AB38"/>
              </a:solidFill>
              <a:latin typeface="Century Gothic" panose="020B0502020202020204" pitchFamily="34" charset="0"/>
            </a:endParaRPr>
          </a:p>
          <a:p>
            <a:pPr marL="285750" indent="-285750" algn="just">
              <a:lnSpc>
                <a:spcPct val="120000"/>
              </a:lnSpc>
              <a:buClr>
                <a:srgbClr val="F6AB38"/>
              </a:buClr>
              <a:buFont typeface="Arial" panose="020B0604020202020204" pitchFamily="34" charset="0"/>
              <a:buChar char="•"/>
            </a:pPr>
            <a:r>
              <a:rPr lang="fr-FR" altLang="fr-FR" sz="2400" b="1" dirty="0">
                <a:solidFill>
                  <a:srgbClr val="085160"/>
                </a:solidFill>
                <a:latin typeface="Century Gothic" panose="020B0502020202020204" pitchFamily="34" charset="0"/>
              </a:rPr>
              <a:t>Les risques </a:t>
            </a:r>
            <a:r>
              <a:rPr lang="fr-FR" altLang="fr-FR" sz="2400" b="1" dirty="0">
                <a:solidFill>
                  <a:srgbClr val="F6AB38"/>
                </a:solidFill>
                <a:latin typeface="Century Gothic" panose="020B0502020202020204" pitchFamily="34" charset="0"/>
              </a:rPr>
              <a:t>de transition</a:t>
            </a:r>
            <a:endParaRPr lang="fr-FR" altLang="fr-FR" sz="2400" dirty="0">
              <a:solidFill>
                <a:srgbClr val="F6AB38"/>
              </a:solidFill>
              <a:latin typeface="Century Gothic" panose="020B0502020202020204" pitchFamily="34" charset="0"/>
            </a:endParaRPr>
          </a:p>
          <a:p>
            <a:pPr algn="just" eaLnBrk="1" hangingPunct="1">
              <a:lnSpc>
                <a:spcPct val="120000"/>
              </a:lnSpc>
              <a:buClr>
                <a:srgbClr val="9BBB59"/>
              </a:buClr>
            </a:pPr>
            <a:endParaRPr lang="fr-FR" altLang="fr-FR" sz="3200" b="1" dirty="0">
              <a:solidFill>
                <a:srgbClr val="085160"/>
              </a:solidFill>
              <a:latin typeface="Century Gothic" panose="020B0502020202020204" pitchFamily="34" charset="0"/>
            </a:endParaRPr>
          </a:p>
        </p:txBody>
      </p:sp>
      <p:sp>
        <p:nvSpPr>
          <p:cNvPr id="7" name="Text Box 6">
            <a:extLst>
              <a:ext uri="{FF2B5EF4-FFF2-40B4-BE49-F238E27FC236}">
                <a16:creationId xmlns:a16="http://schemas.microsoft.com/office/drawing/2014/main" id="{9A56347C-1A01-41CB-92FF-59C4A1BA8526}"/>
              </a:ext>
            </a:extLst>
          </p:cNvPr>
          <p:cNvSpPr txBox="1">
            <a:spLocks noChangeArrowheads="1"/>
          </p:cNvSpPr>
          <p:nvPr/>
        </p:nvSpPr>
        <p:spPr bwMode="auto">
          <a:xfrm>
            <a:off x="273143" y="4620981"/>
            <a:ext cx="5462818" cy="710067"/>
          </a:xfrm>
          <a:prstGeom prst="rect">
            <a:avLst/>
          </a:prstGeom>
          <a:solidFill>
            <a:srgbClr val="F6AB38"/>
          </a:solid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solidFill>
                  <a:srgbClr val="FFFFFF"/>
                </a:solidFill>
                <a:latin typeface="Century Gothic" panose="020B0502020202020204" pitchFamily="34" charset="0"/>
              </a:rPr>
              <a:t>La bulle financière des énergies fossiles est 3 fois plus grande que celle des </a:t>
            </a:r>
            <a:r>
              <a:rPr lang="fr-FR" altLang="fr-FR" sz="2000" b="1" dirty="0" err="1">
                <a:solidFill>
                  <a:srgbClr val="FFFFFF"/>
                </a:solidFill>
                <a:latin typeface="Century Gothic" panose="020B0502020202020204" pitchFamily="34" charset="0"/>
              </a:rPr>
              <a:t>subprimes</a:t>
            </a:r>
            <a:endParaRPr lang="fr-FR" altLang="fr-FR" sz="2000" b="1" dirty="0">
              <a:solidFill>
                <a:srgbClr val="FFFFFF"/>
              </a:solidFill>
              <a:latin typeface="Century Gothic" panose="020B0502020202020204" pitchFamily="34" charset="0"/>
            </a:endParaRPr>
          </a:p>
        </p:txBody>
      </p:sp>
      <p:sp>
        <p:nvSpPr>
          <p:cNvPr id="8" name="Rectangle 7">
            <a:extLst>
              <a:ext uri="{FF2B5EF4-FFF2-40B4-BE49-F238E27FC236}">
                <a16:creationId xmlns:a16="http://schemas.microsoft.com/office/drawing/2014/main" id="{5D8B776E-6ADE-4A79-A959-6963EA3E65BE}"/>
              </a:ext>
            </a:extLst>
          </p:cNvPr>
          <p:cNvSpPr/>
          <p:nvPr/>
        </p:nvSpPr>
        <p:spPr>
          <a:xfrm>
            <a:off x="40862" y="5957721"/>
            <a:ext cx="6566678"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a:solidFill>
                  <a:srgbClr val="085160"/>
                </a:solidFill>
                <a:latin typeface="Century Gothic" pitchFamily="34" charset="0"/>
                <a:cs typeface="+mn-cs"/>
              </a:rPr>
              <a:t>Carbon Tracker Initiative, Mark Carney</a:t>
            </a:r>
            <a:endParaRPr lang="pt-BR" sz="1400" i="1" dirty="0">
              <a:solidFill>
                <a:srgbClr val="085160"/>
              </a:solidFill>
              <a:latin typeface="Century Gothic" pitchFamily="34" charset="0"/>
              <a:cs typeface="+mn-cs"/>
            </a:endParaRPr>
          </a:p>
        </p:txBody>
      </p:sp>
      <p:pic>
        <p:nvPicPr>
          <p:cNvPr id="9" name="Image 8">
            <a:extLst>
              <a:ext uri="{FF2B5EF4-FFF2-40B4-BE49-F238E27FC236}">
                <a16:creationId xmlns:a16="http://schemas.microsoft.com/office/drawing/2014/main" id="{E1C225AF-8B39-4C22-B060-239D7F405A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0430" y="5322172"/>
            <a:ext cx="721191" cy="721191"/>
          </a:xfrm>
          <a:prstGeom prst="rect">
            <a:avLst/>
          </a:prstGeom>
        </p:spPr>
      </p:pic>
      <p:sp>
        <p:nvSpPr>
          <p:cNvPr id="10" name="Rectangle 9">
            <a:extLst>
              <a:ext uri="{FF2B5EF4-FFF2-40B4-BE49-F238E27FC236}">
                <a16:creationId xmlns:a16="http://schemas.microsoft.com/office/drawing/2014/main" id="{6CC54567-3DC7-46F5-9575-FD3EB9C48BFD}"/>
              </a:ext>
            </a:extLst>
          </p:cNvPr>
          <p:cNvSpPr/>
          <p:nvPr/>
        </p:nvSpPr>
        <p:spPr>
          <a:xfrm>
            <a:off x="6744072" y="4005064"/>
            <a:ext cx="4548040" cy="369332"/>
          </a:xfrm>
          <a:prstGeom prst="rect">
            <a:avLst/>
          </a:prstGeom>
        </p:spPr>
        <p:txBody>
          <a:bodyPr wrap="none">
            <a:spAutoFit/>
          </a:bodyPr>
          <a:lstStyle/>
          <a:p>
            <a:r>
              <a:rPr lang="fr-FR" altLang="fr-FR" b="1" dirty="0">
                <a:solidFill>
                  <a:srgbClr val="085160"/>
                </a:solidFill>
                <a:latin typeface="Century Gothic" panose="020B0502020202020204" pitchFamily="34" charset="0"/>
              </a:rPr>
              <a:t>Les bulles financières en énergie fossile</a:t>
            </a:r>
            <a:endParaRPr lang="fr-FR" dirty="0"/>
          </a:p>
        </p:txBody>
      </p:sp>
      <p:grpSp>
        <p:nvGrpSpPr>
          <p:cNvPr id="11" name="Groupe 10">
            <a:extLst>
              <a:ext uri="{FF2B5EF4-FFF2-40B4-BE49-F238E27FC236}">
                <a16:creationId xmlns:a16="http://schemas.microsoft.com/office/drawing/2014/main" id="{87667E05-E2BA-4A00-8C95-376F04953D59}"/>
              </a:ext>
            </a:extLst>
          </p:cNvPr>
          <p:cNvGrpSpPr/>
          <p:nvPr/>
        </p:nvGrpSpPr>
        <p:grpSpPr>
          <a:xfrm>
            <a:off x="6271026" y="4362773"/>
            <a:ext cx="6422901" cy="794419"/>
            <a:chOff x="6271026" y="4430625"/>
            <a:chExt cx="6422901" cy="794419"/>
          </a:xfrm>
        </p:grpSpPr>
        <p:sp>
          <p:nvSpPr>
            <p:cNvPr id="12" name="Rectangle 11">
              <a:extLst>
                <a:ext uri="{FF2B5EF4-FFF2-40B4-BE49-F238E27FC236}">
                  <a16:creationId xmlns:a16="http://schemas.microsoft.com/office/drawing/2014/main" id="{FCEB64C3-B462-426C-8338-F03B8AAB61D0}"/>
                </a:ext>
              </a:extLst>
            </p:cNvPr>
            <p:cNvSpPr/>
            <p:nvPr/>
          </p:nvSpPr>
          <p:spPr>
            <a:xfrm>
              <a:off x="6645255" y="4799957"/>
              <a:ext cx="6048672" cy="424732"/>
            </a:xfrm>
            <a:prstGeom prst="rect">
              <a:avLst/>
            </a:prstGeom>
          </p:spPr>
          <p:txBody>
            <a:bodyPr wrap="square">
              <a:spAutoFit/>
            </a:bodyPr>
            <a:lstStyle/>
            <a:p>
              <a:pPr eaLnBrk="1" hangingPunct="1">
                <a:lnSpc>
                  <a:spcPct val="120000"/>
                </a:lnSpc>
                <a:buClr>
                  <a:srgbClr val="9BBB59"/>
                </a:buClr>
              </a:pPr>
              <a:r>
                <a:rPr lang="fr-FR" altLang="fr-FR" dirty="0">
                  <a:solidFill>
                    <a:srgbClr val="7F7F7F"/>
                  </a:solidFill>
                  <a:latin typeface="Century Gothic" panose="020B0502020202020204" pitchFamily="34" charset="0"/>
                </a:rPr>
                <a:t>Réserves d’énergie(GtCO</a:t>
              </a:r>
              <a:r>
                <a:rPr lang="fr-FR" altLang="fr-FR" baseline="-25000" dirty="0">
                  <a:solidFill>
                    <a:srgbClr val="7F7F7F"/>
                  </a:solidFill>
                  <a:latin typeface="Century Gothic" panose="020B0502020202020204" pitchFamily="34" charset="0"/>
                </a:rPr>
                <a:t>2</a:t>
              </a:r>
              <a:r>
                <a:rPr lang="fr-FR" altLang="fr-FR" dirty="0">
                  <a:solidFill>
                    <a:srgbClr val="7F7F7F"/>
                  </a:solidFill>
                  <a:latin typeface="Century Gothic" panose="020B0502020202020204" pitchFamily="34" charset="0"/>
                </a:rPr>
                <a:t>)</a:t>
              </a:r>
            </a:p>
          </p:txBody>
        </p:sp>
        <p:sp>
          <p:nvSpPr>
            <p:cNvPr id="13" name="Ellipse 12">
              <a:extLst>
                <a:ext uri="{FF2B5EF4-FFF2-40B4-BE49-F238E27FC236}">
                  <a16:creationId xmlns:a16="http://schemas.microsoft.com/office/drawing/2014/main" id="{010C0150-BB9D-49F5-97A8-6126202A13E8}"/>
                </a:ext>
              </a:extLst>
            </p:cNvPr>
            <p:cNvSpPr/>
            <p:nvPr/>
          </p:nvSpPr>
          <p:spPr>
            <a:xfrm>
              <a:off x="6271026" y="4865044"/>
              <a:ext cx="360000" cy="360000"/>
            </a:xfrm>
            <a:prstGeom prst="ellipse">
              <a:avLst/>
            </a:prstGeom>
            <a:solidFill>
              <a:srgbClr val="6E77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4" name="Groupe 13">
              <a:extLst>
                <a:ext uri="{FF2B5EF4-FFF2-40B4-BE49-F238E27FC236}">
                  <a16:creationId xmlns:a16="http://schemas.microsoft.com/office/drawing/2014/main" id="{630B321A-58DB-474E-BC28-80609868DB41}"/>
                </a:ext>
              </a:extLst>
            </p:cNvPr>
            <p:cNvGrpSpPr/>
            <p:nvPr/>
          </p:nvGrpSpPr>
          <p:grpSpPr>
            <a:xfrm>
              <a:off x="6271026" y="4430625"/>
              <a:ext cx="6422901" cy="424732"/>
              <a:chOff x="6271026" y="4430625"/>
              <a:chExt cx="6422901" cy="424732"/>
            </a:xfrm>
          </p:grpSpPr>
          <p:sp>
            <p:nvSpPr>
              <p:cNvPr id="15" name="Ellipse 14">
                <a:extLst>
                  <a:ext uri="{FF2B5EF4-FFF2-40B4-BE49-F238E27FC236}">
                    <a16:creationId xmlns:a16="http://schemas.microsoft.com/office/drawing/2014/main" id="{C5A0D82A-29E3-4608-9972-00CA0D84C7CA}"/>
                  </a:ext>
                </a:extLst>
              </p:cNvPr>
              <p:cNvSpPr/>
              <p:nvPr/>
            </p:nvSpPr>
            <p:spPr>
              <a:xfrm>
                <a:off x="6271026" y="4468438"/>
                <a:ext cx="360000" cy="360000"/>
              </a:xfrm>
              <a:prstGeom prst="ellipse">
                <a:avLst/>
              </a:prstGeom>
              <a:solidFill>
                <a:srgbClr val="54A2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6" name="Rectangle 15">
                <a:extLst>
                  <a:ext uri="{FF2B5EF4-FFF2-40B4-BE49-F238E27FC236}">
                    <a16:creationId xmlns:a16="http://schemas.microsoft.com/office/drawing/2014/main" id="{281169D8-10DE-4599-960A-E3782C0256AD}"/>
                  </a:ext>
                </a:extLst>
              </p:cNvPr>
              <p:cNvSpPr/>
              <p:nvPr/>
            </p:nvSpPr>
            <p:spPr>
              <a:xfrm>
                <a:off x="6645255" y="4430625"/>
                <a:ext cx="6048672" cy="424732"/>
              </a:xfrm>
              <a:prstGeom prst="rect">
                <a:avLst/>
              </a:prstGeom>
            </p:spPr>
            <p:txBody>
              <a:bodyPr wrap="square">
                <a:spAutoFit/>
              </a:bodyPr>
              <a:lstStyle/>
              <a:p>
                <a:pPr eaLnBrk="1" hangingPunct="1">
                  <a:lnSpc>
                    <a:spcPct val="120000"/>
                  </a:lnSpc>
                  <a:buClr>
                    <a:srgbClr val="9BBB59"/>
                  </a:buClr>
                </a:pPr>
                <a:r>
                  <a:rPr lang="fr-FR" altLang="fr-FR" dirty="0">
                    <a:solidFill>
                      <a:srgbClr val="7F7F7F"/>
                    </a:solidFill>
                    <a:latin typeface="Century Gothic" panose="020B0502020202020204" pitchFamily="34" charset="0"/>
                  </a:rPr>
                  <a:t>Risques financiers (Mds de $)  </a:t>
                </a:r>
              </a:p>
            </p:txBody>
          </p:sp>
        </p:grpSp>
      </p:grpSp>
      <p:sp>
        <p:nvSpPr>
          <p:cNvPr id="17" name="Rectangle 16">
            <a:extLst>
              <a:ext uri="{FF2B5EF4-FFF2-40B4-BE49-F238E27FC236}">
                <a16:creationId xmlns:a16="http://schemas.microsoft.com/office/drawing/2014/main" id="{C03C5966-A951-4293-80F9-736169C19466}"/>
              </a:ext>
            </a:extLst>
          </p:cNvPr>
          <p:cNvSpPr/>
          <p:nvPr/>
        </p:nvSpPr>
        <p:spPr>
          <a:xfrm>
            <a:off x="5951984" y="1048416"/>
            <a:ext cx="5976664" cy="5142328"/>
          </a:xfrm>
          <a:prstGeom prst="rect">
            <a:avLst/>
          </a:prstGeom>
          <a:noFill/>
          <a:ln w="19050">
            <a:solidFill>
              <a:srgbClr val="2A61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8" name="Rectangle 17">
            <a:extLst>
              <a:ext uri="{FF2B5EF4-FFF2-40B4-BE49-F238E27FC236}">
                <a16:creationId xmlns:a16="http://schemas.microsoft.com/office/drawing/2014/main" id="{60F76E58-0174-4854-B8D1-A5E2DF30655F}"/>
              </a:ext>
            </a:extLst>
          </p:cNvPr>
          <p:cNvSpPr/>
          <p:nvPr/>
        </p:nvSpPr>
        <p:spPr>
          <a:xfrm>
            <a:off x="6888088" y="5527138"/>
            <a:ext cx="4758034" cy="461665"/>
          </a:xfrm>
          <a:prstGeom prst="rect">
            <a:avLst/>
          </a:prstGeom>
        </p:spPr>
        <p:txBody>
          <a:bodyPr wrap="none">
            <a:spAutoFit/>
          </a:bodyPr>
          <a:lstStyle/>
          <a:p>
            <a:pPr eaLnBrk="1" hangingPunct="1">
              <a:lnSpc>
                <a:spcPct val="120000"/>
              </a:lnSpc>
              <a:buClr>
                <a:srgbClr val="9BBB59"/>
              </a:buClr>
            </a:pPr>
            <a:r>
              <a:rPr lang="fr-FR" altLang="fr-FR" sz="2000" b="1" dirty="0">
                <a:solidFill>
                  <a:srgbClr val="085160"/>
                </a:solidFill>
                <a:latin typeface="Century Gothic" panose="020B0502020202020204" pitchFamily="34" charset="0"/>
              </a:rPr>
              <a:t>Total = 2000 Mds $ d’actifs « </a:t>
            </a:r>
            <a:r>
              <a:rPr lang="fr-FR" altLang="fr-FR" sz="2000" b="1" dirty="0">
                <a:solidFill>
                  <a:srgbClr val="2A6176"/>
                </a:solidFill>
                <a:latin typeface="Century Gothic" panose="020B0502020202020204" pitchFamily="34" charset="0"/>
              </a:rPr>
              <a:t>pourris »</a:t>
            </a:r>
            <a:r>
              <a:rPr lang="fr-FR" altLang="fr-FR" sz="2000" dirty="0">
                <a:latin typeface="Century Gothic" panose="020B0502020202020204" pitchFamily="34" charset="0"/>
              </a:rPr>
              <a:t> </a:t>
            </a:r>
          </a:p>
        </p:txBody>
      </p:sp>
      <p:sp>
        <p:nvSpPr>
          <p:cNvPr id="19" name="Text Box 6">
            <a:extLst>
              <a:ext uri="{FF2B5EF4-FFF2-40B4-BE49-F238E27FC236}">
                <a16:creationId xmlns:a16="http://schemas.microsoft.com/office/drawing/2014/main" id="{AF945EA9-8FB8-4D64-B55A-D8334F72DEC3}"/>
              </a:ext>
            </a:extLst>
          </p:cNvPr>
          <p:cNvSpPr txBox="1">
            <a:spLocks noChangeArrowheads="1"/>
          </p:cNvSpPr>
          <p:nvPr/>
        </p:nvSpPr>
        <p:spPr bwMode="auto">
          <a:xfrm>
            <a:off x="273143" y="1312582"/>
            <a:ext cx="5462818" cy="1017844"/>
          </a:xfrm>
          <a:prstGeom prst="rect">
            <a:avLst/>
          </a:prstGeom>
          <a:solidFill>
            <a:srgbClr val="F6AB38"/>
          </a:solidFill>
          <a:ln>
            <a:noFill/>
          </a:ln>
          <a:extLst>
            <a:ext uri="{91240B29-F687-4f45-9708-019B960494DF}">
              <a14:hiddenLine xmlns:a14="http://schemas.microsoft.com/office/drawing/2010/main" xmlns=""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000" b="1" dirty="0">
                <a:latin typeface="Century Gothic" panose="020B0502020202020204" pitchFamily="34" charset="0"/>
              </a:rPr>
              <a:t>Le changement climatique est la principale menace qui pèse sur la stabilité financière mondiale</a:t>
            </a:r>
            <a:endParaRPr lang="fr-FR" altLang="fr-FR" sz="2000" b="1" dirty="0">
              <a:solidFill>
                <a:srgbClr val="FFFFFF"/>
              </a:solidFill>
              <a:latin typeface="Century Gothic" panose="020B0502020202020204" pitchFamily="34" charset="0"/>
            </a:endParaRPr>
          </a:p>
        </p:txBody>
      </p:sp>
      <p:sp>
        <p:nvSpPr>
          <p:cNvPr id="23" name="Titre 1">
            <a:extLst>
              <a:ext uri="{FF2B5EF4-FFF2-40B4-BE49-F238E27FC236}">
                <a16:creationId xmlns:a16="http://schemas.microsoft.com/office/drawing/2014/main" id="{4C6A977B-98D1-4496-8184-CB8DBEAD866F}"/>
              </a:ext>
            </a:extLst>
          </p:cNvPr>
          <p:cNvSpPr>
            <a:spLocks noGrp="1"/>
          </p:cNvSpPr>
          <p:nvPr>
            <p:ph type="title"/>
          </p:nvPr>
        </p:nvSpPr>
        <p:spPr>
          <a:xfrm>
            <a:off x="2027548" y="0"/>
            <a:ext cx="8028892" cy="980728"/>
          </a:xfrm>
        </p:spPr>
        <p:txBody>
          <a:bodyPr/>
          <a:lstStyle/>
          <a:p>
            <a:r>
              <a:rPr lang="fr-FR" altLang="fr-FR" sz="2400" b="1" dirty="0">
                <a:solidFill>
                  <a:srgbClr val="085160"/>
                </a:solidFill>
                <a:latin typeface="Century Gothic" pitchFamily="34" charset="0"/>
                <a:ea typeface="+mn-ea"/>
              </a:rPr>
              <a:t>Les impacts économiques</a:t>
            </a:r>
            <a:br>
              <a:rPr lang="fr-FR" altLang="fr-FR" dirty="0"/>
            </a:br>
            <a:r>
              <a:rPr lang="fr-FR" altLang="fr-FR" sz="2000" b="1" dirty="0">
                <a:solidFill>
                  <a:srgbClr val="F6AB38"/>
                </a:solidFill>
                <a:latin typeface="Century Gothic" pitchFamily="34" charset="0"/>
                <a:ea typeface="+mn-ea"/>
              </a:rPr>
              <a:t>Oh ! la belle </a:t>
            </a:r>
            <a:r>
              <a:rPr lang="fr-FR" altLang="fr-FR" sz="2000" b="1" dirty="0" err="1">
                <a:solidFill>
                  <a:srgbClr val="F6AB38"/>
                </a:solidFill>
                <a:latin typeface="Century Gothic" pitchFamily="34" charset="0"/>
                <a:ea typeface="+mn-ea"/>
              </a:rPr>
              <a:t>bubulle</a:t>
            </a:r>
            <a:r>
              <a:rPr lang="fr-FR" altLang="fr-FR" sz="2000" b="1" dirty="0">
                <a:solidFill>
                  <a:srgbClr val="F6AB38"/>
                </a:solidFill>
                <a:latin typeface="Century Gothic" pitchFamily="34" charset="0"/>
                <a:ea typeface="+mn-ea"/>
              </a:rPr>
              <a:t> !</a:t>
            </a:r>
          </a:p>
        </p:txBody>
      </p:sp>
    </p:spTree>
    <p:extLst>
      <p:ext uri="{BB962C8B-B14F-4D97-AF65-F5344CB8AC3E}">
        <p14:creationId xmlns:p14="http://schemas.microsoft.com/office/powerpoint/2010/main" val="92436359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Atténuation et Adaptation sont nécessaires </a:t>
            </a:r>
          </a:p>
        </p:txBody>
      </p:sp>
      <p:grpSp>
        <p:nvGrpSpPr>
          <p:cNvPr id="13" name="Groupe 12"/>
          <p:cNvGrpSpPr/>
          <p:nvPr/>
        </p:nvGrpSpPr>
        <p:grpSpPr>
          <a:xfrm>
            <a:off x="7633214" y="1268760"/>
            <a:ext cx="3614153" cy="4568068"/>
            <a:chOff x="7633214" y="1617420"/>
            <a:chExt cx="3614153" cy="4568068"/>
          </a:xfrm>
        </p:grpSpPr>
        <p:pic>
          <p:nvPicPr>
            <p:cNvPr id="8" name="Image 7"/>
            <p:cNvPicPr>
              <a:picLocks noChangeAspect="1"/>
            </p:cNvPicPr>
            <p:nvPr/>
          </p:nvPicPr>
          <p:blipFill rotWithShape="1">
            <a:blip r:embed="rId3"/>
            <a:srcRect l="4211" t="4645" r="5249" b="7224"/>
            <a:stretch/>
          </p:blipFill>
          <p:spPr>
            <a:xfrm>
              <a:off x="7648657" y="1617420"/>
              <a:ext cx="3598710" cy="3263946"/>
            </a:xfrm>
            <a:prstGeom prst="rect">
              <a:avLst/>
            </a:prstGeom>
            <a:ln>
              <a:solidFill>
                <a:schemeClr val="tx1"/>
              </a:solidFill>
            </a:ln>
          </p:spPr>
        </p:pic>
        <p:sp>
          <p:nvSpPr>
            <p:cNvPr id="11" name="Text Box 6"/>
            <p:cNvSpPr txBox="1">
              <a:spLocks noChangeArrowheads="1"/>
            </p:cNvSpPr>
            <p:nvPr/>
          </p:nvSpPr>
          <p:spPr bwMode="auto">
            <a:xfrm>
              <a:off x="7633214" y="5229200"/>
              <a:ext cx="3598710" cy="956288"/>
            </a:xfrm>
            <a:prstGeom prst="rect">
              <a:avLst/>
            </a:prstGeom>
            <a:solidFill>
              <a:srgbClr val="F6AB38"/>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800" b="1" dirty="0">
                  <a:solidFill>
                    <a:srgbClr val="FFFFFF"/>
                  </a:solidFill>
                  <a:latin typeface="Century Gothic" panose="020B0502020202020204" pitchFamily="34" charset="0"/>
                </a:rPr>
                <a:t>S’adapter = </a:t>
              </a:r>
            </a:p>
            <a:p>
              <a:pPr algn="ctr" eaLnBrk="1" hangingPunct="1">
                <a:buClrTx/>
                <a:buFontTx/>
                <a:buNone/>
              </a:pPr>
              <a:r>
                <a:rPr lang="fr-FR" altLang="fr-FR" sz="2800" b="1" dirty="0">
                  <a:solidFill>
                    <a:srgbClr val="FFFFFF"/>
                  </a:solidFill>
                  <a:latin typeface="Century Gothic" panose="020B0502020202020204" pitchFamily="34" charset="0"/>
                </a:rPr>
                <a:t>Gérer l’inévitable</a:t>
              </a:r>
            </a:p>
          </p:txBody>
        </p:sp>
      </p:grpSp>
      <p:grpSp>
        <p:nvGrpSpPr>
          <p:cNvPr id="3" name="Groupe 2"/>
          <p:cNvGrpSpPr/>
          <p:nvPr/>
        </p:nvGrpSpPr>
        <p:grpSpPr>
          <a:xfrm>
            <a:off x="985122" y="1311275"/>
            <a:ext cx="3600400" cy="4525553"/>
            <a:chOff x="985122" y="1311275"/>
            <a:chExt cx="3600400" cy="4525553"/>
          </a:xfrm>
        </p:grpSpPr>
        <p:sp>
          <p:nvSpPr>
            <p:cNvPr id="10" name="Text Box 6"/>
            <p:cNvSpPr txBox="1">
              <a:spLocks noChangeArrowheads="1"/>
            </p:cNvSpPr>
            <p:nvPr/>
          </p:nvSpPr>
          <p:spPr bwMode="auto">
            <a:xfrm>
              <a:off x="985122" y="4880540"/>
              <a:ext cx="3598710" cy="956288"/>
            </a:xfrm>
            <a:prstGeom prst="rect">
              <a:avLst/>
            </a:prstGeom>
            <a:solidFill>
              <a:srgbClr val="F6AB38"/>
            </a:solidFill>
            <a:ln>
              <a:noFill/>
            </a:ln>
            <a:extLst>
              <a:ext uri="{91240B29-F687-4f45-9708-019B960494DF}">
                <a14:hiddenLine xmlns="" xmlns:a14="http://schemas.microsoft.com/office/drawing/2010/main" w="9525">
                  <a:solidFill>
                    <a:srgbClr val="000000"/>
                  </a:solidFill>
                  <a:round/>
                  <a:headEnd/>
                  <a:tailEnd/>
                </a14:hiddenLine>
              </a:ext>
            </a:extLst>
          </p:spPr>
          <p:txBody>
            <a:bodyPr wrap="square" lIns="90000" tIns="46800" rIns="90000" bIns="46800">
              <a:spAutoFit/>
            </a:bodyPr>
            <a:lstStyle>
              <a:lvl1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1pPr>
              <a:lvl2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2pPr>
              <a:lvl3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3pPr>
              <a:lvl4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4pPr>
              <a:lvl5pPr eaLnBrk="0" hangingPunc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solidFill>
                    <a:schemeClr val="bg1"/>
                  </a:solidFill>
                  <a:latin typeface="Arial" panose="020B0604020202020204" pitchFamily="34" charset="0"/>
                </a:defRPr>
              </a:lvl9pPr>
            </a:lstStyle>
            <a:p>
              <a:pPr algn="ctr" eaLnBrk="1" hangingPunct="1">
                <a:buClrTx/>
                <a:buFontTx/>
                <a:buNone/>
              </a:pPr>
              <a:r>
                <a:rPr lang="fr-FR" altLang="fr-FR" sz="2800" b="1" dirty="0">
                  <a:solidFill>
                    <a:srgbClr val="FFFFFF"/>
                  </a:solidFill>
                  <a:latin typeface="Century Gothic" panose="020B0502020202020204" pitchFamily="34" charset="0"/>
                </a:rPr>
                <a:t>Atténuer = </a:t>
              </a:r>
            </a:p>
            <a:p>
              <a:pPr algn="ctr" eaLnBrk="1" hangingPunct="1">
                <a:buClrTx/>
                <a:buFontTx/>
                <a:buNone/>
              </a:pPr>
              <a:r>
                <a:rPr lang="fr-FR" altLang="fr-FR" sz="2800" b="1" dirty="0">
                  <a:solidFill>
                    <a:srgbClr val="FFFFFF"/>
                  </a:solidFill>
                  <a:latin typeface="Century Gothic" panose="020B0502020202020204" pitchFamily="34" charset="0"/>
                </a:rPr>
                <a:t>Éviter l’ingérable</a:t>
              </a:r>
            </a:p>
          </p:txBody>
        </p:sp>
        <p:pic>
          <p:nvPicPr>
            <p:cNvPr id="1026" name="Picture 2" descr="air, air pollution, chimney"/>
            <p:cNvPicPr>
              <a:picLocks noChangeAspect="1" noChangeArrowheads="1"/>
            </p:cNvPicPr>
            <p:nvPr/>
          </p:nvPicPr>
          <p:blipFill rotWithShape="1">
            <a:blip r:embed="rId4">
              <a:extLst>
                <a:ext uri="{28A0092B-C50C-407E-A947-70E740481C1C}">
                  <a14:useLocalDpi xmlns:a14="http://schemas.microsoft.com/office/drawing/2010/main" val="0"/>
                </a:ext>
              </a:extLst>
            </a:blip>
            <a:srcRect l="17645" t="-75" r="8833" b="75"/>
            <a:stretch/>
          </p:blipFill>
          <p:spPr bwMode="auto">
            <a:xfrm>
              <a:off x="985122" y="1311275"/>
              <a:ext cx="3600400" cy="326640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11394259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re 4"/>
          <p:cNvSpPr>
            <a:spLocks noGrp="1"/>
          </p:cNvSpPr>
          <p:nvPr>
            <p:ph type="title"/>
          </p:nvPr>
        </p:nvSpPr>
        <p:spPr/>
        <p:txBody>
          <a:bodyPr/>
          <a:lstStyle/>
          <a:p>
            <a:pPr algn="l"/>
            <a:r>
              <a:rPr lang="fr-FR" sz="2800" dirty="0"/>
              <a:t>Ce</a:t>
            </a:r>
            <a:r>
              <a:rPr lang="fr-FR" dirty="0"/>
              <a:t> qu’il faut re</a:t>
            </a:r>
            <a:r>
              <a:rPr lang="fr-FR" sz="3600" dirty="0"/>
              <a:t>te</a:t>
            </a:r>
            <a:r>
              <a:rPr lang="fr-FR" dirty="0"/>
              <a:t>nir</a:t>
            </a:r>
          </a:p>
        </p:txBody>
      </p:sp>
      <p:pic>
        <p:nvPicPr>
          <p:cNvPr id="6" name="Picture 2" descr="F:\06 - Serieux\Cours\Cours Mines\Assos\La Pioche\n°FJDD\mises\ours-copenhague-405x500.png"/>
          <p:cNvPicPr>
            <a:picLocks noChangeAspect="1" noChangeArrowheads="1"/>
          </p:cNvPicPr>
          <p:nvPr/>
        </p:nvPicPr>
        <p:blipFill>
          <a:blip r:embed="rId3" cstate="print"/>
          <a:srcRect/>
          <a:stretch>
            <a:fillRect/>
          </a:stretch>
        </p:blipFill>
        <p:spPr bwMode="auto">
          <a:xfrm>
            <a:off x="167795" y="1340768"/>
            <a:ext cx="1224136" cy="1630874"/>
          </a:xfrm>
          <a:prstGeom prst="rect">
            <a:avLst/>
          </a:prstGeom>
          <a:noFill/>
        </p:spPr>
      </p:pic>
      <p:sp>
        <p:nvSpPr>
          <p:cNvPr id="7" name="Rectangle 6"/>
          <p:cNvSpPr/>
          <p:nvPr/>
        </p:nvSpPr>
        <p:spPr>
          <a:xfrm>
            <a:off x="11064552" y="5958484"/>
            <a:ext cx="6566678" cy="307777"/>
          </a:xfrm>
          <a:prstGeom prst="rect">
            <a:avLst/>
          </a:prstGeom>
          <a:ln>
            <a:noFill/>
          </a:ln>
        </p:spPr>
        <p:txBody>
          <a:bodyPr wrap="square">
            <a:spAutoFit/>
          </a:bodyPr>
          <a:lstStyle/>
          <a:p>
            <a:pPr algn="just"/>
            <a:r>
              <a:rPr lang="en-US" sz="1400" i="1" dirty="0">
                <a:solidFill>
                  <a:srgbClr val="085160"/>
                </a:solidFill>
                <a:latin typeface="Century Gothic" pitchFamily="34" charset="0"/>
                <a:cs typeface="+mn-cs"/>
              </a:rPr>
              <a:t>Dessin : Luz</a:t>
            </a:r>
            <a:endParaRPr lang="pt-BR" sz="1400" i="1" dirty="0">
              <a:solidFill>
                <a:srgbClr val="085160"/>
              </a:solidFill>
              <a:latin typeface="Century Gothic" pitchFamily="34" charset="0"/>
              <a:cs typeface="+mn-cs"/>
            </a:endParaRPr>
          </a:p>
        </p:txBody>
      </p:sp>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4223792" y="199033"/>
            <a:ext cx="939563" cy="939563"/>
          </a:xfrm>
          <a:prstGeom prst="rect">
            <a:avLst/>
          </a:prstGeom>
        </p:spPr>
      </p:pic>
      <p:pic>
        <p:nvPicPr>
          <p:cNvPr id="4" name="Imag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9863" y="3361947"/>
            <a:ext cx="1080000" cy="1080000"/>
          </a:xfrm>
          <a:prstGeom prst="rect">
            <a:avLst/>
          </a:prstGeom>
        </p:spPr>
      </p:pic>
      <p:sp>
        <p:nvSpPr>
          <p:cNvPr id="10" name="Espace réservé du contenu 7"/>
          <p:cNvSpPr txBox="1">
            <a:spLocks/>
          </p:cNvSpPr>
          <p:nvPr/>
        </p:nvSpPr>
        <p:spPr>
          <a:xfrm>
            <a:off x="1559496" y="1179761"/>
            <a:ext cx="10351453" cy="4857403"/>
          </a:xfrm>
          <a:prstGeom prst="rect">
            <a:avLst/>
          </a:prstGeom>
        </p:spPr>
        <p:txBody>
          <a:bodyPr/>
          <a:lstStyle>
            <a:lvl1pPr indent="-342900" algn="l" defTabSz="457200" rtl="0" fontAlgn="base">
              <a:spcBef>
                <a:spcPct val="20000"/>
              </a:spcBef>
              <a:spcAft>
                <a:spcPct val="0"/>
              </a:spcAft>
              <a:buClr>
                <a:srgbClr val="F79124"/>
              </a:buClr>
              <a:buFont typeface="Arial" pitchFamily="34" charset="0"/>
              <a:buNone/>
              <a:defRPr lang="fr-FR" sz="2400" b="1" kern="1200" cap="none" baseline="0">
                <a:solidFill>
                  <a:srgbClr val="085160"/>
                </a:solidFill>
                <a:latin typeface="Century Gothic" pitchFamily="34" charset="0"/>
                <a:ea typeface="+mn-ea"/>
                <a:cs typeface="+mn-cs"/>
              </a:defRPr>
            </a:lvl1pPr>
            <a:lvl2pPr marL="742950" indent="-285750" algn="l" rtl="0" fontAlgn="base">
              <a:spcBef>
                <a:spcPct val="20000"/>
              </a:spcBef>
              <a:spcAft>
                <a:spcPct val="0"/>
              </a:spcAft>
              <a:buFont typeface="Arial" pitchFamily="34" charset="0"/>
              <a:buChar char="•"/>
              <a:defRPr lang="fr-FR" sz="2400" b="0" kern="1200" dirty="0" smtClean="0">
                <a:solidFill>
                  <a:schemeClr val="tx1"/>
                </a:solidFill>
                <a:latin typeface="Century Gothic" pitchFamily="34" charset="0"/>
                <a:ea typeface="+mn-ea"/>
                <a:cs typeface="+mn-cs"/>
              </a:defRPr>
            </a:lvl2pPr>
            <a:lvl3pPr marL="1143000" indent="-228600" algn="l" rtl="0" fontAlgn="base">
              <a:spcBef>
                <a:spcPct val="20000"/>
              </a:spcBef>
              <a:spcAft>
                <a:spcPct val="0"/>
              </a:spcAft>
              <a:buFont typeface="Arial" pitchFamily="34" charset="0"/>
              <a:buChar char="•"/>
              <a:defRPr sz="2000" kern="1200">
                <a:solidFill>
                  <a:schemeClr val="tx1"/>
                </a:solidFill>
                <a:latin typeface="Century Gothic" pitchFamily="34" charset="0"/>
                <a:ea typeface="+mn-ea"/>
                <a:cs typeface="+mn-cs"/>
              </a:defRPr>
            </a:lvl3pPr>
            <a:lvl4pPr marL="1600200" indent="-228600" algn="l" rtl="0" fontAlgn="base">
              <a:spcBef>
                <a:spcPct val="20000"/>
              </a:spcBef>
              <a:spcAft>
                <a:spcPct val="0"/>
              </a:spcAft>
              <a:buFont typeface="Arial" pitchFamily="34" charset="0"/>
              <a:buChar char="•"/>
              <a:defRPr kern="1200">
                <a:solidFill>
                  <a:schemeClr val="tx1"/>
                </a:solidFill>
                <a:latin typeface="Century Gothic" pitchFamily="34" charset="0"/>
                <a:ea typeface="+mn-ea"/>
                <a:cs typeface="+mn-cs"/>
              </a:defRPr>
            </a:lvl4pPr>
            <a:lvl5pPr marL="2057400" indent="-228600" algn="l" rtl="0" fontAlgn="base">
              <a:spcBef>
                <a:spcPct val="20000"/>
              </a:spcBef>
              <a:spcAft>
                <a:spcPct val="0"/>
              </a:spcAft>
              <a:buFont typeface="Arial" pitchFamily="34" charset="0"/>
              <a:buChar char="•"/>
              <a:defRPr lang="fr-FR" sz="1600" b="0" kern="1200">
                <a:solidFill>
                  <a:schemeClr val="tx1"/>
                </a:solidFill>
                <a:latin typeface="Century Gothic"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indent="0" algn="just">
              <a:spcBef>
                <a:spcPts val="1200"/>
              </a:spcBef>
              <a:spcAft>
                <a:spcPts val="1800"/>
              </a:spcAft>
              <a:buClr>
                <a:srgbClr val="166478"/>
              </a:buClr>
            </a:pPr>
            <a:r>
              <a:rPr lang="fr-FR" dirty="0">
                <a:solidFill>
                  <a:srgbClr val="166478"/>
                </a:solidFill>
              </a:rPr>
              <a:t>Le changement climatique ce n’est pas que le problème des ours polaires ou que des </a:t>
            </a:r>
            <a:r>
              <a:rPr lang="fr-FR" dirty="0">
                <a:solidFill>
                  <a:srgbClr val="F6AB38"/>
                </a:solidFill>
              </a:rPr>
              <a:t>générations futures</a:t>
            </a:r>
            <a:r>
              <a:rPr lang="fr-FR" dirty="0">
                <a:solidFill>
                  <a:srgbClr val="166478"/>
                </a:solidFill>
              </a:rPr>
              <a:t>.</a:t>
            </a:r>
          </a:p>
          <a:p>
            <a:pPr indent="0" algn="just">
              <a:spcBef>
                <a:spcPts val="1200"/>
              </a:spcBef>
              <a:spcAft>
                <a:spcPts val="1800"/>
              </a:spcAft>
              <a:buClr>
                <a:srgbClr val="166478"/>
              </a:buClr>
            </a:pPr>
            <a:r>
              <a:rPr lang="fr-FR" dirty="0">
                <a:solidFill>
                  <a:srgbClr val="166478"/>
                </a:solidFill>
              </a:rPr>
              <a:t>C’est une situation sans précédent avec des impacts </a:t>
            </a:r>
            <a:r>
              <a:rPr lang="fr-FR" dirty="0">
                <a:solidFill>
                  <a:srgbClr val="F6AB38"/>
                </a:solidFill>
              </a:rPr>
              <a:t>multiples</a:t>
            </a:r>
            <a:r>
              <a:rPr lang="fr-FR" dirty="0">
                <a:solidFill>
                  <a:srgbClr val="166478"/>
                </a:solidFill>
              </a:rPr>
              <a:t>, déjà </a:t>
            </a:r>
            <a:r>
              <a:rPr lang="fr-FR" dirty="0">
                <a:solidFill>
                  <a:srgbClr val="F6AB38"/>
                </a:solidFill>
              </a:rPr>
              <a:t>visibles</a:t>
            </a:r>
            <a:r>
              <a:rPr lang="fr-FR" dirty="0">
                <a:solidFill>
                  <a:srgbClr val="166478"/>
                </a:solidFill>
              </a:rPr>
              <a:t> et qui n’épargneront </a:t>
            </a:r>
            <a:r>
              <a:rPr lang="fr-FR" dirty="0">
                <a:solidFill>
                  <a:srgbClr val="F6AB38"/>
                </a:solidFill>
              </a:rPr>
              <a:t>personne</a:t>
            </a:r>
            <a:r>
              <a:rPr lang="fr-FR" dirty="0">
                <a:solidFill>
                  <a:srgbClr val="166478"/>
                </a:solidFill>
              </a:rPr>
              <a:t>. </a:t>
            </a:r>
          </a:p>
          <a:p>
            <a:pPr indent="0" algn="just">
              <a:spcBef>
                <a:spcPts val="1200"/>
              </a:spcBef>
              <a:spcAft>
                <a:spcPts val="1800"/>
              </a:spcAft>
              <a:buClr>
                <a:srgbClr val="166478"/>
              </a:buClr>
            </a:pPr>
            <a:r>
              <a:rPr lang="fr-FR" dirty="0">
                <a:solidFill>
                  <a:srgbClr val="166478"/>
                </a:solidFill>
              </a:rPr>
              <a:t>C’est un amplificateur de risques et d’inégalités. </a:t>
            </a:r>
            <a:r>
              <a:rPr lang="fr-FR" altLang="fr-FR" dirty="0"/>
              <a:t>La </a:t>
            </a:r>
            <a:r>
              <a:rPr lang="fr-FR" altLang="fr-FR" dirty="0">
                <a:solidFill>
                  <a:srgbClr val="F6AB38"/>
                </a:solidFill>
              </a:rPr>
              <a:t>survie de l’humanité </a:t>
            </a:r>
            <a:r>
              <a:rPr lang="fr-FR" altLang="fr-FR" dirty="0"/>
              <a:t>telle qu’on la connait dépend de notre capacité à traiter ce problème dès aujourd</a:t>
            </a:r>
            <a:r>
              <a:rPr lang="fr-FR" altLang="en-US" dirty="0"/>
              <a:t>’</a:t>
            </a:r>
            <a:r>
              <a:rPr lang="fr-FR" altLang="fr-FR" dirty="0"/>
              <a:t>hui. </a:t>
            </a:r>
          </a:p>
          <a:p>
            <a:pPr indent="0" algn="just">
              <a:spcBef>
                <a:spcPts val="1200"/>
              </a:spcBef>
              <a:spcAft>
                <a:spcPts val="1800"/>
              </a:spcAft>
              <a:buClr>
                <a:srgbClr val="166478"/>
              </a:buClr>
            </a:pPr>
            <a:r>
              <a:rPr lang="fr-FR" altLang="fr-FR" dirty="0"/>
              <a:t>Les scénario les plus pessimistes sont encore </a:t>
            </a:r>
            <a:r>
              <a:rPr lang="fr-FR" altLang="fr-FR" dirty="0">
                <a:solidFill>
                  <a:srgbClr val="F6AB38"/>
                </a:solidFill>
              </a:rPr>
              <a:t>évitables</a:t>
            </a:r>
            <a:r>
              <a:rPr lang="fr-FR" altLang="fr-FR" dirty="0"/>
              <a:t>. Notre futur dépendra des </a:t>
            </a:r>
            <a:r>
              <a:rPr lang="fr-FR" altLang="fr-FR" dirty="0">
                <a:solidFill>
                  <a:srgbClr val="F6AB38"/>
                </a:solidFill>
              </a:rPr>
              <a:t>choix</a:t>
            </a:r>
            <a:r>
              <a:rPr lang="fr-FR" altLang="fr-FR" dirty="0"/>
              <a:t> que nous effectuerons. A nous </a:t>
            </a:r>
            <a:r>
              <a:rPr lang="fr-FR" altLang="fr-FR" dirty="0">
                <a:solidFill>
                  <a:srgbClr val="F6AB38"/>
                </a:solidFill>
              </a:rPr>
              <a:t>d’écrire l’histoire </a:t>
            </a:r>
            <a:r>
              <a:rPr lang="fr-FR" altLang="fr-FR" dirty="0"/>
              <a:t>et de relever ce </a:t>
            </a:r>
            <a:r>
              <a:rPr lang="fr-FR" altLang="fr-FR" dirty="0">
                <a:solidFill>
                  <a:srgbClr val="F6AB38"/>
                </a:solidFill>
              </a:rPr>
              <a:t>défi sociétal</a:t>
            </a:r>
            <a:r>
              <a:rPr lang="fr-FR" altLang="fr-FR" dirty="0"/>
              <a:t>. </a:t>
            </a:r>
          </a:p>
          <a:p>
            <a:pPr indent="0" algn="just">
              <a:spcBef>
                <a:spcPts val="1200"/>
              </a:spcBef>
              <a:spcAft>
                <a:spcPts val="1800"/>
              </a:spcAft>
              <a:buClr>
                <a:srgbClr val="166478"/>
              </a:buClr>
            </a:pPr>
            <a:endParaRPr lang="fr-FR" altLang="fr-FR" dirty="0"/>
          </a:p>
        </p:txBody>
      </p:sp>
      <p:pic>
        <p:nvPicPr>
          <p:cNvPr id="5" name="Imag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1931" y="4878484"/>
            <a:ext cx="1080000" cy="1080000"/>
          </a:xfrm>
          <a:prstGeom prst="rect">
            <a:avLst/>
          </a:prstGeom>
        </p:spPr>
      </p:pic>
    </p:spTree>
    <p:extLst>
      <p:ext uri="{BB962C8B-B14F-4D97-AF65-F5344CB8AC3E}">
        <p14:creationId xmlns:p14="http://schemas.microsoft.com/office/powerpoint/2010/main" val="2142583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e 8"/>
          <p:cNvGrpSpPr/>
          <p:nvPr/>
        </p:nvGrpSpPr>
        <p:grpSpPr>
          <a:xfrm>
            <a:off x="76625" y="2462819"/>
            <a:ext cx="11036011" cy="2979424"/>
            <a:chOff x="586931" y="4136028"/>
            <a:chExt cx="11036011" cy="2979424"/>
          </a:xfrm>
        </p:grpSpPr>
        <p:grpSp>
          <p:nvGrpSpPr>
            <p:cNvPr id="13" name="Groupe 12"/>
            <p:cNvGrpSpPr/>
            <p:nvPr/>
          </p:nvGrpSpPr>
          <p:grpSpPr>
            <a:xfrm>
              <a:off x="1418453" y="4479533"/>
              <a:ext cx="9996261" cy="2380151"/>
              <a:chOff x="1418453" y="4894304"/>
              <a:chExt cx="9996261" cy="2380151"/>
            </a:xfrm>
          </p:grpSpPr>
          <p:sp>
            <p:nvSpPr>
              <p:cNvPr id="24" name="Forme libre 23"/>
              <p:cNvSpPr/>
              <p:nvPr/>
            </p:nvSpPr>
            <p:spPr>
              <a:xfrm>
                <a:off x="1418453" y="4922171"/>
                <a:ext cx="9996261" cy="2299734"/>
              </a:xfrm>
              <a:custGeom>
                <a:avLst/>
                <a:gdLst>
                  <a:gd name="connsiteX0" fmla="*/ 1808779 w 10611539"/>
                  <a:gd name="connsiteY0" fmla="*/ 436138 h 2133628"/>
                  <a:gd name="connsiteX1" fmla="*/ 46654 w 10611539"/>
                  <a:gd name="connsiteY1" fmla="*/ 712363 h 2133628"/>
                  <a:gd name="connsiteX2" fmla="*/ 922954 w 10611539"/>
                  <a:gd name="connsiteY2" fmla="*/ 2055388 h 2133628"/>
                  <a:gd name="connsiteX3" fmla="*/ 5113954 w 10611539"/>
                  <a:gd name="connsiteY3" fmla="*/ 1931563 h 2133628"/>
                  <a:gd name="connsiteX4" fmla="*/ 6971329 w 10611539"/>
                  <a:gd name="connsiteY4" fmla="*/ 1579138 h 2133628"/>
                  <a:gd name="connsiteX5" fmla="*/ 6628429 w 10611539"/>
                  <a:gd name="connsiteY5" fmla="*/ 950488 h 2133628"/>
                  <a:gd name="connsiteX6" fmla="*/ 6971329 w 10611539"/>
                  <a:gd name="connsiteY6" fmla="*/ 274213 h 2133628"/>
                  <a:gd name="connsiteX7" fmla="*/ 8933479 w 10611539"/>
                  <a:gd name="connsiteY7" fmla="*/ 55138 h 2133628"/>
                  <a:gd name="connsiteX8" fmla="*/ 10609879 w 10611539"/>
                  <a:gd name="connsiteY8" fmla="*/ 1245763 h 2133628"/>
                  <a:gd name="connsiteX9" fmla="*/ 9181129 w 10611539"/>
                  <a:gd name="connsiteY9" fmla="*/ 2074438 h 2133628"/>
                  <a:gd name="connsiteX0" fmla="*/ 1808779 w 10611539"/>
                  <a:gd name="connsiteY0" fmla="*/ 436138 h 2154642"/>
                  <a:gd name="connsiteX1" fmla="*/ 46654 w 10611539"/>
                  <a:gd name="connsiteY1" fmla="*/ 712363 h 2154642"/>
                  <a:gd name="connsiteX2" fmla="*/ 922954 w 10611539"/>
                  <a:gd name="connsiteY2" fmla="*/ 2055388 h 2154642"/>
                  <a:gd name="connsiteX3" fmla="*/ 5113954 w 10611539"/>
                  <a:gd name="connsiteY3" fmla="*/ 1931563 h 2154642"/>
                  <a:gd name="connsiteX4" fmla="*/ 6628429 w 10611539"/>
                  <a:gd name="connsiteY4" fmla="*/ 950488 h 2154642"/>
                  <a:gd name="connsiteX5" fmla="*/ 6971329 w 10611539"/>
                  <a:gd name="connsiteY5" fmla="*/ 274213 h 2154642"/>
                  <a:gd name="connsiteX6" fmla="*/ 8933479 w 10611539"/>
                  <a:gd name="connsiteY6" fmla="*/ 55138 h 2154642"/>
                  <a:gd name="connsiteX7" fmla="*/ 10609879 w 10611539"/>
                  <a:gd name="connsiteY7" fmla="*/ 1245763 h 2154642"/>
                  <a:gd name="connsiteX8" fmla="*/ 9181129 w 10611539"/>
                  <a:gd name="connsiteY8" fmla="*/ 2074438 h 2154642"/>
                  <a:gd name="connsiteX0" fmla="*/ 1808779 w 10611539"/>
                  <a:gd name="connsiteY0" fmla="*/ 465817 h 2215138"/>
                  <a:gd name="connsiteX1" fmla="*/ 46654 w 10611539"/>
                  <a:gd name="connsiteY1" fmla="*/ 742042 h 2215138"/>
                  <a:gd name="connsiteX2" fmla="*/ 922954 w 10611539"/>
                  <a:gd name="connsiteY2" fmla="*/ 2085067 h 2215138"/>
                  <a:gd name="connsiteX3" fmla="*/ 5113954 w 10611539"/>
                  <a:gd name="connsiteY3" fmla="*/ 1961242 h 2215138"/>
                  <a:gd name="connsiteX4" fmla="*/ 6971329 w 10611539"/>
                  <a:gd name="connsiteY4" fmla="*/ 303892 h 2215138"/>
                  <a:gd name="connsiteX5" fmla="*/ 8933479 w 10611539"/>
                  <a:gd name="connsiteY5" fmla="*/ 84817 h 2215138"/>
                  <a:gd name="connsiteX6" fmla="*/ 10609879 w 10611539"/>
                  <a:gd name="connsiteY6" fmla="*/ 1275442 h 2215138"/>
                  <a:gd name="connsiteX7" fmla="*/ 9181129 w 10611539"/>
                  <a:gd name="connsiteY7" fmla="*/ 2104117 h 2215138"/>
                  <a:gd name="connsiteX0" fmla="*/ 1808779 w 10611539"/>
                  <a:gd name="connsiteY0" fmla="*/ 395754 h 2194170"/>
                  <a:gd name="connsiteX1" fmla="*/ 46654 w 10611539"/>
                  <a:gd name="connsiteY1" fmla="*/ 671979 h 2194170"/>
                  <a:gd name="connsiteX2" fmla="*/ 922954 w 10611539"/>
                  <a:gd name="connsiteY2" fmla="*/ 2015004 h 2194170"/>
                  <a:gd name="connsiteX3" fmla="*/ 5113954 w 10611539"/>
                  <a:gd name="connsiteY3" fmla="*/ 1891179 h 2194170"/>
                  <a:gd name="connsiteX4" fmla="*/ 7019455 w 10611539"/>
                  <a:gd name="connsiteY4" fmla="*/ 2091505 h 2194170"/>
                  <a:gd name="connsiteX5" fmla="*/ 8933479 w 10611539"/>
                  <a:gd name="connsiteY5" fmla="*/ 14754 h 2194170"/>
                  <a:gd name="connsiteX6" fmla="*/ 10609879 w 10611539"/>
                  <a:gd name="connsiteY6" fmla="*/ 1205379 h 2194170"/>
                  <a:gd name="connsiteX7" fmla="*/ 9181129 w 10611539"/>
                  <a:gd name="connsiteY7" fmla="*/ 2034054 h 2194170"/>
                  <a:gd name="connsiteX0" fmla="*/ 1808779 w 10634653"/>
                  <a:gd name="connsiteY0" fmla="*/ 0 h 1840184"/>
                  <a:gd name="connsiteX1" fmla="*/ 46654 w 10634653"/>
                  <a:gd name="connsiteY1" fmla="*/ 276225 h 1840184"/>
                  <a:gd name="connsiteX2" fmla="*/ 922954 w 10634653"/>
                  <a:gd name="connsiteY2" fmla="*/ 1619250 h 1840184"/>
                  <a:gd name="connsiteX3" fmla="*/ 5113954 w 10634653"/>
                  <a:gd name="connsiteY3" fmla="*/ 1495425 h 1840184"/>
                  <a:gd name="connsiteX4" fmla="*/ 7019455 w 10634653"/>
                  <a:gd name="connsiteY4" fmla="*/ 1695751 h 1840184"/>
                  <a:gd name="connsiteX5" fmla="*/ 8076830 w 10634653"/>
                  <a:gd name="connsiteY5" fmla="*/ 1784684 h 1840184"/>
                  <a:gd name="connsiteX6" fmla="*/ 10609879 w 10634653"/>
                  <a:gd name="connsiteY6" fmla="*/ 809625 h 1840184"/>
                  <a:gd name="connsiteX7" fmla="*/ 9181129 w 10634653"/>
                  <a:gd name="connsiteY7" fmla="*/ 1638300 h 1840184"/>
                  <a:gd name="connsiteX0" fmla="*/ 1808779 w 10634653"/>
                  <a:gd name="connsiteY0" fmla="*/ 0 h 1721543"/>
                  <a:gd name="connsiteX1" fmla="*/ 46654 w 10634653"/>
                  <a:gd name="connsiteY1" fmla="*/ 276225 h 1721543"/>
                  <a:gd name="connsiteX2" fmla="*/ 922954 w 10634653"/>
                  <a:gd name="connsiteY2" fmla="*/ 1619250 h 1721543"/>
                  <a:gd name="connsiteX3" fmla="*/ 5113954 w 10634653"/>
                  <a:gd name="connsiteY3" fmla="*/ 1495425 h 1721543"/>
                  <a:gd name="connsiteX4" fmla="*/ 7019455 w 10634653"/>
                  <a:gd name="connsiteY4" fmla="*/ 1695751 h 1721543"/>
                  <a:gd name="connsiteX5" fmla="*/ 10609879 w 10634653"/>
                  <a:gd name="connsiteY5" fmla="*/ 809625 h 1721543"/>
                  <a:gd name="connsiteX6" fmla="*/ 9181129 w 10634653"/>
                  <a:gd name="connsiteY6" fmla="*/ 1638300 h 1721543"/>
                  <a:gd name="connsiteX0" fmla="*/ 1808779 w 9181129"/>
                  <a:gd name="connsiteY0" fmla="*/ 0 h 1695751"/>
                  <a:gd name="connsiteX1" fmla="*/ 46654 w 9181129"/>
                  <a:gd name="connsiteY1" fmla="*/ 276225 h 1695751"/>
                  <a:gd name="connsiteX2" fmla="*/ 922954 w 9181129"/>
                  <a:gd name="connsiteY2" fmla="*/ 1619250 h 1695751"/>
                  <a:gd name="connsiteX3" fmla="*/ 5113954 w 9181129"/>
                  <a:gd name="connsiteY3" fmla="*/ 1495425 h 1695751"/>
                  <a:gd name="connsiteX4" fmla="*/ 7019455 w 9181129"/>
                  <a:gd name="connsiteY4" fmla="*/ 1695751 h 1695751"/>
                  <a:gd name="connsiteX5" fmla="*/ 9181129 w 9181129"/>
                  <a:gd name="connsiteY5" fmla="*/ 1638300 h 1695751"/>
                  <a:gd name="connsiteX0" fmla="*/ 1808779 w 9171504"/>
                  <a:gd name="connsiteY0" fmla="*/ 0 h 1703376"/>
                  <a:gd name="connsiteX1" fmla="*/ 46654 w 9171504"/>
                  <a:gd name="connsiteY1" fmla="*/ 276225 h 1703376"/>
                  <a:gd name="connsiteX2" fmla="*/ 922954 w 9171504"/>
                  <a:gd name="connsiteY2" fmla="*/ 1619250 h 1703376"/>
                  <a:gd name="connsiteX3" fmla="*/ 5113954 w 9171504"/>
                  <a:gd name="connsiteY3" fmla="*/ 1495425 h 1703376"/>
                  <a:gd name="connsiteX4" fmla="*/ 7019455 w 9171504"/>
                  <a:gd name="connsiteY4" fmla="*/ 1695751 h 1703376"/>
                  <a:gd name="connsiteX5" fmla="*/ 9171504 w 9171504"/>
                  <a:gd name="connsiteY5" fmla="*/ 1657550 h 1703376"/>
                  <a:gd name="connsiteX0" fmla="*/ 1808779 w 9171504"/>
                  <a:gd name="connsiteY0" fmla="*/ 0 h 1696191"/>
                  <a:gd name="connsiteX1" fmla="*/ 46654 w 9171504"/>
                  <a:gd name="connsiteY1" fmla="*/ 276225 h 1696191"/>
                  <a:gd name="connsiteX2" fmla="*/ 922954 w 9171504"/>
                  <a:gd name="connsiteY2" fmla="*/ 1619250 h 1696191"/>
                  <a:gd name="connsiteX3" fmla="*/ 5113954 w 9171504"/>
                  <a:gd name="connsiteY3" fmla="*/ 1495425 h 1696191"/>
                  <a:gd name="connsiteX4" fmla="*/ 7019455 w 9171504"/>
                  <a:gd name="connsiteY4" fmla="*/ 1695751 h 1696191"/>
                  <a:gd name="connsiteX5" fmla="*/ 8863295 w 9171504"/>
                  <a:gd name="connsiteY5" fmla="*/ 1552273 h 1696191"/>
                  <a:gd name="connsiteX6" fmla="*/ 9171504 w 9171504"/>
                  <a:gd name="connsiteY6" fmla="*/ 1657550 h 1696191"/>
                  <a:gd name="connsiteX0" fmla="*/ 1808779 w 10653794"/>
                  <a:gd name="connsiteY0" fmla="*/ 0 h 1696191"/>
                  <a:gd name="connsiteX1" fmla="*/ 46654 w 10653794"/>
                  <a:gd name="connsiteY1" fmla="*/ 276225 h 1696191"/>
                  <a:gd name="connsiteX2" fmla="*/ 922954 w 10653794"/>
                  <a:gd name="connsiteY2" fmla="*/ 1619250 h 1696191"/>
                  <a:gd name="connsiteX3" fmla="*/ 5113954 w 10653794"/>
                  <a:gd name="connsiteY3" fmla="*/ 1495425 h 1696191"/>
                  <a:gd name="connsiteX4" fmla="*/ 7019455 w 10653794"/>
                  <a:gd name="connsiteY4" fmla="*/ 1695751 h 1696191"/>
                  <a:gd name="connsiteX5" fmla="*/ 8863295 w 10653794"/>
                  <a:gd name="connsiteY5" fmla="*/ 1552273 h 1696191"/>
                  <a:gd name="connsiteX6" fmla="*/ 10653794 w 10653794"/>
                  <a:gd name="connsiteY6" fmla="*/ 1108910 h 1696191"/>
                  <a:gd name="connsiteX0" fmla="*/ 1808779 w 10653794"/>
                  <a:gd name="connsiteY0" fmla="*/ 0 h 1704540"/>
                  <a:gd name="connsiteX1" fmla="*/ 46654 w 10653794"/>
                  <a:gd name="connsiteY1" fmla="*/ 276225 h 1704540"/>
                  <a:gd name="connsiteX2" fmla="*/ 922954 w 10653794"/>
                  <a:gd name="connsiteY2" fmla="*/ 1619250 h 1704540"/>
                  <a:gd name="connsiteX3" fmla="*/ 5113954 w 10653794"/>
                  <a:gd name="connsiteY3" fmla="*/ 1495425 h 1704540"/>
                  <a:gd name="connsiteX4" fmla="*/ 7019455 w 10653794"/>
                  <a:gd name="connsiteY4" fmla="*/ 1695751 h 1704540"/>
                  <a:gd name="connsiteX5" fmla="*/ 9065426 w 10653794"/>
                  <a:gd name="connsiteY5" fmla="*/ 1667776 h 1704540"/>
                  <a:gd name="connsiteX6" fmla="*/ 10653794 w 10653794"/>
                  <a:gd name="connsiteY6" fmla="*/ 1108910 h 1704540"/>
                  <a:gd name="connsiteX0" fmla="*/ 1808779 w 10567167"/>
                  <a:gd name="connsiteY0" fmla="*/ 0 h 1704540"/>
                  <a:gd name="connsiteX1" fmla="*/ 46654 w 10567167"/>
                  <a:gd name="connsiteY1" fmla="*/ 276225 h 1704540"/>
                  <a:gd name="connsiteX2" fmla="*/ 922954 w 10567167"/>
                  <a:gd name="connsiteY2" fmla="*/ 1619250 h 1704540"/>
                  <a:gd name="connsiteX3" fmla="*/ 5113954 w 10567167"/>
                  <a:gd name="connsiteY3" fmla="*/ 1495425 h 1704540"/>
                  <a:gd name="connsiteX4" fmla="*/ 7019455 w 10567167"/>
                  <a:gd name="connsiteY4" fmla="*/ 1695751 h 1704540"/>
                  <a:gd name="connsiteX5" fmla="*/ 9065426 w 10567167"/>
                  <a:gd name="connsiteY5" fmla="*/ 1667776 h 1704540"/>
                  <a:gd name="connsiteX6" fmla="*/ 10567167 w 10567167"/>
                  <a:gd name="connsiteY6" fmla="*/ 849027 h 1704540"/>
                  <a:gd name="connsiteX0" fmla="*/ 1808779 w 10567167"/>
                  <a:gd name="connsiteY0" fmla="*/ 0 h 1723762"/>
                  <a:gd name="connsiteX1" fmla="*/ 46654 w 10567167"/>
                  <a:gd name="connsiteY1" fmla="*/ 276225 h 1723762"/>
                  <a:gd name="connsiteX2" fmla="*/ 922954 w 10567167"/>
                  <a:gd name="connsiteY2" fmla="*/ 1619250 h 1723762"/>
                  <a:gd name="connsiteX3" fmla="*/ 5113954 w 10567167"/>
                  <a:gd name="connsiteY3" fmla="*/ 1495425 h 1723762"/>
                  <a:gd name="connsiteX4" fmla="*/ 7019455 w 10567167"/>
                  <a:gd name="connsiteY4" fmla="*/ 1695751 h 1723762"/>
                  <a:gd name="connsiteX5" fmla="*/ 9065426 w 10567167"/>
                  <a:gd name="connsiteY5" fmla="*/ 1667776 h 1723762"/>
                  <a:gd name="connsiteX6" fmla="*/ 10095329 w 10567167"/>
                  <a:gd name="connsiteY6" fmla="*/ 1330892 h 1723762"/>
                  <a:gd name="connsiteX7" fmla="*/ 10567167 w 10567167"/>
                  <a:gd name="connsiteY7" fmla="*/ 849027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470914"/>
                  <a:gd name="connsiteY0" fmla="*/ 0 h 1723762"/>
                  <a:gd name="connsiteX1" fmla="*/ 46654 w 10470914"/>
                  <a:gd name="connsiteY1" fmla="*/ 276225 h 1723762"/>
                  <a:gd name="connsiteX2" fmla="*/ 922954 w 10470914"/>
                  <a:gd name="connsiteY2" fmla="*/ 1619250 h 1723762"/>
                  <a:gd name="connsiteX3" fmla="*/ 5113954 w 10470914"/>
                  <a:gd name="connsiteY3" fmla="*/ 1495425 h 1723762"/>
                  <a:gd name="connsiteX4" fmla="*/ 7019455 w 10470914"/>
                  <a:gd name="connsiteY4" fmla="*/ 1695751 h 1723762"/>
                  <a:gd name="connsiteX5" fmla="*/ 9065426 w 10470914"/>
                  <a:gd name="connsiteY5" fmla="*/ 1667776 h 1723762"/>
                  <a:gd name="connsiteX6" fmla="*/ 10095329 w 10470914"/>
                  <a:gd name="connsiteY6" fmla="*/ 1330892 h 1723762"/>
                  <a:gd name="connsiteX7" fmla="*/ 10470914 w 10470914"/>
                  <a:gd name="connsiteY7" fmla="*/ 820151 h 1723762"/>
                  <a:gd name="connsiteX0" fmla="*/ 1808779 w 10095329"/>
                  <a:gd name="connsiteY0" fmla="*/ 0 h 1723762"/>
                  <a:gd name="connsiteX1" fmla="*/ 46654 w 10095329"/>
                  <a:gd name="connsiteY1" fmla="*/ 276225 h 1723762"/>
                  <a:gd name="connsiteX2" fmla="*/ 922954 w 10095329"/>
                  <a:gd name="connsiteY2" fmla="*/ 1619250 h 1723762"/>
                  <a:gd name="connsiteX3" fmla="*/ 5113954 w 10095329"/>
                  <a:gd name="connsiteY3" fmla="*/ 1495425 h 1723762"/>
                  <a:gd name="connsiteX4" fmla="*/ 7019455 w 10095329"/>
                  <a:gd name="connsiteY4" fmla="*/ 1695751 h 1723762"/>
                  <a:gd name="connsiteX5" fmla="*/ 9065426 w 10095329"/>
                  <a:gd name="connsiteY5" fmla="*/ 1667776 h 1723762"/>
                  <a:gd name="connsiteX6" fmla="*/ 10095329 w 10095329"/>
                  <a:gd name="connsiteY6" fmla="*/ 1330892 h 1723762"/>
                  <a:gd name="connsiteX0" fmla="*/ 1808779 w 10152479"/>
                  <a:gd name="connsiteY0" fmla="*/ 0 h 1723762"/>
                  <a:gd name="connsiteX1" fmla="*/ 46654 w 10152479"/>
                  <a:gd name="connsiteY1" fmla="*/ 276225 h 1723762"/>
                  <a:gd name="connsiteX2" fmla="*/ 922954 w 10152479"/>
                  <a:gd name="connsiteY2" fmla="*/ 1619250 h 1723762"/>
                  <a:gd name="connsiteX3" fmla="*/ 5113954 w 10152479"/>
                  <a:gd name="connsiteY3" fmla="*/ 1495425 h 1723762"/>
                  <a:gd name="connsiteX4" fmla="*/ 7019455 w 10152479"/>
                  <a:gd name="connsiteY4" fmla="*/ 1695751 h 1723762"/>
                  <a:gd name="connsiteX5" fmla="*/ 9065426 w 10152479"/>
                  <a:gd name="connsiteY5" fmla="*/ 1667776 h 1723762"/>
                  <a:gd name="connsiteX6" fmla="*/ 10152479 w 10152479"/>
                  <a:gd name="connsiteY6" fmla="*/ 1311842 h 1723762"/>
                  <a:gd name="connsiteX0" fmla="*/ 1808779 w 10152479"/>
                  <a:gd name="connsiteY0" fmla="*/ 0 h 1723762"/>
                  <a:gd name="connsiteX1" fmla="*/ 46654 w 10152479"/>
                  <a:gd name="connsiteY1" fmla="*/ 276225 h 1723762"/>
                  <a:gd name="connsiteX2" fmla="*/ 922954 w 10152479"/>
                  <a:gd name="connsiteY2" fmla="*/ 1619250 h 1723762"/>
                  <a:gd name="connsiteX3" fmla="*/ 5113954 w 10152479"/>
                  <a:gd name="connsiteY3" fmla="*/ 1495425 h 1723762"/>
                  <a:gd name="connsiteX4" fmla="*/ 7019455 w 10152479"/>
                  <a:gd name="connsiteY4" fmla="*/ 1695751 h 1723762"/>
                  <a:gd name="connsiteX5" fmla="*/ 9065426 w 10152479"/>
                  <a:gd name="connsiteY5" fmla="*/ 1667776 h 1723762"/>
                  <a:gd name="connsiteX6" fmla="*/ 10152479 w 10152479"/>
                  <a:gd name="connsiteY6" fmla="*/ 1311842 h 1723762"/>
                  <a:gd name="connsiteX0" fmla="*/ 1808779 w 10152479"/>
                  <a:gd name="connsiteY0" fmla="*/ 0 h 1696370"/>
                  <a:gd name="connsiteX1" fmla="*/ 46654 w 10152479"/>
                  <a:gd name="connsiteY1" fmla="*/ 276225 h 1696370"/>
                  <a:gd name="connsiteX2" fmla="*/ 922954 w 10152479"/>
                  <a:gd name="connsiteY2" fmla="*/ 1619250 h 1696370"/>
                  <a:gd name="connsiteX3" fmla="*/ 5113954 w 10152479"/>
                  <a:gd name="connsiteY3" fmla="*/ 1495425 h 1696370"/>
                  <a:gd name="connsiteX4" fmla="*/ 7019455 w 10152479"/>
                  <a:gd name="connsiteY4" fmla="*/ 1695751 h 1696370"/>
                  <a:gd name="connsiteX5" fmla="*/ 8963826 w 10152479"/>
                  <a:gd name="connsiteY5" fmla="*/ 1545009 h 1696370"/>
                  <a:gd name="connsiteX6" fmla="*/ 10152479 w 10152479"/>
                  <a:gd name="connsiteY6" fmla="*/ 1311842 h 1696370"/>
                  <a:gd name="connsiteX0" fmla="*/ 1808779 w 9873079"/>
                  <a:gd name="connsiteY0" fmla="*/ 0 h 1696370"/>
                  <a:gd name="connsiteX1" fmla="*/ 46654 w 9873079"/>
                  <a:gd name="connsiteY1" fmla="*/ 276225 h 1696370"/>
                  <a:gd name="connsiteX2" fmla="*/ 922954 w 9873079"/>
                  <a:gd name="connsiteY2" fmla="*/ 1619250 h 1696370"/>
                  <a:gd name="connsiteX3" fmla="*/ 5113954 w 9873079"/>
                  <a:gd name="connsiteY3" fmla="*/ 1495425 h 1696370"/>
                  <a:gd name="connsiteX4" fmla="*/ 7019455 w 9873079"/>
                  <a:gd name="connsiteY4" fmla="*/ 1695751 h 1696370"/>
                  <a:gd name="connsiteX5" fmla="*/ 8963826 w 9873079"/>
                  <a:gd name="connsiteY5" fmla="*/ 1545009 h 1696370"/>
                  <a:gd name="connsiteX6" fmla="*/ 9873079 w 9873079"/>
                  <a:gd name="connsiteY6" fmla="*/ 1307609 h 1696370"/>
                  <a:gd name="connsiteX0" fmla="*/ 1808779 w 9739729"/>
                  <a:gd name="connsiteY0" fmla="*/ 0 h 1696370"/>
                  <a:gd name="connsiteX1" fmla="*/ 46654 w 9739729"/>
                  <a:gd name="connsiteY1" fmla="*/ 276225 h 1696370"/>
                  <a:gd name="connsiteX2" fmla="*/ 922954 w 9739729"/>
                  <a:gd name="connsiteY2" fmla="*/ 1619250 h 1696370"/>
                  <a:gd name="connsiteX3" fmla="*/ 5113954 w 9739729"/>
                  <a:gd name="connsiteY3" fmla="*/ 1495425 h 1696370"/>
                  <a:gd name="connsiteX4" fmla="*/ 7019455 w 9739729"/>
                  <a:gd name="connsiteY4" fmla="*/ 1695751 h 1696370"/>
                  <a:gd name="connsiteX5" fmla="*/ 8963826 w 9739729"/>
                  <a:gd name="connsiteY5" fmla="*/ 1545009 h 1696370"/>
                  <a:gd name="connsiteX6" fmla="*/ 9739729 w 9739729"/>
                  <a:gd name="connsiteY6" fmla="*/ 1307609 h 1696370"/>
                  <a:gd name="connsiteX0" fmla="*/ 1808779 w 9739729"/>
                  <a:gd name="connsiteY0" fmla="*/ 0 h 1696370"/>
                  <a:gd name="connsiteX1" fmla="*/ 46654 w 9739729"/>
                  <a:gd name="connsiteY1" fmla="*/ 276225 h 1696370"/>
                  <a:gd name="connsiteX2" fmla="*/ 922954 w 9739729"/>
                  <a:gd name="connsiteY2" fmla="*/ 1619250 h 1696370"/>
                  <a:gd name="connsiteX3" fmla="*/ 5113954 w 9739729"/>
                  <a:gd name="connsiteY3" fmla="*/ 1495425 h 1696370"/>
                  <a:gd name="connsiteX4" fmla="*/ 7019455 w 9739729"/>
                  <a:gd name="connsiteY4" fmla="*/ 1695751 h 1696370"/>
                  <a:gd name="connsiteX5" fmla="*/ 8963826 w 9739729"/>
                  <a:gd name="connsiteY5" fmla="*/ 1545009 h 1696370"/>
                  <a:gd name="connsiteX6" fmla="*/ 9739729 w 9739729"/>
                  <a:gd name="connsiteY6" fmla="*/ 1307609 h 1696370"/>
                  <a:gd name="connsiteX0" fmla="*/ 1808779 w 9752429"/>
                  <a:gd name="connsiteY0" fmla="*/ 0 h 1696370"/>
                  <a:gd name="connsiteX1" fmla="*/ 46654 w 9752429"/>
                  <a:gd name="connsiteY1" fmla="*/ 276225 h 1696370"/>
                  <a:gd name="connsiteX2" fmla="*/ 922954 w 9752429"/>
                  <a:gd name="connsiteY2" fmla="*/ 1619250 h 1696370"/>
                  <a:gd name="connsiteX3" fmla="*/ 5113954 w 9752429"/>
                  <a:gd name="connsiteY3" fmla="*/ 1495425 h 1696370"/>
                  <a:gd name="connsiteX4" fmla="*/ 7019455 w 9752429"/>
                  <a:gd name="connsiteY4" fmla="*/ 1695751 h 1696370"/>
                  <a:gd name="connsiteX5" fmla="*/ 8963826 w 9752429"/>
                  <a:gd name="connsiteY5" fmla="*/ 1545009 h 1696370"/>
                  <a:gd name="connsiteX6" fmla="*/ 9752429 w 9752429"/>
                  <a:gd name="connsiteY6" fmla="*/ 1383809 h 1696370"/>
                  <a:gd name="connsiteX0" fmla="*/ 776653 w 9710903"/>
                  <a:gd name="connsiteY0" fmla="*/ 175028 h 1490398"/>
                  <a:gd name="connsiteX1" fmla="*/ 5128 w 9710903"/>
                  <a:gd name="connsiteY1" fmla="*/ 70253 h 1490398"/>
                  <a:gd name="connsiteX2" fmla="*/ 881428 w 9710903"/>
                  <a:gd name="connsiteY2" fmla="*/ 1413278 h 1490398"/>
                  <a:gd name="connsiteX3" fmla="*/ 5072428 w 9710903"/>
                  <a:gd name="connsiteY3" fmla="*/ 1289453 h 1490398"/>
                  <a:gd name="connsiteX4" fmla="*/ 6977929 w 9710903"/>
                  <a:gd name="connsiteY4" fmla="*/ 1489779 h 1490398"/>
                  <a:gd name="connsiteX5" fmla="*/ 8922300 w 9710903"/>
                  <a:gd name="connsiteY5" fmla="*/ 1339037 h 1490398"/>
                  <a:gd name="connsiteX6" fmla="*/ 9710903 w 9710903"/>
                  <a:gd name="connsiteY6" fmla="*/ 1177837 h 1490398"/>
                  <a:gd name="connsiteX0" fmla="*/ 133256 w 9067506"/>
                  <a:gd name="connsiteY0" fmla="*/ 301172 h 1616542"/>
                  <a:gd name="connsiteX1" fmla="*/ 2466881 w 9067506"/>
                  <a:gd name="connsiteY1" fmla="*/ 53522 h 1616542"/>
                  <a:gd name="connsiteX2" fmla="*/ 238031 w 9067506"/>
                  <a:gd name="connsiteY2" fmla="*/ 1539422 h 1616542"/>
                  <a:gd name="connsiteX3" fmla="*/ 4429031 w 9067506"/>
                  <a:gd name="connsiteY3" fmla="*/ 1415597 h 1616542"/>
                  <a:gd name="connsiteX4" fmla="*/ 6334532 w 9067506"/>
                  <a:gd name="connsiteY4" fmla="*/ 1615923 h 1616542"/>
                  <a:gd name="connsiteX5" fmla="*/ 8278903 w 9067506"/>
                  <a:gd name="connsiteY5" fmla="*/ 1465181 h 1616542"/>
                  <a:gd name="connsiteX6" fmla="*/ 9067506 w 9067506"/>
                  <a:gd name="connsiteY6" fmla="*/ 1303981 h 1616542"/>
                  <a:gd name="connsiteX0" fmla="*/ 150054 w 9084304"/>
                  <a:gd name="connsiteY0" fmla="*/ 281004 h 1596374"/>
                  <a:gd name="connsiteX1" fmla="*/ 2483679 w 9084304"/>
                  <a:gd name="connsiteY1" fmla="*/ 33354 h 1596374"/>
                  <a:gd name="connsiteX2" fmla="*/ 2845629 w 9084304"/>
                  <a:gd name="connsiteY2" fmla="*/ 1176354 h 1596374"/>
                  <a:gd name="connsiteX3" fmla="*/ 4445829 w 9084304"/>
                  <a:gd name="connsiteY3" fmla="*/ 1395429 h 1596374"/>
                  <a:gd name="connsiteX4" fmla="*/ 6351330 w 9084304"/>
                  <a:gd name="connsiteY4" fmla="*/ 1595755 h 1596374"/>
                  <a:gd name="connsiteX5" fmla="*/ 8295701 w 9084304"/>
                  <a:gd name="connsiteY5" fmla="*/ 1445013 h 1596374"/>
                  <a:gd name="connsiteX6" fmla="*/ 9084304 w 9084304"/>
                  <a:gd name="connsiteY6" fmla="*/ 1283813 h 1596374"/>
                  <a:gd name="connsiteX0" fmla="*/ 150054 w 10189204"/>
                  <a:gd name="connsiteY0" fmla="*/ 281004 h 1596374"/>
                  <a:gd name="connsiteX1" fmla="*/ 2483679 w 10189204"/>
                  <a:gd name="connsiteY1" fmla="*/ 33354 h 1596374"/>
                  <a:gd name="connsiteX2" fmla="*/ 2845629 w 10189204"/>
                  <a:gd name="connsiteY2" fmla="*/ 1176354 h 1596374"/>
                  <a:gd name="connsiteX3" fmla="*/ 4445829 w 10189204"/>
                  <a:gd name="connsiteY3" fmla="*/ 1395429 h 1596374"/>
                  <a:gd name="connsiteX4" fmla="*/ 6351330 w 10189204"/>
                  <a:gd name="connsiteY4" fmla="*/ 1595755 h 1596374"/>
                  <a:gd name="connsiteX5" fmla="*/ 8295701 w 10189204"/>
                  <a:gd name="connsiteY5" fmla="*/ 1445013 h 1596374"/>
                  <a:gd name="connsiteX6" fmla="*/ 10189204 w 10189204"/>
                  <a:gd name="connsiteY6" fmla="*/ 1236188 h 1596374"/>
                  <a:gd name="connsiteX0" fmla="*/ 150054 w 10189204"/>
                  <a:gd name="connsiteY0" fmla="*/ 281004 h 1595957"/>
                  <a:gd name="connsiteX1" fmla="*/ 2483679 w 10189204"/>
                  <a:gd name="connsiteY1" fmla="*/ 33354 h 1595957"/>
                  <a:gd name="connsiteX2" fmla="*/ 2845629 w 10189204"/>
                  <a:gd name="connsiteY2" fmla="*/ 1176354 h 1595957"/>
                  <a:gd name="connsiteX3" fmla="*/ 4445829 w 10189204"/>
                  <a:gd name="connsiteY3" fmla="*/ 1395429 h 1595957"/>
                  <a:gd name="connsiteX4" fmla="*/ 6351330 w 10189204"/>
                  <a:gd name="connsiteY4" fmla="*/ 1595755 h 1595957"/>
                  <a:gd name="connsiteX5" fmla="*/ 9172001 w 10189204"/>
                  <a:gd name="connsiteY5" fmla="*/ 1425963 h 1595957"/>
                  <a:gd name="connsiteX6" fmla="*/ 10189204 w 10189204"/>
                  <a:gd name="connsiteY6" fmla="*/ 1236188 h 1595957"/>
                  <a:gd name="connsiteX0" fmla="*/ 226330 w 10265480"/>
                  <a:gd name="connsiteY0" fmla="*/ 87640 h 1402593"/>
                  <a:gd name="connsiteX1" fmla="*/ 1445530 w 10265480"/>
                  <a:gd name="connsiteY1" fmla="*/ 59065 h 1402593"/>
                  <a:gd name="connsiteX2" fmla="*/ 2921905 w 10265480"/>
                  <a:gd name="connsiteY2" fmla="*/ 982990 h 1402593"/>
                  <a:gd name="connsiteX3" fmla="*/ 4522105 w 10265480"/>
                  <a:gd name="connsiteY3" fmla="*/ 1202065 h 1402593"/>
                  <a:gd name="connsiteX4" fmla="*/ 6427606 w 10265480"/>
                  <a:gd name="connsiteY4" fmla="*/ 1402391 h 1402593"/>
                  <a:gd name="connsiteX5" fmla="*/ 9248277 w 10265480"/>
                  <a:gd name="connsiteY5" fmla="*/ 1232599 h 1402593"/>
                  <a:gd name="connsiteX6" fmla="*/ 10265480 w 10265480"/>
                  <a:gd name="connsiteY6" fmla="*/ 1042824 h 1402593"/>
                  <a:gd name="connsiteX0" fmla="*/ 226330 w 9248277"/>
                  <a:gd name="connsiteY0" fmla="*/ 87640 h 1402593"/>
                  <a:gd name="connsiteX1" fmla="*/ 1445530 w 9248277"/>
                  <a:gd name="connsiteY1" fmla="*/ 59065 h 1402593"/>
                  <a:gd name="connsiteX2" fmla="*/ 2921905 w 9248277"/>
                  <a:gd name="connsiteY2" fmla="*/ 982990 h 1402593"/>
                  <a:gd name="connsiteX3" fmla="*/ 4522105 w 9248277"/>
                  <a:gd name="connsiteY3" fmla="*/ 1202065 h 1402593"/>
                  <a:gd name="connsiteX4" fmla="*/ 6427606 w 9248277"/>
                  <a:gd name="connsiteY4" fmla="*/ 1402391 h 1402593"/>
                  <a:gd name="connsiteX5" fmla="*/ 9248277 w 9248277"/>
                  <a:gd name="connsiteY5" fmla="*/ 1232599 h 1402593"/>
                  <a:gd name="connsiteX0" fmla="*/ 226330 w 10311533"/>
                  <a:gd name="connsiteY0" fmla="*/ 87640 h 1460296"/>
                  <a:gd name="connsiteX1" fmla="*/ 1445530 w 10311533"/>
                  <a:gd name="connsiteY1" fmla="*/ 59065 h 1460296"/>
                  <a:gd name="connsiteX2" fmla="*/ 2921905 w 10311533"/>
                  <a:gd name="connsiteY2" fmla="*/ 982990 h 1460296"/>
                  <a:gd name="connsiteX3" fmla="*/ 4522105 w 10311533"/>
                  <a:gd name="connsiteY3" fmla="*/ 1202065 h 1460296"/>
                  <a:gd name="connsiteX4" fmla="*/ 6427606 w 10311533"/>
                  <a:gd name="connsiteY4" fmla="*/ 1402391 h 1460296"/>
                  <a:gd name="connsiteX5" fmla="*/ 10311533 w 10311533"/>
                  <a:gd name="connsiteY5" fmla="*/ 84283 h 1460296"/>
                  <a:gd name="connsiteX0" fmla="*/ 226330 w 10311533"/>
                  <a:gd name="connsiteY0" fmla="*/ 87640 h 1435779"/>
                  <a:gd name="connsiteX1" fmla="*/ 1445530 w 10311533"/>
                  <a:gd name="connsiteY1" fmla="*/ 59065 h 1435779"/>
                  <a:gd name="connsiteX2" fmla="*/ 2921905 w 10311533"/>
                  <a:gd name="connsiteY2" fmla="*/ 982990 h 1435779"/>
                  <a:gd name="connsiteX3" fmla="*/ 4522105 w 10311533"/>
                  <a:gd name="connsiteY3" fmla="*/ 1202065 h 1435779"/>
                  <a:gd name="connsiteX4" fmla="*/ 6427606 w 10311533"/>
                  <a:gd name="connsiteY4" fmla="*/ 1402391 h 1435779"/>
                  <a:gd name="connsiteX5" fmla="*/ 8852839 w 10311533"/>
                  <a:gd name="connsiteY5" fmla="*/ 1292882 h 1435779"/>
                  <a:gd name="connsiteX6" fmla="*/ 10311533 w 10311533"/>
                  <a:gd name="connsiteY6" fmla="*/ 84283 h 1435779"/>
                  <a:gd name="connsiteX0" fmla="*/ 226330 w 9694844"/>
                  <a:gd name="connsiteY0" fmla="*/ 87640 h 1435779"/>
                  <a:gd name="connsiteX1" fmla="*/ 1445530 w 9694844"/>
                  <a:gd name="connsiteY1" fmla="*/ 59065 h 1435779"/>
                  <a:gd name="connsiteX2" fmla="*/ 2921905 w 9694844"/>
                  <a:gd name="connsiteY2" fmla="*/ 982990 h 1435779"/>
                  <a:gd name="connsiteX3" fmla="*/ 4522105 w 9694844"/>
                  <a:gd name="connsiteY3" fmla="*/ 1202065 h 1435779"/>
                  <a:gd name="connsiteX4" fmla="*/ 6427606 w 9694844"/>
                  <a:gd name="connsiteY4" fmla="*/ 1402391 h 1435779"/>
                  <a:gd name="connsiteX5" fmla="*/ 8852839 w 9694844"/>
                  <a:gd name="connsiteY5" fmla="*/ 1292882 h 1435779"/>
                  <a:gd name="connsiteX6" fmla="*/ 9694844 w 9694844"/>
                  <a:gd name="connsiteY6" fmla="*/ 690339 h 1435779"/>
                  <a:gd name="connsiteX0" fmla="*/ 226330 w 9694844"/>
                  <a:gd name="connsiteY0" fmla="*/ 87640 h 1435779"/>
                  <a:gd name="connsiteX1" fmla="*/ 1445530 w 9694844"/>
                  <a:gd name="connsiteY1" fmla="*/ 59065 h 1435779"/>
                  <a:gd name="connsiteX2" fmla="*/ 2921905 w 9694844"/>
                  <a:gd name="connsiteY2" fmla="*/ 982990 h 1435779"/>
                  <a:gd name="connsiteX3" fmla="*/ 4522105 w 9694844"/>
                  <a:gd name="connsiteY3" fmla="*/ 1202065 h 1435779"/>
                  <a:gd name="connsiteX4" fmla="*/ 6427606 w 9694844"/>
                  <a:gd name="connsiteY4" fmla="*/ 1402391 h 1435779"/>
                  <a:gd name="connsiteX5" fmla="*/ 8852839 w 9694844"/>
                  <a:gd name="connsiteY5" fmla="*/ 1292882 h 1435779"/>
                  <a:gd name="connsiteX6" fmla="*/ 9694844 w 9694844"/>
                  <a:gd name="connsiteY6" fmla="*/ 690339 h 1435779"/>
                  <a:gd name="connsiteX0" fmla="*/ 226330 w 9758640"/>
                  <a:gd name="connsiteY0" fmla="*/ 87640 h 1435779"/>
                  <a:gd name="connsiteX1" fmla="*/ 1445530 w 9758640"/>
                  <a:gd name="connsiteY1" fmla="*/ 59065 h 1435779"/>
                  <a:gd name="connsiteX2" fmla="*/ 2921905 w 9758640"/>
                  <a:gd name="connsiteY2" fmla="*/ 982990 h 1435779"/>
                  <a:gd name="connsiteX3" fmla="*/ 4522105 w 9758640"/>
                  <a:gd name="connsiteY3" fmla="*/ 1202065 h 1435779"/>
                  <a:gd name="connsiteX4" fmla="*/ 6427606 w 9758640"/>
                  <a:gd name="connsiteY4" fmla="*/ 1402391 h 1435779"/>
                  <a:gd name="connsiteX5" fmla="*/ 8852839 w 9758640"/>
                  <a:gd name="connsiteY5" fmla="*/ 1292882 h 1435779"/>
                  <a:gd name="connsiteX6" fmla="*/ 9758640 w 9758640"/>
                  <a:gd name="connsiteY6" fmla="*/ 413893 h 1435779"/>
                  <a:gd name="connsiteX0" fmla="*/ 166502 w 9698812"/>
                  <a:gd name="connsiteY0" fmla="*/ 16121 h 1364260"/>
                  <a:gd name="connsiteX1" fmla="*/ 2174974 w 9698812"/>
                  <a:gd name="connsiteY1" fmla="*/ 93424 h 1364260"/>
                  <a:gd name="connsiteX2" fmla="*/ 2862077 w 9698812"/>
                  <a:gd name="connsiteY2" fmla="*/ 911471 h 1364260"/>
                  <a:gd name="connsiteX3" fmla="*/ 4462277 w 9698812"/>
                  <a:gd name="connsiteY3" fmla="*/ 1130546 h 1364260"/>
                  <a:gd name="connsiteX4" fmla="*/ 6367778 w 9698812"/>
                  <a:gd name="connsiteY4" fmla="*/ 1330872 h 1364260"/>
                  <a:gd name="connsiteX5" fmla="*/ 8793011 w 9698812"/>
                  <a:gd name="connsiteY5" fmla="*/ 1221363 h 1364260"/>
                  <a:gd name="connsiteX6" fmla="*/ 9698812 w 9698812"/>
                  <a:gd name="connsiteY6" fmla="*/ 342374 h 1364260"/>
                  <a:gd name="connsiteX0" fmla="*/ 167185 w 9699495"/>
                  <a:gd name="connsiteY0" fmla="*/ 32484 h 1380623"/>
                  <a:gd name="connsiteX1" fmla="*/ 2175657 w 9699495"/>
                  <a:gd name="connsiteY1" fmla="*/ 109787 h 1380623"/>
                  <a:gd name="connsiteX2" fmla="*/ 2939762 w 9699495"/>
                  <a:gd name="connsiteY2" fmla="*/ 1178091 h 1380623"/>
                  <a:gd name="connsiteX3" fmla="*/ 4462960 w 9699495"/>
                  <a:gd name="connsiteY3" fmla="*/ 1146909 h 1380623"/>
                  <a:gd name="connsiteX4" fmla="*/ 6368461 w 9699495"/>
                  <a:gd name="connsiteY4" fmla="*/ 1347235 h 1380623"/>
                  <a:gd name="connsiteX5" fmla="*/ 8793694 w 9699495"/>
                  <a:gd name="connsiteY5" fmla="*/ 1237726 h 1380623"/>
                  <a:gd name="connsiteX6" fmla="*/ 9699495 w 9699495"/>
                  <a:gd name="connsiteY6" fmla="*/ 358737 h 1380623"/>
                  <a:gd name="connsiteX0" fmla="*/ 200317 w 9732627"/>
                  <a:gd name="connsiteY0" fmla="*/ 0 h 1348139"/>
                  <a:gd name="connsiteX1" fmla="*/ 1717901 w 9732627"/>
                  <a:gd name="connsiteY1" fmla="*/ 192806 h 1348139"/>
                  <a:gd name="connsiteX2" fmla="*/ 2972894 w 9732627"/>
                  <a:gd name="connsiteY2" fmla="*/ 1145607 h 1348139"/>
                  <a:gd name="connsiteX3" fmla="*/ 4496092 w 9732627"/>
                  <a:gd name="connsiteY3" fmla="*/ 1114425 h 1348139"/>
                  <a:gd name="connsiteX4" fmla="*/ 6401593 w 9732627"/>
                  <a:gd name="connsiteY4" fmla="*/ 1314751 h 1348139"/>
                  <a:gd name="connsiteX5" fmla="*/ 8826826 w 9732627"/>
                  <a:gd name="connsiteY5" fmla="*/ 1205242 h 1348139"/>
                  <a:gd name="connsiteX6" fmla="*/ 9732627 w 9732627"/>
                  <a:gd name="connsiteY6" fmla="*/ 326253 h 1348139"/>
                  <a:gd name="connsiteX0" fmla="*/ 221191 w 9753501"/>
                  <a:gd name="connsiteY0" fmla="*/ 0 h 1348139"/>
                  <a:gd name="connsiteX1" fmla="*/ 1738775 w 9753501"/>
                  <a:gd name="connsiteY1" fmla="*/ 192806 h 1348139"/>
                  <a:gd name="connsiteX2" fmla="*/ 4516966 w 9753501"/>
                  <a:gd name="connsiteY2" fmla="*/ 1114425 h 1348139"/>
                  <a:gd name="connsiteX3" fmla="*/ 6422467 w 9753501"/>
                  <a:gd name="connsiteY3" fmla="*/ 1314751 h 1348139"/>
                  <a:gd name="connsiteX4" fmla="*/ 8847700 w 9753501"/>
                  <a:gd name="connsiteY4" fmla="*/ 1205242 h 1348139"/>
                  <a:gd name="connsiteX5" fmla="*/ 9753501 w 9753501"/>
                  <a:gd name="connsiteY5" fmla="*/ 326253 h 1348139"/>
                  <a:gd name="connsiteX0" fmla="*/ 196789 w 9729099"/>
                  <a:gd name="connsiteY0" fmla="*/ 0 h 1348139"/>
                  <a:gd name="connsiteX1" fmla="*/ 1714373 w 9729099"/>
                  <a:gd name="connsiteY1" fmla="*/ 192806 h 1348139"/>
                  <a:gd name="connsiteX2" fmla="*/ 2683587 w 9729099"/>
                  <a:gd name="connsiteY2" fmla="*/ 167683 h 1348139"/>
                  <a:gd name="connsiteX3" fmla="*/ 4492564 w 9729099"/>
                  <a:gd name="connsiteY3" fmla="*/ 1114425 h 1348139"/>
                  <a:gd name="connsiteX4" fmla="*/ 6398065 w 9729099"/>
                  <a:gd name="connsiteY4" fmla="*/ 1314751 h 1348139"/>
                  <a:gd name="connsiteX5" fmla="*/ 8823298 w 9729099"/>
                  <a:gd name="connsiteY5" fmla="*/ 1205242 h 1348139"/>
                  <a:gd name="connsiteX6" fmla="*/ 9729099 w 9729099"/>
                  <a:gd name="connsiteY6" fmla="*/ 326253 h 1348139"/>
                  <a:gd name="connsiteX0" fmla="*/ 0 w 9532310"/>
                  <a:gd name="connsiteY0" fmla="*/ 0 h 1348139"/>
                  <a:gd name="connsiteX1" fmla="*/ 2486798 w 9532310"/>
                  <a:gd name="connsiteY1" fmla="*/ 167683 h 1348139"/>
                  <a:gd name="connsiteX2" fmla="*/ 4295775 w 9532310"/>
                  <a:gd name="connsiteY2" fmla="*/ 1114425 h 1348139"/>
                  <a:gd name="connsiteX3" fmla="*/ 6201276 w 9532310"/>
                  <a:gd name="connsiteY3" fmla="*/ 1314751 h 1348139"/>
                  <a:gd name="connsiteX4" fmla="*/ 8626509 w 9532310"/>
                  <a:gd name="connsiteY4" fmla="*/ 1205242 h 1348139"/>
                  <a:gd name="connsiteX5" fmla="*/ 9532310 w 9532310"/>
                  <a:gd name="connsiteY5" fmla="*/ 326253 h 1348139"/>
                  <a:gd name="connsiteX0" fmla="*/ 0 w 9532310"/>
                  <a:gd name="connsiteY0" fmla="*/ 0 h 1348139"/>
                  <a:gd name="connsiteX1" fmla="*/ 2118498 w 9532310"/>
                  <a:gd name="connsiteY1" fmla="*/ 167683 h 1348139"/>
                  <a:gd name="connsiteX2" fmla="*/ 4295775 w 9532310"/>
                  <a:gd name="connsiteY2" fmla="*/ 1114425 h 1348139"/>
                  <a:gd name="connsiteX3" fmla="*/ 6201276 w 9532310"/>
                  <a:gd name="connsiteY3" fmla="*/ 1314751 h 1348139"/>
                  <a:gd name="connsiteX4" fmla="*/ 8626509 w 9532310"/>
                  <a:gd name="connsiteY4" fmla="*/ 1205242 h 1348139"/>
                  <a:gd name="connsiteX5" fmla="*/ 9532310 w 9532310"/>
                  <a:gd name="connsiteY5" fmla="*/ 326253 h 1348139"/>
                  <a:gd name="connsiteX0" fmla="*/ 0 w 9532310"/>
                  <a:gd name="connsiteY0" fmla="*/ 0 h 1279902"/>
                  <a:gd name="connsiteX1" fmla="*/ 2118498 w 9532310"/>
                  <a:gd name="connsiteY1" fmla="*/ 167683 h 1279902"/>
                  <a:gd name="connsiteX2" fmla="*/ 4295775 w 9532310"/>
                  <a:gd name="connsiteY2" fmla="*/ 1114425 h 1279902"/>
                  <a:gd name="connsiteX3" fmla="*/ 8626509 w 9532310"/>
                  <a:gd name="connsiteY3" fmla="*/ 1205242 h 1279902"/>
                  <a:gd name="connsiteX4" fmla="*/ 9532310 w 9532310"/>
                  <a:gd name="connsiteY4" fmla="*/ 326253 h 1279902"/>
                  <a:gd name="connsiteX0" fmla="*/ 0 w 9532310"/>
                  <a:gd name="connsiteY0" fmla="*/ 0 h 1120820"/>
                  <a:gd name="connsiteX1" fmla="*/ 2118498 w 9532310"/>
                  <a:gd name="connsiteY1" fmla="*/ 167683 h 1120820"/>
                  <a:gd name="connsiteX2" fmla="*/ 4295775 w 9532310"/>
                  <a:gd name="connsiteY2" fmla="*/ 1114425 h 1120820"/>
                  <a:gd name="connsiteX3" fmla="*/ 8410609 w 9532310"/>
                  <a:gd name="connsiteY3" fmla="*/ 570242 h 1120820"/>
                  <a:gd name="connsiteX4" fmla="*/ 9532310 w 9532310"/>
                  <a:gd name="connsiteY4" fmla="*/ 326253 h 1120820"/>
                  <a:gd name="connsiteX0" fmla="*/ 0 w 9545010"/>
                  <a:gd name="connsiteY0" fmla="*/ 29347 h 1150167"/>
                  <a:gd name="connsiteX1" fmla="*/ 2118498 w 9545010"/>
                  <a:gd name="connsiteY1" fmla="*/ 197030 h 1150167"/>
                  <a:gd name="connsiteX2" fmla="*/ 4295775 w 9545010"/>
                  <a:gd name="connsiteY2" fmla="*/ 1143772 h 1150167"/>
                  <a:gd name="connsiteX3" fmla="*/ 8410609 w 9545010"/>
                  <a:gd name="connsiteY3" fmla="*/ 599589 h 1150167"/>
                  <a:gd name="connsiteX4" fmla="*/ 9545010 w 9545010"/>
                  <a:gd name="connsiteY4" fmla="*/ 0 h 1150167"/>
                  <a:gd name="connsiteX0" fmla="*/ 0 w 9545010"/>
                  <a:gd name="connsiteY0" fmla="*/ 29347 h 1008167"/>
                  <a:gd name="connsiteX1" fmla="*/ 2118498 w 9545010"/>
                  <a:gd name="connsiteY1" fmla="*/ 197030 h 1008167"/>
                  <a:gd name="connsiteX2" fmla="*/ 4651910 w 9545010"/>
                  <a:gd name="connsiteY2" fmla="*/ 999393 h 1008167"/>
                  <a:gd name="connsiteX3" fmla="*/ 8410609 w 9545010"/>
                  <a:gd name="connsiteY3" fmla="*/ 599589 h 1008167"/>
                  <a:gd name="connsiteX4" fmla="*/ 9545010 w 9545010"/>
                  <a:gd name="connsiteY4" fmla="*/ 0 h 1008167"/>
                  <a:gd name="connsiteX0" fmla="*/ 0 w 9545010"/>
                  <a:gd name="connsiteY0" fmla="*/ 281134 h 1278279"/>
                  <a:gd name="connsiteX1" fmla="*/ 2667138 w 9545010"/>
                  <a:gd name="connsiteY1" fmla="*/ 44556 h 1278279"/>
                  <a:gd name="connsiteX2" fmla="*/ 4651910 w 9545010"/>
                  <a:gd name="connsiteY2" fmla="*/ 1251180 h 1278279"/>
                  <a:gd name="connsiteX3" fmla="*/ 8410609 w 9545010"/>
                  <a:gd name="connsiteY3" fmla="*/ 851376 h 1278279"/>
                  <a:gd name="connsiteX4" fmla="*/ 9545010 w 9545010"/>
                  <a:gd name="connsiteY4" fmla="*/ 251787 h 1278279"/>
                  <a:gd name="connsiteX0" fmla="*/ 0 w 9545010"/>
                  <a:gd name="connsiteY0" fmla="*/ 95040 h 1081853"/>
                  <a:gd name="connsiteX1" fmla="*/ 2551634 w 9545010"/>
                  <a:gd name="connsiteY1" fmla="*/ 70217 h 1081853"/>
                  <a:gd name="connsiteX2" fmla="*/ 4651910 w 9545010"/>
                  <a:gd name="connsiteY2" fmla="*/ 1065086 h 1081853"/>
                  <a:gd name="connsiteX3" fmla="*/ 8410609 w 9545010"/>
                  <a:gd name="connsiteY3" fmla="*/ 665282 h 1081853"/>
                  <a:gd name="connsiteX4" fmla="*/ 9545010 w 9545010"/>
                  <a:gd name="connsiteY4" fmla="*/ 65693 h 1081853"/>
                  <a:gd name="connsiteX0" fmla="*/ 0 w 9545010"/>
                  <a:gd name="connsiteY0" fmla="*/ 95040 h 1398538"/>
                  <a:gd name="connsiteX1" fmla="*/ 2551634 w 9545010"/>
                  <a:gd name="connsiteY1" fmla="*/ 70217 h 1398538"/>
                  <a:gd name="connsiteX2" fmla="*/ 4651910 w 9545010"/>
                  <a:gd name="connsiteY2" fmla="*/ 1065086 h 1398538"/>
                  <a:gd name="connsiteX3" fmla="*/ 7250768 w 9545010"/>
                  <a:gd name="connsiteY3" fmla="*/ 1383666 h 1398538"/>
                  <a:gd name="connsiteX4" fmla="*/ 8410609 w 9545010"/>
                  <a:gd name="connsiteY4" fmla="*/ 665282 h 1398538"/>
                  <a:gd name="connsiteX5" fmla="*/ 9545010 w 9545010"/>
                  <a:gd name="connsiteY5" fmla="*/ 65693 h 1398538"/>
                  <a:gd name="connsiteX0" fmla="*/ 0 w 9545010"/>
                  <a:gd name="connsiteY0" fmla="*/ 95040 h 1435869"/>
                  <a:gd name="connsiteX1" fmla="*/ 2551634 w 9545010"/>
                  <a:gd name="connsiteY1" fmla="*/ 70217 h 1435869"/>
                  <a:gd name="connsiteX2" fmla="*/ 4651910 w 9545010"/>
                  <a:gd name="connsiteY2" fmla="*/ 1065086 h 1435869"/>
                  <a:gd name="connsiteX3" fmla="*/ 7250768 w 9545010"/>
                  <a:gd name="connsiteY3" fmla="*/ 1383666 h 1435869"/>
                  <a:gd name="connsiteX4" fmla="*/ 9545010 w 9545010"/>
                  <a:gd name="connsiteY4" fmla="*/ 65693 h 1435869"/>
                  <a:gd name="connsiteX0" fmla="*/ 0 w 9583511"/>
                  <a:gd name="connsiteY0" fmla="*/ 95040 h 1435869"/>
                  <a:gd name="connsiteX1" fmla="*/ 2551634 w 9583511"/>
                  <a:gd name="connsiteY1" fmla="*/ 70217 h 1435869"/>
                  <a:gd name="connsiteX2" fmla="*/ 4651910 w 9583511"/>
                  <a:gd name="connsiteY2" fmla="*/ 1065086 h 1435869"/>
                  <a:gd name="connsiteX3" fmla="*/ 7250768 w 9583511"/>
                  <a:gd name="connsiteY3" fmla="*/ 1383666 h 1435869"/>
                  <a:gd name="connsiteX4" fmla="*/ 9583511 w 9583511"/>
                  <a:gd name="connsiteY4" fmla="*/ 7942 h 1435869"/>
                  <a:gd name="connsiteX0" fmla="*/ 0 w 9583511"/>
                  <a:gd name="connsiteY0" fmla="*/ 95040 h 1435869"/>
                  <a:gd name="connsiteX1" fmla="*/ 2551634 w 9583511"/>
                  <a:gd name="connsiteY1" fmla="*/ 70217 h 1435869"/>
                  <a:gd name="connsiteX2" fmla="*/ 4651910 w 9583511"/>
                  <a:gd name="connsiteY2" fmla="*/ 1065086 h 1435869"/>
                  <a:gd name="connsiteX3" fmla="*/ 7250768 w 9583511"/>
                  <a:gd name="connsiteY3" fmla="*/ 1383666 h 1435869"/>
                  <a:gd name="connsiteX4" fmla="*/ 9583511 w 9583511"/>
                  <a:gd name="connsiteY4" fmla="*/ 7942 h 1435869"/>
                  <a:gd name="connsiteX0" fmla="*/ 0 w 9894661"/>
                  <a:gd name="connsiteY0" fmla="*/ 887198 h 1427927"/>
                  <a:gd name="connsiteX1" fmla="*/ 2862784 w 9894661"/>
                  <a:gd name="connsiteY1" fmla="*/ 62275 h 1427927"/>
                  <a:gd name="connsiteX2" fmla="*/ 4963060 w 9894661"/>
                  <a:gd name="connsiteY2" fmla="*/ 1057144 h 1427927"/>
                  <a:gd name="connsiteX3" fmla="*/ 7561918 w 9894661"/>
                  <a:gd name="connsiteY3" fmla="*/ 1375724 h 1427927"/>
                  <a:gd name="connsiteX4" fmla="*/ 9894661 w 9894661"/>
                  <a:gd name="connsiteY4" fmla="*/ 0 h 1427927"/>
                  <a:gd name="connsiteX0" fmla="*/ 0 w 9894661"/>
                  <a:gd name="connsiteY0" fmla="*/ 1103370 h 1649370"/>
                  <a:gd name="connsiteX1" fmla="*/ 1491184 w 9894661"/>
                  <a:gd name="connsiteY1" fmla="*/ 18097 h 1649370"/>
                  <a:gd name="connsiteX2" fmla="*/ 4963060 w 9894661"/>
                  <a:gd name="connsiteY2" fmla="*/ 1273316 h 1649370"/>
                  <a:gd name="connsiteX3" fmla="*/ 7561918 w 9894661"/>
                  <a:gd name="connsiteY3" fmla="*/ 1591896 h 1649370"/>
                  <a:gd name="connsiteX4" fmla="*/ 9894661 w 9894661"/>
                  <a:gd name="connsiteY4" fmla="*/ 216172 h 1649370"/>
                  <a:gd name="connsiteX0" fmla="*/ 0 w 9894661"/>
                  <a:gd name="connsiteY0" fmla="*/ 1116118 h 1657253"/>
                  <a:gd name="connsiteX1" fmla="*/ 1491184 w 9894661"/>
                  <a:gd name="connsiteY1" fmla="*/ 30845 h 1657253"/>
                  <a:gd name="connsiteX2" fmla="*/ 3327303 w 9894661"/>
                  <a:gd name="connsiteY2" fmla="*/ 269640 h 1657253"/>
                  <a:gd name="connsiteX3" fmla="*/ 4963060 w 9894661"/>
                  <a:gd name="connsiteY3" fmla="*/ 1286064 h 1657253"/>
                  <a:gd name="connsiteX4" fmla="*/ 7561918 w 9894661"/>
                  <a:gd name="connsiteY4" fmla="*/ 1604644 h 1657253"/>
                  <a:gd name="connsiteX5" fmla="*/ 9894661 w 9894661"/>
                  <a:gd name="connsiteY5" fmla="*/ 228920 h 1657253"/>
                  <a:gd name="connsiteX0" fmla="*/ 0 w 9894661"/>
                  <a:gd name="connsiteY0" fmla="*/ 1116118 h 1657253"/>
                  <a:gd name="connsiteX1" fmla="*/ 1491184 w 9894661"/>
                  <a:gd name="connsiteY1" fmla="*/ 30845 h 1657253"/>
                  <a:gd name="connsiteX2" fmla="*/ 3327303 w 9894661"/>
                  <a:gd name="connsiteY2" fmla="*/ 269640 h 1657253"/>
                  <a:gd name="connsiteX3" fmla="*/ 4963060 w 9894661"/>
                  <a:gd name="connsiteY3" fmla="*/ 1286064 h 1657253"/>
                  <a:gd name="connsiteX4" fmla="*/ 7561918 w 9894661"/>
                  <a:gd name="connsiteY4" fmla="*/ 1604644 h 1657253"/>
                  <a:gd name="connsiteX5" fmla="*/ 9894661 w 9894661"/>
                  <a:gd name="connsiteY5" fmla="*/ 228920 h 1657253"/>
                  <a:gd name="connsiteX0" fmla="*/ 0 w 9894661"/>
                  <a:gd name="connsiteY0" fmla="*/ 1116118 h 2299734"/>
                  <a:gd name="connsiteX1" fmla="*/ 1491184 w 9894661"/>
                  <a:gd name="connsiteY1" fmla="*/ 30845 h 2299734"/>
                  <a:gd name="connsiteX2" fmla="*/ 3327303 w 9894661"/>
                  <a:gd name="connsiteY2" fmla="*/ 269640 h 2299734"/>
                  <a:gd name="connsiteX3" fmla="*/ 4963060 w 9894661"/>
                  <a:gd name="connsiteY3" fmla="*/ 1286064 h 2299734"/>
                  <a:gd name="connsiteX4" fmla="*/ 7307918 w 9894661"/>
                  <a:gd name="connsiteY4" fmla="*/ 2277744 h 2299734"/>
                  <a:gd name="connsiteX5" fmla="*/ 9894661 w 9894661"/>
                  <a:gd name="connsiteY5" fmla="*/ 228920 h 2299734"/>
                  <a:gd name="connsiteX0" fmla="*/ 0 w 9996261"/>
                  <a:gd name="connsiteY0" fmla="*/ 1116118 h 2299734"/>
                  <a:gd name="connsiteX1" fmla="*/ 1491184 w 9996261"/>
                  <a:gd name="connsiteY1" fmla="*/ 30845 h 2299734"/>
                  <a:gd name="connsiteX2" fmla="*/ 3327303 w 9996261"/>
                  <a:gd name="connsiteY2" fmla="*/ 269640 h 2299734"/>
                  <a:gd name="connsiteX3" fmla="*/ 4963060 w 9996261"/>
                  <a:gd name="connsiteY3" fmla="*/ 1286064 h 2299734"/>
                  <a:gd name="connsiteX4" fmla="*/ 7307918 w 9996261"/>
                  <a:gd name="connsiteY4" fmla="*/ 2277744 h 2299734"/>
                  <a:gd name="connsiteX5" fmla="*/ 9996261 w 9996261"/>
                  <a:gd name="connsiteY5" fmla="*/ 343220 h 2299734"/>
                  <a:gd name="connsiteX0" fmla="*/ 0 w 9996261"/>
                  <a:gd name="connsiteY0" fmla="*/ 1116118 h 2299734"/>
                  <a:gd name="connsiteX1" fmla="*/ 1491184 w 9996261"/>
                  <a:gd name="connsiteY1" fmla="*/ 30845 h 2299734"/>
                  <a:gd name="connsiteX2" fmla="*/ 3327303 w 9996261"/>
                  <a:gd name="connsiteY2" fmla="*/ 269640 h 2299734"/>
                  <a:gd name="connsiteX3" fmla="*/ 4963060 w 9996261"/>
                  <a:gd name="connsiteY3" fmla="*/ 1286064 h 2299734"/>
                  <a:gd name="connsiteX4" fmla="*/ 7307918 w 9996261"/>
                  <a:gd name="connsiteY4" fmla="*/ 2277744 h 2299734"/>
                  <a:gd name="connsiteX5" fmla="*/ 9996261 w 9996261"/>
                  <a:gd name="connsiteY5" fmla="*/ 343220 h 229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996261" h="2299734">
                    <a:moveTo>
                      <a:pt x="0" y="1116118"/>
                    </a:moveTo>
                    <a:cubicBezTo>
                      <a:pt x="518083" y="1151052"/>
                      <a:pt x="998017" y="122183"/>
                      <a:pt x="1491184" y="30845"/>
                    </a:cubicBezTo>
                    <a:cubicBezTo>
                      <a:pt x="1984351" y="-60493"/>
                      <a:pt x="2748657" y="60437"/>
                      <a:pt x="3327303" y="269640"/>
                    </a:cubicBezTo>
                    <a:cubicBezTo>
                      <a:pt x="3905949" y="478843"/>
                      <a:pt x="4299624" y="951380"/>
                      <a:pt x="4963060" y="1286064"/>
                    </a:cubicBezTo>
                    <a:cubicBezTo>
                      <a:pt x="5626496" y="1620748"/>
                      <a:pt x="6492401" y="2444309"/>
                      <a:pt x="7307918" y="2277744"/>
                    </a:cubicBezTo>
                    <a:cubicBezTo>
                      <a:pt x="8123435" y="2111179"/>
                      <a:pt x="9499578" y="1747430"/>
                      <a:pt x="9996261" y="343220"/>
                    </a:cubicBezTo>
                  </a:path>
                </a:pathLst>
              </a:custGeom>
              <a:noFill/>
              <a:ln w="38100">
                <a:solidFill>
                  <a:srgbClr val="2A617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5" name="Chevron 24"/>
              <p:cNvSpPr/>
              <p:nvPr/>
            </p:nvSpPr>
            <p:spPr>
              <a:xfrm rot="590902">
                <a:off x="8236453" y="7129032"/>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6" name="Chevron 25"/>
              <p:cNvSpPr/>
              <p:nvPr/>
            </p:nvSpPr>
            <p:spPr>
              <a:xfrm rot="509213">
                <a:off x="3757371" y="4894304"/>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grpSp>
        <p:sp>
          <p:nvSpPr>
            <p:cNvPr id="15" name="Chevron 14"/>
            <p:cNvSpPr/>
            <p:nvPr/>
          </p:nvSpPr>
          <p:spPr>
            <a:xfrm rot="17665721">
              <a:off x="11343417" y="4808856"/>
              <a:ext cx="124676" cy="145423"/>
            </a:xfrm>
            <a:prstGeom prst="chevron">
              <a:avLst>
                <a:gd name="adj" fmla="val 60753"/>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6" name="Rectangle 15"/>
            <p:cNvSpPr/>
            <p:nvPr/>
          </p:nvSpPr>
          <p:spPr>
            <a:xfrm>
              <a:off x="2904690" y="5159040"/>
              <a:ext cx="1483098" cy="523220"/>
            </a:xfrm>
            <a:prstGeom prst="rect">
              <a:avLst/>
            </a:prstGeom>
          </p:spPr>
          <p:txBody>
            <a:bodyPr wrap="none">
              <a:spAutoFit/>
            </a:bodyPr>
            <a:lstStyle/>
            <a:p>
              <a:r>
                <a:rPr lang="fr-FR" sz="2800" b="1" dirty="0">
                  <a:solidFill>
                    <a:srgbClr val="2A6176"/>
                  </a:solidFill>
                  <a:latin typeface="Century Gothic" panose="020B0502020202020204" pitchFamily="34" charset="0"/>
                </a:rPr>
                <a:t>Énergie</a:t>
              </a:r>
            </a:p>
          </p:txBody>
        </p:sp>
        <p:sp>
          <p:nvSpPr>
            <p:cNvPr id="17" name="Rectangle 16"/>
            <p:cNvSpPr/>
            <p:nvPr/>
          </p:nvSpPr>
          <p:spPr>
            <a:xfrm>
              <a:off x="5076616" y="6592232"/>
              <a:ext cx="1321196" cy="523220"/>
            </a:xfrm>
            <a:prstGeom prst="rect">
              <a:avLst/>
            </a:prstGeom>
          </p:spPr>
          <p:txBody>
            <a:bodyPr wrap="none">
              <a:spAutoFit/>
            </a:bodyPr>
            <a:lstStyle/>
            <a:p>
              <a:r>
                <a:rPr lang="fr-FR" sz="2800" b="1" dirty="0">
                  <a:solidFill>
                    <a:srgbClr val="2A6176"/>
                  </a:solidFill>
                  <a:latin typeface="Century Gothic" panose="020B0502020202020204" pitchFamily="34" charset="0"/>
                </a:rPr>
                <a:t>Climat</a:t>
              </a:r>
            </a:p>
          </p:txBody>
        </p:sp>
        <p:sp>
          <p:nvSpPr>
            <p:cNvPr id="18" name="Rectangle 17"/>
            <p:cNvSpPr/>
            <p:nvPr/>
          </p:nvSpPr>
          <p:spPr>
            <a:xfrm>
              <a:off x="8471127" y="4136028"/>
              <a:ext cx="2082622" cy="954107"/>
            </a:xfrm>
            <a:prstGeom prst="rect">
              <a:avLst/>
            </a:prstGeom>
          </p:spPr>
          <p:txBody>
            <a:bodyPr wrap="none">
              <a:spAutoFit/>
            </a:bodyPr>
            <a:lstStyle/>
            <a:p>
              <a:pPr algn="ctr"/>
              <a:r>
                <a:rPr lang="fr-FR" sz="2800" b="1" dirty="0">
                  <a:solidFill>
                    <a:srgbClr val="2A6176"/>
                  </a:solidFill>
                  <a:latin typeface="Century Gothic" panose="020B0502020202020204" pitchFamily="34" charset="0"/>
                </a:rPr>
                <a:t>Passage à </a:t>
              </a:r>
            </a:p>
            <a:p>
              <a:pPr algn="ctr"/>
              <a:r>
                <a:rPr lang="fr-FR" sz="2800" b="1" dirty="0">
                  <a:solidFill>
                    <a:srgbClr val="2A6176"/>
                  </a:solidFill>
                  <a:latin typeface="Century Gothic" panose="020B0502020202020204" pitchFamily="34" charset="0"/>
                </a:rPr>
                <a:t>l’action</a:t>
              </a:r>
            </a:p>
          </p:txBody>
        </p:sp>
        <p:pic>
          <p:nvPicPr>
            <p:cNvPr id="19" name="Imag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6931" y="4687406"/>
              <a:ext cx="1800000" cy="1800000"/>
            </a:xfrm>
            <a:prstGeom prst="rect">
              <a:avLst/>
            </a:prstGeom>
          </p:spPr>
        </p:pic>
        <p:grpSp>
          <p:nvGrpSpPr>
            <p:cNvPr id="20" name="Groupe 19"/>
            <p:cNvGrpSpPr/>
            <p:nvPr/>
          </p:nvGrpSpPr>
          <p:grpSpPr>
            <a:xfrm>
              <a:off x="5331294" y="4722858"/>
              <a:ext cx="1800000" cy="1800000"/>
              <a:chOff x="2546549" y="3777359"/>
              <a:chExt cx="1080000" cy="1080000"/>
            </a:xfrm>
          </p:grpSpPr>
          <p:sp>
            <p:nvSpPr>
              <p:cNvPr id="22" name="Ellipse 21"/>
              <p:cNvSpPr/>
              <p:nvPr/>
            </p:nvSpPr>
            <p:spPr>
              <a:xfrm>
                <a:off x="2546549" y="3777359"/>
                <a:ext cx="1080000" cy="1080000"/>
              </a:xfrm>
              <a:prstGeom prst="ellipse">
                <a:avLst/>
              </a:prstGeom>
              <a:solidFill>
                <a:srgbClr val="2A61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3" name="Imag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32655" y="3953704"/>
                <a:ext cx="720000" cy="720000"/>
              </a:xfrm>
              <a:prstGeom prst="rect">
                <a:avLst/>
              </a:prstGeom>
            </p:spPr>
          </p:pic>
        </p:grpSp>
        <p:pic>
          <p:nvPicPr>
            <p:cNvPr id="21" name="Imag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34339" y="4934908"/>
              <a:ext cx="1688603" cy="1980000"/>
            </a:xfrm>
            <a:prstGeom prst="rect">
              <a:avLst/>
            </a:prstGeom>
          </p:spPr>
        </p:pic>
      </p:grpSp>
      <p:sp>
        <p:nvSpPr>
          <p:cNvPr id="2" name="Rectangle 1"/>
          <p:cNvSpPr/>
          <p:nvPr/>
        </p:nvSpPr>
        <p:spPr>
          <a:xfrm>
            <a:off x="1899421" y="1672904"/>
            <a:ext cx="3454052" cy="646331"/>
          </a:xfrm>
          <a:prstGeom prst="rect">
            <a:avLst/>
          </a:prstGeom>
        </p:spPr>
        <p:txBody>
          <a:bodyPr wrap="square">
            <a:spAutoFit/>
          </a:bodyPr>
          <a:lstStyle/>
          <a:p>
            <a:pPr eaLnBrk="1" hangingPunct="1"/>
            <a:r>
              <a:rPr lang="fr-FR" dirty="0">
                <a:solidFill>
                  <a:srgbClr val="F6AB38"/>
                </a:solidFill>
                <a:latin typeface="Century Gothic" charset="0"/>
              </a:rPr>
              <a:t>1) Nous sommes accros aux énergies fossiles</a:t>
            </a:r>
          </a:p>
        </p:txBody>
      </p:sp>
      <p:sp>
        <p:nvSpPr>
          <p:cNvPr id="4" name="Rectangle 3"/>
          <p:cNvSpPr/>
          <p:nvPr/>
        </p:nvSpPr>
        <p:spPr>
          <a:xfrm>
            <a:off x="3218099" y="2319090"/>
            <a:ext cx="4438293" cy="369332"/>
          </a:xfrm>
          <a:prstGeom prst="rect">
            <a:avLst/>
          </a:prstGeom>
        </p:spPr>
        <p:txBody>
          <a:bodyPr wrap="square">
            <a:spAutoFit/>
          </a:bodyPr>
          <a:lstStyle/>
          <a:p>
            <a:pPr algn="ctr" eaLnBrk="1" hangingPunct="1"/>
            <a:r>
              <a:rPr lang="fr-FR" dirty="0">
                <a:solidFill>
                  <a:srgbClr val="F6AB38"/>
                </a:solidFill>
                <a:latin typeface="Century Gothic" charset="0"/>
              </a:rPr>
              <a:t>2) Combien qu’il en reste ? </a:t>
            </a:r>
          </a:p>
        </p:txBody>
      </p:sp>
      <p:pic>
        <p:nvPicPr>
          <p:cNvPr id="27" name="Image 2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99070" y="2752178"/>
            <a:ext cx="720000" cy="720000"/>
          </a:xfrm>
          <a:prstGeom prst="rect">
            <a:avLst/>
          </a:prstGeom>
        </p:spPr>
      </p:pic>
      <p:pic>
        <p:nvPicPr>
          <p:cNvPr id="6" name="Imag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011484" y="2496275"/>
            <a:ext cx="720000" cy="720000"/>
          </a:xfrm>
          <a:prstGeom prst="rect">
            <a:avLst/>
          </a:prstGeom>
        </p:spPr>
      </p:pic>
      <p:pic>
        <p:nvPicPr>
          <p:cNvPr id="28" name="Image 2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132061" y="4661868"/>
            <a:ext cx="720000" cy="720000"/>
          </a:xfrm>
          <a:prstGeom prst="rect">
            <a:avLst/>
          </a:prstGeom>
        </p:spPr>
      </p:pic>
      <p:sp>
        <p:nvSpPr>
          <p:cNvPr id="7" name="Rectangle 6"/>
          <p:cNvSpPr/>
          <p:nvPr/>
        </p:nvSpPr>
        <p:spPr>
          <a:xfrm>
            <a:off x="6938001" y="3725244"/>
            <a:ext cx="1252986" cy="646331"/>
          </a:xfrm>
          <a:prstGeom prst="rect">
            <a:avLst/>
          </a:prstGeom>
        </p:spPr>
        <p:txBody>
          <a:bodyPr wrap="square">
            <a:spAutoFit/>
          </a:bodyPr>
          <a:lstStyle/>
          <a:p>
            <a:pPr eaLnBrk="1" hangingPunct="1"/>
            <a:r>
              <a:rPr lang="en-US" dirty="0">
                <a:solidFill>
                  <a:srgbClr val="F6AB38"/>
                </a:solidFill>
                <a:latin typeface="Century Gothic" charset="0"/>
              </a:rPr>
              <a:t>3) </a:t>
            </a:r>
            <a:r>
              <a:rPr lang="en-US" dirty="0" err="1">
                <a:solidFill>
                  <a:srgbClr val="F6AB38"/>
                </a:solidFill>
                <a:latin typeface="Century Gothic" charset="0"/>
              </a:rPr>
              <a:t>Chaud</a:t>
            </a:r>
            <a:r>
              <a:rPr lang="en-US" dirty="0">
                <a:solidFill>
                  <a:srgbClr val="F6AB38"/>
                </a:solidFill>
                <a:latin typeface="Century Gothic" charset="0"/>
              </a:rPr>
              <a:t> </a:t>
            </a:r>
            <a:r>
              <a:rPr lang="en-US" dirty="0" err="1">
                <a:solidFill>
                  <a:srgbClr val="F6AB38"/>
                </a:solidFill>
                <a:latin typeface="Century Gothic" charset="0"/>
              </a:rPr>
              <a:t>devant</a:t>
            </a:r>
            <a:r>
              <a:rPr lang="en-US" dirty="0">
                <a:solidFill>
                  <a:srgbClr val="F6AB38"/>
                </a:solidFill>
                <a:latin typeface="Century Gothic" charset="0"/>
              </a:rPr>
              <a:t> !</a:t>
            </a:r>
          </a:p>
        </p:txBody>
      </p:sp>
      <p:sp>
        <p:nvSpPr>
          <p:cNvPr id="8" name="Rectangle 7"/>
          <p:cNvSpPr/>
          <p:nvPr/>
        </p:nvSpPr>
        <p:spPr>
          <a:xfrm>
            <a:off x="5764356" y="5420209"/>
            <a:ext cx="3087705" cy="646331"/>
          </a:xfrm>
          <a:prstGeom prst="rect">
            <a:avLst/>
          </a:prstGeom>
        </p:spPr>
        <p:txBody>
          <a:bodyPr wrap="none">
            <a:spAutoFit/>
          </a:bodyPr>
          <a:lstStyle/>
          <a:p>
            <a:pPr algn="r" eaLnBrk="1" hangingPunct="1"/>
            <a:r>
              <a:rPr lang="fr-FR" dirty="0">
                <a:solidFill>
                  <a:srgbClr val="F6AB38"/>
                </a:solidFill>
                <a:latin typeface="Century Gothic" charset="0"/>
              </a:rPr>
              <a:t>4) 2°C : Évitons l’ingérable</a:t>
            </a:r>
          </a:p>
          <a:p>
            <a:pPr algn="r" eaLnBrk="1" hangingPunct="1"/>
            <a:r>
              <a:rPr lang="fr-FR" dirty="0">
                <a:solidFill>
                  <a:srgbClr val="F6AB38"/>
                </a:solidFill>
                <a:latin typeface="Century Gothic" charset="0"/>
              </a:rPr>
              <a:t>Gérons l’inévitable</a:t>
            </a:r>
          </a:p>
        </p:txBody>
      </p:sp>
      <p:pic>
        <p:nvPicPr>
          <p:cNvPr id="30" name="Image 2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936392" y="4491673"/>
            <a:ext cx="720000" cy="720000"/>
          </a:xfrm>
          <a:prstGeom prst="rect">
            <a:avLst/>
          </a:prstGeom>
        </p:spPr>
      </p:pic>
      <p:sp>
        <p:nvSpPr>
          <p:cNvPr id="31" name="Rectangle 30"/>
          <p:cNvSpPr/>
          <p:nvPr/>
        </p:nvSpPr>
        <p:spPr>
          <a:xfrm>
            <a:off x="7960821" y="1412776"/>
            <a:ext cx="3754092" cy="830997"/>
          </a:xfrm>
          <a:prstGeom prst="rect">
            <a:avLst/>
          </a:prstGeom>
        </p:spPr>
        <p:txBody>
          <a:bodyPr wrap="square">
            <a:spAutoFit/>
          </a:bodyPr>
          <a:lstStyle/>
          <a:p>
            <a:pPr algn="r" eaLnBrk="1" hangingPunct="1"/>
            <a:r>
              <a:rPr lang="en-US" sz="2400" b="1" u="sng" dirty="0">
                <a:solidFill>
                  <a:srgbClr val="F6AB38"/>
                </a:solidFill>
                <a:latin typeface="Century Gothic" charset="0"/>
              </a:rPr>
              <a:t>5) Et </a:t>
            </a:r>
            <a:r>
              <a:rPr lang="en-US" sz="2400" b="1" u="sng" dirty="0" err="1">
                <a:solidFill>
                  <a:srgbClr val="F6AB38"/>
                </a:solidFill>
                <a:latin typeface="Century Gothic" charset="0"/>
              </a:rPr>
              <a:t>maintenant</a:t>
            </a:r>
            <a:r>
              <a:rPr lang="en-US" sz="2400" b="1" u="sng" dirty="0">
                <a:solidFill>
                  <a:srgbClr val="F6AB38"/>
                </a:solidFill>
                <a:latin typeface="Century Gothic" charset="0"/>
              </a:rPr>
              <a:t>, </a:t>
            </a:r>
            <a:r>
              <a:rPr lang="en-US" sz="2400" b="1" u="sng" dirty="0" err="1">
                <a:solidFill>
                  <a:srgbClr val="F6AB38"/>
                </a:solidFill>
                <a:latin typeface="Century Gothic" charset="0"/>
              </a:rPr>
              <a:t>qu'est-ce</a:t>
            </a:r>
            <a:r>
              <a:rPr lang="en-US" sz="2400" b="1" u="sng" dirty="0">
                <a:solidFill>
                  <a:srgbClr val="F6AB38"/>
                </a:solidFill>
                <a:latin typeface="Century Gothic" charset="0"/>
              </a:rPr>
              <a:t> </a:t>
            </a:r>
            <a:r>
              <a:rPr lang="en-US" sz="2400" b="1" u="sng" dirty="0" err="1">
                <a:solidFill>
                  <a:srgbClr val="F6AB38"/>
                </a:solidFill>
                <a:latin typeface="Century Gothic" charset="0"/>
              </a:rPr>
              <a:t>qu'on</a:t>
            </a:r>
            <a:r>
              <a:rPr lang="en-US" sz="2400" b="1" u="sng" dirty="0">
                <a:solidFill>
                  <a:srgbClr val="F6AB38"/>
                </a:solidFill>
                <a:latin typeface="Century Gothic" charset="0"/>
              </a:rPr>
              <a:t> fait ?</a:t>
            </a:r>
          </a:p>
        </p:txBody>
      </p:sp>
      <p:pic>
        <p:nvPicPr>
          <p:cNvPr id="34" name="Image 3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815785" y="2307948"/>
            <a:ext cx="720000" cy="720000"/>
          </a:xfrm>
          <a:prstGeom prst="rect">
            <a:avLst/>
          </a:prstGeom>
        </p:spPr>
      </p:pic>
      <p:sp>
        <p:nvSpPr>
          <p:cNvPr id="38" name="Espace réservé du texte 7"/>
          <p:cNvSpPr txBox="1">
            <a:spLocks/>
          </p:cNvSpPr>
          <p:nvPr/>
        </p:nvSpPr>
        <p:spPr>
          <a:xfrm>
            <a:off x="0" y="6654869"/>
            <a:ext cx="12192000" cy="234866"/>
          </a:xfrm>
          <a:prstGeom prst="rect">
            <a:avLst/>
          </a:prstGeom>
          <a:solidFill>
            <a:srgbClr val="F6AB38"/>
          </a:solidFill>
          <a:ln>
            <a:noFill/>
          </a:ln>
        </p:spPr>
        <p:txBody>
          <a:bodyPr vert="horz" lIns="0" tIns="0" rIns="0" bIns="0" rtlCol="0" anchor="ctr">
            <a:normAutofit fontScale="85000" lnSpcReduction="20000"/>
          </a:bodyPr>
          <a:lstStyle>
            <a:lvl1pPr marL="0" indent="0" algn="l" defTabSz="457200" rtl="0" eaLnBrk="1" latinLnBrk="0" hangingPunct="1">
              <a:lnSpc>
                <a:spcPct val="90000"/>
              </a:lnSpc>
              <a:spcBef>
                <a:spcPts val="1000"/>
              </a:spcBef>
              <a:buFont typeface="Arial" panose="020B0604020202020204" pitchFamily="34" charset="0"/>
              <a:buNone/>
              <a:defRPr lang="fr-FR" sz="4000" b="1" kern="1200" cap="all" baseline="0" dirty="0" smtClean="0">
                <a:solidFill>
                  <a:srgbClr val="1B687F"/>
                </a:solidFill>
                <a:latin typeface="Century Gothic" pitchFamily="34" charset="0"/>
                <a:ea typeface="+mn-ea"/>
                <a:cs typeface="Century Gothic"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400" kern="1200">
                <a:solidFill>
                  <a:schemeClr val="tx1">
                    <a:tint val="75000"/>
                  </a:schemeClr>
                </a:solidFill>
                <a:latin typeface="+mn-lt"/>
                <a:ea typeface="+mn-ea"/>
                <a:cs typeface="+mn-cs"/>
              </a:defRPr>
            </a:lvl9pPr>
          </a:lstStyle>
          <a:p>
            <a:pPr algn="ctr"/>
            <a:endParaRPr lang="fr-FR" sz="2400" cap="none" dirty="0">
              <a:solidFill>
                <a:schemeClr val="bg1"/>
              </a:solidFill>
            </a:endParaRPr>
          </a:p>
        </p:txBody>
      </p:sp>
      <p:sp>
        <p:nvSpPr>
          <p:cNvPr id="35" name="Titre 3"/>
          <p:cNvSpPr txBox="1">
            <a:spLocks/>
          </p:cNvSpPr>
          <p:nvPr/>
        </p:nvSpPr>
        <p:spPr>
          <a:xfrm>
            <a:off x="2027548" y="0"/>
            <a:ext cx="8028892" cy="980728"/>
          </a:xfrm>
          <a:prstGeom prst="rect">
            <a:avLst/>
          </a:prstGeom>
        </p:spPr>
        <p:txBody>
          <a:bodyPr anchor="ctr">
            <a:normAutofit/>
          </a:bodyPr>
          <a:lstStyle>
            <a:lvl1pPr algn="l" defTabSz="457200" rtl="0" fontAlgn="base">
              <a:spcBef>
                <a:spcPct val="0"/>
              </a:spcBef>
              <a:spcAft>
                <a:spcPct val="0"/>
              </a:spcAft>
              <a:defRPr lang="fr-FR" sz="2400" b="1" kern="1200" cap="none">
                <a:solidFill>
                  <a:srgbClr val="085160"/>
                </a:solidFill>
                <a:latin typeface="Century Gothic" pitchFamily="34" charset="0"/>
                <a:ea typeface="+mn-ea"/>
                <a:cs typeface="+mj-cs"/>
              </a:defRPr>
            </a:lvl1pPr>
            <a:lvl2pPr algn="l" defTabSz="457200" rtl="0" fontAlgn="base">
              <a:spcBef>
                <a:spcPct val="0"/>
              </a:spcBef>
              <a:spcAft>
                <a:spcPct val="0"/>
              </a:spcAft>
              <a:defRPr sz="3200" b="1">
                <a:solidFill>
                  <a:srgbClr val="085160"/>
                </a:solidFill>
                <a:latin typeface="Champagne &amp; Limousines"/>
              </a:defRPr>
            </a:lvl2pPr>
            <a:lvl3pPr algn="l" defTabSz="457200" rtl="0" fontAlgn="base">
              <a:spcBef>
                <a:spcPct val="0"/>
              </a:spcBef>
              <a:spcAft>
                <a:spcPct val="0"/>
              </a:spcAft>
              <a:defRPr sz="3200" b="1">
                <a:solidFill>
                  <a:srgbClr val="085160"/>
                </a:solidFill>
                <a:latin typeface="Champagne &amp; Limousines"/>
              </a:defRPr>
            </a:lvl3pPr>
            <a:lvl4pPr algn="l" defTabSz="457200" rtl="0" fontAlgn="base">
              <a:spcBef>
                <a:spcPct val="0"/>
              </a:spcBef>
              <a:spcAft>
                <a:spcPct val="0"/>
              </a:spcAft>
              <a:defRPr sz="3200" b="1">
                <a:solidFill>
                  <a:srgbClr val="085160"/>
                </a:solidFill>
                <a:latin typeface="Champagne &amp; Limousines"/>
              </a:defRPr>
            </a:lvl4pPr>
            <a:lvl5pPr algn="l" defTabSz="457200" rtl="0" fontAlgn="base">
              <a:spcBef>
                <a:spcPct val="0"/>
              </a:spcBef>
              <a:spcAft>
                <a:spcPct val="0"/>
              </a:spcAft>
              <a:defRPr sz="3200" b="1">
                <a:solidFill>
                  <a:srgbClr val="085160"/>
                </a:solidFill>
                <a:latin typeface="Champagne &amp; Limousines"/>
              </a:defRPr>
            </a:lvl5pPr>
            <a:lvl6pPr marL="457200" algn="l" defTabSz="457200" rtl="0" fontAlgn="base">
              <a:spcBef>
                <a:spcPct val="0"/>
              </a:spcBef>
              <a:spcAft>
                <a:spcPct val="0"/>
              </a:spcAft>
              <a:defRPr sz="3200" b="1">
                <a:solidFill>
                  <a:srgbClr val="085160"/>
                </a:solidFill>
                <a:latin typeface="Champagne &amp; Limousines"/>
              </a:defRPr>
            </a:lvl6pPr>
            <a:lvl7pPr marL="914400" algn="l" defTabSz="457200" rtl="0" fontAlgn="base">
              <a:spcBef>
                <a:spcPct val="0"/>
              </a:spcBef>
              <a:spcAft>
                <a:spcPct val="0"/>
              </a:spcAft>
              <a:defRPr sz="3200" b="1">
                <a:solidFill>
                  <a:srgbClr val="085160"/>
                </a:solidFill>
                <a:latin typeface="Champagne &amp; Limousines"/>
              </a:defRPr>
            </a:lvl7pPr>
            <a:lvl8pPr marL="1371600" algn="l" defTabSz="457200" rtl="0" fontAlgn="base">
              <a:spcBef>
                <a:spcPct val="0"/>
              </a:spcBef>
              <a:spcAft>
                <a:spcPct val="0"/>
              </a:spcAft>
              <a:defRPr sz="3200" b="1">
                <a:solidFill>
                  <a:srgbClr val="085160"/>
                </a:solidFill>
                <a:latin typeface="Champagne &amp; Limousines"/>
              </a:defRPr>
            </a:lvl8pPr>
            <a:lvl9pPr marL="1828800" algn="l" defTabSz="457200" rtl="0" fontAlgn="base">
              <a:spcBef>
                <a:spcPct val="0"/>
              </a:spcBef>
              <a:spcAft>
                <a:spcPct val="0"/>
              </a:spcAft>
              <a:defRPr sz="3200" b="1">
                <a:solidFill>
                  <a:srgbClr val="085160"/>
                </a:solidFill>
                <a:latin typeface="Champagne &amp; Limousines"/>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400" b="1" i="0" u="none" strike="noStrike" kern="1200" cap="none" spc="0" normalizeH="0" baseline="0" noProof="0" dirty="0">
                <a:ln>
                  <a:noFill/>
                </a:ln>
                <a:solidFill>
                  <a:srgbClr val="085160"/>
                </a:solidFill>
                <a:effectLst/>
                <a:uLnTx/>
                <a:uFillTx/>
                <a:latin typeface="Century Gothic" pitchFamily="34" charset="0"/>
                <a:ea typeface="+mn-ea"/>
                <a:cs typeface="+mj-cs"/>
              </a:rPr>
              <a:t>Chapitre suivant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fr-FR" sz="2000" b="1" i="1" u="none" strike="noStrike" kern="1200" cap="none" spc="0" normalizeH="0" baseline="0" noProof="0" dirty="0">
                <a:ln>
                  <a:noFill/>
                </a:ln>
                <a:solidFill>
                  <a:srgbClr val="F6AB38"/>
                </a:solidFill>
                <a:effectLst/>
                <a:uLnTx/>
                <a:uFillTx/>
                <a:latin typeface="Century Gothic" pitchFamily="34" charset="0"/>
                <a:ea typeface="+mn-ea"/>
                <a:cs typeface="+mj-cs"/>
              </a:rPr>
              <a:t>Et maintenant, qu’est-ce</a:t>
            </a:r>
            <a:r>
              <a:rPr kumimoji="0" lang="fr-FR" sz="2000" b="1" i="1" u="none" strike="noStrike" kern="1200" cap="none" spc="0" normalizeH="0" noProof="0" dirty="0">
                <a:ln>
                  <a:noFill/>
                </a:ln>
                <a:solidFill>
                  <a:srgbClr val="F6AB38"/>
                </a:solidFill>
                <a:effectLst/>
                <a:uLnTx/>
                <a:uFillTx/>
                <a:latin typeface="Century Gothic" pitchFamily="34" charset="0"/>
                <a:ea typeface="+mn-ea"/>
                <a:cs typeface="+mj-cs"/>
              </a:rPr>
              <a:t> qu’on fait ?</a:t>
            </a:r>
            <a:endParaRPr kumimoji="0" lang="fr-FR" sz="2400" b="1" i="1" u="none" strike="noStrike" kern="1200" cap="none" spc="0" normalizeH="0" baseline="0" noProof="0" dirty="0">
              <a:ln>
                <a:noFill/>
              </a:ln>
              <a:solidFill>
                <a:srgbClr val="F6AB38"/>
              </a:solidFill>
              <a:effectLst/>
              <a:uLnTx/>
              <a:uFillTx/>
              <a:latin typeface="Century Gothic" pitchFamily="34" charset="0"/>
              <a:ea typeface="+mn-ea"/>
              <a:cs typeface="+mj-cs"/>
            </a:endParaRPr>
          </a:p>
        </p:txBody>
      </p:sp>
      <p:pic>
        <p:nvPicPr>
          <p:cNvPr id="29" name="Image 2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rot="19318163">
            <a:off x="8932157" y="4552903"/>
            <a:ext cx="360823" cy="368203"/>
          </a:xfrm>
          <a:prstGeom prst="rect">
            <a:avLst/>
          </a:prstGeom>
        </p:spPr>
      </p:pic>
      <p:grpSp>
        <p:nvGrpSpPr>
          <p:cNvPr id="32" name="Groupe 31"/>
          <p:cNvGrpSpPr/>
          <p:nvPr/>
        </p:nvGrpSpPr>
        <p:grpSpPr>
          <a:xfrm>
            <a:off x="46333" y="5980289"/>
            <a:ext cx="1153123" cy="722873"/>
            <a:chOff x="46333" y="5980289"/>
            <a:chExt cx="1153123" cy="722873"/>
          </a:xfrm>
        </p:grpSpPr>
        <p:pic>
          <p:nvPicPr>
            <p:cNvPr id="33" name="Image 32"/>
            <p:cNvPicPr>
              <a:picLocks noChangeAspect="1"/>
            </p:cNvPicPr>
            <p:nvPr/>
          </p:nvPicPr>
          <p:blipFill>
            <a:blip r:embed="rId12">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11849" y="5980289"/>
              <a:ext cx="373464" cy="389133"/>
            </a:xfrm>
            <a:prstGeom prst="rect">
              <a:avLst/>
            </a:prstGeom>
          </p:spPr>
        </p:pic>
        <p:pic>
          <p:nvPicPr>
            <p:cNvPr id="36" name="Image 35"/>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333" y="5999624"/>
              <a:ext cx="365516" cy="450903"/>
            </a:xfrm>
            <a:prstGeom prst="rect">
              <a:avLst/>
            </a:prstGeom>
          </p:spPr>
        </p:pic>
        <p:pic>
          <p:nvPicPr>
            <p:cNvPr id="37" name="Image 36"/>
            <p:cNvPicPr>
              <a:picLocks noChangeAspect="1"/>
            </p:cNvPicPr>
            <p:nvPr/>
          </p:nvPicPr>
          <p:blipFill>
            <a:blip r:embed="rId14">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785313" y="6001441"/>
              <a:ext cx="367836" cy="360065"/>
            </a:xfrm>
            <a:prstGeom prst="rect">
              <a:avLst/>
            </a:prstGeom>
          </p:spPr>
        </p:pic>
        <p:sp>
          <p:nvSpPr>
            <p:cNvPr id="39" name="ZoneTexte 38"/>
            <p:cNvSpPr txBox="1"/>
            <p:nvPr/>
          </p:nvSpPr>
          <p:spPr>
            <a:xfrm>
              <a:off x="119336" y="6395385"/>
              <a:ext cx="1080120" cy="307777"/>
            </a:xfrm>
            <a:prstGeom prst="rect">
              <a:avLst/>
            </a:prstGeom>
            <a:noFill/>
          </p:spPr>
          <p:txBody>
            <a:bodyPr wrap="square" rtlCol="0">
              <a:spAutoFit/>
            </a:bodyPr>
            <a:lstStyle/>
            <a:p>
              <a:r>
                <a:rPr lang="fr-FR" sz="1400" dirty="0"/>
                <a:t>CC BY-SA</a:t>
              </a:r>
            </a:p>
          </p:txBody>
        </p:sp>
      </p:grpSp>
    </p:spTree>
    <p:extLst>
      <p:ext uri="{BB962C8B-B14F-4D97-AF65-F5344CB8AC3E}">
        <p14:creationId xmlns:p14="http://schemas.microsoft.com/office/powerpoint/2010/main" val="211974515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2" name="Titre 31"/>
          <p:cNvSpPr>
            <a:spLocks noGrp="1"/>
          </p:cNvSpPr>
          <p:nvPr>
            <p:ph type="title"/>
          </p:nvPr>
        </p:nvSpPr>
        <p:spPr/>
        <p:txBody>
          <a:bodyPr/>
          <a:lstStyle/>
          <a:p>
            <a:pPr algn="r"/>
            <a:r>
              <a:rPr lang="fr-FR" dirty="0"/>
              <a:t>Bonus : Vagues de chaleur 1 </a:t>
            </a:r>
          </a:p>
        </p:txBody>
      </p:sp>
      <p:sp>
        <p:nvSpPr>
          <p:cNvPr id="2" name="Espace réservé du contenu 1"/>
          <p:cNvSpPr>
            <a:spLocks noGrp="1"/>
          </p:cNvSpPr>
          <p:nvPr>
            <p:ph idx="1"/>
          </p:nvPr>
        </p:nvSpPr>
        <p:spPr/>
        <p:txBody>
          <a:bodyPr/>
          <a:lstStyle/>
          <a:p>
            <a:endParaRPr lang="fr-FR"/>
          </a:p>
        </p:txBody>
      </p:sp>
      <p:pic>
        <p:nvPicPr>
          <p:cNvPr id="11" name="Image 10"/>
          <p:cNvPicPr>
            <a:picLocks noChangeAspect="1"/>
          </p:cNvPicPr>
          <p:nvPr/>
        </p:nvPicPr>
        <p:blipFill>
          <a:blip r:embed="rId3" cstate="print">
            <a:alphaModFix/>
            <a:lum/>
          </a:blip>
          <a:srcRect/>
          <a:stretch>
            <a:fillRect/>
          </a:stretch>
        </p:blipFill>
        <p:spPr>
          <a:xfrm>
            <a:off x="2710657" y="1277734"/>
            <a:ext cx="7775418" cy="4307040"/>
          </a:xfrm>
          <a:prstGeom prst="rect">
            <a:avLst/>
          </a:prstGeom>
          <a:noFill/>
          <a:ln>
            <a:noFill/>
          </a:ln>
        </p:spPr>
      </p:pic>
      <p:sp>
        <p:nvSpPr>
          <p:cNvPr id="12" name="Forme libre 11"/>
          <p:cNvSpPr/>
          <p:nvPr/>
        </p:nvSpPr>
        <p:spPr>
          <a:xfrm>
            <a:off x="3647728" y="5586364"/>
            <a:ext cx="6848824" cy="720719"/>
          </a:xfrm>
          <a:custGeom>
            <a:avLst/>
            <a:gdLst>
              <a:gd name="f0" fmla="val 0"/>
              <a:gd name="f1" fmla="val 21600"/>
            </a:gdLst>
            <a:ahLst/>
            <a:cxnLst>
              <a:cxn ang="3cd4">
                <a:pos x="hc" y="t"/>
              </a:cxn>
              <a:cxn ang="0">
                <a:pos x="r" y="vc"/>
              </a:cxn>
              <a:cxn ang="cd4">
                <a:pos x="hc" y="b"/>
              </a:cxn>
              <a:cxn ang="cd2">
                <a:pos x="l" y="vc"/>
              </a:cxn>
            </a:cxnLst>
            <a:rect l="l" t="t" r="r" b="b"/>
            <a:pathLst>
              <a:path w="21600" h="21600">
                <a:moveTo>
                  <a:pt x="f0" y="f0"/>
                </a:moveTo>
                <a:lnTo>
                  <a:pt x="f1" y="f0"/>
                </a:lnTo>
                <a:lnTo>
                  <a:pt x="f1" y="f1"/>
                </a:lnTo>
                <a:lnTo>
                  <a:pt x="f0" y="f1"/>
                </a:lnTo>
                <a:lnTo>
                  <a:pt x="f0" y="f0"/>
                </a:lnTo>
                <a:close/>
              </a:path>
            </a:pathLst>
          </a:custGeom>
          <a:noFill/>
          <a:ln>
            <a:noFill/>
            <a:prstDash val="solid"/>
          </a:ln>
        </p:spPr>
        <p:txBody>
          <a:bodyPr vert="horz" wrap="square" lIns="90000" tIns="45000" rIns="90000" bIns="45000" anchor="t" anchorCtr="0" compatLnSpc="1"/>
          <a:lstStyle>
            <a:defPPr lvl="0">
              <a:buNone/>
            </a:defPPr>
            <a:lvl1pPr lvl="0">
              <a:buNone/>
            </a:lvl1pPr>
            <a:lvl2pPr lvl="1">
              <a:buClr>
                <a:srgbClr val="000000"/>
              </a:buClr>
              <a:buSzPct val="100000"/>
              <a:buFont typeface="Times New Roman" pitchFamily="18"/>
              <a:buChar char="–"/>
            </a:lvl2pPr>
            <a:lvl3pPr lvl="2">
              <a:buClr>
                <a:srgbClr val="000000"/>
              </a:buClr>
              <a:buSzPct val="100000"/>
              <a:buFont typeface="Times New Roman" pitchFamily="18"/>
              <a:buChar char="•"/>
            </a:lvl3pPr>
            <a:lvl4pPr lvl="3">
              <a:buClr>
                <a:srgbClr val="000000"/>
              </a:buClr>
              <a:buSzPct val="100000"/>
              <a:buFont typeface="Times New Roman" pitchFamily="18"/>
              <a:buChar char="–"/>
            </a:lvl4pPr>
            <a:lvl5pPr lvl="4">
              <a:buClr>
                <a:srgbClr val="000000"/>
              </a:buClr>
              <a:buSzPct val="100000"/>
              <a:buFont typeface="Times New Roman" pitchFamily="18"/>
              <a:buChar char="»"/>
            </a:lvl5pPr>
            <a:lvl6pPr lvl="5">
              <a:buClr>
                <a:srgbClr val="000000"/>
              </a:buClr>
              <a:buSzPct val="100000"/>
              <a:buFont typeface="Times New Roman" pitchFamily="18"/>
              <a:buChar char="»"/>
            </a:lvl6pPr>
            <a:lvl7pPr lvl="6">
              <a:buClr>
                <a:srgbClr val="000000"/>
              </a:buClr>
              <a:buSzPct val="100000"/>
              <a:buFont typeface="Times New Roman" pitchFamily="18"/>
              <a:buChar char="»"/>
            </a:lvl7pPr>
            <a:lvl8pPr lvl="7">
              <a:buClr>
                <a:srgbClr val="000000"/>
              </a:buClr>
              <a:buSzPct val="100000"/>
              <a:buFont typeface="Times New Roman" pitchFamily="18"/>
              <a:buChar char="»"/>
            </a:lvl8pPr>
            <a:lvl9pPr lvl="8">
              <a:buClr>
                <a:srgbClr val="000000"/>
              </a:buClr>
              <a:buSzPct val="100000"/>
              <a:buFont typeface="Times New Roman" pitchFamily="18"/>
              <a:buChar char="»"/>
            </a:lvl9pPr>
          </a:lstStyle>
          <a:p>
            <a:pPr>
              <a:spcBef>
                <a:spcPts val="0"/>
              </a:spcBef>
              <a:spcAft>
                <a:spcPts val="0"/>
              </a:spcAft>
              <a:tabLst>
                <a:tab pos="0" algn="l"/>
                <a:tab pos="448919" algn="l"/>
                <a:tab pos="898199" algn="l"/>
                <a:tab pos="1347480" algn="l"/>
                <a:tab pos="1796760" algn="l"/>
                <a:tab pos="2246040" algn="l"/>
                <a:tab pos="2695320" algn="l"/>
                <a:tab pos="3144600" algn="l"/>
                <a:tab pos="3593880" algn="l"/>
                <a:tab pos="4043159" algn="l"/>
                <a:tab pos="4492440" algn="l"/>
                <a:tab pos="4941719" algn="l"/>
                <a:tab pos="5391000" algn="l"/>
                <a:tab pos="5840280" algn="l"/>
                <a:tab pos="6289560" algn="l"/>
                <a:tab pos="6738840" algn="l"/>
                <a:tab pos="7188120" algn="l"/>
                <a:tab pos="7637400" algn="l"/>
                <a:tab pos="8086679" algn="l"/>
                <a:tab pos="8535960" algn="l"/>
                <a:tab pos="8985240" algn="l"/>
              </a:tabLst>
            </a:pPr>
            <a:r>
              <a:rPr lang="fr-FR" i="1" dirty="0">
                <a:solidFill>
                  <a:srgbClr val="000000"/>
                </a:solidFill>
                <a:latin typeface="Arial" pitchFamily="34"/>
                <a:ea typeface="Microsoft YaHei" pitchFamily="2"/>
                <a:cs typeface="Microsoft YaHei" pitchFamily="2"/>
              </a:rPr>
              <a:t>Chaque épisode est représenté par une bulle. Sa position et sa taille indiquent les caractéristiques de la vague de chaleur.</a:t>
            </a:r>
          </a:p>
        </p:txBody>
      </p:sp>
      <p:sp>
        <p:nvSpPr>
          <p:cNvPr id="13" name="Rectangle 12"/>
          <p:cNvSpPr/>
          <p:nvPr/>
        </p:nvSpPr>
        <p:spPr>
          <a:xfrm>
            <a:off x="3277808" y="1790544"/>
            <a:ext cx="1223412" cy="369332"/>
          </a:xfrm>
          <a:prstGeom prst="rect">
            <a:avLst/>
          </a:prstGeom>
        </p:spPr>
        <p:txBody>
          <a:bodyPr wrap="none">
            <a:spAutoFit/>
          </a:bodyPr>
          <a:lstStyle/>
          <a:p>
            <a:r>
              <a:rPr lang="fr-FR" dirty="0">
                <a:solidFill>
                  <a:srgbClr val="000000"/>
                </a:solidFill>
                <a:latin typeface="Arial" pitchFamily="34"/>
                <a:ea typeface="Microsoft YaHei" pitchFamily="2"/>
                <a:cs typeface="Microsoft YaHei" pitchFamily="2"/>
              </a:rPr>
              <a:t>Historique</a:t>
            </a:r>
            <a:endParaRPr lang="fr-FR" dirty="0"/>
          </a:p>
        </p:txBody>
      </p:sp>
      <p:sp>
        <p:nvSpPr>
          <p:cNvPr id="10" name="Rectangle 9"/>
          <p:cNvSpPr/>
          <p:nvPr/>
        </p:nvSpPr>
        <p:spPr>
          <a:xfrm>
            <a:off x="0" y="5943695"/>
            <a:ext cx="6024563"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err="1">
                <a:solidFill>
                  <a:srgbClr val="085160"/>
                </a:solidFill>
                <a:latin typeface="Century Gothic" pitchFamily="34" charset="0"/>
                <a:cs typeface="+mn-cs"/>
              </a:rPr>
              <a:t>Météo</a:t>
            </a:r>
            <a:r>
              <a:rPr lang="en-US" sz="1400" i="1" dirty="0">
                <a:solidFill>
                  <a:srgbClr val="085160"/>
                </a:solidFill>
                <a:latin typeface="Century Gothic" pitchFamily="34" charset="0"/>
                <a:cs typeface="+mn-cs"/>
              </a:rPr>
              <a:t> France</a:t>
            </a:r>
          </a:p>
        </p:txBody>
      </p:sp>
      <p:sp>
        <p:nvSpPr>
          <p:cNvPr id="8" name="Rectangle 7"/>
          <p:cNvSpPr/>
          <p:nvPr/>
        </p:nvSpPr>
        <p:spPr>
          <a:xfrm>
            <a:off x="12648728" y="2101718"/>
            <a:ext cx="5112568" cy="2376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Contenu supplémentaire à rajouter en fonction des publics</a:t>
            </a:r>
          </a:p>
        </p:txBody>
      </p:sp>
    </p:spTree>
    <p:extLst>
      <p:ext uri="{BB962C8B-B14F-4D97-AF65-F5344CB8AC3E}">
        <p14:creationId xmlns:p14="http://schemas.microsoft.com/office/powerpoint/2010/main" val="42315684"/>
      </p:ext>
    </p:extLst>
  </p:cSld>
  <p:clrMapOvr>
    <a:masterClrMapping/>
  </p:clrMapOvr>
  <p:transition spd="slow"/>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lgn="r"/>
            <a:r>
              <a:rPr lang="fr-FR" dirty="0"/>
              <a:t>Vagues de chaleur - légende</a:t>
            </a:r>
          </a:p>
        </p:txBody>
      </p:sp>
      <p:sp>
        <p:nvSpPr>
          <p:cNvPr id="3" name="Espace réservé du contenu 2"/>
          <p:cNvSpPr>
            <a:spLocks noGrp="1"/>
          </p:cNvSpPr>
          <p:nvPr>
            <p:ph idx="1"/>
          </p:nvPr>
        </p:nvSpPr>
        <p:spPr/>
        <p:txBody>
          <a:bodyPr/>
          <a:lstStyle/>
          <a:p>
            <a:endParaRPr lang="fr-FR"/>
          </a:p>
        </p:txBody>
      </p:sp>
      <p:pic>
        <p:nvPicPr>
          <p:cNvPr id="4" name="Image 3" descr="Vagues de chaleur - observations et simulations RCP8.5.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95500" y="1155700"/>
            <a:ext cx="8001000" cy="4546600"/>
          </a:xfrm>
          <a:prstGeom prst="rect">
            <a:avLst/>
          </a:prstGeom>
        </p:spPr>
      </p:pic>
      <p:sp>
        <p:nvSpPr>
          <p:cNvPr id="6" name="Rectangle 5"/>
          <p:cNvSpPr/>
          <p:nvPr/>
        </p:nvSpPr>
        <p:spPr>
          <a:xfrm>
            <a:off x="0" y="5943695"/>
            <a:ext cx="6024563" cy="307777"/>
          </a:xfrm>
          <a:prstGeom prst="rect">
            <a:avLst/>
          </a:prstGeom>
          <a:ln>
            <a:noFill/>
          </a:ln>
        </p:spPr>
        <p:txBody>
          <a:bodyPr wrap="square">
            <a:spAutoFit/>
          </a:bodyPr>
          <a:lstStyle/>
          <a:p>
            <a:pPr algn="just"/>
            <a:r>
              <a:rPr lang="fr-FR" sz="1400" i="1" dirty="0">
                <a:solidFill>
                  <a:srgbClr val="085160"/>
                </a:solidFill>
                <a:latin typeface="Century Gothic" pitchFamily="34" charset="0"/>
                <a:cs typeface="+mn-cs"/>
              </a:rPr>
              <a:t>Source : </a:t>
            </a:r>
            <a:r>
              <a:rPr lang="en-US" sz="1400" i="1" dirty="0" err="1">
                <a:solidFill>
                  <a:srgbClr val="085160"/>
                </a:solidFill>
                <a:latin typeface="Century Gothic" pitchFamily="34" charset="0"/>
                <a:cs typeface="+mn-cs"/>
              </a:rPr>
              <a:t>Météo</a:t>
            </a:r>
            <a:r>
              <a:rPr lang="en-US" sz="1400" i="1" dirty="0">
                <a:solidFill>
                  <a:srgbClr val="085160"/>
                </a:solidFill>
                <a:latin typeface="Century Gothic" pitchFamily="34" charset="0"/>
                <a:cs typeface="+mn-cs"/>
              </a:rPr>
              <a:t> France</a:t>
            </a:r>
          </a:p>
        </p:txBody>
      </p:sp>
      <p:sp>
        <p:nvSpPr>
          <p:cNvPr id="7" name="Rectangle 6"/>
          <p:cNvSpPr/>
          <p:nvPr/>
        </p:nvSpPr>
        <p:spPr>
          <a:xfrm>
            <a:off x="12648728" y="2101718"/>
            <a:ext cx="5112568" cy="237623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Contenu supplémentaire à rajouter en fonction des publics</a:t>
            </a:r>
          </a:p>
        </p:txBody>
      </p:sp>
    </p:spTree>
    <p:extLst>
      <p:ext uri="{BB962C8B-B14F-4D97-AF65-F5344CB8AC3E}">
        <p14:creationId xmlns:p14="http://schemas.microsoft.com/office/powerpoint/2010/main" val="1029024908"/>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19181</TotalTime>
  <Words>22418</Words>
  <Application>Microsoft Office PowerPoint</Application>
  <PresentationFormat>Grand écran</PresentationFormat>
  <Paragraphs>3111</Paragraphs>
  <Slides>145</Slides>
  <Notes>128</Notes>
  <HiddenSlides>38</HiddenSlides>
  <MMClips>1</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145</vt:i4>
      </vt:variant>
    </vt:vector>
  </HeadingPairs>
  <TitlesOfParts>
    <vt:vector size="156" baseType="lpstr">
      <vt:lpstr>Arial</vt:lpstr>
      <vt:lpstr>Berlin Sans FB</vt:lpstr>
      <vt:lpstr>Calibri</vt:lpstr>
      <vt:lpstr>Cambria Math</vt:lpstr>
      <vt:lpstr>Century Gothic</vt:lpstr>
      <vt:lpstr>Champagne &amp; Limousines</vt:lpstr>
      <vt:lpstr>Hei</vt:lpstr>
      <vt:lpstr>Roboto</vt:lpstr>
      <vt:lpstr>Times New Roman</vt:lpstr>
      <vt:lpstr>Wingdings 2</vt:lpstr>
      <vt:lpstr>Thème Office</vt:lpstr>
      <vt:lpstr>Présentation PowerPoint</vt:lpstr>
      <vt:lpstr>Mentions légales</vt:lpstr>
      <vt:lpstr>Cékoastrukla ?</vt:lpstr>
      <vt:lpstr>L’Academy d’Avenir Climatique Révèle le héros du climat qui est en toi !</vt:lpstr>
      <vt:lpstr>Au programme</vt:lpstr>
      <vt:lpstr>Présentation PowerPoint</vt:lpstr>
      <vt:lpstr>Présentation PowerPoint</vt:lpstr>
      <vt:lpstr>Qu’est-ce que l’énergie ?</vt:lpstr>
      <vt:lpstr>Qu’est-ce que l’énergie ?</vt:lpstr>
      <vt:lpstr>Différence entre Puissance et Énergie</vt:lpstr>
      <vt:lpstr>Et toi, tu fais combien de Robert ? </vt:lpstr>
      <vt:lpstr>L’énergie à quel prix ?</vt:lpstr>
      <vt:lpstr>L’énergie à quel prix ?</vt:lpstr>
      <vt:lpstr>Cours toujours ! </vt:lpstr>
      <vt:lpstr>Pour fournir 1 kWh, on peut utiliser…</vt:lpstr>
      <vt:lpstr>Pour fournir 1 kWh, on peut utiliser…</vt:lpstr>
      <vt:lpstr>Les sources d’énergie primaire dans le monde</vt:lpstr>
      <vt:lpstr>Présentation PowerPoint</vt:lpstr>
      <vt:lpstr>Présentation PowerPoint</vt:lpstr>
      <vt:lpstr>À boire, à boire !</vt:lpstr>
      <vt:lpstr>À boire, à boire !</vt:lpstr>
      <vt:lpstr>Notre dépendance aux énergies fossiles</vt:lpstr>
      <vt:lpstr>Notre dépendance aux énergies fossiles</vt:lpstr>
      <vt:lpstr>Les inégalités énergétiques dans le monde</vt:lpstr>
      <vt:lpstr>Ce qu’il faut retenir</vt:lpstr>
      <vt:lpstr>Présentation PowerPoint</vt:lpstr>
      <vt:lpstr>Présentation PowerPoint</vt:lpstr>
      <vt:lpstr>Du puits à la pompe, quels paramètres clés ?</vt:lpstr>
      <vt:lpstr>Du puits à la pompe, quels paramètres clés ?</vt:lpstr>
      <vt:lpstr>Les réserves de pétrole : ça commence à piquer…</vt:lpstr>
      <vt:lpstr>Du puits à la pompe, quels paramètres clés ?</vt:lpstr>
      <vt:lpstr>Les réserves : ça commence à piquer…</vt:lpstr>
      <vt:lpstr>Du puits à la pompe, quels paramètres clés ?</vt:lpstr>
      <vt:lpstr>Le robinet : Le pétrole est de plus en plus difficile à extraire</vt:lpstr>
      <vt:lpstr>Par quoi substituer les énergies fossiles ?</vt:lpstr>
      <vt:lpstr>Le robinet : la problématique des métaux</vt:lpstr>
      <vt:lpstr>Du puits à la pompe, quels paramètres clés ?</vt:lpstr>
      <vt:lpstr>Le propriétaire : Qui possède les réserves fossiles prouvées ?</vt:lpstr>
      <vt:lpstr>En France, beaucoup de débats, quelques pistes</vt:lpstr>
      <vt:lpstr>Présentation PowerPoint</vt:lpstr>
      <vt:lpstr>Une aventure qui s’annonce passionnante !</vt:lpstr>
      <vt:lpstr>Présentation PowerPoint</vt:lpstr>
      <vt:lpstr>Présentation PowerPoint</vt:lpstr>
      <vt:lpstr>Présentation PowerPoint</vt:lpstr>
      <vt:lpstr>Présentation PowerPoint</vt:lpstr>
      <vt:lpstr>Climat VS Météo</vt:lpstr>
      <vt:lpstr>Le système climatique</vt:lpstr>
      <vt:lpstr>Le système climatique</vt:lpstr>
      <vt:lpstr>Atmosphère, atmosphère…</vt:lpstr>
      <vt:lpstr>Atmosphère, atmosphère…</vt:lpstr>
      <vt:lpstr>Principe de l’effet de serre</vt:lpstr>
      <vt:lpstr>La température moyenne sur Terre</vt:lpstr>
      <vt:lpstr>La température moyenne sur Terre</vt:lpstr>
      <vt:lpstr>La température moyenne sur Terre</vt:lpstr>
      <vt:lpstr>La température moyenne sur Terre</vt:lpstr>
      <vt:lpstr>Présentation PowerPoint</vt:lpstr>
      <vt:lpstr>Présentation PowerPoint</vt:lpstr>
      <vt:lpstr>Ce que nous dit le</vt:lpstr>
      <vt:lpstr>Quizz</vt:lpstr>
      <vt:lpstr>Quizz</vt:lpstr>
      <vt:lpstr>Le cycle naturel du carbone</vt:lpstr>
      <vt:lpstr>Les émissions humaines</vt:lpstr>
      <vt:lpstr>Sources et puits de carbone</vt:lpstr>
      <vt:lpstr>Un impact non négligeable sur les principaux GES</vt:lpstr>
      <vt:lpstr>Les Scénarii du GIEC</vt:lpstr>
      <vt:lpstr>Le rapport spécial « 1,5°C »</vt:lpstr>
      <vt:lpstr>Et pendant ce temps…</vt:lpstr>
      <vt:lpstr>Et pendant ce temps…</vt:lpstr>
      <vt:lpstr>Les rétroactions positives : fonctionnement</vt:lpstr>
      <vt:lpstr>Les rétroactions positives : L’albedo</vt:lpstr>
      <vt:lpstr>Les rétroactions positives : Le permafrost La Sibérie : un gruyère à méthane</vt:lpstr>
      <vt:lpstr>Ce qu’il faut retenir</vt:lpstr>
      <vt:lpstr>Présentation PowerPoint</vt:lpstr>
      <vt:lpstr>Présentation PowerPoint</vt:lpstr>
      <vt:lpstr>Les impacts physiques du changement climatique</vt:lpstr>
      <vt:lpstr>Un petit jacuzzi ça te dit ? </vt:lpstr>
      <vt:lpstr>Les conséquences pour les sociétés humaines  Brule ! Brule ! Babylone, brule !</vt:lpstr>
      <vt:lpstr>Le défi de l’adaptation Le monde change 100 plus vite ! </vt:lpstr>
      <vt:lpstr>Le défi de l’adaptation 3 épines dans le pied de l’humanité</vt:lpstr>
      <vt:lpstr>Impact sur la biodiversité</vt:lpstr>
      <vt:lpstr>Impact sur la biodiversité</vt:lpstr>
      <vt:lpstr>Impact sur la biodiversité</vt:lpstr>
      <vt:lpstr>Impact sur la biodiversité</vt:lpstr>
      <vt:lpstr>Impact sur la biodiversité Clairement ça donne quoi ? </vt:lpstr>
      <vt:lpstr>Impact sur la biodiversité Clairement ça donne quoi ? </vt:lpstr>
      <vt:lpstr>Les impacts dans le monde L’injustice climatique</vt:lpstr>
      <vt:lpstr>Les impacts en France Le changement (climatique) c’est maintenant !</vt:lpstr>
      <vt:lpstr>Les impacts en France Le changement (climatique) c’est maintenant !</vt:lpstr>
      <vt:lpstr>Les impacts en France Le changement (climatique) c’est maintenant !</vt:lpstr>
      <vt:lpstr>Les impacts en France Le changement (climatique) c’est maintenant !</vt:lpstr>
      <vt:lpstr>Les impacts en France Le changement (climatique) c’est maintenant !</vt:lpstr>
      <vt:lpstr>Les impacts en France Le changement (climatique) c’est maintenant !</vt:lpstr>
      <vt:lpstr>Les impacts en France Le changement (climatique) c’est maintenant !</vt:lpstr>
      <vt:lpstr>Les impacts économiques Oh ! la belle bubulle !</vt:lpstr>
      <vt:lpstr>Atténuation et Adaptation sont nécessaires </vt:lpstr>
      <vt:lpstr>Ce qu’il faut retenir</vt:lpstr>
      <vt:lpstr>Présentation PowerPoint</vt:lpstr>
      <vt:lpstr>Bonus : Vagues de chaleur 1 </vt:lpstr>
      <vt:lpstr>Vagues de chaleur - légende</vt:lpstr>
      <vt:lpstr>Vagues de chaleur 2</vt:lpstr>
      <vt:lpstr>Présentation PowerPoint</vt:lpstr>
      <vt:lpstr>Des solutions ? </vt:lpstr>
      <vt:lpstr>L’équation de Kaya</vt:lpstr>
      <vt:lpstr>Sus au charbon ! </vt:lpstr>
      <vt:lpstr>Budgétisons le carbone Tic, Tac…</vt:lpstr>
      <vt:lpstr>Budgétisons le carbone Tic, Tac…</vt:lpstr>
      <vt:lpstr>Budgétisons le carbone Tic, Tac…</vt:lpstr>
      <vt:lpstr>Quelques grand défis du monde d’aujoud’hui L’énergie et le climat est partout ! </vt:lpstr>
      <vt:lpstr>Quelques grand défis du monde d’aujoud’hui L’énergie et le climat est partout ! </vt:lpstr>
      <vt:lpstr>Être acteur / actrice du changement Toi, plus moi, plus tous ceux qui le veulent</vt:lpstr>
      <vt:lpstr>Présentation PowerPoint</vt:lpstr>
      <vt:lpstr>Et combien ça couterait ? </vt:lpstr>
      <vt:lpstr>Pendant ce temps là La génération climat se mobilise</vt:lpstr>
      <vt:lpstr>L’Accord de Paris A la COP21, les états ont fixé le cap</vt:lpstr>
      <vt:lpstr>On en est où en France ?</vt:lpstr>
      <vt:lpstr>Où en est la France ?  Consommations d’énergie</vt:lpstr>
      <vt:lpstr>Où en est la France ?  Emissions de gaz à effet de serre</vt:lpstr>
      <vt:lpstr>Où en est la France ?  Energies renouvelables</vt:lpstr>
      <vt:lpstr>Présentation PowerPoint</vt:lpstr>
      <vt:lpstr>4 grands chantiers de la transition  Les entreprises se transforment</vt:lpstr>
      <vt:lpstr>Présentation PowerPoint</vt:lpstr>
      <vt:lpstr>Le citoyen au cœur du changement</vt:lpstr>
      <vt:lpstr>Et si on partageait équitablement le carbone ?</vt:lpstr>
      <vt:lpstr>On en est où en France ?</vt:lpstr>
      <vt:lpstr>Quelques actions pour passer à l’action</vt:lpstr>
      <vt:lpstr>Les outils d’Avenir Climatique Avec l’ACademy, révèle le héros du climat qui est en toi !</vt:lpstr>
      <vt:lpstr>Présentation PowerPoint</vt:lpstr>
      <vt:lpstr>Présentation PowerPoint</vt:lpstr>
      <vt:lpstr>Moins de CO2, Une qualité de vie à (re)construire</vt:lpstr>
      <vt:lpstr>La sensibilisation Un travail de tous les jours</vt:lpstr>
      <vt:lpstr>La sensibilisation Un travail de tous les jours</vt:lpstr>
      <vt:lpstr>Carbone à Ras ! </vt:lpstr>
      <vt:lpstr>Carbone à Ras ! </vt:lpstr>
      <vt:lpstr>Carbone à Ras ! </vt:lpstr>
      <vt:lpstr>Carbone à Ras ! </vt:lpstr>
      <vt:lpstr>Carbone à Ras ! </vt:lpstr>
      <vt:lpstr>Carbone à Ras ! </vt:lpstr>
      <vt:lpstr>Carbone à Ras ! </vt:lpstr>
      <vt:lpstr>Carbone à Ras ! </vt:lpstr>
      <vt:lpstr>Carbone à Ras ! </vt:lpstr>
      <vt:lpstr>Carbone à Ras ! </vt:lpstr>
      <vt:lpstr>Carbone à Ras ! </vt:lpstr>
      <vt:lpstr>Carbone à Ras ! </vt:lpstr>
      <vt:lpstr>Carbone à Ras ! </vt:lpstr>
      <vt:lpstr>Carbone à Ras ! </vt:lpstr>
    </vt:vector>
  </TitlesOfParts>
  <Company>EDF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A01272</dc:creator>
  <cp:lastModifiedBy>Guillaume Martin</cp:lastModifiedBy>
  <cp:revision>757</cp:revision>
  <dcterms:created xsi:type="dcterms:W3CDTF">2016-01-26T14:37:38Z</dcterms:created>
  <dcterms:modified xsi:type="dcterms:W3CDTF">2019-01-05T10:50:11Z</dcterms:modified>
</cp:coreProperties>
</file>